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charts/chart1.xml" ContentType="application/vnd.openxmlformats-officedocument.drawingml.chart+xml"/>
  <Override PartName="/ppt/theme/themeOverride2.xml" ContentType="application/vnd.openxmlformats-officedocument.themeOverr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heme/themeOverride3.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heme/themeOverride4.xml" ContentType="application/vnd.openxmlformats-officedocument.themeOverride+xml"/>
  <Override PartName="/ppt/notesSlides/notesSlide8.xml" ContentType="application/vnd.openxmlformats-officedocument.presentationml.notesSl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31.xml" ContentType="application/vnd.openxmlformats-officedocument.presentationml.notesSlide+xml"/>
  <Override PartName="/ppt/tags/tag9.xml" ContentType="application/vnd.openxmlformats-officedocument.presentationml.tags+xml"/>
  <Override PartName="/ppt/notesSlides/notesSlide32.xml" ContentType="application/vnd.openxmlformats-officedocument.presentationml.notesSlide+xml"/>
  <Override PartName="/ppt/tags/tag10.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05" r:id="rId1"/>
    <p:sldMasterId id="2147483674" r:id="rId2"/>
  </p:sldMasterIdLst>
  <p:notesMasterIdLst>
    <p:notesMasterId r:id="rId186"/>
  </p:notesMasterIdLst>
  <p:sldIdLst>
    <p:sldId id="276" r:id="rId3"/>
    <p:sldId id="562" r:id="rId4"/>
    <p:sldId id="564" r:id="rId5"/>
    <p:sldId id="565" r:id="rId6"/>
    <p:sldId id="566" r:id="rId7"/>
    <p:sldId id="568" r:id="rId8"/>
    <p:sldId id="569" r:id="rId9"/>
    <p:sldId id="571" r:id="rId10"/>
    <p:sldId id="573" r:id="rId11"/>
    <p:sldId id="574" r:id="rId12"/>
    <p:sldId id="575" r:id="rId13"/>
    <p:sldId id="576" r:id="rId14"/>
    <p:sldId id="559" r:id="rId15"/>
    <p:sldId id="579" r:id="rId16"/>
    <p:sldId id="557" r:id="rId17"/>
    <p:sldId id="526" r:id="rId18"/>
    <p:sldId id="528" r:id="rId19"/>
    <p:sldId id="533" r:id="rId20"/>
    <p:sldId id="534" r:id="rId21"/>
    <p:sldId id="580" r:id="rId22"/>
    <p:sldId id="581" r:id="rId23"/>
    <p:sldId id="582" r:id="rId24"/>
    <p:sldId id="583" r:id="rId25"/>
    <p:sldId id="584" r:id="rId26"/>
    <p:sldId id="585" r:id="rId27"/>
    <p:sldId id="586" r:id="rId28"/>
    <p:sldId id="587" r:id="rId29"/>
    <p:sldId id="588" r:id="rId30"/>
    <p:sldId id="589" r:id="rId31"/>
    <p:sldId id="590" r:id="rId32"/>
    <p:sldId id="591" r:id="rId33"/>
    <p:sldId id="592" r:id="rId34"/>
    <p:sldId id="593" r:id="rId35"/>
    <p:sldId id="594" r:id="rId36"/>
    <p:sldId id="595" r:id="rId37"/>
    <p:sldId id="596" r:id="rId38"/>
    <p:sldId id="597" r:id="rId39"/>
    <p:sldId id="598" r:id="rId40"/>
    <p:sldId id="599" r:id="rId41"/>
    <p:sldId id="600" r:id="rId42"/>
    <p:sldId id="601" r:id="rId43"/>
    <p:sldId id="602" r:id="rId44"/>
    <p:sldId id="603" r:id="rId45"/>
    <p:sldId id="604" r:id="rId46"/>
    <p:sldId id="605" r:id="rId47"/>
    <p:sldId id="606" r:id="rId48"/>
    <p:sldId id="607" r:id="rId49"/>
    <p:sldId id="608" r:id="rId50"/>
    <p:sldId id="609" r:id="rId51"/>
    <p:sldId id="610" r:id="rId52"/>
    <p:sldId id="611" r:id="rId53"/>
    <p:sldId id="612" r:id="rId54"/>
    <p:sldId id="613" r:id="rId55"/>
    <p:sldId id="614" r:id="rId56"/>
    <p:sldId id="615" r:id="rId57"/>
    <p:sldId id="616" r:id="rId58"/>
    <p:sldId id="617" r:id="rId59"/>
    <p:sldId id="618" r:id="rId60"/>
    <p:sldId id="619" r:id="rId61"/>
    <p:sldId id="620" r:id="rId62"/>
    <p:sldId id="621" r:id="rId63"/>
    <p:sldId id="622" r:id="rId64"/>
    <p:sldId id="623" r:id="rId65"/>
    <p:sldId id="624" r:id="rId66"/>
    <p:sldId id="625" r:id="rId67"/>
    <p:sldId id="626" r:id="rId68"/>
    <p:sldId id="627" r:id="rId69"/>
    <p:sldId id="628" r:id="rId70"/>
    <p:sldId id="629" r:id="rId71"/>
    <p:sldId id="630" r:id="rId72"/>
    <p:sldId id="631" r:id="rId73"/>
    <p:sldId id="632" r:id="rId74"/>
    <p:sldId id="633" r:id="rId75"/>
    <p:sldId id="634" r:id="rId76"/>
    <p:sldId id="635" r:id="rId77"/>
    <p:sldId id="636" r:id="rId78"/>
    <p:sldId id="637" r:id="rId79"/>
    <p:sldId id="638" r:id="rId80"/>
    <p:sldId id="639" r:id="rId81"/>
    <p:sldId id="640" r:id="rId82"/>
    <p:sldId id="641" r:id="rId83"/>
    <p:sldId id="642" r:id="rId84"/>
    <p:sldId id="643" r:id="rId85"/>
    <p:sldId id="644" r:id="rId86"/>
    <p:sldId id="645" r:id="rId87"/>
    <p:sldId id="646" r:id="rId88"/>
    <p:sldId id="647" r:id="rId89"/>
    <p:sldId id="648" r:id="rId90"/>
    <p:sldId id="649" r:id="rId91"/>
    <p:sldId id="650" r:id="rId92"/>
    <p:sldId id="651" r:id="rId93"/>
    <p:sldId id="652" r:id="rId94"/>
    <p:sldId id="653" r:id="rId95"/>
    <p:sldId id="654" r:id="rId96"/>
    <p:sldId id="655" r:id="rId97"/>
    <p:sldId id="656" r:id="rId98"/>
    <p:sldId id="657" r:id="rId99"/>
    <p:sldId id="658" r:id="rId100"/>
    <p:sldId id="659" r:id="rId101"/>
    <p:sldId id="660" r:id="rId102"/>
    <p:sldId id="661" r:id="rId103"/>
    <p:sldId id="662" r:id="rId104"/>
    <p:sldId id="663" r:id="rId105"/>
    <p:sldId id="664" r:id="rId106"/>
    <p:sldId id="665" r:id="rId107"/>
    <p:sldId id="666" r:id="rId108"/>
    <p:sldId id="667" r:id="rId109"/>
    <p:sldId id="668" r:id="rId110"/>
    <p:sldId id="669" r:id="rId111"/>
    <p:sldId id="670" r:id="rId112"/>
    <p:sldId id="671" r:id="rId113"/>
    <p:sldId id="672" r:id="rId114"/>
    <p:sldId id="673" r:id="rId115"/>
    <p:sldId id="674" r:id="rId116"/>
    <p:sldId id="675" r:id="rId117"/>
    <p:sldId id="676" r:id="rId118"/>
    <p:sldId id="677" r:id="rId119"/>
    <p:sldId id="678" r:id="rId120"/>
    <p:sldId id="679" r:id="rId121"/>
    <p:sldId id="680" r:id="rId122"/>
    <p:sldId id="681" r:id="rId123"/>
    <p:sldId id="682" r:id="rId124"/>
    <p:sldId id="683" r:id="rId125"/>
    <p:sldId id="684" r:id="rId126"/>
    <p:sldId id="685" r:id="rId127"/>
    <p:sldId id="686" r:id="rId128"/>
    <p:sldId id="687" r:id="rId129"/>
    <p:sldId id="688" r:id="rId130"/>
    <p:sldId id="689" r:id="rId131"/>
    <p:sldId id="692" r:id="rId132"/>
    <p:sldId id="693" r:id="rId133"/>
    <p:sldId id="694" r:id="rId134"/>
    <p:sldId id="695" r:id="rId135"/>
    <p:sldId id="696" r:id="rId136"/>
    <p:sldId id="697" r:id="rId137"/>
    <p:sldId id="698" r:id="rId138"/>
    <p:sldId id="699" r:id="rId139"/>
    <p:sldId id="700" r:id="rId140"/>
    <p:sldId id="701" r:id="rId141"/>
    <p:sldId id="702" r:id="rId142"/>
    <p:sldId id="703" r:id="rId143"/>
    <p:sldId id="704" r:id="rId144"/>
    <p:sldId id="705" r:id="rId145"/>
    <p:sldId id="706" r:id="rId146"/>
    <p:sldId id="707" r:id="rId147"/>
    <p:sldId id="708" r:id="rId148"/>
    <p:sldId id="709" r:id="rId149"/>
    <p:sldId id="710" r:id="rId150"/>
    <p:sldId id="711" r:id="rId151"/>
    <p:sldId id="712" r:id="rId152"/>
    <p:sldId id="713" r:id="rId153"/>
    <p:sldId id="714" r:id="rId154"/>
    <p:sldId id="715" r:id="rId155"/>
    <p:sldId id="716" r:id="rId156"/>
    <p:sldId id="717" r:id="rId157"/>
    <p:sldId id="718" r:id="rId158"/>
    <p:sldId id="719" r:id="rId159"/>
    <p:sldId id="720" r:id="rId160"/>
    <p:sldId id="721" r:id="rId161"/>
    <p:sldId id="722" r:id="rId162"/>
    <p:sldId id="723" r:id="rId163"/>
    <p:sldId id="724" r:id="rId164"/>
    <p:sldId id="725" r:id="rId165"/>
    <p:sldId id="726" r:id="rId166"/>
    <p:sldId id="727" r:id="rId167"/>
    <p:sldId id="728" r:id="rId168"/>
    <p:sldId id="729" r:id="rId169"/>
    <p:sldId id="730" r:id="rId170"/>
    <p:sldId id="731" r:id="rId171"/>
    <p:sldId id="732" r:id="rId172"/>
    <p:sldId id="733" r:id="rId173"/>
    <p:sldId id="734" r:id="rId174"/>
    <p:sldId id="735" r:id="rId175"/>
    <p:sldId id="736" r:id="rId176"/>
    <p:sldId id="737" r:id="rId177"/>
    <p:sldId id="739" r:id="rId178"/>
    <p:sldId id="740" r:id="rId179"/>
    <p:sldId id="741" r:id="rId180"/>
    <p:sldId id="742" r:id="rId181"/>
    <p:sldId id="743" r:id="rId182"/>
    <p:sldId id="738" r:id="rId183"/>
    <p:sldId id="690" r:id="rId184"/>
    <p:sldId id="691" r:id="rId185"/>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Georgia" panose="02040502050405020303" pitchFamily="18"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Georgia" panose="02040502050405020303" pitchFamily="18"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Georgia" panose="02040502050405020303" pitchFamily="18"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Georgia" panose="02040502050405020303" pitchFamily="18"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Georgia" panose="02040502050405020303" pitchFamily="18" charset="0"/>
        <a:ea typeface="+mn-ea"/>
        <a:cs typeface="Arial" panose="020B0604020202020204" pitchFamily="34" charset="0"/>
      </a:defRPr>
    </a:lvl5pPr>
    <a:lvl6pPr marL="2286000" algn="l" defTabSz="914400" rtl="0" eaLnBrk="1" latinLnBrk="0" hangingPunct="1">
      <a:defRPr kern="1200">
        <a:solidFill>
          <a:schemeClr val="tx1"/>
        </a:solidFill>
        <a:latin typeface="Georgia" panose="02040502050405020303" pitchFamily="18" charset="0"/>
        <a:ea typeface="+mn-ea"/>
        <a:cs typeface="Arial" panose="020B0604020202020204" pitchFamily="34" charset="0"/>
      </a:defRPr>
    </a:lvl6pPr>
    <a:lvl7pPr marL="2743200" algn="l" defTabSz="914400" rtl="0" eaLnBrk="1" latinLnBrk="0" hangingPunct="1">
      <a:defRPr kern="1200">
        <a:solidFill>
          <a:schemeClr val="tx1"/>
        </a:solidFill>
        <a:latin typeface="Georgia" panose="02040502050405020303" pitchFamily="18" charset="0"/>
        <a:ea typeface="+mn-ea"/>
        <a:cs typeface="Arial" panose="020B0604020202020204" pitchFamily="34" charset="0"/>
      </a:defRPr>
    </a:lvl7pPr>
    <a:lvl8pPr marL="3200400" algn="l" defTabSz="914400" rtl="0" eaLnBrk="1" latinLnBrk="0" hangingPunct="1">
      <a:defRPr kern="1200">
        <a:solidFill>
          <a:schemeClr val="tx1"/>
        </a:solidFill>
        <a:latin typeface="Georgia" panose="02040502050405020303" pitchFamily="18" charset="0"/>
        <a:ea typeface="+mn-ea"/>
        <a:cs typeface="Arial" panose="020B0604020202020204" pitchFamily="34" charset="0"/>
      </a:defRPr>
    </a:lvl8pPr>
    <a:lvl9pPr marL="3657600" algn="l" defTabSz="914400" rtl="0" eaLnBrk="1" latinLnBrk="0" hangingPunct="1">
      <a:defRPr kern="1200">
        <a:solidFill>
          <a:schemeClr val="tx1"/>
        </a:solidFill>
        <a:latin typeface="Georgia" panose="02040502050405020303" pitchFamily="18"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FF"/>
    <a:srgbClr val="009900"/>
    <a:srgbClr val="FFFFCC"/>
    <a:srgbClr val="66FF66"/>
    <a:srgbClr val="CCFFCC"/>
    <a:srgbClr val="FFFF99"/>
    <a:srgbClr val="DDDDDD"/>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12" autoAdjust="0"/>
    <p:restoredTop sz="86914" autoAdjust="0"/>
  </p:normalViewPr>
  <p:slideViewPr>
    <p:cSldViewPr>
      <p:cViewPr varScale="1">
        <p:scale>
          <a:sx n="118" d="100"/>
          <a:sy n="118" d="100"/>
        </p:scale>
        <p:origin x="1272" y="10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38" Type="http://schemas.openxmlformats.org/officeDocument/2006/relationships/slide" Target="slides/slide136.xml"/><Relationship Id="rId154" Type="http://schemas.openxmlformats.org/officeDocument/2006/relationships/slide" Target="slides/slide152.xml"/><Relationship Id="rId159" Type="http://schemas.openxmlformats.org/officeDocument/2006/relationships/slide" Target="slides/slide157.xml"/><Relationship Id="rId175" Type="http://schemas.openxmlformats.org/officeDocument/2006/relationships/slide" Target="slides/slide173.xml"/><Relationship Id="rId170" Type="http://schemas.openxmlformats.org/officeDocument/2006/relationships/slide" Target="slides/slide168.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slide" Target="slides/slide126.xml"/><Relationship Id="rId144" Type="http://schemas.openxmlformats.org/officeDocument/2006/relationships/slide" Target="slides/slide142.xml"/><Relationship Id="rId149" Type="http://schemas.openxmlformats.org/officeDocument/2006/relationships/slide" Target="slides/slide147.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160" Type="http://schemas.openxmlformats.org/officeDocument/2006/relationships/slide" Target="slides/slide158.xml"/><Relationship Id="rId165" Type="http://schemas.openxmlformats.org/officeDocument/2006/relationships/slide" Target="slides/slide163.xml"/><Relationship Id="rId181" Type="http://schemas.openxmlformats.org/officeDocument/2006/relationships/slide" Target="slides/slide179.xml"/><Relationship Id="rId186" Type="http://schemas.openxmlformats.org/officeDocument/2006/relationships/notesMaster" Target="notesMasters/notesMaster1.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134" Type="http://schemas.openxmlformats.org/officeDocument/2006/relationships/slide" Target="slides/slide132.xml"/><Relationship Id="rId139" Type="http://schemas.openxmlformats.org/officeDocument/2006/relationships/slide" Target="slides/slide137.xml"/><Relationship Id="rId80" Type="http://schemas.openxmlformats.org/officeDocument/2006/relationships/slide" Target="slides/slide78.xml"/><Relationship Id="rId85" Type="http://schemas.openxmlformats.org/officeDocument/2006/relationships/slide" Target="slides/slide83.xml"/><Relationship Id="rId150" Type="http://schemas.openxmlformats.org/officeDocument/2006/relationships/slide" Target="slides/slide148.xml"/><Relationship Id="rId155" Type="http://schemas.openxmlformats.org/officeDocument/2006/relationships/slide" Target="slides/slide153.xml"/><Relationship Id="rId171" Type="http://schemas.openxmlformats.org/officeDocument/2006/relationships/slide" Target="slides/slide169.xml"/><Relationship Id="rId176" Type="http://schemas.openxmlformats.org/officeDocument/2006/relationships/slide" Target="slides/slide174.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slide" Target="slides/slide127.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40" Type="http://schemas.openxmlformats.org/officeDocument/2006/relationships/slide" Target="slides/slide138.xml"/><Relationship Id="rId145" Type="http://schemas.openxmlformats.org/officeDocument/2006/relationships/slide" Target="slides/slide143.xml"/><Relationship Id="rId161" Type="http://schemas.openxmlformats.org/officeDocument/2006/relationships/slide" Target="slides/slide159.xml"/><Relationship Id="rId166" Type="http://schemas.openxmlformats.org/officeDocument/2006/relationships/slide" Target="slides/slide164.xml"/><Relationship Id="rId182" Type="http://schemas.openxmlformats.org/officeDocument/2006/relationships/slide" Target="slides/slide180.xml"/><Relationship Id="rId187"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119" Type="http://schemas.openxmlformats.org/officeDocument/2006/relationships/slide" Target="slides/slide117.xml"/><Relationship Id="rId44" Type="http://schemas.openxmlformats.org/officeDocument/2006/relationships/slide" Target="slides/slide42.xml"/><Relationship Id="rId60" Type="http://schemas.openxmlformats.org/officeDocument/2006/relationships/slide" Target="slides/slide58.xml"/><Relationship Id="rId65" Type="http://schemas.openxmlformats.org/officeDocument/2006/relationships/slide" Target="slides/slide63.xml"/><Relationship Id="rId81" Type="http://schemas.openxmlformats.org/officeDocument/2006/relationships/slide" Target="slides/slide79.xml"/><Relationship Id="rId86" Type="http://schemas.openxmlformats.org/officeDocument/2006/relationships/slide" Target="slides/slide84.xml"/><Relationship Id="rId130" Type="http://schemas.openxmlformats.org/officeDocument/2006/relationships/slide" Target="slides/slide128.xml"/><Relationship Id="rId135" Type="http://schemas.openxmlformats.org/officeDocument/2006/relationships/slide" Target="slides/slide133.xml"/><Relationship Id="rId151" Type="http://schemas.openxmlformats.org/officeDocument/2006/relationships/slide" Target="slides/slide149.xml"/><Relationship Id="rId156" Type="http://schemas.openxmlformats.org/officeDocument/2006/relationships/slide" Target="slides/slide154.xml"/><Relationship Id="rId177" Type="http://schemas.openxmlformats.org/officeDocument/2006/relationships/slide" Target="slides/slide175.xml"/><Relationship Id="rId172" Type="http://schemas.openxmlformats.org/officeDocument/2006/relationships/slide" Target="slides/slide170.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slide" Target="slides/slide139.xml"/><Relationship Id="rId146" Type="http://schemas.openxmlformats.org/officeDocument/2006/relationships/slide" Target="slides/slide144.xml"/><Relationship Id="rId167" Type="http://schemas.openxmlformats.org/officeDocument/2006/relationships/slide" Target="slides/slide165.xml"/><Relationship Id="rId188" Type="http://schemas.openxmlformats.org/officeDocument/2006/relationships/viewProps" Target="viewProp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162" Type="http://schemas.openxmlformats.org/officeDocument/2006/relationships/slide" Target="slides/slide160.xml"/><Relationship Id="rId183" Type="http://schemas.openxmlformats.org/officeDocument/2006/relationships/slide" Target="slides/slide181.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157" Type="http://schemas.openxmlformats.org/officeDocument/2006/relationships/slide" Target="slides/slide155.xml"/><Relationship Id="rId178" Type="http://schemas.openxmlformats.org/officeDocument/2006/relationships/slide" Target="slides/slide176.xml"/><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slide" Target="slides/slide150.xml"/><Relationship Id="rId173" Type="http://schemas.openxmlformats.org/officeDocument/2006/relationships/slide" Target="slides/slide171.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168" Type="http://schemas.openxmlformats.org/officeDocument/2006/relationships/slide" Target="slides/slide166.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163" Type="http://schemas.openxmlformats.org/officeDocument/2006/relationships/slide" Target="slides/slide161.xml"/><Relationship Id="rId184" Type="http://schemas.openxmlformats.org/officeDocument/2006/relationships/slide" Target="slides/slide182.xml"/><Relationship Id="rId189" Type="http://schemas.openxmlformats.org/officeDocument/2006/relationships/theme" Target="theme/theme1.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slide" Target="slides/slide135.xml"/><Relationship Id="rId158" Type="http://schemas.openxmlformats.org/officeDocument/2006/relationships/slide" Target="slides/slide156.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slide" Target="slides/slide151.xml"/><Relationship Id="rId174" Type="http://schemas.openxmlformats.org/officeDocument/2006/relationships/slide" Target="slides/slide172.xml"/><Relationship Id="rId179" Type="http://schemas.openxmlformats.org/officeDocument/2006/relationships/slide" Target="slides/slide177.xml"/><Relationship Id="rId190" Type="http://schemas.openxmlformats.org/officeDocument/2006/relationships/tableStyles" Target="tableStyles.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43" Type="http://schemas.openxmlformats.org/officeDocument/2006/relationships/slide" Target="slides/slide141.xml"/><Relationship Id="rId148" Type="http://schemas.openxmlformats.org/officeDocument/2006/relationships/slide" Target="slides/slide146.xml"/><Relationship Id="rId164" Type="http://schemas.openxmlformats.org/officeDocument/2006/relationships/slide" Target="slides/slide162.xml"/><Relationship Id="rId169" Type="http://schemas.openxmlformats.org/officeDocument/2006/relationships/slide" Target="slides/slide167.xml"/><Relationship Id="rId185" Type="http://schemas.openxmlformats.org/officeDocument/2006/relationships/slide" Target="slides/slide183.xml"/><Relationship Id="rId4" Type="http://schemas.openxmlformats.org/officeDocument/2006/relationships/slide" Target="slides/slide2.xml"/><Relationship Id="rId9" Type="http://schemas.openxmlformats.org/officeDocument/2006/relationships/slide" Target="slides/slide7.xml"/><Relationship Id="rId180" Type="http://schemas.openxmlformats.org/officeDocument/2006/relationships/slide" Target="slides/slide178.xml"/></Relationships>
</file>

<file path=ppt/charts/_rels/chart1.xml.rels><?xml version="1.0" encoding="UTF-8" standalone="yes"?>
<Relationships xmlns="http://schemas.openxmlformats.org/package/2006/relationships"><Relationship Id="rId2" Type="http://schemas.openxmlformats.org/officeDocument/2006/relationships/oleObject" Target="file:///C:\Users\IBM_ADMIN\Desktop\FOAK\April%20Related\Stats%20by%20population.xlsx" TargetMode="External"/><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pieChart>
        <c:varyColors val="1"/>
        <c:ser>
          <c:idx val="0"/>
          <c:order val="0"/>
          <c:dLbls>
            <c:dLbl>
              <c:idx val="0"/>
              <c:layout/>
              <c:tx>
                <c:rich>
                  <a:bodyPr/>
                  <a:lstStyle/>
                  <a:p>
                    <a:r>
                      <a:rPr lang="en-US" smtClean="0"/>
                      <a:t>Bank6</a:t>
                    </a:r>
                    <a:r>
                      <a:rPr lang="en-US" dirty="0"/>
                      <a:t>
23%</a:t>
                    </a:r>
                  </a:p>
                </c:rich>
              </c:tx>
              <c:showLegendKey val="0"/>
              <c:showVal val="0"/>
              <c:showCatName val="1"/>
              <c:showSerName val="0"/>
              <c:showPercent val="1"/>
              <c:showBubbleSize val="0"/>
              <c:extLst>
                <c:ext xmlns:c15="http://schemas.microsoft.com/office/drawing/2012/chart" uri="{CE6537A1-D6FC-4f65-9D91-7224C49458BB}">
                  <c15:layout/>
                </c:ext>
              </c:extLst>
            </c:dLbl>
            <c:dLbl>
              <c:idx val="1"/>
              <c:layout/>
              <c:tx>
                <c:rich>
                  <a:bodyPr/>
                  <a:lstStyle/>
                  <a:p>
                    <a:r>
                      <a:rPr lang="en-US" smtClean="0"/>
                      <a:t>Bank5</a:t>
                    </a:r>
                    <a:r>
                      <a:rPr lang="en-US" dirty="0"/>
                      <a:t>
20%</a:t>
                    </a:r>
                  </a:p>
                </c:rich>
              </c:tx>
              <c:showLegendKey val="0"/>
              <c:showVal val="0"/>
              <c:showCatName val="1"/>
              <c:showSerName val="0"/>
              <c:showPercent val="1"/>
              <c:showBubbleSize val="0"/>
              <c:extLst>
                <c:ext xmlns:c15="http://schemas.microsoft.com/office/drawing/2012/chart" uri="{CE6537A1-D6FC-4f65-9D91-7224C49458BB}">
                  <c15:layout/>
                </c:ext>
              </c:extLst>
            </c:dLbl>
            <c:dLbl>
              <c:idx val="2"/>
              <c:layout/>
              <c:tx>
                <c:rich>
                  <a:bodyPr/>
                  <a:lstStyle/>
                  <a:p>
                    <a:r>
                      <a:rPr lang="en-US" smtClean="0"/>
                      <a:t>Bank4</a:t>
                    </a:r>
                    <a:r>
                      <a:rPr lang="en-US" dirty="0"/>
                      <a:t>
21%</a:t>
                    </a:r>
                  </a:p>
                </c:rich>
              </c:tx>
              <c:showLegendKey val="0"/>
              <c:showVal val="0"/>
              <c:showCatName val="1"/>
              <c:showSerName val="0"/>
              <c:showPercent val="1"/>
              <c:showBubbleSize val="0"/>
              <c:extLst>
                <c:ext xmlns:c15="http://schemas.microsoft.com/office/drawing/2012/chart" uri="{CE6537A1-D6FC-4f65-9D91-7224C49458BB}">
                  <c15:layout/>
                </c:ext>
              </c:extLst>
            </c:dLbl>
            <c:dLbl>
              <c:idx val="3"/>
              <c:layout/>
              <c:tx>
                <c:rich>
                  <a:bodyPr/>
                  <a:lstStyle/>
                  <a:p>
                    <a:r>
                      <a:rPr lang="en-US" smtClean="0"/>
                      <a:t>Bank3</a:t>
                    </a:r>
                    <a:r>
                      <a:rPr lang="en-US" dirty="0"/>
                      <a:t>
5%</a:t>
                    </a:r>
                  </a:p>
                </c:rich>
              </c:tx>
              <c:showLegendKey val="0"/>
              <c:showVal val="0"/>
              <c:showCatName val="1"/>
              <c:showSerName val="0"/>
              <c:showPercent val="1"/>
              <c:showBubbleSize val="0"/>
              <c:extLst>
                <c:ext xmlns:c15="http://schemas.microsoft.com/office/drawing/2012/chart" uri="{CE6537A1-D6FC-4f65-9D91-7224C49458BB}">
                  <c15:layout/>
                </c:ext>
              </c:extLst>
            </c:dLbl>
            <c:dLbl>
              <c:idx val="4"/>
              <c:layout/>
              <c:tx>
                <c:rich>
                  <a:bodyPr/>
                  <a:lstStyle/>
                  <a:p>
                    <a:r>
                      <a:rPr lang="en-US" dirty="0" smtClean="0"/>
                      <a:t>Bank2</a:t>
                    </a:r>
                  </a:p>
                  <a:p>
                    <a:r>
                      <a:rPr lang="en-US" dirty="0" smtClean="0"/>
                      <a:t>15</a:t>
                    </a:r>
                    <a:r>
                      <a:rPr lang="en-US" dirty="0"/>
                      <a:t>%</a:t>
                    </a:r>
                  </a:p>
                </c:rich>
              </c:tx>
              <c:showLegendKey val="0"/>
              <c:showVal val="0"/>
              <c:showCatName val="1"/>
              <c:showSerName val="0"/>
              <c:showPercent val="1"/>
              <c:showBubbleSize val="0"/>
              <c:extLst>
                <c:ext xmlns:c15="http://schemas.microsoft.com/office/drawing/2012/chart" uri="{CE6537A1-D6FC-4f65-9D91-7224C49458BB}">
                  <c15:layout/>
                </c:ext>
              </c:extLst>
            </c:dLbl>
            <c:dLbl>
              <c:idx val="5"/>
              <c:delete val="1"/>
              <c:extLst>
                <c:ext xmlns:c15="http://schemas.microsoft.com/office/drawing/2012/chart" uri="{CE6537A1-D6FC-4f65-9D91-7224C49458BB}"/>
              </c:extLst>
            </c:dLbl>
            <c:dLbl>
              <c:idx val="6"/>
              <c:layout/>
              <c:tx>
                <c:rich>
                  <a:bodyPr/>
                  <a:lstStyle/>
                  <a:p>
                    <a:r>
                      <a:rPr lang="en-US" dirty="0" smtClean="0"/>
                      <a:t>Bank1</a:t>
                    </a:r>
                  </a:p>
                  <a:p>
                    <a:r>
                      <a:rPr lang="en-US" dirty="0" smtClean="0"/>
                      <a:t>15</a:t>
                    </a:r>
                    <a:r>
                      <a:rPr lang="en-US" dirty="0"/>
                      <a:t>%</a:t>
                    </a:r>
                  </a:p>
                </c:rich>
              </c:tx>
              <c:showLegendKey val="0"/>
              <c:showVal val="0"/>
              <c:showCatName val="1"/>
              <c:showSerName val="0"/>
              <c:showPercent val="1"/>
              <c:showBubbleSize val="0"/>
              <c:extLst>
                <c:ext xmlns:c15="http://schemas.microsoft.com/office/drawing/2012/chart" uri="{CE6537A1-D6FC-4f65-9D91-7224C49458BB}">
                  <c15:layout/>
                </c:ext>
              </c:extLst>
            </c:dLbl>
            <c:spPr>
              <a:noFill/>
              <a:ln>
                <a:noFill/>
              </a:ln>
              <a:effectLst/>
            </c:spPr>
            <c:txPr>
              <a:bodyPr/>
              <a:lstStyle/>
              <a:p>
                <a:pPr>
                  <a:defRPr sz="600"/>
                </a:pPr>
                <a:endParaRPr lang="en-US"/>
              </a:p>
            </c:txPr>
            <c:showLegendKey val="0"/>
            <c:showVal val="0"/>
            <c:showCatName val="1"/>
            <c:showSerName val="0"/>
            <c:showPercent val="1"/>
            <c:showBubbleSize val="0"/>
            <c:showLeaderLines val="1"/>
            <c:extLst>
              <c:ext xmlns:c15="http://schemas.microsoft.com/office/drawing/2012/chart" uri="{CE6537A1-D6FC-4f65-9D91-7224C49458BB}"/>
            </c:extLst>
          </c:dLbls>
          <c:cat>
            <c:strRef>
              <c:f>Sheet1!$A$2:$A$8</c:f>
              <c:strCache>
                <c:ptCount val="7"/>
                <c:pt idx="0">
                  <c:v>JPMC </c:v>
                </c:pt>
                <c:pt idx="1">
                  <c:v>AMEX </c:v>
                </c:pt>
                <c:pt idx="2">
                  <c:v>Bank of America </c:v>
                </c:pt>
                <c:pt idx="3">
                  <c:v>Capital One </c:v>
                </c:pt>
                <c:pt idx="4">
                  <c:v>Citibank</c:v>
                </c:pt>
                <c:pt idx="5">
                  <c:v>Discover </c:v>
                </c:pt>
                <c:pt idx="6">
                  <c:v>Wells Fargo </c:v>
                </c:pt>
              </c:strCache>
            </c:strRef>
          </c:cat>
          <c:val>
            <c:numRef>
              <c:f>Sheet1!$C$2:$C$8</c:f>
              <c:numCache>
                <c:formatCode>General</c:formatCode>
                <c:ptCount val="7"/>
                <c:pt idx="0">
                  <c:v>144000</c:v>
                </c:pt>
                <c:pt idx="1">
                  <c:v>120000</c:v>
                </c:pt>
                <c:pt idx="2">
                  <c:v>131000</c:v>
                </c:pt>
                <c:pt idx="3">
                  <c:v>32000</c:v>
                </c:pt>
                <c:pt idx="4">
                  <c:v>94000</c:v>
                </c:pt>
                <c:pt idx="5">
                  <c:v>3000</c:v>
                </c:pt>
                <c:pt idx="6">
                  <c:v>93000</c:v>
                </c:pt>
              </c:numCache>
            </c:numRef>
          </c:val>
        </c:ser>
        <c:dLbls>
          <c:showLegendKey val="0"/>
          <c:showVal val="0"/>
          <c:showCatName val="0"/>
          <c:showSerName val="0"/>
          <c:showPercent val="0"/>
          <c:showBubbleSize val="0"/>
          <c:showLeaderLines val="1"/>
        </c:dLbls>
        <c:firstSliceAng val="0"/>
      </c:pieChart>
    </c:plotArea>
    <c:plotVisOnly val="1"/>
    <c:dispBlanksAs val="zero"/>
    <c:showDLblsOverMax val="0"/>
  </c:chart>
  <c:spPr>
    <a:ln>
      <a:solidFill>
        <a:srgbClr val="000000"/>
      </a:solidFill>
    </a:ln>
  </c:spPr>
  <c:externalData r:id="rId2">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65.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atin typeface="Arial" panose="020B0604020202020204" pitchFamily="34" charset="0"/>
              </a:defRPr>
            </a:lvl1pPr>
          </a:lstStyle>
          <a:p>
            <a:pPr>
              <a:defRPr/>
            </a:pPr>
            <a:endParaRPr lang="en-US" alt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atin typeface="Arial" panose="020B0604020202020204" pitchFamily="34" charset="0"/>
              </a:defRPr>
            </a:lvl1pPr>
          </a:lstStyle>
          <a:p>
            <a:pPr>
              <a:defRPr/>
            </a:pPr>
            <a:endParaRPr lang="en-US" altLang="en-US"/>
          </a:p>
        </p:txBody>
      </p:sp>
      <p:sp>
        <p:nvSpPr>
          <p:cNvPr id="2970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atin typeface="Arial" panose="020B0604020202020204" pitchFamily="34" charset="0"/>
              </a:defRPr>
            </a:lvl1pPr>
          </a:lstStyle>
          <a:p>
            <a:pPr>
              <a:defRPr/>
            </a:pPr>
            <a:endParaRPr lang="en-US" alt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atin typeface="Arial" panose="020B0604020202020204" pitchFamily="34" charset="0"/>
              </a:defRPr>
            </a:lvl1pPr>
          </a:lstStyle>
          <a:p>
            <a:pPr>
              <a:defRPr/>
            </a:pPr>
            <a:fld id="{8C03479F-E114-4C97-BF67-08FAE1EDED12}" type="slidenum">
              <a:rPr lang="en-US" altLang="en-US"/>
              <a:pPr>
                <a:defRPr/>
              </a:pPr>
              <a:t>‹#›</a:t>
            </a:fld>
            <a:endParaRPr lang="en-US" altLang="en-US"/>
          </a:p>
        </p:txBody>
      </p:sp>
    </p:spTree>
    <p:extLst>
      <p:ext uri="{BB962C8B-B14F-4D97-AF65-F5344CB8AC3E}">
        <p14:creationId xmlns:p14="http://schemas.microsoft.com/office/powerpoint/2010/main" val="427969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lvl1pPr>
              <a:defRPr>
                <a:solidFill>
                  <a:schemeClr val="tx1"/>
                </a:solidFill>
                <a:latin typeface="Georgia" panose="02040502050405020303" pitchFamily="18" charset="0"/>
                <a:cs typeface="Arial" panose="020B0604020202020204" pitchFamily="34" charset="0"/>
              </a:defRPr>
            </a:lvl1pPr>
            <a:lvl2pPr marL="742950" indent="-285750">
              <a:defRPr>
                <a:solidFill>
                  <a:schemeClr val="tx1"/>
                </a:solidFill>
                <a:latin typeface="Georgia" panose="02040502050405020303" pitchFamily="18" charset="0"/>
                <a:cs typeface="Arial" panose="020B0604020202020204" pitchFamily="34" charset="0"/>
              </a:defRPr>
            </a:lvl2pPr>
            <a:lvl3pPr marL="1143000" indent="-228600">
              <a:defRPr>
                <a:solidFill>
                  <a:schemeClr val="tx1"/>
                </a:solidFill>
                <a:latin typeface="Georgia" panose="02040502050405020303" pitchFamily="18" charset="0"/>
                <a:cs typeface="Arial" panose="020B0604020202020204" pitchFamily="34" charset="0"/>
              </a:defRPr>
            </a:lvl3pPr>
            <a:lvl4pPr marL="1600200" indent="-228600">
              <a:defRPr>
                <a:solidFill>
                  <a:schemeClr val="tx1"/>
                </a:solidFill>
                <a:latin typeface="Georgia" panose="02040502050405020303" pitchFamily="18" charset="0"/>
                <a:cs typeface="Arial" panose="020B0604020202020204" pitchFamily="34" charset="0"/>
              </a:defRPr>
            </a:lvl4pPr>
            <a:lvl5pPr marL="2057400" indent="-22860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fld id="{BD641237-234D-4D61-BD35-B095C76BFDF3}" type="slidenum">
              <a:rPr lang="en-US" altLang="en-US">
                <a:latin typeface="Arial" panose="020B0604020202020204" pitchFamily="34" charset="0"/>
              </a:rPr>
              <a:pPr/>
              <a:t>1</a:t>
            </a:fld>
            <a:endParaRPr lang="en-US" altLang="en-US">
              <a:latin typeface="Arial" panose="020B0604020202020204" pitchFamily="34" charset="0"/>
            </a:endParaRPr>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extLst>
            <a:ext uri="{91240B29-F687-4F45-9708-019B960494DF}">
              <a14:hiddenLine xmlns:a14="http://schemas.microsoft.com/office/drawing/2010/main" w="9525">
                <a:solidFill>
                  <a:schemeClr val="tx1"/>
                </a:solidFill>
                <a:round/>
                <a:headEnd/>
                <a:tailEnd/>
              </a14:hiddenLine>
            </a:ext>
          </a:extLst>
        </p:spPr>
        <p:txBody>
          <a:bodyPr wrap="none" anchor="ctr"/>
          <a:lstStyle/>
          <a:p>
            <a:pPr eaLnBrk="1" hangingPunct="1"/>
            <a:endParaRPr lang="en-US" altLang="en-US" smtClean="0"/>
          </a:p>
        </p:txBody>
      </p:sp>
    </p:spTree>
    <p:extLst>
      <p:ext uri="{BB962C8B-B14F-4D97-AF65-F5344CB8AC3E}">
        <p14:creationId xmlns:p14="http://schemas.microsoft.com/office/powerpoint/2010/main" val="38673445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smtClean="0"/>
              <a:t>Opaque ML: humans</a:t>
            </a:r>
            <a:r>
              <a:rPr lang="en-US" sz="1600" baseline="0" dirty="0" smtClean="0"/>
              <a:t> are not involved at all. System operates by itself. E.g., deep learning. This has led to a false dichotomy (a tendency to classify something as one or the other). The reality is more nuanced, and you can have “transparent ML” which we argue that from a practical perspective is superior.</a:t>
            </a:r>
          </a:p>
          <a:p>
            <a:endParaRPr lang="en-US" sz="1600" baseline="0" dirty="0" smtClean="0"/>
          </a:p>
          <a:p>
            <a:r>
              <a:rPr lang="en-US" sz="1600" baseline="0" dirty="0" smtClean="0"/>
              <a:t>Rule-based: human involved in all 4 aspects</a:t>
            </a:r>
            <a:endParaRPr lang="en-US" sz="1600" dirty="0" smtClean="0"/>
          </a:p>
          <a:p>
            <a:endParaRPr lang="en-US" sz="1600" dirty="0"/>
          </a:p>
        </p:txBody>
      </p:sp>
      <p:sp>
        <p:nvSpPr>
          <p:cNvPr id="4" name="Slide Number Placeholder 3"/>
          <p:cNvSpPr>
            <a:spLocks noGrp="1"/>
          </p:cNvSpPr>
          <p:nvPr>
            <p:ph type="sldNum" sz="quarter" idx="10"/>
          </p:nvPr>
        </p:nvSpPr>
        <p:spPr/>
        <p:txBody>
          <a:bodyPr/>
          <a:lstStyle/>
          <a:p>
            <a:pPr>
              <a:defRPr/>
            </a:pPr>
            <a:fld id="{8C03479F-E114-4C97-BF67-08FAE1EDED12}" type="slidenum">
              <a:rPr lang="en-US" altLang="en-US" smtClean="0"/>
              <a:pPr>
                <a:defRPr/>
              </a:pPr>
              <a:t>22</a:t>
            </a:fld>
            <a:endParaRPr lang="en-US" altLang="en-US"/>
          </a:p>
        </p:txBody>
      </p:sp>
    </p:spTree>
    <p:extLst>
      <p:ext uri="{BB962C8B-B14F-4D97-AF65-F5344CB8AC3E}">
        <p14:creationId xmlns:p14="http://schemas.microsoft.com/office/powerpoint/2010/main" val="713054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smtClean="0"/>
              <a:t>Opaque ML: humans</a:t>
            </a:r>
            <a:r>
              <a:rPr lang="en-US" sz="1600" baseline="0" dirty="0" smtClean="0"/>
              <a:t> are not involved at all. System operates by itself. E.g., deep learning. This has led to a false dichotomy (a tendency to classify something as one or the other). The reality is more nuanced, and you can have “transparent ML” which we argue that from a practical perspective is superior.</a:t>
            </a:r>
          </a:p>
          <a:p>
            <a:endParaRPr lang="en-US" sz="1600" baseline="0" dirty="0" smtClean="0"/>
          </a:p>
          <a:p>
            <a:r>
              <a:rPr lang="en-US" sz="1600" baseline="0" dirty="0" smtClean="0"/>
              <a:t>Rule-based: human involved in all 4 aspects</a:t>
            </a:r>
            <a:endParaRPr lang="en-US" sz="1600" dirty="0" smtClean="0"/>
          </a:p>
          <a:p>
            <a:endParaRPr lang="en-US" sz="1600" dirty="0"/>
          </a:p>
        </p:txBody>
      </p:sp>
      <p:sp>
        <p:nvSpPr>
          <p:cNvPr id="4" name="Slide Number Placeholder 3"/>
          <p:cNvSpPr>
            <a:spLocks noGrp="1"/>
          </p:cNvSpPr>
          <p:nvPr>
            <p:ph type="sldNum" sz="quarter" idx="10"/>
          </p:nvPr>
        </p:nvSpPr>
        <p:spPr/>
        <p:txBody>
          <a:bodyPr/>
          <a:lstStyle/>
          <a:p>
            <a:pPr>
              <a:defRPr/>
            </a:pPr>
            <a:fld id="{8C03479F-E114-4C97-BF67-08FAE1EDED12}" type="slidenum">
              <a:rPr lang="en-US" altLang="en-US" smtClean="0"/>
              <a:pPr>
                <a:defRPr/>
              </a:pPr>
              <a:t>23</a:t>
            </a:fld>
            <a:endParaRPr lang="en-US" altLang="en-US"/>
          </a:p>
        </p:txBody>
      </p:sp>
    </p:spTree>
    <p:extLst>
      <p:ext uri="{BB962C8B-B14F-4D97-AF65-F5344CB8AC3E}">
        <p14:creationId xmlns:p14="http://schemas.microsoft.com/office/powerpoint/2010/main" val="18703909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C03479F-E114-4C97-BF67-08FAE1EDED12}" type="slidenum">
              <a:rPr lang="en-US" altLang="en-US" smtClean="0"/>
              <a:pPr>
                <a:defRPr/>
              </a:pPr>
              <a:t>24</a:t>
            </a:fld>
            <a:endParaRPr lang="en-US" altLang="en-US"/>
          </a:p>
        </p:txBody>
      </p:sp>
    </p:spTree>
    <p:extLst>
      <p:ext uri="{BB962C8B-B14F-4D97-AF65-F5344CB8AC3E}">
        <p14:creationId xmlns:p14="http://schemas.microsoft.com/office/powerpoint/2010/main" val="1984817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C03479F-E114-4C97-BF67-08FAE1EDED12}" type="slidenum">
              <a:rPr lang="en-US" altLang="en-US" smtClean="0"/>
              <a:pPr>
                <a:defRPr/>
              </a:pPr>
              <a:t>25</a:t>
            </a:fld>
            <a:endParaRPr lang="en-US" altLang="en-US"/>
          </a:p>
        </p:txBody>
      </p:sp>
    </p:spTree>
    <p:extLst>
      <p:ext uri="{BB962C8B-B14F-4D97-AF65-F5344CB8AC3E}">
        <p14:creationId xmlns:p14="http://schemas.microsoft.com/office/powerpoint/2010/main" val="39259293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smtClean="0">
                <a:solidFill>
                  <a:schemeClr val="tx1"/>
                </a:solidFill>
                <a:effectLst/>
                <a:latin typeface="Arial" panose="020B0604020202020204" pitchFamily="34" charset="0"/>
                <a:ea typeface="+mn-ea"/>
                <a:cs typeface="Arial" panose="020B0604020202020204" pitchFamily="34" charset="0"/>
              </a:rPr>
              <a:t>declarative</a:t>
            </a:r>
            <a:r>
              <a:rPr lang="en-US" sz="1200" b="0" i="0" kern="1200" dirty="0" smtClean="0">
                <a:solidFill>
                  <a:schemeClr val="tx1"/>
                </a:solidFill>
                <a:effectLst/>
                <a:latin typeface="Arial" panose="020B0604020202020204" pitchFamily="34" charset="0"/>
                <a:ea typeface="+mn-ea"/>
                <a:cs typeface="Arial" panose="020B0604020202020204" pitchFamily="34" charset="0"/>
              </a:rPr>
              <a:t> programming is a programming paradigm, a style of building the structure and elements of computer programs, that expresses the logic of a computation without describing its control flow.</a:t>
            </a:r>
          </a:p>
          <a:p>
            <a:endParaRPr lang="en-US" sz="1200" b="0" i="0" kern="1200" dirty="0" smtClean="0">
              <a:solidFill>
                <a:schemeClr val="tx1"/>
              </a:solidFill>
              <a:effectLst/>
              <a:latin typeface="Arial" panose="020B0604020202020204" pitchFamily="34" charset="0"/>
              <a:ea typeface="+mn-ea"/>
              <a:cs typeface="Arial" panose="020B0604020202020204" pitchFamily="34" charset="0"/>
            </a:endParaRPr>
          </a:p>
          <a:p>
            <a:r>
              <a:rPr lang="en-US" dirty="0" smtClean="0"/>
              <a:t>PRO for RB</a:t>
            </a:r>
            <a:r>
              <a:rPr lang="en-US" baseline="0" dirty="0" smtClean="0"/>
              <a:t> are requirements in real world. Pros for ML are nice to have. Our goal is to show how to meet the requirements while having as many of the nice-to have. The solution is what we call transparent ML. The property that combines </a:t>
            </a:r>
            <a:r>
              <a:rPr lang="en-US" baseline="0" dirty="0" err="1" smtClean="0"/>
              <a:t>declarativity</a:t>
            </a:r>
            <a:r>
              <a:rPr lang="en-US" baseline="0" dirty="0" smtClean="0"/>
              <a:t>, and the rest of the PROs is what we call Transparency.</a:t>
            </a:r>
          </a:p>
          <a:p>
            <a:endParaRPr lang="en-US" baseline="0" dirty="0" smtClean="0"/>
          </a:p>
          <a:p>
            <a:r>
              <a:rPr lang="en-US" sz="2000" dirty="0" smtClean="0"/>
              <a:t>Accuracy</a:t>
            </a:r>
          </a:p>
          <a:p>
            <a:pPr lvl="1"/>
            <a:r>
              <a:rPr lang="en-US" dirty="0" smtClean="0"/>
              <a:t>Transparent ML can reach or surpass the best results obtained with opaque ML techniques [Surdeanu 2013] [Chiticariu et al., 2010] [Bauer et al., 2011] [Li et al., 2008] [Add Watson paper from </a:t>
            </a:r>
            <a:r>
              <a:rPr lang="en-US" dirty="0" err="1" smtClean="0"/>
              <a:t>Imed</a:t>
            </a:r>
            <a:r>
              <a:rPr lang="en-US" dirty="0" smtClean="0"/>
              <a:t> </a:t>
            </a:r>
            <a:r>
              <a:rPr lang="en-US" dirty="0" err="1" smtClean="0"/>
              <a:t>Zitouni</a:t>
            </a:r>
            <a:r>
              <a:rPr lang="en-US" dirty="0" smtClean="0"/>
              <a:t> EMNLP 2010]</a:t>
            </a:r>
          </a:p>
          <a:p>
            <a:endParaRPr lang="en-US" dirty="0" smtClean="0"/>
          </a:p>
          <a:p>
            <a:r>
              <a:rPr lang="en-US" sz="2000" dirty="0" smtClean="0"/>
              <a:t>Usability &amp; Transparency</a:t>
            </a:r>
          </a:p>
          <a:p>
            <a:pPr lvl="1"/>
            <a:r>
              <a:rPr lang="en-US" dirty="0" smtClean="0"/>
              <a:t>The output of the model can be explained</a:t>
            </a:r>
          </a:p>
          <a:p>
            <a:pPr lvl="1"/>
            <a:r>
              <a:rPr lang="en-US" dirty="0" smtClean="0"/>
              <a:t>Human understands the model</a:t>
            </a:r>
          </a:p>
          <a:p>
            <a:pPr lvl="1"/>
            <a:r>
              <a:rPr lang="en-US" dirty="0" smtClean="0"/>
              <a:t>Human may be actively involved in guiding model learning</a:t>
            </a:r>
          </a:p>
          <a:p>
            <a:pPr lvl="1"/>
            <a:r>
              <a:rPr lang="en-US" dirty="0" smtClean="0"/>
              <a:t>Human can adapt the model to a new domain</a:t>
            </a:r>
          </a:p>
          <a:p>
            <a:endParaRPr lang="en-US" dirty="0"/>
          </a:p>
        </p:txBody>
      </p:sp>
      <p:sp>
        <p:nvSpPr>
          <p:cNvPr id="4" name="Slide Number Placeholder 3"/>
          <p:cNvSpPr>
            <a:spLocks noGrp="1"/>
          </p:cNvSpPr>
          <p:nvPr>
            <p:ph type="sldNum" sz="quarter" idx="10"/>
          </p:nvPr>
        </p:nvSpPr>
        <p:spPr/>
        <p:txBody>
          <a:bodyPr/>
          <a:lstStyle/>
          <a:p>
            <a:pPr>
              <a:defRPr/>
            </a:pPr>
            <a:fld id="{8C03479F-E114-4C97-BF67-08FAE1EDED12}" type="slidenum">
              <a:rPr lang="en-US" altLang="en-US" smtClean="0"/>
              <a:pPr>
                <a:defRPr/>
              </a:pPr>
              <a:t>26</a:t>
            </a:fld>
            <a:endParaRPr lang="en-US" altLang="en-US"/>
          </a:p>
        </p:txBody>
      </p:sp>
    </p:spTree>
    <p:extLst>
      <p:ext uri="{BB962C8B-B14F-4D97-AF65-F5344CB8AC3E}">
        <p14:creationId xmlns:p14="http://schemas.microsoft.com/office/powerpoint/2010/main" val="18329180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Techniques for generating an IE model that can be easily understood and reasoned about by humans, and whose output can be “explained”, thereby enabling maintainability and customizability of the extractor </a:t>
            </a:r>
          </a:p>
          <a:p>
            <a:endParaRPr lang="en-US" dirty="0"/>
          </a:p>
        </p:txBody>
      </p:sp>
      <p:sp>
        <p:nvSpPr>
          <p:cNvPr id="4" name="Slide Number Placeholder 3"/>
          <p:cNvSpPr>
            <a:spLocks noGrp="1"/>
          </p:cNvSpPr>
          <p:nvPr>
            <p:ph type="sldNum" sz="quarter" idx="10"/>
          </p:nvPr>
        </p:nvSpPr>
        <p:spPr/>
        <p:txBody>
          <a:bodyPr/>
          <a:lstStyle/>
          <a:p>
            <a:pPr>
              <a:defRPr/>
            </a:pPr>
            <a:fld id="{8C03479F-E114-4C97-BF67-08FAE1EDED12}" type="slidenum">
              <a:rPr lang="en-US" altLang="en-US" smtClean="0"/>
              <a:pPr>
                <a:defRPr/>
              </a:pPr>
              <a:t>27</a:t>
            </a:fld>
            <a:endParaRPr lang="en-US" altLang="en-US"/>
          </a:p>
        </p:txBody>
      </p:sp>
    </p:spTree>
    <p:extLst>
      <p:ext uri="{BB962C8B-B14F-4D97-AF65-F5344CB8AC3E}">
        <p14:creationId xmlns:p14="http://schemas.microsoft.com/office/powerpoint/2010/main" val="40611620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smtClean="0"/>
              <a:t>We explain </a:t>
            </a:r>
            <a:r>
              <a:rPr lang="en-US" sz="1600" dirty="0" smtClean="0"/>
              <a:t>the </a:t>
            </a:r>
            <a:r>
              <a:rPr lang="en-US" sz="1600" dirty="0" smtClean="0"/>
              <a:t>3 </a:t>
            </a:r>
            <a:r>
              <a:rPr lang="en-US" sz="1600" dirty="0" smtClean="0"/>
              <a:t>aspects for Transparent next.</a:t>
            </a:r>
          </a:p>
          <a:p>
            <a:endParaRPr lang="en-US" sz="1600" dirty="0"/>
          </a:p>
        </p:txBody>
      </p:sp>
      <p:sp>
        <p:nvSpPr>
          <p:cNvPr id="4" name="Slide Number Placeholder 3"/>
          <p:cNvSpPr>
            <a:spLocks noGrp="1"/>
          </p:cNvSpPr>
          <p:nvPr>
            <p:ph type="sldNum" sz="quarter" idx="10"/>
          </p:nvPr>
        </p:nvSpPr>
        <p:spPr/>
        <p:txBody>
          <a:bodyPr/>
          <a:lstStyle/>
          <a:p>
            <a:pPr>
              <a:defRPr/>
            </a:pPr>
            <a:fld id="{8C03479F-E114-4C97-BF67-08FAE1EDED12}" type="slidenum">
              <a:rPr lang="en-US" altLang="en-US" smtClean="0"/>
              <a:pPr>
                <a:defRPr/>
              </a:pPr>
              <a:t>28</a:t>
            </a:fld>
            <a:endParaRPr lang="en-US" altLang="en-US"/>
          </a:p>
        </p:txBody>
      </p:sp>
    </p:spTree>
    <p:extLst>
      <p:ext uri="{BB962C8B-B14F-4D97-AF65-F5344CB8AC3E}">
        <p14:creationId xmlns:p14="http://schemas.microsoft.com/office/powerpoint/2010/main" val="6739256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C03479F-E114-4C97-BF67-08FAE1EDED12}" type="slidenum">
              <a:rPr lang="en-US" altLang="en-US" smtClean="0"/>
              <a:pPr>
                <a:defRPr/>
              </a:pPr>
              <a:t>29</a:t>
            </a:fld>
            <a:endParaRPr lang="en-US" altLang="en-US"/>
          </a:p>
        </p:txBody>
      </p:sp>
    </p:spTree>
    <p:extLst>
      <p:ext uri="{BB962C8B-B14F-4D97-AF65-F5344CB8AC3E}">
        <p14:creationId xmlns:p14="http://schemas.microsoft.com/office/powerpoint/2010/main" val="17834231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TODO: collapse into one slide (follow </a:t>
            </a:r>
            <a:r>
              <a:rPr lang="en-US" dirty="0" err="1" smtClean="0"/>
              <a:t>cohen’s</a:t>
            </a:r>
            <a:r>
              <a:rPr lang="en-US" dirty="0" smtClean="0"/>
              <a:t> model)</a:t>
            </a:r>
          </a:p>
          <a:p>
            <a:endParaRPr lang="en-US" dirty="0"/>
          </a:p>
        </p:txBody>
      </p:sp>
      <p:sp>
        <p:nvSpPr>
          <p:cNvPr id="4" name="Slide Number Placeholder 3"/>
          <p:cNvSpPr>
            <a:spLocks noGrp="1"/>
          </p:cNvSpPr>
          <p:nvPr>
            <p:ph type="sldNum" sz="quarter" idx="10"/>
          </p:nvPr>
        </p:nvSpPr>
        <p:spPr/>
        <p:txBody>
          <a:bodyPr/>
          <a:lstStyle/>
          <a:p>
            <a:pPr>
              <a:defRPr/>
            </a:pPr>
            <a:fld id="{8C03479F-E114-4C97-BF67-08FAE1EDED12}" type="slidenum">
              <a:rPr lang="en-US" altLang="en-US" smtClean="0"/>
              <a:pPr>
                <a:defRPr/>
              </a:pPr>
              <a:t>30</a:t>
            </a:fld>
            <a:endParaRPr lang="en-US" altLang="en-US"/>
          </a:p>
        </p:txBody>
      </p:sp>
    </p:spTree>
    <p:extLst>
      <p:ext uri="{BB962C8B-B14F-4D97-AF65-F5344CB8AC3E}">
        <p14:creationId xmlns:p14="http://schemas.microsoft.com/office/powerpoint/2010/main" val="20663834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Predicate-argument </a:t>
            </a:r>
            <a:r>
              <a:rPr lang="en-US" dirty="0" err="1" smtClean="0"/>
              <a:t>structure:</a:t>
            </a:r>
            <a:r>
              <a:rPr lang="en-US" altLang="ja-JP" dirty="0" err="1" smtClean="0"/>
              <a:t>High</a:t>
            </a:r>
            <a:r>
              <a:rPr lang="en-US" altLang="ja-JP" dirty="0" smtClean="0"/>
              <a:t> precision, but restrictive</a:t>
            </a:r>
            <a:endParaRPr lang="en-US" dirty="0" smtClean="0"/>
          </a:p>
          <a:p>
            <a:r>
              <a:rPr lang="en-US" dirty="0" smtClean="0"/>
              <a:t>Chain Model:</a:t>
            </a:r>
            <a:r>
              <a:rPr lang="en-US" baseline="0" dirty="0" smtClean="0"/>
              <a:t> </a:t>
            </a:r>
            <a:r>
              <a:rPr lang="en-US" altLang="ja-JP" dirty="0" smtClean="0"/>
              <a:t>Too general</a:t>
            </a:r>
            <a:endParaRPr lang="en-US" dirty="0" smtClean="0"/>
          </a:p>
          <a:p>
            <a:r>
              <a:rPr lang="en-US" dirty="0" smtClean="0"/>
              <a:t>Subtree Model :Preferred in recent systems</a:t>
            </a:r>
          </a:p>
          <a:p>
            <a:endParaRPr lang="en-US" dirty="0"/>
          </a:p>
        </p:txBody>
      </p:sp>
      <p:sp>
        <p:nvSpPr>
          <p:cNvPr id="4" name="Slide Number Placeholder 3"/>
          <p:cNvSpPr>
            <a:spLocks noGrp="1"/>
          </p:cNvSpPr>
          <p:nvPr>
            <p:ph type="sldNum" sz="quarter" idx="10"/>
          </p:nvPr>
        </p:nvSpPr>
        <p:spPr/>
        <p:txBody>
          <a:bodyPr/>
          <a:lstStyle/>
          <a:p>
            <a:pPr>
              <a:defRPr/>
            </a:pPr>
            <a:fld id="{8C03479F-E114-4C97-BF67-08FAE1EDED12}" type="slidenum">
              <a:rPr lang="en-US" altLang="en-US" smtClean="0"/>
              <a:pPr>
                <a:defRPr/>
              </a:pPr>
              <a:t>31</a:t>
            </a:fld>
            <a:endParaRPr lang="en-US" altLang="en-US"/>
          </a:p>
        </p:txBody>
      </p:sp>
    </p:spTree>
    <p:extLst>
      <p:ext uri="{BB962C8B-B14F-4D97-AF65-F5344CB8AC3E}">
        <p14:creationId xmlns:p14="http://schemas.microsoft.com/office/powerpoint/2010/main" val="15429821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algn="r" eaLnBrk="1" hangingPunct="1">
              <a:spcBef>
                <a:spcPct val="0"/>
              </a:spcBef>
            </a:pPr>
            <a:fld id="{DCE3F3AD-8D01-4381-B35A-733228DEB5F8}" type="slidenum">
              <a:rPr lang="en-US"/>
              <a:pPr algn="r" eaLnBrk="1" hangingPunct="1">
                <a:spcBef>
                  <a:spcPct val="0"/>
                </a:spcBef>
              </a:pPr>
              <a:t>3</a:t>
            </a:fld>
            <a:endParaRPr lang="en-US"/>
          </a:p>
        </p:txBody>
      </p:sp>
      <p:sp>
        <p:nvSpPr>
          <p:cNvPr id="11267" name="Rectangle 2"/>
          <p:cNvSpPr>
            <a:spLocks noGrp="1" noRot="1" noChangeAspect="1" noChangeArrowheads="1" noTextEdit="1"/>
          </p:cNvSpPr>
          <p:nvPr>
            <p:ph type="sldImg"/>
          </p:nvPr>
        </p:nvSpPr>
        <p:spPr>
          <a:ln/>
        </p:spPr>
      </p:sp>
      <p:sp>
        <p:nvSpPr>
          <p:cNvPr id="1126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latin typeface="Arial" panose="020B0604020202020204" pitchFamily="34" charset="0"/>
                <a:cs typeface="Arial" panose="020B0604020202020204" pitchFamily="34" charset="0"/>
              </a:rPr>
              <a:t>Text analytics allows us to combine internal data (such as product catalog) with user-generated content on social media to build consumer profiles. </a:t>
            </a:r>
          </a:p>
        </p:txBody>
      </p:sp>
    </p:spTree>
    <p:extLst>
      <p:ext uri="{BB962C8B-B14F-4D97-AF65-F5344CB8AC3E}">
        <p14:creationId xmlns:p14="http://schemas.microsoft.com/office/powerpoint/2010/main" val="8747160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TODO: Change 2</a:t>
            </a:r>
            <a:r>
              <a:rPr lang="en-US" baseline="30000" dirty="0" smtClean="0"/>
              <a:t>nd</a:t>
            </a:r>
            <a:r>
              <a:rPr lang="en-US" baseline="0" dirty="0" smtClean="0"/>
              <a:t> example to be the same as first</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8C03479F-E114-4C97-BF67-08FAE1EDED12}" type="slidenum">
              <a:rPr lang="en-US" altLang="en-US" smtClean="0"/>
              <a:pPr>
                <a:defRPr/>
              </a:pPr>
              <a:t>32</a:t>
            </a:fld>
            <a:endParaRPr lang="en-US" altLang="en-US"/>
          </a:p>
        </p:txBody>
      </p:sp>
    </p:spTree>
    <p:extLst>
      <p:ext uri="{BB962C8B-B14F-4D97-AF65-F5344CB8AC3E}">
        <p14:creationId xmlns:p14="http://schemas.microsoft.com/office/powerpoint/2010/main" val="26905830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Pictures of </a:t>
            </a:r>
            <a:r>
              <a:rPr lang="en-US" dirty="0" err="1" smtClean="0"/>
              <a:t>dec</a:t>
            </a:r>
            <a:r>
              <a:rPr lang="en-US" dirty="0" smtClean="0"/>
              <a:t> tree and </a:t>
            </a:r>
            <a:r>
              <a:rPr lang="en-US" dirty="0" err="1" smtClean="0"/>
              <a:t>crf</a:t>
            </a:r>
            <a:endParaRPr lang="en-US" dirty="0"/>
          </a:p>
        </p:txBody>
      </p:sp>
      <p:sp>
        <p:nvSpPr>
          <p:cNvPr id="4" name="Slide Number Placeholder 3"/>
          <p:cNvSpPr>
            <a:spLocks noGrp="1"/>
          </p:cNvSpPr>
          <p:nvPr>
            <p:ph type="sldNum" sz="quarter" idx="10"/>
          </p:nvPr>
        </p:nvSpPr>
        <p:spPr/>
        <p:txBody>
          <a:bodyPr/>
          <a:lstStyle/>
          <a:p>
            <a:pPr>
              <a:defRPr/>
            </a:pPr>
            <a:fld id="{8C03479F-E114-4C97-BF67-08FAE1EDED12}" type="slidenum">
              <a:rPr lang="en-US" altLang="en-US" smtClean="0"/>
              <a:pPr>
                <a:defRPr/>
              </a:pPr>
              <a:t>33</a:t>
            </a:fld>
            <a:endParaRPr lang="en-US" altLang="en-US"/>
          </a:p>
        </p:txBody>
      </p:sp>
    </p:spTree>
    <p:extLst>
      <p:ext uri="{BB962C8B-B14F-4D97-AF65-F5344CB8AC3E}">
        <p14:creationId xmlns:p14="http://schemas.microsoft.com/office/powerpoint/2010/main" val="8007448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you go from simple to complex, you go from transparent to opaque. The further you are on the complexity, the further away from transparency. If the model is sufficiently</a:t>
            </a:r>
            <a:r>
              <a:rPr lang="en-US" baseline="0" dirty="0" smtClean="0"/>
              <a:t> complex, that renders the entire system not transparent. If the model is simple that is one prerequisite for being transparent. </a:t>
            </a:r>
            <a:r>
              <a:rPr lang="en-US" dirty="0" smtClean="0"/>
              <a:t>Range of cutoff, depending on the user and application.</a:t>
            </a:r>
            <a:endParaRPr lang="en-US" dirty="0"/>
          </a:p>
        </p:txBody>
      </p:sp>
      <p:sp>
        <p:nvSpPr>
          <p:cNvPr id="4" name="Slide Number Placeholder 3"/>
          <p:cNvSpPr>
            <a:spLocks noGrp="1"/>
          </p:cNvSpPr>
          <p:nvPr>
            <p:ph type="sldNum" sz="quarter" idx="10"/>
          </p:nvPr>
        </p:nvSpPr>
        <p:spPr/>
        <p:txBody>
          <a:bodyPr/>
          <a:lstStyle/>
          <a:p>
            <a:pPr>
              <a:defRPr/>
            </a:pPr>
            <a:fld id="{8C03479F-E114-4C97-BF67-08FAE1EDED12}" type="slidenum">
              <a:rPr lang="en-US" altLang="en-US" smtClean="0"/>
              <a:pPr>
                <a:defRPr/>
              </a:pPr>
              <a:t>34</a:t>
            </a:fld>
            <a:endParaRPr lang="en-US" altLang="en-US"/>
          </a:p>
        </p:txBody>
      </p:sp>
    </p:spTree>
    <p:extLst>
      <p:ext uri="{BB962C8B-B14F-4D97-AF65-F5344CB8AC3E}">
        <p14:creationId xmlns:p14="http://schemas.microsoft.com/office/powerpoint/2010/main" val="13663528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 makes the model learning transparent is the ability to connect the output of the model with the input that determined it. If you cannot connect the input subset with the output, then the model is opaque.  Presence or absence</a:t>
            </a:r>
            <a:r>
              <a:rPr lang="en-US" baseline="0" dirty="0" smtClean="0"/>
              <a:t> of provenance.</a:t>
            </a:r>
            <a:endParaRPr lang="en-US" dirty="0"/>
          </a:p>
        </p:txBody>
      </p:sp>
      <p:sp>
        <p:nvSpPr>
          <p:cNvPr id="4" name="Slide Number Placeholder 3"/>
          <p:cNvSpPr>
            <a:spLocks noGrp="1"/>
          </p:cNvSpPr>
          <p:nvPr>
            <p:ph type="sldNum" sz="quarter" idx="10"/>
          </p:nvPr>
        </p:nvSpPr>
        <p:spPr/>
        <p:txBody>
          <a:bodyPr/>
          <a:lstStyle/>
          <a:p>
            <a:pPr>
              <a:defRPr/>
            </a:pPr>
            <a:fld id="{8C03479F-E114-4C97-BF67-08FAE1EDED12}" type="slidenum">
              <a:rPr lang="en-US" altLang="en-US" smtClean="0"/>
              <a:pPr>
                <a:defRPr/>
              </a:pPr>
              <a:t>35</a:t>
            </a:fld>
            <a:endParaRPr lang="en-US" altLang="en-US"/>
          </a:p>
        </p:txBody>
      </p:sp>
    </p:spTree>
    <p:extLst>
      <p:ext uri="{BB962C8B-B14F-4D97-AF65-F5344CB8AC3E}">
        <p14:creationId xmlns:p14="http://schemas.microsoft.com/office/powerpoint/2010/main" val="28721542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 makes the model learning transparent is the ability to connect the output of the model with the input that determined it. If you cannot connect the input subset with the output, then the model is opaque.  Presence or absence</a:t>
            </a:r>
            <a:r>
              <a:rPr lang="en-US" baseline="0" dirty="0" smtClean="0"/>
              <a:t> of provenance.</a:t>
            </a:r>
            <a:endParaRPr lang="en-US" dirty="0"/>
          </a:p>
        </p:txBody>
      </p:sp>
      <p:sp>
        <p:nvSpPr>
          <p:cNvPr id="4" name="Slide Number Placeholder 3"/>
          <p:cNvSpPr>
            <a:spLocks noGrp="1"/>
          </p:cNvSpPr>
          <p:nvPr>
            <p:ph type="sldNum" sz="quarter" idx="10"/>
          </p:nvPr>
        </p:nvSpPr>
        <p:spPr/>
        <p:txBody>
          <a:bodyPr/>
          <a:lstStyle/>
          <a:p>
            <a:pPr>
              <a:defRPr/>
            </a:pPr>
            <a:fld id="{8C03479F-E114-4C97-BF67-08FAE1EDED12}" type="slidenum">
              <a:rPr lang="en-US" altLang="en-US" smtClean="0"/>
              <a:pPr>
                <a:defRPr/>
              </a:pPr>
              <a:t>36</a:t>
            </a:fld>
            <a:endParaRPr lang="en-US" altLang="en-US"/>
          </a:p>
        </p:txBody>
      </p:sp>
    </p:spTree>
    <p:extLst>
      <p:ext uri="{BB962C8B-B14F-4D97-AF65-F5344CB8AC3E}">
        <p14:creationId xmlns:p14="http://schemas.microsoft.com/office/powerpoint/2010/main" val="36925908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0" i="0" kern="1200" dirty="0" smtClean="0">
              <a:solidFill>
                <a:schemeClr val="tx1"/>
              </a:solidFill>
              <a:effectLst/>
              <a:latin typeface="Arial" panose="020B0604020202020204" pitchFamily="34" charset="0"/>
              <a:ea typeface="+mn-ea"/>
              <a:cs typeface="Arial" panose="020B0604020202020204" pitchFamily="34" charset="0"/>
            </a:endParaRPr>
          </a:p>
          <a:p>
            <a:pPr lvl="2" eaLnBrk="1" fontAlgn="t" hangingPunct="1">
              <a:buClrTx/>
              <a:buFontTx/>
              <a:buNone/>
            </a:pPr>
            <a:r>
              <a:rPr lang="en-US" altLang="en-US" sz="1100" i="1" dirty="0" smtClean="0">
                <a:solidFill>
                  <a:srgbClr val="00B050"/>
                </a:solidFill>
                <a:latin typeface="Whitney Light" pitchFamily="50" charset="0"/>
              </a:rPr>
              <a:t>We remain confident Computershare will generate sufficient earnings and operating cash flow </a:t>
            </a:r>
          </a:p>
          <a:p>
            <a:pPr lvl="2" eaLnBrk="1" fontAlgn="t" hangingPunct="1">
              <a:buClrTx/>
              <a:buFontTx/>
              <a:buNone/>
            </a:pPr>
            <a:r>
              <a:rPr lang="en-US" altLang="en-US" sz="1100" i="1" dirty="0" smtClean="0">
                <a:solidFill>
                  <a:srgbClr val="00B050"/>
                </a:solidFill>
                <a:latin typeface="Whitney Light" pitchFamily="50" charset="0"/>
              </a:rPr>
              <a:t>     to gradually reduce debt to more conservative levels.</a:t>
            </a:r>
            <a:r>
              <a:rPr lang="en-US" altLang="en-US" sz="1200" i="1" dirty="0" smtClean="0">
                <a:solidFill>
                  <a:srgbClr val="00B050"/>
                </a:solidFill>
                <a:latin typeface="Whitney Light" pitchFamily="50" charset="0"/>
              </a:rPr>
              <a:t/>
            </a:r>
            <a:br>
              <a:rPr lang="en-US" altLang="en-US" sz="1200" i="1" dirty="0" smtClean="0">
                <a:solidFill>
                  <a:srgbClr val="00B050"/>
                </a:solidFill>
                <a:latin typeface="Whitney Light" pitchFamily="50" charset="0"/>
              </a:rPr>
            </a:br>
            <a:endParaRPr lang="en-US" altLang="en-US" sz="1400" b="1" dirty="0" smtClean="0">
              <a:solidFill>
                <a:srgbClr val="000000"/>
              </a:solidFill>
              <a:latin typeface="Whitney Light" pitchFamily="50" charset="0"/>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0" i="0" kern="1200" dirty="0" smtClean="0">
              <a:solidFill>
                <a:schemeClr val="tx1"/>
              </a:solidFill>
              <a:effectLst/>
              <a:latin typeface="Arial" panose="020B0604020202020204" pitchFamily="34" charset="0"/>
              <a:ea typeface="+mn-ea"/>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pPr>
              <a:defRPr/>
            </a:pPr>
            <a:fld id="{8C03479F-E114-4C97-BF67-08FAE1EDED12}" type="slidenum">
              <a:rPr lang="en-US" altLang="en-US" smtClean="0"/>
              <a:pPr>
                <a:defRPr/>
              </a:pPr>
              <a:t>37</a:t>
            </a:fld>
            <a:endParaRPr lang="en-US" altLang="en-US"/>
          </a:p>
        </p:txBody>
      </p:sp>
    </p:spTree>
    <p:extLst>
      <p:ext uri="{BB962C8B-B14F-4D97-AF65-F5344CB8AC3E}">
        <p14:creationId xmlns:p14="http://schemas.microsoft.com/office/powerpoint/2010/main" val="26424634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C03479F-E114-4C97-BF67-08FAE1EDED12}" type="slidenum">
              <a:rPr lang="en-US" altLang="en-US" smtClean="0"/>
              <a:pPr>
                <a:defRPr/>
              </a:pPr>
              <a:t>38</a:t>
            </a:fld>
            <a:endParaRPr lang="en-US" altLang="en-US"/>
          </a:p>
        </p:txBody>
      </p:sp>
    </p:spTree>
    <p:extLst>
      <p:ext uri="{BB962C8B-B14F-4D97-AF65-F5344CB8AC3E}">
        <p14:creationId xmlns:p14="http://schemas.microsoft.com/office/powerpoint/2010/main" val="37434013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Provenance</a:t>
            </a:r>
            <a:r>
              <a:rPr lang="en-US" baseline="0" dirty="0" smtClean="0"/>
              <a:t> chain: </a:t>
            </a:r>
          </a:p>
          <a:p>
            <a:r>
              <a:rPr lang="en-US" baseline="0" dirty="0" smtClean="0"/>
              <a:t>What are the changes to the model?</a:t>
            </a:r>
          </a:p>
          <a:p>
            <a:r>
              <a:rPr lang="en-US" baseline="0" dirty="0" smtClean="0"/>
              <a:t>What is the “witness” data for each change</a:t>
            </a:r>
          </a:p>
          <a:p>
            <a:r>
              <a:rPr lang="en-US" baseline="0" dirty="0" smtClean="0"/>
              <a:t>How does each change affect the result ?</a:t>
            </a:r>
          </a:p>
          <a:p>
            <a:r>
              <a:rPr lang="en-US" baseline="0" dirty="0" smtClean="0"/>
              <a:t>Important for domain adaptation.</a:t>
            </a:r>
          </a:p>
          <a:p>
            <a:pPr marL="0" marR="0" lvl="1" indent="0" algn="l" defTabSz="914400" rtl="0" eaLnBrk="0" fontAlgn="base" latinLnBrk="0" hangingPunct="0">
              <a:lnSpc>
                <a:spcPct val="100000"/>
              </a:lnSpc>
              <a:spcBef>
                <a:spcPct val="30000"/>
              </a:spcBef>
              <a:spcAft>
                <a:spcPct val="0"/>
              </a:spcAft>
              <a:buClrTx/>
              <a:buSzTx/>
              <a:buFontTx/>
              <a:buNone/>
              <a:tabLst/>
              <a:defRPr/>
            </a:pPr>
            <a:r>
              <a:rPr lang="en-US" sz="2000" dirty="0" smtClean="0"/>
              <a:t>As a consequence, the user can adapt the system to a new domain with ease</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8C03479F-E114-4C97-BF67-08FAE1EDED12}" type="slidenum">
              <a:rPr lang="en-US" altLang="en-US" smtClean="0"/>
              <a:pPr>
                <a:defRPr/>
              </a:pPr>
              <a:t>39</a:t>
            </a:fld>
            <a:endParaRPr lang="en-US" altLang="en-US"/>
          </a:p>
        </p:txBody>
      </p:sp>
    </p:spTree>
    <p:extLst>
      <p:ext uri="{BB962C8B-B14F-4D97-AF65-F5344CB8AC3E}">
        <p14:creationId xmlns:p14="http://schemas.microsoft.com/office/powerpoint/2010/main" val="2234502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C03479F-E114-4C97-BF67-08FAE1EDED12}" type="slidenum">
              <a:rPr lang="en-US" altLang="en-US" smtClean="0"/>
              <a:pPr>
                <a:defRPr/>
              </a:pPr>
              <a:t>44</a:t>
            </a:fld>
            <a:endParaRPr lang="en-US" altLang="en-US"/>
          </a:p>
        </p:txBody>
      </p:sp>
    </p:spTree>
    <p:extLst>
      <p:ext uri="{BB962C8B-B14F-4D97-AF65-F5344CB8AC3E}">
        <p14:creationId xmlns:p14="http://schemas.microsoft.com/office/powerpoint/2010/main" val="35864003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75138" name="Text Box 2"/>
          <p:cNvSpPr>
            <a:spLocks noGrp="1" noRot="1" noChangeAspect="1" noChangeArrowheads="1" noTextEdit="1"/>
          </p:cNvSpPr>
          <p:nvPr>
            <p:ph type="sldImg"/>
          </p:nvPr>
        </p:nvSpPr>
        <p:spPr>
          <a:xfrm>
            <a:off x="0" y="728663"/>
            <a:ext cx="1588" cy="1587"/>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sp>
      <p:sp>
        <p:nvSpPr>
          <p:cNvPr id="475139" name="Text Box 3"/>
          <p:cNvSpPr>
            <a:spLocks noGrp="1" noChangeArrowheads="1"/>
          </p:cNvSpPr>
          <p:nvPr>
            <p:ph type="body" idx="1"/>
          </p:nvPr>
        </p:nvSpPr>
        <p:spPr>
          <a:xfrm>
            <a:off x="731838" y="4559300"/>
            <a:ext cx="5853112" cy="432117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a:defRPr/>
            </a:pPr>
            <a:endParaRPr lang="en-US">
              <a:ea typeface="ＭＳ Ｐゴシック" charset="0"/>
              <a:cs typeface="ＭＳ Ｐゴシック" charset="0"/>
            </a:endParaRPr>
          </a:p>
        </p:txBody>
      </p:sp>
    </p:spTree>
    <p:extLst>
      <p:ext uri="{BB962C8B-B14F-4D97-AF65-F5344CB8AC3E}">
        <p14:creationId xmlns:p14="http://schemas.microsoft.com/office/powerpoint/2010/main" val="27418301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p:nvPr>
        </p:nvSpPr>
        <p:spPr>
          <a:ln/>
          <a:extLst>
            <a:ext uri="{AF507438-7753-43E0-B8FC-AC1667EBCBE1}">
              <a14:hiddenEffects xmlns:a14="http://schemas.microsoft.com/office/drawing/2010/main">
                <a:effectLst>
                  <a:outerShdw dist="35921" dir="2700000" algn="ctr" rotWithShape="0">
                    <a:srgbClr val="808080">
                      <a:alpha val="74997"/>
                    </a:srgbClr>
                  </a:outerShdw>
                </a:effectLst>
              </a14:hiddenEffects>
            </a:ext>
            <a:ext uri="{53640926-AAD7-44D8-BBD7-CCE9431645EC}">
              <a14:shadowObscured xmlns:a14="http://schemas.microsoft.com/office/drawing/2010/main" val="1"/>
            </a:ext>
          </a:extLst>
        </p:spPr>
      </p:sp>
      <p:sp>
        <p:nvSpPr>
          <p:cNvPr id="13315" name="Rectangle 3"/>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r>
              <a:rPr lang="en-US" smtClean="0">
                <a:latin typeface="Arial" panose="020B0604020202020204" pitchFamily="34" charset="0"/>
                <a:cs typeface="Arial" panose="020B0604020202020204" pitchFamily="34" charset="0"/>
              </a:rPr>
              <a:t>A typical web site is built with a multi-tier architecture, consisting of web servers, application servers and transaction processing monitors, and databases. Each of the component produces its own system logs. If an error shows up, we will need to identify the sequence of events led to the error.</a:t>
            </a:r>
          </a:p>
        </p:txBody>
      </p:sp>
    </p:spTree>
    <p:extLst>
      <p:ext uri="{BB962C8B-B14F-4D97-AF65-F5344CB8AC3E}">
        <p14:creationId xmlns:p14="http://schemas.microsoft.com/office/powerpoint/2010/main" val="201433802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77186" name="Text Box 2"/>
          <p:cNvSpPr>
            <a:spLocks noGrp="1" noRot="1" noChangeAspect="1" noChangeArrowheads="1" noTextEdit="1"/>
          </p:cNvSpPr>
          <p:nvPr>
            <p:ph type="sldImg"/>
          </p:nvPr>
        </p:nvSpPr>
        <p:spPr>
          <a:xfrm>
            <a:off x="0" y="728663"/>
            <a:ext cx="1588" cy="1587"/>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sp>
      <p:sp>
        <p:nvSpPr>
          <p:cNvPr id="477187" name="Text Box 3"/>
          <p:cNvSpPr>
            <a:spLocks noGrp="1" noChangeArrowheads="1"/>
          </p:cNvSpPr>
          <p:nvPr>
            <p:ph type="body" idx="1"/>
          </p:nvPr>
        </p:nvSpPr>
        <p:spPr>
          <a:xfrm>
            <a:off x="731838" y="4559300"/>
            <a:ext cx="5853112" cy="432117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algn="l" eaLnBrk="1">
              <a:lnSpc>
                <a:spcPct val="93000"/>
              </a:lnSpc>
              <a:spcBef>
                <a:spcPct val="0"/>
              </a:spcBef>
              <a:buClr>
                <a:srgbClr val="000000"/>
              </a:buClr>
              <a:buSzPct val="100000"/>
              <a:buFont typeface="Times New Roman" charset="0"/>
              <a:buChar char="•"/>
              <a:defRPr/>
            </a:pPr>
            <a:r>
              <a:rPr lang="en-US" b="0" dirty="0" smtClean="0">
                <a:ea typeface="ＭＳ Ｐゴシック" charset="0"/>
                <a:cs typeface="ＭＳ Ｐゴシック" charset="0"/>
              </a:rPr>
              <a:t>Step 1: </a:t>
            </a:r>
            <a:endParaRPr lang="en-US" sz="1200" b="0" i="1" dirty="0" smtClean="0">
              <a:solidFill>
                <a:srgbClr val="000000"/>
              </a:solidFill>
              <a:latin typeface="Georgia" charset="0"/>
              <a:ea typeface="MS Gothic" charset="0"/>
              <a:cs typeface="MS Gothic" charset="0"/>
            </a:endParaRPr>
          </a:p>
          <a:p>
            <a:pPr algn="l" eaLnBrk="1">
              <a:lnSpc>
                <a:spcPct val="93000"/>
              </a:lnSpc>
              <a:spcBef>
                <a:spcPct val="0"/>
              </a:spcBef>
              <a:buClr>
                <a:srgbClr val="000000"/>
              </a:buClr>
              <a:buSzPct val="100000"/>
              <a:buFont typeface="Times New Roman" charset="0"/>
              <a:buAutoNum type="arabicPeriod"/>
              <a:defRPr/>
            </a:pPr>
            <a:r>
              <a:rPr lang="en-US" sz="1200" b="0" dirty="0" smtClean="0">
                <a:solidFill>
                  <a:srgbClr val="000000"/>
                </a:solidFill>
                <a:ea typeface="MS Gothic" charset="0"/>
                <a:cs typeface="MS Gothic" charset="0"/>
              </a:rPr>
              <a:t>Normalize input term t (</a:t>
            </a:r>
            <a:r>
              <a:rPr lang="en-US" sz="1200" b="0" dirty="0" err="1" smtClean="0">
                <a:solidFill>
                  <a:srgbClr val="000000"/>
                </a:solidFill>
                <a:ea typeface="MS Gothic" charset="0"/>
                <a:cs typeface="MS Gothic" charset="0"/>
              </a:rPr>
              <a:t>stopword</a:t>
            </a:r>
            <a:r>
              <a:rPr lang="en-US" sz="1200" b="0" dirty="0" smtClean="0">
                <a:solidFill>
                  <a:srgbClr val="000000"/>
                </a:solidFill>
                <a:ea typeface="MS Gothic" charset="0"/>
                <a:cs typeface="MS Gothic" charset="0"/>
              </a:rPr>
              <a:t> </a:t>
            </a:r>
            <a:r>
              <a:rPr lang="en-US" sz="1200" b="0" dirty="0" err="1" smtClean="0">
                <a:solidFill>
                  <a:srgbClr val="000000"/>
                </a:solidFill>
                <a:ea typeface="MS Gothic" charset="0"/>
                <a:cs typeface="MS Gothic" charset="0"/>
              </a:rPr>
              <a:t>removel</a:t>
            </a:r>
            <a:r>
              <a:rPr lang="en-US" sz="1200" b="0" dirty="0" smtClean="0">
                <a:solidFill>
                  <a:srgbClr val="000000"/>
                </a:solidFill>
                <a:ea typeface="MS Gothic" charset="0"/>
                <a:cs typeface="MS Gothic" charset="0"/>
              </a:rPr>
              <a:t> + lowercase)</a:t>
            </a:r>
          </a:p>
          <a:p>
            <a:pPr algn="l" eaLnBrk="1">
              <a:lnSpc>
                <a:spcPct val="93000"/>
              </a:lnSpc>
              <a:spcBef>
                <a:spcPct val="0"/>
              </a:spcBef>
              <a:buClr>
                <a:srgbClr val="000000"/>
              </a:buClr>
              <a:buSzPct val="100000"/>
              <a:buFont typeface="Times New Roman" charset="0"/>
              <a:buNone/>
              <a:defRPr/>
            </a:pPr>
            <a:r>
              <a:rPr lang="en-US" sz="1200" b="0" dirty="0" smtClean="0">
                <a:solidFill>
                  <a:srgbClr val="000000"/>
                </a:solidFill>
                <a:ea typeface="MS Gothic" charset="0"/>
                <a:cs typeface="MS Gothic" charset="0"/>
              </a:rPr>
              <a:t>2. Calculate unigram probability</a:t>
            </a:r>
          </a:p>
          <a:p>
            <a:pPr algn="l" eaLnBrk="1">
              <a:lnSpc>
                <a:spcPct val="93000"/>
              </a:lnSpc>
              <a:spcBef>
                <a:spcPct val="0"/>
              </a:spcBef>
              <a:buClr>
                <a:srgbClr val="000000"/>
              </a:buClr>
              <a:buSzPct val="100000"/>
              <a:buFont typeface="Times New Roman" charset="0"/>
              <a:buNone/>
              <a:defRPr/>
            </a:pPr>
            <a:r>
              <a:rPr lang="en-US" sz="1200" b="0" dirty="0" smtClean="0">
                <a:solidFill>
                  <a:srgbClr val="000000"/>
                </a:solidFill>
                <a:ea typeface="MS Gothic" charset="0"/>
                <a:cs typeface="MS Gothic" charset="0"/>
              </a:rPr>
              <a:t>3. </a:t>
            </a:r>
            <a:r>
              <a:rPr lang="en-US" sz="1200" b="0" dirty="0" smtClean="0">
                <a:solidFill>
                  <a:srgbClr val="FF0066"/>
                </a:solidFill>
                <a:ea typeface="MS Gothic" charset="0"/>
                <a:cs typeface="MS Gothic" charset="0"/>
              </a:rPr>
              <a:t>Ambiguous</a:t>
            </a:r>
            <a:r>
              <a:rPr lang="en-US" sz="1200" b="0" dirty="0" smtClean="0">
                <a:solidFill>
                  <a:srgbClr val="000000"/>
                </a:solidFill>
                <a:ea typeface="MS Gothic" charset="0"/>
                <a:cs typeface="MS Gothic" charset="0"/>
              </a:rPr>
              <a:t> if the probability is above the empirically determined threshold</a:t>
            </a:r>
          </a:p>
          <a:p>
            <a:pPr algn="l" eaLnBrk="1">
              <a:lnSpc>
                <a:spcPct val="93000"/>
              </a:lnSpc>
              <a:spcBef>
                <a:spcPct val="0"/>
              </a:spcBef>
              <a:buClr>
                <a:srgbClr val="000000"/>
              </a:buClr>
              <a:buSzPct val="100000"/>
              <a:buFont typeface="Times New Roman" charset="0"/>
              <a:buNone/>
              <a:defRPr/>
            </a:pPr>
            <a:r>
              <a:rPr lang="en-US" sz="1200" b="0" dirty="0" smtClean="0">
                <a:solidFill>
                  <a:srgbClr val="000000"/>
                </a:solidFill>
                <a:ea typeface="MS Gothic" charset="0"/>
                <a:cs typeface="MS Gothic" charset="0"/>
              </a:rPr>
              <a:t>Step 2:</a:t>
            </a:r>
          </a:p>
          <a:p>
            <a:pPr algn="l" eaLnBrk="1">
              <a:lnSpc>
                <a:spcPct val="93000"/>
              </a:lnSpc>
              <a:spcBef>
                <a:spcPct val="0"/>
              </a:spcBef>
              <a:buClr>
                <a:srgbClr val="000000"/>
              </a:buClr>
              <a:buSzPct val="100000"/>
              <a:buFont typeface="Times New Roman" charset="0"/>
              <a:buChar char="•"/>
              <a:defRPr/>
            </a:pPr>
            <a:r>
              <a:rPr lang="en-US" sz="1600" b="0" dirty="0" smtClean="0">
                <a:solidFill>
                  <a:srgbClr val="000000"/>
                </a:solidFill>
                <a:ea typeface="MS Gothic" charset="0"/>
                <a:cs typeface="MS Gothic" charset="0"/>
              </a:rPr>
              <a:t> </a:t>
            </a:r>
            <a:r>
              <a:rPr lang="en-US" sz="1800" b="0" dirty="0" smtClean="0">
                <a:solidFill>
                  <a:srgbClr val="000000"/>
                </a:solidFill>
                <a:ea typeface="MS Gothic" charset="0"/>
                <a:cs typeface="MS Gothic" charset="0"/>
              </a:rPr>
              <a:t>Wiktionary: </a:t>
            </a:r>
            <a:r>
              <a:rPr lang="en-US" sz="1800" b="0" dirty="0" smtClean="0">
                <a:solidFill>
                  <a:srgbClr val="FF0066"/>
                </a:solidFill>
                <a:ea typeface="MS Gothic" charset="0"/>
                <a:cs typeface="MS Gothic" charset="0"/>
              </a:rPr>
              <a:t>Ambiguous</a:t>
            </a:r>
            <a:r>
              <a:rPr lang="en-US" sz="1800" b="0" dirty="0" smtClean="0">
                <a:solidFill>
                  <a:srgbClr val="000000"/>
                </a:solidFill>
                <a:ea typeface="MS Gothic" charset="0"/>
                <a:cs typeface="MS Gothic" charset="0"/>
              </a:rPr>
              <a:t> if term has several 	senses in Wiktionary</a:t>
            </a:r>
          </a:p>
          <a:p>
            <a:pPr algn="l" eaLnBrk="1">
              <a:lnSpc>
                <a:spcPct val="93000"/>
              </a:lnSpc>
              <a:spcBef>
                <a:spcPct val="0"/>
              </a:spcBef>
              <a:buClr>
                <a:srgbClr val="000000"/>
              </a:buClr>
              <a:buSzPct val="100000"/>
              <a:buFont typeface="Times New Roman" charset="0"/>
              <a:buChar char="•"/>
              <a:defRPr/>
            </a:pPr>
            <a:r>
              <a:rPr lang="en-US" sz="1800" b="0" dirty="0" smtClean="0">
                <a:solidFill>
                  <a:srgbClr val="000000"/>
                </a:solidFill>
                <a:ea typeface="MS Gothic" charset="0"/>
                <a:cs typeface="MS Gothic" charset="0"/>
              </a:rPr>
              <a:t> Wikipedia: </a:t>
            </a:r>
            <a:r>
              <a:rPr lang="en-US" sz="1800" b="0" dirty="0" smtClean="0">
                <a:solidFill>
                  <a:srgbClr val="FF0066"/>
                </a:solidFill>
                <a:ea typeface="MS Gothic" charset="0"/>
                <a:cs typeface="MS Gothic" charset="0"/>
              </a:rPr>
              <a:t>Ambiguous</a:t>
            </a:r>
            <a:r>
              <a:rPr lang="en-US" sz="1800" b="0" dirty="0" smtClean="0">
                <a:solidFill>
                  <a:srgbClr val="000000"/>
                </a:solidFill>
                <a:ea typeface="MS Gothic" charset="0"/>
                <a:cs typeface="MS Gothic" charset="0"/>
              </a:rPr>
              <a:t> if term has a Wikipedia disambiguation page</a:t>
            </a:r>
          </a:p>
          <a:p>
            <a:pPr lvl="0" algn="l" eaLnBrk="1">
              <a:lnSpc>
                <a:spcPct val="93000"/>
              </a:lnSpc>
              <a:spcBef>
                <a:spcPct val="0"/>
              </a:spcBef>
              <a:buClr>
                <a:srgbClr val="000000"/>
              </a:buClr>
              <a:buSzPct val="100000"/>
              <a:buFont typeface="Times New Roman" charset="0"/>
              <a:buNone/>
              <a:defRPr/>
            </a:pPr>
            <a:r>
              <a:rPr lang="en-US" sz="1800" b="0" dirty="0" smtClean="0">
                <a:solidFill>
                  <a:srgbClr val="000000"/>
                </a:solidFill>
                <a:ea typeface="MS Gothic" charset="0"/>
                <a:cs typeface="MS Gothic" charset="0"/>
              </a:rPr>
              <a:t>Step 3:</a:t>
            </a:r>
          </a:p>
          <a:p>
            <a:pPr lvl="0" algn="l" eaLnBrk="1">
              <a:lnSpc>
                <a:spcPct val="93000"/>
              </a:lnSpc>
              <a:spcBef>
                <a:spcPct val="0"/>
              </a:spcBef>
              <a:buClr>
                <a:srgbClr val="000000"/>
              </a:buClr>
              <a:buSzPct val="100000"/>
              <a:buFont typeface="Times New Roman" charset="0"/>
              <a:buAutoNum type="arabicPeriod"/>
              <a:defRPr/>
            </a:pPr>
            <a:r>
              <a:rPr lang="en-US" sz="1800" b="0" dirty="0" smtClean="0">
                <a:solidFill>
                  <a:srgbClr val="000000"/>
                </a:solidFill>
                <a:latin typeface="Georgia" charset="0"/>
                <a:ea typeface="MS Gothic" charset="0"/>
                <a:cs typeface="MS Gothic" charset="0"/>
              </a:rPr>
              <a:t>Remove </a:t>
            </a:r>
            <a:r>
              <a:rPr lang="en-US" sz="1800" b="0" dirty="0" err="1" smtClean="0">
                <a:solidFill>
                  <a:srgbClr val="000000"/>
                </a:solidFill>
                <a:latin typeface="Georgia" charset="0"/>
                <a:ea typeface="MS Gothic" charset="0"/>
                <a:cs typeface="MS Gothic" charset="0"/>
              </a:rPr>
              <a:t>stopwords</a:t>
            </a:r>
            <a:r>
              <a:rPr lang="en-US" sz="1800" b="0" dirty="0" smtClean="0">
                <a:solidFill>
                  <a:srgbClr val="000000"/>
                </a:solidFill>
                <a:latin typeface="Georgia" charset="0"/>
                <a:ea typeface="MS Gothic" charset="0"/>
                <a:cs typeface="MS Gothic" charset="0"/>
              </a:rPr>
              <a:t> and infrequent words from all </a:t>
            </a:r>
            <a:r>
              <a:rPr lang="en-US" sz="1800" b="0" dirty="0" err="1" smtClean="0">
                <a:solidFill>
                  <a:srgbClr val="000000"/>
                </a:solidFill>
                <a:latin typeface="Georgia" charset="0"/>
                <a:ea typeface="MS Gothic" charset="0"/>
                <a:cs typeface="MS Gothic" charset="0"/>
              </a:rPr>
              <a:t>documens</a:t>
            </a:r>
            <a:r>
              <a:rPr lang="en-US" sz="1800" b="0" dirty="0" smtClean="0">
                <a:solidFill>
                  <a:srgbClr val="000000"/>
                </a:solidFill>
                <a:latin typeface="Georgia" charset="0"/>
                <a:ea typeface="MS Gothic" charset="0"/>
                <a:cs typeface="MS Gothic" charset="0"/>
              </a:rPr>
              <a:t> containing the term</a:t>
            </a:r>
          </a:p>
          <a:p>
            <a:pPr lvl="0" algn="l" eaLnBrk="1">
              <a:lnSpc>
                <a:spcPct val="93000"/>
              </a:lnSpc>
              <a:spcBef>
                <a:spcPct val="0"/>
              </a:spcBef>
              <a:buClr>
                <a:srgbClr val="000000"/>
              </a:buClr>
              <a:buSzPct val="100000"/>
              <a:buFont typeface="Times New Roman" charset="0"/>
              <a:buAutoNum type="arabicPeriod"/>
              <a:defRPr/>
            </a:pPr>
            <a:r>
              <a:rPr lang="en-US" sz="1800" b="0" dirty="0" smtClean="0">
                <a:solidFill>
                  <a:srgbClr val="000000"/>
                </a:solidFill>
                <a:latin typeface="Georgia" charset="0"/>
                <a:ea typeface="MS Gothic" charset="0"/>
                <a:cs typeface="MS Gothic" charset="0"/>
              </a:rPr>
              <a:t>Cluster the document using Latent </a:t>
            </a:r>
            <a:r>
              <a:rPr lang="en-US" sz="1800" b="0" dirty="0" err="1" smtClean="0">
                <a:solidFill>
                  <a:srgbClr val="000000"/>
                </a:solidFill>
                <a:latin typeface="Georgia" charset="0"/>
                <a:ea typeface="MS Gothic" charset="0"/>
                <a:cs typeface="MS Gothic" charset="0"/>
              </a:rPr>
              <a:t>Dirichlet</a:t>
            </a:r>
            <a:r>
              <a:rPr lang="en-US" sz="1800" b="0" dirty="0" smtClean="0">
                <a:solidFill>
                  <a:srgbClr val="000000"/>
                </a:solidFill>
                <a:latin typeface="Georgia" charset="0"/>
                <a:ea typeface="MS Gothic" charset="0"/>
                <a:cs typeface="MS Gothic" charset="0"/>
              </a:rPr>
              <a:t> Allocation (LDA)</a:t>
            </a:r>
          </a:p>
          <a:p>
            <a:pPr lvl="0" algn="l" eaLnBrk="1">
              <a:lnSpc>
                <a:spcPct val="93000"/>
              </a:lnSpc>
              <a:spcBef>
                <a:spcPct val="0"/>
              </a:spcBef>
              <a:buClr>
                <a:srgbClr val="000000"/>
              </a:buClr>
              <a:buSzPct val="100000"/>
              <a:buFont typeface="Times New Roman" charset="0"/>
              <a:buAutoNum type="arabicPeriod"/>
              <a:defRPr/>
            </a:pPr>
            <a:r>
              <a:rPr lang="en-US" sz="1800" b="0" dirty="0" smtClean="0">
                <a:solidFill>
                  <a:srgbClr val="FF0066"/>
                </a:solidFill>
                <a:latin typeface="Georgia" charset="0"/>
                <a:ea typeface="MS Gothic" charset="0"/>
                <a:cs typeface="MS Gothic" charset="0"/>
              </a:rPr>
              <a:t>Ambiguous</a:t>
            </a:r>
            <a:r>
              <a:rPr lang="en-US" sz="1800" b="0" dirty="0" smtClean="0">
                <a:solidFill>
                  <a:srgbClr val="000000"/>
                </a:solidFill>
                <a:latin typeface="Georgia" charset="0"/>
                <a:ea typeface="MS Gothic" charset="0"/>
                <a:cs typeface="MS Gothic" charset="0"/>
              </a:rPr>
              <a:t> if category term or WordNet synonym does not appear in the most heavily weighted terms of any cluster</a:t>
            </a:r>
          </a:p>
          <a:p>
            <a:pPr lvl="1" algn="l" eaLnBrk="1">
              <a:lnSpc>
                <a:spcPct val="93000"/>
              </a:lnSpc>
              <a:spcBef>
                <a:spcPct val="0"/>
              </a:spcBef>
              <a:buClr>
                <a:srgbClr val="000000"/>
              </a:buClr>
              <a:buSzPct val="100000"/>
              <a:buFont typeface="Times New Roman" charset="0"/>
              <a:buNone/>
              <a:defRPr/>
            </a:pPr>
            <a:endParaRPr lang="en-US" sz="1800" b="0" dirty="0" smtClean="0">
              <a:solidFill>
                <a:srgbClr val="000000"/>
              </a:solidFill>
              <a:ea typeface="MS Gothic" charset="0"/>
              <a:cs typeface="MS Gothic" charset="0"/>
            </a:endParaRPr>
          </a:p>
          <a:p>
            <a:pPr algn="l" eaLnBrk="1">
              <a:lnSpc>
                <a:spcPct val="93000"/>
              </a:lnSpc>
              <a:spcBef>
                <a:spcPct val="0"/>
              </a:spcBef>
              <a:buClr>
                <a:srgbClr val="000000"/>
              </a:buClr>
              <a:buSzPct val="100000"/>
              <a:buFont typeface="Times New Roman" charset="0"/>
              <a:buNone/>
              <a:defRPr/>
            </a:pPr>
            <a:endParaRPr lang="en-US" sz="1200" b="0" dirty="0" smtClean="0">
              <a:solidFill>
                <a:srgbClr val="000000"/>
              </a:solidFill>
              <a:ea typeface="MS Gothic" charset="0"/>
              <a:cs typeface="MS Gothic" charset="0"/>
            </a:endParaRPr>
          </a:p>
          <a:p>
            <a:pPr>
              <a:defRPr/>
            </a:pPr>
            <a:endParaRPr lang="en-US" b="0" dirty="0">
              <a:ea typeface="ＭＳ Ｐゴシック" charset="0"/>
              <a:cs typeface="ＭＳ Ｐゴシック" charset="0"/>
            </a:endParaRPr>
          </a:p>
        </p:txBody>
      </p:sp>
    </p:spTree>
    <p:extLst>
      <p:ext uri="{BB962C8B-B14F-4D97-AF65-F5344CB8AC3E}">
        <p14:creationId xmlns:p14="http://schemas.microsoft.com/office/powerpoint/2010/main" val="63911965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4" name="Rectangle 2"/>
          <p:cNvSpPr>
            <a:spLocks noGrp="1" noRot="1" noChangeAspect="1" noChangeArrowheads="1" noTextEdit="1"/>
          </p:cNvSpPr>
          <p:nvPr>
            <p:ph type="sldImg"/>
          </p:nvPr>
        </p:nvSpPr>
        <p:spPr>
          <a:noFill/>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alpha val="74997"/>
                    </a:srgbClr>
                  </a:outerShdw>
                </a:effectLst>
              </a14:hiddenEffects>
            </a:ext>
            <a:ext uri="{53640926-AAD7-44D8-BBD7-CCE9431645EC}">
              <a14:shadowObscured xmlns:a14="http://schemas.microsoft.com/office/drawing/2010/main" val="1"/>
            </a:ext>
          </a:extLst>
        </p:spPr>
      </p:sp>
      <p:sp>
        <p:nvSpPr>
          <p:cNvPr id="346115" name="Rectangle 3"/>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endParaRPr lang="en-US" altLang="en-US" smtClean="0">
              <a:latin typeface="Arial" panose="020B0604020202020204" pitchFamily="34" charset="0"/>
            </a:endParaRPr>
          </a:p>
        </p:txBody>
      </p:sp>
    </p:spTree>
    <p:extLst>
      <p:ext uri="{BB962C8B-B14F-4D97-AF65-F5344CB8AC3E}">
        <p14:creationId xmlns:p14="http://schemas.microsoft.com/office/powerpoint/2010/main" val="208462009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8" name="Rectangle 2"/>
          <p:cNvSpPr>
            <a:spLocks noGrp="1" noRot="1" noChangeAspect="1" noChangeArrowheads="1" noTextEdit="1"/>
          </p:cNvSpPr>
          <p:nvPr>
            <p:ph type="sldImg"/>
          </p:nvPr>
        </p:nvSpPr>
        <p:spPr>
          <a:noFill/>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alpha val="74997"/>
                    </a:srgbClr>
                  </a:outerShdw>
                </a:effectLst>
              </a14:hiddenEffects>
            </a:ext>
            <a:ext uri="{53640926-AAD7-44D8-BBD7-CCE9431645EC}">
              <a14:shadowObscured xmlns:a14="http://schemas.microsoft.com/office/drawing/2010/main" val="1"/>
            </a:ext>
          </a:extLst>
        </p:spPr>
      </p:sp>
      <p:sp>
        <p:nvSpPr>
          <p:cNvPr id="347139" name="Rectangle 3"/>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endParaRPr lang="en-US" altLang="en-US" smtClean="0">
              <a:latin typeface="Arial" panose="020B0604020202020204" pitchFamily="34" charset="0"/>
            </a:endParaRPr>
          </a:p>
        </p:txBody>
      </p:sp>
    </p:spTree>
    <p:extLst>
      <p:ext uri="{BB962C8B-B14F-4D97-AF65-F5344CB8AC3E}">
        <p14:creationId xmlns:p14="http://schemas.microsoft.com/office/powerpoint/2010/main" val="164068948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62" name="Rectangle 2"/>
          <p:cNvSpPr>
            <a:spLocks noGrp="1" noRot="1" noChangeAspect="1" noChangeArrowheads="1" noTextEdit="1"/>
          </p:cNvSpPr>
          <p:nvPr>
            <p:ph type="sldImg"/>
          </p:nvPr>
        </p:nvSpPr>
        <p:spPr>
          <a:noFill/>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sp>
      <p:sp>
        <p:nvSpPr>
          <p:cNvPr id="450563" name="Rectangle 3"/>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r>
              <a:rPr lang="en-US">
                <a:ea typeface="ＭＳ Ｐゴシック" charset="0"/>
                <a:cs typeface="ＭＳ Ｐゴシック" charset="0"/>
              </a:rPr>
              <a:t>How we construct negative dict is quite involved. So I will not describe the details here.</a:t>
            </a:r>
          </a:p>
        </p:txBody>
      </p:sp>
    </p:spTree>
    <p:extLst>
      <p:ext uri="{BB962C8B-B14F-4D97-AF65-F5344CB8AC3E}">
        <p14:creationId xmlns:p14="http://schemas.microsoft.com/office/powerpoint/2010/main" val="375489028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US" dirty="0" smtClean="0"/>
              <a:t>ReLIE is an order of magnitude faster than CRF in both building the model and applying the learnt model</a:t>
            </a:r>
          </a:p>
          <a:p>
            <a:endParaRPr lang="en-US" dirty="0"/>
          </a:p>
        </p:txBody>
      </p:sp>
      <p:sp>
        <p:nvSpPr>
          <p:cNvPr id="4" name="Slide Number Placeholder 3"/>
          <p:cNvSpPr>
            <a:spLocks noGrp="1"/>
          </p:cNvSpPr>
          <p:nvPr>
            <p:ph type="sldNum" sz="quarter" idx="10"/>
          </p:nvPr>
        </p:nvSpPr>
        <p:spPr/>
        <p:txBody>
          <a:bodyPr/>
          <a:lstStyle/>
          <a:p>
            <a:pPr>
              <a:defRPr/>
            </a:pPr>
            <a:fld id="{8C03479F-E114-4C97-BF67-08FAE1EDED12}" type="slidenum">
              <a:rPr lang="en-US" altLang="en-US" smtClean="0"/>
              <a:pPr>
                <a:defRPr/>
              </a:pPr>
              <a:t>57</a:t>
            </a:fld>
            <a:endParaRPr lang="en-US" altLang="en-US"/>
          </a:p>
        </p:txBody>
      </p:sp>
    </p:spTree>
    <p:extLst>
      <p:ext uri="{BB962C8B-B14F-4D97-AF65-F5344CB8AC3E}">
        <p14:creationId xmlns:p14="http://schemas.microsoft.com/office/powerpoint/2010/main" val="239500910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C391149-0148-4249-8719-D1071614E6F5}" type="slidenum">
              <a:rPr lang="en-US" altLang="en-US"/>
              <a:pPr/>
              <a:t>61</a:t>
            </a:fld>
            <a:endParaRPr lang="en-US" altLang="en-US"/>
          </a:p>
        </p:txBody>
      </p:sp>
      <p:sp>
        <p:nvSpPr>
          <p:cNvPr id="1012738" name="Rectangle 2"/>
          <p:cNvSpPr>
            <a:spLocks noGrp="1" noRot="1" noChangeAspect="1" noChangeArrowheads="1" noTextEdit="1"/>
          </p:cNvSpPr>
          <p:nvPr>
            <p:ph type="sldImg"/>
          </p:nvPr>
        </p:nvSpPr>
        <p:spPr>
          <a:ln/>
        </p:spPr>
      </p:sp>
      <p:sp>
        <p:nvSpPr>
          <p:cNvPr id="1012739" name="Rectangle 3"/>
          <p:cNvSpPr>
            <a:spLocks noGrp="1" noChangeArrowheads="1"/>
          </p:cNvSpPr>
          <p:nvPr>
            <p:ph type="body" idx="1"/>
          </p:nvPr>
        </p:nvSpPr>
        <p:spPr/>
        <p:txBody>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US" altLang="en-US" sz="1800" dirty="0" smtClean="0"/>
              <a:t>Learning multiple cascading grammars significantly more difficult due to lack of clean semantics of grammars</a:t>
            </a:r>
          </a:p>
          <a:p>
            <a:endParaRPr lang="en-US" altLang="en-US" dirty="0"/>
          </a:p>
        </p:txBody>
      </p:sp>
    </p:spTree>
    <p:extLst>
      <p:ext uri="{BB962C8B-B14F-4D97-AF65-F5344CB8AC3E}">
        <p14:creationId xmlns:p14="http://schemas.microsoft.com/office/powerpoint/2010/main" val="383960316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E38BE7A-E8CF-4B61-89D5-323FC346AB73}" type="slidenum">
              <a:rPr lang="en-US" altLang="en-US"/>
              <a:pPr/>
              <a:t>63</a:t>
            </a:fld>
            <a:endParaRPr lang="en-US" altLang="en-US"/>
          </a:p>
        </p:txBody>
      </p:sp>
      <p:sp>
        <p:nvSpPr>
          <p:cNvPr id="1013762" name="Rectangle 2"/>
          <p:cNvSpPr>
            <a:spLocks noGrp="1" noRot="1" noChangeAspect="1" noChangeArrowheads="1" noTextEdit="1"/>
          </p:cNvSpPr>
          <p:nvPr>
            <p:ph type="sldImg"/>
          </p:nvPr>
        </p:nvSpPr>
        <p:spPr>
          <a:ln/>
        </p:spPr>
      </p:sp>
      <p:sp>
        <p:nvSpPr>
          <p:cNvPr id="1013763"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339665893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162BBD8-50D8-4852-B6D8-EAD7BFD15A52}" type="slidenum">
              <a:rPr lang="en-US" altLang="en-US"/>
              <a:pPr/>
              <a:t>64</a:t>
            </a:fld>
            <a:endParaRPr lang="en-US" altLang="en-US"/>
          </a:p>
        </p:txBody>
      </p:sp>
      <p:sp>
        <p:nvSpPr>
          <p:cNvPr id="1014786" name="Rectangle 2"/>
          <p:cNvSpPr>
            <a:spLocks noGrp="1" noRot="1" noChangeAspect="1" noChangeArrowheads="1" noTextEdit="1"/>
          </p:cNvSpPr>
          <p:nvPr>
            <p:ph type="sldImg"/>
          </p:nvPr>
        </p:nvSpPr>
        <p:spPr>
          <a:ln/>
        </p:spPr>
      </p:sp>
      <p:sp>
        <p:nvSpPr>
          <p:cNvPr id="1014787"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24848560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B4F3747-CB59-4725-9E53-FC9CA5DABF41}" type="slidenum">
              <a:rPr lang="en-US" altLang="en-US"/>
              <a:pPr/>
              <a:t>65</a:t>
            </a:fld>
            <a:endParaRPr lang="en-US" altLang="en-US"/>
          </a:p>
        </p:txBody>
      </p:sp>
      <p:sp>
        <p:nvSpPr>
          <p:cNvPr id="1015810" name="Rectangle 2"/>
          <p:cNvSpPr>
            <a:spLocks noGrp="1" noRot="1" noChangeAspect="1" noChangeArrowheads="1" noTextEdit="1"/>
          </p:cNvSpPr>
          <p:nvPr>
            <p:ph type="sldImg"/>
          </p:nvPr>
        </p:nvSpPr>
        <p:spPr>
          <a:ln/>
        </p:spPr>
      </p:sp>
      <p:sp>
        <p:nvSpPr>
          <p:cNvPr id="1015811"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343783547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62" name="Rectangle 2"/>
          <p:cNvSpPr>
            <a:spLocks noGrp="1" noRot="1" noChangeAspect="1" noChangeArrowheads="1" noTextEdit="1"/>
          </p:cNvSpPr>
          <p:nvPr>
            <p:ph type="sldImg"/>
          </p:nvPr>
        </p:nvSpPr>
        <p:spPr>
          <a:noFill/>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sp>
      <p:sp>
        <p:nvSpPr>
          <p:cNvPr id="501763" name="Rectangle 3"/>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ea typeface="ＭＳ Ｐゴシック" charset="0"/>
              <a:cs typeface="ＭＳ Ｐゴシック" charset="0"/>
            </a:endParaRPr>
          </a:p>
        </p:txBody>
      </p:sp>
    </p:spTree>
    <p:extLst>
      <p:ext uri="{BB962C8B-B14F-4D97-AF65-F5344CB8AC3E}">
        <p14:creationId xmlns:p14="http://schemas.microsoft.com/office/powerpoint/2010/main" val="27090343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a:spcBef>
                <a:spcPct val="0"/>
              </a:spcBef>
            </a:pPr>
            <a:fld id="{42041536-1D75-4DFE-9D17-69528927C5C3}" type="slidenum">
              <a:rPr lang="en-US"/>
              <a:pPr>
                <a:spcBef>
                  <a:spcPct val="0"/>
                </a:spcBef>
              </a:pPr>
              <a:t>5</a:t>
            </a:fld>
            <a:endParaRPr lang="en-US"/>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9223693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5858" name="Rectangle 2"/>
          <p:cNvSpPr>
            <a:spLocks noGrp="1" noRot="1" noChangeAspect="1" noChangeArrowheads="1" noTextEdit="1"/>
          </p:cNvSpPr>
          <p:nvPr>
            <p:ph type="sldImg"/>
          </p:nvPr>
        </p:nvSpPr>
        <p:spPr>
          <a:noFill/>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sp>
      <p:sp>
        <p:nvSpPr>
          <p:cNvPr id="505859" name="Rectangle 3"/>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ea typeface="ＭＳ Ｐゴシック" charset="0"/>
              <a:cs typeface="ＭＳ Ｐゴシック" charset="0"/>
            </a:endParaRPr>
          </a:p>
        </p:txBody>
      </p:sp>
    </p:spTree>
    <p:extLst>
      <p:ext uri="{BB962C8B-B14F-4D97-AF65-F5344CB8AC3E}">
        <p14:creationId xmlns:p14="http://schemas.microsoft.com/office/powerpoint/2010/main" val="290434605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TODO: Modify this slide including variables</a:t>
            </a:r>
            <a:endParaRPr lang="en-US" dirty="0"/>
          </a:p>
        </p:txBody>
      </p:sp>
      <p:sp>
        <p:nvSpPr>
          <p:cNvPr id="4" name="Slide Number Placeholder 3"/>
          <p:cNvSpPr>
            <a:spLocks noGrp="1"/>
          </p:cNvSpPr>
          <p:nvPr>
            <p:ph type="sldNum" sz="quarter" idx="10"/>
          </p:nvPr>
        </p:nvSpPr>
        <p:spPr/>
        <p:txBody>
          <a:bodyPr/>
          <a:lstStyle/>
          <a:p>
            <a:pPr>
              <a:defRPr/>
            </a:pPr>
            <a:fld id="{8C03479F-E114-4C97-BF67-08FAE1EDED12}" type="slidenum">
              <a:rPr lang="en-US" altLang="en-US" smtClean="0"/>
              <a:pPr>
                <a:defRPr/>
              </a:pPr>
              <a:t>70</a:t>
            </a:fld>
            <a:endParaRPr lang="en-US" altLang="en-US"/>
          </a:p>
        </p:txBody>
      </p:sp>
    </p:spTree>
    <p:extLst>
      <p:ext uri="{BB962C8B-B14F-4D97-AF65-F5344CB8AC3E}">
        <p14:creationId xmlns:p14="http://schemas.microsoft.com/office/powerpoint/2010/main" val="77436931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10978" name="Text Box 2"/>
          <p:cNvSpPr>
            <a:spLocks noGrp="1" noRot="1" noChangeAspect="1" noChangeArrowheads="1" noTextEdit="1"/>
          </p:cNvSpPr>
          <p:nvPr>
            <p:ph type="sldImg"/>
          </p:nvPr>
        </p:nvSpPr>
        <p:spPr>
          <a:xfrm>
            <a:off x="1257300" y="730250"/>
            <a:ext cx="4799013" cy="35988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sp>
      <p:sp>
        <p:nvSpPr>
          <p:cNvPr id="510979" name="Text Box 3"/>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a:defRPr/>
            </a:pPr>
            <a:endParaRPr lang="en-US">
              <a:ea typeface="ＭＳ Ｐゴシック" charset="0"/>
              <a:cs typeface="ＭＳ Ｐゴシック" charset="0"/>
            </a:endParaRPr>
          </a:p>
        </p:txBody>
      </p:sp>
    </p:spTree>
    <p:extLst>
      <p:ext uri="{BB962C8B-B14F-4D97-AF65-F5344CB8AC3E}">
        <p14:creationId xmlns:p14="http://schemas.microsoft.com/office/powerpoint/2010/main" val="17822295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026" name="Rectangle 2"/>
          <p:cNvSpPr>
            <a:spLocks noGrp="1" noRot="1" noChangeAspect="1" noChangeArrowheads="1" noTextEdit="1"/>
          </p:cNvSpPr>
          <p:nvPr>
            <p:ph type="sldImg"/>
          </p:nvPr>
        </p:nvSpPr>
        <p:spPr>
          <a:noFill/>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sp>
      <p:sp>
        <p:nvSpPr>
          <p:cNvPr id="513027" name="Rectangle 3"/>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ea typeface="ＭＳ Ｐゴシック" charset="0"/>
              <a:cs typeface="ＭＳ Ｐゴシック" charset="0"/>
            </a:endParaRPr>
          </a:p>
        </p:txBody>
      </p:sp>
    </p:spTree>
    <p:extLst>
      <p:ext uri="{BB962C8B-B14F-4D97-AF65-F5344CB8AC3E}">
        <p14:creationId xmlns:p14="http://schemas.microsoft.com/office/powerpoint/2010/main" val="184219968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0194" name="Rectangle 2"/>
          <p:cNvSpPr>
            <a:spLocks noGrp="1" noRot="1" noChangeAspect="1" noChangeArrowheads="1" noTextEdit="1"/>
          </p:cNvSpPr>
          <p:nvPr>
            <p:ph type="sldImg"/>
          </p:nvPr>
        </p:nvSpPr>
        <p:spPr>
          <a:noFill/>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sp>
      <p:sp>
        <p:nvSpPr>
          <p:cNvPr id="520195" name="Rectangle 3"/>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Without this many semantically similar BFs match a given token increase in length of CD</a:t>
            </a:r>
          </a:p>
          <a:p>
            <a:pPr>
              <a:defRPr/>
            </a:pPr>
            <a:endParaRPr lang="en-US" dirty="0">
              <a:ea typeface="ＭＳ Ｐゴシック" charset="0"/>
              <a:cs typeface="ＭＳ Ｐゴシック" charset="0"/>
            </a:endParaRPr>
          </a:p>
        </p:txBody>
      </p:sp>
    </p:spTree>
    <p:extLst>
      <p:ext uri="{BB962C8B-B14F-4D97-AF65-F5344CB8AC3E}">
        <p14:creationId xmlns:p14="http://schemas.microsoft.com/office/powerpoint/2010/main" val="130356920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latin typeface="Arial" panose="020B0604020202020204" pitchFamily="34" charset="0"/>
              </a:rPr>
              <a:t>An underlying factor when designing such refinements is to ensure they are of good quality: </a:t>
            </a:r>
            <a:r>
              <a:rPr lang="en-US" altLang="en-US" dirty="0" err="1" smtClean="0">
                <a:latin typeface="Arial" panose="020B0604020202020204" pitchFamily="34" charset="0"/>
              </a:rPr>
              <a:t>mazimize</a:t>
            </a:r>
            <a:r>
              <a:rPr lang="en-US" altLang="en-US" dirty="0" smtClean="0">
                <a:latin typeface="Arial" panose="020B0604020202020204" pitchFamily="34" charset="0"/>
              </a:rPr>
              <a:t> their positive effects, while minimizing undesirable side-effects. That is, they remove a number of incorrect results, or false positives, without affecting existing correct results.</a:t>
            </a:r>
          </a:p>
          <a:p>
            <a:endParaRPr lang="en-US" dirty="0"/>
          </a:p>
        </p:txBody>
      </p:sp>
      <p:sp>
        <p:nvSpPr>
          <p:cNvPr id="4" name="Slide Number Placeholder 3"/>
          <p:cNvSpPr>
            <a:spLocks noGrp="1"/>
          </p:cNvSpPr>
          <p:nvPr>
            <p:ph type="sldNum" sz="quarter" idx="10"/>
          </p:nvPr>
        </p:nvSpPr>
        <p:spPr/>
        <p:txBody>
          <a:bodyPr/>
          <a:lstStyle/>
          <a:p>
            <a:pPr>
              <a:defRPr/>
            </a:pPr>
            <a:fld id="{8C03479F-E114-4C97-BF67-08FAE1EDED12}" type="slidenum">
              <a:rPr lang="en-US" altLang="en-US" smtClean="0"/>
              <a:pPr>
                <a:defRPr/>
              </a:pPr>
              <a:t>74</a:t>
            </a:fld>
            <a:endParaRPr lang="en-US" altLang="en-US"/>
          </a:p>
        </p:txBody>
      </p:sp>
    </p:spTree>
    <p:extLst>
      <p:ext uri="{BB962C8B-B14F-4D97-AF65-F5344CB8AC3E}">
        <p14:creationId xmlns:p14="http://schemas.microsoft.com/office/powerpoint/2010/main" val="283069471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2"/>
          <p:cNvSpPr>
            <a:spLocks noGrp="1" noRot="1" noChangeAspect="1" noChangeArrowheads="1" noTextEdit="1"/>
          </p:cNvSpPr>
          <p:nvPr>
            <p:ph type="sldImg"/>
          </p:nvPr>
        </p:nvSpPr>
        <p:spPr>
          <a:xfrm>
            <a:off x="1258888" y="720725"/>
            <a:ext cx="4800600" cy="3600450"/>
          </a:xfrm>
          <a:noFill/>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sp>
      <p:sp>
        <p:nvSpPr>
          <p:cNvPr id="294915" name="Rectangle 3"/>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ea typeface="ＭＳ Ｐゴシック" charset="0"/>
              <a:cs typeface="ＭＳ Ｐゴシック" charset="0"/>
            </a:endParaRPr>
          </a:p>
        </p:txBody>
      </p:sp>
    </p:spTree>
    <p:extLst>
      <p:ext uri="{BB962C8B-B14F-4D97-AF65-F5344CB8AC3E}">
        <p14:creationId xmlns:p14="http://schemas.microsoft.com/office/powerpoint/2010/main" val="245248287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89" name="Rectangle 7"/>
          <p:cNvSpPr txBox="1">
            <a:spLocks noGrp="1" noChangeArrowheads="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43" tIns="48322" rIns="96643" bIns="48322" anchor="b"/>
          <a:lstStyle>
            <a:lvl1pPr defTabSz="966788" eaLnBrk="0" hangingPunct="0">
              <a:defRPr sz="1600">
                <a:solidFill>
                  <a:srgbClr val="008000"/>
                </a:solidFill>
                <a:latin typeface="Arial" panose="020B0604020202020204" pitchFamily="34" charset="0"/>
                <a:ea typeface="MS PGothic" panose="020B0600070205080204" pitchFamily="34" charset="-128"/>
              </a:defRPr>
            </a:lvl1pPr>
            <a:lvl2pPr marL="742950" indent="-285750" defTabSz="966788" eaLnBrk="0" hangingPunct="0">
              <a:defRPr sz="1600">
                <a:solidFill>
                  <a:srgbClr val="008000"/>
                </a:solidFill>
                <a:latin typeface="Arial" panose="020B0604020202020204" pitchFamily="34" charset="0"/>
                <a:ea typeface="MS PGothic" panose="020B0600070205080204" pitchFamily="34" charset="-128"/>
              </a:defRPr>
            </a:lvl2pPr>
            <a:lvl3pPr marL="1143000" indent="-228600" defTabSz="966788" eaLnBrk="0" hangingPunct="0">
              <a:defRPr sz="1600">
                <a:solidFill>
                  <a:srgbClr val="008000"/>
                </a:solidFill>
                <a:latin typeface="Arial" panose="020B0604020202020204" pitchFamily="34" charset="0"/>
                <a:ea typeface="MS PGothic" panose="020B0600070205080204" pitchFamily="34" charset="-128"/>
              </a:defRPr>
            </a:lvl3pPr>
            <a:lvl4pPr marL="1600200" indent="-228600" defTabSz="966788" eaLnBrk="0" hangingPunct="0">
              <a:defRPr sz="1600">
                <a:solidFill>
                  <a:srgbClr val="008000"/>
                </a:solidFill>
                <a:latin typeface="Arial" panose="020B0604020202020204" pitchFamily="34" charset="0"/>
                <a:ea typeface="MS PGothic" panose="020B0600070205080204" pitchFamily="34" charset="-128"/>
              </a:defRPr>
            </a:lvl4pPr>
            <a:lvl5pPr marL="2057400" indent="-228600" defTabSz="966788"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defTabSz="966788"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defTabSz="966788"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defTabSz="966788"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defTabSz="966788"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r" eaLnBrk="1" hangingPunct="1">
              <a:spcBef>
                <a:spcPct val="0"/>
              </a:spcBef>
            </a:pPr>
            <a:fld id="{90799870-8DE8-4CDE-AA0B-22D0152C327F}" type="slidenum">
              <a:rPr lang="en-US" altLang="en-US" sz="1300">
                <a:solidFill>
                  <a:schemeClr val="tx1"/>
                </a:solidFill>
              </a:rPr>
              <a:pPr algn="r" eaLnBrk="1" hangingPunct="1">
                <a:spcBef>
                  <a:spcPct val="0"/>
                </a:spcBef>
              </a:pPr>
              <a:t>76</a:t>
            </a:fld>
            <a:endParaRPr lang="en-US" altLang="en-US" sz="1300">
              <a:solidFill>
                <a:schemeClr val="tx1"/>
              </a:solidFill>
            </a:endParaRPr>
          </a:p>
        </p:txBody>
      </p:sp>
      <p:sp>
        <p:nvSpPr>
          <p:cNvPr id="299011" name="Rectangle 2"/>
          <p:cNvSpPr>
            <a:spLocks noGrp="1" noRot="1" noChangeAspect="1" noChangeArrowheads="1" noTextEdit="1"/>
          </p:cNvSpPr>
          <p:nvPr>
            <p:ph type="sldImg"/>
          </p:nvPr>
        </p:nvSpPr>
        <p:spPr>
          <a:xfrm>
            <a:off x="1258888" y="720725"/>
            <a:ext cx="4800600" cy="3600450"/>
          </a:xfrm>
          <a:noFill/>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sp>
      <p:sp>
        <p:nvSpPr>
          <p:cNvPr id="299012" name="Rectangle 3"/>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6643" tIns="48322" rIns="96643" bIns="48322"/>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US" sz="1500" dirty="0" smtClean="0">
                <a:ea typeface="ＭＳ Ｐゴシック" charset="0"/>
              </a:rPr>
              <a:t>Similar to representation of SQL in terms of relational algebra operators</a:t>
            </a: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sz="1500" dirty="0" smtClean="0">
              <a:ea typeface="ＭＳ Ｐゴシック" charset="0"/>
            </a:endParaRPr>
          </a:p>
          <a:p>
            <a:pPr>
              <a:defRPr/>
            </a:pPr>
            <a:r>
              <a:rPr lang="en-US" dirty="0" smtClean="0">
                <a:ea typeface="ＭＳ Ｐゴシック" charset="0"/>
                <a:cs typeface="ＭＳ Ｐゴシック" charset="0"/>
              </a:rPr>
              <a:t>To simplify our subsequent discussions,</a:t>
            </a:r>
          </a:p>
          <a:p>
            <a:pPr>
              <a:defRPr/>
            </a:pPr>
            <a:r>
              <a:rPr lang="en-US" dirty="0" smtClean="0">
                <a:ea typeface="ＭＳ Ｐゴシック" charset="0"/>
                <a:cs typeface="ＭＳ Ｐゴシック" charset="0"/>
              </a:rPr>
              <a:t>we shall assume a canonical algebraic representation of</a:t>
            </a:r>
          </a:p>
          <a:p>
            <a:pPr>
              <a:defRPr/>
            </a:pPr>
            <a:r>
              <a:rPr lang="en-US" dirty="0" smtClean="0">
                <a:ea typeface="ＭＳ Ｐゴシック" charset="0"/>
                <a:cs typeface="ＭＳ Ｐゴシック" charset="0"/>
              </a:rPr>
              <a:t>extraction rules as trees of operators, such that for each rule, there</a:t>
            </a:r>
          </a:p>
          <a:p>
            <a:pPr>
              <a:defRPr/>
            </a:pPr>
            <a:r>
              <a:rPr lang="en-US" dirty="0" smtClean="0">
                <a:ea typeface="ＭＳ Ｐゴシック" charset="0"/>
                <a:cs typeface="ＭＳ Ｐゴシック" charset="0"/>
              </a:rPr>
              <a:t>is a direct one-to-one translation to this canonical representation</a:t>
            </a:r>
          </a:p>
          <a:p>
            <a:pPr>
              <a:defRPr/>
            </a:pPr>
            <a:r>
              <a:rPr lang="en-US" dirty="0" smtClean="0">
                <a:ea typeface="ＭＳ Ｐゴシック" charset="0"/>
                <a:cs typeface="ＭＳ Ｐゴシック" charset="0"/>
              </a:rPr>
              <a:t>and back. The canonical representation is very similar, if not identical</a:t>
            </a:r>
          </a:p>
          <a:p>
            <a:pPr>
              <a:defRPr/>
            </a:pPr>
            <a:r>
              <a:rPr lang="en-US" dirty="0" smtClean="0">
                <a:ea typeface="ＭＳ Ｐゴシック" charset="0"/>
                <a:cs typeface="ＭＳ Ｐゴシック" charset="0"/>
              </a:rPr>
              <a:t>for the SELECT - FROM - WHERE - UNION ALL - EXCEPT</a:t>
            </a:r>
          </a:p>
          <a:p>
            <a:pPr>
              <a:defRPr/>
            </a:pPr>
            <a:r>
              <a:rPr lang="en-US" dirty="0" smtClean="0">
                <a:ea typeface="ＭＳ Ｐゴシック" charset="0"/>
                <a:cs typeface="ＭＳ Ｐゴシック" charset="0"/>
              </a:rPr>
              <a:t>ALL subset of the language, to the representation of SQL</a:t>
            </a:r>
          </a:p>
          <a:p>
            <a:pPr>
              <a:defRPr/>
            </a:pPr>
            <a:r>
              <a:rPr lang="en-US" dirty="0" smtClean="0">
                <a:ea typeface="ＭＳ Ｐゴシック" charset="0"/>
                <a:cs typeface="ＭＳ Ｐゴシック" charset="0"/>
              </a:rPr>
              <a:t>statements in terms of relational operators.</a:t>
            </a: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sz="1500" dirty="0" smtClean="0">
              <a:ea typeface="ＭＳ Ｐゴシック" charset="0"/>
            </a:endParaRPr>
          </a:p>
          <a:p>
            <a:pPr>
              <a:defRPr/>
            </a:pPr>
            <a:endParaRPr lang="en-US" dirty="0">
              <a:ea typeface="ＭＳ Ｐゴシック" charset="0"/>
              <a:cs typeface="ＭＳ Ｐゴシック" charset="0"/>
            </a:endParaRPr>
          </a:p>
        </p:txBody>
      </p:sp>
    </p:spTree>
    <p:extLst>
      <p:ext uri="{BB962C8B-B14F-4D97-AF65-F5344CB8AC3E}">
        <p14:creationId xmlns:p14="http://schemas.microsoft.com/office/powerpoint/2010/main" val="380542570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7" name="Rectangle 7"/>
          <p:cNvSpPr txBox="1">
            <a:spLocks noGrp="1" noChangeArrowheads="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43" tIns="48322" rIns="96643" bIns="48322" anchor="b"/>
          <a:lstStyle>
            <a:lvl1pPr defTabSz="966788" eaLnBrk="0" hangingPunct="0">
              <a:defRPr sz="1600">
                <a:solidFill>
                  <a:srgbClr val="008000"/>
                </a:solidFill>
                <a:latin typeface="Arial" panose="020B0604020202020204" pitchFamily="34" charset="0"/>
                <a:ea typeface="MS PGothic" panose="020B0600070205080204" pitchFamily="34" charset="-128"/>
              </a:defRPr>
            </a:lvl1pPr>
            <a:lvl2pPr marL="742950" indent="-285750" defTabSz="966788" eaLnBrk="0" hangingPunct="0">
              <a:defRPr sz="1600">
                <a:solidFill>
                  <a:srgbClr val="008000"/>
                </a:solidFill>
                <a:latin typeface="Arial" panose="020B0604020202020204" pitchFamily="34" charset="0"/>
                <a:ea typeface="MS PGothic" panose="020B0600070205080204" pitchFamily="34" charset="-128"/>
              </a:defRPr>
            </a:lvl2pPr>
            <a:lvl3pPr marL="1143000" indent="-228600" defTabSz="966788" eaLnBrk="0" hangingPunct="0">
              <a:defRPr sz="1600">
                <a:solidFill>
                  <a:srgbClr val="008000"/>
                </a:solidFill>
                <a:latin typeface="Arial" panose="020B0604020202020204" pitchFamily="34" charset="0"/>
                <a:ea typeface="MS PGothic" panose="020B0600070205080204" pitchFamily="34" charset="-128"/>
              </a:defRPr>
            </a:lvl3pPr>
            <a:lvl4pPr marL="1600200" indent="-228600" defTabSz="966788" eaLnBrk="0" hangingPunct="0">
              <a:defRPr sz="1600">
                <a:solidFill>
                  <a:srgbClr val="008000"/>
                </a:solidFill>
                <a:latin typeface="Arial" panose="020B0604020202020204" pitchFamily="34" charset="0"/>
                <a:ea typeface="MS PGothic" panose="020B0600070205080204" pitchFamily="34" charset="-128"/>
              </a:defRPr>
            </a:lvl4pPr>
            <a:lvl5pPr marL="2057400" indent="-228600" defTabSz="966788"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defTabSz="966788"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defTabSz="966788"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defTabSz="966788"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defTabSz="966788"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r" eaLnBrk="1" hangingPunct="1">
              <a:spcBef>
                <a:spcPct val="0"/>
              </a:spcBef>
            </a:pPr>
            <a:fld id="{DC54A2D4-006E-4227-B735-9CC59E128B86}" type="slidenum">
              <a:rPr lang="en-US" altLang="en-US" sz="1300">
                <a:solidFill>
                  <a:schemeClr val="tx1"/>
                </a:solidFill>
              </a:rPr>
              <a:pPr algn="r" eaLnBrk="1" hangingPunct="1">
                <a:spcBef>
                  <a:spcPct val="0"/>
                </a:spcBef>
              </a:pPr>
              <a:t>77</a:t>
            </a:fld>
            <a:endParaRPr lang="en-US" altLang="en-US" sz="1300">
              <a:solidFill>
                <a:schemeClr val="tx1"/>
              </a:solidFill>
            </a:endParaRPr>
          </a:p>
        </p:txBody>
      </p:sp>
      <p:sp>
        <p:nvSpPr>
          <p:cNvPr id="301059" name="Rectangle 2"/>
          <p:cNvSpPr>
            <a:spLocks noGrp="1" noRot="1" noChangeAspect="1" noChangeArrowheads="1" noTextEdit="1"/>
          </p:cNvSpPr>
          <p:nvPr>
            <p:ph type="sldImg"/>
          </p:nvPr>
        </p:nvSpPr>
        <p:spPr>
          <a:xfrm>
            <a:off x="1258888" y="720725"/>
            <a:ext cx="4800600" cy="3600450"/>
          </a:xfrm>
          <a:noFill/>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sp>
      <p:sp>
        <p:nvSpPr>
          <p:cNvPr id="301060" name="Rectangle 3"/>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6643" tIns="48322" rIns="96643" bIns="48322"/>
          <a:lstStyle/>
          <a:p>
            <a:pPr>
              <a:defRPr/>
            </a:pPr>
            <a:endParaRPr lang="en-US">
              <a:ea typeface="ＭＳ Ｐゴシック" charset="0"/>
              <a:cs typeface="ＭＳ Ｐゴシック" charset="0"/>
            </a:endParaRPr>
          </a:p>
        </p:txBody>
      </p:sp>
    </p:spTree>
    <p:extLst>
      <p:ext uri="{BB962C8B-B14F-4D97-AF65-F5344CB8AC3E}">
        <p14:creationId xmlns:p14="http://schemas.microsoft.com/office/powerpoint/2010/main" val="166072732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Rectangle 2"/>
          <p:cNvSpPr>
            <a:spLocks noGrp="1" noRot="1" noChangeAspect="1" noChangeArrowheads="1" noTextEdit="1"/>
          </p:cNvSpPr>
          <p:nvPr>
            <p:ph type="sldImg"/>
          </p:nvPr>
        </p:nvSpPr>
        <p:spPr>
          <a:xfrm>
            <a:off x="1258888" y="720725"/>
            <a:ext cx="4800600" cy="3600450"/>
          </a:xfrm>
          <a:noFill/>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sp>
      <p:sp>
        <p:nvSpPr>
          <p:cNvPr id="305155" name="Rectangle 3"/>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ea typeface="ＭＳ Ｐゴシック" charset="0"/>
              <a:cs typeface="ＭＳ Ｐゴシック" charset="0"/>
            </a:endParaRPr>
          </a:p>
        </p:txBody>
      </p:sp>
    </p:spTree>
    <p:extLst>
      <p:ext uri="{BB962C8B-B14F-4D97-AF65-F5344CB8AC3E}">
        <p14:creationId xmlns:p14="http://schemas.microsoft.com/office/powerpoint/2010/main" val="11366269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1200">
                <a:solidFill>
                  <a:schemeClr val="tx1"/>
                </a:solidFill>
                <a:latin typeface="Arial" charset="0"/>
                <a:ea typeface="MS PGothic" charset="0"/>
                <a:cs typeface="MS PGothic" charset="0"/>
              </a:defRPr>
            </a:lvl1pPr>
            <a:lvl2pPr marL="742950" indent="-285750">
              <a:defRPr sz="1200">
                <a:solidFill>
                  <a:schemeClr val="tx1"/>
                </a:solidFill>
                <a:latin typeface="Arial" charset="0"/>
                <a:ea typeface="MS PGothic" charset="0"/>
                <a:cs typeface="MS PGothic" charset="0"/>
              </a:defRPr>
            </a:lvl2pPr>
            <a:lvl3pPr marL="1143000" indent="-228600">
              <a:defRPr sz="1200">
                <a:solidFill>
                  <a:schemeClr val="tx1"/>
                </a:solidFill>
                <a:latin typeface="Arial" charset="0"/>
                <a:ea typeface="MS PGothic" charset="0"/>
                <a:cs typeface="MS PGothic" charset="0"/>
              </a:defRPr>
            </a:lvl3pPr>
            <a:lvl4pPr marL="1600200" indent="-228600">
              <a:defRPr sz="1200">
                <a:solidFill>
                  <a:schemeClr val="tx1"/>
                </a:solidFill>
                <a:latin typeface="Arial" charset="0"/>
                <a:ea typeface="MS PGothic" charset="0"/>
                <a:cs typeface="MS PGothic" charset="0"/>
              </a:defRPr>
            </a:lvl4pPr>
            <a:lvl5pPr marL="2057400" indent="-228600">
              <a:defRPr sz="1200">
                <a:solidFill>
                  <a:schemeClr val="tx1"/>
                </a:solidFill>
                <a:latin typeface="Arial" charset="0"/>
                <a:ea typeface="MS PGothic" charset="0"/>
                <a:cs typeface="MS PGothic" charset="0"/>
              </a:defRPr>
            </a:lvl5pPr>
            <a:lvl6pPr marL="2514600" indent="-228600" eaLnBrk="0" fontAlgn="base" hangingPunct="0">
              <a:spcBef>
                <a:spcPct val="30000"/>
              </a:spcBef>
              <a:spcAft>
                <a:spcPct val="0"/>
              </a:spcAft>
              <a:defRPr sz="1200">
                <a:solidFill>
                  <a:schemeClr val="tx1"/>
                </a:solidFill>
                <a:latin typeface="Arial" charset="0"/>
                <a:ea typeface="MS PGothic" charset="0"/>
                <a:cs typeface="MS PGothic" charset="0"/>
              </a:defRPr>
            </a:lvl6pPr>
            <a:lvl7pPr marL="2971800" indent="-228600" eaLnBrk="0" fontAlgn="base" hangingPunct="0">
              <a:spcBef>
                <a:spcPct val="30000"/>
              </a:spcBef>
              <a:spcAft>
                <a:spcPct val="0"/>
              </a:spcAft>
              <a:defRPr sz="1200">
                <a:solidFill>
                  <a:schemeClr val="tx1"/>
                </a:solidFill>
                <a:latin typeface="Arial" charset="0"/>
                <a:ea typeface="MS PGothic" charset="0"/>
                <a:cs typeface="MS PGothic" charset="0"/>
              </a:defRPr>
            </a:lvl7pPr>
            <a:lvl8pPr marL="3429000" indent="-228600" eaLnBrk="0" fontAlgn="base" hangingPunct="0">
              <a:spcBef>
                <a:spcPct val="30000"/>
              </a:spcBef>
              <a:spcAft>
                <a:spcPct val="0"/>
              </a:spcAft>
              <a:defRPr sz="1200">
                <a:solidFill>
                  <a:schemeClr val="tx1"/>
                </a:solidFill>
                <a:latin typeface="Arial" charset="0"/>
                <a:ea typeface="MS PGothic" charset="0"/>
                <a:cs typeface="MS PGothic" charset="0"/>
              </a:defRPr>
            </a:lvl8pPr>
            <a:lvl9pPr marL="3886200" indent="-228600" eaLnBrk="0" fontAlgn="base" hangingPunct="0">
              <a:spcBef>
                <a:spcPct val="30000"/>
              </a:spcBef>
              <a:spcAft>
                <a:spcPct val="0"/>
              </a:spcAft>
              <a:defRPr sz="1200">
                <a:solidFill>
                  <a:schemeClr val="tx1"/>
                </a:solidFill>
                <a:latin typeface="Arial" charset="0"/>
                <a:ea typeface="MS PGothic" charset="0"/>
                <a:cs typeface="MS PGothic" charset="0"/>
              </a:defRPr>
            </a:lvl9pPr>
          </a:lstStyle>
          <a:p>
            <a:fld id="{77A3C1CE-1915-9140-B6EC-DC44BF0EE053}" type="slidenum">
              <a:rPr lang="en-US">
                <a:cs typeface="Arial" charset="0"/>
              </a:rPr>
              <a:pPr/>
              <a:t>7</a:t>
            </a:fld>
            <a:endParaRPr lang="en-US">
              <a:cs typeface="Arial" charset="0"/>
            </a:endParaRPr>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r>
              <a:rPr lang="en-US">
                <a:ea typeface="MS PGothic" charset="0"/>
                <a:cs typeface="Arial" charset="0"/>
              </a:rPr>
              <a:t>Approximately how many lines? (Get from fred)</a:t>
            </a:r>
          </a:p>
          <a:p>
            <a:pPr eaLnBrk="1" hangingPunct="1"/>
            <a:endParaRPr lang="en-US">
              <a:ea typeface="MS PGothic" charset="0"/>
              <a:cs typeface="Arial" charset="0"/>
            </a:endParaRPr>
          </a:p>
          <a:p>
            <a:pPr eaLnBrk="1" hangingPunct="1"/>
            <a:endParaRPr lang="en-US">
              <a:ea typeface="MS PGothic" charset="0"/>
              <a:cs typeface="Arial" charset="0"/>
            </a:endParaRPr>
          </a:p>
        </p:txBody>
      </p:sp>
    </p:spTree>
    <p:extLst>
      <p:ext uri="{BB962C8B-B14F-4D97-AF65-F5344CB8AC3E}">
        <p14:creationId xmlns:p14="http://schemas.microsoft.com/office/powerpoint/2010/main" val="388828609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Rectangle 2"/>
          <p:cNvSpPr>
            <a:spLocks noGrp="1" noRot="1" noChangeAspect="1" noChangeArrowheads="1" noTextEdit="1"/>
          </p:cNvSpPr>
          <p:nvPr>
            <p:ph type="sldImg"/>
          </p:nvPr>
        </p:nvSpPr>
        <p:spPr>
          <a:xfrm>
            <a:off x="1258888" y="720725"/>
            <a:ext cx="4800600" cy="3600450"/>
          </a:xfrm>
          <a:noFill/>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sp>
      <p:sp>
        <p:nvSpPr>
          <p:cNvPr id="307203" name="Rectangle 3"/>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ea typeface="ＭＳ Ｐゴシック" charset="0"/>
              <a:cs typeface="ＭＳ Ｐゴシック" charset="0"/>
            </a:endParaRPr>
          </a:p>
        </p:txBody>
      </p:sp>
    </p:spTree>
    <p:extLst>
      <p:ext uri="{BB962C8B-B14F-4D97-AF65-F5344CB8AC3E}">
        <p14:creationId xmlns:p14="http://schemas.microsoft.com/office/powerpoint/2010/main" val="119779102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19088" indent="-319088">
              <a:lnSpc>
                <a:spcPct val="80000"/>
              </a:lnSpc>
            </a:pPr>
            <a:r>
              <a:rPr lang="en-US" altLang="en-US" sz="2300" dirty="0" smtClean="0">
                <a:latin typeface="Calibri" panose="020F0502020204030204" pitchFamily="34" charset="0"/>
              </a:rPr>
              <a:t>Space of all possible LLCs is infinite</a:t>
            </a:r>
          </a:p>
          <a:p>
            <a:pPr marL="639763" lvl="1" indent="-273050">
              <a:lnSpc>
                <a:spcPct val="80000"/>
              </a:lnSpc>
            </a:pPr>
            <a:r>
              <a:rPr lang="en-US" altLang="en-US" sz="2000" dirty="0" smtClean="0">
                <a:latin typeface="Calibri" panose="020F0502020204030204" pitchFamily="34" charset="0"/>
              </a:rPr>
              <a:t>Limit types of LLCs to those restricting the set of results</a:t>
            </a:r>
          </a:p>
          <a:p>
            <a:pPr marL="639763" lvl="1" indent="-273050">
              <a:lnSpc>
                <a:spcPct val="80000"/>
              </a:lnSpc>
            </a:pPr>
            <a:r>
              <a:rPr lang="en-US" altLang="en-US" sz="2000" dirty="0" smtClean="0">
                <a:latin typeface="Calibri" panose="020F0502020204030204" pitchFamily="34" charset="0"/>
              </a:rPr>
              <a:t>We can only compute F1-measure based on the labeled data</a:t>
            </a:r>
          </a:p>
          <a:p>
            <a:endParaRPr lang="en-US" dirty="0"/>
          </a:p>
        </p:txBody>
      </p:sp>
      <p:sp>
        <p:nvSpPr>
          <p:cNvPr id="4" name="Slide Number Placeholder 3"/>
          <p:cNvSpPr>
            <a:spLocks noGrp="1"/>
          </p:cNvSpPr>
          <p:nvPr>
            <p:ph type="sldNum" sz="quarter" idx="10"/>
          </p:nvPr>
        </p:nvSpPr>
        <p:spPr/>
        <p:txBody>
          <a:bodyPr/>
          <a:lstStyle/>
          <a:p>
            <a:pPr>
              <a:defRPr/>
            </a:pPr>
            <a:fld id="{8C03479F-E114-4C97-BF67-08FAE1EDED12}" type="slidenum">
              <a:rPr lang="en-US" altLang="en-US" smtClean="0"/>
              <a:pPr>
                <a:defRPr/>
              </a:pPr>
              <a:t>81</a:t>
            </a:fld>
            <a:endParaRPr lang="en-US" altLang="en-US"/>
          </a:p>
        </p:txBody>
      </p:sp>
    </p:spTree>
    <p:extLst>
      <p:ext uri="{BB962C8B-B14F-4D97-AF65-F5344CB8AC3E}">
        <p14:creationId xmlns:p14="http://schemas.microsoft.com/office/powerpoint/2010/main" val="347889308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Rectangle 2"/>
          <p:cNvSpPr>
            <a:spLocks noGrp="1" noRot="1" noChangeAspect="1" noChangeArrowheads="1" noTextEdit="1"/>
          </p:cNvSpPr>
          <p:nvPr>
            <p:ph type="sldImg"/>
          </p:nvPr>
        </p:nvSpPr>
        <p:spPr>
          <a:xfrm>
            <a:off x="1258888" y="720725"/>
            <a:ext cx="4800600" cy="3600450"/>
          </a:xfrm>
          <a:noFill/>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sp>
      <p:sp>
        <p:nvSpPr>
          <p:cNvPr id="319491" name="Rectangle 3"/>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buFontTx/>
              <a:buChar char="•"/>
              <a:defRPr/>
            </a:pPr>
            <a:r>
              <a:rPr lang="en-US">
                <a:ea typeface="ＭＳ Ｐゴシック" charset="0"/>
                <a:cs typeface="ＭＳ Ｐゴシック" charset="0"/>
              </a:rPr>
              <a:t>For Type 3, length of context (left/right) is fixed to 2. Algorithm considers only individual tokens as candidate dictionary entries.</a:t>
            </a:r>
          </a:p>
        </p:txBody>
      </p:sp>
    </p:spTree>
    <p:extLst>
      <p:ext uri="{BB962C8B-B14F-4D97-AF65-F5344CB8AC3E}">
        <p14:creationId xmlns:p14="http://schemas.microsoft.com/office/powerpoint/2010/main" val="71403105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930" name="Slide Image Placeholder 1"/>
          <p:cNvSpPr>
            <a:spLocks noGrp="1" noRot="1" noChangeAspect="1" noTextEdit="1"/>
          </p:cNvSpPr>
          <p:nvPr>
            <p:ph type="sldImg"/>
          </p:nvPr>
        </p:nvSpPr>
        <p:spPr>
          <a:xfrm>
            <a:off x="1257300" y="719138"/>
            <a:ext cx="4800600" cy="3600450"/>
          </a:xfrm>
          <a:noFill/>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sp>
      <p:sp>
        <p:nvSpPr>
          <p:cNvPr id="380931" name="Notes Placeholder 2"/>
          <p:cNvSpPr>
            <a:spLocks noGrp="1"/>
          </p:cNvSpPr>
          <p:nvPr>
            <p:ph type="body" idx="1"/>
          </p:nvPr>
        </p:nvSpPr>
        <p:spPr>
          <a:xfrm>
            <a:off x="731838" y="4560888"/>
            <a:ext cx="5853112" cy="432117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6662" tIns="48331" rIns="96662" bIns="48331"/>
          <a:lstStyle/>
          <a:p>
            <a:pPr>
              <a:spcBef>
                <a:spcPct val="0"/>
              </a:spcBef>
              <a:defRPr/>
            </a:pPr>
            <a:r>
              <a:rPr lang="en-US" altLang="ja-JP" sz="1200" i="1" dirty="0" smtClean="0">
                <a:solidFill>
                  <a:srgbClr val="0070C0"/>
                </a:solidFill>
              </a:rPr>
              <a:t>Find matches of dictionary entries from text</a:t>
            </a:r>
          </a:p>
          <a:p>
            <a:pPr algn="l" fontAlgn="auto">
              <a:spcBef>
                <a:spcPts val="0"/>
              </a:spcBef>
              <a:spcAft>
                <a:spcPts val="0"/>
              </a:spcAft>
              <a:buFont typeface="Arial" pitchFamily="34" charset="0"/>
              <a:buChar char="•"/>
              <a:defRPr/>
            </a:pPr>
            <a:r>
              <a:rPr lang="en-US" sz="1200" kern="1200" dirty="0" smtClean="0">
                <a:solidFill>
                  <a:schemeClr val="tx1"/>
                </a:solidFill>
                <a:latin typeface="Arial" panose="020B0604020202020204" pitchFamily="34" charset="0"/>
                <a:ea typeface="+mn-ea"/>
                <a:cs typeface="Arial" panose="020B0604020202020204" pitchFamily="34" charset="0"/>
              </a:rPr>
              <a:t>Has independent applications</a:t>
            </a:r>
          </a:p>
          <a:p>
            <a:pPr algn="l" fontAlgn="auto">
              <a:spcBef>
                <a:spcPts val="0"/>
              </a:spcBef>
              <a:spcAft>
                <a:spcPts val="0"/>
              </a:spcAft>
              <a:buFont typeface="Arial" pitchFamily="34" charset="0"/>
              <a:buChar char="•"/>
              <a:defRPr/>
            </a:pPr>
            <a:endParaRPr lang="en-US" sz="1200" kern="1200" dirty="0" smtClean="0">
              <a:solidFill>
                <a:schemeClr val="tx1"/>
              </a:solidFill>
              <a:latin typeface="Arial" panose="020B0604020202020204" pitchFamily="34" charset="0"/>
              <a:ea typeface="+mn-ea"/>
              <a:cs typeface="Arial" panose="020B0604020202020204" pitchFamily="34" charset="0"/>
            </a:endParaRPr>
          </a:p>
          <a:p>
            <a:pPr algn="l" fontAlgn="auto">
              <a:spcBef>
                <a:spcPts val="0"/>
              </a:spcBef>
              <a:spcAft>
                <a:spcPts val="0"/>
              </a:spcAft>
              <a:buFont typeface="Arial" pitchFamily="34" charset="0"/>
              <a:buChar char="•"/>
              <a:defRPr/>
            </a:pPr>
            <a:r>
              <a:rPr lang="en-US" sz="1200" kern="1200" dirty="0" smtClean="0">
                <a:solidFill>
                  <a:srgbClr val="C00000"/>
                </a:solidFill>
                <a:latin typeface="Arial" panose="020B0604020202020204" pitchFamily="34" charset="0"/>
                <a:ea typeface="+mn-ea"/>
                <a:cs typeface="Arial" panose="020B0604020202020204" pitchFamily="34" charset="0"/>
              </a:rPr>
              <a:t> Optimization is not that simple!</a:t>
            </a:r>
            <a:r>
              <a:rPr lang="en-US" sz="1100" kern="1200" dirty="0" smtClean="0">
                <a:solidFill>
                  <a:schemeClr val="tx1"/>
                </a:solidFill>
                <a:latin typeface="Arial" panose="020B0604020202020204" pitchFamily="34" charset="0"/>
                <a:ea typeface="+mn-ea"/>
                <a:cs typeface="Arial" panose="020B0604020202020204" pitchFamily="34" charset="0"/>
              </a:rPr>
              <a:t> </a:t>
            </a:r>
          </a:p>
          <a:p>
            <a:pPr>
              <a:spcBef>
                <a:spcPct val="0"/>
              </a:spcBef>
              <a:defRPr/>
            </a:pPr>
            <a:endParaRPr lang="en-US" altLang="ja-JP" sz="1200" i="1" dirty="0" smtClean="0">
              <a:solidFill>
                <a:srgbClr val="0070C0"/>
              </a:solidFill>
            </a:endParaRPr>
          </a:p>
          <a:p>
            <a:pPr>
              <a:spcBef>
                <a:spcPct val="0"/>
              </a:spcBef>
              <a:defRPr/>
            </a:pPr>
            <a:r>
              <a:rPr lang="en-US" dirty="0" smtClean="0">
                <a:latin typeface="Comic Sans MS" charset="0"/>
                <a:ea typeface="ＭＳ Ｐゴシック" charset="0"/>
                <a:cs typeface="ＭＳ Ｐゴシック" charset="0"/>
              </a:rPr>
              <a:t>Simple </a:t>
            </a:r>
            <a:r>
              <a:rPr lang="en-US" dirty="0">
                <a:latin typeface="Comic Sans MS" charset="0"/>
                <a:ea typeface="ＭＳ Ｐゴシック" charset="0"/>
                <a:cs typeface="ＭＳ Ｐゴシック" charset="0"/>
              </a:rPr>
              <a:t>and </a:t>
            </a:r>
            <a:r>
              <a:rPr lang="en-US" dirty="0" smtClean="0">
                <a:latin typeface="Comic Sans MS" charset="0"/>
                <a:ea typeface="ＭＳ Ｐゴシック" charset="0"/>
                <a:cs typeface="ＭＳ Ｐゴシック" charset="0"/>
              </a:rPr>
              <a:t>efficient algorithm</a:t>
            </a:r>
            <a:endParaRPr lang="en-US" dirty="0">
              <a:latin typeface="Comic Sans MS" charset="0"/>
              <a:ea typeface="ＭＳ Ｐゴシック" charset="0"/>
              <a:cs typeface="ＭＳ Ｐゴシック" charset="0"/>
            </a:endParaRPr>
          </a:p>
          <a:p>
            <a:pPr>
              <a:spcBef>
                <a:spcPct val="0"/>
              </a:spcBef>
              <a:defRPr/>
            </a:pPr>
            <a:endParaRPr lang="en-US" dirty="0">
              <a:ea typeface="ＭＳ Ｐゴシック" charset="0"/>
              <a:cs typeface="ＭＳ Ｐゴシック" charset="0"/>
            </a:endParaRPr>
          </a:p>
        </p:txBody>
      </p:sp>
      <p:sp>
        <p:nvSpPr>
          <p:cNvPr id="201731" name="Slide Number Placeholder 3"/>
          <p:cNvSpPr txBox="1">
            <a:spLocks noGrp="1"/>
          </p:cNvSpPr>
          <p:nvPr/>
        </p:nvSpPr>
        <p:spPr bwMode="auto">
          <a:xfrm>
            <a:off x="4143375" y="9118600"/>
            <a:ext cx="3170238"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2" tIns="48331" rIns="96662" bIns="48331" anchor="b"/>
          <a:lstStyle>
            <a:lvl1pPr defTabSz="955675" eaLnBrk="0" hangingPunct="0">
              <a:defRPr sz="1600">
                <a:solidFill>
                  <a:srgbClr val="008000"/>
                </a:solidFill>
                <a:latin typeface="Arial" panose="020B0604020202020204" pitchFamily="34" charset="0"/>
                <a:ea typeface="MS PGothic" panose="020B0600070205080204" pitchFamily="34" charset="-128"/>
              </a:defRPr>
            </a:lvl1pPr>
            <a:lvl2pPr marL="742950" indent="-285750" defTabSz="955675" eaLnBrk="0" hangingPunct="0">
              <a:defRPr sz="1600">
                <a:solidFill>
                  <a:srgbClr val="008000"/>
                </a:solidFill>
                <a:latin typeface="Arial" panose="020B0604020202020204" pitchFamily="34" charset="0"/>
                <a:ea typeface="MS PGothic" panose="020B0600070205080204" pitchFamily="34" charset="-128"/>
              </a:defRPr>
            </a:lvl2pPr>
            <a:lvl3pPr marL="1143000" indent="-228600" defTabSz="955675" eaLnBrk="0" hangingPunct="0">
              <a:defRPr sz="1600">
                <a:solidFill>
                  <a:srgbClr val="008000"/>
                </a:solidFill>
                <a:latin typeface="Arial" panose="020B0604020202020204" pitchFamily="34" charset="0"/>
                <a:ea typeface="MS PGothic" panose="020B0600070205080204" pitchFamily="34" charset="-128"/>
              </a:defRPr>
            </a:lvl3pPr>
            <a:lvl4pPr marL="1600200" indent="-228600" defTabSz="955675" eaLnBrk="0" hangingPunct="0">
              <a:defRPr sz="1600">
                <a:solidFill>
                  <a:srgbClr val="008000"/>
                </a:solidFill>
                <a:latin typeface="Arial" panose="020B0604020202020204" pitchFamily="34" charset="0"/>
                <a:ea typeface="MS PGothic" panose="020B0600070205080204" pitchFamily="34" charset="-128"/>
              </a:defRPr>
            </a:lvl4pPr>
            <a:lvl5pPr marL="2057400" indent="-228600" defTabSz="955675"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defTabSz="955675"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defTabSz="955675"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defTabSz="955675"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defTabSz="955675"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r" eaLnBrk="1" hangingPunct="1">
              <a:spcBef>
                <a:spcPct val="0"/>
              </a:spcBef>
            </a:pPr>
            <a:fld id="{144C692B-4922-4CE9-9C42-190A0092D23E}" type="slidenum">
              <a:rPr lang="en-US" altLang="en-US" sz="1300">
                <a:solidFill>
                  <a:schemeClr val="tx1"/>
                </a:solidFill>
                <a:latin typeface="Calibri" panose="020F0502020204030204" pitchFamily="34" charset="0"/>
              </a:rPr>
              <a:pPr algn="r" eaLnBrk="1" hangingPunct="1">
                <a:spcBef>
                  <a:spcPct val="0"/>
                </a:spcBef>
              </a:pPr>
              <a:t>86</a:t>
            </a:fld>
            <a:endParaRPr lang="en-US" altLang="en-US" sz="1300">
              <a:solidFill>
                <a:schemeClr val="tx1"/>
              </a:solidFill>
              <a:latin typeface="Calibri" panose="020F0502020204030204" pitchFamily="34" charset="0"/>
            </a:endParaRPr>
          </a:p>
        </p:txBody>
      </p:sp>
    </p:spTree>
    <p:extLst>
      <p:ext uri="{BB962C8B-B14F-4D97-AF65-F5344CB8AC3E}">
        <p14:creationId xmlns:p14="http://schemas.microsoft.com/office/powerpoint/2010/main" val="52807091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978" name="Slide Image Placeholder 1"/>
          <p:cNvSpPr>
            <a:spLocks noGrp="1" noRot="1" noChangeAspect="1" noTextEdit="1"/>
          </p:cNvSpPr>
          <p:nvPr>
            <p:ph type="sldImg"/>
          </p:nvPr>
        </p:nvSpPr>
        <p:spPr>
          <a:xfrm>
            <a:off x="1257300" y="719138"/>
            <a:ext cx="4800600" cy="3600450"/>
          </a:xfrm>
          <a:noFill/>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sp>
      <p:sp>
        <p:nvSpPr>
          <p:cNvPr id="382979" name="Notes Placeholder 2"/>
          <p:cNvSpPr>
            <a:spLocks noGrp="1"/>
          </p:cNvSpPr>
          <p:nvPr>
            <p:ph type="body" idx="1"/>
          </p:nvPr>
        </p:nvSpPr>
        <p:spPr>
          <a:xfrm>
            <a:off x="731838" y="4560888"/>
            <a:ext cx="5853112" cy="432117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6662" tIns="48331" rIns="96662" bIns="48331"/>
          <a:lstStyle/>
          <a:p>
            <a:pPr>
              <a:spcBef>
                <a:spcPct val="0"/>
              </a:spcBef>
              <a:defRPr/>
            </a:pPr>
            <a:r>
              <a:rPr lang="en-US">
                <a:latin typeface="Comic Sans MS" charset="0"/>
                <a:ea typeface="ＭＳ Ｐゴシック" charset="0"/>
                <a:cs typeface="ＭＳ Ｐゴシック" charset="0"/>
              </a:rPr>
              <a:t>#Iterations  needed to give the optimal answer is polynomial in the  size of the (fractional) inputs</a:t>
            </a:r>
          </a:p>
          <a:p>
            <a:pPr>
              <a:spcBef>
                <a:spcPct val="0"/>
              </a:spcBef>
              <a:defRPr/>
            </a:pPr>
            <a:endParaRPr lang="en-US">
              <a:ea typeface="ＭＳ Ｐゴシック" charset="0"/>
              <a:cs typeface="ＭＳ Ｐゴシック" charset="0"/>
            </a:endParaRPr>
          </a:p>
        </p:txBody>
      </p:sp>
      <p:sp>
        <p:nvSpPr>
          <p:cNvPr id="203779" name="Slide Number Placeholder 3"/>
          <p:cNvSpPr txBox="1">
            <a:spLocks noGrp="1"/>
          </p:cNvSpPr>
          <p:nvPr/>
        </p:nvSpPr>
        <p:spPr bwMode="auto">
          <a:xfrm>
            <a:off x="4143375" y="9118600"/>
            <a:ext cx="3170238"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2" tIns="48331" rIns="96662" bIns="48331" anchor="b"/>
          <a:lstStyle>
            <a:lvl1pPr defTabSz="955675" eaLnBrk="0" hangingPunct="0">
              <a:defRPr sz="1600">
                <a:solidFill>
                  <a:srgbClr val="008000"/>
                </a:solidFill>
                <a:latin typeface="Arial" panose="020B0604020202020204" pitchFamily="34" charset="0"/>
                <a:ea typeface="MS PGothic" panose="020B0600070205080204" pitchFamily="34" charset="-128"/>
              </a:defRPr>
            </a:lvl1pPr>
            <a:lvl2pPr marL="742950" indent="-285750" defTabSz="955675" eaLnBrk="0" hangingPunct="0">
              <a:defRPr sz="1600">
                <a:solidFill>
                  <a:srgbClr val="008000"/>
                </a:solidFill>
                <a:latin typeface="Arial" panose="020B0604020202020204" pitchFamily="34" charset="0"/>
                <a:ea typeface="MS PGothic" panose="020B0600070205080204" pitchFamily="34" charset="-128"/>
              </a:defRPr>
            </a:lvl2pPr>
            <a:lvl3pPr marL="1143000" indent="-228600" defTabSz="955675" eaLnBrk="0" hangingPunct="0">
              <a:defRPr sz="1600">
                <a:solidFill>
                  <a:srgbClr val="008000"/>
                </a:solidFill>
                <a:latin typeface="Arial" panose="020B0604020202020204" pitchFamily="34" charset="0"/>
                <a:ea typeface="MS PGothic" panose="020B0600070205080204" pitchFamily="34" charset="-128"/>
              </a:defRPr>
            </a:lvl3pPr>
            <a:lvl4pPr marL="1600200" indent="-228600" defTabSz="955675" eaLnBrk="0" hangingPunct="0">
              <a:defRPr sz="1600">
                <a:solidFill>
                  <a:srgbClr val="008000"/>
                </a:solidFill>
                <a:latin typeface="Arial" panose="020B0604020202020204" pitchFamily="34" charset="0"/>
                <a:ea typeface="MS PGothic" panose="020B0600070205080204" pitchFamily="34" charset="-128"/>
              </a:defRPr>
            </a:lvl4pPr>
            <a:lvl5pPr marL="2057400" indent="-228600" defTabSz="955675"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defTabSz="955675"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defTabSz="955675"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defTabSz="955675"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defTabSz="955675"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r" eaLnBrk="1" hangingPunct="1">
              <a:spcBef>
                <a:spcPct val="0"/>
              </a:spcBef>
            </a:pPr>
            <a:fld id="{6D8C0C49-1C54-4836-85A2-DCB466F0FE58}" type="slidenum">
              <a:rPr lang="en-US" altLang="en-US" sz="1300">
                <a:solidFill>
                  <a:schemeClr val="tx1"/>
                </a:solidFill>
                <a:latin typeface="Calibri" panose="020F0502020204030204" pitchFamily="34" charset="0"/>
              </a:rPr>
              <a:pPr algn="r" eaLnBrk="1" hangingPunct="1">
                <a:spcBef>
                  <a:spcPct val="0"/>
                </a:spcBef>
              </a:pPr>
              <a:t>87</a:t>
            </a:fld>
            <a:endParaRPr lang="en-US" altLang="en-US" sz="1300">
              <a:solidFill>
                <a:schemeClr val="tx1"/>
              </a:solidFill>
              <a:latin typeface="Calibri" panose="020F0502020204030204" pitchFamily="34" charset="0"/>
            </a:endParaRPr>
          </a:p>
        </p:txBody>
      </p:sp>
    </p:spTree>
    <p:extLst>
      <p:ext uri="{BB962C8B-B14F-4D97-AF65-F5344CB8AC3E}">
        <p14:creationId xmlns:p14="http://schemas.microsoft.com/office/powerpoint/2010/main" val="367284471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050" name="Slide Image Placeholder 1"/>
          <p:cNvSpPr>
            <a:spLocks noGrp="1" noRot="1" noChangeAspect="1" noTextEdit="1"/>
          </p:cNvSpPr>
          <p:nvPr>
            <p:ph type="sldImg"/>
          </p:nvPr>
        </p:nvSpPr>
        <p:spPr>
          <a:xfrm>
            <a:off x="1257300" y="719138"/>
            <a:ext cx="4800600" cy="3600450"/>
          </a:xfrm>
          <a:noFill/>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sp>
      <p:sp>
        <p:nvSpPr>
          <p:cNvPr id="386051" name="Notes Placeholder 2"/>
          <p:cNvSpPr>
            <a:spLocks noGrp="1"/>
          </p:cNvSpPr>
          <p:nvPr>
            <p:ph type="body" idx="1"/>
          </p:nvPr>
        </p:nvSpPr>
        <p:spPr>
          <a:xfrm>
            <a:off x="731838" y="4560888"/>
            <a:ext cx="5853112" cy="432117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6662" tIns="48331" rIns="96662" bIns="48331"/>
          <a:lstStyle/>
          <a:p>
            <a:pPr>
              <a:spcBef>
                <a:spcPct val="0"/>
              </a:spcBef>
              <a:defRPr/>
            </a:pPr>
            <a:r>
              <a:rPr lang="en-US">
                <a:latin typeface="Comic Sans MS" charset="0"/>
                <a:ea typeface="ＭＳ Ｐゴシック" charset="0"/>
                <a:cs typeface="ＭＳ Ｐゴシック" charset="0"/>
              </a:rPr>
              <a:t>Simple and efficient</a:t>
            </a:r>
          </a:p>
          <a:p>
            <a:pPr>
              <a:spcBef>
                <a:spcPct val="0"/>
              </a:spcBef>
              <a:defRPr/>
            </a:pPr>
            <a:endParaRPr lang="en-US">
              <a:ea typeface="ＭＳ Ｐゴシック" charset="0"/>
              <a:cs typeface="ＭＳ Ｐゴシック" charset="0"/>
            </a:endParaRPr>
          </a:p>
        </p:txBody>
      </p:sp>
      <p:sp>
        <p:nvSpPr>
          <p:cNvPr id="206851" name="Slide Number Placeholder 3"/>
          <p:cNvSpPr txBox="1">
            <a:spLocks noGrp="1"/>
          </p:cNvSpPr>
          <p:nvPr/>
        </p:nvSpPr>
        <p:spPr bwMode="auto">
          <a:xfrm>
            <a:off x="4143375" y="9118600"/>
            <a:ext cx="3170238"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2" tIns="48331" rIns="96662" bIns="48331" anchor="b"/>
          <a:lstStyle>
            <a:lvl1pPr defTabSz="955675" eaLnBrk="0" hangingPunct="0">
              <a:defRPr sz="1600">
                <a:solidFill>
                  <a:srgbClr val="008000"/>
                </a:solidFill>
                <a:latin typeface="Arial" panose="020B0604020202020204" pitchFamily="34" charset="0"/>
                <a:ea typeface="MS PGothic" panose="020B0600070205080204" pitchFamily="34" charset="-128"/>
              </a:defRPr>
            </a:lvl1pPr>
            <a:lvl2pPr marL="742950" indent="-285750" defTabSz="955675" eaLnBrk="0" hangingPunct="0">
              <a:defRPr sz="1600">
                <a:solidFill>
                  <a:srgbClr val="008000"/>
                </a:solidFill>
                <a:latin typeface="Arial" panose="020B0604020202020204" pitchFamily="34" charset="0"/>
                <a:ea typeface="MS PGothic" panose="020B0600070205080204" pitchFamily="34" charset="-128"/>
              </a:defRPr>
            </a:lvl2pPr>
            <a:lvl3pPr marL="1143000" indent="-228600" defTabSz="955675" eaLnBrk="0" hangingPunct="0">
              <a:defRPr sz="1600">
                <a:solidFill>
                  <a:srgbClr val="008000"/>
                </a:solidFill>
                <a:latin typeface="Arial" panose="020B0604020202020204" pitchFamily="34" charset="0"/>
                <a:ea typeface="MS PGothic" panose="020B0600070205080204" pitchFamily="34" charset="-128"/>
              </a:defRPr>
            </a:lvl3pPr>
            <a:lvl4pPr marL="1600200" indent="-228600" defTabSz="955675" eaLnBrk="0" hangingPunct="0">
              <a:defRPr sz="1600">
                <a:solidFill>
                  <a:srgbClr val="008000"/>
                </a:solidFill>
                <a:latin typeface="Arial" panose="020B0604020202020204" pitchFamily="34" charset="0"/>
                <a:ea typeface="MS PGothic" panose="020B0600070205080204" pitchFamily="34" charset="-128"/>
              </a:defRPr>
            </a:lvl4pPr>
            <a:lvl5pPr marL="2057400" indent="-228600" defTabSz="955675"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defTabSz="955675"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defTabSz="955675"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defTabSz="955675"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defTabSz="955675"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r" eaLnBrk="1" hangingPunct="1">
              <a:spcBef>
                <a:spcPct val="0"/>
              </a:spcBef>
            </a:pPr>
            <a:fld id="{14D977F6-5445-4C38-B2AB-48C4F8626687}" type="slidenum">
              <a:rPr lang="en-US" altLang="en-US" sz="1300">
                <a:solidFill>
                  <a:schemeClr val="tx1"/>
                </a:solidFill>
                <a:latin typeface="Calibri" panose="020F0502020204030204" pitchFamily="34" charset="0"/>
              </a:rPr>
              <a:pPr algn="r" eaLnBrk="1" hangingPunct="1">
                <a:spcBef>
                  <a:spcPct val="0"/>
                </a:spcBef>
              </a:pPr>
              <a:t>88</a:t>
            </a:fld>
            <a:endParaRPr lang="en-US" altLang="en-US" sz="1300">
              <a:solidFill>
                <a:schemeClr val="tx1"/>
              </a:solidFill>
              <a:latin typeface="Calibri" panose="020F0502020204030204" pitchFamily="34" charset="0"/>
            </a:endParaRPr>
          </a:p>
        </p:txBody>
      </p:sp>
    </p:spTree>
    <p:extLst>
      <p:ext uri="{BB962C8B-B14F-4D97-AF65-F5344CB8AC3E}">
        <p14:creationId xmlns:p14="http://schemas.microsoft.com/office/powerpoint/2010/main" val="184903365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098" name="Slide Image Placeholder 1"/>
          <p:cNvSpPr>
            <a:spLocks noGrp="1" noRot="1" noChangeAspect="1" noTextEdit="1"/>
          </p:cNvSpPr>
          <p:nvPr>
            <p:ph type="sldImg"/>
          </p:nvPr>
        </p:nvSpPr>
        <p:spPr>
          <a:xfrm>
            <a:off x="1257300" y="719138"/>
            <a:ext cx="4800600" cy="3600450"/>
          </a:xfrm>
          <a:noFill/>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sp>
      <p:sp>
        <p:nvSpPr>
          <p:cNvPr id="388099" name="Notes Placeholder 2"/>
          <p:cNvSpPr>
            <a:spLocks noGrp="1"/>
          </p:cNvSpPr>
          <p:nvPr>
            <p:ph type="body" idx="1"/>
          </p:nvPr>
        </p:nvSpPr>
        <p:spPr>
          <a:xfrm>
            <a:off x="731838" y="4560888"/>
            <a:ext cx="5853112" cy="432117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6662" tIns="48331" rIns="96662" bIns="48331"/>
          <a:lstStyle/>
          <a:p>
            <a:pPr>
              <a:spcBef>
                <a:spcPct val="0"/>
              </a:spcBef>
              <a:defRPr/>
            </a:pPr>
            <a:r>
              <a:rPr lang="en-US">
                <a:ea typeface="ＭＳ Ｐゴシック" charset="0"/>
                <a:cs typeface="ＭＳ Ｐゴシック" charset="0"/>
              </a:rPr>
              <a:t>Expensive manual labeling</a:t>
            </a:r>
          </a:p>
        </p:txBody>
      </p:sp>
      <p:sp>
        <p:nvSpPr>
          <p:cNvPr id="208899" name="Slide Number Placeholder 3"/>
          <p:cNvSpPr txBox="1">
            <a:spLocks noGrp="1"/>
          </p:cNvSpPr>
          <p:nvPr/>
        </p:nvSpPr>
        <p:spPr bwMode="auto">
          <a:xfrm>
            <a:off x="4143375" y="9118600"/>
            <a:ext cx="3170238"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2" tIns="48331" rIns="96662" bIns="48331" anchor="b"/>
          <a:lstStyle>
            <a:lvl1pPr defTabSz="955675" eaLnBrk="0" hangingPunct="0">
              <a:defRPr sz="1600">
                <a:solidFill>
                  <a:srgbClr val="008000"/>
                </a:solidFill>
                <a:latin typeface="Arial" panose="020B0604020202020204" pitchFamily="34" charset="0"/>
                <a:ea typeface="MS PGothic" panose="020B0600070205080204" pitchFamily="34" charset="-128"/>
              </a:defRPr>
            </a:lvl1pPr>
            <a:lvl2pPr marL="742950" indent="-285750" defTabSz="955675" eaLnBrk="0" hangingPunct="0">
              <a:defRPr sz="1600">
                <a:solidFill>
                  <a:srgbClr val="008000"/>
                </a:solidFill>
                <a:latin typeface="Arial" panose="020B0604020202020204" pitchFamily="34" charset="0"/>
                <a:ea typeface="MS PGothic" panose="020B0600070205080204" pitchFamily="34" charset="-128"/>
              </a:defRPr>
            </a:lvl2pPr>
            <a:lvl3pPr marL="1143000" indent="-228600" defTabSz="955675" eaLnBrk="0" hangingPunct="0">
              <a:defRPr sz="1600">
                <a:solidFill>
                  <a:srgbClr val="008000"/>
                </a:solidFill>
                <a:latin typeface="Arial" panose="020B0604020202020204" pitchFamily="34" charset="0"/>
                <a:ea typeface="MS PGothic" panose="020B0600070205080204" pitchFamily="34" charset="-128"/>
              </a:defRPr>
            </a:lvl3pPr>
            <a:lvl4pPr marL="1600200" indent="-228600" defTabSz="955675" eaLnBrk="0" hangingPunct="0">
              <a:defRPr sz="1600">
                <a:solidFill>
                  <a:srgbClr val="008000"/>
                </a:solidFill>
                <a:latin typeface="Arial" panose="020B0604020202020204" pitchFamily="34" charset="0"/>
                <a:ea typeface="MS PGothic" panose="020B0600070205080204" pitchFamily="34" charset="-128"/>
              </a:defRPr>
            </a:lvl4pPr>
            <a:lvl5pPr marL="2057400" indent="-228600" defTabSz="955675"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defTabSz="955675"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defTabSz="955675"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defTabSz="955675"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defTabSz="955675"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r" eaLnBrk="1" hangingPunct="1">
              <a:spcBef>
                <a:spcPct val="0"/>
              </a:spcBef>
            </a:pPr>
            <a:fld id="{73DA7949-0D44-4013-9CC9-EA2E0F1A3F24}" type="slidenum">
              <a:rPr lang="en-US" altLang="en-US" sz="1300">
                <a:solidFill>
                  <a:schemeClr val="tx1"/>
                </a:solidFill>
                <a:latin typeface="Calibri" panose="020F0502020204030204" pitchFamily="34" charset="0"/>
              </a:rPr>
              <a:pPr algn="r" eaLnBrk="1" hangingPunct="1">
                <a:spcBef>
                  <a:spcPct val="0"/>
                </a:spcBef>
              </a:pPr>
              <a:t>89</a:t>
            </a:fld>
            <a:endParaRPr lang="en-US" altLang="en-US" sz="1300">
              <a:solidFill>
                <a:schemeClr val="tx1"/>
              </a:solidFill>
              <a:latin typeface="Calibri" panose="020F0502020204030204" pitchFamily="34" charset="0"/>
            </a:endParaRPr>
          </a:p>
        </p:txBody>
      </p:sp>
    </p:spTree>
    <p:extLst>
      <p:ext uri="{BB962C8B-B14F-4D97-AF65-F5344CB8AC3E}">
        <p14:creationId xmlns:p14="http://schemas.microsoft.com/office/powerpoint/2010/main" val="139615886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146" name="Slide Image Placeholder 1"/>
          <p:cNvSpPr>
            <a:spLocks noGrp="1" noRot="1" noChangeAspect="1" noTextEdit="1"/>
          </p:cNvSpPr>
          <p:nvPr>
            <p:ph type="sldImg"/>
          </p:nvPr>
        </p:nvSpPr>
        <p:spPr>
          <a:xfrm>
            <a:off x="1257300" y="719138"/>
            <a:ext cx="4800600" cy="3600450"/>
          </a:xfrm>
          <a:noFill/>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sp>
      <p:sp>
        <p:nvSpPr>
          <p:cNvPr id="390147" name="Notes Placeholder 2"/>
          <p:cNvSpPr>
            <a:spLocks noGrp="1"/>
          </p:cNvSpPr>
          <p:nvPr>
            <p:ph type="body" idx="1"/>
          </p:nvPr>
        </p:nvSpPr>
        <p:spPr>
          <a:xfrm>
            <a:off x="731838" y="4560888"/>
            <a:ext cx="5853112" cy="432117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6662" tIns="48331" rIns="96662" bIns="48331"/>
          <a:lstStyle/>
          <a:p>
            <a:pPr>
              <a:spcBef>
                <a:spcPct val="0"/>
              </a:spcBef>
              <a:defRPr/>
            </a:pPr>
            <a:endParaRPr lang="en-US">
              <a:ea typeface="ＭＳ Ｐゴシック" charset="0"/>
              <a:cs typeface="ＭＳ Ｐゴシック" charset="0"/>
            </a:endParaRPr>
          </a:p>
        </p:txBody>
      </p:sp>
      <p:sp>
        <p:nvSpPr>
          <p:cNvPr id="210947" name="Slide Number Placeholder 3"/>
          <p:cNvSpPr txBox="1">
            <a:spLocks noGrp="1"/>
          </p:cNvSpPr>
          <p:nvPr/>
        </p:nvSpPr>
        <p:spPr bwMode="auto">
          <a:xfrm>
            <a:off x="4143375" y="9118600"/>
            <a:ext cx="3170238"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2" tIns="48331" rIns="96662" bIns="48331" anchor="b"/>
          <a:lstStyle>
            <a:lvl1pPr defTabSz="955675" eaLnBrk="0" hangingPunct="0">
              <a:defRPr sz="1600">
                <a:solidFill>
                  <a:srgbClr val="008000"/>
                </a:solidFill>
                <a:latin typeface="Arial" panose="020B0604020202020204" pitchFamily="34" charset="0"/>
                <a:ea typeface="MS PGothic" panose="020B0600070205080204" pitchFamily="34" charset="-128"/>
              </a:defRPr>
            </a:lvl1pPr>
            <a:lvl2pPr marL="742950" indent="-285750" defTabSz="955675" eaLnBrk="0" hangingPunct="0">
              <a:defRPr sz="1600">
                <a:solidFill>
                  <a:srgbClr val="008000"/>
                </a:solidFill>
                <a:latin typeface="Arial" panose="020B0604020202020204" pitchFamily="34" charset="0"/>
                <a:ea typeface="MS PGothic" panose="020B0600070205080204" pitchFamily="34" charset="-128"/>
              </a:defRPr>
            </a:lvl2pPr>
            <a:lvl3pPr marL="1143000" indent="-228600" defTabSz="955675" eaLnBrk="0" hangingPunct="0">
              <a:defRPr sz="1600">
                <a:solidFill>
                  <a:srgbClr val="008000"/>
                </a:solidFill>
                <a:latin typeface="Arial" panose="020B0604020202020204" pitchFamily="34" charset="0"/>
                <a:ea typeface="MS PGothic" panose="020B0600070205080204" pitchFamily="34" charset="-128"/>
              </a:defRPr>
            </a:lvl3pPr>
            <a:lvl4pPr marL="1600200" indent="-228600" defTabSz="955675" eaLnBrk="0" hangingPunct="0">
              <a:defRPr sz="1600">
                <a:solidFill>
                  <a:srgbClr val="008000"/>
                </a:solidFill>
                <a:latin typeface="Arial" panose="020B0604020202020204" pitchFamily="34" charset="0"/>
                <a:ea typeface="MS PGothic" panose="020B0600070205080204" pitchFamily="34" charset="-128"/>
              </a:defRPr>
            </a:lvl4pPr>
            <a:lvl5pPr marL="2057400" indent="-228600" defTabSz="955675"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defTabSz="955675"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defTabSz="955675"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defTabSz="955675"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defTabSz="955675"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r" eaLnBrk="1" hangingPunct="1">
              <a:spcBef>
                <a:spcPct val="0"/>
              </a:spcBef>
            </a:pPr>
            <a:fld id="{7469F17B-0D91-4930-B955-241B097587D6}" type="slidenum">
              <a:rPr lang="en-US" altLang="en-US" sz="1300">
                <a:solidFill>
                  <a:schemeClr val="tx1"/>
                </a:solidFill>
                <a:latin typeface="Calibri" panose="020F0502020204030204" pitchFamily="34" charset="0"/>
              </a:rPr>
              <a:pPr algn="r" eaLnBrk="1" hangingPunct="1">
                <a:spcBef>
                  <a:spcPct val="0"/>
                </a:spcBef>
              </a:pPr>
              <a:t>90</a:t>
            </a:fld>
            <a:endParaRPr lang="en-US" altLang="en-US" sz="1300">
              <a:solidFill>
                <a:schemeClr val="tx1"/>
              </a:solidFill>
              <a:latin typeface="Calibri" panose="020F0502020204030204" pitchFamily="34" charset="0"/>
            </a:endParaRPr>
          </a:p>
        </p:txBody>
      </p:sp>
    </p:spTree>
    <p:extLst>
      <p:ext uri="{BB962C8B-B14F-4D97-AF65-F5344CB8AC3E}">
        <p14:creationId xmlns:p14="http://schemas.microsoft.com/office/powerpoint/2010/main" val="204491406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82" name="Rectangle 2"/>
          <p:cNvSpPr>
            <a:spLocks noGrp="1" noRot="1" noChangeAspect="1" noChangeArrowheads="1" noTextEdit="1"/>
          </p:cNvSpPr>
          <p:nvPr>
            <p:ph type="sldImg"/>
          </p:nvPr>
        </p:nvSpPr>
        <p:spPr>
          <a:noFill/>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sp>
      <p:sp>
        <p:nvSpPr>
          <p:cNvPr id="686083" name="Rectangle 3"/>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eaLnBrk="1" hangingPunct="1">
              <a:lnSpc>
                <a:spcPct val="90000"/>
              </a:lnSpc>
              <a:spcBef>
                <a:spcPct val="35000"/>
              </a:spcBef>
              <a:spcAft>
                <a:spcPct val="15000"/>
              </a:spcAft>
              <a:buClr>
                <a:schemeClr val="accent2"/>
              </a:buClr>
            </a:pPr>
            <a:r>
              <a:rPr lang="en-US" altLang="en-US" sz="1800" dirty="0" smtClean="0"/>
              <a:t>Start from existing rules </a:t>
            </a:r>
            <a:r>
              <a:rPr lang="en-US" altLang="en-US" sz="1800" dirty="0" smtClean="0">
                <a:sym typeface="Wingdings" panose="05000000000000000000" pitchFamily="2" charset="2"/>
              </a:rPr>
              <a:t> understandable and customizable by human</a:t>
            </a:r>
          </a:p>
          <a:p>
            <a:pPr eaLnBrk="1" hangingPunct="1">
              <a:lnSpc>
                <a:spcPct val="90000"/>
              </a:lnSpc>
              <a:spcBef>
                <a:spcPct val="35000"/>
              </a:spcBef>
              <a:spcAft>
                <a:spcPct val="15000"/>
              </a:spcAft>
              <a:buClr>
                <a:schemeClr val="accent2"/>
              </a:buClr>
            </a:pPr>
            <a:endParaRPr lang="en-US" altLang="en-US" sz="1800" dirty="0" smtClean="0">
              <a:sym typeface="Wingdings" panose="05000000000000000000" pitchFamily="2" charset="2"/>
            </a:endParaRPr>
          </a:p>
          <a:p>
            <a:pPr eaLnBrk="1" hangingPunct="1">
              <a:lnSpc>
                <a:spcPct val="90000"/>
              </a:lnSpc>
              <a:spcBef>
                <a:spcPct val="35000"/>
              </a:spcBef>
              <a:spcAft>
                <a:spcPct val="15000"/>
              </a:spcAft>
              <a:buClr>
                <a:schemeClr val="accent2"/>
              </a:buClr>
            </a:pPr>
            <a:r>
              <a:rPr lang="en-US" altLang="en-US" sz="1800" dirty="0" smtClean="0">
                <a:sym typeface="Wingdings" panose="05000000000000000000" pitchFamily="2" charset="2"/>
              </a:rPr>
              <a:t>Human in the loop: </a:t>
            </a:r>
          </a:p>
          <a:p>
            <a:pPr lvl="1" eaLnBrk="1" hangingPunct="1">
              <a:lnSpc>
                <a:spcPct val="90000"/>
              </a:lnSpc>
              <a:spcBef>
                <a:spcPct val="35000"/>
              </a:spcBef>
              <a:spcAft>
                <a:spcPct val="15000"/>
              </a:spcAft>
              <a:buClr>
                <a:schemeClr val="accent2"/>
              </a:buClr>
            </a:pPr>
            <a:r>
              <a:rPr lang="en-US" altLang="en-US" sz="1800" dirty="0" smtClean="0">
                <a:sym typeface="Wingdings" panose="05000000000000000000" pitchFamily="2" charset="2"/>
              </a:rPr>
              <a:t>Choose among ranked list of generated refinements </a:t>
            </a:r>
          </a:p>
          <a:p>
            <a:pPr lvl="1" eaLnBrk="1" hangingPunct="1">
              <a:lnSpc>
                <a:spcPct val="90000"/>
              </a:lnSpc>
              <a:spcBef>
                <a:spcPct val="35000"/>
              </a:spcBef>
              <a:spcAft>
                <a:spcPct val="15000"/>
              </a:spcAft>
              <a:buClr>
                <a:schemeClr val="accent2"/>
              </a:buClr>
            </a:pPr>
            <a:r>
              <a:rPr lang="en-US" altLang="en-US" sz="1800" dirty="0" smtClean="0">
                <a:sym typeface="Wingdings" panose="05000000000000000000" pitchFamily="2" charset="2"/>
              </a:rPr>
              <a:t>Provenance: each </a:t>
            </a:r>
            <a:r>
              <a:rPr lang="en-US" altLang="en-US" sz="1800" dirty="0" smtClean="0"/>
              <a:t>refinement can be quantified in terms of precision/recall </a:t>
            </a:r>
            <a:r>
              <a:rPr lang="en-US" altLang="en-US" sz="1800" dirty="0" smtClean="0">
                <a:sym typeface="Wingdings" panose="05000000000000000000" pitchFamily="2" charset="2"/>
              </a:rPr>
              <a:t> human can make an informed decision</a:t>
            </a:r>
            <a:endParaRPr lang="en-US" altLang="en-US" sz="1800" dirty="0" smtClean="0"/>
          </a:p>
          <a:p>
            <a:endParaRPr lang="en-US" altLang="en-US" dirty="0" smtClean="0">
              <a:latin typeface="Arial" panose="020B0604020202020204" pitchFamily="34" charset="0"/>
            </a:endParaRPr>
          </a:p>
        </p:txBody>
      </p:sp>
    </p:spTree>
    <p:extLst>
      <p:ext uri="{BB962C8B-B14F-4D97-AF65-F5344CB8AC3E}">
        <p14:creationId xmlns:p14="http://schemas.microsoft.com/office/powerpoint/2010/main" val="6207009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C03479F-E114-4C97-BF67-08FAE1EDED12}" type="slidenum">
              <a:rPr lang="en-US" altLang="en-US" smtClean="0"/>
              <a:pPr>
                <a:defRPr/>
              </a:pPr>
              <a:t>97</a:t>
            </a:fld>
            <a:endParaRPr lang="en-US" altLang="en-US"/>
          </a:p>
        </p:txBody>
      </p:sp>
    </p:spTree>
    <p:extLst>
      <p:ext uri="{BB962C8B-B14F-4D97-AF65-F5344CB8AC3E}">
        <p14:creationId xmlns:p14="http://schemas.microsoft.com/office/powerpoint/2010/main" val="30988806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a:extLst>
            <a:ext uri="{AF507438-7753-43E0-B8FC-AC1667EBCBE1}">
              <a14:hiddenEffects xmlns:a14="http://schemas.microsoft.com/office/drawing/2010/main">
                <a:effectLst>
                  <a:outerShdw dist="35921" dir="2700000" algn="ctr" rotWithShape="0">
                    <a:srgbClr val="808080">
                      <a:alpha val="74997"/>
                    </a:srgbClr>
                  </a:outerShdw>
                </a:effectLst>
              </a14:hiddenEffects>
            </a:ext>
            <a:ext uri="{53640926-AAD7-44D8-BBD7-CCE9431645EC}">
              <a14:shadowObscured xmlns:a14="http://schemas.microsoft.com/office/drawing/2010/main" val="1"/>
            </a:ext>
          </a:extLst>
        </p:spPr>
      </p:sp>
      <p:sp>
        <p:nvSpPr>
          <p:cNvPr id="23555" name="Rectangle 3"/>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endParaRPr lang="en-US"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0330831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20000"/>
              </a:spcBef>
              <a:buClrTx/>
              <a:defRPr/>
            </a:pPr>
            <a:r>
              <a:rPr lang="en-US" altLang="en-US" sz="2000" dirty="0" smtClean="0"/>
              <a:t>Traditional IE</a:t>
            </a:r>
          </a:p>
          <a:p>
            <a:pPr lvl="1">
              <a:spcBef>
                <a:spcPct val="20000"/>
              </a:spcBef>
              <a:buClrTx/>
              <a:defRPr/>
            </a:pPr>
            <a:r>
              <a:rPr lang="en-US" altLang="en-US" sz="2000" dirty="0" smtClean="0"/>
              <a:t>Type is specified in advance</a:t>
            </a:r>
          </a:p>
          <a:p>
            <a:pPr marL="9525" indent="0">
              <a:spcBef>
                <a:spcPct val="20000"/>
              </a:spcBef>
              <a:buClrTx/>
              <a:buNone/>
              <a:defRPr/>
            </a:pPr>
            <a:r>
              <a:rPr lang="en-US" altLang="en-US" sz="2000" dirty="0" smtClean="0"/>
              <a:t>         </a:t>
            </a:r>
            <a:r>
              <a:rPr lang="en-US" altLang="en-US" sz="1800" dirty="0" smtClean="0"/>
              <a:t>E.g., Extract Person names, or extract Person &lt;works for&gt; Organization relationships</a:t>
            </a:r>
          </a:p>
          <a:p>
            <a:pPr>
              <a:spcBef>
                <a:spcPct val="20000"/>
              </a:spcBef>
              <a:buClrTx/>
              <a:defRPr/>
            </a:pPr>
            <a:endParaRPr lang="en-US" altLang="en-US" sz="2000" dirty="0" smtClean="0"/>
          </a:p>
          <a:p>
            <a:pPr>
              <a:spcBef>
                <a:spcPct val="20000"/>
              </a:spcBef>
              <a:buClrTx/>
              <a:defRPr/>
            </a:pPr>
            <a:r>
              <a:rPr lang="en-US" altLang="en-US" sz="2000" dirty="0" smtClean="0"/>
              <a:t>Open IE</a:t>
            </a:r>
          </a:p>
          <a:p>
            <a:pPr lvl="1">
              <a:spcBef>
                <a:spcPct val="20000"/>
              </a:spcBef>
              <a:buClrTx/>
              <a:defRPr/>
            </a:pPr>
            <a:r>
              <a:rPr lang="en-US" altLang="en-US" sz="2000" dirty="0" smtClean="0"/>
              <a:t>No pre-specified type</a:t>
            </a:r>
          </a:p>
          <a:p>
            <a:pPr lvl="1">
              <a:spcBef>
                <a:spcPct val="20000"/>
              </a:spcBef>
              <a:buClrTx/>
              <a:defRPr/>
            </a:pPr>
            <a:r>
              <a:rPr lang="en-US" altLang="en-US" sz="2000" dirty="0" smtClean="0"/>
              <a:t>No domain-specific knowledge engineering</a:t>
            </a:r>
          </a:p>
          <a:p>
            <a:endParaRPr lang="en-US" dirty="0"/>
          </a:p>
        </p:txBody>
      </p:sp>
      <p:sp>
        <p:nvSpPr>
          <p:cNvPr id="4" name="Slide Number Placeholder 3"/>
          <p:cNvSpPr>
            <a:spLocks noGrp="1"/>
          </p:cNvSpPr>
          <p:nvPr>
            <p:ph type="sldNum" sz="quarter" idx="10"/>
          </p:nvPr>
        </p:nvSpPr>
        <p:spPr/>
        <p:txBody>
          <a:bodyPr/>
          <a:lstStyle/>
          <a:p>
            <a:pPr>
              <a:defRPr/>
            </a:pPr>
            <a:fld id="{8C03479F-E114-4C97-BF67-08FAE1EDED12}" type="slidenum">
              <a:rPr lang="en-US" altLang="en-US" smtClean="0"/>
              <a:pPr>
                <a:defRPr/>
              </a:pPr>
              <a:t>99</a:t>
            </a:fld>
            <a:endParaRPr lang="en-US" altLang="en-US"/>
          </a:p>
        </p:txBody>
      </p:sp>
    </p:spTree>
    <p:extLst>
      <p:ext uri="{BB962C8B-B14F-4D97-AF65-F5344CB8AC3E}">
        <p14:creationId xmlns:p14="http://schemas.microsoft.com/office/powerpoint/2010/main" val="20348839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Learning Algorithm: Pattern generation + Scoring of patterns and extracted tuples</a:t>
            </a:r>
          </a:p>
          <a:p>
            <a:endParaRPr lang="en-US" dirty="0"/>
          </a:p>
        </p:txBody>
      </p:sp>
      <p:sp>
        <p:nvSpPr>
          <p:cNvPr id="4" name="Slide Number Placeholder 3"/>
          <p:cNvSpPr>
            <a:spLocks noGrp="1"/>
          </p:cNvSpPr>
          <p:nvPr>
            <p:ph type="sldNum" sz="quarter" idx="10"/>
          </p:nvPr>
        </p:nvSpPr>
        <p:spPr/>
        <p:txBody>
          <a:bodyPr/>
          <a:lstStyle/>
          <a:p>
            <a:pPr>
              <a:defRPr/>
            </a:pPr>
            <a:fld id="{8C03479F-E114-4C97-BF67-08FAE1EDED12}" type="slidenum">
              <a:rPr lang="en-US" altLang="en-US" smtClean="0"/>
              <a:pPr>
                <a:defRPr/>
              </a:pPr>
              <a:t>104</a:t>
            </a:fld>
            <a:endParaRPr lang="en-US" altLang="en-US"/>
          </a:p>
        </p:txBody>
      </p:sp>
    </p:spTree>
    <p:extLst>
      <p:ext uri="{BB962C8B-B14F-4D97-AF65-F5344CB8AC3E}">
        <p14:creationId xmlns:p14="http://schemas.microsoft.com/office/powerpoint/2010/main" val="78343637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kumimoji="0" lang="en-US" altLang="en-US" b="1" dirty="0" smtClean="0">
                <a:latin typeface="Whitney Light" pitchFamily="50" charset="0"/>
              </a:rPr>
              <a:t>Transparent ML: </a:t>
            </a:r>
            <a:r>
              <a:rPr kumimoji="0" lang="en-US" altLang="en-US" dirty="0" smtClean="0">
                <a:latin typeface="Whitney Light" pitchFamily="50" charset="0"/>
              </a:rPr>
              <a:t>each pattern can be explain by the occurrences of seed tuples that generated it</a:t>
            </a:r>
          </a:p>
          <a:p>
            <a:endParaRPr lang="en-US" dirty="0"/>
          </a:p>
        </p:txBody>
      </p:sp>
      <p:sp>
        <p:nvSpPr>
          <p:cNvPr id="4" name="Slide Number Placeholder 3"/>
          <p:cNvSpPr>
            <a:spLocks noGrp="1"/>
          </p:cNvSpPr>
          <p:nvPr>
            <p:ph type="sldNum" sz="quarter" idx="10"/>
          </p:nvPr>
        </p:nvSpPr>
        <p:spPr/>
        <p:txBody>
          <a:bodyPr/>
          <a:lstStyle/>
          <a:p>
            <a:pPr>
              <a:defRPr/>
            </a:pPr>
            <a:fld id="{8C03479F-E114-4C97-BF67-08FAE1EDED12}" type="slidenum">
              <a:rPr lang="en-US" altLang="en-US" smtClean="0"/>
              <a:pPr>
                <a:defRPr/>
              </a:pPr>
              <a:t>108</a:t>
            </a:fld>
            <a:endParaRPr lang="en-US" altLang="en-US"/>
          </a:p>
        </p:txBody>
      </p:sp>
    </p:spTree>
    <p:extLst>
      <p:ext uri="{BB962C8B-B14F-4D97-AF65-F5344CB8AC3E}">
        <p14:creationId xmlns:p14="http://schemas.microsoft.com/office/powerpoint/2010/main" val="164880144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sz="1200" b="1" dirty="0" smtClean="0"/>
              <a:t>Transparent ML: </a:t>
            </a:r>
            <a:r>
              <a:rPr lang="en-US" altLang="en-US" sz="1200" dirty="0" smtClean="0"/>
              <a:t>each tuple can be explain by the patterns that generated its occurrences</a:t>
            </a:r>
          </a:p>
          <a:p>
            <a:endParaRPr lang="en-US" dirty="0"/>
          </a:p>
        </p:txBody>
      </p:sp>
      <p:sp>
        <p:nvSpPr>
          <p:cNvPr id="4" name="Slide Number Placeholder 3"/>
          <p:cNvSpPr>
            <a:spLocks noGrp="1"/>
          </p:cNvSpPr>
          <p:nvPr>
            <p:ph type="sldNum" sz="quarter" idx="10"/>
          </p:nvPr>
        </p:nvSpPr>
        <p:spPr/>
        <p:txBody>
          <a:bodyPr/>
          <a:lstStyle/>
          <a:p>
            <a:pPr>
              <a:defRPr/>
            </a:pPr>
            <a:fld id="{8C03479F-E114-4C97-BF67-08FAE1EDED12}" type="slidenum">
              <a:rPr lang="en-US" altLang="en-US" smtClean="0"/>
              <a:pPr>
                <a:defRPr/>
              </a:pPr>
              <a:t>109</a:t>
            </a:fld>
            <a:endParaRPr lang="en-US" altLang="en-US"/>
          </a:p>
        </p:txBody>
      </p:sp>
    </p:spTree>
    <p:extLst>
      <p:ext uri="{BB962C8B-B14F-4D97-AF65-F5344CB8AC3E}">
        <p14:creationId xmlns:p14="http://schemas.microsoft.com/office/powerpoint/2010/main" val="13269012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a:ln/>
        </p:spPr>
      </p:sp>
      <p:sp>
        <p:nvSpPr>
          <p:cNvPr id="174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2700" dirty="0" smtClean="0"/>
              <a:t>Take the generic pattern “NP1 such as NPList2”. </a:t>
            </a:r>
          </a:p>
          <a:p>
            <a:pPr eaLnBrk="1" hangingPunct="1"/>
            <a:r>
              <a:rPr lang="en-US" altLang="en-US" sz="2700" dirty="0" smtClean="0"/>
              <a:t>This indicates that the head of each simple noun phrase (NP) in NPList2 is a member of the class named in NP1. </a:t>
            </a:r>
          </a:p>
          <a:p>
            <a:pPr lvl="1" eaLnBrk="1" hangingPunct="1"/>
            <a:r>
              <a:rPr lang="en-US" altLang="en-US" dirty="0" smtClean="0"/>
              <a:t>Take as example the pattern for class City, and the sentence “We provide tours to cities such as Paris, London, and Berlin.” </a:t>
            </a:r>
          </a:p>
          <a:p>
            <a:pPr lvl="1" eaLnBrk="1" hangingPunct="1"/>
            <a:r>
              <a:rPr lang="en-US" altLang="en-US" dirty="0" smtClean="0"/>
              <a:t>KNOWITALL extracts three candidate cities from the sentence: Paris, London, Berlin.</a:t>
            </a:r>
          </a:p>
          <a:p>
            <a:pPr lvl="1" eaLnBrk="1" hangingPunct="1"/>
            <a:endParaRPr lang="en-US" altLang="en-US" dirty="0" smtClean="0"/>
          </a:p>
          <a:p>
            <a:pPr eaLnBrk="1" hangingPunct="1"/>
            <a:r>
              <a:rPr lang="en-US" altLang="en-US" dirty="0" smtClean="0"/>
              <a:t>KnowItAll needs to assess the likelihood of the information it found.</a:t>
            </a:r>
          </a:p>
          <a:p>
            <a:pPr eaLnBrk="1" hangingPunct="1"/>
            <a:r>
              <a:rPr lang="en-US" altLang="en-US" dirty="0" smtClean="0"/>
              <a:t>Verify that Paris is actually a city.</a:t>
            </a:r>
          </a:p>
          <a:p>
            <a:pPr eaLnBrk="1" hangingPunct="1"/>
            <a:r>
              <a:rPr lang="en-US" altLang="en-US" dirty="0" smtClean="0"/>
              <a:t>It does that by computing the PMI between Paris and a set of k </a:t>
            </a:r>
            <a:r>
              <a:rPr lang="en-US" altLang="en-US" i="1" dirty="0" smtClean="0"/>
              <a:t>discriminator phrases </a:t>
            </a:r>
            <a:r>
              <a:rPr lang="en-US" altLang="en-US" dirty="0" smtClean="0"/>
              <a:t>that tend to have high mutual information with city names. (Paris is a city)</a:t>
            </a:r>
          </a:p>
          <a:p>
            <a:pPr eaLnBrk="1" hangingPunct="1"/>
            <a:r>
              <a:rPr lang="en-US" altLang="en-US" dirty="0" smtClean="0"/>
              <a:t>This requires at least k search-engine queries for every candidate extraction!</a:t>
            </a:r>
          </a:p>
          <a:p>
            <a:pPr lvl="1" eaLnBrk="1" hangingPunct="1"/>
            <a:endParaRPr lang="en-US" altLang="en-US" dirty="0" smtClean="0"/>
          </a:p>
          <a:p>
            <a:pPr eaLnBrk="1" hangingPunct="1"/>
            <a:endParaRPr lang="en-US" altLang="en-US" dirty="0" smtClean="0">
              <a:latin typeface="Arial" panose="020B0604020202020204" pitchFamily="34" charset="0"/>
            </a:endParaRPr>
          </a:p>
        </p:txBody>
      </p:sp>
      <p:sp>
        <p:nvSpPr>
          <p:cNvPr id="174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spcBef>
                <a:spcPct val="30000"/>
              </a:spcBef>
              <a:defRPr sz="1200">
                <a:solidFill>
                  <a:schemeClr val="tx1"/>
                </a:solidFill>
                <a:latin typeface="Arial" panose="020B0604020202020204" pitchFamily="34" charset="0"/>
              </a:defRPr>
            </a:lvl1pPr>
            <a:lvl2pPr marL="742950" indent="-285750" defTabSz="922338">
              <a:spcBef>
                <a:spcPct val="30000"/>
              </a:spcBef>
              <a:defRPr sz="1200">
                <a:solidFill>
                  <a:schemeClr val="tx1"/>
                </a:solidFill>
                <a:latin typeface="Arial" panose="020B0604020202020204" pitchFamily="34" charset="0"/>
              </a:defRPr>
            </a:lvl2pPr>
            <a:lvl3pPr marL="1143000" indent="-228600" defTabSz="922338">
              <a:spcBef>
                <a:spcPct val="30000"/>
              </a:spcBef>
              <a:defRPr sz="1200">
                <a:solidFill>
                  <a:schemeClr val="tx1"/>
                </a:solidFill>
                <a:latin typeface="Arial" panose="020B0604020202020204" pitchFamily="34" charset="0"/>
              </a:defRPr>
            </a:lvl3pPr>
            <a:lvl4pPr marL="1600200" indent="-228600" defTabSz="922338">
              <a:spcBef>
                <a:spcPct val="30000"/>
              </a:spcBef>
              <a:defRPr sz="1200">
                <a:solidFill>
                  <a:schemeClr val="tx1"/>
                </a:solidFill>
                <a:latin typeface="Arial" panose="020B0604020202020204" pitchFamily="34" charset="0"/>
              </a:defRPr>
            </a:lvl4pPr>
            <a:lvl5pPr marL="2057400" indent="-228600" defTabSz="922338">
              <a:spcBef>
                <a:spcPct val="30000"/>
              </a:spcBef>
              <a:defRPr sz="1200">
                <a:solidFill>
                  <a:schemeClr val="tx1"/>
                </a:solidFill>
                <a:latin typeface="Arial" panose="020B0604020202020204" pitchFamily="34" charset="0"/>
              </a:defRPr>
            </a:lvl5pPr>
            <a:lvl6pPr marL="2514600" indent="-228600" defTabSz="92233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2233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2233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2233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C87B016-8016-46CF-9F99-2289F6B9FBB1}" type="slidenum">
              <a:rPr lang="en-US" altLang="en-US"/>
              <a:pPr>
                <a:spcBef>
                  <a:spcPct val="0"/>
                </a:spcBef>
              </a:pPr>
              <a:t>111</a:t>
            </a:fld>
            <a:endParaRPr lang="en-US" altLang="en-US"/>
          </a:p>
        </p:txBody>
      </p:sp>
    </p:spTree>
    <p:extLst>
      <p:ext uri="{BB962C8B-B14F-4D97-AF65-F5344CB8AC3E}">
        <p14:creationId xmlns:p14="http://schemas.microsoft.com/office/powerpoint/2010/main" val="291699625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No seed tuples. Instead, induce seed tuples by using a set of domain independent patterns:</a:t>
            </a:r>
            <a:endParaRPr lang="en-US" altLang="en-US" dirty="0" smtClean="0">
              <a:solidFill>
                <a:srgbClr val="33CC33"/>
              </a:solidFill>
            </a:endParaRPr>
          </a:p>
          <a:p>
            <a:pPr marL="0" indent="0">
              <a:buNone/>
            </a:pPr>
            <a:r>
              <a:rPr lang="en-US" altLang="en-US" dirty="0" smtClean="0">
                <a:solidFill>
                  <a:srgbClr val="33CC33"/>
                </a:solidFill>
              </a:rPr>
              <a:t>	&lt;class&gt; “such as” NP</a:t>
            </a:r>
          </a:p>
          <a:p>
            <a:endParaRPr lang="en-US" dirty="0" smtClean="0"/>
          </a:p>
          <a:p>
            <a:r>
              <a:rPr lang="en-US" dirty="0" smtClean="0"/>
              <a:t>No requirement on Named Entity Recognition (NER). Instead, use simple regular expressions over tokens using POS tags and orthographic clues to identify simple noun phrases (NP) and NP lists</a:t>
            </a:r>
          </a:p>
          <a:p>
            <a:endParaRPr lang="en-US" dirty="0" smtClean="0"/>
          </a:p>
          <a:p>
            <a:pPr eaLnBrk="1" hangingPunct="1">
              <a:lnSpc>
                <a:spcPct val="80000"/>
              </a:lnSpc>
              <a:buFontTx/>
              <a:buNone/>
            </a:pPr>
            <a:r>
              <a:rPr lang="en-US" altLang="en-US" sz="1200" dirty="0" smtClean="0"/>
              <a:t>Transparent ML in Model of Representation</a:t>
            </a:r>
          </a:p>
          <a:p>
            <a:pPr eaLnBrk="1" hangingPunct="1">
              <a:lnSpc>
                <a:spcPct val="80000"/>
              </a:lnSpc>
              <a:buFontTx/>
              <a:buNone/>
            </a:pPr>
            <a:r>
              <a:rPr lang="en-US" altLang="en-US" sz="1200" dirty="0" smtClean="0"/>
              <a:t>	More understandable patterns compared to Snowball (no term weights)</a:t>
            </a:r>
          </a:p>
          <a:p>
            <a:endParaRPr lang="en-US" dirty="0" smtClean="0"/>
          </a:p>
          <a:p>
            <a:pPr eaLnBrk="1" hangingPunct="1"/>
            <a:endParaRPr lang="en-US" altLang="en-US" dirty="0" smtClean="0">
              <a:latin typeface="Arial" panose="020B0604020202020204" pitchFamily="34" charset="0"/>
            </a:endParaRPr>
          </a:p>
        </p:txBody>
      </p:sp>
      <p:sp>
        <p:nvSpPr>
          <p:cNvPr id="235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spcBef>
                <a:spcPct val="30000"/>
              </a:spcBef>
              <a:defRPr sz="1200">
                <a:solidFill>
                  <a:schemeClr val="tx1"/>
                </a:solidFill>
                <a:latin typeface="Arial" panose="020B0604020202020204" pitchFamily="34" charset="0"/>
              </a:defRPr>
            </a:lvl1pPr>
            <a:lvl2pPr marL="742950" indent="-285750" defTabSz="922338">
              <a:spcBef>
                <a:spcPct val="30000"/>
              </a:spcBef>
              <a:defRPr sz="1200">
                <a:solidFill>
                  <a:schemeClr val="tx1"/>
                </a:solidFill>
                <a:latin typeface="Arial" panose="020B0604020202020204" pitchFamily="34" charset="0"/>
              </a:defRPr>
            </a:lvl2pPr>
            <a:lvl3pPr marL="1143000" indent="-228600" defTabSz="922338">
              <a:spcBef>
                <a:spcPct val="30000"/>
              </a:spcBef>
              <a:defRPr sz="1200">
                <a:solidFill>
                  <a:schemeClr val="tx1"/>
                </a:solidFill>
                <a:latin typeface="Arial" panose="020B0604020202020204" pitchFamily="34" charset="0"/>
              </a:defRPr>
            </a:lvl3pPr>
            <a:lvl4pPr marL="1600200" indent="-228600" defTabSz="922338">
              <a:spcBef>
                <a:spcPct val="30000"/>
              </a:spcBef>
              <a:defRPr sz="1200">
                <a:solidFill>
                  <a:schemeClr val="tx1"/>
                </a:solidFill>
                <a:latin typeface="Arial" panose="020B0604020202020204" pitchFamily="34" charset="0"/>
              </a:defRPr>
            </a:lvl4pPr>
            <a:lvl5pPr marL="2057400" indent="-228600" defTabSz="922338">
              <a:spcBef>
                <a:spcPct val="30000"/>
              </a:spcBef>
              <a:defRPr sz="1200">
                <a:solidFill>
                  <a:schemeClr val="tx1"/>
                </a:solidFill>
                <a:latin typeface="Arial" panose="020B0604020202020204" pitchFamily="34" charset="0"/>
              </a:defRPr>
            </a:lvl5pPr>
            <a:lvl6pPr marL="2514600" indent="-228600" defTabSz="92233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2233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2233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2233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993CBFB-093B-414F-82DF-995C6BF07B0A}" type="slidenum">
              <a:rPr lang="en-US" altLang="en-US"/>
              <a:pPr>
                <a:spcBef>
                  <a:spcPct val="0"/>
                </a:spcBef>
              </a:pPr>
              <a:t>112</a:t>
            </a:fld>
            <a:endParaRPr lang="en-US" altLang="en-US"/>
          </a:p>
        </p:txBody>
      </p:sp>
    </p:spTree>
    <p:extLst>
      <p:ext uri="{BB962C8B-B14F-4D97-AF65-F5344CB8AC3E}">
        <p14:creationId xmlns:p14="http://schemas.microsoft.com/office/powerpoint/2010/main" val="65029023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Compute score(e) by using unsupervised weak predictors and averaging their scores</a:t>
            </a:r>
          </a:p>
          <a:p>
            <a:pPr lvl="1"/>
            <a:r>
              <a:rPr lang="en-US" dirty="0" smtClean="0"/>
              <a:t>Edit distance from positive/negative entities </a:t>
            </a:r>
            <a:r>
              <a:rPr lang="en-US" dirty="0" smtClean="0">
                <a:sym typeface="Wingdings" panose="05000000000000000000" pitchFamily="2" charset="2"/>
              </a:rPr>
              <a:t> </a:t>
            </a:r>
            <a:r>
              <a:rPr lang="en-US" dirty="0" smtClean="0"/>
              <a:t>Misspelling or variation of already known entities</a:t>
            </a:r>
          </a:p>
          <a:p>
            <a:pPr lvl="1"/>
            <a:r>
              <a:rPr lang="en-US" dirty="0" smtClean="0"/>
              <a:t>Google </a:t>
            </a:r>
            <a:r>
              <a:rPr lang="en-US" dirty="0" err="1" smtClean="0"/>
              <a:t>Ngram</a:t>
            </a:r>
            <a:r>
              <a:rPr lang="en-US" dirty="0" smtClean="0"/>
              <a:t> TF-IDF score </a:t>
            </a:r>
            <a:r>
              <a:rPr lang="en-US" dirty="0" smtClean="0">
                <a:sym typeface="Wingdings" panose="05000000000000000000" pitchFamily="2" charset="2"/>
              </a:rPr>
              <a:t> In a specialized domain, more likely negative if commonly occurs in generic text (e.g. ‘</a:t>
            </a:r>
            <a:r>
              <a:rPr lang="en-US" dirty="0" err="1" smtClean="0">
                <a:sym typeface="Wingdings" panose="05000000000000000000" pitchFamily="2" charset="2"/>
              </a:rPr>
              <a:t>youtube</a:t>
            </a:r>
            <a:r>
              <a:rPr lang="en-US" dirty="0" smtClean="0">
                <a:sym typeface="Wingdings" panose="05000000000000000000" pitchFamily="2" charset="2"/>
              </a:rPr>
              <a:t>’)</a:t>
            </a:r>
          </a:p>
          <a:p>
            <a:pPr lvl="1"/>
            <a:r>
              <a:rPr lang="en-US" dirty="0" smtClean="0"/>
              <a:t>Cluster entities using distributional similarity and predict probability of the label of the clusters </a:t>
            </a:r>
            <a:r>
              <a:rPr lang="en-US" dirty="0" smtClean="0">
                <a:sym typeface="Wingdings" panose="05000000000000000000" pitchFamily="2" charset="2"/>
              </a:rPr>
              <a:t> </a:t>
            </a:r>
            <a:r>
              <a:rPr lang="en-US" dirty="0" smtClean="0"/>
              <a:t>Closeness to positive or negative entities in word vector space</a:t>
            </a:r>
          </a:p>
          <a:p>
            <a:pPr lvl="1"/>
            <a:r>
              <a:rPr lang="en-US" dirty="0" smtClean="0"/>
              <a:t>Ratio of frequency of the phrase in positive vs negative phrases </a:t>
            </a:r>
            <a:r>
              <a:rPr lang="en-US" dirty="0" smtClean="0">
                <a:sym typeface="Wingdings" panose="05000000000000000000" pitchFamily="2" charset="2"/>
              </a:rPr>
              <a:t> </a:t>
            </a:r>
            <a:r>
              <a:rPr lang="en-US" dirty="0" smtClean="0"/>
              <a:t>Substring of multi-word positive vs negative seed phrases (e.g. more likely to see ‘John’ in NAME than in PLACE phrases)</a:t>
            </a:r>
          </a:p>
          <a:p>
            <a:endParaRPr lang="en-US" dirty="0"/>
          </a:p>
        </p:txBody>
      </p:sp>
      <p:sp>
        <p:nvSpPr>
          <p:cNvPr id="4" name="Slide Number Placeholder 3"/>
          <p:cNvSpPr>
            <a:spLocks noGrp="1"/>
          </p:cNvSpPr>
          <p:nvPr>
            <p:ph type="sldNum" sz="quarter" idx="10"/>
          </p:nvPr>
        </p:nvSpPr>
        <p:spPr/>
        <p:txBody>
          <a:bodyPr/>
          <a:lstStyle/>
          <a:p>
            <a:pPr>
              <a:defRPr/>
            </a:pPr>
            <a:fld id="{8C03479F-E114-4C97-BF67-08FAE1EDED12}" type="slidenum">
              <a:rPr lang="en-US" altLang="en-US" smtClean="0"/>
              <a:pPr>
                <a:defRPr/>
              </a:pPr>
              <a:t>114</a:t>
            </a:fld>
            <a:endParaRPr lang="en-US" altLang="en-US"/>
          </a:p>
        </p:txBody>
      </p:sp>
    </p:spTree>
    <p:extLst>
      <p:ext uri="{BB962C8B-B14F-4D97-AF65-F5344CB8AC3E}">
        <p14:creationId xmlns:p14="http://schemas.microsoft.com/office/powerpoint/2010/main" val="397464630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a:noFill/>
        </p:spPr>
        <p:txBody>
          <a:bodyPr/>
          <a:lstStyle>
            <a:lvl1pPr defTabSz="947738">
              <a:defRPr kumimoji="1" sz="2400">
                <a:solidFill>
                  <a:schemeClr val="tx1"/>
                </a:solidFill>
                <a:latin typeface="Times New Roman" panose="02020603050405020304" pitchFamily="18" charset="0"/>
                <a:ea typeface="MS PGothic" panose="020B0600070205080204" pitchFamily="34" charset="-128"/>
              </a:defRPr>
            </a:lvl1pPr>
            <a:lvl2pPr marL="742950" indent="-285750" defTabSz="947738">
              <a:defRPr kumimoji="1" sz="2400">
                <a:solidFill>
                  <a:schemeClr val="tx1"/>
                </a:solidFill>
                <a:latin typeface="Times New Roman" panose="02020603050405020304" pitchFamily="18" charset="0"/>
                <a:ea typeface="MS PGothic" panose="020B0600070205080204" pitchFamily="34" charset="-128"/>
              </a:defRPr>
            </a:lvl2pPr>
            <a:lvl3pPr marL="1143000" indent="-228600" defTabSz="947738">
              <a:defRPr kumimoji="1" sz="2400">
                <a:solidFill>
                  <a:schemeClr val="tx1"/>
                </a:solidFill>
                <a:latin typeface="Times New Roman" panose="02020603050405020304" pitchFamily="18" charset="0"/>
                <a:ea typeface="MS PGothic" panose="020B0600070205080204" pitchFamily="34" charset="-128"/>
              </a:defRPr>
            </a:lvl3pPr>
            <a:lvl4pPr marL="1600200" indent="-228600" defTabSz="947738">
              <a:defRPr kumimoji="1" sz="2400">
                <a:solidFill>
                  <a:schemeClr val="tx1"/>
                </a:solidFill>
                <a:latin typeface="Times New Roman" panose="02020603050405020304" pitchFamily="18" charset="0"/>
                <a:ea typeface="MS PGothic" panose="020B0600070205080204" pitchFamily="34" charset="-128"/>
              </a:defRPr>
            </a:lvl4pPr>
            <a:lvl5pPr marL="2057400" indent="-228600" defTabSz="947738">
              <a:defRPr kumimoji="1" sz="2400">
                <a:solidFill>
                  <a:schemeClr val="tx1"/>
                </a:solidFill>
                <a:latin typeface="Times New Roman" panose="02020603050405020304" pitchFamily="18" charset="0"/>
                <a:ea typeface="MS PGothic" panose="020B0600070205080204" pitchFamily="34" charset="-128"/>
              </a:defRPr>
            </a:lvl5pPr>
            <a:lvl6pPr marL="2514600" indent="-228600" defTabSz="947738"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6pPr>
            <a:lvl7pPr marL="2971800" indent="-228600" defTabSz="947738"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7pPr>
            <a:lvl8pPr marL="3429000" indent="-228600" defTabSz="947738"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8pPr>
            <a:lvl9pPr marL="3886200" indent="-228600" defTabSz="947738"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9pPr>
          </a:lstStyle>
          <a:p>
            <a:r>
              <a:rPr lang="ja-JP" altLang="en-US" sz="1200"/>
              <a:t>ACL 2003</a:t>
            </a:r>
          </a:p>
        </p:txBody>
      </p:sp>
      <p:sp>
        <p:nvSpPr>
          <p:cNvPr id="31747" name="Rectangle 3"/>
          <p:cNvSpPr>
            <a:spLocks noGrp="1" noChangeArrowheads="1"/>
          </p:cNvSpPr>
          <p:nvPr>
            <p:ph type="dt" sz="quarter" idx="1"/>
          </p:nvPr>
        </p:nvSpPr>
        <p:spPr>
          <a:noFill/>
        </p:spPr>
        <p:txBody>
          <a:bodyPr/>
          <a:lstStyle>
            <a:lvl1pPr defTabSz="947738">
              <a:defRPr kumimoji="1" sz="2400">
                <a:solidFill>
                  <a:schemeClr val="tx1"/>
                </a:solidFill>
                <a:latin typeface="Times New Roman" panose="02020603050405020304" pitchFamily="18" charset="0"/>
                <a:ea typeface="MS PGothic" panose="020B0600070205080204" pitchFamily="34" charset="-128"/>
              </a:defRPr>
            </a:lvl1pPr>
            <a:lvl2pPr marL="742950" indent="-285750" defTabSz="947738">
              <a:defRPr kumimoji="1" sz="2400">
                <a:solidFill>
                  <a:schemeClr val="tx1"/>
                </a:solidFill>
                <a:latin typeface="Times New Roman" panose="02020603050405020304" pitchFamily="18" charset="0"/>
                <a:ea typeface="MS PGothic" panose="020B0600070205080204" pitchFamily="34" charset="-128"/>
              </a:defRPr>
            </a:lvl2pPr>
            <a:lvl3pPr marL="1143000" indent="-228600" defTabSz="947738">
              <a:defRPr kumimoji="1" sz="2400">
                <a:solidFill>
                  <a:schemeClr val="tx1"/>
                </a:solidFill>
                <a:latin typeface="Times New Roman" panose="02020603050405020304" pitchFamily="18" charset="0"/>
                <a:ea typeface="MS PGothic" panose="020B0600070205080204" pitchFamily="34" charset="-128"/>
              </a:defRPr>
            </a:lvl3pPr>
            <a:lvl4pPr marL="1600200" indent="-228600" defTabSz="947738">
              <a:defRPr kumimoji="1" sz="2400">
                <a:solidFill>
                  <a:schemeClr val="tx1"/>
                </a:solidFill>
                <a:latin typeface="Times New Roman" panose="02020603050405020304" pitchFamily="18" charset="0"/>
                <a:ea typeface="MS PGothic" panose="020B0600070205080204" pitchFamily="34" charset="-128"/>
              </a:defRPr>
            </a:lvl4pPr>
            <a:lvl5pPr marL="2057400" indent="-228600" defTabSz="947738">
              <a:defRPr kumimoji="1" sz="2400">
                <a:solidFill>
                  <a:schemeClr val="tx1"/>
                </a:solidFill>
                <a:latin typeface="Times New Roman" panose="02020603050405020304" pitchFamily="18" charset="0"/>
                <a:ea typeface="MS PGothic" panose="020B0600070205080204" pitchFamily="34" charset="-128"/>
              </a:defRPr>
            </a:lvl5pPr>
            <a:lvl6pPr marL="2514600" indent="-228600" defTabSz="947738"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6pPr>
            <a:lvl7pPr marL="2971800" indent="-228600" defTabSz="947738"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7pPr>
            <a:lvl8pPr marL="3429000" indent="-228600" defTabSz="947738"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8pPr>
            <a:lvl9pPr marL="3886200" indent="-228600" defTabSz="947738"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9pPr>
          </a:lstStyle>
          <a:p>
            <a:r>
              <a:rPr lang="ja-JP" altLang="en-US" sz="1200"/>
              <a:t>July 7, 2003</a:t>
            </a:r>
          </a:p>
        </p:txBody>
      </p:sp>
      <p:sp>
        <p:nvSpPr>
          <p:cNvPr id="31748" name="Rectangle 7"/>
          <p:cNvSpPr>
            <a:spLocks noGrp="1" noChangeArrowheads="1"/>
          </p:cNvSpPr>
          <p:nvPr>
            <p:ph type="sldNum" sz="quarter" idx="5"/>
          </p:nvPr>
        </p:nvSpPr>
        <p:spPr>
          <a:noFill/>
        </p:spPr>
        <p:txBody>
          <a:bodyPr/>
          <a:lstStyle>
            <a:lvl1pPr defTabSz="947738">
              <a:defRPr kumimoji="1" sz="2400">
                <a:solidFill>
                  <a:schemeClr val="tx1"/>
                </a:solidFill>
                <a:latin typeface="Times New Roman" panose="02020603050405020304" pitchFamily="18" charset="0"/>
                <a:ea typeface="MS PGothic" panose="020B0600070205080204" pitchFamily="34" charset="-128"/>
              </a:defRPr>
            </a:lvl1pPr>
            <a:lvl2pPr marL="742950" indent="-285750" defTabSz="947738">
              <a:defRPr kumimoji="1" sz="2400">
                <a:solidFill>
                  <a:schemeClr val="tx1"/>
                </a:solidFill>
                <a:latin typeface="Times New Roman" panose="02020603050405020304" pitchFamily="18" charset="0"/>
                <a:ea typeface="MS PGothic" panose="020B0600070205080204" pitchFamily="34" charset="-128"/>
              </a:defRPr>
            </a:lvl2pPr>
            <a:lvl3pPr marL="1143000" indent="-228600" defTabSz="947738">
              <a:defRPr kumimoji="1" sz="2400">
                <a:solidFill>
                  <a:schemeClr val="tx1"/>
                </a:solidFill>
                <a:latin typeface="Times New Roman" panose="02020603050405020304" pitchFamily="18" charset="0"/>
                <a:ea typeface="MS PGothic" panose="020B0600070205080204" pitchFamily="34" charset="-128"/>
              </a:defRPr>
            </a:lvl3pPr>
            <a:lvl4pPr marL="1600200" indent="-228600" defTabSz="947738">
              <a:defRPr kumimoji="1" sz="2400">
                <a:solidFill>
                  <a:schemeClr val="tx1"/>
                </a:solidFill>
                <a:latin typeface="Times New Roman" panose="02020603050405020304" pitchFamily="18" charset="0"/>
                <a:ea typeface="MS PGothic" panose="020B0600070205080204" pitchFamily="34" charset="-128"/>
              </a:defRPr>
            </a:lvl4pPr>
            <a:lvl5pPr marL="2057400" indent="-228600" defTabSz="947738">
              <a:defRPr kumimoji="1" sz="2400">
                <a:solidFill>
                  <a:schemeClr val="tx1"/>
                </a:solidFill>
                <a:latin typeface="Times New Roman" panose="02020603050405020304" pitchFamily="18" charset="0"/>
                <a:ea typeface="MS PGothic" panose="020B0600070205080204" pitchFamily="34" charset="-128"/>
              </a:defRPr>
            </a:lvl5pPr>
            <a:lvl6pPr marL="2514600" indent="-228600" defTabSz="947738"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6pPr>
            <a:lvl7pPr marL="2971800" indent="-228600" defTabSz="947738"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7pPr>
            <a:lvl8pPr marL="3429000" indent="-228600" defTabSz="947738"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8pPr>
            <a:lvl9pPr marL="3886200" indent="-228600" defTabSz="947738"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9pPr>
          </a:lstStyle>
          <a:p>
            <a:fld id="{8D44E102-4202-4198-B15D-9C3652749F15}" type="slidenum">
              <a:rPr lang="ja-JP" altLang="en-US" sz="1200"/>
              <a:pPr/>
              <a:t>119</a:t>
            </a:fld>
            <a:endParaRPr lang="ja-JP" altLang="en-US" sz="1200"/>
          </a:p>
        </p:txBody>
      </p:sp>
      <p:sp>
        <p:nvSpPr>
          <p:cNvPr id="31749" name="Rectangle 2"/>
          <p:cNvSpPr>
            <a:spLocks noGrp="1" noRot="1" noChangeAspect="1" noChangeArrowheads="1" noTextEdit="1"/>
          </p:cNvSpPr>
          <p:nvPr>
            <p:ph type="sldImg"/>
          </p:nvPr>
        </p:nvSpPr>
        <p:spPr>
          <a:ln/>
        </p:spPr>
      </p:sp>
      <p:sp>
        <p:nvSpPr>
          <p:cNvPr id="31750" name="Rectangle 3"/>
          <p:cNvSpPr>
            <a:spLocks noGrp="1" noChangeArrowheads="1"/>
          </p:cNvSpPr>
          <p:nvPr>
            <p:ph type="body" idx="1"/>
          </p:nvPr>
        </p:nvSpPr>
        <p:spPr>
          <a:noFill/>
        </p:spPr>
        <p:txBody>
          <a:bodyPr/>
          <a:lstStyle/>
          <a:p>
            <a:pPr eaLnBrk="1" hangingPunct="1"/>
            <a:r>
              <a:rPr lang="en-US" altLang="ja-JP" dirty="0" smtClean="0"/>
              <a:t>No Transparent ML here </a:t>
            </a:r>
          </a:p>
        </p:txBody>
      </p:sp>
    </p:spTree>
    <p:extLst>
      <p:ext uri="{BB962C8B-B14F-4D97-AF65-F5344CB8AC3E}">
        <p14:creationId xmlns:p14="http://schemas.microsoft.com/office/powerpoint/2010/main" val="267017114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 = verb particle? </a:t>
            </a:r>
            <a:r>
              <a:rPr lang="en-US" dirty="0" err="1" smtClean="0"/>
              <a:t>adv</a:t>
            </a:r>
            <a:r>
              <a:rPr lang="en-US" dirty="0" smtClean="0"/>
              <a:t>? W = (noun | </a:t>
            </a:r>
            <a:r>
              <a:rPr lang="en-US" dirty="0" err="1" smtClean="0"/>
              <a:t>adj</a:t>
            </a:r>
            <a:r>
              <a:rPr lang="en-US" dirty="0" smtClean="0"/>
              <a:t> | </a:t>
            </a:r>
            <a:r>
              <a:rPr lang="en-US" dirty="0" err="1" smtClean="0"/>
              <a:t>adv</a:t>
            </a:r>
            <a:r>
              <a:rPr lang="en-US" dirty="0" smtClean="0"/>
              <a:t> | </a:t>
            </a:r>
            <a:r>
              <a:rPr lang="en-US" dirty="0" err="1" smtClean="0"/>
              <a:t>pron</a:t>
            </a:r>
            <a:r>
              <a:rPr lang="en-US" dirty="0" smtClean="0"/>
              <a:t> | </a:t>
            </a:r>
            <a:r>
              <a:rPr lang="en-US" dirty="0" err="1" smtClean="0"/>
              <a:t>det</a:t>
            </a:r>
            <a:r>
              <a:rPr lang="en-US" dirty="0" smtClean="0"/>
              <a:t>) P = (prep | particle | inf. marker) </a:t>
            </a:r>
          </a:p>
          <a:p>
            <a:r>
              <a:rPr lang="en-US" dirty="0" smtClean="0"/>
              <a:t>Figure 1: A simple part-of-speech-based regular expression reduces the number of incoherent extractions like was central torpedo and covers relations expressed via light verb constructions like gave a talk at.</a:t>
            </a:r>
            <a:endParaRPr lang="en-US" dirty="0"/>
          </a:p>
        </p:txBody>
      </p:sp>
      <p:sp>
        <p:nvSpPr>
          <p:cNvPr id="4" name="Slide Number Placeholder 3"/>
          <p:cNvSpPr>
            <a:spLocks noGrp="1"/>
          </p:cNvSpPr>
          <p:nvPr>
            <p:ph type="sldNum" sz="quarter" idx="10"/>
          </p:nvPr>
        </p:nvSpPr>
        <p:spPr/>
        <p:txBody>
          <a:bodyPr/>
          <a:lstStyle/>
          <a:p>
            <a:pPr>
              <a:defRPr/>
            </a:pPr>
            <a:fld id="{8C03479F-E114-4C97-BF67-08FAE1EDED12}" type="slidenum">
              <a:rPr lang="en-US" altLang="en-US" smtClean="0"/>
              <a:pPr>
                <a:defRPr/>
              </a:pPr>
              <a:t>120</a:t>
            </a:fld>
            <a:endParaRPr lang="en-US" altLang="en-US"/>
          </a:p>
        </p:txBody>
      </p:sp>
    </p:spTree>
    <p:extLst>
      <p:ext uri="{BB962C8B-B14F-4D97-AF65-F5344CB8AC3E}">
        <p14:creationId xmlns:p14="http://schemas.microsoft.com/office/powerpoint/2010/main" val="288232740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Web Corpus: </a:t>
            </a:r>
            <a:r>
              <a:rPr lang="en-US" dirty="0" err="1" smtClean="0"/>
              <a:t>ClueWeb</a:t>
            </a:r>
            <a:endParaRPr lang="en-US" dirty="0"/>
          </a:p>
        </p:txBody>
      </p:sp>
      <p:sp>
        <p:nvSpPr>
          <p:cNvPr id="4" name="Slide Number Placeholder 3"/>
          <p:cNvSpPr>
            <a:spLocks noGrp="1"/>
          </p:cNvSpPr>
          <p:nvPr>
            <p:ph type="sldNum" sz="quarter" idx="10"/>
          </p:nvPr>
        </p:nvSpPr>
        <p:spPr/>
        <p:txBody>
          <a:bodyPr/>
          <a:lstStyle/>
          <a:p>
            <a:pPr>
              <a:defRPr/>
            </a:pPr>
            <a:fld id="{8C03479F-E114-4C97-BF67-08FAE1EDED12}" type="slidenum">
              <a:rPr lang="en-US" altLang="en-US" smtClean="0"/>
              <a:pPr>
                <a:defRPr/>
              </a:pPr>
              <a:t>123</a:t>
            </a:fld>
            <a:endParaRPr lang="en-US" altLang="en-US"/>
          </a:p>
        </p:txBody>
      </p:sp>
    </p:spTree>
    <p:extLst>
      <p:ext uri="{BB962C8B-B14F-4D97-AF65-F5344CB8AC3E}">
        <p14:creationId xmlns:p14="http://schemas.microsoft.com/office/powerpoint/2010/main" val="21274311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latin typeface="Arial" panose="020B0604020202020204" pitchFamily="34" charset="0"/>
                <a:cs typeface="Arial" panose="020B0604020202020204" pitchFamily="34" charset="0"/>
              </a:rPr>
              <a:t>Information extraction tasks can vary greatly.</a:t>
            </a:r>
          </a:p>
        </p:txBody>
      </p:sp>
      <p:sp>
        <p:nvSpPr>
          <p:cNvPr id="2560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7EF81B9-95D5-472C-8C14-D7F929639CF0}" type="slidenum">
              <a:rPr lang="en-US"/>
              <a:pPr/>
              <a:t>12</a:t>
            </a:fld>
            <a:endParaRPr lang="en-US"/>
          </a:p>
        </p:txBody>
      </p:sp>
    </p:spTree>
    <p:extLst>
      <p:ext uri="{BB962C8B-B14F-4D97-AF65-F5344CB8AC3E}">
        <p14:creationId xmlns:p14="http://schemas.microsoft.com/office/powerpoint/2010/main" val="96285812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TODO: Using Predicate-Argument Structures for Information Extraction [Surdeanu et al., 2003]</a:t>
            </a:r>
          </a:p>
          <a:p>
            <a:endParaRPr lang="en-US" dirty="0"/>
          </a:p>
        </p:txBody>
      </p:sp>
      <p:sp>
        <p:nvSpPr>
          <p:cNvPr id="4" name="Slide Number Placeholder 3"/>
          <p:cNvSpPr>
            <a:spLocks noGrp="1"/>
          </p:cNvSpPr>
          <p:nvPr>
            <p:ph type="sldNum" sz="quarter" idx="10"/>
          </p:nvPr>
        </p:nvSpPr>
        <p:spPr/>
        <p:txBody>
          <a:bodyPr/>
          <a:lstStyle/>
          <a:p>
            <a:pPr>
              <a:defRPr/>
            </a:pPr>
            <a:fld id="{8C03479F-E114-4C97-BF67-08FAE1EDED12}" type="slidenum">
              <a:rPr lang="en-US" altLang="en-US" smtClean="0"/>
              <a:pPr>
                <a:defRPr/>
              </a:pPr>
              <a:t>126</a:t>
            </a:fld>
            <a:endParaRPr lang="en-US" altLang="en-US"/>
          </a:p>
        </p:txBody>
      </p:sp>
    </p:spTree>
    <p:extLst>
      <p:ext uri="{BB962C8B-B14F-4D97-AF65-F5344CB8AC3E}">
        <p14:creationId xmlns:p14="http://schemas.microsoft.com/office/powerpoint/2010/main" val="51360563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Repeat 1.1 and 1.2 until the </a:t>
            </a:r>
            <a:r>
              <a:rPr lang="en-US" dirty="0" err="1" smtClean="0"/>
              <a:t>descrition</a:t>
            </a:r>
            <a:r>
              <a:rPr lang="en-US" dirty="0" smtClean="0"/>
              <a:t> length (DL) of the ruleset and examples is 64 bits greater than the smallest DL met so far, or there are no positive examples, or the error rate &gt;= 50%. </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Grow one rule by greedily adding antecedents (or conditions) to the rule until the rule is perfect (i.e. 100% accurate). Try every possible value of each attribute and selects the condition with highest information gain.</a:t>
            </a:r>
            <a:br>
              <a:rPr lang="en-US" dirty="0" smtClean="0"/>
            </a:br>
            <a:r>
              <a:rPr lang="en-US" dirty="0" smtClean="0"/>
              <a:t>1.2. Prune phase:</a:t>
            </a:r>
            <a:br>
              <a:rPr lang="en-US" dirty="0" smtClean="0"/>
            </a:br>
            <a:r>
              <a:rPr lang="en-US" dirty="0" smtClean="0"/>
              <a:t>Incrementally prune each rule and allow the pruning of any final sequences of the</a:t>
            </a:r>
            <a:br>
              <a:rPr lang="en-US" dirty="0" smtClean="0"/>
            </a:br>
            <a:r>
              <a:rPr lang="en-US" dirty="0" smtClean="0"/>
              <a:t>2. Optimization stage:</a:t>
            </a:r>
            <a:br>
              <a:rPr lang="en-US" dirty="0" smtClean="0"/>
            </a:br>
            <a:r>
              <a:rPr lang="en-US" dirty="0" smtClean="0"/>
              <a:t>after generating the initial ruleset {</a:t>
            </a:r>
            <a:r>
              <a:rPr lang="en-US" dirty="0" err="1" smtClean="0"/>
              <a:t>Ri</a:t>
            </a:r>
            <a:r>
              <a:rPr lang="en-US" dirty="0" smtClean="0"/>
              <a:t>}, generate and prune two variants of each rule </a:t>
            </a:r>
            <a:r>
              <a:rPr lang="en-US" dirty="0" err="1" smtClean="0"/>
              <a:t>Ri</a:t>
            </a:r>
            <a:r>
              <a:rPr lang="en-US" dirty="0" smtClean="0"/>
              <a:t> from randomized data using procedure 1.1 and 1.2. But one variant is generated from an empty rule while the other is generated by greedily adding antecedents to the original rule. Moreover, the pruning metric used here is (TP+TN)/(P+N).Then the smallest possible DL for each variant and the original rule is computed. The variant with the minimal DL is selected as the final representative of </a:t>
            </a:r>
            <a:r>
              <a:rPr lang="en-US" dirty="0" err="1" smtClean="0"/>
              <a:t>Ri</a:t>
            </a:r>
            <a:r>
              <a:rPr lang="en-US" dirty="0" smtClean="0"/>
              <a:t> in the </a:t>
            </a:r>
            <a:r>
              <a:rPr lang="en-US" dirty="0" err="1" smtClean="0"/>
              <a:t>ruleset.After</a:t>
            </a:r>
            <a:r>
              <a:rPr lang="en-US" dirty="0" smtClean="0"/>
              <a:t> all the rules in {</a:t>
            </a:r>
            <a:r>
              <a:rPr lang="en-US" dirty="0" err="1" smtClean="0"/>
              <a:t>Ri</a:t>
            </a:r>
            <a:r>
              <a:rPr lang="en-US" dirty="0" smtClean="0"/>
              <a:t>} have been examined and if there are still residual positives, more rules are generated based on the residual positives using Building Stage again. </a:t>
            </a:r>
            <a:br>
              <a:rPr lang="en-US" dirty="0" smtClean="0"/>
            </a:br>
            <a:r>
              <a:rPr lang="en-US" dirty="0" smtClean="0"/>
              <a:t>3. Delete the rules from the ruleset that would increase the DL of the whole ruleset if it were in it. and add resultant ruleset to RS. </a:t>
            </a:r>
          </a:p>
          <a:p>
            <a:endParaRPr lang="en-US" dirty="0"/>
          </a:p>
        </p:txBody>
      </p:sp>
      <p:sp>
        <p:nvSpPr>
          <p:cNvPr id="4" name="Slide Number Placeholder 3"/>
          <p:cNvSpPr>
            <a:spLocks noGrp="1"/>
          </p:cNvSpPr>
          <p:nvPr>
            <p:ph type="sldNum" sz="quarter" idx="10"/>
          </p:nvPr>
        </p:nvSpPr>
        <p:spPr/>
        <p:txBody>
          <a:bodyPr/>
          <a:lstStyle/>
          <a:p>
            <a:pPr>
              <a:defRPr/>
            </a:pPr>
            <a:fld id="{8C03479F-E114-4C97-BF67-08FAE1EDED12}" type="slidenum">
              <a:rPr lang="en-US" altLang="en-US" smtClean="0"/>
              <a:pPr>
                <a:defRPr/>
              </a:pPr>
              <a:t>128</a:t>
            </a:fld>
            <a:endParaRPr lang="en-US" altLang="en-US"/>
          </a:p>
        </p:txBody>
      </p:sp>
    </p:spTree>
    <p:extLst>
      <p:ext uri="{BB962C8B-B14F-4D97-AF65-F5344CB8AC3E}">
        <p14:creationId xmlns:p14="http://schemas.microsoft.com/office/powerpoint/2010/main" val="388143068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30000"/>
              </a:spcBef>
              <a:defRPr sz="1200">
                <a:solidFill>
                  <a:schemeClr val="tx1"/>
                </a:solidFill>
                <a:latin typeface="Arial" panose="020B0604020202020204" pitchFamily="34" charset="0"/>
                <a:ea typeface="MS PGothic" panose="020B0600070205080204" pitchFamily="34" charset="-128"/>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ea typeface="MS PGothic" panose="020B0600070205080204" pitchFamily="34" charset="-128"/>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ea typeface="MS PGothic" panose="020B0600070205080204" pitchFamily="34" charset="-128"/>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ea typeface="MS PGothic" panose="020B0600070205080204" pitchFamily="34" charset="-128"/>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cs typeface="Arial" panose="020B0604020202020204" pitchFamily="34" charset="0"/>
              </a:defRPr>
            </a:lvl9pPr>
          </a:lstStyle>
          <a:p>
            <a:pPr>
              <a:spcBef>
                <a:spcPct val="0"/>
              </a:spcBef>
            </a:pPr>
            <a:fld id="{B7180C40-E615-4E43-A988-3740A12BD8C6}" type="slidenum">
              <a:rPr lang="en-US" altLang="en-US" smtClean="0"/>
              <a:pPr>
                <a:spcBef>
                  <a:spcPct val="0"/>
                </a:spcBef>
              </a:pPr>
              <a:t>133</a:t>
            </a:fld>
            <a:endParaRPr lang="en-US" altLang="en-US" smtClean="0"/>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4377410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Rot="1" noChangeAspect="1" noChangeArrowheads="1" noTextEdit="1"/>
          </p:cNvSpPr>
          <p:nvPr>
            <p:ph type="sldImg"/>
          </p:nvPr>
        </p:nvSpPr>
        <p:spPr>
          <a:xfrm>
            <a:off x="1144588" y="685800"/>
            <a:ext cx="4572000" cy="3429000"/>
          </a:xfrm>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 uri="{FAA26D3D-D897-4be2-8F04-BA451C77F1D7}">
              <ma14:placeholderFlag xmlns:ma14="http://schemas.microsoft.com/office/mac/drawingml/2011/main" xmlns="" val="1"/>
            </a:ext>
          </a:extLst>
        </p:spPr>
      </p:sp>
      <p:sp>
        <p:nvSpPr>
          <p:cNvPr id="87043" name="Rectangle 3"/>
          <p:cNvSpPr>
            <a:spLocks noGrp="1" noChangeArrowheads="1"/>
          </p:cNvSpPr>
          <p:nvPr>
            <p:ph type="body" idx="1"/>
          </p:nvPr>
        </p:nvSpPr>
        <p:spPr>
          <a:extLs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a:lstStyle/>
          <a:p>
            <a:pPr>
              <a:defRPr/>
            </a:pPr>
            <a:endParaRPr lang="en-US"/>
          </a:p>
        </p:txBody>
      </p:sp>
    </p:spTree>
    <p:extLst>
      <p:ext uri="{BB962C8B-B14F-4D97-AF65-F5344CB8AC3E}">
        <p14:creationId xmlns:p14="http://schemas.microsoft.com/office/powerpoint/2010/main" val="50037793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ln/>
          <a:extLst>
            <a:ext uri="{AF507438-7753-43e0-B8FC-AC1667EBCBE1}">
              <a14:hiddenEffects xmlns:a14="http://schemas.microsoft.com/office/drawing/2010/main" xmlns="">
                <a:effectLst>
                  <a:outerShdw dist="35921" dir="2700000" algn="ctr" rotWithShape="0">
                    <a:srgbClr val="808080">
                      <a:alpha val="74997"/>
                    </a:srgbClr>
                  </a:outerShdw>
                </a:effectLst>
              </a14:hiddenEffects>
            </a:ext>
            <a:ext uri="{53640926-AAD7-44d8-BBD7-CCE9431645EC}">
              <a14:shadowObscured xmlns:a14="http://schemas.microsoft.com/office/drawing/2010/main" xmlns="" val="1"/>
            </a:ext>
          </a:extLst>
        </p:spPr>
      </p:sp>
      <p:sp>
        <p:nvSpPr>
          <p:cNvPr id="43011" name="Rectangle 3"/>
          <p:cNvSpPr>
            <a:spLocks noGrp="1" noChangeArrowheads="1"/>
          </p:cNvSpPr>
          <p:nvPr>
            <p:ph type="body" idx="1"/>
          </p:nvPr>
        </p:nvSpPr>
        <p:spPr>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alpha val="74997"/>
                    </a:schemeClr>
                  </a:outerShdw>
                </a:effectLst>
              </a14:hiddenEffects>
            </a:ext>
          </a:extLst>
        </p:spPr>
        <p:txBody>
          <a:bodyPr/>
          <a:lstStyle/>
          <a:p>
            <a:endParaRPr lang="en-US" altLang="en-US"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9787627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Rot="1" noChangeAspect="1" noChangeArrowheads="1" noTextEdit="1"/>
          </p:cNvSpPr>
          <p:nvPr>
            <p:ph type="sldImg"/>
          </p:nvPr>
        </p:nvSpPr>
        <p:spPr>
          <a:xfrm>
            <a:off x="1144588" y="687388"/>
            <a:ext cx="4568825" cy="3425825"/>
          </a:xfrm>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 uri="{FAA26D3D-D897-4be2-8F04-BA451C77F1D7}">
              <ma14:placeholderFlag xmlns:ma14="http://schemas.microsoft.com/office/mac/drawingml/2011/main" xmlns="" val="1"/>
            </a:ext>
          </a:extLst>
        </p:spPr>
      </p:sp>
      <p:sp>
        <p:nvSpPr>
          <p:cNvPr id="92163" name="Rectangle 3"/>
          <p:cNvSpPr>
            <a:spLocks noGrp="1" noChangeArrowheads="1"/>
          </p:cNvSpPr>
          <p:nvPr>
            <p:ph type="body" idx="1"/>
          </p:nvPr>
        </p:nvSpPr>
        <p:spPr>
          <a:extLs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a:lstStyle/>
          <a:p>
            <a:pPr marL="228600" indent="-228600">
              <a:defRPr/>
            </a:pPr>
            <a:r>
              <a:rPr lang="en-US" dirty="0"/>
              <a:t>2 things: </a:t>
            </a:r>
          </a:p>
          <a:p>
            <a:pPr marL="228600" indent="-228600">
              <a:buFontTx/>
              <a:buAutoNum type="arabicPeriod"/>
              <a:defRPr/>
            </a:pPr>
            <a:r>
              <a:rPr lang="en-US" dirty="0"/>
              <a:t>Each op takes a set of tuples, and outputs a set of tuples. Therefore operators can be composed in arbitrary ways to implement complex extractors.</a:t>
            </a:r>
          </a:p>
          <a:p>
            <a:pPr marL="228600" indent="-228600">
              <a:buFontTx/>
              <a:buAutoNum type="arabicPeriod"/>
              <a:defRPr/>
            </a:pPr>
            <a:r>
              <a:rPr lang="en-US" dirty="0"/>
              <a:t>Span – remembers offsets in the document</a:t>
            </a:r>
          </a:p>
        </p:txBody>
      </p:sp>
    </p:spTree>
    <p:extLst>
      <p:ext uri="{BB962C8B-B14F-4D97-AF65-F5344CB8AC3E}">
        <p14:creationId xmlns:p14="http://schemas.microsoft.com/office/powerpoint/2010/main" val="8223415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C03479F-E114-4C97-BF67-08FAE1EDED12}" type="slidenum">
              <a:rPr lang="en-US" altLang="en-US" smtClean="0"/>
              <a:pPr>
                <a:defRPr/>
              </a:pPr>
              <a:t>137</a:t>
            </a:fld>
            <a:endParaRPr lang="en-US" altLang="en-US"/>
          </a:p>
        </p:txBody>
      </p:sp>
    </p:spTree>
    <p:extLst>
      <p:ext uri="{BB962C8B-B14F-4D97-AF65-F5344CB8AC3E}">
        <p14:creationId xmlns:p14="http://schemas.microsoft.com/office/powerpoint/2010/main" val="386277215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xfrm>
            <a:off x="1144588" y="685800"/>
            <a:ext cx="4572000" cy="3429000"/>
          </a:xfrm>
          <a:ln/>
          <a:extLst>
            <a:ext uri="{AF507438-7753-43E0-B8FC-AC1667EBCBE1}">
              <a14:hiddenEffects xmlns:a14="http://schemas.microsoft.com/office/drawing/2010/main">
                <a:effectLst>
                  <a:outerShdw dist="35921" dir="2700000" algn="ctr" rotWithShape="0">
                    <a:srgbClr val="808080">
                      <a:alpha val="74997"/>
                    </a:srgbClr>
                  </a:outerShdw>
                </a:effectLst>
              </a14:hiddenEffects>
            </a:ext>
            <a:ext uri="{53640926-AAD7-44D8-BBD7-CCE9431645EC}">
              <a14:shadowObscured xmlns:a14="http://schemas.microsoft.com/office/drawing/2010/main" val="1"/>
            </a:ext>
          </a:extLst>
        </p:spPr>
      </p:sp>
      <p:sp>
        <p:nvSpPr>
          <p:cNvPr id="29699" name="Rectangle 3"/>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endParaRPr lang="en-US" altLang="en-US"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8144089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xfrm>
            <a:off x="1144588" y="685800"/>
            <a:ext cx="4572000" cy="3429000"/>
          </a:xfrm>
          <a:ln/>
          <a:extLst>
            <a:ext uri="{AF507438-7753-43E0-B8FC-AC1667EBCBE1}">
              <a14:hiddenEffects xmlns:a14="http://schemas.microsoft.com/office/drawing/2010/main">
                <a:effectLst>
                  <a:outerShdw dist="35921" dir="2700000" algn="ctr" rotWithShape="0">
                    <a:srgbClr val="808080">
                      <a:alpha val="74997"/>
                    </a:srgbClr>
                  </a:outerShdw>
                </a:effectLst>
              </a14:hiddenEffects>
            </a:ext>
            <a:ext uri="{53640926-AAD7-44D8-BBD7-CCE9431645EC}">
              <a14:shadowObscured xmlns:a14="http://schemas.microsoft.com/office/drawing/2010/main" val="1"/>
            </a:ext>
          </a:extLst>
        </p:spPr>
      </p:sp>
      <p:sp>
        <p:nvSpPr>
          <p:cNvPr id="31747" name="Rectangle 3"/>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pPr lvl="1"/>
            <a:r>
              <a:rPr lang="en-US" altLang="en-US" sz="1000" smtClean="0">
                <a:latin typeface="Arial" panose="020B0604020202020204" pitchFamily="34" charset="0"/>
                <a:cs typeface="Arial" panose="020B0604020202020204" pitchFamily="34" charset="0"/>
              </a:rPr>
              <a:t>CPSL interpreter maintains a cursor at the “current” position in text</a:t>
            </a:r>
          </a:p>
          <a:p>
            <a:pPr lvl="2"/>
            <a:r>
              <a:rPr lang="en-US" altLang="en-US" sz="1100" smtClean="0">
                <a:latin typeface="Arial" panose="020B0604020202020204" pitchFamily="34" charset="0"/>
                <a:cs typeface="Arial" panose="020B0604020202020204" pitchFamily="34" charset="0"/>
              </a:rPr>
              <a:t>All possible grammar rules are matched at current position</a:t>
            </a:r>
          </a:p>
          <a:p>
            <a:pPr lvl="2"/>
            <a:r>
              <a:rPr lang="en-US" altLang="en-US" sz="1100" smtClean="0">
                <a:latin typeface="Arial" panose="020B0604020202020204" pitchFamily="34" charset="0"/>
                <a:cs typeface="Arial" panose="020B0604020202020204" pitchFamily="34" charset="0"/>
              </a:rPr>
              <a:t>Longest match is chosen</a:t>
            </a:r>
          </a:p>
          <a:p>
            <a:pPr lvl="3"/>
            <a:r>
              <a:rPr lang="en-US" altLang="en-US" smtClean="0">
                <a:latin typeface="Arial" panose="020B0604020202020204" pitchFamily="34" charset="0"/>
                <a:cs typeface="Arial" panose="020B0604020202020204" pitchFamily="34" charset="0"/>
              </a:rPr>
              <a:t>Rule priority is used to break ties amongst longest matches</a:t>
            </a:r>
          </a:p>
          <a:p>
            <a:pPr lvl="3"/>
            <a:r>
              <a:rPr lang="en-US" altLang="en-US" smtClean="0">
                <a:latin typeface="Arial" panose="020B0604020202020204" pitchFamily="34" charset="0"/>
                <a:cs typeface="Arial" panose="020B0604020202020204" pitchFamily="34" charset="0"/>
              </a:rPr>
              <a:t>Output annotation(s)  produced corresponding to this match</a:t>
            </a:r>
          </a:p>
          <a:p>
            <a:pPr lvl="3"/>
            <a:r>
              <a:rPr lang="en-US" altLang="en-US" smtClean="0">
                <a:latin typeface="Arial" panose="020B0604020202020204" pitchFamily="34" charset="0"/>
                <a:cs typeface="Arial" panose="020B0604020202020204" pitchFamily="34" charset="0"/>
              </a:rPr>
              <a:t>Cursor moves to the next position past this match</a:t>
            </a:r>
          </a:p>
        </p:txBody>
      </p:sp>
    </p:spTree>
    <p:extLst>
      <p:ext uri="{BB962C8B-B14F-4D97-AF65-F5344CB8AC3E}">
        <p14:creationId xmlns:p14="http://schemas.microsoft.com/office/powerpoint/2010/main" val="172874627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ln/>
          <a:extLst>
            <a:ext uri="{AF507438-7753-43E0-B8FC-AC1667EBCBE1}">
              <a14:hiddenEffects xmlns:a14="http://schemas.microsoft.com/office/drawing/2010/main">
                <a:effectLst>
                  <a:outerShdw dist="35921" dir="2700000" algn="ctr" rotWithShape="0">
                    <a:srgbClr val="808080">
                      <a:alpha val="74997"/>
                    </a:srgbClr>
                  </a:outerShdw>
                </a:effectLst>
              </a14:hiddenEffects>
            </a:ext>
            <a:ext uri="{53640926-AAD7-44D8-BBD7-CCE9431645EC}">
              <a14:shadowObscured xmlns:a14="http://schemas.microsoft.com/office/drawing/2010/main" val="1"/>
            </a:ext>
          </a:extLst>
        </p:spPr>
      </p:sp>
      <p:sp>
        <p:nvSpPr>
          <p:cNvPr id="33795" name="Rectangle 3"/>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endParaRPr lang="en-US" altLang="en-US"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643362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The same sentiment analysis task can vary greatly across domains.</a:t>
            </a:r>
          </a:p>
        </p:txBody>
      </p:sp>
      <p:sp>
        <p:nvSpPr>
          <p:cNvPr id="49156"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cs typeface="Arial" panose="020B0604020202020204" pitchFamily="34" charset="0"/>
              </a:defRPr>
            </a:lvl1pPr>
            <a:lvl2pPr marL="742950" indent="-285750">
              <a:defRPr>
                <a:solidFill>
                  <a:schemeClr val="tx1"/>
                </a:solidFill>
                <a:latin typeface="Georgia" panose="02040502050405020303" pitchFamily="18" charset="0"/>
                <a:cs typeface="Arial" panose="020B0604020202020204" pitchFamily="34" charset="0"/>
              </a:defRPr>
            </a:lvl2pPr>
            <a:lvl3pPr marL="1143000" indent="-228600">
              <a:defRPr>
                <a:solidFill>
                  <a:schemeClr val="tx1"/>
                </a:solidFill>
                <a:latin typeface="Georgia" panose="02040502050405020303" pitchFamily="18" charset="0"/>
                <a:cs typeface="Arial" panose="020B0604020202020204" pitchFamily="34" charset="0"/>
              </a:defRPr>
            </a:lvl3pPr>
            <a:lvl4pPr marL="1600200" indent="-228600">
              <a:defRPr>
                <a:solidFill>
                  <a:schemeClr val="tx1"/>
                </a:solidFill>
                <a:latin typeface="Georgia" panose="02040502050405020303" pitchFamily="18" charset="0"/>
                <a:cs typeface="Arial" panose="020B0604020202020204" pitchFamily="34" charset="0"/>
              </a:defRPr>
            </a:lvl4pPr>
            <a:lvl5pPr marL="2057400" indent="-22860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fld id="{C082F40A-C270-4B06-9D41-1337C7409EC8}" type="slidenum">
              <a:rPr lang="en-US" altLang="en-US">
                <a:latin typeface="Arial" panose="020B0604020202020204" pitchFamily="34" charset="0"/>
                <a:ea typeface="MS PGothic" panose="020B0600070205080204" pitchFamily="34" charset="-128"/>
              </a:rPr>
              <a:pPr/>
              <a:t>13</a:t>
            </a:fld>
            <a:endParaRPr lang="en-US" altLang="en-US">
              <a:latin typeface="Arial" panose="020B0604020202020204" pitchFamily="34" charset="0"/>
              <a:ea typeface="MS PGothic" panose="020B0600070205080204" pitchFamily="34" charset="-128"/>
            </a:endParaRPr>
          </a:p>
        </p:txBody>
      </p:sp>
    </p:spTree>
    <p:extLst>
      <p:ext uri="{BB962C8B-B14F-4D97-AF65-F5344CB8AC3E}">
        <p14:creationId xmlns:p14="http://schemas.microsoft.com/office/powerpoint/2010/main" val="376012269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cs typeface="Arial" panose="020B0604020202020204" pitchFamily="34" charset="0"/>
              </a:rPr>
              <a:t>Recall the Person example earlier. This is how it can be expressed in AQL. Let me explain the components.</a:t>
            </a:r>
          </a:p>
        </p:txBody>
      </p:sp>
    </p:spTree>
    <p:extLst>
      <p:ext uri="{BB962C8B-B14F-4D97-AF65-F5344CB8AC3E}">
        <p14:creationId xmlns:p14="http://schemas.microsoft.com/office/powerpoint/2010/main" val="52111998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ln/>
        </p:spPr>
      </p:sp>
      <p:sp>
        <p:nvSpPr>
          <p:cNvPr id="4710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Char char="•"/>
            </a:pPr>
            <a:r>
              <a:rPr lang="en-US" altLang="en-US" smtClean="0">
                <a:latin typeface="Arial" panose="020B0604020202020204" pitchFamily="34" charset="0"/>
                <a:cs typeface="Arial" panose="020B0604020202020204" pitchFamily="34" charset="0"/>
              </a:rPr>
              <a:t>Observe that the input to an AQL statement may contain overlapping annotations. Therefore, we do not suffer from the lossy sequencing problem as in grammar-based systems. </a:t>
            </a:r>
          </a:p>
          <a:p>
            <a:pPr>
              <a:buFontTx/>
              <a:buChar char="•"/>
            </a:pPr>
            <a:r>
              <a:rPr lang="en-US" altLang="en-US" smtClean="0">
                <a:latin typeface="Arial" panose="020B0604020202020204" pitchFamily="34" charset="0"/>
                <a:cs typeface="Arial" panose="020B0604020202020204" pitchFamily="34" charset="0"/>
              </a:rPr>
              <a:t>In fact, it is really desirable that we carry all these overlapping annotations to the top level rule, because it is only now that we have enough information to decide which output is correct. Therefore, we have an explicit consolidate statement at the top level to resolve ambiguity.</a:t>
            </a:r>
          </a:p>
          <a:p>
            <a:pPr>
              <a:buFontTx/>
              <a:buChar char="•"/>
            </a:pPr>
            <a:r>
              <a:rPr lang="en-US" altLang="en-US" smtClean="0">
                <a:latin typeface="Arial" panose="020B0604020202020204" pitchFamily="34" charset="0"/>
                <a:cs typeface="Arial" panose="020B0604020202020204" pitchFamily="34" charset="0"/>
              </a:rPr>
              <a:t>Recall that in the grammar example, we were forced to resolve ambiguity at the lower level of the cascade because the output had to be collapsed into a sequence. But at the lower level we don’t have enough information to decide which match should be kept, and this led to mistakes.</a:t>
            </a:r>
          </a:p>
        </p:txBody>
      </p:sp>
    </p:spTree>
    <p:extLst>
      <p:ext uri="{BB962C8B-B14F-4D97-AF65-F5344CB8AC3E}">
        <p14:creationId xmlns:p14="http://schemas.microsoft.com/office/powerpoint/2010/main" val="77471007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en-US" smtClean="0">
              <a:latin typeface="Arial" panose="020B0604020202020204" pitchFamily="34" charset="0"/>
              <a:cs typeface="Arial" panose="020B0604020202020204" pitchFamily="34" charset="0"/>
            </a:endParaRPr>
          </a:p>
        </p:txBody>
      </p:sp>
      <p:sp>
        <p:nvSpPr>
          <p:cNvPr id="50180" name="Slide Number Placeholder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AF9665F-42BA-487A-81BB-F3CE5229FB1A}" type="slidenum">
              <a:rPr lang="en-US" altLang="en-US" smtClean="0"/>
              <a:pPr/>
              <a:t>145</a:t>
            </a:fld>
            <a:endParaRPr lang="en-US" altLang="en-US" smtClean="0"/>
          </a:p>
        </p:txBody>
      </p:sp>
    </p:spTree>
    <p:extLst>
      <p:ext uri="{BB962C8B-B14F-4D97-AF65-F5344CB8AC3E}">
        <p14:creationId xmlns:p14="http://schemas.microsoft.com/office/powerpoint/2010/main" val="269976165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Condense</a:t>
            </a:r>
            <a:r>
              <a:rPr lang="en-US" baseline="0" dirty="0" smtClean="0"/>
              <a:t> 11-13 into a single slide</a:t>
            </a:r>
          </a:p>
          <a:p>
            <a:r>
              <a:rPr lang="en-US" baseline="0" dirty="0" smtClean="0"/>
              <a:t>Connect it better with transparency (we write rules in intuitive form -&gt; let the optimizer make it run fast, in the 5% cases where the optimizer doesn’t do the perfect job, we have an AQL profiler that lets you tune performance)</a:t>
            </a:r>
            <a:endParaRPr lang="en-US" dirty="0"/>
          </a:p>
        </p:txBody>
      </p:sp>
      <p:sp>
        <p:nvSpPr>
          <p:cNvPr id="4" name="Slide Number Placeholder 3"/>
          <p:cNvSpPr>
            <a:spLocks noGrp="1"/>
          </p:cNvSpPr>
          <p:nvPr>
            <p:ph type="sldNum" sz="quarter" idx="10"/>
          </p:nvPr>
        </p:nvSpPr>
        <p:spPr/>
        <p:txBody>
          <a:bodyPr/>
          <a:lstStyle/>
          <a:p>
            <a:pPr>
              <a:defRPr/>
            </a:pPr>
            <a:fld id="{8C03479F-E114-4C97-BF67-08FAE1EDED12}" type="slidenum">
              <a:rPr lang="en-US" altLang="en-US" smtClean="0"/>
              <a:pPr>
                <a:defRPr/>
              </a:pPr>
              <a:t>147</a:t>
            </a:fld>
            <a:endParaRPr lang="en-US" altLang="en-US"/>
          </a:p>
        </p:txBody>
      </p:sp>
    </p:spTree>
    <p:extLst>
      <p:ext uri="{BB962C8B-B14F-4D97-AF65-F5344CB8AC3E}">
        <p14:creationId xmlns:p14="http://schemas.microsoft.com/office/powerpoint/2010/main" val="2862655669"/>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spect="1" noChangeArrowheads="1" noTextEdit="1"/>
          </p:cNvSpPr>
          <p:nvPr>
            <p:ph type="sldImg"/>
          </p:nvPr>
        </p:nvSpPr>
        <p:spPr>
          <a:xfrm>
            <a:off x="1144588" y="685800"/>
            <a:ext cx="4572000" cy="3429000"/>
          </a:xfrm>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 uri="{FAA26D3D-D897-4be2-8F04-BA451C77F1D7}">
              <ma14:placeholderFlag xmlns:ma14="http://schemas.microsoft.com/office/mac/drawingml/2011/main" xmlns="" val="1"/>
            </a:ext>
          </a:extLst>
        </p:spPr>
      </p:sp>
      <p:sp>
        <p:nvSpPr>
          <p:cNvPr id="124931" name="Rectangle 3"/>
          <p:cNvSpPr>
            <a:spLocks noGrp="1" noChangeArrowheads="1"/>
          </p:cNvSpPr>
          <p:nvPr>
            <p:ph type="body" idx="1"/>
          </p:nvPr>
        </p:nvSpPr>
        <p:spPr>
          <a:extLs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a:lstStyle/>
          <a:p>
            <a:pPr>
              <a:defRPr/>
            </a:pPr>
            <a:r>
              <a:rPr lang="en-US"/>
              <a:t>Many dictionaries may have common entries. Instead of evaluating each dictionary, one at a time, we merge them together and evaluate it in one shot. Therefore, a single lookup is done for each distinct entry, although it may appear in multiple dictionaries. Therefore we avoid wasted work.</a:t>
            </a:r>
          </a:p>
        </p:txBody>
      </p:sp>
    </p:spTree>
    <p:extLst>
      <p:ext uri="{BB962C8B-B14F-4D97-AF65-F5344CB8AC3E}">
        <p14:creationId xmlns:p14="http://schemas.microsoft.com/office/powerpoint/2010/main" val="3199494035"/>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Rot="1" noChangeAspect="1" noChangeArrowheads="1" noTextEdit="1"/>
          </p:cNvSpPr>
          <p:nvPr>
            <p:ph type="sldImg"/>
          </p:nvPr>
        </p:nvSpPr>
        <p:spPr>
          <a:xfrm>
            <a:off x="1144588" y="685800"/>
            <a:ext cx="4572000" cy="3429000"/>
          </a:xfrm>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 uri="{FAA26D3D-D897-4be2-8F04-BA451C77F1D7}">
              <ma14:placeholderFlag xmlns:ma14="http://schemas.microsoft.com/office/mac/drawingml/2011/main" xmlns="" val="1"/>
            </a:ext>
          </a:extLst>
        </p:spPr>
      </p:sp>
      <p:sp>
        <p:nvSpPr>
          <p:cNvPr id="126979" name="Rectangle 3"/>
          <p:cNvSpPr>
            <a:spLocks noGrp="1" noChangeArrowheads="1"/>
          </p:cNvSpPr>
          <p:nvPr>
            <p:ph type="body" idx="1"/>
          </p:nvPr>
        </p:nvSpPr>
        <p:spPr>
          <a:extLs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a:lstStyle/>
          <a:p>
            <a:pPr>
              <a:defRPr/>
            </a:pPr>
            <a:r>
              <a:rPr lang="en-US" b="1" dirty="0"/>
              <a:t>IMPORTANT: we need to be careful here. the optimizer needs to be very smart and determine when reordering is possible without changing the result</a:t>
            </a:r>
            <a:r>
              <a:rPr lang="en-US" b="1" dirty="0" smtClean="0"/>
              <a:t>.</a:t>
            </a:r>
          </a:p>
          <a:p>
            <a:pPr marL="0" marR="0" indent="0" algn="l" defTabSz="914400" rtl="0" eaLnBrk="0" fontAlgn="base" latinLnBrk="0" hangingPunct="0">
              <a:lnSpc>
                <a:spcPct val="100000"/>
              </a:lnSpc>
              <a:spcBef>
                <a:spcPct val="30000"/>
              </a:spcBef>
              <a:spcAft>
                <a:spcPct val="0"/>
              </a:spcAft>
              <a:buClrTx/>
              <a:buSzTx/>
              <a:buFontTx/>
              <a:buNone/>
              <a:tabLst/>
              <a:defRPr/>
            </a:pPr>
            <a:r>
              <a:rPr lang="en-US" b="1" baseline="0" dirty="0" smtClean="0"/>
              <a:t>TODO</a:t>
            </a:r>
            <a:r>
              <a:rPr lang="en-US" baseline="0" dirty="0" smtClean="0"/>
              <a:t>: (later)Connect it better with transparency (we write rules in intuitive form -&gt; let the optimizer make it run fast, in the 5% cases where the optimizer doesn’t do the perfect job, we have an AQL profiler that lets you tune performance)</a:t>
            </a:r>
            <a:endParaRPr lang="en-US" dirty="0" smtClean="0"/>
          </a:p>
          <a:p>
            <a:pPr>
              <a:defRPr/>
            </a:pPr>
            <a:endParaRPr lang="en-US" b="1" dirty="0"/>
          </a:p>
        </p:txBody>
      </p:sp>
    </p:spTree>
    <p:extLst>
      <p:ext uri="{BB962C8B-B14F-4D97-AF65-F5344CB8AC3E}">
        <p14:creationId xmlns:p14="http://schemas.microsoft.com/office/powerpoint/2010/main" val="212755307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B4275D5-5E51-4893-B60C-47E980DE93DE}" type="slidenum">
              <a:rPr lang="en-US" altLang="en-US" smtClean="0"/>
              <a:pPr>
                <a:defRPr/>
              </a:pPr>
              <a:t>150</a:t>
            </a:fld>
            <a:endParaRPr lang="en-US" altLang="en-US" dirty="0"/>
          </a:p>
        </p:txBody>
      </p:sp>
    </p:spTree>
    <p:extLst>
      <p:ext uri="{BB962C8B-B14F-4D97-AF65-F5344CB8AC3E}">
        <p14:creationId xmlns:p14="http://schemas.microsoft.com/office/powerpoint/2010/main" val="97882026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ChangeArrowheads="1" noTextEdit="1"/>
          </p:cNvSpPr>
          <p:nvPr>
            <p:ph type="sldImg"/>
          </p:nvPr>
        </p:nvSpPr>
        <p:spPr>
          <a:xfrm>
            <a:off x="1144588" y="685800"/>
            <a:ext cx="4572000" cy="3429000"/>
          </a:xfrm>
          <a:ln/>
          <a:extLst>
            <a:ext uri="{AF507438-7753-43e0-B8FC-AC1667EBCBE1}">
              <a14:hiddenEffects xmlns:a14="http://schemas.microsoft.com/office/drawing/2010/main" xmlns="">
                <a:effectLst>
                  <a:outerShdw dist="35921" dir="2700000" algn="ctr" rotWithShape="0">
                    <a:srgbClr val="808080">
                      <a:alpha val="74997"/>
                    </a:srgbClr>
                  </a:outerShdw>
                </a:effectLst>
              </a14:hiddenEffects>
            </a:ext>
            <a:ext uri="{53640926-AAD7-44d8-BBD7-CCE9431645EC}">
              <a14:shadowObscured xmlns:a14="http://schemas.microsoft.com/office/drawing/2010/main" xmlns="" val="1"/>
            </a:ext>
          </a:extLst>
        </p:spPr>
      </p:sp>
      <p:sp>
        <p:nvSpPr>
          <p:cNvPr id="122883" name="Rectangle 3"/>
          <p:cNvSpPr>
            <a:spLocks noGrp="1" noChangeArrowheads="1"/>
          </p:cNvSpPr>
          <p:nvPr>
            <p:ph type="body" idx="1"/>
          </p:nvPr>
        </p:nvSpPr>
        <p:spPr>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alpha val="74997"/>
                    </a:schemeClr>
                  </a:outerShdw>
                </a:effectLst>
              </a14:hiddenEffects>
            </a:ext>
          </a:extLst>
        </p:spPr>
        <p:txBody>
          <a:bodyPr/>
          <a:lstStyle/>
          <a:p>
            <a:r>
              <a:rPr lang="en-US" dirty="0" smtClean="0">
                <a:latin typeface="Arial" panose="020B0604020202020204" pitchFamily="34" charset="0"/>
                <a:cs typeface="Arial" panose="020B0604020202020204" pitchFamily="34" charset="0"/>
              </a:rPr>
              <a:t>TODO: Fix citations</a:t>
            </a:r>
          </a:p>
        </p:txBody>
      </p:sp>
    </p:spTree>
    <p:extLst>
      <p:ext uri="{BB962C8B-B14F-4D97-AF65-F5344CB8AC3E}">
        <p14:creationId xmlns:p14="http://schemas.microsoft.com/office/powerpoint/2010/main" val="260186898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a:extLst>
            <a:ext uri="{AF507438-7753-43e0-B8FC-AC1667EBCBE1}">
              <a14:hiddenEffects xmlns:a14="http://schemas.microsoft.com/office/drawing/2010/main" xmlns="">
                <a:effectLst>
                  <a:outerShdw dist="35921" dir="2700000" algn="ctr" rotWithShape="0">
                    <a:srgbClr val="808080">
                      <a:alpha val="74997"/>
                    </a:srgbClr>
                  </a:outerShdw>
                </a:effectLst>
              </a14:hiddenEffects>
            </a:ext>
            <a:ext uri="{53640926-AAD7-44d8-BBD7-CCE9431645EC}">
              <a14:shadowObscured xmlns:a14="http://schemas.microsoft.com/office/drawing/2010/main" xmlns="" val="1"/>
            </a:ext>
          </a:extLst>
        </p:spPr>
      </p:sp>
      <p:sp>
        <p:nvSpPr>
          <p:cNvPr id="62467" name="Rectangle 3"/>
          <p:cNvSpPr>
            <a:spLocks noGrp="1" noChangeArrowheads="1"/>
          </p:cNvSpPr>
          <p:nvPr>
            <p:ph type="body" idx="1"/>
          </p:nvPr>
        </p:nvSpPr>
        <p:spPr>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alpha val="74997"/>
                    </a:schemeClr>
                  </a:outerShdw>
                </a:effectLst>
              </a14:hiddenEffects>
            </a:ext>
          </a:extLst>
        </p:spPr>
        <p:txBody>
          <a:bodyPr/>
          <a:lstStyle/>
          <a:p>
            <a:r>
              <a:rPr lang="en-US" altLang="en-US" dirty="0" smtClean="0">
                <a:latin typeface="Arial" panose="020B0604020202020204" pitchFamily="34" charset="0"/>
                <a:cs typeface="Arial" panose="020B0604020202020204" pitchFamily="34" charset="0"/>
              </a:rPr>
              <a:t>TODO: different screenshot</a:t>
            </a:r>
          </a:p>
        </p:txBody>
      </p:sp>
    </p:spTree>
    <p:extLst>
      <p:ext uri="{BB962C8B-B14F-4D97-AF65-F5344CB8AC3E}">
        <p14:creationId xmlns:p14="http://schemas.microsoft.com/office/powerpoint/2010/main" val="7345394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Implications: we can determine with clarity if the model succeeded;</a:t>
            </a:r>
            <a:r>
              <a:rPr lang="en-US" baseline="0" dirty="0" smtClean="0"/>
              <a:t> (2) a smaller degree of normalization -&gt; amount of transformation done by the black box is smaller; the sequence of rules that generates a normalization can be explained.</a:t>
            </a:r>
            <a:endParaRPr lang="en-US" dirty="0"/>
          </a:p>
        </p:txBody>
      </p:sp>
      <p:sp>
        <p:nvSpPr>
          <p:cNvPr id="4" name="Slide Number Placeholder 3"/>
          <p:cNvSpPr>
            <a:spLocks noGrp="1"/>
          </p:cNvSpPr>
          <p:nvPr>
            <p:ph type="sldNum" sz="quarter" idx="10"/>
          </p:nvPr>
        </p:nvSpPr>
        <p:spPr/>
        <p:txBody>
          <a:bodyPr/>
          <a:lstStyle/>
          <a:p>
            <a:pPr>
              <a:defRPr/>
            </a:pPr>
            <a:fld id="{8C03479F-E114-4C97-BF67-08FAE1EDED12}" type="slidenum">
              <a:rPr lang="en-US" altLang="en-US" smtClean="0"/>
              <a:pPr>
                <a:defRPr/>
              </a:pPr>
              <a:t>161</a:t>
            </a:fld>
            <a:endParaRPr lang="en-US" altLang="en-US"/>
          </a:p>
        </p:txBody>
      </p:sp>
    </p:spTree>
    <p:extLst>
      <p:ext uri="{BB962C8B-B14F-4D97-AF65-F5344CB8AC3E}">
        <p14:creationId xmlns:p14="http://schemas.microsoft.com/office/powerpoint/2010/main" val="38984294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US" altLang="en-US" sz="1600" dirty="0" smtClean="0"/>
              <a:t>IE field started and was originally strongly influenced by two competitions</a:t>
            </a:r>
          </a:p>
          <a:p>
            <a:pPr lvl="1">
              <a:lnSpc>
                <a:spcPct val="80000"/>
              </a:lnSpc>
            </a:pPr>
            <a:r>
              <a:rPr lang="en-US" altLang="en-US" sz="1600" dirty="0" smtClean="0"/>
              <a:t>Message Understanding Conference (MUC)</a:t>
            </a:r>
          </a:p>
          <a:p>
            <a:pPr lvl="1">
              <a:lnSpc>
                <a:spcPct val="80000"/>
              </a:lnSpc>
            </a:pPr>
            <a:r>
              <a:rPr lang="en-US" altLang="en-US" sz="1600" dirty="0" smtClean="0"/>
              <a:t>Automatic Content Extraction (ACE)</a:t>
            </a:r>
          </a:p>
          <a:p>
            <a:pPr lvl="1">
              <a:lnSpc>
                <a:spcPct val="80000"/>
              </a:lnSpc>
            </a:pPr>
            <a:endParaRPr lang="en-US" altLang="en-US" sz="1600" dirty="0" smtClean="0"/>
          </a:p>
          <a:p>
            <a:pPr>
              <a:lnSpc>
                <a:spcPct val="80000"/>
              </a:lnSpc>
            </a:pPr>
            <a:r>
              <a:rPr lang="en-US" altLang="en-US" sz="1600" dirty="0" smtClean="0"/>
              <a:t>MUC (Message Understanding Conference) – 1987 to 1997</a:t>
            </a:r>
          </a:p>
          <a:p>
            <a:pPr lvl="1">
              <a:lnSpc>
                <a:spcPct val="80000"/>
              </a:lnSpc>
            </a:pPr>
            <a:r>
              <a:rPr lang="en-US" altLang="en-US" sz="1600" dirty="0" smtClean="0"/>
              <a:t>Competition-style conferences organized by DARPA</a:t>
            </a:r>
          </a:p>
          <a:p>
            <a:pPr lvl="1">
              <a:lnSpc>
                <a:spcPct val="80000"/>
              </a:lnSpc>
            </a:pPr>
            <a:r>
              <a:rPr lang="en-US" altLang="en-US" sz="1600" dirty="0" smtClean="0"/>
              <a:t>Shared data sets and performance metrics</a:t>
            </a:r>
          </a:p>
          <a:p>
            <a:pPr lvl="2">
              <a:lnSpc>
                <a:spcPct val="80000"/>
              </a:lnSpc>
            </a:pPr>
            <a:r>
              <a:rPr lang="en-US" altLang="en-US" sz="1400" dirty="0" smtClean="0"/>
              <a:t>News articles, Radio transcripts, Military telegraphic messages</a:t>
            </a:r>
          </a:p>
          <a:p>
            <a:pPr lvl="1">
              <a:lnSpc>
                <a:spcPct val="80000"/>
              </a:lnSpc>
            </a:pPr>
            <a:r>
              <a:rPr lang="en-US" altLang="en-US" sz="1600" dirty="0" smtClean="0"/>
              <a:t>Several IE systems were built  during this period</a:t>
            </a:r>
          </a:p>
          <a:p>
            <a:pPr lvl="2">
              <a:lnSpc>
                <a:spcPct val="80000"/>
              </a:lnSpc>
            </a:pPr>
            <a:r>
              <a:rPr lang="en-US" altLang="en-US" sz="1400" dirty="0" smtClean="0"/>
              <a:t>FRUMP [DeJong82], CIRCUS [Riloff93], FASTUS [Appelt96], </a:t>
            </a:r>
            <a:r>
              <a:rPr lang="en-US" altLang="en-US" sz="1400" dirty="0" err="1" smtClean="0"/>
              <a:t>LaSIE</a:t>
            </a:r>
            <a:r>
              <a:rPr lang="en-US" altLang="en-US" sz="1400" dirty="0" smtClean="0"/>
              <a:t>/GATE, </a:t>
            </a:r>
            <a:r>
              <a:rPr lang="en-US" altLang="en-US" sz="1400" dirty="0" err="1" smtClean="0"/>
              <a:t>TextPro</a:t>
            </a:r>
            <a:r>
              <a:rPr lang="en-US" altLang="en-US" sz="1400" dirty="0" smtClean="0"/>
              <a:t>, PROTEUS, OSMX [Embley05]</a:t>
            </a:r>
          </a:p>
          <a:p>
            <a:pPr lvl="2">
              <a:lnSpc>
                <a:spcPct val="80000"/>
              </a:lnSpc>
            </a:pPr>
            <a:endParaRPr lang="en-US" altLang="en-US" sz="1400" dirty="0" smtClean="0"/>
          </a:p>
          <a:p>
            <a:pPr>
              <a:lnSpc>
                <a:spcPct val="80000"/>
              </a:lnSpc>
            </a:pPr>
            <a:r>
              <a:rPr lang="en-US" altLang="en-US" sz="1800" dirty="0" smtClean="0"/>
              <a:t>Historically, IE dealt with:</a:t>
            </a:r>
          </a:p>
          <a:p>
            <a:pPr lvl="1">
              <a:lnSpc>
                <a:spcPct val="80000"/>
              </a:lnSpc>
            </a:pPr>
            <a:r>
              <a:rPr lang="en-US" altLang="en-US" sz="1800" dirty="0" smtClean="0"/>
              <a:t>Homogenous well-written natural language text such as news reports </a:t>
            </a:r>
          </a:p>
          <a:p>
            <a:pPr lvl="1">
              <a:lnSpc>
                <a:spcPct val="80000"/>
              </a:lnSpc>
            </a:pPr>
            <a:r>
              <a:rPr lang="en-US" altLang="en-US" sz="1800" dirty="0" smtClean="0"/>
              <a:t>Classical IE tasks </a:t>
            </a:r>
          </a:p>
          <a:p>
            <a:pPr lvl="2">
              <a:lnSpc>
                <a:spcPct val="80000"/>
              </a:lnSpc>
            </a:pPr>
            <a:r>
              <a:rPr lang="en-US" altLang="en-US" sz="1600" dirty="0" smtClean="0"/>
              <a:t>Entity extraction: </a:t>
            </a:r>
            <a:r>
              <a:rPr lang="en-US" altLang="en-US" sz="1500" dirty="0" smtClean="0"/>
              <a:t>Person names, Locations, Organization names, ….</a:t>
            </a:r>
          </a:p>
          <a:p>
            <a:pPr lvl="3">
              <a:lnSpc>
                <a:spcPct val="80000"/>
              </a:lnSpc>
            </a:pPr>
            <a:r>
              <a:rPr lang="en-US" altLang="en-US" sz="1200" dirty="0" smtClean="0"/>
              <a:t>Recently expanded to include newer entity types such as disease names, protein names, paper titles, journal names, etc.</a:t>
            </a:r>
          </a:p>
          <a:p>
            <a:pPr lvl="3">
              <a:lnSpc>
                <a:spcPct val="80000"/>
              </a:lnSpc>
            </a:pPr>
            <a:r>
              <a:rPr lang="en-US" altLang="en-US" sz="1200" dirty="0" smtClean="0"/>
              <a:t>E.g., ACE competition lists more than 100 different specific types</a:t>
            </a:r>
          </a:p>
          <a:p>
            <a:pPr lvl="2">
              <a:lnSpc>
                <a:spcPct val="80000"/>
              </a:lnSpc>
            </a:pPr>
            <a:r>
              <a:rPr lang="en-US" altLang="en-US" sz="1600" dirty="0" smtClean="0"/>
              <a:t>Relationship/Link extraction: </a:t>
            </a:r>
            <a:r>
              <a:rPr lang="en-US" altLang="en-US" sz="1400" dirty="0" smtClean="0"/>
              <a:t>e.g., person </a:t>
            </a:r>
            <a:r>
              <a:rPr lang="en-US" altLang="en-US" sz="1400" dirty="0" err="1" smtClean="0"/>
              <a:t>worksFor</a:t>
            </a:r>
            <a:r>
              <a:rPr lang="en-US" altLang="en-US" sz="1400" dirty="0" smtClean="0"/>
              <a:t> company, company1 acquired company2, …..</a:t>
            </a:r>
          </a:p>
          <a:p>
            <a:pPr lvl="2">
              <a:lnSpc>
                <a:spcPct val="80000"/>
              </a:lnSpc>
            </a:pPr>
            <a:endParaRPr lang="en-US" altLang="en-US" sz="1400" dirty="0" smtClean="0"/>
          </a:p>
          <a:p>
            <a:endParaRPr lang="en-US" dirty="0"/>
          </a:p>
        </p:txBody>
      </p:sp>
      <p:sp>
        <p:nvSpPr>
          <p:cNvPr id="4" name="Slide Number Placeholder 3"/>
          <p:cNvSpPr>
            <a:spLocks noGrp="1"/>
          </p:cNvSpPr>
          <p:nvPr>
            <p:ph type="sldNum" sz="quarter" idx="10"/>
          </p:nvPr>
        </p:nvSpPr>
        <p:spPr/>
        <p:txBody>
          <a:bodyPr/>
          <a:lstStyle/>
          <a:p>
            <a:pPr>
              <a:defRPr/>
            </a:pPr>
            <a:fld id="{8C03479F-E114-4C97-BF67-08FAE1EDED12}" type="slidenum">
              <a:rPr lang="en-US" altLang="en-US" smtClean="0"/>
              <a:pPr>
                <a:defRPr/>
              </a:pPr>
              <a:t>21</a:t>
            </a:fld>
            <a:endParaRPr lang="en-US" altLang="en-US"/>
          </a:p>
        </p:txBody>
      </p:sp>
    </p:spTree>
    <p:extLst>
      <p:ext uri="{BB962C8B-B14F-4D97-AF65-F5344CB8AC3E}">
        <p14:creationId xmlns:p14="http://schemas.microsoft.com/office/powerpoint/2010/main" val="320732135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2" indent="0" algn="l" defTabSz="914400" rtl="0" eaLnBrk="0" fontAlgn="base" latinLnBrk="0" hangingPunct="0">
              <a:lnSpc>
                <a:spcPct val="100000"/>
              </a:lnSpc>
              <a:spcBef>
                <a:spcPct val="30000"/>
              </a:spcBef>
              <a:spcAft>
                <a:spcPct val="0"/>
              </a:spcAft>
              <a:buClrTx/>
              <a:buSzTx/>
              <a:buFontTx/>
              <a:buNone/>
              <a:tabLst/>
              <a:defRPr/>
            </a:pPr>
            <a:r>
              <a:rPr lang="en-US" dirty="0" smtClean="0"/>
              <a:t>Some portions could have been automated – e.g., refine some of the dictionaries to remove irrelevant terms (e.g., “accurate” is not a positive adjective in research reports, point out difficulty of automatic adaptation due to lack of labeled data)</a:t>
            </a:r>
          </a:p>
          <a:p>
            <a:endParaRPr lang="en-US" dirty="0"/>
          </a:p>
        </p:txBody>
      </p:sp>
      <p:sp>
        <p:nvSpPr>
          <p:cNvPr id="4" name="Slide Number Placeholder 3"/>
          <p:cNvSpPr>
            <a:spLocks noGrp="1"/>
          </p:cNvSpPr>
          <p:nvPr>
            <p:ph type="sldNum" sz="quarter" idx="10"/>
          </p:nvPr>
        </p:nvSpPr>
        <p:spPr/>
        <p:txBody>
          <a:bodyPr/>
          <a:lstStyle/>
          <a:p>
            <a:pPr>
              <a:defRPr/>
            </a:pPr>
            <a:fld id="{8C03479F-E114-4C97-BF67-08FAE1EDED12}" type="slidenum">
              <a:rPr lang="en-US" altLang="en-US" smtClean="0"/>
              <a:pPr>
                <a:defRPr/>
              </a:pPr>
              <a:t>165</a:t>
            </a:fld>
            <a:endParaRPr lang="en-US" altLang="en-US"/>
          </a:p>
        </p:txBody>
      </p:sp>
    </p:spTree>
    <p:extLst>
      <p:ext uri="{BB962C8B-B14F-4D97-AF65-F5344CB8AC3E}">
        <p14:creationId xmlns:p14="http://schemas.microsoft.com/office/powerpoint/2010/main" val="408837353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C03479F-E114-4C97-BF67-08FAE1EDED12}" type="slidenum">
              <a:rPr lang="en-US" altLang="en-US" smtClean="0"/>
              <a:pPr>
                <a:defRPr/>
              </a:pPr>
              <a:t>174</a:t>
            </a:fld>
            <a:endParaRPr lang="en-US" altLang="en-US"/>
          </a:p>
        </p:txBody>
      </p:sp>
    </p:spTree>
    <p:extLst>
      <p:ext uri="{BB962C8B-B14F-4D97-AF65-F5344CB8AC3E}">
        <p14:creationId xmlns:p14="http://schemas.microsoft.com/office/powerpoint/2010/main" val="234726044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C03479F-E114-4C97-BF67-08FAE1EDED12}" type="slidenum">
              <a:rPr lang="en-US" altLang="en-US" smtClean="0"/>
              <a:pPr>
                <a:defRPr/>
              </a:pPr>
              <a:t>175</a:t>
            </a:fld>
            <a:endParaRPr lang="en-US" altLang="en-US"/>
          </a:p>
        </p:txBody>
      </p:sp>
    </p:spTree>
    <p:extLst>
      <p:ext uri="{BB962C8B-B14F-4D97-AF65-F5344CB8AC3E}">
        <p14:creationId xmlns:p14="http://schemas.microsoft.com/office/powerpoint/2010/main" val="2782483328"/>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dirty="0" smtClean="0">
                <a:latin typeface="Whitney-Book"/>
                <a:cs typeface="Whitney-Book"/>
              </a:rPr>
              <a:t>Standard IE language characteristics</a:t>
            </a:r>
          </a:p>
          <a:p>
            <a:pPr lvl="1"/>
            <a:r>
              <a:rPr lang="en-US" sz="2000" dirty="0" smtClean="0">
                <a:latin typeface="Whitney-Book"/>
                <a:cs typeface="Whitney-Book"/>
              </a:rPr>
              <a:t>Expressive: to represent and combine different kinds of transparent models of representation</a:t>
            </a:r>
          </a:p>
          <a:p>
            <a:pPr lvl="1"/>
            <a:r>
              <a:rPr lang="en-US" sz="2000" dirty="0" smtClean="0">
                <a:latin typeface="Whitney-Book"/>
                <a:cs typeface="Whitney-Book"/>
              </a:rPr>
              <a:t>Extensible: to allow new models to be added in the future</a:t>
            </a:r>
          </a:p>
          <a:p>
            <a:pPr lvl="1"/>
            <a:r>
              <a:rPr lang="en-US" sz="2000" dirty="0" smtClean="0">
                <a:latin typeface="Whitney-Book"/>
                <a:cs typeface="Whitney-Book"/>
              </a:rPr>
              <a:t>Declarative: to enable optimization, scalability</a:t>
            </a:r>
          </a:p>
          <a:p>
            <a:endParaRPr lang="en-US" dirty="0"/>
          </a:p>
        </p:txBody>
      </p:sp>
      <p:sp>
        <p:nvSpPr>
          <p:cNvPr id="4" name="Slide Number Placeholder 3"/>
          <p:cNvSpPr>
            <a:spLocks noGrp="1"/>
          </p:cNvSpPr>
          <p:nvPr>
            <p:ph type="sldNum" sz="quarter" idx="10"/>
          </p:nvPr>
        </p:nvSpPr>
        <p:spPr/>
        <p:txBody>
          <a:bodyPr/>
          <a:lstStyle/>
          <a:p>
            <a:pPr>
              <a:defRPr/>
            </a:pPr>
            <a:fld id="{8C03479F-E114-4C97-BF67-08FAE1EDED12}" type="slidenum">
              <a:rPr lang="en-US" altLang="en-US" smtClean="0"/>
              <a:pPr>
                <a:defRPr/>
              </a:pPr>
              <a:t>177</a:t>
            </a:fld>
            <a:endParaRPr lang="en-US" altLang="en-US"/>
          </a:p>
        </p:txBody>
      </p:sp>
    </p:spTree>
    <p:extLst>
      <p:ext uri="{BB962C8B-B14F-4D97-AF65-F5344CB8AC3E}">
        <p14:creationId xmlns:p14="http://schemas.microsoft.com/office/powerpoint/2010/main" val="397301190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dirty="0" smtClean="0">
                <a:latin typeface="Whitney-Book"/>
                <a:cs typeface="Whitney-Book"/>
              </a:rPr>
              <a:t>Standard IE language characteristics</a:t>
            </a:r>
          </a:p>
          <a:p>
            <a:pPr lvl="1"/>
            <a:r>
              <a:rPr lang="en-US" sz="2000" dirty="0" smtClean="0">
                <a:latin typeface="Whitney-Book"/>
                <a:cs typeface="Whitney-Book"/>
              </a:rPr>
              <a:t>Expressive: to represent and combine different kinds of transparent models of representation</a:t>
            </a:r>
          </a:p>
          <a:p>
            <a:pPr lvl="1"/>
            <a:r>
              <a:rPr lang="en-US" sz="2000" dirty="0" smtClean="0">
                <a:latin typeface="Whitney-Book"/>
                <a:cs typeface="Whitney-Book"/>
              </a:rPr>
              <a:t>Extensible: to allow new models to be added in the future</a:t>
            </a:r>
          </a:p>
          <a:p>
            <a:pPr lvl="1"/>
            <a:r>
              <a:rPr lang="en-US" sz="2000" dirty="0" smtClean="0">
                <a:latin typeface="Whitney-Book"/>
                <a:cs typeface="Whitney-Book"/>
              </a:rPr>
              <a:t>Declarative: to enable optimization, scalability</a:t>
            </a:r>
          </a:p>
          <a:p>
            <a:endParaRPr lang="en-US" dirty="0"/>
          </a:p>
        </p:txBody>
      </p:sp>
      <p:sp>
        <p:nvSpPr>
          <p:cNvPr id="4" name="Slide Number Placeholder 3"/>
          <p:cNvSpPr>
            <a:spLocks noGrp="1"/>
          </p:cNvSpPr>
          <p:nvPr>
            <p:ph type="sldNum" sz="quarter" idx="10"/>
          </p:nvPr>
        </p:nvSpPr>
        <p:spPr/>
        <p:txBody>
          <a:bodyPr/>
          <a:lstStyle/>
          <a:p>
            <a:pPr>
              <a:defRPr/>
            </a:pPr>
            <a:fld id="{8C03479F-E114-4C97-BF67-08FAE1EDED12}" type="slidenum">
              <a:rPr lang="en-US" altLang="en-US" smtClean="0"/>
              <a:pPr>
                <a:defRPr/>
              </a:pPr>
              <a:t>178</a:t>
            </a:fld>
            <a:endParaRPr lang="en-US" altLang="en-US"/>
          </a:p>
        </p:txBody>
      </p:sp>
    </p:spTree>
    <p:extLst>
      <p:ext uri="{BB962C8B-B14F-4D97-AF65-F5344CB8AC3E}">
        <p14:creationId xmlns:p14="http://schemas.microsoft.com/office/powerpoint/2010/main" val="349068313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C03479F-E114-4C97-BF67-08FAE1EDED12}" type="slidenum">
              <a:rPr lang="en-US" altLang="en-US" smtClean="0"/>
              <a:pPr>
                <a:defRPr/>
              </a:pPr>
              <a:t>179</a:t>
            </a:fld>
            <a:endParaRPr lang="en-US" altLang="en-US"/>
          </a:p>
        </p:txBody>
      </p:sp>
    </p:spTree>
    <p:extLst>
      <p:ext uri="{BB962C8B-B14F-4D97-AF65-F5344CB8AC3E}">
        <p14:creationId xmlns:p14="http://schemas.microsoft.com/office/powerpoint/2010/main" val="337266213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C03479F-E114-4C97-BF67-08FAE1EDED12}" type="slidenum">
              <a:rPr lang="en-US" altLang="en-US" smtClean="0"/>
              <a:pPr>
                <a:defRPr/>
              </a:pPr>
              <a:t>180</a:t>
            </a:fld>
            <a:endParaRPr lang="en-US" altLang="en-US"/>
          </a:p>
        </p:txBody>
      </p:sp>
    </p:spTree>
    <p:extLst>
      <p:ext uri="{BB962C8B-B14F-4D97-AF65-F5344CB8AC3E}">
        <p14:creationId xmlns:p14="http://schemas.microsoft.com/office/powerpoint/2010/main" val="39624253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7"/>
          <p:cNvSpPr>
            <a:spLocks noGrp="1" noChangeArrowheads="1"/>
          </p:cNvSpPr>
          <p:nvPr>
            <p:ph type="sldNum" sz="quarter" idx="10"/>
          </p:nvPr>
        </p:nvSpPr>
        <p:spPr/>
        <p:txBody>
          <a:bodyPr/>
          <a:lstStyle>
            <a:lvl1pPr>
              <a:defRPr smtClean="0">
                <a:latin typeface="Georgia" panose="02040502050405020303" pitchFamily="18" charset="0"/>
              </a:defRPr>
            </a:lvl1pPr>
          </a:lstStyle>
          <a:p>
            <a:pPr>
              <a:defRPr/>
            </a:pPr>
            <a:fld id="{9525FBF6-FD9B-46D6-8DE4-E9CEFAEB4575}" type="slidenum">
              <a:rPr lang="en-US" altLang="en-US"/>
              <a:pPr>
                <a:defRPr/>
              </a:pPr>
              <a:t>‹#›</a:t>
            </a:fld>
            <a:endParaRPr lang="en-US" altLang="en-US"/>
          </a:p>
        </p:txBody>
      </p:sp>
      <p:sp>
        <p:nvSpPr>
          <p:cNvPr id="3" name="Rectangle 8"/>
          <p:cNvSpPr>
            <a:spLocks noGrp="1" noChangeArrowheads="1"/>
          </p:cNvSpPr>
          <p:nvPr>
            <p:ph type="ftr" sz="quarter" idx="11"/>
          </p:nvPr>
        </p:nvSpPr>
        <p:spPr/>
        <p:txBody>
          <a:bodyPr/>
          <a:lstStyle>
            <a:lvl1pPr>
              <a:defRPr smtClean="0">
                <a:latin typeface="Georgia" panose="02040502050405020303" pitchFamily="18" charset="0"/>
              </a:defRPr>
            </a:lvl1pPr>
          </a:lstStyle>
          <a:p>
            <a:pPr>
              <a:defRPr/>
            </a:pPr>
            <a:r>
              <a:rPr lang="en-US" altLang="en-US" smtClean="0"/>
              <a:t>IBM Confidential</a:t>
            </a:r>
            <a:endParaRPr lang="en-US" altLang="en-US"/>
          </a:p>
        </p:txBody>
      </p:sp>
      <p:sp>
        <p:nvSpPr>
          <p:cNvPr id="4" name="Rectangle 9"/>
          <p:cNvSpPr>
            <a:spLocks noGrp="1" noChangeArrowheads="1"/>
          </p:cNvSpPr>
          <p:nvPr>
            <p:ph type="dt" sz="half" idx="12"/>
          </p:nvPr>
        </p:nvSpPr>
        <p:spPr/>
        <p:txBody>
          <a:bodyPr/>
          <a:lstStyle>
            <a:lvl1pPr>
              <a:defRPr smtClean="0">
                <a:latin typeface="Georgia" panose="02040502050405020303" pitchFamily="18" charset="0"/>
              </a:defRPr>
            </a:lvl1pPr>
          </a:lstStyle>
          <a:p>
            <a:pPr>
              <a:defRPr/>
            </a:pPr>
            <a:r>
              <a:rPr lang="en-US" altLang="en-US" smtClean="0"/>
              <a:t> </a:t>
            </a:r>
            <a:endParaRPr lang="en-US" altLang="en-US"/>
          </a:p>
        </p:txBody>
      </p:sp>
    </p:spTree>
    <p:extLst>
      <p:ext uri="{BB962C8B-B14F-4D97-AF65-F5344CB8AC3E}">
        <p14:creationId xmlns:p14="http://schemas.microsoft.com/office/powerpoint/2010/main" val="19645768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43" descr="37-degree-pos-tri-logo"/>
          <p:cNvPicPr>
            <a:picLocks noChangeAspect="1" noChangeArrowheads="1"/>
          </p:cNvPicPr>
          <p:nvPr/>
        </p:nvPicPr>
        <p:blipFill>
          <a:blip r:embed="rId2">
            <a:extLst>
              <a:ext uri="{28A0092B-C50C-407E-A947-70E740481C1C}">
                <a14:useLocalDpi xmlns:a14="http://schemas.microsoft.com/office/drawing/2010/main" val="0"/>
              </a:ext>
            </a:extLst>
          </a:blip>
          <a:srcRect r="25000" b="24518"/>
          <a:stretch>
            <a:fillRect/>
          </a:stretch>
        </p:blipFill>
        <p:spPr bwMode="auto">
          <a:xfrm>
            <a:off x="3571875" y="1882775"/>
            <a:ext cx="5572125" cy="497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8" descr="blue-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80400" y="684213"/>
            <a:ext cx="587375"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ine 4"/>
          <p:cNvSpPr>
            <a:spLocks noChangeShapeType="1"/>
          </p:cNvSpPr>
          <p:nvPr/>
        </p:nvSpPr>
        <p:spPr bwMode="auto">
          <a:xfrm flipV="1">
            <a:off x="274638" y="1050925"/>
            <a:ext cx="859472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 name="Rectangle 6"/>
          <p:cNvSpPr>
            <a:spLocks noChangeArrowheads="1"/>
          </p:cNvSpPr>
          <p:nvPr/>
        </p:nvSpPr>
        <p:spPr bwMode="black">
          <a:xfrm>
            <a:off x="182563" y="6462713"/>
            <a:ext cx="13716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lvl1pPr>
              <a:defRPr>
                <a:solidFill>
                  <a:schemeClr val="tx1"/>
                </a:solidFill>
                <a:latin typeface="Georgia" panose="02040502050405020303" pitchFamily="18" charset="0"/>
                <a:cs typeface="Arial" panose="020B0604020202020204" pitchFamily="34" charset="0"/>
              </a:defRPr>
            </a:lvl1pPr>
            <a:lvl2pPr marL="742950" indent="-285750">
              <a:defRPr>
                <a:solidFill>
                  <a:schemeClr val="tx1"/>
                </a:solidFill>
                <a:latin typeface="Georgia" panose="02040502050405020303" pitchFamily="18" charset="0"/>
                <a:cs typeface="Arial" panose="020B0604020202020204" pitchFamily="34" charset="0"/>
              </a:defRPr>
            </a:lvl2pPr>
            <a:lvl3pPr marL="1143000" indent="-228600">
              <a:defRPr>
                <a:solidFill>
                  <a:schemeClr val="tx1"/>
                </a:solidFill>
                <a:latin typeface="Georgia" panose="02040502050405020303" pitchFamily="18" charset="0"/>
                <a:cs typeface="Arial" panose="020B0604020202020204" pitchFamily="34" charset="0"/>
              </a:defRPr>
            </a:lvl3pPr>
            <a:lvl4pPr marL="1600200" indent="-228600">
              <a:defRPr>
                <a:solidFill>
                  <a:schemeClr val="tx1"/>
                </a:solidFill>
                <a:latin typeface="Georgia" panose="02040502050405020303" pitchFamily="18" charset="0"/>
                <a:cs typeface="Arial" panose="020B0604020202020204" pitchFamily="34" charset="0"/>
              </a:defRPr>
            </a:lvl4pPr>
            <a:lvl5pPr marL="2057400" indent="-22860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hangingPunct="1">
              <a:defRPr/>
            </a:pPr>
            <a:r>
              <a:rPr lang="en-US" altLang="en-US" sz="800" smtClean="0">
                <a:latin typeface="Arial" panose="020B0604020202020204" pitchFamily="34" charset="0"/>
              </a:rPr>
              <a:t>© 2014 IBM Corporation</a:t>
            </a:r>
            <a:endParaRPr lang="en-US" altLang="en-US" smtClean="0">
              <a:latin typeface="Arial" panose="020B0604020202020204" pitchFamily="34" charset="0"/>
            </a:endParaRPr>
          </a:p>
        </p:txBody>
      </p:sp>
      <p:sp>
        <p:nvSpPr>
          <p:cNvPr id="68611" name="Rectangle 3"/>
          <p:cNvSpPr>
            <a:spLocks noGrp="1" noChangeArrowheads="1"/>
          </p:cNvSpPr>
          <p:nvPr>
            <p:ph type="subTitle" idx="1"/>
          </p:nvPr>
        </p:nvSpPr>
        <p:spPr>
          <a:xfrm>
            <a:off x="182563" y="528638"/>
            <a:ext cx="7769225" cy="530225"/>
          </a:xfrm>
        </p:spPr>
        <p:txBody>
          <a:bodyPr anchor="b"/>
          <a:lstStyle>
            <a:lvl1pPr marL="0" indent="0">
              <a:buFont typeface="Wingdings" panose="05000000000000000000" pitchFamily="2" charset="2"/>
              <a:buNone/>
              <a:defRPr sz="1100"/>
            </a:lvl1pPr>
          </a:lstStyle>
          <a:p>
            <a:pPr lvl="0"/>
            <a:r>
              <a:rPr lang="en-US" noProof="0" smtClean="0"/>
              <a:t>Click to edit Master subtitle style</a:t>
            </a:r>
          </a:p>
        </p:txBody>
      </p:sp>
      <p:sp>
        <p:nvSpPr>
          <p:cNvPr id="68643" name="Rectangle 35"/>
          <p:cNvSpPr>
            <a:spLocks noGrp="1" noChangeArrowheads="1"/>
          </p:cNvSpPr>
          <p:nvPr>
            <p:ph type="ctrTitle"/>
          </p:nvPr>
        </p:nvSpPr>
        <p:spPr>
          <a:xfrm>
            <a:off x="139700" y="1235075"/>
            <a:ext cx="6900863" cy="2193925"/>
          </a:xfrm>
        </p:spPr>
        <p:txBody>
          <a:bodyPr anchor="b"/>
          <a:lstStyle>
            <a:lvl1pPr>
              <a:defRPr sz="3500">
                <a:solidFill>
                  <a:schemeClr val="tx1"/>
                </a:solidFill>
              </a:defRPr>
            </a:lvl1pPr>
          </a:lstStyle>
          <a:p>
            <a:pPr lvl="0"/>
            <a:r>
              <a:rPr lang="en-US" noProof="0" smtClean="0"/>
              <a:t>Click to edit Master title style</a:t>
            </a:r>
          </a:p>
        </p:txBody>
      </p:sp>
    </p:spTree>
    <p:extLst>
      <p:ext uri="{BB962C8B-B14F-4D97-AF65-F5344CB8AC3E}">
        <p14:creationId xmlns:p14="http://schemas.microsoft.com/office/powerpoint/2010/main" val="2962906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atin typeface="Whitney Book" pitchFamily="50"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7"/>
          <p:cNvSpPr>
            <a:spLocks noGrp="1" noChangeArrowheads="1"/>
          </p:cNvSpPr>
          <p:nvPr>
            <p:ph type="sldNum" sz="quarter" idx="10"/>
          </p:nvPr>
        </p:nvSpPr>
        <p:spPr/>
        <p:txBody>
          <a:bodyPr/>
          <a:lstStyle>
            <a:lvl1pPr>
              <a:defRPr smtClean="0"/>
            </a:lvl1pPr>
          </a:lstStyle>
          <a:p>
            <a:pPr>
              <a:defRPr/>
            </a:pPr>
            <a:fld id="{C08B335F-BC02-431A-B605-20A139570061}" type="slidenum">
              <a:rPr lang="en-US" altLang="en-US"/>
              <a:pPr>
                <a:defRPr/>
              </a:pPr>
              <a:t>‹#›</a:t>
            </a:fld>
            <a:endParaRPr lang="en-US" altLang="en-US"/>
          </a:p>
        </p:txBody>
      </p:sp>
      <p:sp>
        <p:nvSpPr>
          <p:cNvPr id="5" name="Rectangle 8"/>
          <p:cNvSpPr>
            <a:spLocks noGrp="1" noChangeArrowheads="1"/>
          </p:cNvSpPr>
          <p:nvPr>
            <p:ph type="ftr" sz="quarter" idx="11"/>
          </p:nvPr>
        </p:nvSpPr>
        <p:spPr/>
        <p:txBody>
          <a:bodyPr/>
          <a:lstStyle>
            <a:lvl1pPr>
              <a:defRPr/>
            </a:lvl1pPr>
          </a:lstStyle>
          <a:p>
            <a:pPr>
              <a:defRPr/>
            </a:pPr>
            <a:r>
              <a:rPr lang="en-US" altLang="en-US"/>
              <a:t>IBM Confidential</a:t>
            </a:r>
          </a:p>
        </p:txBody>
      </p:sp>
      <p:sp>
        <p:nvSpPr>
          <p:cNvPr id="6" name="Rectangle 9"/>
          <p:cNvSpPr>
            <a:spLocks noGrp="1" noChangeArrowheads="1"/>
          </p:cNvSpPr>
          <p:nvPr>
            <p:ph type="dt" sz="half" idx="12"/>
          </p:nvPr>
        </p:nvSpPr>
        <p:spPr/>
        <p:txBody>
          <a:bodyPr/>
          <a:lstStyle>
            <a:lvl1pPr>
              <a:defRPr/>
            </a:lvl1pPr>
          </a:lstStyle>
          <a:p>
            <a:pPr>
              <a:defRPr/>
            </a:pPr>
            <a:r>
              <a:rPr lang="en-US" altLang="en-US" smtClean="0"/>
              <a:t> </a:t>
            </a:r>
            <a:endParaRPr lang="en-US" altLang="en-US"/>
          </a:p>
        </p:txBody>
      </p:sp>
    </p:spTree>
    <p:extLst>
      <p:ext uri="{BB962C8B-B14F-4D97-AF65-F5344CB8AC3E}">
        <p14:creationId xmlns:p14="http://schemas.microsoft.com/office/powerpoint/2010/main" val="32077219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7"/>
          <p:cNvSpPr>
            <a:spLocks noGrp="1" noChangeArrowheads="1"/>
          </p:cNvSpPr>
          <p:nvPr>
            <p:ph type="sldNum" sz="quarter" idx="10"/>
          </p:nvPr>
        </p:nvSpPr>
        <p:spPr/>
        <p:txBody>
          <a:bodyPr/>
          <a:lstStyle>
            <a:lvl1pPr>
              <a:defRPr smtClean="0"/>
            </a:lvl1pPr>
          </a:lstStyle>
          <a:p>
            <a:pPr>
              <a:defRPr/>
            </a:pPr>
            <a:fld id="{CFC9D5CA-2EE1-4195-8579-34EEB622F863}" type="slidenum">
              <a:rPr lang="en-US" altLang="en-US"/>
              <a:pPr>
                <a:defRPr/>
              </a:pPr>
              <a:t>‹#›</a:t>
            </a:fld>
            <a:endParaRPr lang="en-US" altLang="en-US"/>
          </a:p>
        </p:txBody>
      </p:sp>
      <p:sp>
        <p:nvSpPr>
          <p:cNvPr id="5" name="Rectangle 8"/>
          <p:cNvSpPr>
            <a:spLocks noGrp="1" noChangeArrowheads="1"/>
          </p:cNvSpPr>
          <p:nvPr>
            <p:ph type="ftr" sz="quarter" idx="11"/>
          </p:nvPr>
        </p:nvSpPr>
        <p:spPr/>
        <p:txBody>
          <a:bodyPr/>
          <a:lstStyle>
            <a:lvl1pPr>
              <a:defRPr/>
            </a:lvl1pPr>
          </a:lstStyle>
          <a:p>
            <a:pPr>
              <a:defRPr/>
            </a:pPr>
            <a:r>
              <a:rPr lang="en-US" altLang="en-US"/>
              <a:t>IBM Confidential</a:t>
            </a:r>
          </a:p>
        </p:txBody>
      </p:sp>
      <p:sp>
        <p:nvSpPr>
          <p:cNvPr id="6" name="Rectangle 9"/>
          <p:cNvSpPr>
            <a:spLocks noGrp="1" noChangeArrowheads="1"/>
          </p:cNvSpPr>
          <p:nvPr>
            <p:ph type="dt" sz="half" idx="12"/>
          </p:nvPr>
        </p:nvSpPr>
        <p:spPr/>
        <p:txBody>
          <a:bodyPr/>
          <a:lstStyle>
            <a:lvl1pPr>
              <a:defRPr/>
            </a:lvl1pPr>
          </a:lstStyle>
          <a:p>
            <a:pPr>
              <a:defRPr/>
            </a:pPr>
            <a:r>
              <a:rPr lang="en-US" altLang="en-US" smtClean="0"/>
              <a:t> </a:t>
            </a:r>
            <a:endParaRPr lang="en-US" altLang="en-US"/>
          </a:p>
        </p:txBody>
      </p:sp>
    </p:spTree>
    <p:extLst>
      <p:ext uri="{BB962C8B-B14F-4D97-AF65-F5344CB8AC3E}">
        <p14:creationId xmlns:p14="http://schemas.microsoft.com/office/powerpoint/2010/main" val="3563438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182563" y="1874838"/>
            <a:ext cx="4267200" cy="4479925"/>
          </a:xfrm>
        </p:spPr>
        <p:txBody>
          <a:bodyPr/>
          <a:lstStyle>
            <a:lvl1pPr>
              <a:defRPr>
                <a:latin typeface="Calibri Light" panose="020F0302020204030204" pitchFamily="34" charset="0"/>
              </a:defRPr>
            </a:lvl1pPr>
            <a:lvl2pPr>
              <a:defRPr>
                <a:latin typeface="Calibri Light" panose="020F0302020204030204" pitchFamily="34" charset="0"/>
              </a:defRPr>
            </a:lvl2pPr>
            <a:lvl3pPr>
              <a:defRPr>
                <a:latin typeface="Calibri Light" panose="020F0302020204030204" pitchFamily="34" charset="0"/>
              </a:defRPr>
            </a:lvl3pPr>
            <a:lvl4pPr>
              <a:defRPr>
                <a:latin typeface="Calibri Light" panose="020F0302020204030204" pitchFamily="34" charset="0"/>
              </a:defRPr>
            </a:lvl4pPr>
            <a:lvl5pPr>
              <a:defRPr>
                <a:latin typeface="Calibri Light" panose="020F030202020403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02163" y="1874838"/>
            <a:ext cx="4267200" cy="4479925"/>
          </a:xfrm>
        </p:spPr>
        <p:txBody>
          <a:bodyPr/>
          <a:lstStyle>
            <a:lvl1pPr>
              <a:defRPr>
                <a:latin typeface="Calibri Light" panose="020F0302020204030204" pitchFamily="34" charset="0"/>
              </a:defRPr>
            </a:lvl1pPr>
            <a:lvl2pPr>
              <a:defRPr>
                <a:latin typeface="Calibri Light" panose="020F0302020204030204" pitchFamily="34" charset="0"/>
              </a:defRPr>
            </a:lvl2pPr>
            <a:lvl3pPr>
              <a:defRPr>
                <a:latin typeface="Calibri Light" panose="020F0302020204030204" pitchFamily="34" charset="0"/>
              </a:defRPr>
            </a:lvl3pPr>
            <a:lvl4pPr>
              <a:defRPr>
                <a:latin typeface="Calibri Light" panose="020F0302020204030204" pitchFamily="34" charset="0"/>
              </a:defRPr>
            </a:lvl4pPr>
            <a:lvl5pPr>
              <a:defRPr>
                <a:latin typeface="Calibri Light" panose="020F030202020403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7"/>
          <p:cNvSpPr>
            <a:spLocks noGrp="1" noChangeArrowheads="1"/>
          </p:cNvSpPr>
          <p:nvPr>
            <p:ph type="sldNum" sz="quarter" idx="10"/>
          </p:nvPr>
        </p:nvSpPr>
        <p:spPr/>
        <p:txBody>
          <a:bodyPr/>
          <a:lstStyle>
            <a:lvl1pPr>
              <a:defRPr smtClean="0"/>
            </a:lvl1pPr>
          </a:lstStyle>
          <a:p>
            <a:pPr>
              <a:defRPr/>
            </a:pPr>
            <a:fld id="{8A455D33-DE2A-47EC-B419-9BD573FD048E}" type="slidenum">
              <a:rPr lang="en-US" altLang="en-US"/>
              <a:pPr>
                <a:defRPr/>
              </a:pPr>
              <a:t>‹#›</a:t>
            </a:fld>
            <a:endParaRPr lang="en-US" altLang="en-US"/>
          </a:p>
        </p:txBody>
      </p:sp>
      <p:sp>
        <p:nvSpPr>
          <p:cNvPr id="6" name="Rectangle 8"/>
          <p:cNvSpPr>
            <a:spLocks noGrp="1" noChangeArrowheads="1"/>
          </p:cNvSpPr>
          <p:nvPr>
            <p:ph type="ftr" sz="quarter" idx="11"/>
          </p:nvPr>
        </p:nvSpPr>
        <p:spPr/>
        <p:txBody>
          <a:bodyPr/>
          <a:lstStyle>
            <a:lvl1pPr>
              <a:defRPr/>
            </a:lvl1pPr>
          </a:lstStyle>
          <a:p>
            <a:pPr>
              <a:defRPr/>
            </a:pPr>
            <a:r>
              <a:rPr lang="en-US" altLang="en-US"/>
              <a:t>IBM Confidential</a:t>
            </a:r>
          </a:p>
        </p:txBody>
      </p:sp>
      <p:sp>
        <p:nvSpPr>
          <p:cNvPr id="7" name="Rectangle 9"/>
          <p:cNvSpPr>
            <a:spLocks noGrp="1" noChangeArrowheads="1"/>
          </p:cNvSpPr>
          <p:nvPr>
            <p:ph type="dt" sz="half" idx="12"/>
          </p:nvPr>
        </p:nvSpPr>
        <p:spPr/>
        <p:txBody>
          <a:bodyPr/>
          <a:lstStyle>
            <a:lvl1pPr>
              <a:defRPr/>
            </a:lvl1pPr>
          </a:lstStyle>
          <a:p>
            <a:pPr>
              <a:defRPr/>
            </a:pPr>
            <a:r>
              <a:rPr lang="en-US" altLang="en-US" smtClean="0"/>
              <a:t> </a:t>
            </a:r>
            <a:endParaRPr lang="en-US" altLang="en-US"/>
          </a:p>
        </p:txBody>
      </p:sp>
    </p:spTree>
    <p:extLst>
      <p:ext uri="{BB962C8B-B14F-4D97-AF65-F5344CB8AC3E}">
        <p14:creationId xmlns:p14="http://schemas.microsoft.com/office/powerpoint/2010/main" val="2933581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582980"/>
            <a:ext cx="7886700" cy="1325563"/>
          </a:xfrm>
        </p:spPr>
        <p:txBody>
          <a:bodyPr/>
          <a:lstStyle>
            <a:lvl1pPr>
              <a:defRPr>
                <a:latin typeface="Calibri" panose="020F0502020204030204" pitchFamily="34"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atin typeface="Calibri Light" panose="020F03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lvl1pPr>
              <a:defRPr>
                <a:latin typeface="Calibri Light" panose="020F0302020204030204" pitchFamily="34" charset="0"/>
              </a:defRPr>
            </a:lvl1pPr>
            <a:lvl2pPr>
              <a:defRPr>
                <a:latin typeface="Calibri Light" panose="020F0302020204030204" pitchFamily="34" charset="0"/>
              </a:defRPr>
            </a:lvl2pPr>
            <a:lvl3pPr>
              <a:defRPr>
                <a:latin typeface="Calibri Light" panose="020F0302020204030204" pitchFamily="34" charset="0"/>
              </a:defRPr>
            </a:lvl3pPr>
            <a:lvl4pPr>
              <a:defRPr>
                <a:latin typeface="Calibri Light" panose="020F0302020204030204" pitchFamily="34" charset="0"/>
              </a:defRPr>
            </a:lvl4pPr>
            <a:lvl5pPr>
              <a:defRPr>
                <a:latin typeface="Calibri Light" panose="020F0302020204030204"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atin typeface="Calibri Light" panose="020F03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lvl1pPr>
              <a:defRPr>
                <a:latin typeface="Calibri Light" panose="020F0302020204030204" pitchFamily="34" charset="0"/>
              </a:defRPr>
            </a:lvl1pPr>
            <a:lvl2pPr>
              <a:defRPr>
                <a:latin typeface="Calibri Light" panose="020F0302020204030204" pitchFamily="34" charset="0"/>
              </a:defRPr>
            </a:lvl2pPr>
            <a:lvl3pPr>
              <a:defRPr>
                <a:latin typeface="Calibri Light" panose="020F0302020204030204" pitchFamily="34" charset="0"/>
              </a:defRPr>
            </a:lvl3pPr>
            <a:lvl4pPr>
              <a:defRPr>
                <a:latin typeface="Calibri Light" panose="020F0302020204030204" pitchFamily="34" charset="0"/>
              </a:defRPr>
            </a:lvl4pPr>
            <a:lvl5pPr>
              <a:defRPr>
                <a:latin typeface="Calibri Light" panose="020F0302020204030204"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7"/>
          <p:cNvSpPr>
            <a:spLocks noGrp="1" noChangeArrowheads="1"/>
          </p:cNvSpPr>
          <p:nvPr>
            <p:ph type="sldNum" sz="quarter" idx="10"/>
          </p:nvPr>
        </p:nvSpPr>
        <p:spPr/>
        <p:txBody>
          <a:bodyPr/>
          <a:lstStyle>
            <a:lvl1pPr>
              <a:defRPr smtClean="0"/>
            </a:lvl1pPr>
          </a:lstStyle>
          <a:p>
            <a:pPr>
              <a:defRPr/>
            </a:pPr>
            <a:fld id="{E241C911-A622-4D11-8393-918A6F17F728}" type="slidenum">
              <a:rPr lang="en-US" altLang="en-US"/>
              <a:pPr>
                <a:defRPr/>
              </a:pPr>
              <a:t>‹#›</a:t>
            </a:fld>
            <a:endParaRPr lang="en-US" altLang="en-US"/>
          </a:p>
        </p:txBody>
      </p:sp>
      <p:sp>
        <p:nvSpPr>
          <p:cNvPr id="8" name="Rectangle 8"/>
          <p:cNvSpPr>
            <a:spLocks noGrp="1" noChangeArrowheads="1"/>
          </p:cNvSpPr>
          <p:nvPr>
            <p:ph type="ftr" sz="quarter" idx="11"/>
          </p:nvPr>
        </p:nvSpPr>
        <p:spPr/>
        <p:txBody>
          <a:bodyPr/>
          <a:lstStyle>
            <a:lvl1pPr>
              <a:defRPr/>
            </a:lvl1pPr>
          </a:lstStyle>
          <a:p>
            <a:pPr>
              <a:defRPr/>
            </a:pPr>
            <a:r>
              <a:rPr lang="en-US" altLang="en-US"/>
              <a:t>IBM Confidential</a:t>
            </a:r>
          </a:p>
        </p:txBody>
      </p:sp>
      <p:sp>
        <p:nvSpPr>
          <p:cNvPr id="9" name="Rectangle 9"/>
          <p:cNvSpPr>
            <a:spLocks noGrp="1" noChangeArrowheads="1"/>
          </p:cNvSpPr>
          <p:nvPr>
            <p:ph type="dt" sz="half" idx="12"/>
          </p:nvPr>
        </p:nvSpPr>
        <p:spPr/>
        <p:txBody>
          <a:bodyPr/>
          <a:lstStyle>
            <a:lvl1pPr>
              <a:defRPr/>
            </a:lvl1pPr>
          </a:lstStyle>
          <a:p>
            <a:pPr>
              <a:defRPr/>
            </a:pPr>
            <a:r>
              <a:rPr lang="en-US" altLang="en-US" smtClean="0"/>
              <a:t> </a:t>
            </a:r>
            <a:endParaRPr lang="en-US" altLang="en-US"/>
          </a:p>
        </p:txBody>
      </p:sp>
    </p:spTree>
    <p:extLst>
      <p:ext uri="{BB962C8B-B14F-4D97-AF65-F5344CB8AC3E}">
        <p14:creationId xmlns:p14="http://schemas.microsoft.com/office/powerpoint/2010/main" val="3866405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31653" y="152400"/>
            <a:ext cx="8686800" cy="731838"/>
          </a:xfrm>
        </p:spPr>
        <p:txBody>
          <a:bodyPr/>
          <a:lstStyle>
            <a:lvl1pPr>
              <a:defRPr>
                <a:latin typeface="Whitney LightSC" pitchFamily="50" charset="0"/>
              </a:defRPr>
            </a:lvl1pPr>
          </a:lstStyle>
          <a:p>
            <a:r>
              <a:rPr lang="en-US" dirty="0" smtClean="0"/>
              <a:t>Click to edit Master title style</a:t>
            </a:r>
            <a:endParaRPr lang="en-US" dirty="0"/>
          </a:p>
        </p:txBody>
      </p:sp>
      <p:sp>
        <p:nvSpPr>
          <p:cNvPr id="3" name="Rectangle 7"/>
          <p:cNvSpPr>
            <a:spLocks noGrp="1" noChangeArrowheads="1"/>
          </p:cNvSpPr>
          <p:nvPr>
            <p:ph type="sldNum" sz="quarter" idx="10"/>
          </p:nvPr>
        </p:nvSpPr>
        <p:spPr/>
        <p:txBody>
          <a:bodyPr/>
          <a:lstStyle>
            <a:lvl1pPr>
              <a:defRPr smtClean="0"/>
            </a:lvl1pPr>
          </a:lstStyle>
          <a:p>
            <a:pPr>
              <a:defRPr/>
            </a:pPr>
            <a:fld id="{07D41086-04FB-4771-91CC-F8BD00F591ED}" type="slidenum">
              <a:rPr lang="en-US" altLang="en-US"/>
              <a:pPr>
                <a:defRPr/>
              </a:pPr>
              <a:t>‹#›</a:t>
            </a:fld>
            <a:endParaRPr lang="en-US" altLang="en-US"/>
          </a:p>
        </p:txBody>
      </p:sp>
      <p:sp>
        <p:nvSpPr>
          <p:cNvPr id="4" name="Rectangle 8"/>
          <p:cNvSpPr>
            <a:spLocks noGrp="1" noChangeArrowheads="1"/>
          </p:cNvSpPr>
          <p:nvPr>
            <p:ph type="ftr" sz="quarter" idx="11"/>
          </p:nvPr>
        </p:nvSpPr>
        <p:spPr/>
        <p:txBody>
          <a:bodyPr/>
          <a:lstStyle>
            <a:lvl1pPr>
              <a:defRPr/>
            </a:lvl1pPr>
          </a:lstStyle>
          <a:p>
            <a:pPr>
              <a:defRPr/>
            </a:pPr>
            <a:r>
              <a:rPr lang="en-US" altLang="en-US"/>
              <a:t>IBM Confidential</a:t>
            </a:r>
          </a:p>
        </p:txBody>
      </p:sp>
      <p:sp>
        <p:nvSpPr>
          <p:cNvPr id="5" name="Rectangle 9"/>
          <p:cNvSpPr>
            <a:spLocks noGrp="1" noChangeArrowheads="1"/>
          </p:cNvSpPr>
          <p:nvPr>
            <p:ph type="dt" sz="half" idx="12"/>
          </p:nvPr>
        </p:nvSpPr>
        <p:spPr/>
        <p:txBody>
          <a:bodyPr/>
          <a:lstStyle>
            <a:lvl1pPr>
              <a:defRPr/>
            </a:lvl1pPr>
          </a:lstStyle>
          <a:p>
            <a:pPr>
              <a:defRPr/>
            </a:pPr>
            <a:r>
              <a:rPr lang="en-US" altLang="en-US" smtClean="0"/>
              <a:t> </a:t>
            </a:r>
            <a:endParaRPr lang="en-US" altLang="en-US"/>
          </a:p>
        </p:txBody>
      </p:sp>
    </p:spTree>
    <p:extLst>
      <p:ext uri="{BB962C8B-B14F-4D97-AF65-F5344CB8AC3E}">
        <p14:creationId xmlns:p14="http://schemas.microsoft.com/office/powerpoint/2010/main" val="4658811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7"/>
          <p:cNvSpPr>
            <a:spLocks noGrp="1" noChangeArrowheads="1"/>
          </p:cNvSpPr>
          <p:nvPr>
            <p:ph type="sldNum" sz="quarter" idx="10"/>
          </p:nvPr>
        </p:nvSpPr>
        <p:spPr/>
        <p:txBody>
          <a:bodyPr/>
          <a:lstStyle>
            <a:lvl1pPr>
              <a:defRPr smtClean="0"/>
            </a:lvl1pPr>
          </a:lstStyle>
          <a:p>
            <a:pPr>
              <a:defRPr/>
            </a:pPr>
            <a:fld id="{70808799-E528-4B1B-9D82-D70ADA7D3557}" type="slidenum">
              <a:rPr lang="en-US" altLang="en-US"/>
              <a:pPr>
                <a:defRPr/>
              </a:pPr>
              <a:t>‹#›</a:t>
            </a:fld>
            <a:endParaRPr lang="en-US" altLang="en-US"/>
          </a:p>
        </p:txBody>
      </p:sp>
      <p:sp>
        <p:nvSpPr>
          <p:cNvPr id="3" name="Rectangle 8"/>
          <p:cNvSpPr>
            <a:spLocks noGrp="1" noChangeArrowheads="1"/>
          </p:cNvSpPr>
          <p:nvPr>
            <p:ph type="ftr" sz="quarter" idx="11"/>
          </p:nvPr>
        </p:nvSpPr>
        <p:spPr/>
        <p:txBody>
          <a:bodyPr/>
          <a:lstStyle>
            <a:lvl1pPr>
              <a:defRPr/>
            </a:lvl1pPr>
          </a:lstStyle>
          <a:p>
            <a:pPr>
              <a:defRPr/>
            </a:pPr>
            <a:r>
              <a:rPr lang="en-US" altLang="en-US"/>
              <a:t>IBM Confidential</a:t>
            </a:r>
          </a:p>
        </p:txBody>
      </p:sp>
      <p:sp>
        <p:nvSpPr>
          <p:cNvPr id="4" name="Rectangle 9"/>
          <p:cNvSpPr>
            <a:spLocks noGrp="1" noChangeArrowheads="1"/>
          </p:cNvSpPr>
          <p:nvPr>
            <p:ph type="dt" sz="half" idx="12"/>
          </p:nvPr>
        </p:nvSpPr>
        <p:spPr/>
        <p:txBody>
          <a:bodyPr/>
          <a:lstStyle>
            <a:lvl1pPr>
              <a:defRPr/>
            </a:lvl1pPr>
          </a:lstStyle>
          <a:p>
            <a:pPr>
              <a:defRPr/>
            </a:pPr>
            <a:r>
              <a:rPr lang="en-US" altLang="en-US" smtClean="0"/>
              <a:t> </a:t>
            </a:r>
            <a:endParaRPr lang="en-US" altLang="en-US"/>
          </a:p>
        </p:txBody>
      </p:sp>
    </p:spTree>
    <p:extLst>
      <p:ext uri="{BB962C8B-B14F-4D97-AF65-F5344CB8AC3E}">
        <p14:creationId xmlns:p14="http://schemas.microsoft.com/office/powerpoint/2010/main" val="16608458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7"/>
          <p:cNvSpPr>
            <a:spLocks noGrp="1" noChangeArrowheads="1"/>
          </p:cNvSpPr>
          <p:nvPr>
            <p:ph type="sldNum" sz="quarter" idx="10"/>
          </p:nvPr>
        </p:nvSpPr>
        <p:spPr/>
        <p:txBody>
          <a:bodyPr/>
          <a:lstStyle>
            <a:lvl1pPr>
              <a:defRPr smtClean="0"/>
            </a:lvl1pPr>
          </a:lstStyle>
          <a:p>
            <a:pPr>
              <a:defRPr/>
            </a:pPr>
            <a:fld id="{DB8C6DE4-793E-4750-A6D6-2F8979BFE200}" type="slidenum">
              <a:rPr lang="en-US" altLang="en-US"/>
              <a:pPr>
                <a:defRPr/>
              </a:pPr>
              <a:t>‹#›</a:t>
            </a:fld>
            <a:endParaRPr lang="en-US" altLang="en-US"/>
          </a:p>
        </p:txBody>
      </p:sp>
      <p:sp>
        <p:nvSpPr>
          <p:cNvPr id="6" name="Rectangle 8"/>
          <p:cNvSpPr>
            <a:spLocks noGrp="1" noChangeArrowheads="1"/>
          </p:cNvSpPr>
          <p:nvPr>
            <p:ph type="ftr" sz="quarter" idx="11"/>
          </p:nvPr>
        </p:nvSpPr>
        <p:spPr/>
        <p:txBody>
          <a:bodyPr/>
          <a:lstStyle>
            <a:lvl1pPr>
              <a:defRPr/>
            </a:lvl1pPr>
          </a:lstStyle>
          <a:p>
            <a:pPr>
              <a:defRPr/>
            </a:pPr>
            <a:r>
              <a:rPr lang="en-US" altLang="en-US"/>
              <a:t>IBM Confidential</a:t>
            </a:r>
          </a:p>
        </p:txBody>
      </p:sp>
      <p:sp>
        <p:nvSpPr>
          <p:cNvPr id="7" name="Rectangle 9"/>
          <p:cNvSpPr>
            <a:spLocks noGrp="1" noChangeArrowheads="1"/>
          </p:cNvSpPr>
          <p:nvPr>
            <p:ph type="dt" sz="half" idx="12"/>
          </p:nvPr>
        </p:nvSpPr>
        <p:spPr/>
        <p:txBody>
          <a:bodyPr/>
          <a:lstStyle>
            <a:lvl1pPr>
              <a:defRPr/>
            </a:lvl1pPr>
          </a:lstStyle>
          <a:p>
            <a:pPr>
              <a:defRPr/>
            </a:pPr>
            <a:r>
              <a:rPr lang="en-US" altLang="en-US" smtClean="0"/>
              <a:t> </a:t>
            </a:r>
            <a:endParaRPr lang="en-US" altLang="en-US"/>
          </a:p>
        </p:txBody>
      </p:sp>
    </p:spTree>
    <p:extLst>
      <p:ext uri="{BB962C8B-B14F-4D97-AF65-F5344CB8AC3E}">
        <p14:creationId xmlns:p14="http://schemas.microsoft.com/office/powerpoint/2010/main" val="4992499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7"/>
          <p:cNvSpPr>
            <a:spLocks noGrp="1" noChangeArrowheads="1"/>
          </p:cNvSpPr>
          <p:nvPr>
            <p:ph type="sldNum" sz="quarter" idx="10"/>
          </p:nvPr>
        </p:nvSpPr>
        <p:spPr/>
        <p:txBody>
          <a:bodyPr/>
          <a:lstStyle>
            <a:lvl1pPr>
              <a:defRPr smtClean="0"/>
            </a:lvl1pPr>
          </a:lstStyle>
          <a:p>
            <a:pPr>
              <a:defRPr/>
            </a:pPr>
            <a:fld id="{5AE3A71E-7439-479C-B4AF-BA48E0E6DF1C}" type="slidenum">
              <a:rPr lang="en-US" altLang="en-US"/>
              <a:pPr>
                <a:defRPr/>
              </a:pPr>
              <a:t>‹#›</a:t>
            </a:fld>
            <a:endParaRPr lang="en-US" altLang="en-US"/>
          </a:p>
        </p:txBody>
      </p:sp>
      <p:sp>
        <p:nvSpPr>
          <p:cNvPr id="6" name="Rectangle 8"/>
          <p:cNvSpPr>
            <a:spLocks noGrp="1" noChangeArrowheads="1"/>
          </p:cNvSpPr>
          <p:nvPr>
            <p:ph type="ftr" sz="quarter" idx="11"/>
          </p:nvPr>
        </p:nvSpPr>
        <p:spPr/>
        <p:txBody>
          <a:bodyPr/>
          <a:lstStyle>
            <a:lvl1pPr>
              <a:defRPr/>
            </a:lvl1pPr>
          </a:lstStyle>
          <a:p>
            <a:pPr>
              <a:defRPr/>
            </a:pPr>
            <a:r>
              <a:rPr lang="en-US" altLang="en-US"/>
              <a:t>IBM Confidential</a:t>
            </a:r>
          </a:p>
        </p:txBody>
      </p:sp>
      <p:sp>
        <p:nvSpPr>
          <p:cNvPr id="7" name="Rectangle 9"/>
          <p:cNvSpPr>
            <a:spLocks noGrp="1" noChangeArrowheads="1"/>
          </p:cNvSpPr>
          <p:nvPr>
            <p:ph type="dt" sz="half" idx="12"/>
          </p:nvPr>
        </p:nvSpPr>
        <p:spPr/>
        <p:txBody>
          <a:bodyPr/>
          <a:lstStyle>
            <a:lvl1pPr>
              <a:defRPr/>
            </a:lvl1pPr>
          </a:lstStyle>
          <a:p>
            <a:pPr>
              <a:defRPr/>
            </a:pPr>
            <a:r>
              <a:rPr lang="en-US" altLang="en-US" smtClean="0"/>
              <a:t> </a:t>
            </a:r>
            <a:endParaRPr lang="en-US" altLang="en-US"/>
          </a:p>
        </p:txBody>
      </p:sp>
    </p:spTree>
    <p:extLst>
      <p:ext uri="{BB962C8B-B14F-4D97-AF65-F5344CB8AC3E}">
        <p14:creationId xmlns:p14="http://schemas.microsoft.com/office/powerpoint/2010/main" val="7448642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82563" y="152400"/>
            <a:ext cx="8686800" cy="731838"/>
          </a:xfrm>
        </p:spPr>
        <p:txBody>
          <a:bodyPr/>
          <a:lstStyle>
            <a:lvl1pPr>
              <a:defRPr>
                <a:latin typeface="Whitney LightSC" pitchFamily="50" charset="0"/>
              </a:defRPr>
            </a:lvl1pPr>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182563" y="884238"/>
            <a:ext cx="8686800" cy="5470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sldNum" sz="quarter" idx="10"/>
          </p:nvPr>
        </p:nvSpPr>
        <p:spPr/>
        <p:txBody>
          <a:bodyPr/>
          <a:lstStyle>
            <a:lvl1pPr>
              <a:defRPr smtClean="0"/>
            </a:lvl1pPr>
          </a:lstStyle>
          <a:p>
            <a:pPr>
              <a:defRPr/>
            </a:pPr>
            <a:fld id="{5C5E158F-35B1-4071-A8B7-3FEE3CB166DA}" type="slidenum">
              <a:rPr lang="en-US" altLang="en-US"/>
              <a:pPr>
                <a:defRPr/>
              </a:pPr>
              <a:t>‹#›</a:t>
            </a:fld>
            <a:endParaRPr lang="en-US" altLang="en-US"/>
          </a:p>
        </p:txBody>
      </p:sp>
      <p:sp>
        <p:nvSpPr>
          <p:cNvPr id="5" name="Rectangle 8"/>
          <p:cNvSpPr>
            <a:spLocks noGrp="1" noChangeArrowheads="1"/>
          </p:cNvSpPr>
          <p:nvPr>
            <p:ph type="ftr" sz="quarter" idx="11"/>
          </p:nvPr>
        </p:nvSpPr>
        <p:spPr/>
        <p:txBody>
          <a:bodyPr/>
          <a:lstStyle>
            <a:lvl1pPr>
              <a:defRPr/>
            </a:lvl1pPr>
          </a:lstStyle>
          <a:p>
            <a:pPr>
              <a:defRPr/>
            </a:pPr>
            <a:r>
              <a:rPr lang="en-US" altLang="en-US"/>
              <a:t>IBM Confidential</a:t>
            </a:r>
          </a:p>
        </p:txBody>
      </p:sp>
      <p:sp>
        <p:nvSpPr>
          <p:cNvPr id="6" name="Rectangle 9"/>
          <p:cNvSpPr>
            <a:spLocks noGrp="1" noChangeArrowheads="1"/>
          </p:cNvSpPr>
          <p:nvPr>
            <p:ph type="dt" sz="half" idx="12"/>
          </p:nvPr>
        </p:nvSpPr>
        <p:spPr/>
        <p:txBody>
          <a:bodyPr/>
          <a:lstStyle>
            <a:lvl1pPr>
              <a:defRPr/>
            </a:lvl1pPr>
          </a:lstStyle>
          <a:p>
            <a:pPr>
              <a:defRPr/>
            </a:pPr>
            <a:r>
              <a:rPr lang="en-US" altLang="en-US" smtClean="0"/>
              <a:t> </a:t>
            </a:r>
            <a:endParaRPr lang="en-US" altLang="en-US"/>
          </a:p>
        </p:txBody>
      </p:sp>
    </p:spTree>
    <p:extLst>
      <p:ext uri="{BB962C8B-B14F-4D97-AF65-F5344CB8AC3E}">
        <p14:creationId xmlns:p14="http://schemas.microsoft.com/office/powerpoint/2010/main" val="36855994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7"/>
          <p:cNvSpPr>
            <a:spLocks noGrp="1" noChangeArrowheads="1"/>
          </p:cNvSpPr>
          <p:nvPr>
            <p:ph type="sldNum" sz="quarter" idx="10"/>
          </p:nvPr>
        </p:nvSpPr>
        <p:spPr/>
        <p:txBody>
          <a:bodyPr/>
          <a:lstStyle>
            <a:lvl1pPr>
              <a:defRPr smtClean="0">
                <a:latin typeface="Georgia" panose="02040502050405020303" pitchFamily="18" charset="0"/>
              </a:defRPr>
            </a:lvl1pPr>
          </a:lstStyle>
          <a:p>
            <a:pPr>
              <a:defRPr/>
            </a:pPr>
            <a:fld id="{77667F24-441F-4953-B40A-2EA643C736A5}" type="slidenum">
              <a:rPr lang="en-US" altLang="en-US"/>
              <a:pPr>
                <a:defRPr/>
              </a:pPr>
              <a:t>‹#›</a:t>
            </a:fld>
            <a:endParaRPr lang="en-US" altLang="en-US"/>
          </a:p>
        </p:txBody>
      </p:sp>
      <p:sp>
        <p:nvSpPr>
          <p:cNvPr id="6" name="Rectangle 8"/>
          <p:cNvSpPr>
            <a:spLocks noGrp="1" noChangeArrowheads="1"/>
          </p:cNvSpPr>
          <p:nvPr>
            <p:ph type="ftr" sz="quarter" idx="11"/>
          </p:nvPr>
        </p:nvSpPr>
        <p:spPr/>
        <p:txBody>
          <a:bodyPr/>
          <a:lstStyle>
            <a:lvl1pPr>
              <a:defRPr smtClean="0">
                <a:latin typeface="Georgia" panose="02040502050405020303" pitchFamily="18" charset="0"/>
              </a:defRPr>
            </a:lvl1pPr>
          </a:lstStyle>
          <a:p>
            <a:pPr>
              <a:defRPr/>
            </a:pPr>
            <a:r>
              <a:rPr lang="en-US" altLang="en-US" smtClean="0"/>
              <a:t>IBM Confidential</a:t>
            </a:r>
            <a:endParaRPr lang="en-US" altLang="en-US"/>
          </a:p>
        </p:txBody>
      </p:sp>
      <p:sp>
        <p:nvSpPr>
          <p:cNvPr id="7" name="Rectangle 9"/>
          <p:cNvSpPr>
            <a:spLocks noGrp="1" noChangeArrowheads="1"/>
          </p:cNvSpPr>
          <p:nvPr>
            <p:ph type="dt" sz="half" idx="12"/>
          </p:nvPr>
        </p:nvSpPr>
        <p:spPr/>
        <p:txBody>
          <a:bodyPr/>
          <a:lstStyle>
            <a:lvl1pPr>
              <a:defRPr smtClean="0">
                <a:latin typeface="Georgia" panose="02040502050405020303" pitchFamily="18" charset="0"/>
              </a:defRPr>
            </a:lvl1pPr>
          </a:lstStyle>
          <a:p>
            <a:pPr>
              <a:defRPr/>
            </a:pPr>
            <a:r>
              <a:rPr lang="en-US" altLang="en-US" smtClean="0"/>
              <a:t> </a:t>
            </a:r>
            <a:endParaRPr lang="en-US" altLang="en-US"/>
          </a:p>
        </p:txBody>
      </p:sp>
    </p:spTree>
    <p:extLst>
      <p:ext uri="{BB962C8B-B14F-4D97-AF65-F5344CB8AC3E}">
        <p14:creationId xmlns:p14="http://schemas.microsoft.com/office/powerpoint/2010/main" val="352078608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7663" y="593725"/>
            <a:ext cx="2171700" cy="57610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82563" y="593725"/>
            <a:ext cx="6362700" cy="57610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sldNum" sz="quarter" idx="10"/>
          </p:nvPr>
        </p:nvSpPr>
        <p:spPr/>
        <p:txBody>
          <a:bodyPr/>
          <a:lstStyle>
            <a:lvl1pPr>
              <a:defRPr smtClean="0"/>
            </a:lvl1pPr>
          </a:lstStyle>
          <a:p>
            <a:pPr>
              <a:defRPr/>
            </a:pPr>
            <a:fld id="{83FF09A2-DC3C-46B1-A66E-B19552E0A797}" type="slidenum">
              <a:rPr lang="en-US" altLang="en-US"/>
              <a:pPr>
                <a:defRPr/>
              </a:pPr>
              <a:t>‹#›</a:t>
            </a:fld>
            <a:endParaRPr lang="en-US" altLang="en-US"/>
          </a:p>
        </p:txBody>
      </p:sp>
      <p:sp>
        <p:nvSpPr>
          <p:cNvPr id="5" name="Rectangle 8"/>
          <p:cNvSpPr>
            <a:spLocks noGrp="1" noChangeArrowheads="1"/>
          </p:cNvSpPr>
          <p:nvPr>
            <p:ph type="ftr" sz="quarter" idx="11"/>
          </p:nvPr>
        </p:nvSpPr>
        <p:spPr/>
        <p:txBody>
          <a:bodyPr/>
          <a:lstStyle>
            <a:lvl1pPr>
              <a:defRPr/>
            </a:lvl1pPr>
          </a:lstStyle>
          <a:p>
            <a:pPr>
              <a:defRPr/>
            </a:pPr>
            <a:r>
              <a:rPr lang="en-US" altLang="en-US"/>
              <a:t>IBM Confidential</a:t>
            </a:r>
          </a:p>
        </p:txBody>
      </p:sp>
      <p:sp>
        <p:nvSpPr>
          <p:cNvPr id="6" name="Rectangle 9"/>
          <p:cNvSpPr>
            <a:spLocks noGrp="1" noChangeArrowheads="1"/>
          </p:cNvSpPr>
          <p:nvPr>
            <p:ph type="dt" sz="half" idx="12"/>
          </p:nvPr>
        </p:nvSpPr>
        <p:spPr/>
        <p:txBody>
          <a:bodyPr/>
          <a:lstStyle>
            <a:lvl1pPr>
              <a:defRPr/>
            </a:lvl1pPr>
          </a:lstStyle>
          <a:p>
            <a:pPr>
              <a:defRPr/>
            </a:pPr>
            <a:r>
              <a:rPr lang="en-US" altLang="en-US" smtClean="0"/>
              <a:t> </a:t>
            </a:r>
            <a:endParaRPr lang="en-US" altLang="en-US"/>
          </a:p>
        </p:txBody>
      </p:sp>
    </p:spTree>
    <p:extLst>
      <p:ext uri="{BB962C8B-B14F-4D97-AF65-F5344CB8AC3E}">
        <p14:creationId xmlns:p14="http://schemas.microsoft.com/office/powerpoint/2010/main" val="416114583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53988" y="871538"/>
            <a:ext cx="8245475" cy="4984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776413"/>
            <a:ext cx="3811588" cy="39020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9788" y="1776413"/>
            <a:ext cx="3811587" cy="39020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smtClean="0"/>
            </a:lvl1pPr>
          </a:lstStyle>
          <a:p>
            <a:pPr>
              <a:defRPr/>
            </a:pPr>
            <a:fld id="{0DECB8B1-9417-4783-A78A-677C71040EB2}" type="slidenum">
              <a:rPr lang="en-US" altLang="en-US"/>
              <a:pPr>
                <a:defRPr/>
              </a:pPr>
              <a:t>‹#›</a:t>
            </a:fld>
            <a:endParaRPr lang="en-US" altLang="en-US"/>
          </a:p>
        </p:txBody>
      </p:sp>
      <p:sp>
        <p:nvSpPr>
          <p:cNvPr id="6" name="Footer Placeholder 5"/>
          <p:cNvSpPr>
            <a:spLocks noGrp="1"/>
          </p:cNvSpPr>
          <p:nvPr>
            <p:ph type="ftr" sz="quarter" idx="11"/>
          </p:nvPr>
        </p:nvSpPr>
        <p:spPr/>
        <p:txBody>
          <a:bodyPr/>
          <a:lstStyle>
            <a:lvl1pPr>
              <a:defRPr/>
            </a:lvl1pPr>
          </a:lstStyle>
          <a:p>
            <a:pPr>
              <a:defRPr/>
            </a:pPr>
            <a:r>
              <a:rPr lang="en-US" altLang="en-US"/>
              <a:t>IBM Confidential</a:t>
            </a:r>
          </a:p>
        </p:txBody>
      </p:sp>
      <p:sp>
        <p:nvSpPr>
          <p:cNvPr id="7" name="Date Placeholder 6"/>
          <p:cNvSpPr>
            <a:spLocks noGrp="1"/>
          </p:cNvSpPr>
          <p:nvPr>
            <p:ph type="dt" sz="half" idx="12"/>
          </p:nvPr>
        </p:nvSpPr>
        <p:spPr/>
        <p:txBody>
          <a:bodyPr/>
          <a:lstStyle>
            <a:lvl1pPr>
              <a:defRPr/>
            </a:lvl1pPr>
          </a:lstStyle>
          <a:p>
            <a:pPr>
              <a:defRPr/>
            </a:pPr>
            <a:r>
              <a:rPr lang="en-US" altLang="en-US" smtClean="0"/>
              <a:t> </a:t>
            </a:r>
            <a:endParaRPr lang="en-US" altLang="en-US"/>
          </a:p>
        </p:txBody>
      </p:sp>
    </p:spTree>
    <p:extLst>
      <p:ext uri="{BB962C8B-B14F-4D97-AF65-F5344CB8AC3E}">
        <p14:creationId xmlns:p14="http://schemas.microsoft.com/office/powerpoint/2010/main" val="2844310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152400" y="533400"/>
            <a:ext cx="8245475" cy="4349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41350" y="1400175"/>
            <a:ext cx="4087813" cy="4808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881563" y="1400175"/>
            <a:ext cx="4089400" cy="4808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sldNum" sz="quarter" idx="10"/>
          </p:nvPr>
        </p:nvSpPr>
        <p:spPr/>
        <p:txBody>
          <a:bodyPr/>
          <a:lstStyle>
            <a:lvl1pPr>
              <a:defRPr smtClean="0"/>
            </a:lvl1pPr>
          </a:lstStyle>
          <a:p>
            <a:pPr>
              <a:defRPr/>
            </a:pPr>
            <a:fld id="{C836AC68-825F-4AC0-94DF-F03A4E0F4C55}" type="slidenum">
              <a:rPr lang="en-US" altLang="en-US"/>
              <a:pPr>
                <a:defRPr/>
              </a:pPr>
              <a:t>‹#›</a:t>
            </a:fld>
            <a:endParaRPr lang="en-US" altLang="en-US"/>
          </a:p>
        </p:txBody>
      </p:sp>
      <p:sp>
        <p:nvSpPr>
          <p:cNvPr id="6" name="Footer Placeholder 4"/>
          <p:cNvSpPr>
            <a:spLocks noGrp="1"/>
          </p:cNvSpPr>
          <p:nvPr>
            <p:ph type="ftr" sz="quarter" idx="11"/>
          </p:nvPr>
        </p:nvSpPr>
        <p:spPr/>
        <p:txBody>
          <a:bodyPr/>
          <a:lstStyle>
            <a:lvl1pPr>
              <a:defRPr/>
            </a:lvl1pPr>
          </a:lstStyle>
          <a:p>
            <a:pPr>
              <a:defRPr/>
            </a:pPr>
            <a:r>
              <a:rPr lang="en-US" altLang="en-US"/>
              <a:t>IBM Confidential</a:t>
            </a:r>
          </a:p>
        </p:txBody>
      </p:sp>
      <p:sp>
        <p:nvSpPr>
          <p:cNvPr id="7" name="Rectangle 9"/>
          <p:cNvSpPr>
            <a:spLocks noGrp="1" noChangeArrowheads="1"/>
          </p:cNvSpPr>
          <p:nvPr>
            <p:ph type="dt" sz="half" idx="12"/>
          </p:nvPr>
        </p:nvSpPr>
        <p:spPr/>
        <p:txBody>
          <a:bodyPr/>
          <a:lstStyle>
            <a:lvl1pPr>
              <a:defRPr/>
            </a:lvl1pPr>
          </a:lstStyle>
          <a:p>
            <a:pPr>
              <a:defRPr/>
            </a:pPr>
            <a:r>
              <a:rPr lang="en-US" altLang="en-US" smtClean="0"/>
              <a:t> </a:t>
            </a:r>
            <a:endParaRPr lang="en-US" altLang="en-US"/>
          </a:p>
        </p:txBody>
      </p:sp>
    </p:spTree>
    <p:extLst>
      <p:ext uri="{BB962C8B-B14F-4D97-AF65-F5344CB8AC3E}">
        <p14:creationId xmlns:p14="http://schemas.microsoft.com/office/powerpoint/2010/main" val="283141659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82563" y="152400"/>
            <a:ext cx="8245475" cy="434975"/>
          </a:xfrm>
        </p:spPr>
        <p:txBody>
          <a:bodyPr/>
          <a:lstStyle>
            <a:lvl1pPr>
              <a:defRPr>
                <a:latin typeface="Whitney LightSC" pitchFamily="50" charset="0"/>
              </a:defRPr>
            </a:lvl1pPr>
          </a:lstStyle>
          <a:p>
            <a:r>
              <a:rPr lang="en-US" smtClean="0"/>
              <a:t>Click to edit Master title style</a:t>
            </a:r>
            <a:endParaRPr lang="en-US"/>
          </a:p>
        </p:txBody>
      </p:sp>
      <p:sp>
        <p:nvSpPr>
          <p:cNvPr id="3" name="Table Placeholder 2"/>
          <p:cNvSpPr>
            <a:spLocks noGrp="1"/>
          </p:cNvSpPr>
          <p:nvPr>
            <p:ph type="tbl" idx="1"/>
          </p:nvPr>
        </p:nvSpPr>
        <p:spPr>
          <a:xfrm>
            <a:off x="641350" y="685800"/>
            <a:ext cx="8329613" cy="5522913"/>
          </a:xfrm>
        </p:spPr>
        <p:txBody>
          <a:bodyPr/>
          <a:lstStyle/>
          <a:p>
            <a:pPr lvl="0"/>
            <a:endParaRPr lang="en-US" noProof="0" smtClean="0"/>
          </a:p>
        </p:txBody>
      </p:sp>
      <p:sp>
        <p:nvSpPr>
          <p:cNvPr id="4" name="Rectangle 6"/>
          <p:cNvSpPr>
            <a:spLocks noGrp="1" noChangeArrowheads="1"/>
          </p:cNvSpPr>
          <p:nvPr>
            <p:ph type="sldNum" sz="quarter" idx="10"/>
          </p:nvPr>
        </p:nvSpPr>
        <p:spPr/>
        <p:txBody>
          <a:bodyPr/>
          <a:lstStyle>
            <a:lvl1pPr>
              <a:defRPr smtClean="0"/>
            </a:lvl1pPr>
          </a:lstStyle>
          <a:p>
            <a:pPr>
              <a:defRPr/>
            </a:pPr>
            <a:fld id="{5F5D9E43-21F3-4778-A962-C51EB09149AB}" type="slidenum">
              <a:rPr lang="en-US" altLang="en-US"/>
              <a:pPr>
                <a:defRPr/>
              </a:pPr>
              <a:t>‹#›</a:t>
            </a:fld>
            <a:endParaRPr lang="en-US" altLang="en-US"/>
          </a:p>
        </p:txBody>
      </p:sp>
      <p:sp>
        <p:nvSpPr>
          <p:cNvPr id="5" name="Footer Placeholder 4"/>
          <p:cNvSpPr>
            <a:spLocks noGrp="1"/>
          </p:cNvSpPr>
          <p:nvPr>
            <p:ph type="ftr" sz="quarter" idx="11"/>
          </p:nvPr>
        </p:nvSpPr>
        <p:spPr/>
        <p:txBody>
          <a:bodyPr/>
          <a:lstStyle>
            <a:lvl1pPr>
              <a:defRPr/>
            </a:lvl1pPr>
          </a:lstStyle>
          <a:p>
            <a:pPr>
              <a:defRPr/>
            </a:pPr>
            <a:r>
              <a:rPr lang="en-US" altLang="en-US"/>
              <a:t>IBM Confidential</a:t>
            </a:r>
          </a:p>
        </p:txBody>
      </p:sp>
      <p:sp>
        <p:nvSpPr>
          <p:cNvPr id="6" name="Rectangle 9"/>
          <p:cNvSpPr>
            <a:spLocks noGrp="1" noChangeArrowheads="1"/>
          </p:cNvSpPr>
          <p:nvPr>
            <p:ph type="dt" sz="half" idx="12"/>
          </p:nvPr>
        </p:nvSpPr>
        <p:spPr/>
        <p:txBody>
          <a:bodyPr/>
          <a:lstStyle>
            <a:lvl1pPr>
              <a:defRPr/>
            </a:lvl1pPr>
          </a:lstStyle>
          <a:p>
            <a:pPr>
              <a:defRPr/>
            </a:pPr>
            <a:r>
              <a:rPr lang="en-US" altLang="en-US" smtClean="0"/>
              <a:t> </a:t>
            </a:r>
            <a:endParaRPr lang="en-US" altLang="en-US"/>
          </a:p>
        </p:txBody>
      </p:sp>
    </p:spTree>
    <p:extLst>
      <p:ext uri="{BB962C8B-B14F-4D97-AF65-F5344CB8AC3E}">
        <p14:creationId xmlns:p14="http://schemas.microsoft.com/office/powerpoint/2010/main" val="372127867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390525" y="2493963"/>
            <a:ext cx="7953375" cy="1468437"/>
          </a:xfrm>
        </p:spPr>
        <p:txBody>
          <a:bodyPr/>
          <a:lstStyle>
            <a:lvl1pPr>
              <a:defRPr>
                <a:latin typeface="Calibri" panose="020F0502020204030204" pitchFamily="34" charset="0"/>
              </a:defRPr>
            </a:lvl1pPr>
          </a:lstStyle>
          <a:p>
            <a:r>
              <a:rPr lang="en-US" dirty="0" smtClean="0"/>
              <a:t>Click to edit Master title style</a:t>
            </a:r>
            <a:endParaRPr lang="en-US" dirty="0"/>
          </a:p>
        </p:txBody>
      </p:sp>
      <p:sp>
        <p:nvSpPr>
          <p:cNvPr id="3" name="Rectangle 5"/>
          <p:cNvSpPr>
            <a:spLocks noGrp="1" noChangeArrowheads="1"/>
          </p:cNvSpPr>
          <p:nvPr>
            <p:ph type="ftr" idx="10"/>
          </p:nvPr>
        </p:nvSpPr>
        <p:spPr/>
        <p:txBody>
          <a:bodyPr/>
          <a:lstStyle>
            <a:lvl1pPr>
              <a:defRPr/>
            </a:lvl1pPr>
          </a:lstStyle>
          <a:p>
            <a:pPr>
              <a:defRPr/>
            </a:pPr>
            <a:r>
              <a:rPr lang="en-US" altLang="en-US"/>
              <a:t>IBM Confidential</a:t>
            </a:r>
          </a:p>
        </p:txBody>
      </p:sp>
      <p:sp>
        <p:nvSpPr>
          <p:cNvPr id="4" name="Rectangle 6"/>
          <p:cNvSpPr>
            <a:spLocks noGrp="1" noChangeArrowheads="1"/>
          </p:cNvSpPr>
          <p:nvPr>
            <p:ph type="dt" idx="11"/>
          </p:nvPr>
        </p:nvSpPr>
        <p:spPr/>
        <p:txBody>
          <a:bodyPr/>
          <a:lstStyle>
            <a:lvl1pPr>
              <a:defRPr/>
            </a:lvl1pPr>
          </a:lstStyle>
          <a:p>
            <a:pPr>
              <a:defRPr/>
            </a:pPr>
            <a:r>
              <a:rPr lang="en-US" altLang="en-US" smtClean="0"/>
              <a:t> </a:t>
            </a:r>
            <a:endParaRPr lang="en-US" altLang="en-US"/>
          </a:p>
        </p:txBody>
      </p:sp>
    </p:spTree>
    <p:extLst>
      <p:ext uri="{BB962C8B-B14F-4D97-AF65-F5344CB8AC3E}">
        <p14:creationId xmlns:p14="http://schemas.microsoft.com/office/powerpoint/2010/main" val="282933259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53988" y="871538"/>
            <a:ext cx="8245475" cy="4984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776413"/>
            <a:ext cx="3811588" cy="39020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9788" y="1776413"/>
            <a:ext cx="3811587" cy="18748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9788" y="3803650"/>
            <a:ext cx="3811587" cy="18748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8"/>
          <p:cNvSpPr>
            <a:spLocks noGrp="1" noChangeArrowheads="1"/>
          </p:cNvSpPr>
          <p:nvPr>
            <p:ph type="sldNum" sz="quarter" idx="10"/>
          </p:nvPr>
        </p:nvSpPr>
        <p:spPr>
          <a:ln/>
        </p:spPr>
        <p:txBody>
          <a:bodyPr/>
          <a:lstStyle>
            <a:lvl1pPr>
              <a:defRPr/>
            </a:lvl1pPr>
          </a:lstStyle>
          <a:p>
            <a:fld id="{8E2F4160-F31D-48CB-B774-C1D3C86D05D3}" type="slidenum">
              <a:rPr lang="en-US" altLang="en-US"/>
              <a:pPr/>
              <a:t>‹#›</a:t>
            </a:fld>
            <a:endParaRPr lang="en-US" altLang="en-US"/>
          </a:p>
        </p:txBody>
      </p:sp>
    </p:spTree>
    <p:extLst>
      <p:ext uri="{BB962C8B-B14F-4D97-AF65-F5344CB8AC3E}">
        <p14:creationId xmlns:p14="http://schemas.microsoft.com/office/powerpoint/2010/main" val="31432193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762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066800"/>
            <a:ext cx="8229600" cy="24526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7200" y="3671888"/>
            <a:ext cx="8229600" cy="24542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smtClean="0"/>
              <a:t>IBM Confidential  </a:t>
            </a: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70C20BB-5938-5C4F-B766-FA619D68CD53}" type="slidenum">
              <a:rPr lang="en-US"/>
              <a:pPr>
                <a:defRPr/>
              </a:pPr>
              <a:t>‹#›</a:t>
            </a:fld>
            <a:endParaRPr lang="en-US"/>
          </a:p>
        </p:txBody>
      </p:sp>
    </p:spTree>
    <p:extLst>
      <p:ext uri="{BB962C8B-B14F-4D97-AF65-F5344CB8AC3E}">
        <p14:creationId xmlns:p14="http://schemas.microsoft.com/office/powerpoint/2010/main" val="38806722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7"/>
          <p:cNvSpPr>
            <a:spLocks noGrp="1" noChangeArrowheads="1"/>
          </p:cNvSpPr>
          <p:nvPr>
            <p:ph type="sldNum" sz="quarter" idx="10"/>
          </p:nvPr>
        </p:nvSpPr>
        <p:spPr/>
        <p:txBody>
          <a:bodyPr/>
          <a:lstStyle>
            <a:lvl1pPr>
              <a:defRPr smtClean="0">
                <a:latin typeface="Georgia" panose="02040502050405020303" pitchFamily="18" charset="0"/>
              </a:defRPr>
            </a:lvl1pPr>
          </a:lstStyle>
          <a:p>
            <a:pPr>
              <a:defRPr/>
            </a:pPr>
            <a:fld id="{FB6FADC9-677A-442A-B97C-FE37B2D95E60}" type="slidenum">
              <a:rPr lang="en-US" altLang="en-US"/>
              <a:pPr>
                <a:defRPr/>
              </a:pPr>
              <a:t>‹#›</a:t>
            </a:fld>
            <a:endParaRPr lang="en-US" altLang="en-US"/>
          </a:p>
        </p:txBody>
      </p:sp>
      <p:sp>
        <p:nvSpPr>
          <p:cNvPr id="6" name="Rectangle 8"/>
          <p:cNvSpPr>
            <a:spLocks noGrp="1" noChangeArrowheads="1"/>
          </p:cNvSpPr>
          <p:nvPr>
            <p:ph type="ftr" sz="quarter" idx="11"/>
          </p:nvPr>
        </p:nvSpPr>
        <p:spPr/>
        <p:txBody>
          <a:bodyPr/>
          <a:lstStyle>
            <a:lvl1pPr>
              <a:defRPr smtClean="0">
                <a:latin typeface="Georgia" panose="02040502050405020303" pitchFamily="18" charset="0"/>
              </a:defRPr>
            </a:lvl1pPr>
          </a:lstStyle>
          <a:p>
            <a:pPr>
              <a:defRPr/>
            </a:pPr>
            <a:r>
              <a:rPr lang="en-US" altLang="en-US" smtClean="0"/>
              <a:t>IBM Confidential</a:t>
            </a:r>
            <a:endParaRPr lang="en-US" altLang="en-US"/>
          </a:p>
        </p:txBody>
      </p:sp>
      <p:sp>
        <p:nvSpPr>
          <p:cNvPr id="7" name="Rectangle 9"/>
          <p:cNvSpPr>
            <a:spLocks noGrp="1" noChangeArrowheads="1"/>
          </p:cNvSpPr>
          <p:nvPr>
            <p:ph type="dt" sz="half" idx="12"/>
          </p:nvPr>
        </p:nvSpPr>
        <p:spPr/>
        <p:txBody>
          <a:bodyPr/>
          <a:lstStyle>
            <a:lvl1pPr>
              <a:defRPr smtClean="0">
                <a:latin typeface="Georgia" panose="02040502050405020303" pitchFamily="18" charset="0"/>
              </a:defRPr>
            </a:lvl1pPr>
          </a:lstStyle>
          <a:p>
            <a:pPr>
              <a:defRPr/>
            </a:pPr>
            <a:r>
              <a:rPr lang="en-US" altLang="en-US" smtClean="0"/>
              <a:t> </a:t>
            </a:r>
            <a:endParaRPr lang="en-US" altLang="en-US"/>
          </a:p>
        </p:txBody>
      </p:sp>
    </p:spTree>
    <p:extLst>
      <p:ext uri="{BB962C8B-B14F-4D97-AF65-F5344CB8AC3E}">
        <p14:creationId xmlns:p14="http://schemas.microsoft.com/office/powerpoint/2010/main" val="3522674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sldNum" sz="quarter" idx="10"/>
          </p:nvPr>
        </p:nvSpPr>
        <p:spPr/>
        <p:txBody>
          <a:bodyPr/>
          <a:lstStyle>
            <a:lvl1pPr>
              <a:defRPr smtClean="0">
                <a:latin typeface="Georgia" panose="02040502050405020303" pitchFamily="18" charset="0"/>
              </a:defRPr>
            </a:lvl1pPr>
          </a:lstStyle>
          <a:p>
            <a:pPr>
              <a:defRPr/>
            </a:pPr>
            <a:fld id="{8F650C44-FE30-4A8D-B0A7-51665134A8E1}" type="slidenum">
              <a:rPr lang="en-US" altLang="en-US"/>
              <a:pPr>
                <a:defRPr/>
              </a:pPr>
              <a:t>‹#›</a:t>
            </a:fld>
            <a:endParaRPr lang="en-US" altLang="en-US"/>
          </a:p>
        </p:txBody>
      </p:sp>
      <p:sp>
        <p:nvSpPr>
          <p:cNvPr id="5" name="Rectangle 8"/>
          <p:cNvSpPr>
            <a:spLocks noGrp="1" noChangeArrowheads="1"/>
          </p:cNvSpPr>
          <p:nvPr>
            <p:ph type="ftr" sz="quarter" idx="11"/>
          </p:nvPr>
        </p:nvSpPr>
        <p:spPr/>
        <p:txBody>
          <a:bodyPr/>
          <a:lstStyle>
            <a:lvl1pPr>
              <a:defRPr smtClean="0">
                <a:latin typeface="Georgia" panose="02040502050405020303" pitchFamily="18" charset="0"/>
              </a:defRPr>
            </a:lvl1pPr>
          </a:lstStyle>
          <a:p>
            <a:pPr>
              <a:defRPr/>
            </a:pPr>
            <a:r>
              <a:rPr lang="en-US" altLang="en-US" smtClean="0"/>
              <a:t>IBM Confidential</a:t>
            </a:r>
            <a:endParaRPr lang="en-US" altLang="en-US"/>
          </a:p>
        </p:txBody>
      </p:sp>
      <p:sp>
        <p:nvSpPr>
          <p:cNvPr id="6" name="Rectangle 9"/>
          <p:cNvSpPr>
            <a:spLocks noGrp="1" noChangeArrowheads="1"/>
          </p:cNvSpPr>
          <p:nvPr>
            <p:ph type="dt" sz="half" idx="12"/>
          </p:nvPr>
        </p:nvSpPr>
        <p:spPr/>
        <p:txBody>
          <a:bodyPr/>
          <a:lstStyle>
            <a:lvl1pPr>
              <a:defRPr smtClean="0">
                <a:latin typeface="Georgia" panose="02040502050405020303" pitchFamily="18" charset="0"/>
              </a:defRPr>
            </a:lvl1pPr>
          </a:lstStyle>
          <a:p>
            <a:pPr>
              <a:defRPr/>
            </a:pPr>
            <a:r>
              <a:rPr lang="en-US" altLang="en-US" smtClean="0"/>
              <a:t> </a:t>
            </a:r>
            <a:endParaRPr lang="en-US" altLang="en-US"/>
          </a:p>
        </p:txBody>
      </p:sp>
    </p:spTree>
    <p:extLst>
      <p:ext uri="{BB962C8B-B14F-4D97-AF65-F5344CB8AC3E}">
        <p14:creationId xmlns:p14="http://schemas.microsoft.com/office/powerpoint/2010/main" val="42560832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7663" y="593725"/>
            <a:ext cx="2171700" cy="57610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82563" y="593725"/>
            <a:ext cx="6362700" cy="57610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sldNum" sz="quarter" idx="10"/>
          </p:nvPr>
        </p:nvSpPr>
        <p:spPr/>
        <p:txBody>
          <a:bodyPr/>
          <a:lstStyle>
            <a:lvl1pPr>
              <a:defRPr smtClean="0">
                <a:latin typeface="Georgia" panose="02040502050405020303" pitchFamily="18" charset="0"/>
              </a:defRPr>
            </a:lvl1pPr>
          </a:lstStyle>
          <a:p>
            <a:pPr>
              <a:defRPr/>
            </a:pPr>
            <a:fld id="{E2ABBA37-464E-4482-BCEE-2B235B699A04}" type="slidenum">
              <a:rPr lang="en-US" altLang="en-US"/>
              <a:pPr>
                <a:defRPr/>
              </a:pPr>
              <a:t>‹#›</a:t>
            </a:fld>
            <a:endParaRPr lang="en-US" altLang="en-US"/>
          </a:p>
        </p:txBody>
      </p:sp>
      <p:sp>
        <p:nvSpPr>
          <p:cNvPr id="5" name="Rectangle 8"/>
          <p:cNvSpPr>
            <a:spLocks noGrp="1" noChangeArrowheads="1"/>
          </p:cNvSpPr>
          <p:nvPr>
            <p:ph type="ftr" sz="quarter" idx="11"/>
          </p:nvPr>
        </p:nvSpPr>
        <p:spPr/>
        <p:txBody>
          <a:bodyPr/>
          <a:lstStyle>
            <a:lvl1pPr>
              <a:defRPr smtClean="0">
                <a:latin typeface="Georgia" panose="02040502050405020303" pitchFamily="18" charset="0"/>
              </a:defRPr>
            </a:lvl1pPr>
          </a:lstStyle>
          <a:p>
            <a:pPr>
              <a:defRPr/>
            </a:pPr>
            <a:r>
              <a:rPr lang="en-US" altLang="en-US" smtClean="0"/>
              <a:t>IBM Confidential</a:t>
            </a:r>
            <a:endParaRPr lang="en-US" altLang="en-US"/>
          </a:p>
        </p:txBody>
      </p:sp>
      <p:sp>
        <p:nvSpPr>
          <p:cNvPr id="6" name="Rectangle 9"/>
          <p:cNvSpPr>
            <a:spLocks noGrp="1" noChangeArrowheads="1"/>
          </p:cNvSpPr>
          <p:nvPr>
            <p:ph type="dt" sz="half" idx="12"/>
          </p:nvPr>
        </p:nvSpPr>
        <p:spPr/>
        <p:txBody>
          <a:bodyPr/>
          <a:lstStyle>
            <a:lvl1pPr>
              <a:defRPr smtClean="0">
                <a:latin typeface="Georgia" panose="02040502050405020303" pitchFamily="18" charset="0"/>
              </a:defRPr>
            </a:lvl1pPr>
          </a:lstStyle>
          <a:p>
            <a:pPr>
              <a:defRPr/>
            </a:pPr>
            <a:r>
              <a:rPr lang="en-US" altLang="en-US" smtClean="0"/>
              <a:t> </a:t>
            </a:r>
            <a:endParaRPr lang="en-US" altLang="en-US"/>
          </a:p>
        </p:txBody>
      </p:sp>
    </p:spTree>
    <p:extLst>
      <p:ext uri="{BB962C8B-B14F-4D97-AF65-F5344CB8AC3E}">
        <p14:creationId xmlns:p14="http://schemas.microsoft.com/office/powerpoint/2010/main" val="23926788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53988" y="871538"/>
            <a:ext cx="8245475" cy="4984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776413"/>
            <a:ext cx="3811588" cy="39020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9788" y="1776413"/>
            <a:ext cx="3811587" cy="39020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smtClean="0">
                <a:latin typeface="Georgia" panose="02040502050405020303" pitchFamily="18" charset="0"/>
              </a:defRPr>
            </a:lvl1pPr>
          </a:lstStyle>
          <a:p>
            <a:pPr>
              <a:defRPr/>
            </a:pPr>
            <a:fld id="{FACB3A9D-BAFC-496B-AAEF-9B2816ACE097}" type="slidenum">
              <a:rPr lang="en-US" altLang="en-US"/>
              <a:pPr>
                <a:defRPr/>
              </a:pPr>
              <a:t>‹#›</a:t>
            </a:fld>
            <a:endParaRPr lang="en-US" altLang="en-US"/>
          </a:p>
        </p:txBody>
      </p:sp>
      <p:sp>
        <p:nvSpPr>
          <p:cNvPr id="6" name="Footer Placeholder 5"/>
          <p:cNvSpPr>
            <a:spLocks noGrp="1"/>
          </p:cNvSpPr>
          <p:nvPr>
            <p:ph type="ftr" sz="quarter" idx="11"/>
          </p:nvPr>
        </p:nvSpPr>
        <p:spPr/>
        <p:txBody>
          <a:bodyPr/>
          <a:lstStyle>
            <a:lvl1pPr>
              <a:defRPr>
                <a:latin typeface="Georgia" panose="02040502050405020303" pitchFamily="18" charset="0"/>
              </a:defRPr>
            </a:lvl1pPr>
          </a:lstStyle>
          <a:p>
            <a:pPr>
              <a:defRPr/>
            </a:pPr>
            <a:r>
              <a:rPr lang="en-US" smtClean="0"/>
              <a:t>IBM Confidential</a:t>
            </a:r>
            <a:endParaRPr lang="en-US"/>
          </a:p>
        </p:txBody>
      </p:sp>
      <p:sp>
        <p:nvSpPr>
          <p:cNvPr id="7" name="Date Placeholder 6"/>
          <p:cNvSpPr>
            <a:spLocks noGrp="1"/>
          </p:cNvSpPr>
          <p:nvPr>
            <p:ph type="dt" sz="half" idx="12"/>
          </p:nvPr>
        </p:nvSpPr>
        <p:spPr/>
        <p:txBody>
          <a:bodyPr/>
          <a:lstStyle>
            <a:lvl1pPr>
              <a:defRPr smtClean="0">
                <a:latin typeface="Georgia" panose="02040502050405020303" pitchFamily="18" charset="0"/>
              </a:defRPr>
            </a:lvl1pPr>
          </a:lstStyle>
          <a:p>
            <a:pPr>
              <a:defRPr/>
            </a:pPr>
            <a:r>
              <a:rPr lang="en-US" altLang="en-US" smtClean="0"/>
              <a:t> </a:t>
            </a:r>
            <a:endParaRPr lang="en-US" altLang="en-US"/>
          </a:p>
        </p:txBody>
      </p:sp>
    </p:spTree>
    <p:extLst>
      <p:ext uri="{BB962C8B-B14F-4D97-AF65-F5344CB8AC3E}">
        <p14:creationId xmlns:p14="http://schemas.microsoft.com/office/powerpoint/2010/main" val="4333196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152400" y="533400"/>
            <a:ext cx="8245475" cy="4349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41350" y="1400175"/>
            <a:ext cx="4087813" cy="4808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881563" y="1400175"/>
            <a:ext cx="4089400" cy="4808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sldNum" sz="quarter" idx="10"/>
          </p:nvPr>
        </p:nvSpPr>
        <p:spPr/>
        <p:txBody>
          <a:bodyPr/>
          <a:lstStyle>
            <a:lvl1pPr>
              <a:defRPr smtClean="0">
                <a:latin typeface="Georgia" panose="02040502050405020303" pitchFamily="18" charset="0"/>
              </a:defRPr>
            </a:lvl1pPr>
          </a:lstStyle>
          <a:p>
            <a:pPr>
              <a:defRPr/>
            </a:pPr>
            <a:fld id="{14E354CF-9C8A-4769-A748-A85E3393B0DC}" type="slidenum">
              <a:rPr lang="en-US" altLang="en-US"/>
              <a:pPr>
                <a:defRPr/>
              </a:pPr>
              <a:t>‹#›</a:t>
            </a:fld>
            <a:endParaRPr lang="en-US" altLang="en-US"/>
          </a:p>
        </p:txBody>
      </p:sp>
      <p:sp>
        <p:nvSpPr>
          <p:cNvPr id="6" name="Footer Placeholder 4"/>
          <p:cNvSpPr>
            <a:spLocks noGrp="1"/>
          </p:cNvSpPr>
          <p:nvPr>
            <p:ph type="ftr" sz="quarter" idx="11"/>
          </p:nvPr>
        </p:nvSpPr>
        <p:spPr/>
        <p:txBody>
          <a:bodyPr/>
          <a:lstStyle>
            <a:lvl1pPr>
              <a:defRPr>
                <a:latin typeface="Georgia" panose="02040502050405020303" pitchFamily="18" charset="0"/>
              </a:defRPr>
            </a:lvl1pPr>
          </a:lstStyle>
          <a:p>
            <a:pPr>
              <a:defRPr/>
            </a:pPr>
            <a:r>
              <a:rPr lang="en-US" smtClean="0"/>
              <a:t>IBM Confidential</a:t>
            </a:r>
            <a:endParaRPr lang="en-US"/>
          </a:p>
        </p:txBody>
      </p:sp>
      <p:sp>
        <p:nvSpPr>
          <p:cNvPr id="7" name="Rectangle 9"/>
          <p:cNvSpPr>
            <a:spLocks noGrp="1" noChangeArrowheads="1"/>
          </p:cNvSpPr>
          <p:nvPr>
            <p:ph type="dt" sz="half" idx="12"/>
          </p:nvPr>
        </p:nvSpPr>
        <p:spPr/>
        <p:txBody>
          <a:bodyPr/>
          <a:lstStyle>
            <a:lvl1pPr>
              <a:defRPr smtClean="0">
                <a:latin typeface="Georgia" panose="02040502050405020303" pitchFamily="18" charset="0"/>
              </a:defRPr>
            </a:lvl1pPr>
          </a:lstStyle>
          <a:p>
            <a:pPr>
              <a:defRPr/>
            </a:pPr>
            <a:r>
              <a:rPr lang="en-US" altLang="en-US" smtClean="0"/>
              <a:t> </a:t>
            </a:r>
            <a:endParaRPr lang="en-US" altLang="en-US"/>
          </a:p>
        </p:txBody>
      </p:sp>
    </p:spTree>
    <p:extLst>
      <p:ext uri="{BB962C8B-B14F-4D97-AF65-F5344CB8AC3E}">
        <p14:creationId xmlns:p14="http://schemas.microsoft.com/office/powerpoint/2010/main" val="12678502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52400" y="533400"/>
            <a:ext cx="8245475" cy="4349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41350" y="1400175"/>
            <a:ext cx="8329613" cy="4808538"/>
          </a:xfrm>
        </p:spPr>
        <p:txBody>
          <a:bodyPr/>
          <a:lstStyle/>
          <a:p>
            <a:pPr lvl="0"/>
            <a:endParaRPr lang="en-US" noProof="0" smtClean="0"/>
          </a:p>
        </p:txBody>
      </p:sp>
      <p:sp>
        <p:nvSpPr>
          <p:cNvPr id="4" name="Rectangle 6"/>
          <p:cNvSpPr>
            <a:spLocks noGrp="1" noChangeArrowheads="1"/>
          </p:cNvSpPr>
          <p:nvPr>
            <p:ph type="sldNum" sz="quarter" idx="10"/>
          </p:nvPr>
        </p:nvSpPr>
        <p:spPr/>
        <p:txBody>
          <a:bodyPr/>
          <a:lstStyle>
            <a:lvl1pPr>
              <a:defRPr smtClean="0">
                <a:latin typeface="Georgia" panose="02040502050405020303" pitchFamily="18" charset="0"/>
              </a:defRPr>
            </a:lvl1pPr>
          </a:lstStyle>
          <a:p>
            <a:pPr>
              <a:defRPr/>
            </a:pPr>
            <a:fld id="{F6CBF2F7-4EA1-4258-8A71-6685BEACBC4E}" type="slidenum">
              <a:rPr lang="en-US" altLang="en-US"/>
              <a:pPr>
                <a:defRPr/>
              </a:pPr>
              <a:t>‹#›</a:t>
            </a:fld>
            <a:endParaRPr lang="en-US" altLang="en-US"/>
          </a:p>
        </p:txBody>
      </p:sp>
      <p:sp>
        <p:nvSpPr>
          <p:cNvPr id="5" name="Footer Placeholder 4"/>
          <p:cNvSpPr>
            <a:spLocks noGrp="1"/>
          </p:cNvSpPr>
          <p:nvPr>
            <p:ph type="ftr" sz="quarter" idx="11"/>
          </p:nvPr>
        </p:nvSpPr>
        <p:spPr/>
        <p:txBody>
          <a:bodyPr/>
          <a:lstStyle>
            <a:lvl1pPr>
              <a:defRPr>
                <a:latin typeface="Georgia" panose="02040502050405020303" pitchFamily="18" charset="0"/>
              </a:defRPr>
            </a:lvl1pPr>
          </a:lstStyle>
          <a:p>
            <a:pPr>
              <a:defRPr/>
            </a:pPr>
            <a:r>
              <a:rPr lang="en-US" smtClean="0"/>
              <a:t>IBM Confidential</a:t>
            </a:r>
            <a:endParaRPr lang="en-US"/>
          </a:p>
        </p:txBody>
      </p:sp>
      <p:sp>
        <p:nvSpPr>
          <p:cNvPr id="6" name="Rectangle 9"/>
          <p:cNvSpPr>
            <a:spLocks noGrp="1" noChangeArrowheads="1"/>
          </p:cNvSpPr>
          <p:nvPr>
            <p:ph type="dt" sz="half" idx="12"/>
          </p:nvPr>
        </p:nvSpPr>
        <p:spPr/>
        <p:txBody>
          <a:bodyPr/>
          <a:lstStyle>
            <a:lvl1pPr>
              <a:defRPr smtClean="0">
                <a:latin typeface="Georgia" panose="02040502050405020303" pitchFamily="18" charset="0"/>
              </a:defRPr>
            </a:lvl1pPr>
          </a:lstStyle>
          <a:p>
            <a:pPr>
              <a:defRPr/>
            </a:pPr>
            <a:r>
              <a:rPr lang="en-US" altLang="en-US" smtClean="0"/>
              <a:t> </a:t>
            </a:r>
            <a:endParaRPr lang="en-US" altLang="en-US"/>
          </a:p>
        </p:txBody>
      </p:sp>
    </p:spTree>
    <p:extLst>
      <p:ext uri="{BB962C8B-B14F-4D97-AF65-F5344CB8AC3E}">
        <p14:creationId xmlns:p14="http://schemas.microsoft.com/office/powerpoint/2010/main" val="19382940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sldNum" idx="10"/>
          </p:nvPr>
        </p:nvSpPr>
        <p:spPr/>
        <p:txBody>
          <a:bodyPr/>
          <a:lstStyle>
            <a:lvl1pPr>
              <a:defRPr smtClean="0">
                <a:solidFill>
                  <a:schemeClr val="tx1"/>
                </a:solidFill>
                <a:latin typeface="Georgia" panose="02040502050405020303" pitchFamily="18" charset="0"/>
              </a:defRPr>
            </a:lvl1pPr>
          </a:lstStyle>
          <a:p>
            <a:pPr>
              <a:defRPr/>
            </a:pPr>
            <a:fld id="{72A3F5D6-D14B-48B5-AB32-97A9D21AE35C}" type="slidenum">
              <a:rPr lang="en-US" altLang="en-US"/>
              <a:pPr>
                <a:defRPr/>
              </a:pPr>
              <a:t>‹#›</a:t>
            </a:fld>
            <a:endParaRPr lang="en-US" altLang="en-US"/>
          </a:p>
        </p:txBody>
      </p:sp>
      <p:sp>
        <p:nvSpPr>
          <p:cNvPr id="5" name="Rectangle 8"/>
          <p:cNvSpPr>
            <a:spLocks noGrp="1" noChangeArrowheads="1"/>
          </p:cNvSpPr>
          <p:nvPr>
            <p:ph type="ftr" idx="11"/>
          </p:nvPr>
        </p:nvSpPr>
        <p:spPr/>
        <p:txBody>
          <a:bodyPr/>
          <a:lstStyle>
            <a:lvl1pPr>
              <a:defRPr>
                <a:solidFill>
                  <a:schemeClr val="tx1"/>
                </a:solidFill>
                <a:latin typeface="Georgia" panose="02040502050405020303" pitchFamily="18" charset="0"/>
              </a:defRPr>
            </a:lvl1pPr>
          </a:lstStyle>
          <a:p>
            <a:pPr>
              <a:defRPr/>
            </a:pPr>
            <a:r>
              <a:rPr lang="en-US" altLang="en-US" smtClean="0"/>
              <a:t>IBM Confidential</a:t>
            </a:r>
            <a:endParaRPr lang="en-US" altLang="en-US"/>
          </a:p>
        </p:txBody>
      </p:sp>
      <p:sp>
        <p:nvSpPr>
          <p:cNvPr id="6" name="Rectangle 9"/>
          <p:cNvSpPr>
            <a:spLocks noGrp="1" noChangeArrowheads="1"/>
          </p:cNvSpPr>
          <p:nvPr>
            <p:ph type="dt" idx="12"/>
          </p:nvPr>
        </p:nvSpPr>
        <p:spPr/>
        <p:txBody>
          <a:bodyPr/>
          <a:lstStyle>
            <a:lvl1pPr>
              <a:defRPr smtClean="0">
                <a:solidFill>
                  <a:schemeClr val="tx1"/>
                </a:solidFill>
                <a:latin typeface="Georgia" panose="02040502050405020303" pitchFamily="18" charset="0"/>
              </a:defRPr>
            </a:lvl1pPr>
          </a:lstStyle>
          <a:p>
            <a:pPr>
              <a:defRPr/>
            </a:pPr>
            <a:r>
              <a:rPr lang="en-US" altLang="en-US" smtClean="0"/>
              <a:t> </a:t>
            </a:r>
            <a:endParaRPr lang="en-US" altLang="en-US"/>
          </a:p>
        </p:txBody>
      </p:sp>
    </p:spTree>
    <p:extLst>
      <p:ext uri="{BB962C8B-B14F-4D97-AF65-F5344CB8AC3E}">
        <p14:creationId xmlns:p14="http://schemas.microsoft.com/office/powerpoint/2010/main" val="3102291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slideLayout" Target="../slideLayouts/slideLayout22.xml"/><Relationship Id="rId18" Type="http://schemas.openxmlformats.org/officeDocument/2006/relationships/theme" Target="../theme/theme2.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17" Type="http://schemas.openxmlformats.org/officeDocument/2006/relationships/slideLayout" Target="../slideLayouts/slideLayout26.xml"/><Relationship Id="rId2" Type="http://schemas.openxmlformats.org/officeDocument/2006/relationships/slideLayout" Target="../slideLayouts/slideLayout11.xml"/><Relationship Id="rId16" Type="http://schemas.openxmlformats.org/officeDocument/2006/relationships/slideLayout" Target="../slideLayouts/slideLayout25.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5" Type="http://schemas.openxmlformats.org/officeDocument/2006/relationships/slideLayout" Target="../slideLayouts/slideLayout24.xml"/><Relationship Id="rId10" Type="http://schemas.openxmlformats.org/officeDocument/2006/relationships/slideLayout" Target="../slideLayouts/slideLayout19.xml"/><Relationship Id="rId19" Type="http://schemas.openxmlformats.org/officeDocument/2006/relationships/image" Target="../media/image1.png"/><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14" descr="blue-logo"/>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8280400" y="227013"/>
            <a:ext cx="587375"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Grp="1" noChangeArrowheads="1"/>
          </p:cNvSpPr>
          <p:nvPr>
            <p:ph type="body" idx="1"/>
          </p:nvPr>
        </p:nvSpPr>
        <p:spPr bwMode="auto">
          <a:xfrm>
            <a:off x="182563" y="1874838"/>
            <a:ext cx="8686800" cy="4479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p:txBody>
      </p:sp>
      <p:sp>
        <p:nvSpPr>
          <p:cNvPr id="1028" name="Line 4"/>
          <p:cNvSpPr>
            <a:spLocks noChangeShapeType="1"/>
          </p:cNvSpPr>
          <p:nvPr/>
        </p:nvSpPr>
        <p:spPr bwMode="auto">
          <a:xfrm flipV="1">
            <a:off x="274638" y="549275"/>
            <a:ext cx="859472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9" name="Rectangle 6"/>
          <p:cNvSpPr>
            <a:spLocks noChangeArrowheads="1"/>
          </p:cNvSpPr>
          <p:nvPr/>
        </p:nvSpPr>
        <p:spPr bwMode="black">
          <a:xfrm>
            <a:off x="7589838" y="6537325"/>
            <a:ext cx="13716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lvl1pPr>
              <a:defRPr>
                <a:solidFill>
                  <a:schemeClr val="tx1"/>
                </a:solidFill>
                <a:latin typeface="Georgia" panose="02040502050405020303" pitchFamily="18" charset="0"/>
                <a:cs typeface="Arial" panose="020B0604020202020204" pitchFamily="34" charset="0"/>
              </a:defRPr>
            </a:lvl1pPr>
            <a:lvl2pPr marL="742950" indent="-285750">
              <a:defRPr>
                <a:solidFill>
                  <a:schemeClr val="tx1"/>
                </a:solidFill>
                <a:latin typeface="Georgia" panose="02040502050405020303" pitchFamily="18" charset="0"/>
                <a:cs typeface="Arial" panose="020B0604020202020204" pitchFamily="34" charset="0"/>
              </a:defRPr>
            </a:lvl2pPr>
            <a:lvl3pPr marL="1143000" indent="-228600">
              <a:defRPr>
                <a:solidFill>
                  <a:schemeClr val="tx1"/>
                </a:solidFill>
                <a:latin typeface="Georgia" panose="02040502050405020303" pitchFamily="18" charset="0"/>
                <a:cs typeface="Arial" panose="020B0604020202020204" pitchFamily="34" charset="0"/>
              </a:defRPr>
            </a:lvl3pPr>
            <a:lvl4pPr marL="1600200" indent="-228600">
              <a:defRPr>
                <a:solidFill>
                  <a:schemeClr val="tx1"/>
                </a:solidFill>
                <a:latin typeface="Georgia" panose="02040502050405020303" pitchFamily="18" charset="0"/>
                <a:cs typeface="Arial" panose="020B0604020202020204" pitchFamily="34" charset="0"/>
              </a:defRPr>
            </a:lvl4pPr>
            <a:lvl5pPr marL="2057400" indent="-22860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algn="r" eaLnBrk="1" hangingPunct="1">
              <a:defRPr/>
            </a:pPr>
            <a:r>
              <a:rPr lang="en-US" altLang="en-US" sz="800" smtClean="0">
                <a:solidFill>
                  <a:srgbClr val="000000"/>
                </a:solidFill>
                <a:latin typeface="Arial" panose="020B0604020202020204" pitchFamily="34" charset="0"/>
              </a:rPr>
              <a:t>© 2014 IBM Corporation</a:t>
            </a:r>
            <a:endParaRPr lang="en-US" altLang="en-US" smtClean="0">
              <a:solidFill>
                <a:srgbClr val="000000"/>
              </a:solidFill>
              <a:latin typeface="Arial" panose="020B0604020202020204" pitchFamily="34" charset="0"/>
            </a:endParaRPr>
          </a:p>
        </p:txBody>
      </p:sp>
      <p:sp>
        <p:nvSpPr>
          <p:cNvPr id="67591" name="Rectangle 7"/>
          <p:cNvSpPr>
            <a:spLocks noGrp="1" noChangeArrowheads="1"/>
          </p:cNvSpPr>
          <p:nvPr>
            <p:ph type="sldNum" sz="quarter" idx="4"/>
          </p:nvPr>
        </p:nvSpPr>
        <p:spPr bwMode="black">
          <a:xfrm>
            <a:off x="182563" y="6537325"/>
            <a:ext cx="366712"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eaLnBrk="1" hangingPunct="1">
              <a:defRPr sz="800" smtClean="0">
                <a:solidFill>
                  <a:srgbClr val="000000"/>
                </a:solidFill>
                <a:latin typeface="Arial" panose="020B0604020202020204" pitchFamily="34" charset="0"/>
              </a:defRPr>
            </a:lvl1pPr>
          </a:lstStyle>
          <a:p>
            <a:pPr>
              <a:defRPr/>
            </a:pPr>
            <a:fld id="{AF786E30-DCC6-4663-BC16-D01D197E3DA7}" type="slidenum">
              <a:rPr lang="en-US" altLang="en-US"/>
              <a:pPr>
                <a:defRPr/>
              </a:pPr>
              <a:t>‹#›</a:t>
            </a:fld>
            <a:endParaRPr lang="en-US" altLang="en-US"/>
          </a:p>
        </p:txBody>
      </p:sp>
      <p:sp>
        <p:nvSpPr>
          <p:cNvPr id="67592" name="Rectangle 8"/>
          <p:cNvSpPr>
            <a:spLocks noGrp="1" noChangeArrowheads="1"/>
          </p:cNvSpPr>
          <p:nvPr>
            <p:ph type="ftr" sz="quarter" idx="3"/>
          </p:nvPr>
        </p:nvSpPr>
        <p:spPr bwMode="auto">
          <a:xfrm>
            <a:off x="1554163" y="6537325"/>
            <a:ext cx="5943600"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eaLnBrk="1" hangingPunct="1">
              <a:defRPr sz="800" smtClean="0">
                <a:solidFill>
                  <a:srgbClr val="000000"/>
                </a:solidFill>
                <a:latin typeface="Arial" panose="020B0604020202020204" pitchFamily="34" charset="0"/>
              </a:defRPr>
            </a:lvl1pPr>
          </a:lstStyle>
          <a:p>
            <a:pPr>
              <a:defRPr/>
            </a:pPr>
            <a:r>
              <a:rPr lang="en-US" altLang="en-US" smtClean="0"/>
              <a:t>IBM Confidential</a:t>
            </a:r>
            <a:endParaRPr lang="en-US" altLang="en-US"/>
          </a:p>
        </p:txBody>
      </p:sp>
      <p:sp>
        <p:nvSpPr>
          <p:cNvPr id="67593" name="Rectangle 9"/>
          <p:cNvSpPr>
            <a:spLocks noGrp="1" noChangeArrowheads="1"/>
          </p:cNvSpPr>
          <p:nvPr>
            <p:ph type="dt" sz="half" idx="2"/>
          </p:nvPr>
        </p:nvSpPr>
        <p:spPr bwMode="auto">
          <a:xfrm>
            <a:off x="549275" y="6537325"/>
            <a:ext cx="1004888"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eaLnBrk="1" hangingPunct="1">
              <a:defRPr sz="800" smtClean="0">
                <a:solidFill>
                  <a:srgbClr val="000000"/>
                </a:solidFill>
                <a:latin typeface="Arial" panose="020B0604020202020204" pitchFamily="34" charset="0"/>
              </a:defRPr>
            </a:lvl1pPr>
          </a:lstStyle>
          <a:p>
            <a:pPr>
              <a:defRPr/>
            </a:pPr>
            <a:r>
              <a:rPr lang="en-US" altLang="en-US" smtClean="0"/>
              <a:t> </a:t>
            </a:r>
            <a:endParaRPr lang="en-US" altLang="en-US"/>
          </a:p>
        </p:txBody>
      </p:sp>
      <p:sp>
        <p:nvSpPr>
          <p:cNvPr id="1033" name="Rectangle 13"/>
          <p:cNvSpPr>
            <a:spLocks noGrp="1" noChangeArrowheads="1"/>
          </p:cNvSpPr>
          <p:nvPr>
            <p:ph type="title"/>
          </p:nvPr>
        </p:nvSpPr>
        <p:spPr bwMode="auto">
          <a:xfrm>
            <a:off x="182563" y="593725"/>
            <a:ext cx="8686800" cy="731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p>
        </p:txBody>
      </p:sp>
    </p:spTree>
  </p:cSld>
  <p:clrMap bg1="lt1" tx1="dk1" bg2="lt2" tx2="dk2" accent1="accent1" accent2="accent2" accent3="accent3" accent4="accent4" accent5="accent5" accent6="accent6" hlink="hlink" folHlink="folHlink"/>
  <p:sldLayoutIdLst>
    <p:sldLayoutId id="2147484446" r:id="rId1"/>
    <p:sldLayoutId id="2147484447" r:id="rId2"/>
    <p:sldLayoutId id="2147484448" r:id="rId3"/>
    <p:sldLayoutId id="2147484449" r:id="rId4"/>
    <p:sldLayoutId id="2147484450" r:id="rId5"/>
    <p:sldLayoutId id="2147484451" r:id="rId6"/>
    <p:sldLayoutId id="2147484452" r:id="rId7"/>
    <p:sldLayoutId id="2147484453" r:id="rId8"/>
    <p:sldLayoutId id="2147484454" r:id="rId9"/>
  </p:sldLayoutIdLst>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2200" kern="1200">
          <a:solidFill>
            <a:schemeClr val="tx2"/>
          </a:solidFill>
          <a:latin typeface="+mn-lt"/>
          <a:ea typeface="+mj-ea"/>
          <a:cs typeface="+mj-cs"/>
        </a:defRPr>
      </a:lvl1pPr>
      <a:lvl2pPr algn="l" rtl="0" eaLnBrk="0" fontAlgn="base" hangingPunct="0">
        <a:lnSpc>
          <a:spcPct val="90000"/>
        </a:lnSpc>
        <a:spcBef>
          <a:spcPct val="0"/>
        </a:spcBef>
        <a:spcAft>
          <a:spcPct val="0"/>
        </a:spcAft>
        <a:defRPr sz="2200">
          <a:solidFill>
            <a:schemeClr val="tx2"/>
          </a:solidFill>
          <a:latin typeface="Arial" panose="020B0604020202020204" pitchFamily="34" charset="0"/>
        </a:defRPr>
      </a:lvl2pPr>
      <a:lvl3pPr algn="l" rtl="0" eaLnBrk="0" fontAlgn="base" hangingPunct="0">
        <a:lnSpc>
          <a:spcPct val="90000"/>
        </a:lnSpc>
        <a:spcBef>
          <a:spcPct val="0"/>
        </a:spcBef>
        <a:spcAft>
          <a:spcPct val="0"/>
        </a:spcAft>
        <a:defRPr sz="2200">
          <a:solidFill>
            <a:schemeClr val="tx2"/>
          </a:solidFill>
          <a:latin typeface="Arial" panose="020B0604020202020204" pitchFamily="34" charset="0"/>
        </a:defRPr>
      </a:lvl3pPr>
      <a:lvl4pPr algn="l" rtl="0" eaLnBrk="0" fontAlgn="base" hangingPunct="0">
        <a:lnSpc>
          <a:spcPct val="90000"/>
        </a:lnSpc>
        <a:spcBef>
          <a:spcPct val="0"/>
        </a:spcBef>
        <a:spcAft>
          <a:spcPct val="0"/>
        </a:spcAft>
        <a:defRPr sz="2200">
          <a:solidFill>
            <a:schemeClr val="tx2"/>
          </a:solidFill>
          <a:latin typeface="Arial" panose="020B0604020202020204" pitchFamily="34" charset="0"/>
        </a:defRPr>
      </a:lvl4pPr>
      <a:lvl5pPr algn="l" rtl="0" eaLnBrk="0" fontAlgn="base" hangingPunct="0">
        <a:lnSpc>
          <a:spcPct val="90000"/>
        </a:lnSpc>
        <a:spcBef>
          <a:spcPct val="0"/>
        </a:spcBef>
        <a:spcAft>
          <a:spcPct val="0"/>
        </a:spcAft>
        <a:defRPr sz="2200">
          <a:solidFill>
            <a:schemeClr val="tx2"/>
          </a:solidFill>
          <a:latin typeface="Arial" panose="020B0604020202020204" pitchFamily="34" charset="0"/>
        </a:defRPr>
      </a:lvl5pPr>
      <a:lvl6pPr marL="457200" algn="l" rtl="0" fontAlgn="base">
        <a:lnSpc>
          <a:spcPct val="90000"/>
        </a:lnSpc>
        <a:spcBef>
          <a:spcPct val="0"/>
        </a:spcBef>
        <a:spcAft>
          <a:spcPct val="0"/>
        </a:spcAft>
        <a:defRPr sz="2200">
          <a:solidFill>
            <a:schemeClr val="tx2"/>
          </a:solidFill>
          <a:latin typeface="Arial" panose="020B0604020202020204" pitchFamily="34" charset="0"/>
        </a:defRPr>
      </a:lvl6pPr>
      <a:lvl7pPr marL="914400" algn="l" rtl="0" fontAlgn="base">
        <a:lnSpc>
          <a:spcPct val="90000"/>
        </a:lnSpc>
        <a:spcBef>
          <a:spcPct val="0"/>
        </a:spcBef>
        <a:spcAft>
          <a:spcPct val="0"/>
        </a:spcAft>
        <a:defRPr sz="2200">
          <a:solidFill>
            <a:schemeClr val="tx2"/>
          </a:solidFill>
          <a:latin typeface="Arial" panose="020B0604020202020204" pitchFamily="34" charset="0"/>
        </a:defRPr>
      </a:lvl7pPr>
      <a:lvl8pPr marL="1371600" algn="l" rtl="0" fontAlgn="base">
        <a:lnSpc>
          <a:spcPct val="90000"/>
        </a:lnSpc>
        <a:spcBef>
          <a:spcPct val="0"/>
        </a:spcBef>
        <a:spcAft>
          <a:spcPct val="0"/>
        </a:spcAft>
        <a:defRPr sz="2200">
          <a:solidFill>
            <a:schemeClr val="tx2"/>
          </a:solidFill>
          <a:latin typeface="Arial" panose="020B0604020202020204" pitchFamily="34" charset="0"/>
        </a:defRPr>
      </a:lvl8pPr>
      <a:lvl9pPr marL="1828800" algn="l" rtl="0" fontAlgn="base">
        <a:lnSpc>
          <a:spcPct val="90000"/>
        </a:lnSpc>
        <a:spcBef>
          <a:spcPct val="0"/>
        </a:spcBef>
        <a:spcAft>
          <a:spcPct val="0"/>
        </a:spcAft>
        <a:defRPr sz="2200">
          <a:solidFill>
            <a:schemeClr val="tx2"/>
          </a:solidFill>
          <a:latin typeface="Arial" panose="020B0604020202020204" pitchFamily="34" charset="0"/>
        </a:defRPr>
      </a:lvl9pPr>
    </p:titleStyle>
    <p:bodyStyle>
      <a:lvl1pPr marL="173038" indent="-173038" algn="l" rtl="0" eaLnBrk="0" fontAlgn="base" hangingPunct="0">
        <a:spcBef>
          <a:spcPct val="50000"/>
        </a:spcBef>
        <a:spcAft>
          <a:spcPct val="0"/>
        </a:spcAft>
        <a:buClr>
          <a:schemeClr val="tx1"/>
        </a:buClr>
        <a:buFont typeface="Wingdings" panose="05000000000000000000" pitchFamily="2" charset="2"/>
        <a:buChar char="§"/>
        <a:defRPr sz="1600" kern="1200">
          <a:solidFill>
            <a:schemeClr val="tx1"/>
          </a:solidFill>
          <a:latin typeface="+mn-lt"/>
          <a:ea typeface="+mn-ea"/>
          <a:cs typeface="+mn-cs"/>
        </a:defRPr>
      </a:lvl1pPr>
      <a:lvl2pPr marL="509588" indent="-163513" algn="l" rtl="0" eaLnBrk="0" fontAlgn="base" hangingPunct="0">
        <a:spcBef>
          <a:spcPct val="0"/>
        </a:spcBef>
        <a:spcAft>
          <a:spcPct val="0"/>
        </a:spcAft>
        <a:buClr>
          <a:schemeClr val="tx1"/>
        </a:buClr>
        <a:buFont typeface="Arial" panose="020B0604020202020204" pitchFamily="34" charset="0"/>
        <a:buChar char="–"/>
        <a:defRPr sz="1600" kern="1200">
          <a:solidFill>
            <a:schemeClr val="tx1"/>
          </a:solidFill>
          <a:latin typeface="+mn-lt"/>
          <a:ea typeface="+mn-ea"/>
          <a:cs typeface="+mn-cs"/>
        </a:defRPr>
      </a:lvl2pPr>
      <a:lvl3pPr marL="855663" indent="-173038" algn="l" rtl="0" eaLnBrk="0" fontAlgn="base" hangingPunct="0">
        <a:spcBef>
          <a:spcPct val="0"/>
        </a:spcBef>
        <a:spcAft>
          <a:spcPct val="0"/>
        </a:spcAft>
        <a:buClr>
          <a:schemeClr val="tx1"/>
        </a:buClr>
        <a:buChar char="•"/>
        <a:defRPr sz="1600" kern="1200">
          <a:solidFill>
            <a:schemeClr val="tx1"/>
          </a:solidFill>
          <a:latin typeface="+mn-lt"/>
          <a:ea typeface="+mn-ea"/>
          <a:cs typeface="+mn-cs"/>
        </a:defRPr>
      </a:lvl3pPr>
      <a:lvl4pPr marL="1203325" indent="-173038" algn="l" rtl="0" eaLnBrk="0" fontAlgn="base" hangingPunct="0">
        <a:spcBef>
          <a:spcPct val="20000"/>
        </a:spcBef>
        <a:spcAft>
          <a:spcPct val="0"/>
        </a:spcAft>
        <a:buClr>
          <a:schemeClr val="bg1"/>
        </a:buClr>
        <a:defRPr sz="1600" kern="1200">
          <a:solidFill>
            <a:schemeClr val="bg1"/>
          </a:solidFill>
          <a:latin typeface="+mn-lt"/>
          <a:ea typeface="+mn-ea"/>
          <a:cs typeface="+mn-cs"/>
        </a:defRPr>
      </a:lvl4pPr>
      <a:lvl5pPr marL="1539875" indent="-163513" algn="l" rtl="0" eaLnBrk="0" fontAlgn="base" hangingPunct="0">
        <a:spcBef>
          <a:spcPct val="20000"/>
        </a:spcBef>
        <a:spcAft>
          <a:spcPct val="0"/>
        </a:spcAft>
        <a:buClr>
          <a:schemeClr val="bg1"/>
        </a:buClr>
        <a:buChar char="»"/>
        <a:defRPr sz="16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14" descr="blue-logo"/>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8280400" y="227013"/>
            <a:ext cx="587375"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3"/>
          <p:cNvSpPr>
            <a:spLocks noGrp="1" noChangeArrowheads="1"/>
          </p:cNvSpPr>
          <p:nvPr>
            <p:ph type="body" idx="1"/>
          </p:nvPr>
        </p:nvSpPr>
        <p:spPr bwMode="auto">
          <a:xfrm>
            <a:off x="182563" y="1874838"/>
            <a:ext cx="8686800" cy="4479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p:txBody>
      </p:sp>
      <p:sp>
        <p:nvSpPr>
          <p:cNvPr id="2052" name="Line 4"/>
          <p:cNvSpPr>
            <a:spLocks noChangeShapeType="1"/>
          </p:cNvSpPr>
          <p:nvPr/>
        </p:nvSpPr>
        <p:spPr bwMode="auto">
          <a:xfrm flipV="1">
            <a:off x="274638" y="549275"/>
            <a:ext cx="859472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9" name="Rectangle 6"/>
          <p:cNvSpPr>
            <a:spLocks noChangeArrowheads="1"/>
          </p:cNvSpPr>
          <p:nvPr/>
        </p:nvSpPr>
        <p:spPr bwMode="black">
          <a:xfrm>
            <a:off x="7589838" y="6537325"/>
            <a:ext cx="13716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lvl1pPr>
              <a:defRPr>
                <a:solidFill>
                  <a:schemeClr val="tx1"/>
                </a:solidFill>
                <a:latin typeface="Georgia" panose="02040502050405020303" pitchFamily="18" charset="0"/>
                <a:cs typeface="Arial" panose="020B0604020202020204" pitchFamily="34" charset="0"/>
              </a:defRPr>
            </a:lvl1pPr>
            <a:lvl2pPr marL="742950" indent="-285750">
              <a:defRPr>
                <a:solidFill>
                  <a:schemeClr val="tx1"/>
                </a:solidFill>
                <a:latin typeface="Georgia" panose="02040502050405020303" pitchFamily="18" charset="0"/>
                <a:cs typeface="Arial" panose="020B0604020202020204" pitchFamily="34" charset="0"/>
              </a:defRPr>
            </a:lvl2pPr>
            <a:lvl3pPr marL="1143000" indent="-228600">
              <a:defRPr>
                <a:solidFill>
                  <a:schemeClr val="tx1"/>
                </a:solidFill>
                <a:latin typeface="Georgia" panose="02040502050405020303" pitchFamily="18" charset="0"/>
                <a:cs typeface="Arial" panose="020B0604020202020204" pitchFamily="34" charset="0"/>
              </a:defRPr>
            </a:lvl3pPr>
            <a:lvl4pPr marL="1600200" indent="-228600">
              <a:defRPr>
                <a:solidFill>
                  <a:schemeClr val="tx1"/>
                </a:solidFill>
                <a:latin typeface="Georgia" panose="02040502050405020303" pitchFamily="18" charset="0"/>
                <a:cs typeface="Arial" panose="020B0604020202020204" pitchFamily="34" charset="0"/>
              </a:defRPr>
            </a:lvl4pPr>
            <a:lvl5pPr marL="2057400" indent="-22860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algn="r" eaLnBrk="1" hangingPunct="1">
              <a:defRPr/>
            </a:pPr>
            <a:r>
              <a:rPr lang="en-US" altLang="en-US" sz="800" smtClean="0">
                <a:latin typeface="Arial" panose="020B0604020202020204" pitchFamily="34" charset="0"/>
              </a:rPr>
              <a:t>© 2014 IBM Corporation</a:t>
            </a:r>
            <a:endParaRPr lang="en-US" altLang="en-US" smtClean="0">
              <a:latin typeface="Arial" panose="020B0604020202020204" pitchFamily="34" charset="0"/>
            </a:endParaRPr>
          </a:p>
        </p:txBody>
      </p:sp>
      <p:sp>
        <p:nvSpPr>
          <p:cNvPr id="67591" name="Rectangle 7"/>
          <p:cNvSpPr>
            <a:spLocks noGrp="1" noChangeArrowheads="1"/>
          </p:cNvSpPr>
          <p:nvPr>
            <p:ph type="sldNum" sz="quarter" idx="4"/>
          </p:nvPr>
        </p:nvSpPr>
        <p:spPr bwMode="black">
          <a:xfrm>
            <a:off x="182563" y="6537325"/>
            <a:ext cx="366712"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eaLnBrk="1" hangingPunct="1">
              <a:defRPr sz="800" smtClean="0"/>
            </a:lvl1pPr>
          </a:lstStyle>
          <a:p>
            <a:pPr>
              <a:defRPr/>
            </a:pPr>
            <a:fld id="{DDAA4465-2959-49C2-8B87-E9E1BBA22547}" type="slidenum">
              <a:rPr lang="en-US" altLang="en-US"/>
              <a:pPr>
                <a:defRPr/>
              </a:pPr>
              <a:t>‹#›</a:t>
            </a:fld>
            <a:endParaRPr lang="en-US" altLang="en-US"/>
          </a:p>
        </p:txBody>
      </p:sp>
      <p:sp>
        <p:nvSpPr>
          <p:cNvPr id="67592" name="Rectangle 8"/>
          <p:cNvSpPr>
            <a:spLocks noGrp="1" noChangeArrowheads="1"/>
          </p:cNvSpPr>
          <p:nvPr>
            <p:ph type="ftr" sz="quarter" idx="3"/>
          </p:nvPr>
        </p:nvSpPr>
        <p:spPr bwMode="auto">
          <a:xfrm>
            <a:off x="1554163" y="6537325"/>
            <a:ext cx="5943600"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eaLnBrk="1" hangingPunct="1">
              <a:defRPr sz="800">
                <a:solidFill>
                  <a:schemeClr val="tx1"/>
                </a:solidFill>
                <a:cs typeface="Arial" panose="020B0604020202020204" pitchFamily="34" charset="0"/>
              </a:defRPr>
            </a:lvl1pPr>
          </a:lstStyle>
          <a:p>
            <a:pPr>
              <a:defRPr/>
            </a:pPr>
            <a:r>
              <a:rPr lang="en-US" altLang="en-US" smtClean="0"/>
              <a:t>IBM Confidential</a:t>
            </a:r>
            <a:endParaRPr lang="en-US" altLang="en-US"/>
          </a:p>
        </p:txBody>
      </p:sp>
      <p:sp>
        <p:nvSpPr>
          <p:cNvPr id="67593" name="Rectangle 9"/>
          <p:cNvSpPr>
            <a:spLocks noGrp="1" noChangeArrowheads="1"/>
          </p:cNvSpPr>
          <p:nvPr>
            <p:ph type="dt" sz="half" idx="2"/>
          </p:nvPr>
        </p:nvSpPr>
        <p:spPr bwMode="auto">
          <a:xfrm>
            <a:off x="549275" y="6537325"/>
            <a:ext cx="1004888"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eaLnBrk="1" hangingPunct="1">
              <a:defRPr sz="800" smtClean="0"/>
            </a:lvl1pPr>
          </a:lstStyle>
          <a:p>
            <a:pPr>
              <a:defRPr/>
            </a:pPr>
            <a:r>
              <a:rPr lang="en-US" altLang="en-US" smtClean="0"/>
              <a:t> </a:t>
            </a:r>
            <a:endParaRPr lang="en-US" altLang="en-US"/>
          </a:p>
        </p:txBody>
      </p:sp>
      <p:sp>
        <p:nvSpPr>
          <p:cNvPr id="2057" name="Rectangle 13"/>
          <p:cNvSpPr>
            <a:spLocks noGrp="1" noChangeArrowheads="1"/>
          </p:cNvSpPr>
          <p:nvPr>
            <p:ph type="title"/>
          </p:nvPr>
        </p:nvSpPr>
        <p:spPr bwMode="auto">
          <a:xfrm>
            <a:off x="182563" y="593725"/>
            <a:ext cx="8686800" cy="731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p>
        </p:txBody>
      </p:sp>
    </p:spTree>
  </p:cSld>
  <p:clrMap bg1="lt1" tx1="dk1" bg2="lt2" tx2="dk2" accent1="accent1" accent2="accent2" accent3="accent3" accent4="accent4" accent5="accent5" accent6="accent6" hlink="hlink" folHlink="folHlink"/>
  <p:sldLayoutIdLst>
    <p:sldLayoutId id="2147484455" r:id="rId1"/>
    <p:sldLayoutId id="2147484456" r:id="rId2"/>
    <p:sldLayoutId id="2147484457" r:id="rId3"/>
    <p:sldLayoutId id="2147484458" r:id="rId4"/>
    <p:sldLayoutId id="2147484459" r:id="rId5"/>
    <p:sldLayoutId id="2147484460" r:id="rId6"/>
    <p:sldLayoutId id="2147484461" r:id="rId7"/>
    <p:sldLayoutId id="2147484462" r:id="rId8"/>
    <p:sldLayoutId id="2147484463" r:id="rId9"/>
    <p:sldLayoutId id="2147484464" r:id="rId10"/>
    <p:sldLayoutId id="2147484465" r:id="rId11"/>
    <p:sldLayoutId id="2147484466" r:id="rId12"/>
    <p:sldLayoutId id="2147484467" r:id="rId13"/>
    <p:sldLayoutId id="2147484468" r:id="rId14"/>
    <p:sldLayoutId id="2147484469" r:id="rId15"/>
    <p:sldLayoutId id="2147484470" r:id="rId16"/>
    <p:sldLayoutId id="2147484471" r:id="rId17"/>
  </p:sldLayoutIdLst>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2200" kern="1200">
          <a:solidFill>
            <a:schemeClr val="tx2"/>
          </a:solidFill>
          <a:latin typeface="Whitney Semibold" pitchFamily="50" charset="0"/>
          <a:ea typeface="+mj-ea"/>
          <a:cs typeface="+mj-cs"/>
        </a:defRPr>
      </a:lvl1pPr>
      <a:lvl2pPr algn="l" rtl="0" eaLnBrk="0" fontAlgn="base" hangingPunct="0">
        <a:lnSpc>
          <a:spcPct val="90000"/>
        </a:lnSpc>
        <a:spcBef>
          <a:spcPct val="0"/>
        </a:spcBef>
        <a:spcAft>
          <a:spcPct val="0"/>
        </a:spcAft>
        <a:defRPr sz="2200">
          <a:solidFill>
            <a:schemeClr val="tx2"/>
          </a:solidFill>
          <a:latin typeface="Whitney Semibold" pitchFamily="50" charset="0"/>
        </a:defRPr>
      </a:lvl2pPr>
      <a:lvl3pPr algn="l" rtl="0" eaLnBrk="0" fontAlgn="base" hangingPunct="0">
        <a:lnSpc>
          <a:spcPct val="90000"/>
        </a:lnSpc>
        <a:spcBef>
          <a:spcPct val="0"/>
        </a:spcBef>
        <a:spcAft>
          <a:spcPct val="0"/>
        </a:spcAft>
        <a:defRPr sz="2200">
          <a:solidFill>
            <a:schemeClr val="tx2"/>
          </a:solidFill>
          <a:latin typeface="Whitney Semibold" pitchFamily="50" charset="0"/>
        </a:defRPr>
      </a:lvl3pPr>
      <a:lvl4pPr algn="l" rtl="0" eaLnBrk="0" fontAlgn="base" hangingPunct="0">
        <a:lnSpc>
          <a:spcPct val="90000"/>
        </a:lnSpc>
        <a:spcBef>
          <a:spcPct val="0"/>
        </a:spcBef>
        <a:spcAft>
          <a:spcPct val="0"/>
        </a:spcAft>
        <a:defRPr sz="2200">
          <a:solidFill>
            <a:schemeClr val="tx2"/>
          </a:solidFill>
          <a:latin typeface="Whitney Semibold" pitchFamily="50" charset="0"/>
        </a:defRPr>
      </a:lvl4pPr>
      <a:lvl5pPr algn="l" rtl="0" eaLnBrk="0" fontAlgn="base" hangingPunct="0">
        <a:lnSpc>
          <a:spcPct val="90000"/>
        </a:lnSpc>
        <a:spcBef>
          <a:spcPct val="0"/>
        </a:spcBef>
        <a:spcAft>
          <a:spcPct val="0"/>
        </a:spcAft>
        <a:defRPr sz="2200">
          <a:solidFill>
            <a:schemeClr val="tx2"/>
          </a:solidFill>
          <a:latin typeface="Whitney Semibold" pitchFamily="50" charset="0"/>
        </a:defRPr>
      </a:lvl5pPr>
      <a:lvl6pPr marL="457200" algn="l" rtl="0" fontAlgn="base">
        <a:lnSpc>
          <a:spcPct val="90000"/>
        </a:lnSpc>
        <a:spcBef>
          <a:spcPct val="0"/>
        </a:spcBef>
        <a:spcAft>
          <a:spcPct val="0"/>
        </a:spcAft>
        <a:defRPr sz="2200">
          <a:solidFill>
            <a:schemeClr val="tx2"/>
          </a:solidFill>
          <a:latin typeface="Arial" panose="020B0604020202020204" pitchFamily="34" charset="0"/>
        </a:defRPr>
      </a:lvl6pPr>
      <a:lvl7pPr marL="914400" algn="l" rtl="0" fontAlgn="base">
        <a:lnSpc>
          <a:spcPct val="90000"/>
        </a:lnSpc>
        <a:spcBef>
          <a:spcPct val="0"/>
        </a:spcBef>
        <a:spcAft>
          <a:spcPct val="0"/>
        </a:spcAft>
        <a:defRPr sz="2200">
          <a:solidFill>
            <a:schemeClr val="tx2"/>
          </a:solidFill>
          <a:latin typeface="Arial" panose="020B0604020202020204" pitchFamily="34" charset="0"/>
        </a:defRPr>
      </a:lvl7pPr>
      <a:lvl8pPr marL="1371600" algn="l" rtl="0" fontAlgn="base">
        <a:lnSpc>
          <a:spcPct val="90000"/>
        </a:lnSpc>
        <a:spcBef>
          <a:spcPct val="0"/>
        </a:spcBef>
        <a:spcAft>
          <a:spcPct val="0"/>
        </a:spcAft>
        <a:defRPr sz="2200">
          <a:solidFill>
            <a:schemeClr val="tx2"/>
          </a:solidFill>
          <a:latin typeface="Arial" panose="020B0604020202020204" pitchFamily="34" charset="0"/>
        </a:defRPr>
      </a:lvl8pPr>
      <a:lvl9pPr marL="1828800" algn="l" rtl="0" fontAlgn="base">
        <a:lnSpc>
          <a:spcPct val="90000"/>
        </a:lnSpc>
        <a:spcBef>
          <a:spcPct val="0"/>
        </a:spcBef>
        <a:spcAft>
          <a:spcPct val="0"/>
        </a:spcAft>
        <a:defRPr sz="2200">
          <a:solidFill>
            <a:schemeClr val="tx2"/>
          </a:solidFill>
          <a:latin typeface="Arial" panose="020B0604020202020204" pitchFamily="34" charset="0"/>
        </a:defRPr>
      </a:lvl9pPr>
    </p:titleStyle>
    <p:bodyStyle>
      <a:lvl1pPr marL="173038" indent="-173038" algn="l" rtl="0" eaLnBrk="0" fontAlgn="base" hangingPunct="0">
        <a:spcBef>
          <a:spcPct val="50000"/>
        </a:spcBef>
        <a:spcAft>
          <a:spcPct val="0"/>
        </a:spcAft>
        <a:buClr>
          <a:schemeClr val="tx1"/>
        </a:buClr>
        <a:buFont typeface="Wingdings" panose="05000000000000000000" pitchFamily="2" charset="2"/>
        <a:buChar char="§"/>
        <a:defRPr sz="1600" kern="1200">
          <a:solidFill>
            <a:schemeClr val="tx1"/>
          </a:solidFill>
          <a:latin typeface="Whitney Light" pitchFamily="50" charset="0"/>
          <a:ea typeface="+mn-ea"/>
          <a:cs typeface="+mn-cs"/>
        </a:defRPr>
      </a:lvl1pPr>
      <a:lvl2pPr marL="509588" indent="-163513" algn="l" rtl="0" eaLnBrk="0" fontAlgn="base" hangingPunct="0">
        <a:spcBef>
          <a:spcPct val="0"/>
        </a:spcBef>
        <a:spcAft>
          <a:spcPct val="0"/>
        </a:spcAft>
        <a:buClr>
          <a:schemeClr val="tx1"/>
        </a:buClr>
        <a:buFont typeface="Arial" panose="020B0604020202020204" pitchFamily="34" charset="0"/>
        <a:buChar char="–"/>
        <a:defRPr sz="1600" kern="1200">
          <a:solidFill>
            <a:schemeClr val="tx1"/>
          </a:solidFill>
          <a:latin typeface="Whitney Light" pitchFamily="50" charset="0"/>
          <a:ea typeface="+mn-ea"/>
          <a:cs typeface="+mn-cs"/>
        </a:defRPr>
      </a:lvl2pPr>
      <a:lvl3pPr marL="855663" indent="-173038" algn="l" rtl="0" eaLnBrk="0" fontAlgn="base" hangingPunct="0">
        <a:spcBef>
          <a:spcPct val="0"/>
        </a:spcBef>
        <a:spcAft>
          <a:spcPct val="0"/>
        </a:spcAft>
        <a:buClr>
          <a:schemeClr val="tx1"/>
        </a:buClr>
        <a:buChar char="•"/>
        <a:defRPr sz="1600" kern="1200">
          <a:solidFill>
            <a:schemeClr val="tx1"/>
          </a:solidFill>
          <a:latin typeface="Whitney Light" pitchFamily="50" charset="0"/>
          <a:ea typeface="+mn-ea"/>
          <a:cs typeface="+mn-cs"/>
        </a:defRPr>
      </a:lvl3pPr>
      <a:lvl4pPr marL="1203325" indent="-173038" algn="l" rtl="0" eaLnBrk="0" fontAlgn="base" hangingPunct="0">
        <a:spcBef>
          <a:spcPct val="20000"/>
        </a:spcBef>
        <a:spcAft>
          <a:spcPct val="0"/>
        </a:spcAft>
        <a:buClr>
          <a:schemeClr val="bg1"/>
        </a:buClr>
        <a:defRPr sz="1600" kern="1200">
          <a:solidFill>
            <a:schemeClr val="bg1"/>
          </a:solidFill>
          <a:latin typeface="+mn-lt"/>
          <a:ea typeface="+mn-ea"/>
          <a:cs typeface="+mn-cs"/>
        </a:defRPr>
      </a:lvl4pPr>
      <a:lvl5pPr marL="1539875" indent="-163513" algn="l" rtl="0" eaLnBrk="0" fontAlgn="base" hangingPunct="0">
        <a:spcBef>
          <a:spcPct val="20000"/>
        </a:spcBef>
        <a:spcAft>
          <a:spcPct val="0"/>
        </a:spcAft>
        <a:buClr>
          <a:schemeClr val="bg1"/>
        </a:buClr>
        <a:buChar char="»"/>
        <a:defRPr sz="16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4.xml"/><Relationship Id="rId1" Type="http://schemas.openxmlformats.org/officeDocument/2006/relationships/themeOverride" Target="../theme/themeOverride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13.png"/><Relationship Id="rId18" Type="http://schemas.openxmlformats.org/officeDocument/2006/relationships/hyperlink" Target="http://www.google.com/url?sa=i&amp;rct=j&amp;q=&amp;esrc=s&amp;source=images&amp;cd=&amp;docid=gg-naxWE-O3JDM&amp;tbnid=Z03Un2wpDGLSmM:&amp;ved=&amp;url=http://www.informix-zone.com/getting-started-informix-windows-installing-and-getting-and-running-no-time&amp;ei=umi3UYeaBsK3iwKG04CQDQ&amp;bvm=bv.47810305,d.cGE&amp;psig=AFQjCNHDU4Bv3wTfwjhN3SOnzzheagBsmw&amp;ust=1371060794584220" TargetMode="External"/><Relationship Id="rId26" Type="http://schemas.openxmlformats.org/officeDocument/2006/relationships/hyperlink" Target="http://www.google.com/url?sa=i&amp;rct=j&amp;q=&amp;esrc=s&amp;source=images&amp;cd=&amp;docid=OSNYmDsCujDhiM&amp;tbnid=sIeqwMvBZlu23M:&amp;ved=&amp;url=http://dryicons.com/icon/medical-icons/medical-record/&amp;ei=CGm3UYm_OaXNiwKc14GYDw&amp;bvm=bv.47810305,d.cGE&amp;psig=AFQjCNEkSxJzjU-pyVqr6Avg6F7rdI73lw&amp;ust=1371060873473038" TargetMode="External"/><Relationship Id="rId3" Type="http://schemas.openxmlformats.org/officeDocument/2006/relationships/image" Target="../media/image14.png"/><Relationship Id="rId21" Type="http://schemas.openxmlformats.org/officeDocument/2006/relationships/image" Target="../media/image28.png"/><Relationship Id="rId7" Type="http://schemas.openxmlformats.org/officeDocument/2006/relationships/image" Target="../media/image18.jpeg"/><Relationship Id="rId12" Type="http://schemas.openxmlformats.org/officeDocument/2006/relationships/image" Target="../media/image22.png"/><Relationship Id="rId17" Type="http://schemas.openxmlformats.org/officeDocument/2006/relationships/image" Target="../media/image25.png"/><Relationship Id="rId25" Type="http://schemas.openxmlformats.org/officeDocument/2006/relationships/image" Target="../media/image31.png"/><Relationship Id="rId33" Type="http://schemas.openxmlformats.org/officeDocument/2006/relationships/image" Target="../media/image35.jpeg"/><Relationship Id="rId2" Type="http://schemas.openxmlformats.org/officeDocument/2006/relationships/notesSlide" Target="../notesSlides/notesSlide6.xml"/><Relationship Id="rId16" Type="http://schemas.openxmlformats.org/officeDocument/2006/relationships/hyperlink" Target="http://www.alicesastroinfo.com/" TargetMode="External"/><Relationship Id="rId20" Type="http://schemas.openxmlformats.org/officeDocument/2006/relationships/image" Target="../media/image27.png"/><Relationship Id="rId29" Type="http://schemas.openxmlformats.org/officeDocument/2006/relationships/image" Target="../media/image33.jpeg"/><Relationship Id="rId1" Type="http://schemas.openxmlformats.org/officeDocument/2006/relationships/slideLayout" Target="../slideLayouts/slideLayout23.xml"/><Relationship Id="rId6" Type="http://schemas.openxmlformats.org/officeDocument/2006/relationships/image" Target="../media/image17.png"/><Relationship Id="rId11" Type="http://schemas.openxmlformats.org/officeDocument/2006/relationships/image" Target="../media/image10.png"/><Relationship Id="rId24" Type="http://schemas.openxmlformats.org/officeDocument/2006/relationships/hyperlink" Target="http://www.google.com/url?sa=i&amp;rct=j&amp;q=&amp;esrc=s&amp;source=images&amp;cd=&amp;docid=kNAIgWTwWx2mvM&amp;tbnid=W-n2hCmoQHbFsM:&amp;ved=0CAUQjRw&amp;url=http://www.redrockschurch.com/about/our-church/annual-report/&amp;ei=K2q3UePpMMTXigKM5IGIDw&amp;psig=AFQjCNGukbiWM7LOGsU6Nbe3AoCs9Shg1A&amp;ust=1371061087328512" TargetMode="External"/><Relationship Id="rId32" Type="http://schemas.openxmlformats.org/officeDocument/2006/relationships/hyperlink" Target="http://www.google.com/url?sa=i&amp;rct=j&amp;q=&amp;esrc=s&amp;source=images&amp;cd=&amp;docid=_b9uJQIZx6JXIM&amp;tbnid=eFdlmLtPYFHH0M:&amp;ved=&amp;url=http://www.premierproductsworldwide.com/home.htm&amp;ei=m2m3UcrYJceCiAL83oCYCA&amp;bvm=bv.47810305,d.cGE&amp;psig=AFQjCNGP4u1raHbFMV2AH_vCZKLC0Q9c3Q&amp;ust=1371061020002686" TargetMode="External"/><Relationship Id="rId5" Type="http://schemas.openxmlformats.org/officeDocument/2006/relationships/image" Target="../media/image16.jpeg"/><Relationship Id="rId15" Type="http://schemas.openxmlformats.org/officeDocument/2006/relationships/image" Target="../media/image24.png"/><Relationship Id="rId23" Type="http://schemas.openxmlformats.org/officeDocument/2006/relationships/image" Target="../media/image30.png"/><Relationship Id="rId28" Type="http://schemas.openxmlformats.org/officeDocument/2006/relationships/hyperlink" Target="http://www.google.com/url?sa=i&amp;rct=j&amp;q=&amp;esrc=s&amp;source=images&amp;cd=&amp;docid=LePh32yMh0cm9M&amp;tbnid=jIzt1j8iNC5rVM:&amp;ved=&amp;url=http://www.neolane.com/usa/resources/big-data-report/index&amp;ei=Cmi3Ua2uF-GfiQLjzIHQAg&amp;bvm=bv.47810305,d.cGE&amp;psig=AFQjCNE9k1-zIQFd0TRpvQvAe0GeWv5qIQ&amp;ust=1371060618835280" TargetMode="External"/><Relationship Id="rId10" Type="http://schemas.openxmlformats.org/officeDocument/2006/relationships/image" Target="../media/image21.png"/><Relationship Id="rId19" Type="http://schemas.openxmlformats.org/officeDocument/2006/relationships/image" Target="../media/image26.png"/><Relationship Id="rId31" Type="http://schemas.openxmlformats.org/officeDocument/2006/relationships/image" Target="../media/image34.png"/><Relationship Id="rId4" Type="http://schemas.openxmlformats.org/officeDocument/2006/relationships/image" Target="../media/image15.png"/><Relationship Id="rId9" Type="http://schemas.openxmlformats.org/officeDocument/2006/relationships/image" Target="../media/image20.jpeg"/><Relationship Id="rId14" Type="http://schemas.openxmlformats.org/officeDocument/2006/relationships/image" Target="../media/image23.png"/><Relationship Id="rId22" Type="http://schemas.openxmlformats.org/officeDocument/2006/relationships/image" Target="../media/image29.png"/><Relationship Id="rId27" Type="http://schemas.openxmlformats.org/officeDocument/2006/relationships/image" Target="../media/image32.png"/><Relationship Id="rId30" Type="http://schemas.openxmlformats.org/officeDocument/2006/relationships/hyperlink" Target="http://www.google.com/url?sa=i&amp;rct=j&amp;q=&amp;esrc=s&amp;source=images&amp;cd=&amp;docid=8sMmyuDr9ZbAdM&amp;tbnid=vvz36ThILJVcyM:&amp;ved=&amp;url=http://www.malvernhills.gov.uk/cms/council-and-democracy/compliments-and-complaints.aspx&amp;ei=yWe3UZqzH8zWiAKmyoDADw&amp;bvm=bv.47810305,d.cGE&amp;psig=AFQjCNHNAe5s6le1FoPcRPQs9uLXyOg4pA&amp;ust=1371060553949894" TargetMode="External"/></Relationships>
</file>

<file path=ppt/slides/_rels/slide10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1.xml"/><Relationship Id="rId1" Type="http://schemas.openxmlformats.org/officeDocument/2006/relationships/vmlDrawing" Target="../drawings/vmlDrawing2.vml"/><Relationship Id="rId4" Type="http://schemas.openxmlformats.org/officeDocument/2006/relationships/image" Target="../media/image72.emf"/></Relationships>
</file>

<file path=ppt/slides/_rels/slide101.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slideLayout" Target="../slideLayouts/slideLayout11.xml"/><Relationship Id="rId1" Type="http://schemas.openxmlformats.org/officeDocument/2006/relationships/vmlDrawing" Target="../drawings/vmlDrawing3.vml"/><Relationship Id="rId5" Type="http://schemas.openxmlformats.org/officeDocument/2006/relationships/image" Target="../media/image73.emf"/><Relationship Id="rId4" Type="http://schemas.openxmlformats.org/officeDocument/2006/relationships/oleObject" Target="../embeddings/oleObject3.bin"/></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3.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1.xml"/><Relationship Id="rId1" Type="http://schemas.openxmlformats.org/officeDocument/2006/relationships/vmlDrawing" Target="../drawings/vmlDrawing4.vml"/><Relationship Id="rId4" Type="http://schemas.openxmlformats.org/officeDocument/2006/relationships/image" Target="../media/image75.emf"/></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6.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11.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1.xml"/></Relationships>
</file>

<file path=ppt/slides/_rels/slide109.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63.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1.xml.rels><?xml version="1.0" encoding="UTF-8" standalone="yes"?>
<Relationships xmlns="http://schemas.openxmlformats.org/package/2006/relationships"><Relationship Id="rId3" Type="http://schemas.openxmlformats.org/officeDocument/2006/relationships/image" Target="../media/image76.wmf"/><Relationship Id="rId2" Type="http://schemas.openxmlformats.org/officeDocument/2006/relationships/notesSlide" Target="../notesSlides/notesSlide64.xml"/><Relationship Id="rId1" Type="http://schemas.openxmlformats.org/officeDocument/2006/relationships/slideLayout" Target="../slideLayouts/slideLayout11.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1.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1.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9.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11.xml"/><Relationship Id="rId1" Type="http://schemas.openxmlformats.org/officeDocument/2006/relationships/vmlDrawing" Target="../drawings/vmlDrawing5.vml"/><Relationship Id="rId5" Type="http://schemas.openxmlformats.org/officeDocument/2006/relationships/image" Target="../media/image77.wmf"/><Relationship Id="rId4" Type="http://schemas.openxmlformats.org/officeDocument/2006/relationships/oleObject" Target="../embeddings/oleObject5.bin"/></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23.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1.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1.xml"/></Relationships>
</file>

<file path=ppt/slides/_rels/slide124.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11.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6.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70.xml"/><Relationship Id="rId1" Type="http://schemas.openxmlformats.org/officeDocument/2006/relationships/slideLayout" Target="../slideLayouts/slideLayout11.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1.xml"/></Relationships>
</file>

<file path=ppt/slides/_rels/slide129.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notesSlide" Target="../notesSlides/notesSlide8.xml"/><Relationship Id="rId7" Type="http://schemas.openxmlformats.org/officeDocument/2006/relationships/image" Target="../media/image43.png"/><Relationship Id="rId2" Type="http://schemas.openxmlformats.org/officeDocument/2006/relationships/slideLayout" Target="../slideLayouts/slideLayout23.xml"/><Relationship Id="rId1" Type="http://schemas.openxmlformats.org/officeDocument/2006/relationships/themeOverride" Target="../theme/themeOverride4.xml"/><Relationship Id="rId6" Type="http://schemas.openxmlformats.org/officeDocument/2006/relationships/image" Target="../media/image42.png"/><Relationship Id="rId5" Type="http://schemas.openxmlformats.org/officeDocument/2006/relationships/image" Target="../media/image41.png"/><Relationship Id="rId10" Type="http://schemas.openxmlformats.org/officeDocument/2006/relationships/image" Target="../media/image46.png"/><Relationship Id="rId4" Type="http://schemas.openxmlformats.org/officeDocument/2006/relationships/image" Target="../media/image40.png"/><Relationship Id="rId9" Type="http://schemas.openxmlformats.org/officeDocument/2006/relationships/image" Target="../media/image45.png"/></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3.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72.xml"/><Relationship Id="rId1" Type="http://schemas.openxmlformats.org/officeDocument/2006/relationships/slideLayout" Target="../slideLayouts/slideLayout11.xml"/><Relationship Id="rId4" Type="http://schemas.openxmlformats.org/officeDocument/2006/relationships/image" Target="../media/image82.emf"/></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1.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3.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1.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6.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1.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40.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79.xml"/><Relationship Id="rId1" Type="http://schemas.openxmlformats.org/officeDocument/2006/relationships/slideLayout" Target="../slideLayouts/slideLayout11.xml"/></Relationships>
</file>

<file path=ppt/slides/_rels/slide141.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11.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3.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3.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1.xml"/></Relationships>
</file>

<file path=ppt/slides/_rels/slide146.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jpeg"/><Relationship Id="rId1" Type="http://schemas.openxmlformats.org/officeDocument/2006/relationships/slideLayout" Target="../slideLayouts/slideLayout16.xml"/><Relationship Id="rId4" Type="http://schemas.openxmlformats.org/officeDocument/2006/relationships/image" Target="../media/image87.jpeg"/></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1.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6.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themeOverride" Target="../theme/themeOverride5.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1.xml"/></Relationships>
</file>

<file path=ppt/slides/_rels/slide151.xml.rels><?xml version="1.0" encoding="UTF-8" standalone="yes"?>
<Relationships xmlns="http://schemas.openxmlformats.org/package/2006/relationships"><Relationship Id="rId3" Type="http://schemas.openxmlformats.org/officeDocument/2006/relationships/image" Target="../media/image89.emf"/><Relationship Id="rId2" Type="http://schemas.openxmlformats.org/officeDocument/2006/relationships/image" Target="../media/image88.emf"/><Relationship Id="rId1" Type="http://schemas.openxmlformats.org/officeDocument/2006/relationships/slideLayout" Target="../slideLayouts/slideLayout15.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3.xml.rels><?xml version="1.0" encoding="UTF-8" standalone="yes"?>
<Relationships xmlns="http://schemas.openxmlformats.org/package/2006/relationships"><Relationship Id="rId3" Type="http://schemas.openxmlformats.org/officeDocument/2006/relationships/image" Target="../media/image90.wmf"/><Relationship Id="rId2" Type="http://schemas.openxmlformats.org/officeDocument/2006/relationships/notesSlide" Target="../notesSlides/notesSlide87.xml"/><Relationship Id="rId1" Type="http://schemas.openxmlformats.org/officeDocument/2006/relationships/slideLayout" Target="../slideLayouts/slideLayout11.xml"/><Relationship Id="rId4" Type="http://schemas.openxmlformats.org/officeDocument/2006/relationships/image" Target="../media/image91.wmf"/></Relationships>
</file>

<file path=ppt/slides/_rels/slide154.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11.xml"/><Relationship Id="rId5" Type="http://schemas.openxmlformats.org/officeDocument/2006/relationships/image" Target="../media/image95.png"/><Relationship Id="rId4" Type="http://schemas.openxmlformats.org/officeDocument/2006/relationships/image" Target="../media/image94.png"/></Relationships>
</file>

<file path=ppt/slides/_rels/slide155.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11.xml"/><Relationship Id="rId6" Type="http://schemas.openxmlformats.org/officeDocument/2006/relationships/image" Target="../media/image100.png"/><Relationship Id="rId5" Type="http://schemas.openxmlformats.org/officeDocument/2006/relationships/image" Target="../media/image99.png"/><Relationship Id="rId4" Type="http://schemas.openxmlformats.org/officeDocument/2006/relationships/image" Target="../media/image98.png"/></Relationships>
</file>

<file path=ppt/slides/_rels/slide156.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88.xml"/><Relationship Id="rId1" Type="http://schemas.openxmlformats.org/officeDocument/2006/relationships/slideLayout" Target="../slideLayouts/slideLayout11.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9.xml.rels><?xml version="1.0" encoding="UTF-8" standalone="yes"?>
<Relationships xmlns="http://schemas.openxmlformats.org/package/2006/relationships"><Relationship Id="rId3" Type="http://schemas.openxmlformats.org/officeDocument/2006/relationships/image" Target="../media/image51.wmf"/><Relationship Id="rId2" Type="http://schemas.openxmlformats.org/officeDocument/2006/relationships/image" Target="../media/image36.png"/><Relationship Id="rId1" Type="http://schemas.openxmlformats.org/officeDocument/2006/relationships/slideLayout" Target="../slideLayouts/slideLayout13.xml"/><Relationship Id="rId4" Type="http://schemas.openxmlformats.org/officeDocument/2006/relationships/image" Target="../media/image56.png"/></Relationships>
</file>

<file path=ppt/slides/_rels/slide1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slideLayout" Target="../slideLayouts/slideLayout23.xml"/><Relationship Id="rId1" Type="http://schemas.openxmlformats.org/officeDocument/2006/relationships/themeOverride" Target="../theme/themeOverride6.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3.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3.xml"/></Relationships>
</file>

<file path=ppt/slides/_rels/slide166.xml.rels><?xml version="1.0" encoding="UTF-8" standalone="yes"?>
<Relationships xmlns="http://schemas.openxmlformats.org/package/2006/relationships"><Relationship Id="rId3" Type="http://schemas.openxmlformats.org/officeDocument/2006/relationships/image" Target="../media/image51.wmf"/><Relationship Id="rId2" Type="http://schemas.openxmlformats.org/officeDocument/2006/relationships/image" Target="../media/image36.png"/><Relationship Id="rId1" Type="http://schemas.openxmlformats.org/officeDocument/2006/relationships/slideLayout" Target="../slideLayouts/slideLayout13.xml"/><Relationship Id="rId4" Type="http://schemas.openxmlformats.org/officeDocument/2006/relationships/image" Target="../media/image56.png"/></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9.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slideLayout" Target="../slideLayouts/slideLayout23.xml"/><Relationship Id="rId1" Type="http://schemas.openxmlformats.org/officeDocument/2006/relationships/themeOverride" Target="../theme/themeOverride7.xml"/><Relationship Id="rId4" Type="http://schemas.openxmlformats.org/officeDocument/2006/relationships/image" Target="../media/image51.wmf"/></Relationships>
</file>

<file path=ppt/slides/_rels/slide170.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11.xml"/></Relationships>
</file>

<file path=ppt/slides/_rels/slide171.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11.xml"/></Relationships>
</file>

<file path=ppt/slides/_rels/slide172.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11.xml"/></Relationships>
</file>

<file path=ppt/slides/_rels/slide173.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11.xml"/></Relationships>
</file>

<file path=ppt/slides/_rels/slide174.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91.xml"/><Relationship Id="rId1" Type="http://schemas.openxmlformats.org/officeDocument/2006/relationships/slideLayout" Target="../slideLayouts/slideLayout11.xml"/></Relationships>
</file>

<file path=ppt/slides/_rels/slide175.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92.xml"/><Relationship Id="rId1" Type="http://schemas.openxmlformats.org/officeDocument/2006/relationships/slideLayout" Target="../slideLayouts/slideLayout11.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1.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1.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36.png"/><Relationship Id="rId1" Type="http://schemas.openxmlformats.org/officeDocument/2006/relationships/slideLayout" Target="../slideLayouts/slideLayout23.xml"/></Relationships>
</file>

<file path=ppt/slides/_rels/slide180.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1.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36.png"/><Relationship Id="rId1" Type="http://schemas.openxmlformats.org/officeDocument/2006/relationships/slideLayout" Target="../slideLayouts/slideLayout23.xml"/><Relationship Id="rId5" Type="http://schemas.openxmlformats.org/officeDocument/2006/relationships/image" Target="../media/image50.png"/><Relationship Id="rId4" Type="http://schemas.openxmlformats.org/officeDocument/2006/relationships/image" Target="../media/image47.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4.xml"/><Relationship Id="rId1" Type="http://schemas.openxmlformats.org/officeDocument/2006/relationships/slideLayout" Target="../slideLayouts/slideLayout11.xml"/><Relationship Id="rId4" Type="http://schemas.openxmlformats.org/officeDocument/2006/relationships/image" Target="../media/image54.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8" Type="http://schemas.openxmlformats.org/officeDocument/2006/relationships/chart" Target="../charts/chart1.xml"/><Relationship Id="rId3" Type="http://schemas.openxmlformats.org/officeDocument/2006/relationships/notesSlide" Target="../notesSlides/notesSlide2.xml"/><Relationship Id="rId7" Type="http://schemas.openxmlformats.org/officeDocument/2006/relationships/image" Target="../media/image6.png"/><Relationship Id="rId12" Type="http://schemas.openxmlformats.org/officeDocument/2006/relationships/image" Target="../media/image10.png"/><Relationship Id="rId2" Type="http://schemas.openxmlformats.org/officeDocument/2006/relationships/slideLayout" Target="../slideLayouts/slideLayout16.xml"/><Relationship Id="rId1" Type="http://schemas.openxmlformats.org/officeDocument/2006/relationships/tags" Target="../tags/tag1.xml"/><Relationship Id="rId6" Type="http://schemas.openxmlformats.org/officeDocument/2006/relationships/image" Target="../media/image5.jpeg"/><Relationship Id="rId11" Type="http://schemas.openxmlformats.org/officeDocument/2006/relationships/image" Target="../media/image9.png"/><Relationship Id="rId5" Type="http://schemas.openxmlformats.org/officeDocument/2006/relationships/image" Target="../media/image4.png"/><Relationship Id="rId10" Type="http://schemas.openxmlformats.org/officeDocument/2006/relationships/image" Target="../media/image8.png"/><Relationship Id="rId4" Type="http://schemas.openxmlformats.org/officeDocument/2006/relationships/image" Target="../media/image3.wmf"/><Relationship Id="rId9" Type="http://schemas.openxmlformats.org/officeDocument/2006/relationships/image" Target="../media/image7.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3.xml"/><Relationship Id="rId1" Type="http://schemas.openxmlformats.org/officeDocument/2006/relationships/slideLayout" Target="../slideLayouts/slideLayout11.xml"/><Relationship Id="rId4" Type="http://schemas.openxmlformats.org/officeDocument/2006/relationships/image" Target="../media/image36.png"/></Relationships>
</file>

<file path=ppt/slides/_rels/slide3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6.xml"/><Relationship Id="rId1" Type="http://schemas.openxmlformats.org/officeDocument/2006/relationships/tags" Target="../tags/tag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9.xml"/><Relationship Id="rId1" Type="http://schemas.openxmlformats.org/officeDocument/2006/relationships/slideLayout" Target="../slideLayouts/slideLayout23.xml"/><Relationship Id="rId5" Type="http://schemas.openxmlformats.org/officeDocument/2006/relationships/image" Target="../media/image60.png"/><Relationship Id="rId4" Type="http://schemas.openxmlformats.org/officeDocument/2006/relationships/image" Target="../media/image59.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9.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slideLayout" Target="../slideLayouts/slideLayout11.xml"/><Relationship Id="rId1" Type="http://schemas.openxmlformats.org/officeDocument/2006/relationships/tags" Target="../tags/tag4.xml"/><Relationship Id="rId4" Type="http://schemas.openxmlformats.org/officeDocument/2006/relationships/image" Target="../media/image63.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6.xml"/><Relationship Id="rId1" Type="http://schemas.openxmlformats.org/officeDocument/2006/relationships/tags" Target="../tags/tag3.xml"/><Relationship Id="rId4" Type="http://schemas.openxmlformats.org/officeDocument/2006/relationships/image" Target="../media/image13.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5.xml"/></Relationships>
</file>

<file path=ppt/slides/_rels/slide51.xml.rels><?xml version="1.0" encoding="UTF-8" standalone="yes"?>
<Relationships xmlns="http://schemas.openxmlformats.org/package/2006/relationships"><Relationship Id="rId3" Type="http://schemas.openxmlformats.org/officeDocument/2006/relationships/image" Target="../media/image64.wmf"/><Relationship Id="rId2" Type="http://schemas.openxmlformats.org/officeDocument/2006/relationships/slideLayout" Target="../slideLayouts/slideLayout15.xml"/><Relationship Id="rId1" Type="http://schemas.openxmlformats.org/officeDocument/2006/relationships/tags" Target="../tags/tag6.xml"/></Relationships>
</file>

<file path=ppt/slides/_rels/slide52.xml.rels><?xml version="1.0" encoding="UTF-8" standalone="yes"?>
<Relationships xmlns="http://schemas.openxmlformats.org/package/2006/relationships"><Relationship Id="rId3" Type="http://schemas.openxmlformats.org/officeDocument/2006/relationships/image" Target="../media/image64.wmf"/><Relationship Id="rId2" Type="http://schemas.openxmlformats.org/officeDocument/2006/relationships/slideLayout" Target="../slideLayouts/slideLayout15.xml"/><Relationship Id="rId1" Type="http://schemas.openxmlformats.org/officeDocument/2006/relationships/tags" Target="../tags/tag7.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8.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tags" Target="../tags/tag9.xml"/><Relationship Id="rId1" Type="http://schemas.openxmlformats.org/officeDocument/2006/relationships/vmlDrawing" Target="../drawings/vmlDrawing1.vml"/><Relationship Id="rId6" Type="http://schemas.openxmlformats.org/officeDocument/2006/relationships/image" Target="../media/image65.png"/><Relationship Id="rId5" Type="http://schemas.openxmlformats.org/officeDocument/2006/relationships/oleObject" Target="../embeddings/oleObject1.bin"/><Relationship Id="rId4" Type="http://schemas.openxmlformats.org/officeDocument/2006/relationships/notesSlide" Target="../notesSlides/notesSlide32.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1.xml"/><Relationship Id="rId1" Type="http://schemas.openxmlformats.org/officeDocument/2006/relationships/tags" Target="../tags/tag10.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1.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1.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6.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6.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1.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themeOverride" Target="../theme/themeOverride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1.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6.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6.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6.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6.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3.xml.rels><?xml version="1.0" encoding="UTF-8" standalone="yes"?>
<Relationships xmlns="http://schemas.openxmlformats.org/package/2006/relationships"><Relationship Id="rId3" Type="http://schemas.openxmlformats.org/officeDocument/2006/relationships/image" Target="../media/image67.emf"/><Relationship Id="rId7" Type="http://schemas.openxmlformats.org/officeDocument/2006/relationships/image" Target="../media/image71.emf"/><Relationship Id="rId2" Type="http://schemas.openxmlformats.org/officeDocument/2006/relationships/image" Target="../media/image66.emf"/><Relationship Id="rId1" Type="http://schemas.openxmlformats.org/officeDocument/2006/relationships/slideLayout" Target="../slideLayouts/slideLayout11.xml"/><Relationship Id="rId6" Type="http://schemas.openxmlformats.org/officeDocument/2006/relationships/image" Target="../media/image70.emf"/><Relationship Id="rId5" Type="http://schemas.openxmlformats.org/officeDocument/2006/relationships/image" Target="../media/image69.emf"/><Relationship Id="rId4" Type="http://schemas.openxmlformats.org/officeDocument/2006/relationships/image" Target="../media/image68.emf"/></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0" name="Rectangle 5"/>
          <p:cNvSpPr>
            <a:spLocks noChangeArrowheads="1"/>
          </p:cNvSpPr>
          <p:nvPr/>
        </p:nvSpPr>
        <p:spPr bwMode="auto">
          <a:xfrm>
            <a:off x="304800" y="2133600"/>
            <a:ext cx="7954963" cy="1470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160" tIns="46080" rIns="92160" bIns="46080"/>
          <a:lstStyle>
            <a:lvl1pPr algn="ctr" defTabSz="4572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Georgia" panose="02040502050405020303" pitchFamily="18" charset="0"/>
                <a:cs typeface="Arial" panose="020B0604020202020204" pitchFamily="34" charset="0"/>
              </a:defRPr>
            </a:lvl1pPr>
            <a:lvl2pPr marL="742950" indent="-285750" algn="ctr" defTabSz="4572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Georgia" panose="02040502050405020303" pitchFamily="18" charset="0"/>
                <a:cs typeface="Arial" panose="020B0604020202020204" pitchFamily="34" charset="0"/>
              </a:defRPr>
            </a:lvl2pPr>
            <a:lvl3pPr marL="1143000" indent="-228600" algn="ctr" defTabSz="4572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Georgia" panose="02040502050405020303" pitchFamily="18" charset="0"/>
                <a:cs typeface="Arial" panose="020B0604020202020204" pitchFamily="34" charset="0"/>
              </a:defRPr>
            </a:lvl3pPr>
            <a:lvl4pPr marL="1600200" indent="-228600" algn="ctr" defTabSz="4572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Georgia" panose="02040502050405020303" pitchFamily="18" charset="0"/>
                <a:cs typeface="Arial" panose="020B0604020202020204" pitchFamily="34" charset="0"/>
              </a:defRPr>
            </a:lvl4pPr>
            <a:lvl5pPr marL="2057400" indent="-228600" algn="ctr" defTabSz="4572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Georgia" panose="02040502050405020303" pitchFamily="18" charset="0"/>
                <a:cs typeface="Arial" panose="020B0604020202020204" pitchFamily="34" charset="0"/>
              </a:defRPr>
            </a:lvl5pPr>
            <a:lvl6pPr marL="2514600" indent="-228600" algn="ctr"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Georgia" panose="02040502050405020303" pitchFamily="18" charset="0"/>
                <a:cs typeface="Arial" panose="020B0604020202020204" pitchFamily="34" charset="0"/>
              </a:defRPr>
            </a:lvl6pPr>
            <a:lvl7pPr marL="2971800" indent="-228600" algn="ctr"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Georgia" panose="02040502050405020303" pitchFamily="18" charset="0"/>
                <a:cs typeface="Arial" panose="020B0604020202020204" pitchFamily="34" charset="0"/>
              </a:defRPr>
            </a:lvl7pPr>
            <a:lvl8pPr marL="3429000" indent="-228600" algn="ctr"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Georgia" panose="02040502050405020303" pitchFamily="18" charset="0"/>
                <a:cs typeface="Arial" panose="020B0604020202020204" pitchFamily="34" charset="0"/>
              </a:defRPr>
            </a:lvl8pPr>
            <a:lvl9pPr marL="3886200" indent="-228600" algn="ctr"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Georgia" panose="02040502050405020303" pitchFamily="18" charset="0"/>
                <a:cs typeface="Arial" panose="020B0604020202020204" pitchFamily="34" charset="0"/>
              </a:defRPr>
            </a:lvl9pPr>
          </a:lstStyle>
          <a:p>
            <a:pPr algn="l" eaLnBrk="1" hangingPunct="1">
              <a:lnSpc>
                <a:spcPct val="90000"/>
              </a:lnSpc>
              <a:buSzPct val="100000"/>
              <a:defRPr/>
            </a:pPr>
            <a:r>
              <a:rPr lang="en-US" altLang="en-US" sz="3500" b="1" dirty="0" smtClean="0">
                <a:latin typeface="Calibri Light" panose="020F0302020204030204" pitchFamily="34" charset="0"/>
                <a:ea typeface="+mj-ea"/>
                <a:cs typeface="+mj-cs"/>
              </a:rPr>
              <a:t>Transparent Machine Learning </a:t>
            </a:r>
          </a:p>
          <a:p>
            <a:pPr algn="l" eaLnBrk="1" hangingPunct="1">
              <a:lnSpc>
                <a:spcPct val="90000"/>
              </a:lnSpc>
              <a:buSzPct val="100000"/>
              <a:defRPr/>
            </a:pPr>
            <a:r>
              <a:rPr lang="en-US" altLang="en-US" sz="3500" b="1" dirty="0">
                <a:latin typeface="Calibri Light" panose="020F0302020204030204" pitchFamily="34" charset="0"/>
                <a:ea typeface="+mj-ea"/>
                <a:cs typeface="+mj-cs"/>
              </a:rPr>
              <a:t>	</a:t>
            </a:r>
            <a:r>
              <a:rPr lang="en-US" altLang="en-US" sz="3500" b="1" dirty="0" smtClean="0">
                <a:latin typeface="Calibri Light" panose="020F0302020204030204" pitchFamily="34" charset="0"/>
                <a:ea typeface="+mj-ea"/>
                <a:cs typeface="+mj-cs"/>
              </a:rPr>
              <a:t>	for Information Extraction</a:t>
            </a:r>
          </a:p>
          <a:p>
            <a:pPr algn="l" eaLnBrk="1" hangingPunct="1">
              <a:lnSpc>
                <a:spcPct val="90000"/>
              </a:lnSpc>
              <a:buSzPct val="100000"/>
              <a:defRPr/>
            </a:pPr>
            <a:endParaRPr lang="en-US" altLang="en-US" sz="3500" b="1" dirty="0" smtClean="0">
              <a:latin typeface="Calibri Light" panose="020F0302020204030204" pitchFamily="34" charset="0"/>
              <a:ea typeface="+mj-ea"/>
              <a:cs typeface="+mj-cs"/>
            </a:endParaRPr>
          </a:p>
          <a:p>
            <a:pPr algn="l" eaLnBrk="1" hangingPunct="1">
              <a:lnSpc>
                <a:spcPct val="90000"/>
              </a:lnSpc>
              <a:buSzPct val="100000"/>
              <a:defRPr/>
            </a:pPr>
            <a:endParaRPr lang="en-US" altLang="en-US" sz="3500" b="1" dirty="0" smtClean="0">
              <a:latin typeface="Calibri Light" panose="020F0302020204030204" pitchFamily="34" charset="0"/>
              <a:ea typeface="+mj-ea"/>
              <a:cs typeface="+mj-cs"/>
            </a:endParaRPr>
          </a:p>
        </p:txBody>
      </p:sp>
      <p:pic>
        <p:nvPicPr>
          <p:cNvPr id="30724" name="Picture 43" descr="37-degree-pos-tri-logo"/>
          <p:cNvPicPr>
            <a:picLocks noChangeAspect="1" noChangeArrowheads="1"/>
          </p:cNvPicPr>
          <p:nvPr/>
        </p:nvPicPr>
        <p:blipFill>
          <a:blip r:embed="rId4">
            <a:extLst>
              <a:ext uri="{28A0092B-C50C-407E-A947-70E740481C1C}">
                <a14:useLocalDpi xmlns:a14="http://schemas.microsoft.com/office/drawing/2010/main" val="0"/>
              </a:ext>
            </a:extLst>
          </a:blip>
          <a:srcRect r="25000" b="24518"/>
          <a:stretch>
            <a:fillRect/>
          </a:stretch>
        </p:blipFill>
        <p:spPr bwMode="auto">
          <a:xfrm>
            <a:off x="3552319" y="1882775"/>
            <a:ext cx="5572125" cy="497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5" name="TextBox 1"/>
          <p:cNvSpPr txBox="1">
            <a:spLocks noChangeArrowheads="1"/>
          </p:cNvSpPr>
          <p:nvPr/>
        </p:nvSpPr>
        <p:spPr bwMode="auto">
          <a:xfrm>
            <a:off x="296863" y="3787775"/>
            <a:ext cx="2010230"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eorgia" panose="02040502050405020303" pitchFamily="18" charset="0"/>
                <a:cs typeface="Arial" panose="020B0604020202020204" pitchFamily="34" charset="0"/>
              </a:defRPr>
            </a:lvl1pPr>
            <a:lvl2pPr marL="742950" indent="-285750">
              <a:defRPr>
                <a:solidFill>
                  <a:schemeClr val="tx1"/>
                </a:solidFill>
                <a:latin typeface="Georgia" panose="02040502050405020303" pitchFamily="18" charset="0"/>
                <a:cs typeface="Arial" panose="020B0604020202020204" pitchFamily="34" charset="0"/>
              </a:defRPr>
            </a:lvl2pPr>
            <a:lvl3pPr marL="1143000" indent="-228600">
              <a:defRPr>
                <a:solidFill>
                  <a:schemeClr val="tx1"/>
                </a:solidFill>
                <a:latin typeface="Georgia" panose="02040502050405020303" pitchFamily="18" charset="0"/>
                <a:cs typeface="Arial" panose="020B0604020202020204" pitchFamily="34" charset="0"/>
              </a:defRPr>
            </a:lvl3pPr>
            <a:lvl4pPr marL="1600200" indent="-228600">
              <a:defRPr>
                <a:solidFill>
                  <a:schemeClr val="tx1"/>
                </a:solidFill>
                <a:latin typeface="Georgia" panose="02040502050405020303" pitchFamily="18" charset="0"/>
                <a:cs typeface="Arial" panose="020B0604020202020204" pitchFamily="34" charset="0"/>
              </a:defRPr>
            </a:lvl4pPr>
            <a:lvl5pPr marL="2057400" indent="-22860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r>
              <a:rPr lang="en-US" altLang="en-US" sz="2200" dirty="0">
                <a:solidFill>
                  <a:schemeClr val="hlink"/>
                </a:solidFill>
                <a:latin typeface="Whitney Light" pitchFamily="50" charset="0"/>
              </a:rPr>
              <a:t> </a:t>
            </a:r>
          </a:p>
          <a:p>
            <a:endParaRPr lang="en-US" altLang="en-US" sz="2200" dirty="0">
              <a:solidFill>
                <a:schemeClr val="hlink"/>
              </a:solidFill>
              <a:latin typeface="Whitney Light" pitchFamily="50" charset="0"/>
            </a:endParaRPr>
          </a:p>
          <a:p>
            <a:r>
              <a:rPr lang="en-US" altLang="en-US" sz="2200" dirty="0" smtClean="0">
                <a:solidFill>
                  <a:schemeClr val="hlink"/>
                </a:solidFill>
                <a:latin typeface="Whitney Light" pitchFamily="50" charset="0"/>
              </a:rPr>
              <a:t>Laura Chiticariu</a:t>
            </a:r>
          </a:p>
          <a:p>
            <a:r>
              <a:rPr lang="en-US" altLang="en-US" sz="2200" dirty="0" smtClean="0">
                <a:solidFill>
                  <a:schemeClr val="hlink"/>
                </a:solidFill>
                <a:latin typeface="Whitney Light" pitchFamily="50" charset="0"/>
              </a:rPr>
              <a:t>Yunyao Li</a:t>
            </a:r>
          </a:p>
          <a:p>
            <a:r>
              <a:rPr lang="en-US" altLang="en-US" sz="2200" dirty="0" smtClean="0">
                <a:solidFill>
                  <a:schemeClr val="hlink"/>
                </a:solidFill>
                <a:latin typeface="Whitney Light" pitchFamily="50" charset="0"/>
              </a:rPr>
              <a:t>Fred Reiss</a:t>
            </a:r>
          </a:p>
          <a:p>
            <a:r>
              <a:rPr lang="en-US" altLang="en-US" sz="2200" dirty="0" smtClean="0">
                <a:solidFill>
                  <a:schemeClr val="hlink"/>
                </a:solidFill>
                <a:latin typeface="Whitney Light" pitchFamily="50" charset="0"/>
              </a:rPr>
              <a:t>IBM </a:t>
            </a:r>
            <a:r>
              <a:rPr lang="en-US" altLang="en-US" sz="2200" dirty="0">
                <a:solidFill>
                  <a:schemeClr val="hlink"/>
                </a:solidFill>
                <a:latin typeface="Whitney Light" pitchFamily="50" charset="0"/>
              </a:rPr>
              <a:t>Research</a:t>
            </a:r>
          </a:p>
        </p:txBody>
      </p:sp>
    </p:spTree>
  </p:cSld>
  <p:clrMapOvr>
    <a:overrideClrMapping bg1="lt1" tx1="dk1" bg2="lt2" tx2="dk2" accent1="accent1" accent2="accent2" accent3="accent3" accent4="accent4" accent5="accent5" accent6="accent6" hlink="hlink" folHlink="folHlink"/>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338" y="4225925"/>
            <a:ext cx="5033962" cy="245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1" name="Rectangle 3"/>
          <p:cNvSpPr>
            <a:spLocks noGrp="1" noChangeArrowheads="1"/>
          </p:cNvSpPr>
          <p:nvPr>
            <p:ph type="title"/>
          </p:nvPr>
        </p:nvSpPr>
        <p:spPr/>
        <p:txBody>
          <a:bodyPr/>
          <a:lstStyle/>
          <a:p>
            <a:pPr eaLnBrk="1" hangingPunct="1"/>
            <a:r>
              <a:rPr lang="en-US" dirty="0" smtClean="0"/>
              <a:t>Expressivity Example: Varied Input Data</a:t>
            </a:r>
          </a:p>
        </p:txBody>
      </p:sp>
      <p:sp>
        <p:nvSpPr>
          <p:cNvPr id="22589" name="Slide Number Placeholder 1"/>
          <p:cNvSpPr>
            <a:spLocks noGrp="1"/>
          </p:cNvSpPr>
          <p:nvPr>
            <p:ph type="sldNum" sz="quarter" idx="10"/>
          </p:nvPr>
        </p:nvSpPr>
        <p:spPr>
          <a:xfrm>
            <a:off x="182563" y="6537325"/>
            <a:ext cx="565150" cy="203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a:spcBef>
                <a:spcPct val="0"/>
              </a:spcBef>
              <a:buFontTx/>
              <a:buNone/>
            </a:pPr>
            <a:fld id="{AF4002BE-FD49-4A76-82AA-164F60B3E820}" type="slidenum">
              <a:rPr lang="en-US" sz="1400">
                <a:latin typeface="Arial" panose="020B0604020202020204" pitchFamily="34" charset="0"/>
              </a:rPr>
              <a:pPr>
                <a:spcBef>
                  <a:spcPct val="0"/>
                </a:spcBef>
                <a:buFontTx/>
                <a:buNone/>
              </a:pPr>
              <a:t>10</a:t>
            </a:fld>
            <a:endParaRPr lang="en-US" sz="1400" dirty="0">
              <a:latin typeface="Arial" panose="020B0604020202020204" pitchFamily="34" charset="0"/>
            </a:endParaRPr>
          </a:p>
        </p:txBody>
      </p:sp>
      <p:pic>
        <p:nvPicPr>
          <p:cNvPr id="8397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1075" y="3987800"/>
            <a:ext cx="3390900" cy="251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973" name="Text Box 5"/>
          <p:cNvSpPr txBox="1">
            <a:spLocks noChangeArrowheads="1"/>
          </p:cNvSpPr>
          <p:nvPr/>
        </p:nvSpPr>
        <p:spPr bwMode="auto">
          <a:xfrm>
            <a:off x="895350" y="4972050"/>
            <a:ext cx="3571875" cy="498475"/>
          </a:xfrm>
          <a:prstGeom prst="rect">
            <a:avLst/>
          </a:prstGeom>
          <a:solidFill>
            <a:schemeClr val="bg1"/>
          </a:solidFill>
          <a:ln w="9525">
            <a:solidFill>
              <a:schemeClr val="bg2"/>
            </a:solidFill>
            <a:miter lim="800000"/>
            <a:headEnd/>
            <a:tailEnd/>
          </a:ln>
        </p:spPr>
        <p:txBody>
          <a:bodyPr lIns="0" tIns="0" rIns="0" bIns="0">
            <a:spAutoFit/>
          </a:bodyP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eaLnBrk="1" hangingPunct="1">
              <a:spcBef>
                <a:spcPct val="50000"/>
              </a:spcBef>
              <a:buFontTx/>
              <a:buNone/>
            </a:pPr>
            <a:r>
              <a:rPr lang="en-US" sz="1600" i="1">
                <a:solidFill>
                  <a:srgbClr val="FF0000"/>
                </a:solidFill>
              </a:rPr>
              <a:t>… hotel close to Seaworld in Orlando? Planning to go this coming weekend…</a:t>
            </a:r>
          </a:p>
        </p:txBody>
      </p:sp>
      <p:grpSp>
        <p:nvGrpSpPr>
          <p:cNvPr id="83974" name="Group 6"/>
          <p:cNvGrpSpPr>
            <a:grpSpLocks/>
          </p:cNvGrpSpPr>
          <p:nvPr/>
        </p:nvGrpSpPr>
        <p:grpSpPr bwMode="auto">
          <a:xfrm>
            <a:off x="6915150" y="838200"/>
            <a:ext cx="2133600" cy="935038"/>
            <a:chOff x="173" y="3493"/>
            <a:chExt cx="1626" cy="713"/>
          </a:xfrm>
        </p:grpSpPr>
        <p:pic>
          <p:nvPicPr>
            <p:cNvPr id="22593" name="Picture 139" descr="LOGO_SQUARE_TWITTER"/>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7" y="3799"/>
              <a:ext cx="366" cy="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94" name="Picture 142" descr="pts FaceBookF"/>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3" y="3493"/>
              <a:ext cx="331" cy="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95" name="Picture 13" descr="ANd9GcTKmL_3823pEx_oR6_YVvdNea7Oo6PthStWH-_olNJNo8uS_9AoEQ"/>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67" y="3836"/>
              <a:ext cx="370" cy="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96" name="Picture 14" descr="buzz4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80" y="3749"/>
              <a:ext cx="419" cy="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97" name="Picture 15" descr="ANd9GcSYfNCVU8KAmPFDc0zaC-k9Jt2B77SM0-5ZWuKgxAijtOYiLoMmKw"/>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45" y="3554"/>
              <a:ext cx="350"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98" name="Picture 16" descr="RSS"/>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104" y="3504"/>
              <a:ext cx="370" cy="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3981" name="Rectangle 13"/>
          <p:cNvSpPr>
            <a:spLocks noChangeArrowheads="1"/>
          </p:cNvSpPr>
          <p:nvPr/>
        </p:nvSpPr>
        <p:spPr bwMode="auto">
          <a:xfrm>
            <a:off x="7143750" y="1657350"/>
            <a:ext cx="16002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91440" bIns="91440" anchor="ctr">
            <a:spAutoFit/>
          </a:bodyP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algn="ctr" eaLnBrk="1" hangingPunct="1">
              <a:spcBef>
                <a:spcPct val="0"/>
              </a:spcBef>
              <a:buFontTx/>
              <a:buNone/>
            </a:pPr>
            <a:r>
              <a:rPr lang="en-US" sz="1800">
                <a:solidFill>
                  <a:srgbClr val="0000FF"/>
                </a:solidFill>
                <a:latin typeface="Whitney Semibold" pitchFamily="50" charset="0"/>
              </a:rPr>
              <a:t>Social Media</a:t>
            </a:r>
          </a:p>
        </p:txBody>
      </p:sp>
      <p:pic>
        <p:nvPicPr>
          <p:cNvPr id="83982" name="Picture 17"/>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54038" y="914400"/>
            <a:ext cx="56832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983" name="Rectangle 15"/>
          <p:cNvSpPr>
            <a:spLocks noChangeArrowheads="1"/>
          </p:cNvSpPr>
          <p:nvPr/>
        </p:nvSpPr>
        <p:spPr bwMode="auto">
          <a:xfrm>
            <a:off x="134938" y="1370013"/>
            <a:ext cx="1427162"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algn="ctr" eaLnBrk="1" hangingPunct="1">
              <a:spcBef>
                <a:spcPct val="0"/>
              </a:spcBef>
              <a:buFontTx/>
              <a:buNone/>
            </a:pPr>
            <a:r>
              <a:rPr lang="en-US" sz="1200">
                <a:solidFill>
                  <a:srgbClr val="3366FF"/>
                </a:solidFill>
                <a:latin typeface="Whitney Light" pitchFamily="50" charset="0"/>
              </a:rPr>
              <a:t>Customer 360º</a:t>
            </a:r>
          </a:p>
        </p:txBody>
      </p:sp>
      <p:pic>
        <p:nvPicPr>
          <p:cNvPr id="83984" name="Picture 18"/>
          <p:cNvPicPr>
            <a:picLocks noChangeAspect="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81025" y="1671638"/>
            <a:ext cx="5207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985" name="Rectangle 17"/>
          <p:cNvSpPr>
            <a:spLocks noChangeArrowheads="1"/>
          </p:cNvSpPr>
          <p:nvPr/>
        </p:nvSpPr>
        <p:spPr bwMode="auto">
          <a:xfrm>
            <a:off x="76200" y="2078038"/>
            <a:ext cx="154305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algn="ctr" eaLnBrk="1" hangingPunct="1">
              <a:spcBef>
                <a:spcPct val="0"/>
              </a:spcBef>
              <a:buFontTx/>
              <a:buNone/>
            </a:pPr>
            <a:r>
              <a:rPr lang="en-US" sz="1200">
                <a:solidFill>
                  <a:srgbClr val="3366FF"/>
                </a:solidFill>
                <a:latin typeface="Whitney Light" pitchFamily="50" charset="0"/>
              </a:rPr>
              <a:t>Security &amp; Privacy</a:t>
            </a:r>
          </a:p>
        </p:txBody>
      </p:sp>
      <p:pic>
        <p:nvPicPr>
          <p:cNvPr id="83986" name="Picture 25"/>
          <p:cNvPicPr>
            <a:picLocks noChangeAspect="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92138" y="2354263"/>
            <a:ext cx="501650"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987" name="Rectangle 19"/>
          <p:cNvSpPr>
            <a:spLocks noChangeArrowheads="1"/>
          </p:cNvSpPr>
          <p:nvPr/>
        </p:nvSpPr>
        <p:spPr bwMode="auto">
          <a:xfrm>
            <a:off x="76200" y="2744788"/>
            <a:ext cx="154305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algn="ctr" eaLnBrk="1" hangingPunct="1">
              <a:spcBef>
                <a:spcPct val="0"/>
              </a:spcBef>
              <a:buFontTx/>
              <a:buNone/>
            </a:pPr>
            <a:r>
              <a:rPr lang="en-US" sz="1200">
                <a:solidFill>
                  <a:srgbClr val="3366FF"/>
                </a:solidFill>
                <a:latin typeface="Whitney Light" pitchFamily="50" charset="0"/>
              </a:rPr>
              <a:t>Operations Analysis</a:t>
            </a:r>
          </a:p>
        </p:txBody>
      </p:sp>
      <p:pic>
        <p:nvPicPr>
          <p:cNvPr id="83988" name="Picture 20" descr="MC900441508"/>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08013" y="3049588"/>
            <a:ext cx="4953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989" name="Rectangle 21"/>
          <p:cNvSpPr>
            <a:spLocks noChangeArrowheads="1"/>
          </p:cNvSpPr>
          <p:nvPr/>
        </p:nvSpPr>
        <p:spPr bwMode="auto">
          <a:xfrm>
            <a:off x="76200" y="3459163"/>
            <a:ext cx="154305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algn="ctr" eaLnBrk="1" hangingPunct="1">
              <a:spcBef>
                <a:spcPct val="0"/>
              </a:spcBef>
              <a:buFontTx/>
              <a:buNone/>
            </a:pPr>
            <a:r>
              <a:rPr lang="en-US" sz="1200">
                <a:solidFill>
                  <a:srgbClr val="3366FF"/>
                </a:solidFill>
                <a:latin typeface="Whitney Light" pitchFamily="50" charset="0"/>
              </a:rPr>
              <a:t>Financial Analytics</a:t>
            </a:r>
          </a:p>
        </p:txBody>
      </p:sp>
      <p:pic>
        <p:nvPicPr>
          <p:cNvPr id="83990" name="Picture 22"/>
          <p:cNvPicPr>
            <a:picLocks noChangeAspect="1" noChangeArrowheads="1"/>
          </p:cNvPicPr>
          <p:nvPr/>
        </p:nvPicPr>
        <p:blipFill>
          <a:blip r:embed="rId15"/>
          <a:srcRect/>
          <a:stretch>
            <a:fillRect/>
          </a:stretch>
        </p:blipFill>
        <p:spPr bwMode="auto">
          <a:xfrm>
            <a:off x="747713" y="3998913"/>
            <a:ext cx="3524250" cy="2635250"/>
          </a:xfrm>
          <a:prstGeom prst="rect">
            <a:avLst/>
          </a:prstGeom>
          <a:noFill/>
          <a:ln w="9525">
            <a:solidFill>
              <a:srgbClr val="808080"/>
            </a:solidFill>
            <a:miter lim="800000"/>
            <a:headEnd/>
            <a:tailEnd/>
          </a:ln>
          <a:effectLst>
            <a:outerShdw blurRad="63500" dist="38099" dir="2700000" algn="ctr" rotWithShape="0">
              <a:srgbClr val="C0C0C0">
                <a:alpha val="74998"/>
              </a:srgbClr>
            </a:outerShdw>
          </a:effectLst>
          <a:extLst>
            <a:ext uri="{909E8E84-426E-40dd-AFC4-6F175D3DCCD1}"/>
          </a:extLst>
        </p:spPr>
      </p:pic>
      <p:sp>
        <p:nvSpPr>
          <p:cNvPr id="83991" name="Text Box 23"/>
          <p:cNvSpPr txBox="1">
            <a:spLocks noChangeArrowheads="1"/>
          </p:cNvSpPr>
          <p:nvPr/>
        </p:nvSpPr>
        <p:spPr bwMode="auto">
          <a:xfrm>
            <a:off x="1909763" y="5838825"/>
            <a:ext cx="3476625" cy="254000"/>
          </a:xfrm>
          <a:prstGeom prst="rect">
            <a:avLst/>
          </a:prstGeom>
          <a:solidFill>
            <a:schemeClr val="bg1"/>
          </a:solidFill>
          <a:ln w="9525">
            <a:solidFill>
              <a:schemeClr val="bg2"/>
            </a:solidFill>
            <a:miter lim="800000"/>
            <a:headEnd/>
            <a:tailEnd/>
          </a:ln>
        </p:spPr>
        <p:txBody>
          <a:bodyPr lIns="0" tIns="0" rIns="0" bIns="0">
            <a:spAutoFit/>
          </a:bodyP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algn="ctr" eaLnBrk="1" hangingPunct="1">
              <a:spcBef>
                <a:spcPct val="50000"/>
              </a:spcBef>
              <a:buFontTx/>
              <a:buNone/>
            </a:pPr>
            <a:r>
              <a:rPr lang="en-US" sz="1600" i="1">
                <a:solidFill>
                  <a:srgbClr val="FF0000"/>
                </a:solidFill>
              </a:rPr>
              <a:t>my social security # is 400-05-4356</a:t>
            </a:r>
          </a:p>
        </p:txBody>
      </p:sp>
      <p:sp>
        <p:nvSpPr>
          <p:cNvPr id="83992" name="Line 24"/>
          <p:cNvSpPr>
            <a:spLocks noChangeShapeType="1"/>
          </p:cNvSpPr>
          <p:nvPr/>
        </p:nvSpPr>
        <p:spPr bwMode="auto">
          <a:xfrm>
            <a:off x="2124075" y="6262688"/>
            <a:ext cx="45243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993" name="Line 25"/>
          <p:cNvSpPr>
            <a:spLocks noChangeShapeType="1"/>
          </p:cNvSpPr>
          <p:nvPr/>
        </p:nvSpPr>
        <p:spPr bwMode="auto">
          <a:xfrm>
            <a:off x="2162175" y="6248400"/>
            <a:ext cx="45243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83994" name="Picture 26" descr="mail_square">
            <a:hlinkClick r:id="rId16"/>
          </p:cNvPr>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8020050" y="2276475"/>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995" name="Rectangle 27"/>
          <p:cNvSpPr>
            <a:spLocks noChangeArrowheads="1"/>
          </p:cNvSpPr>
          <p:nvPr/>
        </p:nvSpPr>
        <p:spPr bwMode="auto">
          <a:xfrm>
            <a:off x="7791450" y="2732088"/>
            <a:ext cx="1066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91440" bIns="91440" anchor="ctr">
            <a:spAutoFit/>
          </a:bodyP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algn="ctr" eaLnBrk="1" hangingPunct="1">
              <a:spcBef>
                <a:spcPct val="0"/>
              </a:spcBef>
              <a:buFontTx/>
              <a:buNone/>
            </a:pPr>
            <a:r>
              <a:rPr lang="en-US" sz="1800">
                <a:solidFill>
                  <a:srgbClr val="0000FF"/>
                </a:solidFill>
                <a:latin typeface="Whitney Semibold" pitchFamily="50" charset="0"/>
              </a:rPr>
              <a:t>Email</a:t>
            </a:r>
          </a:p>
        </p:txBody>
      </p:sp>
      <p:pic>
        <p:nvPicPr>
          <p:cNvPr id="83996" name="Picture 28" descr="data-server-icon">
            <a:hlinkClick r:id="rId18"/>
          </p:cNvPr>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8153400" y="3619500"/>
            <a:ext cx="447675"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997" name="Rectangle 29"/>
          <p:cNvSpPr>
            <a:spLocks noChangeArrowheads="1"/>
          </p:cNvSpPr>
          <p:nvPr/>
        </p:nvSpPr>
        <p:spPr bwMode="auto">
          <a:xfrm>
            <a:off x="7620000" y="4016375"/>
            <a:ext cx="1524000"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91440" bIns="91440" anchor="ctr">
            <a:spAutoFit/>
          </a:bodyP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algn="ctr" eaLnBrk="1" hangingPunct="1">
              <a:spcBef>
                <a:spcPct val="0"/>
              </a:spcBef>
              <a:buFontTx/>
              <a:buNone/>
            </a:pPr>
            <a:r>
              <a:rPr lang="en-US" sz="1800">
                <a:solidFill>
                  <a:srgbClr val="0000FF"/>
                </a:solidFill>
                <a:latin typeface="Whitney Semibold" pitchFamily="50" charset="0"/>
              </a:rPr>
              <a:t>Machine Data</a:t>
            </a:r>
          </a:p>
        </p:txBody>
      </p:sp>
      <p:grpSp>
        <p:nvGrpSpPr>
          <p:cNvPr id="83998" name="Group 30"/>
          <p:cNvGrpSpPr>
            <a:grpSpLocks/>
          </p:cNvGrpSpPr>
          <p:nvPr/>
        </p:nvGrpSpPr>
        <p:grpSpPr bwMode="auto">
          <a:xfrm>
            <a:off x="1035050" y="4119563"/>
            <a:ext cx="3443288" cy="2547937"/>
            <a:chOff x="736" y="2889"/>
            <a:chExt cx="1599" cy="1304"/>
          </a:xfrm>
        </p:grpSpPr>
        <p:pic>
          <p:nvPicPr>
            <p:cNvPr id="22590" name="Picture 4"/>
            <p:cNvPicPr>
              <a:picLocks noChangeAspect="1" noChangeArrowheads="1"/>
            </p:cNvPicPr>
            <p:nvPr/>
          </p:nvPicPr>
          <p:blipFill>
            <a:blip r:embed="rId20">
              <a:extLst>
                <a:ext uri="{28A0092B-C50C-407E-A947-70E740481C1C}">
                  <a14:useLocalDpi xmlns:a14="http://schemas.microsoft.com/office/drawing/2010/main" val="0"/>
                </a:ext>
              </a:extLst>
            </a:blip>
            <a:srcRect l="14124" r="16267" b="11320"/>
            <a:stretch>
              <a:fillRect/>
            </a:stretch>
          </p:blipFill>
          <p:spPr bwMode="auto">
            <a:xfrm>
              <a:off x="736" y="2958"/>
              <a:ext cx="991" cy="1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91" name="Picture 4"/>
            <p:cNvPicPr>
              <a:picLocks noChangeAspect="1" noChangeArrowheads="1"/>
            </p:cNvPicPr>
            <p:nvPr/>
          </p:nvPicPr>
          <p:blipFill>
            <a:blip r:embed="rId21">
              <a:extLst>
                <a:ext uri="{28A0092B-C50C-407E-A947-70E740481C1C}">
                  <a14:useLocalDpi xmlns:a14="http://schemas.microsoft.com/office/drawing/2010/main" val="0"/>
                </a:ext>
              </a:extLst>
            </a:blip>
            <a:srcRect l="12871" t="3816" r="14851"/>
            <a:stretch>
              <a:fillRect/>
            </a:stretch>
          </p:blipFill>
          <p:spPr bwMode="auto">
            <a:xfrm>
              <a:off x="1152" y="2889"/>
              <a:ext cx="886" cy="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92" name="Picture 4"/>
            <p:cNvPicPr>
              <a:picLocks noChangeAspect="1" noChangeArrowheads="1"/>
            </p:cNvPicPr>
            <p:nvPr/>
          </p:nvPicPr>
          <p:blipFill>
            <a:blip r:embed="rId22">
              <a:extLst>
                <a:ext uri="{28A0092B-C50C-407E-A947-70E740481C1C}">
                  <a14:useLocalDpi xmlns:a14="http://schemas.microsoft.com/office/drawing/2010/main" val="0"/>
                </a:ext>
              </a:extLst>
            </a:blip>
            <a:srcRect l="14117" r="16470"/>
            <a:stretch>
              <a:fillRect/>
            </a:stretch>
          </p:blipFill>
          <p:spPr bwMode="auto">
            <a:xfrm>
              <a:off x="1548" y="3083"/>
              <a:ext cx="787" cy="1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84002" name="Picture 34"/>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1828800" y="4594225"/>
            <a:ext cx="2076450" cy="150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4003" name="Picture 35" descr="annualreportimage">
            <a:hlinkClick r:id="rId24"/>
          </p:cNvPr>
          <p:cNvPicPr>
            <a:picLocks noChangeAspect="1" noChangeArrowheads="1"/>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7696200" y="4705350"/>
            <a:ext cx="1219200" cy="68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004" name="Rectangle 36"/>
          <p:cNvSpPr>
            <a:spLocks noChangeArrowheads="1"/>
          </p:cNvSpPr>
          <p:nvPr/>
        </p:nvSpPr>
        <p:spPr bwMode="auto">
          <a:xfrm>
            <a:off x="7543800" y="5238750"/>
            <a:ext cx="1600200"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91440" bIns="91440" anchor="ctr">
            <a:spAutoFit/>
          </a:bodyP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algn="ctr" eaLnBrk="1" hangingPunct="1">
              <a:spcBef>
                <a:spcPct val="0"/>
              </a:spcBef>
              <a:buFontTx/>
              <a:buNone/>
            </a:pPr>
            <a:r>
              <a:rPr lang="en-US" sz="1800">
                <a:solidFill>
                  <a:srgbClr val="0000FF"/>
                </a:solidFill>
                <a:latin typeface="Whitney Semibold" pitchFamily="50" charset="0"/>
              </a:rPr>
              <a:t>Financial Statements </a:t>
            </a:r>
          </a:p>
        </p:txBody>
      </p:sp>
      <p:pic>
        <p:nvPicPr>
          <p:cNvPr id="84005" name="Picture 37" descr="medical_record">
            <a:hlinkClick r:id="rId26"/>
          </p:cNvPr>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7048500" y="21748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006" name="Rectangle 38"/>
          <p:cNvSpPr>
            <a:spLocks noChangeArrowheads="1"/>
          </p:cNvSpPr>
          <p:nvPr/>
        </p:nvSpPr>
        <p:spPr bwMode="auto">
          <a:xfrm>
            <a:off x="6515100" y="2571750"/>
            <a:ext cx="1524000"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91440" bIns="91440" anchor="ctr">
            <a:spAutoFit/>
          </a:bodyP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algn="ctr" eaLnBrk="1" hangingPunct="1">
              <a:spcBef>
                <a:spcPct val="0"/>
              </a:spcBef>
              <a:buFontTx/>
              <a:buNone/>
            </a:pPr>
            <a:r>
              <a:rPr lang="en-US" sz="1800">
                <a:solidFill>
                  <a:srgbClr val="0000FF"/>
                </a:solidFill>
                <a:latin typeface="Whitney Semibold" pitchFamily="50" charset="0"/>
              </a:rPr>
              <a:t>Medical Records</a:t>
            </a:r>
          </a:p>
        </p:txBody>
      </p:sp>
      <p:pic>
        <p:nvPicPr>
          <p:cNvPr id="84007" name="Picture 39" descr="ANd9GcQvn0IjZFFPhhDsS9fR_kX2BAo_cKKFuJvTskebW1VTqBBO218IKA">
            <a:hlinkClick r:id="rId28"/>
          </p:cNvPr>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a:off x="6781800" y="4313238"/>
            <a:ext cx="468313"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008" name="Rectangle 40"/>
          <p:cNvSpPr>
            <a:spLocks noChangeArrowheads="1"/>
          </p:cNvSpPr>
          <p:nvPr/>
        </p:nvSpPr>
        <p:spPr bwMode="auto">
          <a:xfrm>
            <a:off x="6477000" y="4694238"/>
            <a:ext cx="11430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91440" bIns="91440" anchor="ctr">
            <a:spAutoFit/>
          </a:bodyP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algn="ctr" eaLnBrk="1" hangingPunct="1">
              <a:spcBef>
                <a:spcPct val="0"/>
              </a:spcBef>
              <a:buFontTx/>
              <a:buNone/>
            </a:pPr>
            <a:r>
              <a:rPr lang="en-US" sz="1800">
                <a:solidFill>
                  <a:srgbClr val="0000FF"/>
                </a:solidFill>
                <a:latin typeface="Whitney Semibold" pitchFamily="50" charset="0"/>
              </a:rPr>
              <a:t>News</a:t>
            </a:r>
          </a:p>
        </p:txBody>
      </p:sp>
      <p:pic>
        <p:nvPicPr>
          <p:cNvPr id="84009" name="Picture 41" descr="feedback-complaints-icon1">
            <a:hlinkClick r:id="rId30"/>
          </p:cNvPr>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6753225" y="5562600"/>
            <a:ext cx="4572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010" name="Rectangle 42"/>
          <p:cNvSpPr>
            <a:spLocks noChangeArrowheads="1"/>
          </p:cNvSpPr>
          <p:nvPr/>
        </p:nvSpPr>
        <p:spPr bwMode="auto">
          <a:xfrm>
            <a:off x="6448425" y="5943600"/>
            <a:ext cx="11430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91440" bIns="91440" anchor="ctr">
            <a:spAutoFit/>
          </a:bodyP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algn="ctr" eaLnBrk="1" hangingPunct="1">
              <a:spcBef>
                <a:spcPct val="0"/>
              </a:spcBef>
              <a:buFontTx/>
              <a:buNone/>
            </a:pPr>
            <a:r>
              <a:rPr lang="en-US" sz="1800">
                <a:solidFill>
                  <a:srgbClr val="0000FF"/>
                </a:solidFill>
                <a:latin typeface="Whitney Semibold" pitchFamily="50" charset="0"/>
              </a:rPr>
              <a:t>CRM</a:t>
            </a:r>
          </a:p>
        </p:txBody>
      </p:sp>
      <p:pic>
        <p:nvPicPr>
          <p:cNvPr id="84011" name="Picture 43" descr="icon_patent">
            <a:hlinkClick r:id="rId32"/>
          </p:cNvPr>
          <p:cNvPicPr>
            <a:picLocks noChangeAspect="1" noChangeArrowheads="1"/>
          </p:cNvPicPr>
          <p:nvPr/>
        </p:nvPicPr>
        <p:blipFill>
          <a:blip r:embed="rId33" cstate="print">
            <a:extLst>
              <a:ext uri="{28A0092B-C50C-407E-A947-70E740481C1C}">
                <a14:useLocalDpi xmlns:a14="http://schemas.microsoft.com/office/drawing/2010/main" val="0"/>
              </a:ext>
            </a:extLst>
          </a:blip>
          <a:srcRect/>
          <a:stretch>
            <a:fillRect/>
          </a:stretch>
        </p:blipFill>
        <p:spPr bwMode="auto">
          <a:xfrm>
            <a:off x="6924675" y="3305175"/>
            <a:ext cx="457200"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012" name="Rectangle 44"/>
          <p:cNvSpPr>
            <a:spLocks noChangeArrowheads="1"/>
          </p:cNvSpPr>
          <p:nvPr/>
        </p:nvSpPr>
        <p:spPr bwMode="auto">
          <a:xfrm>
            <a:off x="6391275" y="3686175"/>
            <a:ext cx="15240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91440" bIns="91440" anchor="ctr">
            <a:spAutoFit/>
          </a:bodyP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algn="ctr" eaLnBrk="1" hangingPunct="1">
              <a:spcBef>
                <a:spcPct val="0"/>
              </a:spcBef>
              <a:buFontTx/>
              <a:buNone/>
            </a:pPr>
            <a:r>
              <a:rPr lang="en-US" sz="1800">
                <a:solidFill>
                  <a:srgbClr val="0000FF"/>
                </a:solidFill>
                <a:latin typeface="Whitney Semibold" pitchFamily="50" charset="0"/>
              </a:rPr>
              <a:t>Patents</a:t>
            </a:r>
          </a:p>
        </p:txBody>
      </p:sp>
      <p:graphicFrame>
        <p:nvGraphicFramePr>
          <p:cNvPr id="84013" name="Group 45"/>
          <p:cNvGraphicFramePr>
            <a:graphicFrameLocks noGrp="1"/>
          </p:cNvGraphicFramePr>
          <p:nvPr/>
        </p:nvGraphicFramePr>
        <p:xfrm>
          <a:off x="1685925" y="1473200"/>
          <a:ext cx="3476625" cy="213360"/>
        </p:xfrm>
        <a:graphic>
          <a:graphicData uri="http://schemas.openxmlformats.org/drawingml/2006/table">
            <a:tbl>
              <a:tblPr/>
              <a:tblGrid>
                <a:gridCol w="1590675"/>
                <a:gridCol w="1885950"/>
              </a:tblGrid>
              <a:tr h="212725">
                <a:tc>
                  <a:txBody>
                    <a:bodyPr/>
                    <a:lstStyle/>
                    <a:p>
                      <a:pPr marL="0" marR="0" lvl="0" indent="0" algn="ctr" defTabSz="914400" rtl="0" eaLnBrk="1" fontAlgn="base" latinLnBrk="0" hangingPunct="1">
                        <a:lnSpc>
                          <a:spcPct val="100000"/>
                        </a:lnSpc>
                        <a:spcBef>
                          <a:spcPct val="30000"/>
                        </a:spcBef>
                        <a:spcAft>
                          <a:spcPct val="0"/>
                        </a:spcAft>
                        <a:buClrTx/>
                        <a:buSzTx/>
                        <a:buFontTx/>
                        <a:buNone/>
                        <a:tabLst/>
                      </a:pPr>
                      <a:r>
                        <a:rPr kumimoji="0" lang="en-US" sz="1400" b="0" i="0" u="none" strike="noStrike" cap="none" normalizeH="0" baseline="0">
                          <a:ln>
                            <a:noFill/>
                          </a:ln>
                          <a:solidFill>
                            <a:schemeClr val="tx1"/>
                          </a:solidFill>
                          <a:effectLst/>
                          <a:latin typeface="Lucida Console" charset="0"/>
                          <a:ea typeface="ＭＳ Ｐゴシック" charset="0"/>
                          <a:cs typeface="Arial" charset="0"/>
                        </a:rPr>
                        <a:t>Product:</a:t>
                      </a:r>
                      <a:r>
                        <a:rPr kumimoji="0" lang="en-US" sz="1400" b="0" i="0" u="none" strike="noStrike" cap="none" normalizeH="0" baseline="0">
                          <a:ln>
                            <a:noFill/>
                          </a:ln>
                          <a:solidFill>
                            <a:srgbClr val="0000FF"/>
                          </a:solidFill>
                          <a:effectLst/>
                          <a:latin typeface="Lucida Console" charset="0"/>
                          <a:ea typeface="ＭＳ Ｐゴシック" charset="0"/>
                          <a:cs typeface="Arial" charset="0"/>
                        </a:rPr>
                        <a:t>Hotel</a:t>
                      </a:r>
                    </a:p>
                  </a:txBody>
                  <a:tcPr marL="0" marR="0" marT="0" marB="0" horzOverflow="overflow">
                    <a:lnL w="9525" cap="flat" cmpd="sng" algn="ctr">
                      <a:solidFill>
                        <a:srgbClr val="808080"/>
                      </a:solidFill>
                      <a:prstDash val="solid"/>
                      <a:round/>
                      <a:headEnd type="none" w="med" len="med"/>
                      <a:tailEnd type="none" w="med" len="med"/>
                    </a:lnL>
                    <a:lnR w="9525" cap="flat" cmpd="sng" algn="ctr">
                      <a:solidFill>
                        <a:srgbClr val="808080"/>
                      </a:solidFill>
                      <a:prstDash val="solid"/>
                      <a:round/>
                      <a:headEnd type="none" w="med" len="med"/>
                      <a:tailEnd type="none" w="med" len="med"/>
                    </a:lnR>
                    <a:lnT w="9525" cap="flat" cmpd="sng" algn="ctr">
                      <a:solidFill>
                        <a:srgbClr val="808080"/>
                      </a:solidFill>
                      <a:prstDash val="solid"/>
                      <a:round/>
                      <a:headEnd type="none" w="med" len="med"/>
                      <a:tailEnd type="none" w="med" len="med"/>
                    </a:lnT>
                    <a:lnB w="9525" cap="flat" cmpd="sng" algn="ctr">
                      <a:solidFill>
                        <a:srgbClr val="80808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30000"/>
                        </a:spcBef>
                        <a:spcAft>
                          <a:spcPct val="0"/>
                        </a:spcAft>
                        <a:buClrTx/>
                        <a:buSzTx/>
                        <a:buFontTx/>
                        <a:buNone/>
                        <a:tabLst/>
                      </a:pPr>
                      <a:r>
                        <a:rPr kumimoji="0" lang="en-US" sz="1400" b="0" i="0" u="none" strike="noStrike" cap="none" normalizeH="0" baseline="0">
                          <a:ln>
                            <a:noFill/>
                          </a:ln>
                          <a:solidFill>
                            <a:schemeClr val="tx1"/>
                          </a:solidFill>
                          <a:effectLst/>
                          <a:latin typeface="Lucida Console" charset="0"/>
                          <a:ea typeface="ＭＳ Ｐゴシック" charset="0"/>
                          <a:cs typeface="Arial" charset="0"/>
                        </a:rPr>
                        <a:t>Location:</a:t>
                      </a:r>
                      <a:r>
                        <a:rPr kumimoji="0" lang="en-US" sz="1400" b="0" i="0" u="none" strike="noStrike" cap="none" normalizeH="0" baseline="0">
                          <a:ln>
                            <a:noFill/>
                          </a:ln>
                          <a:solidFill>
                            <a:srgbClr val="0000FF"/>
                          </a:solidFill>
                          <a:effectLst/>
                          <a:latin typeface="Lucida Console" charset="0"/>
                          <a:ea typeface="ＭＳ Ｐゴシック" charset="0"/>
                          <a:cs typeface="Arial" charset="0"/>
                        </a:rPr>
                        <a:t>Orlando</a:t>
                      </a:r>
                      <a:r>
                        <a:rPr kumimoji="0" lang="en-US" sz="1400" b="0" i="0" u="none" strike="noStrike" cap="none" normalizeH="0" baseline="0">
                          <a:ln>
                            <a:noFill/>
                          </a:ln>
                          <a:solidFill>
                            <a:schemeClr val="tx1"/>
                          </a:solidFill>
                          <a:effectLst/>
                          <a:latin typeface="Lucida Console" charset="0"/>
                          <a:ea typeface="ＭＳ Ｐゴシック" charset="0"/>
                          <a:cs typeface="Arial" charset="0"/>
                        </a:rPr>
                        <a:t> </a:t>
                      </a:r>
                    </a:p>
                  </a:txBody>
                  <a:tcPr marL="0" marR="0" marT="0" marB="0" horzOverflow="overflow">
                    <a:lnL w="9525" cap="flat" cmpd="sng" algn="ctr">
                      <a:solidFill>
                        <a:srgbClr val="808080"/>
                      </a:solidFill>
                      <a:prstDash val="solid"/>
                      <a:round/>
                      <a:headEnd type="none" w="med" len="med"/>
                      <a:tailEnd type="none" w="med" len="med"/>
                    </a:lnL>
                    <a:lnR w="9525" cap="flat" cmpd="sng" algn="ctr">
                      <a:solidFill>
                        <a:srgbClr val="808080"/>
                      </a:solidFill>
                      <a:prstDash val="solid"/>
                      <a:round/>
                      <a:headEnd type="none" w="med" len="med"/>
                      <a:tailEnd type="none" w="med" len="med"/>
                    </a:lnR>
                    <a:lnT w="9525" cap="flat" cmpd="sng" algn="ctr">
                      <a:solidFill>
                        <a:srgbClr val="808080"/>
                      </a:solidFill>
                      <a:prstDash val="solid"/>
                      <a:round/>
                      <a:headEnd type="none" w="med" len="med"/>
                      <a:tailEnd type="none" w="med" len="med"/>
                    </a:lnT>
                    <a:lnB w="9525" cap="flat" cmpd="sng" algn="ctr">
                      <a:solidFill>
                        <a:srgbClr val="808080"/>
                      </a:solidFill>
                      <a:prstDash val="solid"/>
                      <a:round/>
                      <a:headEnd type="none" w="med" len="med"/>
                      <a:tailEnd type="none" w="med" len="med"/>
                    </a:lnB>
                    <a:lnTlToBr>
                      <a:noFill/>
                    </a:lnTlToBr>
                    <a:lnBlToTr>
                      <a:noFill/>
                    </a:lnBlToTr>
                    <a:solidFill>
                      <a:srgbClr val="FFFFCC"/>
                    </a:solidFill>
                  </a:tcPr>
                </a:tc>
              </a:tr>
            </a:tbl>
          </a:graphicData>
        </a:graphic>
      </p:graphicFrame>
      <p:graphicFrame>
        <p:nvGraphicFramePr>
          <p:cNvPr id="84021" name="Group 53"/>
          <p:cNvGraphicFramePr>
            <a:graphicFrameLocks noGrp="1"/>
          </p:cNvGraphicFramePr>
          <p:nvPr/>
        </p:nvGraphicFramePr>
        <p:xfrm>
          <a:off x="1704975" y="2087563"/>
          <a:ext cx="3476625" cy="213360"/>
        </p:xfrm>
        <a:graphic>
          <a:graphicData uri="http://schemas.openxmlformats.org/drawingml/2006/table">
            <a:tbl>
              <a:tblPr/>
              <a:tblGrid>
                <a:gridCol w="1495425"/>
                <a:gridCol w="1981200"/>
              </a:tblGrid>
              <a:tr h="212725">
                <a:tc>
                  <a:txBody>
                    <a:bodyPr/>
                    <a:lstStyle>
                      <a:lvl1pPr>
                        <a:spcBef>
                          <a:spcPct val="30000"/>
                        </a:spcBef>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defRPr sz="16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defRPr sz="16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marL="0" marR="0" lvl="0" indent="0" algn="ctr" defTabSz="914400" rtl="0" eaLnBrk="1" fontAlgn="base" latinLnBrk="0" hangingPunct="1">
                        <a:lnSpc>
                          <a:spcPct val="100000"/>
                        </a:lnSpc>
                        <a:spcBef>
                          <a:spcPct val="30000"/>
                        </a:spcBef>
                        <a:spcAft>
                          <a:spcPct val="0"/>
                        </a:spcAft>
                        <a:buClrTx/>
                        <a:buSzTx/>
                        <a:buFontTx/>
                        <a:buNone/>
                        <a:tabLst/>
                      </a:pPr>
                      <a:r>
                        <a:rPr kumimoji="0" lang="en-US" sz="1400" b="0" i="0" u="none" strike="noStrike" cap="none" normalizeH="0" baseline="0" smtClean="0">
                          <a:ln>
                            <a:noFill/>
                          </a:ln>
                          <a:solidFill>
                            <a:schemeClr val="tx1"/>
                          </a:solidFill>
                          <a:effectLst/>
                          <a:latin typeface="Lucida Console" panose="020B0609040504020204" pitchFamily="49" charset="0"/>
                          <a:ea typeface="ＭＳ Ｐゴシック" panose="020B0600070205080204" pitchFamily="34" charset="-128"/>
                        </a:rPr>
                        <a:t>Type:</a:t>
                      </a:r>
                      <a:r>
                        <a:rPr kumimoji="0" lang="en-US" sz="1400" b="0" i="0" u="none" strike="noStrike" cap="none" normalizeH="0" baseline="0" smtClean="0">
                          <a:ln>
                            <a:noFill/>
                          </a:ln>
                          <a:solidFill>
                            <a:srgbClr val="0000FF"/>
                          </a:solidFill>
                          <a:effectLst/>
                          <a:latin typeface="Lucida Console" panose="020B0609040504020204" pitchFamily="49" charset="0"/>
                          <a:ea typeface="ＭＳ Ｐゴシック" panose="020B0600070205080204" pitchFamily="34" charset="-128"/>
                        </a:rPr>
                        <a:t>SSN</a:t>
                      </a:r>
                    </a:p>
                  </a:txBody>
                  <a:tcPr marL="0" marR="0" marT="0" marB="0" horzOverflow="overflow">
                    <a:lnL w="9525" cap="flat" cmpd="sng" algn="ctr">
                      <a:solidFill>
                        <a:srgbClr val="808080"/>
                      </a:solidFill>
                      <a:prstDash val="solid"/>
                      <a:round/>
                      <a:headEnd type="none" w="med" len="med"/>
                      <a:tailEnd type="none" w="med" len="med"/>
                    </a:lnL>
                    <a:lnR w="9525" cap="flat" cmpd="sng" algn="ctr">
                      <a:solidFill>
                        <a:srgbClr val="808080"/>
                      </a:solidFill>
                      <a:prstDash val="solid"/>
                      <a:round/>
                      <a:headEnd type="none" w="med" len="med"/>
                      <a:tailEnd type="none" w="med" len="med"/>
                    </a:lnR>
                    <a:lnT w="9525" cap="flat" cmpd="sng" algn="ctr">
                      <a:solidFill>
                        <a:srgbClr val="808080"/>
                      </a:solidFill>
                      <a:prstDash val="solid"/>
                      <a:round/>
                      <a:headEnd type="none" w="med" len="med"/>
                      <a:tailEnd type="none" w="med" len="med"/>
                    </a:lnT>
                    <a:lnB w="9525" cap="flat" cmpd="sng" algn="ctr">
                      <a:solidFill>
                        <a:srgbClr val="808080"/>
                      </a:solidFill>
                      <a:prstDash val="solid"/>
                      <a:round/>
                      <a:headEnd type="none" w="med" len="med"/>
                      <a:tailEnd type="none" w="med" len="med"/>
                    </a:lnB>
                    <a:lnTlToBr>
                      <a:noFill/>
                    </a:lnTlToBr>
                    <a:lnBlToTr>
                      <a:noFill/>
                    </a:lnBlToTr>
                    <a:solidFill>
                      <a:srgbClr val="FFFFCC"/>
                    </a:solidFill>
                  </a:tcPr>
                </a:tc>
                <a:tc>
                  <a:txBody>
                    <a:bodyPr/>
                    <a:lstStyle>
                      <a:lvl1pPr>
                        <a:spcBef>
                          <a:spcPct val="30000"/>
                        </a:spcBef>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defRPr sz="16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defRPr sz="16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marL="0" marR="0" lvl="0" indent="0" algn="ctr" defTabSz="914400" rtl="0" eaLnBrk="1" fontAlgn="base" latinLnBrk="0" hangingPunct="1">
                        <a:lnSpc>
                          <a:spcPct val="100000"/>
                        </a:lnSpc>
                        <a:spcBef>
                          <a:spcPct val="30000"/>
                        </a:spcBef>
                        <a:spcAft>
                          <a:spcPct val="0"/>
                        </a:spcAft>
                        <a:buClrTx/>
                        <a:buSzTx/>
                        <a:buFontTx/>
                        <a:buNone/>
                        <a:tabLst/>
                      </a:pPr>
                      <a:r>
                        <a:rPr kumimoji="0" lang="en-US" sz="1400" b="0" i="0" u="none" strike="noStrike" cap="none" normalizeH="0" baseline="0" smtClean="0">
                          <a:ln>
                            <a:noFill/>
                          </a:ln>
                          <a:solidFill>
                            <a:schemeClr val="tx1"/>
                          </a:solidFill>
                          <a:effectLst/>
                          <a:latin typeface="Lucida Console" panose="020B0609040504020204" pitchFamily="49" charset="0"/>
                          <a:ea typeface="ＭＳ Ｐゴシック" panose="020B0600070205080204" pitchFamily="34" charset="-128"/>
                        </a:rPr>
                        <a:t>Value:</a:t>
                      </a:r>
                      <a:r>
                        <a:rPr kumimoji="0" lang="en-US" sz="1400" b="0" i="0" u="none" strike="noStrike" cap="none" normalizeH="0" baseline="0" smtClean="0">
                          <a:ln>
                            <a:noFill/>
                          </a:ln>
                          <a:solidFill>
                            <a:srgbClr val="0000FF"/>
                          </a:solidFill>
                          <a:effectLst/>
                          <a:latin typeface="Lucida Console" panose="020B0609040504020204" pitchFamily="49" charset="0"/>
                          <a:ea typeface="ＭＳ Ｐゴシック" panose="020B0600070205080204" pitchFamily="34" charset="-128"/>
                        </a:rPr>
                        <a:t>400054356</a:t>
                      </a:r>
                      <a:endParaRPr kumimoji="0" lang="en-US" sz="1400" b="0" i="0" u="none" strike="noStrike" cap="none" normalizeH="0" baseline="0" smtClean="0">
                        <a:ln>
                          <a:noFill/>
                        </a:ln>
                        <a:solidFill>
                          <a:schemeClr val="tx1"/>
                        </a:solidFill>
                        <a:effectLst/>
                        <a:latin typeface="Lucida Console" panose="020B0609040504020204" pitchFamily="49" charset="0"/>
                        <a:ea typeface="ＭＳ Ｐゴシック" panose="020B0600070205080204" pitchFamily="34" charset="-128"/>
                      </a:endParaRPr>
                    </a:p>
                  </a:txBody>
                  <a:tcPr marL="0" marR="0" marT="0" marB="0" horzOverflow="overflow">
                    <a:lnL w="9525" cap="flat" cmpd="sng" algn="ctr">
                      <a:solidFill>
                        <a:srgbClr val="808080"/>
                      </a:solidFill>
                      <a:prstDash val="solid"/>
                      <a:round/>
                      <a:headEnd type="none" w="med" len="med"/>
                      <a:tailEnd type="none" w="med" len="med"/>
                    </a:lnL>
                    <a:lnR w="9525" cap="flat" cmpd="sng" algn="ctr">
                      <a:solidFill>
                        <a:srgbClr val="808080"/>
                      </a:solidFill>
                      <a:prstDash val="solid"/>
                      <a:round/>
                      <a:headEnd type="none" w="med" len="med"/>
                      <a:tailEnd type="none" w="med" len="med"/>
                    </a:lnR>
                    <a:lnT w="9525" cap="flat" cmpd="sng" algn="ctr">
                      <a:solidFill>
                        <a:srgbClr val="808080"/>
                      </a:solidFill>
                      <a:prstDash val="solid"/>
                      <a:round/>
                      <a:headEnd type="none" w="med" len="med"/>
                      <a:tailEnd type="none" w="med" len="med"/>
                    </a:lnT>
                    <a:lnB w="9525" cap="flat" cmpd="sng" algn="ctr">
                      <a:solidFill>
                        <a:srgbClr val="808080"/>
                      </a:solidFill>
                      <a:prstDash val="solid"/>
                      <a:round/>
                      <a:headEnd type="none" w="med" len="med"/>
                      <a:tailEnd type="none" w="med" len="med"/>
                    </a:lnB>
                    <a:lnTlToBr>
                      <a:noFill/>
                    </a:lnTlToBr>
                    <a:lnBlToTr>
                      <a:noFill/>
                    </a:lnBlToTr>
                    <a:solidFill>
                      <a:srgbClr val="FFFFCC"/>
                    </a:solidFill>
                  </a:tcPr>
                </a:tc>
              </a:tr>
            </a:tbl>
          </a:graphicData>
        </a:graphic>
      </p:graphicFrame>
      <p:sp>
        <p:nvSpPr>
          <p:cNvPr id="84029" name="Text Box 61"/>
          <p:cNvSpPr txBox="1">
            <a:spLocks noChangeArrowheads="1"/>
          </p:cNvSpPr>
          <p:nvPr/>
        </p:nvSpPr>
        <p:spPr bwMode="auto">
          <a:xfrm>
            <a:off x="1184275" y="4895850"/>
            <a:ext cx="3248025" cy="254000"/>
          </a:xfrm>
          <a:prstGeom prst="rect">
            <a:avLst/>
          </a:prstGeom>
          <a:solidFill>
            <a:schemeClr val="bg1"/>
          </a:solidFill>
          <a:ln w="9525">
            <a:solidFill>
              <a:schemeClr val="bg2"/>
            </a:solidFill>
            <a:miter lim="800000"/>
            <a:headEnd/>
            <a:tailEnd/>
          </a:ln>
        </p:spPr>
        <p:txBody>
          <a:bodyPr lIns="0" tIns="0" rIns="0" bIns="0">
            <a:spAutoFit/>
          </a:bodyP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algn="ctr" eaLnBrk="1" hangingPunct="1">
              <a:spcBef>
                <a:spcPct val="50000"/>
              </a:spcBef>
              <a:buFontTx/>
              <a:buNone/>
            </a:pPr>
            <a:r>
              <a:rPr lang="en-US" sz="1600" i="1">
                <a:solidFill>
                  <a:srgbClr val="FF0000"/>
                </a:solidFill>
              </a:rPr>
              <a:t>Storage Module 2 Drive 1 fault</a:t>
            </a:r>
          </a:p>
        </p:txBody>
      </p:sp>
      <p:graphicFrame>
        <p:nvGraphicFramePr>
          <p:cNvPr id="84030" name="Group 62"/>
          <p:cNvGraphicFramePr>
            <a:graphicFrameLocks noGrp="1"/>
          </p:cNvGraphicFramePr>
          <p:nvPr/>
        </p:nvGraphicFramePr>
        <p:xfrm>
          <a:off x="1704975" y="2706688"/>
          <a:ext cx="3476625" cy="213360"/>
        </p:xfrm>
        <a:graphic>
          <a:graphicData uri="http://schemas.openxmlformats.org/drawingml/2006/table">
            <a:tbl>
              <a:tblPr/>
              <a:tblGrid>
                <a:gridCol w="1809750"/>
                <a:gridCol w="1666875"/>
              </a:tblGrid>
              <a:tr h="212725">
                <a:tc>
                  <a:txBody>
                    <a:bodyPr/>
                    <a:lstStyle>
                      <a:lvl1pPr>
                        <a:spcBef>
                          <a:spcPct val="30000"/>
                        </a:spcBef>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defRPr sz="16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defRPr sz="16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marL="0" marR="0" lvl="0" indent="0" algn="ctr" defTabSz="914400" rtl="0" eaLnBrk="1" fontAlgn="base" latinLnBrk="0" hangingPunct="1">
                        <a:lnSpc>
                          <a:spcPct val="100000"/>
                        </a:lnSpc>
                        <a:spcBef>
                          <a:spcPct val="30000"/>
                        </a:spcBef>
                        <a:spcAft>
                          <a:spcPct val="0"/>
                        </a:spcAft>
                        <a:buClrTx/>
                        <a:buSzTx/>
                        <a:buFontTx/>
                        <a:buNone/>
                        <a:tabLst/>
                      </a:pPr>
                      <a:r>
                        <a:rPr kumimoji="0" lang="en-US" sz="1400" b="0" i="0" u="none" strike="noStrike" cap="none" normalizeH="0" baseline="0" smtClean="0">
                          <a:ln>
                            <a:noFill/>
                          </a:ln>
                          <a:solidFill>
                            <a:schemeClr val="tx1"/>
                          </a:solidFill>
                          <a:effectLst/>
                          <a:latin typeface="Lucida Console" panose="020B0609040504020204" pitchFamily="49" charset="0"/>
                          <a:ea typeface="ＭＳ Ｐゴシック" panose="020B0600070205080204" pitchFamily="34" charset="-128"/>
                        </a:rPr>
                        <a:t>Event:</a:t>
                      </a:r>
                      <a:r>
                        <a:rPr kumimoji="0" lang="en-US" sz="1400" b="0" i="0" u="none" strike="noStrike" cap="none" normalizeH="0" baseline="0" smtClean="0">
                          <a:ln>
                            <a:noFill/>
                          </a:ln>
                          <a:solidFill>
                            <a:srgbClr val="0000FF"/>
                          </a:solidFill>
                          <a:effectLst/>
                          <a:latin typeface="Lucida Console" panose="020B0609040504020204" pitchFamily="49" charset="0"/>
                          <a:ea typeface="ＭＳ Ｐゴシック" panose="020B0600070205080204" pitchFamily="34" charset="-128"/>
                        </a:rPr>
                        <a:t>DriveFail</a:t>
                      </a:r>
                    </a:p>
                  </a:txBody>
                  <a:tcPr marL="0" marR="0" marT="0" marB="0" horzOverflow="overflow">
                    <a:lnL w="9525"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9525" cap="flat" cmpd="sng" algn="ctr">
                      <a:solidFill>
                        <a:srgbClr val="808080"/>
                      </a:solidFill>
                      <a:prstDash val="solid"/>
                      <a:round/>
                      <a:headEnd type="none" w="med" len="med"/>
                      <a:tailEnd type="none" w="med" len="med"/>
                    </a:lnT>
                    <a:lnB w="9525" cap="flat" cmpd="sng" algn="ctr">
                      <a:solidFill>
                        <a:srgbClr val="808080"/>
                      </a:solidFill>
                      <a:prstDash val="solid"/>
                      <a:round/>
                      <a:headEnd type="none" w="med" len="med"/>
                      <a:tailEnd type="none" w="med" len="med"/>
                    </a:lnB>
                    <a:lnTlToBr>
                      <a:noFill/>
                    </a:lnTlToBr>
                    <a:lnBlToTr>
                      <a:noFill/>
                    </a:lnBlToTr>
                    <a:solidFill>
                      <a:srgbClr val="FFFFCC"/>
                    </a:solidFill>
                  </a:tcPr>
                </a:tc>
                <a:tc>
                  <a:txBody>
                    <a:bodyPr/>
                    <a:lstStyle>
                      <a:lvl1pPr>
                        <a:spcBef>
                          <a:spcPct val="30000"/>
                        </a:spcBef>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defRPr sz="16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defRPr sz="16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defRPr sz="16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defRPr sz="16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defRPr sz="16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defRPr sz="16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marL="0" marR="0" lvl="0" indent="0" algn="ctr" defTabSz="914400" rtl="0" eaLnBrk="1" fontAlgn="base" latinLnBrk="0" hangingPunct="1">
                        <a:lnSpc>
                          <a:spcPct val="100000"/>
                        </a:lnSpc>
                        <a:spcBef>
                          <a:spcPct val="30000"/>
                        </a:spcBef>
                        <a:spcAft>
                          <a:spcPct val="0"/>
                        </a:spcAft>
                        <a:buClrTx/>
                        <a:buSzTx/>
                        <a:buFontTx/>
                        <a:buNone/>
                        <a:tabLst/>
                      </a:pPr>
                      <a:r>
                        <a:rPr kumimoji="0" lang="en-US" sz="1400" b="0" i="0" u="none" strike="noStrike" cap="none" normalizeH="0" baseline="0" smtClean="0">
                          <a:ln>
                            <a:noFill/>
                          </a:ln>
                          <a:solidFill>
                            <a:schemeClr val="tx1"/>
                          </a:solidFill>
                          <a:effectLst/>
                          <a:latin typeface="Lucida Console" panose="020B0609040504020204" pitchFamily="49" charset="0"/>
                          <a:ea typeface="ＭＳ Ｐゴシック" panose="020B0600070205080204" pitchFamily="34" charset="-128"/>
                        </a:rPr>
                        <a:t>Loc:</a:t>
                      </a:r>
                      <a:r>
                        <a:rPr kumimoji="0" lang="en-US" sz="1400" b="0" i="0" u="none" strike="noStrike" cap="none" normalizeH="0" baseline="0" smtClean="0">
                          <a:ln>
                            <a:noFill/>
                          </a:ln>
                          <a:solidFill>
                            <a:srgbClr val="0000FF"/>
                          </a:solidFill>
                          <a:effectLst/>
                          <a:latin typeface="Lucida Console" panose="020B0609040504020204" pitchFamily="49" charset="0"/>
                          <a:ea typeface="ＭＳ Ｐゴシック" panose="020B0600070205080204" pitchFamily="34" charset="-128"/>
                        </a:rPr>
                        <a:t>mod2.Slot1</a:t>
                      </a:r>
                      <a:endParaRPr kumimoji="0" lang="en-US" sz="1400" b="0" i="0" u="none" strike="noStrike" cap="none" normalizeH="0" baseline="0" smtClean="0">
                        <a:ln>
                          <a:noFill/>
                        </a:ln>
                        <a:solidFill>
                          <a:schemeClr val="tx1"/>
                        </a:solidFill>
                        <a:effectLst/>
                        <a:latin typeface="Lucida Console" panose="020B0609040504020204" pitchFamily="49" charset="0"/>
                        <a:ea typeface="ＭＳ Ｐゴシック" panose="020B0600070205080204" pitchFamily="34" charset="-128"/>
                      </a:endParaRPr>
                    </a:p>
                  </a:txBody>
                  <a:tcPr marL="0" marR="0" marT="0" marB="0" horzOverflow="overflow">
                    <a:lnL w="12700" cap="flat" cmpd="sng" algn="ctr">
                      <a:solidFill>
                        <a:srgbClr val="808080"/>
                      </a:solidFill>
                      <a:prstDash val="solid"/>
                      <a:round/>
                      <a:headEnd type="none" w="med" len="med"/>
                      <a:tailEnd type="none" w="med" len="med"/>
                    </a:lnL>
                    <a:lnR w="9525" cap="flat" cmpd="sng" algn="ctr">
                      <a:solidFill>
                        <a:srgbClr val="808080"/>
                      </a:solidFill>
                      <a:prstDash val="solid"/>
                      <a:round/>
                      <a:headEnd type="none" w="med" len="med"/>
                      <a:tailEnd type="none" w="med" len="med"/>
                    </a:lnR>
                    <a:lnT w="9525" cap="flat" cmpd="sng" algn="ctr">
                      <a:solidFill>
                        <a:srgbClr val="808080"/>
                      </a:solidFill>
                      <a:prstDash val="solid"/>
                      <a:round/>
                      <a:headEnd type="none" w="med" len="med"/>
                      <a:tailEnd type="none" w="med" len="med"/>
                    </a:lnT>
                    <a:lnB w="9525" cap="flat" cmpd="sng" algn="ctr">
                      <a:solidFill>
                        <a:srgbClr val="808080"/>
                      </a:solidFill>
                      <a:prstDash val="solid"/>
                      <a:round/>
                      <a:headEnd type="none" w="med" len="med"/>
                      <a:tailEnd type="none" w="med" len="med"/>
                    </a:lnB>
                    <a:lnTlToBr>
                      <a:noFill/>
                    </a:lnTlToBr>
                    <a:lnBlToTr>
                      <a:noFill/>
                    </a:lnBlToTr>
                    <a:solidFill>
                      <a:srgbClr val="FFFFCC"/>
                    </a:solidFill>
                  </a:tcPr>
                </a:tc>
              </a:tr>
            </a:tbl>
          </a:graphicData>
        </a:graphic>
      </p:graphicFrame>
      <p:sp>
        <p:nvSpPr>
          <p:cNvPr id="3" name="Date Placeholder 2"/>
          <p:cNvSpPr>
            <a:spLocks noGrp="1"/>
          </p:cNvSpPr>
          <p:nvPr>
            <p:ph type="dt" sz="half" idx="12"/>
          </p:nvPr>
        </p:nvSpPr>
        <p:spPr/>
        <p:txBody>
          <a:bodyPr/>
          <a:lstStyle/>
          <a:p>
            <a:pPr>
              <a:defRPr/>
            </a:pPr>
            <a:r>
              <a:rPr lang="en-US" altLang="en-US" smtClean="0"/>
              <a:t> </a:t>
            </a:r>
            <a:endParaRPr lang="en-US" altLang="en-US"/>
          </a:p>
        </p:txBody>
      </p:sp>
    </p:spTree>
    <p:extLst>
      <p:ext uri="{BB962C8B-B14F-4D97-AF65-F5344CB8AC3E}">
        <p14:creationId xmlns:p14="http://schemas.microsoft.com/office/powerpoint/2010/main" val="290149487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3981"/>
                                        </p:tgtEl>
                                        <p:attrNameLst>
                                          <p:attrName>style.visibility</p:attrName>
                                        </p:attrNameLst>
                                      </p:cBhvr>
                                      <p:to>
                                        <p:strVal val="visible"/>
                                      </p:to>
                                    </p:set>
                                    <p:anim calcmode="lin" valueType="num">
                                      <p:cBhvr>
                                        <p:cTn id="7" dur="500" fill="hold"/>
                                        <p:tgtEl>
                                          <p:spTgt spid="83981"/>
                                        </p:tgtEl>
                                        <p:attrNameLst>
                                          <p:attrName>ppt_w</p:attrName>
                                        </p:attrNameLst>
                                      </p:cBhvr>
                                      <p:tavLst>
                                        <p:tav tm="0">
                                          <p:val>
                                            <p:fltVal val="0"/>
                                          </p:val>
                                        </p:tav>
                                        <p:tav tm="100000">
                                          <p:val>
                                            <p:strVal val="#ppt_w"/>
                                          </p:val>
                                        </p:tav>
                                      </p:tavLst>
                                    </p:anim>
                                    <p:anim calcmode="lin" valueType="num">
                                      <p:cBhvr>
                                        <p:cTn id="8" dur="500" fill="hold"/>
                                        <p:tgtEl>
                                          <p:spTgt spid="83981"/>
                                        </p:tgtEl>
                                        <p:attrNameLst>
                                          <p:attrName>ppt_h</p:attrName>
                                        </p:attrNameLst>
                                      </p:cBhvr>
                                      <p:tavLst>
                                        <p:tav tm="0">
                                          <p:val>
                                            <p:fltVal val="0"/>
                                          </p:val>
                                        </p:tav>
                                        <p:tav tm="100000">
                                          <p:val>
                                            <p:strVal val="#ppt_h"/>
                                          </p:val>
                                        </p:tav>
                                      </p:tavLst>
                                    </p:anim>
                                    <p:animEffect transition="in" filter="fade">
                                      <p:cBhvr>
                                        <p:cTn id="9" dur="500"/>
                                        <p:tgtEl>
                                          <p:spTgt spid="83981"/>
                                        </p:tgtEl>
                                      </p:cBhvr>
                                    </p:animEffect>
                                  </p:childTnLst>
                                </p:cTn>
                              </p:par>
                              <p:par>
                                <p:cTn id="10" presetID="53" presetClass="entr" presetSubtype="0" fill="hold" nodeType="withEffect">
                                  <p:stCondLst>
                                    <p:cond delay="0"/>
                                  </p:stCondLst>
                                  <p:childTnLst>
                                    <p:set>
                                      <p:cBhvr>
                                        <p:cTn id="11" dur="1" fill="hold">
                                          <p:stCondLst>
                                            <p:cond delay="0"/>
                                          </p:stCondLst>
                                        </p:cTn>
                                        <p:tgtEl>
                                          <p:spTgt spid="83974"/>
                                        </p:tgtEl>
                                        <p:attrNameLst>
                                          <p:attrName>style.visibility</p:attrName>
                                        </p:attrNameLst>
                                      </p:cBhvr>
                                      <p:to>
                                        <p:strVal val="visible"/>
                                      </p:to>
                                    </p:set>
                                    <p:anim calcmode="lin" valueType="num">
                                      <p:cBhvr>
                                        <p:cTn id="12" dur="500" fill="hold"/>
                                        <p:tgtEl>
                                          <p:spTgt spid="83974"/>
                                        </p:tgtEl>
                                        <p:attrNameLst>
                                          <p:attrName>ppt_w</p:attrName>
                                        </p:attrNameLst>
                                      </p:cBhvr>
                                      <p:tavLst>
                                        <p:tav tm="0">
                                          <p:val>
                                            <p:fltVal val="0"/>
                                          </p:val>
                                        </p:tav>
                                        <p:tav tm="100000">
                                          <p:val>
                                            <p:strVal val="#ppt_w"/>
                                          </p:val>
                                        </p:tav>
                                      </p:tavLst>
                                    </p:anim>
                                    <p:anim calcmode="lin" valueType="num">
                                      <p:cBhvr>
                                        <p:cTn id="13" dur="500" fill="hold"/>
                                        <p:tgtEl>
                                          <p:spTgt spid="83974"/>
                                        </p:tgtEl>
                                        <p:attrNameLst>
                                          <p:attrName>ppt_h</p:attrName>
                                        </p:attrNameLst>
                                      </p:cBhvr>
                                      <p:tavLst>
                                        <p:tav tm="0">
                                          <p:val>
                                            <p:fltVal val="0"/>
                                          </p:val>
                                        </p:tav>
                                        <p:tav tm="100000">
                                          <p:val>
                                            <p:strVal val="#ppt_h"/>
                                          </p:val>
                                        </p:tav>
                                      </p:tavLst>
                                    </p:anim>
                                    <p:animEffect transition="in" filter="fade">
                                      <p:cBhvr>
                                        <p:cTn id="14" dur="500"/>
                                        <p:tgtEl>
                                          <p:spTgt spid="83974"/>
                                        </p:tgtEl>
                                      </p:cBhvr>
                                    </p:animEffect>
                                  </p:childTnLst>
                                </p:cTn>
                              </p:par>
                            </p:childTnLst>
                          </p:cTn>
                        </p:par>
                        <p:par>
                          <p:cTn id="15" fill="hold" nodeType="afterGroup">
                            <p:stCondLst>
                              <p:cond delay="500"/>
                            </p:stCondLst>
                            <p:childTnLst>
                              <p:par>
                                <p:cTn id="16" presetID="2" presetClass="entr" presetSubtype="8" fill="hold" nodeType="afterEffect">
                                  <p:stCondLst>
                                    <p:cond delay="0"/>
                                  </p:stCondLst>
                                  <p:childTnLst>
                                    <p:set>
                                      <p:cBhvr>
                                        <p:cTn id="17" dur="1" fill="hold">
                                          <p:stCondLst>
                                            <p:cond delay="0"/>
                                          </p:stCondLst>
                                        </p:cTn>
                                        <p:tgtEl>
                                          <p:spTgt spid="83972"/>
                                        </p:tgtEl>
                                        <p:attrNameLst>
                                          <p:attrName>style.visibility</p:attrName>
                                        </p:attrNameLst>
                                      </p:cBhvr>
                                      <p:to>
                                        <p:strVal val="visible"/>
                                      </p:to>
                                    </p:set>
                                    <p:anim calcmode="lin" valueType="num">
                                      <p:cBhvr additive="base">
                                        <p:cTn id="18" dur="500" fill="hold"/>
                                        <p:tgtEl>
                                          <p:spTgt spid="83972"/>
                                        </p:tgtEl>
                                        <p:attrNameLst>
                                          <p:attrName>ppt_x</p:attrName>
                                        </p:attrNameLst>
                                      </p:cBhvr>
                                      <p:tavLst>
                                        <p:tav tm="0">
                                          <p:val>
                                            <p:strVal val="0-#ppt_w/2"/>
                                          </p:val>
                                        </p:tav>
                                        <p:tav tm="100000">
                                          <p:val>
                                            <p:strVal val="#ppt_x"/>
                                          </p:val>
                                        </p:tav>
                                      </p:tavLst>
                                    </p:anim>
                                    <p:anim calcmode="lin" valueType="num">
                                      <p:cBhvr additive="base">
                                        <p:cTn id="19" dur="500" fill="hold"/>
                                        <p:tgtEl>
                                          <p:spTgt spid="83972"/>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53" presetClass="entr" presetSubtype="0" fill="hold" nodeType="afterEffect">
                                  <p:stCondLst>
                                    <p:cond delay="0"/>
                                  </p:stCondLst>
                                  <p:childTnLst>
                                    <p:set>
                                      <p:cBhvr>
                                        <p:cTn id="22" dur="1" fill="hold">
                                          <p:stCondLst>
                                            <p:cond delay="0"/>
                                          </p:stCondLst>
                                        </p:cTn>
                                        <p:tgtEl>
                                          <p:spTgt spid="83973"/>
                                        </p:tgtEl>
                                        <p:attrNameLst>
                                          <p:attrName>style.visibility</p:attrName>
                                        </p:attrNameLst>
                                      </p:cBhvr>
                                      <p:to>
                                        <p:strVal val="visible"/>
                                      </p:to>
                                    </p:set>
                                    <p:anim calcmode="lin" valueType="num">
                                      <p:cBhvr>
                                        <p:cTn id="23" dur="500" fill="hold"/>
                                        <p:tgtEl>
                                          <p:spTgt spid="83973"/>
                                        </p:tgtEl>
                                        <p:attrNameLst>
                                          <p:attrName>ppt_w</p:attrName>
                                        </p:attrNameLst>
                                      </p:cBhvr>
                                      <p:tavLst>
                                        <p:tav tm="0">
                                          <p:val>
                                            <p:fltVal val="0"/>
                                          </p:val>
                                        </p:tav>
                                        <p:tav tm="100000">
                                          <p:val>
                                            <p:strVal val="#ppt_w"/>
                                          </p:val>
                                        </p:tav>
                                      </p:tavLst>
                                    </p:anim>
                                    <p:anim calcmode="lin" valueType="num">
                                      <p:cBhvr>
                                        <p:cTn id="24" dur="500" fill="hold"/>
                                        <p:tgtEl>
                                          <p:spTgt spid="83973"/>
                                        </p:tgtEl>
                                        <p:attrNameLst>
                                          <p:attrName>ppt_h</p:attrName>
                                        </p:attrNameLst>
                                      </p:cBhvr>
                                      <p:tavLst>
                                        <p:tav tm="0">
                                          <p:val>
                                            <p:fltVal val="0"/>
                                          </p:val>
                                        </p:tav>
                                        <p:tav tm="100000">
                                          <p:val>
                                            <p:strVal val="#ppt_h"/>
                                          </p:val>
                                        </p:tav>
                                      </p:tavLst>
                                    </p:anim>
                                    <p:animEffect transition="in" filter="fade">
                                      <p:cBhvr>
                                        <p:cTn id="25" dur="500"/>
                                        <p:tgtEl>
                                          <p:spTgt spid="83973"/>
                                        </p:tgtEl>
                                      </p:cBhvr>
                                    </p:animEffect>
                                  </p:childTnLst>
                                </p:cTn>
                              </p:par>
                            </p:childTnLst>
                          </p:cTn>
                        </p:par>
                        <p:par>
                          <p:cTn id="26" fill="hold" nodeType="afterGroup">
                            <p:stCondLst>
                              <p:cond delay="1500"/>
                            </p:stCondLst>
                            <p:childTnLst>
                              <p:par>
                                <p:cTn id="27" presetID="64" presetClass="path" presetSubtype="0" accel="50000" decel="50000" fill="hold" nodeType="afterEffect">
                                  <p:stCondLst>
                                    <p:cond delay="0"/>
                                  </p:stCondLst>
                                  <p:childTnLst>
                                    <p:animMotion origin="layout" path="M 8.33333E-7 -2.59259E-6 L 0.08646 -0.58078 " pathEditMode="relative" rAng="0" ptsTypes="AA">
                                      <p:cBhvr>
                                        <p:cTn id="28" dur="500" fill="hold"/>
                                        <p:tgtEl>
                                          <p:spTgt spid="83973"/>
                                        </p:tgtEl>
                                        <p:attrNameLst>
                                          <p:attrName>ppt_x</p:attrName>
                                          <p:attrName>ppt_y</p:attrName>
                                        </p:attrNameLst>
                                      </p:cBhvr>
                                      <p:rCtr x="4323" y="-29051"/>
                                    </p:animMotion>
                                  </p:childTnLst>
                                </p:cTn>
                              </p:par>
                            </p:childTnLst>
                          </p:cTn>
                        </p:par>
                        <p:par>
                          <p:cTn id="29" fill="hold" nodeType="afterGroup">
                            <p:stCondLst>
                              <p:cond delay="2000"/>
                            </p:stCondLst>
                            <p:childTnLst>
                              <p:par>
                                <p:cTn id="30" presetID="22" presetClass="entr" presetSubtype="1" fill="hold" nodeType="afterEffect">
                                  <p:stCondLst>
                                    <p:cond delay="0"/>
                                  </p:stCondLst>
                                  <p:childTnLst>
                                    <p:set>
                                      <p:cBhvr>
                                        <p:cTn id="31" dur="1" fill="hold">
                                          <p:stCondLst>
                                            <p:cond delay="0"/>
                                          </p:stCondLst>
                                        </p:cTn>
                                        <p:tgtEl>
                                          <p:spTgt spid="84013"/>
                                        </p:tgtEl>
                                        <p:attrNameLst>
                                          <p:attrName>style.visibility</p:attrName>
                                        </p:attrNameLst>
                                      </p:cBhvr>
                                      <p:to>
                                        <p:strVal val="visible"/>
                                      </p:to>
                                    </p:set>
                                    <p:animEffect transition="in" filter="wipe(up)">
                                      <p:cBhvr>
                                        <p:cTn id="32" dur="500"/>
                                        <p:tgtEl>
                                          <p:spTgt spid="84013"/>
                                        </p:tgtEl>
                                      </p:cBhvr>
                                    </p:animEffect>
                                  </p:childTnLst>
                                </p:cTn>
                              </p:par>
                            </p:childTnLst>
                          </p:cTn>
                        </p:par>
                        <p:par>
                          <p:cTn id="33" fill="hold" nodeType="afterGroup">
                            <p:stCondLst>
                              <p:cond delay="2500"/>
                            </p:stCondLst>
                            <p:childTnLst>
                              <p:par>
                                <p:cTn id="34" presetID="10" presetClass="entr" presetSubtype="0" fill="hold" nodeType="afterEffect">
                                  <p:stCondLst>
                                    <p:cond delay="0"/>
                                  </p:stCondLst>
                                  <p:childTnLst>
                                    <p:set>
                                      <p:cBhvr>
                                        <p:cTn id="35" dur="1" fill="hold">
                                          <p:stCondLst>
                                            <p:cond delay="0"/>
                                          </p:stCondLst>
                                        </p:cTn>
                                        <p:tgtEl>
                                          <p:spTgt spid="83982"/>
                                        </p:tgtEl>
                                        <p:attrNameLst>
                                          <p:attrName>style.visibility</p:attrName>
                                        </p:attrNameLst>
                                      </p:cBhvr>
                                      <p:to>
                                        <p:strVal val="visible"/>
                                      </p:to>
                                    </p:set>
                                    <p:animEffect transition="in" filter="fade">
                                      <p:cBhvr>
                                        <p:cTn id="36" dur="500"/>
                                        <p:tgtEl>
                                          <p:spTgt spid="83982"/>
                                        </p:tgtEl>
                                      </p:cBhvr>
                                    </p:animEffect>
                                  </p:childTnLst>
                                </p:cTn>
                              </p:par>
                              <p:par>
                                <p:cTn id="37" presetID="10" presetClass="entr" presetSubtype="0" fill="hold" nodeType="withEffect">
                                  <p:stCondLst>
                                    <p:cond delay="0"/>
                                  </p:stCondLst>
                                  <p:childTnLst>
                                    <p:set>
                                      <p:cBhvr>
                                        <p:cTn id="38" dur="1" fill="hold">
                                          <p:stCondLst>
                                            <p:cond delay="0"/>
                                          </p:stCondLst>
                                        </p:cTn>
                                        <p:tgtEl>
                                          <p:spTgt spid="83983"/>
                                        </p:tgtEl>
                                        <p:attrNameLst>
                                          <p:attrName>style.visibility</p:attrName>
                                        </p:attrNameLst>
                                      </p:cBhvr>
                                      <p:to>
                                        <p:strVal val="visible"/>
                                      </p:to>
                                    </p:set>
                                    <p:animEffect transition="in" filter="fade">
                                      <p:cBhvr>
                                        <p:cTn id="39" dur="500"/>
                                        <p:tgtEl>
                                          <p:spTgt spid="83983"/>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53" presetClass="entr" presetSubtype="0" fill="hold" nodeType="clickEffect">
                                  <p:stCondLst>
                                    <p:cond delay="0"/>
                                  </p:stCondLst>
                                  <p:childTnLst>
                                    <p:set>
                                      <p:cBhvr>
                                        <p:cTn id="43" dur="1" fill="hold">
                                          <p:stCondLst>
                                            <p:cond delay="0"/>
                                          </p:stCondLst>
                                        </p:cTn>
                                        <p:tgtEl>
                                          <p:spTgt spid="83994"/>
                                        </p:tgtEl>
                                        <p:attrNameLst>
                                          <p:attrName>style.visibility</p:attrName>
                                        </p:attrNameLst>
                                      </p:cBhvr>
                                      <p:to>
                                        <p:strVal val="visible"/>
                                      </p:to>
                                    </p:set>
                                    <p:anim calcmode="lin" valueType="num">
                                      <p:cBhvr>
                                        <p:cTn id="44" dur="500" fill="hold"/>
                                        <p:tgtEl>
                                          <p:spTgt spid="83994"/>
                                        </p:tgtEl>
                                        <p:attrNameLst>
                                          <p:attrName>ppt_w</p:attrName>
                                        </p:attrNameLst>
                                      </p:cBhvr>
                                      <p:tavLst>
                                        <p:tav tm="0">
                                          <p:val>
                                            <p:fltVal val="0"/>
                                          </p:val>
                                        </p:tav>
                                        <p:tav tm="100000">
                                          <p:val>
                                            <p:strVal val="#ppt_w"/>
                                          </p:val>
                                        </p:tav>
                                      </p:tavLst>
                                    </p:anim>
                                    <p:anim calcmode="lin" valueType="num">
                                      <p:cBhvr>
                                        <p:cTn id="45" dur="500" fill="hold"/>
                                        <p:tgtEl>
                                          <p:spTgt spid="83994"/>
                                        </p:tgtEl>
                                        <p:attrNameLst>
                                          <p:attrName>ppt_h</p:attrName>
                                        </p:attrNameLst>
                                      </p:cBhvr>
                                      <p:tavLst>
                                        <p:tav tm="0">
                                          <p:val>
                                            <p:fltVal val="0"/>
                                          </p:val>
                                        </p:tav>
                                        <p:tav tm="100000">
                                          <p:val>
                                            <p:strVal val="#ppt_h"/>
                                          </p:val>
                                        </p:tav>
                                      </p:tavLst>
                                    </p:anim>
                                    <p:animEffect transition="in" filter="fade">
                                      <p:cBhvr>
                                        <p:cTn id="46" dur="500"/>
                                        <p:tgtEl>
                                          <p:spTgt spid="83994"/>
                                        </p:tgtEl>
                                      </p:cBhvr>
                                    </p:animEffect>
                                  </p:childTnLst>
                                </p:cTn>
                              </p:par>
                              <p:par>
                                <p:cTn id="47" presetID="2" presetClass="exit" presetSubtype="2" fill="hold" nodeType="withEffect">
                                  <p:stCondLst>
                                    <p:cond delay="0"/>
                                  </p:stCondLst>
                                  <p:childTnLst>
                                    <p:anim calcmode="lin" valueType="num">
                                      <p:cBhvr additive="base">
                                        <p:cTn id="48" dur="500"/>
                                        <p:tgtEl>
                                          <p:spTgt spid="83972"/>
                                        </p:tgtEl>
                                        <p:attrNameLst>
                                          <p:attrName>ppt_x</p:attrName>
                                        </p:attrNameLst>
                                      </p:cBhvr>
                                      <p:tavLst>
                                        <p:tav tm="0">
                                          <p:val>
                                            <p:strVal val="ppt_x"/>
                                          </p:val>
                                        </p:tav>
                                        <p:tav tm="100000">
                                          <p:val>
                                            <p:strVal val="1+ppt_w/2"/>
                                          </p:val>
                                        </p:tav>
                                      </p:tavLst>
                                    </p:anim>
                                    <p:anim calcmode="lin" valueType="num">
                                      <p:cBhvr additive="base">
                                        <p:cTn id="49" dur="500"/>
                                        <p:tgtEl>
                                          <p:spTgt spid="83972"/>
                                        </p:tgtEl>
                                        <p:attrNameLst>
                                          <p:attrName>ppt_y</p:attrName>
                                        </p:attrNameLst>
                                      </p:cBhvr>
                                      <p:tavLst>
                                        <p:tav tm="0">
                                          <p:val>
                                            <p:strVal val="ppt_y"/>
                                          </p:val>
                                        </p:tav>
                                        <p:tav tm="100000">
                                          <p:val>
                                            <p:strVal val="ppt_y"/>
                                          </p:val>
                                        </p:tav>
                                      </p:tavLst>
                                    </p:anim>
                                    <p:set>
                                      <p:cBhvr>
                                        <p:cTn id="50" dur="1" fill="hold">
                                          <p:stCondLst>
                                            <p:cond delay="499"/>
                                          </p:stCondLst>
                                        </p:cTn>
                                        <p:tgtEl>
                                          <p:spTgt spid="83972"/>
                                        </p:tgtEl>
                                        <p:attrNameLst>
                                          <p:attrName>style.visibility</p:attrName>
                                        </p:attrNameLst>
                                      </p:cBhvr>
                                      <p:to>
                                        <p:strVal val="hidden"/>
                                      </p:to>
                                    </p:set>
                                  </p:childTnLst>
                                </p:cTn>
                              </p:par>
                              <p:par>
                                <p:cTn id="51" presetID="53" presetClass="entr" presetSubtype="0" fill="hold" grpId="0" nodeType="withEffect">
                                  <p:stCondLst>
                                    <p:cond delay="0"/>
                                  </p:stCondLst>
                                  <p:childTnLst>
                                    <p:set>
                                      <p:cBhvr>
                                        <p:cTn id="52" dur="1" fill="hold">
                                          <p:stCondLst>
                                            <p:cond delay="0"/>
                                          </p:stCondLst>
                                        </p:cTn>
                                        <p:tgtEl>
                                          <p:spTgt spid="83995"/>
                                        </p:tgtEl>
                                        <p:attrNameLst>
                                          <p:attrName>style.visibility</p:attrName>
                                        </p:attrNameLst>
                                      </p:cBhvr>
                                      <p:to>
                                        <p:strVal val="visible"/>
                                      </p:to>
                                    </p:set>
                                    <p:anim calcmode="lin" valueType="num">
                                      <p:cBhvr>
                                        <p:cTn id="53" dur="500" fill="hold"/>
                                        <p:tgtEl>
                                          <p:spTgt spid="83995"/>
                                        </p:tgtEl>
                                        <p:attrNameLst>
                                          <p:attrName>ppt_w</p:attrName>
                                        </p:attrNameLst>
                                      </p:cBhvr>
                                      <p:tavLst>
                                        <p:tav tm="0">
                                          <p:val>
                                            <p:fltVal val="0"/>
                                          </p:val>
                                        </p:tav>
                                        <p:tav tm="100000">
                                          <p:val>
                                            <p:strVal val="#ppt_w"/>
                                          </p:val>
                                        </p:tav>
                                      </p:tavLst>
                                    </p:anim>
                                    <p:anim calcmode="lin" valueType="num">
                                      <p:cBhvr>
                                        <p:cTn id="54" dur="500" fill="hold"/>
                                        <p:tgtEl>
                                          <p:spTgt spid="83995"/>
                                        </p:tgtEl>
                                        <p:attrNameLst>
                                          <p:attrName>ppt_h</p:attrName>
                                        </p:attrNameLst>
                                      </p:cBhvr>
                                      <p:tavLst>
                                        <p:tav tm="0">
                                          <p:val>
                                            <p:fltVal val="0"/>
                                          </p:val>
                                        </p:tav>
                                        <p:tav tm="100000">
                                          <p:val>
                                            <p:strVal val="#ppt_h"/>
                                          </p:val>
                                        </p:tav>
                                      </p:tavLst>
                                    </p:anim>
                                    <p:animEffect transition="in" filter="fade">
                                      <p:cBhvr>
                                        <p:cTn id="55" dur="500"/>
                                        <p:tgtEl>
                                          <p:spTgt spid="83995"/>
                                        </p:tgtEl>
                                      </p:cBhvr>
                                    </p:animEffect>
                                  </p:childTnLst>
                                </p:cTn>
                              </p:par>
                            </p:childTnLst>
                          </p:cTn>
                        </p:par>
                        <p:par>
                          <p:cTn id="56" fill="hold" nodeType="afterGroup">
                            <p:stCondLst>
                              <p:cond delay="500"/>
                            </p:stCondLst>
                            <p:childTnLst>
                              <p:par>
                                <p:cTn id="57" presetID="2" presetClass="entr" presetSubtype="8" fill="hold" nodeType="afterEffect">
                                  <p:stCondLst>
                                    <p:cond delay="0"/>
                                  </p:stCondLst>
                                  <p:childTnLst>
                                    <p:set>
                                      <p:cBhvr>
                                        <p:cTn id="58" dur="1" fill="hold">
                                          <p:stCondLst>
                                            <p:cond delay="0"/>
                                          </p:stCondLst>
                                        </p:cTn>
                                        <p:tgtEl>
                                          <p:spTgt spid="83990"/>
                                        </p:tgtEl>
                                        <p:attrNameLst>
                                          <p:attrName>style.visibility</p:attrName>
                                        </p:attrNameLst>
                                      </p:cBhvr>
                                      <p:to>
                                        <p:strVal val="visible"/>
                                      </p:to>
                                    </p:set>
                                    <p:anim calcmode="lin" valueType="num">
                                      <p:cBhvr additive="base">
                                        <p:cTn id="59" dur="500" fill="hold"/>
                                        <p:tgtEl>
                                          <p:spTgt spid="83990"/>
                                        </p:tgtEl>
                                        <p:attrNameLst>
                                          <p:attrName>ppt_x</p:attrName>
                                        </p:attrNameLst>
                                      </p:cBhvr>
                                      <p:tavLst>
                                        <p:tav tm="0">
                                          <p:val>
                                            <p:strVal val="0-#ppt_w/2"/>
                                          </p:val>
                                        </p:tav>
                                        <p:tav tm="100000">
                                          <p:val>
                                            <p:strVal val="#ppt_x"/>
                                          </p:val>
                                        </p:tav>
                                      </p:tavLst>
                                    </p:anim>
                                    <p:anim calcmode="lin" valueType="num">
                                      <p:cBhvr additive="base">
                                        <p:cTn id="60" dur="500" fill="hold"/>
                                        <p:tgtEl>
                                          <p:spTgt spid="83990"/>
                                        </p:tgtEl>
                                        <p:attrNameLst>
                                          <p:attrName>ppt_y</p:attrName>
                                        </p:attrNameLst>
                                      </p:cBhvr>
                                      <p:tavLst>
                                        <p:tav tm="0">
                                          <p:val>
                                            <p:strVal val="#ppt_y"/>
                                          </p:val>
                                        </p:tav>
                                        <p:tav tm="100000">
                                          <p:val>
                                            <p:strVal val="#ppt_y"/>
                                          </p:val>
                                        </p:tav>
                                      </p:tavLst>
                                    </p:anim>
                                  </p:childTnLst>
                                </p:cTn>
                              </p:par>
                            </p:childTnLst>
                          </p:cTn>
                        </p:par>
                        <p:par>
                          <p:cTn id="61" fill="hold" nodeType="afterGroup">
                            <p:stCondLst>
                              <p:cond delay="1000"/>
                            </p:stCondLst>
                            <p:childTnLst>
                              <p:par>
                                <p:cTn id="62" presetID="53" presetClass="entr" presetSubtype="0" fill="hold" grpId="0" nodeType="afterEffect">
                                  <p:stCondLst>
                                    <p:cond delay="0"/>
                                  </p:stCondLst>
                                  <p:childTnLst>
                                    <p:set>
                                      <p:cBhvr>
                                        <p:cTn id="63" dur="1" fill="hold">
                                          <p:stCondLst>
                                            <p:cond delay="0"/>
                                          </p:stCondLst>
                                        </p:cTn>
                                        <p:tgtEl>
                                          <p:spTgt spid="83991"/>
                                        </p:tgtEl>
                                        <p:attrNameLst>
                                          <p:attrName>style.visibility</p:attrName>
                                        </p:attrNameLst>
                                      </p:cBhvr>
                                      <p:to>
                                        <p:strVal val="visible"/>
                                      </p:to>
                                    </p:set>
                                    <p:anim calcmode="lin" valueType="num">
                                      <p:cBhvr>
                                        <p:cTn id="64" dur="500" fill="hold"/>
                                        <p:tgtEl>
                                          <p:spTgt spid="83991"/>
                                        </p:tgtEl>
                                        <p:attrNameLst>
                                          <p:attrName>ppt_w</p:attrName>
                                        </p:attrNameLst>
                                      </p:cBhvr>
                                      <p:tavLst>
                                        <p:tav tm="0">
                                          <p:val>
                                            <p:fltVal val="0"/>
                                          </p:val>
                                        </p:tav>
                                        <p:tav tm="100000">
                                          <p:val>
                                            <p:strVal val="#ppt_w"/>
                                          </p:val>
                                        </p:tav>
                                      </p:tavLst>
                                    </p:anim>
                                    <p:anim calcmode="lin" valueType="num">
                                      <p:cBhvr>
                                        <p:cTn id="65" dur="500" fill="hold"/>
                                        <p:tgtEl>
                                          <p:spTgt spid="83991"/>
                                        </p:tgtEl>
                                        <p:attrNameLst>
                                          <p:attrName>ppt_h</p:attrName>
                                        </p:attrNameLst>
                                      </p:cBhvr>
                                      <p:tavLst>
                                        <p:tav tm="0">
                                          <p:val>
                                            <p:fltVal val="0"/>
                                          </p:val>
                                        </p:tav>
                                        <p:tav tm="100000">
                                          <p:val>
                                            <p:strVal val="#ppt_h"/>
                                          </p:val>
                                        </p:tav>
                                      </p:tavLst>
                                    </p:anim>
                                    <p:animEffect transition="in" filter="fade">
                                      <p:cBhvr>
                                        <p:cTn id="66" dur="500"/>
                                        <p:tgtEl>
                                          <p:spTgt spid="83991"/>
                                        </p:tgtEl>
                                      </p:cBhvr>
                                    </p:animEffect>
                                  </p:childTnLst>
                                </p:cTn>
                              </p:par>
                            </p:childTnLst>
                          </p:cTn>
                        </p:par>
                        <p:par>
                          <p:cTn id="67" fill="hold" nodeType="afterGroup">
                            <p:stCondLst>
                              <p:cond delay="1500"/>
                            </p:stCondLst>
                            <p:childTnLst>
                              <p:par>
                                <p:cTn id="68" presetID="64" presetClass="path" presetSubtype="0" accel="50000" decel="50000" fill="hold" grpId="1" nodeType="afterEffect">
                                  <p:stCondLst>
                                    <p:cond delay="0"/>
                                  </p:stCondLst>
                                  <p:childTnLst>
                                    <p:animMotion origin="layout" path="M 1.66667E-6 2.59259E-6 L -0.02136 -0.58195 " pathEditMode="relative" rAng="0" ptsTypes="AA">
                                      <p:cBhvr>
                                        <p:cTn id="69" dur="500" fill="hold"/>
                                        <p:tgtEl>
                                          <p:spTgt spid="83991"/>
                                        </p:tgtEl>
                                        <p:attrNameLst>
                                          <p:attrName>ppt_x</p:attrName>
                                          <p:attrName>ppt_y</p:attrName>
                                        </p:attrNameLst>
                                      </p:cBhvr>
                                      <p:rCtr x="-1076" y="-29097"/>
                                    </p:animMotion>
                                  </p:childTnLst>
                                </p:cTn>
                              </p:par>
                            </p:childTnLst>
                          </p:cTn>
                        </p:par>
                        <p:par>
                          <p:cTn id="70" fill="hold" nodeType="afterGroup">
                            <p:stCondLst>
                              <p:cond delay="2000"/>
                            </p:stCondLst>
                            <p:childTnLst>
                              <p:par>
                                <p:cTn id="71" presetID="22" presetClass="entr" presetSubtype="1" fill="hold" nodeType="afterEffect">
                                  <p:stCondLst>
                                    <p:cond delay="0"/>
                                  </p:stCondLst>
                                  <p:childTnLst>
                                    <p:set>
                                      <p:cBhvr>
                                        <p:cTn id="72" dur="1" fill="hold">
                                          <p:stCondLst>
                                            <p:cond delay="0"/>
                                          </p:stCondLst>
                                        </p:cTn>
                                        <p:tgtEl>
                                          <p:spTgt spid="84021"/>
                                        </p:tgtEl>
                                        <p:attrNameLst>
                                          <p:attrName>style.visibility</p:attrName>
                                        </p:attrNameLst>
                                      </p:cBhvr>
                                      <p:to>
                                        <p:strVal val="visible"/>
                                      </p:to>
                                    </p:set>
                                    <p:animEffect transition="in" filter="wipe(up)">
                                      <p:cBhvr>
                                        <p:cTn id="73" dur="500"/>
                                        <p:tgtEl>
                                          <p:spTgt spid="84021"/>
                                        </p:tgtEl>
                                      </p:cBhvr>
                                    </p:animEffect>
                                  </p:childTnLst>
                                </p:cTn>
                              </p:par>
                            </p:childTnLst>
                          </p:cTn>
                        </p:par>
                        <p:par>
                          <p:cTn id="74" fill="hold" nodeType="afterGroup">
                            <p:stCondLst>
                              <p:cond delay="2500"/>
                            </p:stCondLst>
                            <p:childTnLst>
                              <p:par>
                                <p:cTn id="75" presetID="22" presetClass="entr" presetSubtype="8" fill="hold" grpId="0" nodeType="afterEffect">
                                  <p:stCondLst>
                                    <p:cond delay="0"/>
                                  </p:stCondLst>
                                  <p:childTnLst>
                                    <p:set>
                                      <p:cBhvr>
                                        <p:cTn id="76" dur="1" fill="hold">
                                          <p:stCondLst>
                                            <p:cond delay="0"/>
                                          </p:stCondLst>
                                        </p:cTn>
                                        <p:tgtEl>
                                          <p:spTgt spid="83992"/>
                                        </p:tgtEl>
                                        <p:attrNameLst>
                                          <p:attrName>style.visibility</p:attrName>
                                        </p:attrNameLst>
                                      </p:cBhvr>
                                      <p:to>
                                        <p:strVal val="visible"/>
                                      </p:to>
                                    </p:set>
                                    <p:animEffect transition="in" filter="wipe(left)">
                                      <p:cBhvr>
                                        <p:cTn id="77" dur="500"/>
                                        <p:tgtEl>
                                          <p:spTgt spid="83992"/>
                                        </p:tgtEl>
                                      </p:cBhvr>
                                    </p:animEffect>
                                  </p:childTnLst>
                                </p:cTn>
                              </p:par>
                            </p:childTnLst>
                          </p:cTn>
                        </p:par>
                        <p:par>
                          <p:cTn id="78" fill="hold" nodeType="afterGroup">
                            <p:stCondLst>
                              <p:cond delay="3000"/>
                            </p:stCondLst>
                            <p:childTnLst>
                              <p:par>
                                <p:cTn id="79" presetID="22" presetClass="entr" presetSubtype="8" fill="hold" grpId="0" nodeType="afterEffect">
                                  <p:stCondLst>
                                    <p:cond delay="0"/>
                                  </p:stCondLst>
                                  <p:childTnLst>
                                    <p:set>
                                      <p:cBhvr>
                                        <p:cTn id="80" dur="1" fill="hold">
                                          <p:stCondLst>
                                            <p:cond delay="0"/>
                                          </p:stCondLst>
                                        </p:cTn>
                                        <p:tgtEl>
                                          <p:spTgt spid="83993"/>
                                        </p:tgtEl>
                                        <p:attrNameLst>
                                          <p:attrName>style.visibility</p:attrName>
                                        </p:attrNameLst>
                                      </p:cBhvr>
                                      <p:to>
                                        <p:strVal val="visible"/>
                                      </p:to>
                                    </p:set>
                                    <p:animEffect transition="in" filter="wipe(left)">
                                      <p:cBhvr>
                                        <p:cTn id="81" dur="500"/>
                                        <p:tgtEl>
                                          <p:spTgt spid="83993"/>
                                        </p:tgtEl>
                                      </p:cBhvr>
                                    </p:animEffect>
                                  </p:childTnLst>
                                </p:cTn>
                              </p:par>
                            </p:childTnLst>
                          </p:cTn>
                        </p:par>
                        <p:par>
                          <p:cTn id="82" fill="hold" nodeType="afterGroup">
                            <p:stCondLst>
                              <p:cond delay="3500"/>
                            </p:stCondLst>
                            <p:childTnLst>
                              <p:par>
                                <p:cTn id="83" presetID="10" presetClass="entr" presetSubtype="0" fill="hold" nodeType="afterEffect">
                                  <p:stCondLst>
                                    <p:cond delay="0"/>
                                  </p:stCondLst>
                                  <p:childTnLst>
                                    <p:set>
                                      <p:cBhvr>
                                        <p:cTn id="84" dur="1" fill="hold">
                                          <p:stCondLst>
                                            <p:cond delay="0"/>
                                          </p:stCondLst>
                                        </p:cTn>
                                        <p:tgtEl>
                                          <p:spTgt spid="83984"/>
                                        </p:tgtEl>
                                        <p:attrNameLst>
                                          <p:attrName>style.visibility</p:attrName>
                                        </p:attrNameLst>
                                      </p:cBhvr>
                                      <p:to>
                                        <p:strVal val="visible"/>
                                      </p:to>
                                    </p:set>
                                    <p:animEffect transition="in" filter="fade">
                                      <p:cBhvr>
                                        <p:cTn id="85" dur="500"/>
                                        <p:tgtEl>
                                          <p:spTgt spid="83984"/>
                                        </p:tgtEl>
                                      </p:cBhvr>
                                    </p:animEffect>
                                  </p:childTnLst>
                                </p:cTn>
                              </p:par>
                              <p:par>
                                <p:cTn id="86" presetID="10" presetClass="entr" presetSubtype="0" fill="hold" nodeType="withEffect">
                                  <p:stCondLst>
                                    <p:cond delay="0"/>
                                  </p:stCondLst>
                                  <p:childTnLst>
                                    <p:set>
                                      <p:cBhvr>
                                        <p:cTn id="87" dur="1" fill="hold">
                                          <p:stCondLst>
                                            <p:cond delay="0"/>
                                          </p:stCondLst>
                                        </p:cTn>
                                        <p:tgtEl>
                                          <p:spTgt spid="83985"/>
                                        </p:tgtEl>
                                        <p:attrNameLst>
                                          <p:attrName>style.visibility</p:attrName>
                                        </p:attrNameLst>
                                      </p:cBhvr>
                                      <p:to>
                                        <p:strVal val="visible"/>
                                      </p:to>
                                    </p:set>
                                    <p:animEffect transition="in" filter="fade">
                                      <p:cBhvr>
                                        <p:cTn id="88" dur="500"/>
                                        <p:tgtEl>
                                          <p:spTgt spid="83985"/>
                                        </p:tgtEl>
                                      </p:cBhvr>
                                    </p:animEffect>
                                  </p:childTnLst>
                                </p:cTn>
                              </p:par>
                            </p:childTnLst>
                          </p:cTn>
                        </p:par>
                      </p:childTnLst>
                    </p:cTn>
                  </p:par>
                  <p:par>
                    <p:cTn id="89" fill="hold" nodeType="clickPar">
                      <p:stCondLst>
                        <p:cond delay="indefinite"/>
                      </p:stCondLst>
                      <p:childTnLst>
                        <p:par>
                          <p:cTn id="90" fill="hold" nodeType="withGroup">
                            <p:stCondLst>
                              <p:cond delay="0"/>
                            </p:stCondLst>
                            <p:childTnLst>
                              <p:par>
                                <p:cTn id="91" presetID="53" presetClass="entr" presetSubtype="0" fill="hold" nodeType="clickEffect">
                                  <p:stCondLst>
                                    <p:cond delay="0"/>
                                  </p:stCondLst>
                                  <p:childTnLst>
                                    <p:set>
                                      <p:cBhvr>
                                        <p:cTn id="92" dur="1" fill="hold">
                                          <p:stCondLst>
                                            <p:cond delay="0"/>
                                          </p:stCondLst>
                                        </p:cTn>
                                        <p:tgtEl>
                                          <p:spTgt spid="83996"/>
                                        </p:tgtEl>
                                        <p:attrNameLst>
                                          <p:attrName>style.visibility</p:attrName>
                                        </p:attrNameLst>
                                      </p:cBhvr>
                                      <p:to>
                                        <p:strVal val="visible"/>
                                      </p:to>
                                    </p:set>
                                    <p:anim calcmode="lin" valueType="num">
                                      <p:cBhvr>
                                        <p:cTn id="93" dur="500" fill="hold"/>
                                        <p:tgtEl>
                                          <p:spTgt spid="83996"/>
                                        </p:tgtEl>
                                        <p:attrNameLst>
                                          <p:attrName>ppt_w</p:attrName>
                                        </p:attrNameLst>
                                      </p:cBhvr>
                                      <p:tavLst>
                                        <p:tav tm="0">
                                          <p:val>
                                            <p:fltVal val="0"/>
                                          </p:val>
                                        </p:tav>
                                        <p:tav tm="100000">
                                          <p:val>
                                            <p:strVal val="#ppt_w"/>
                                          </p:val>
                                        </p:tav>
                                      </p:tavLst>
                                    </p:anim>
                                    <p:anim calcmode="lin" valueType="num">
                                      <p:cBhvr>
                                        <p:cTn id="94" dur="500" fill="hold"/>
                                        <p:tgtEl>
                                          <p:spTgt spid="83996"/>
                                        </p:tgtEl>
                                        <p:attrNameLst>
                                          <p:attrName>ppt_h</p:attrName>
                                        </p:attrNameLst>
                                      </p:cBhvr>
                                      <p:tavLst>
                                        <p:tav tm="0">
                                          <p:val>
                                            <p:fltVal val="0"/>
                                          </p:val>
                                        </p:tav>
                                        <p:tav tm="100000">
                                          <p:val>
                                            <p:strVal val="#ppt_h"/>
                                          </p:val>
                                        </p:tav>
                                      </p:tavLst>
                                    </p:anim>
                                    <p:animEffect transition="in" filter="fade">
                                      <p:cBhvr>
                                        <p:cTn id="95" dur="500"/>
                                        <p:tgtEl>
                                          <p:spTgt spid="83996"/>
                                        </p:tgtEl>
                                      </p:cBhvr>
                                    </p:animEffect>
                                  </p:childTnLst>
                                </p:cTn>
                              </p:par>
                            </p:childTnLst>
                          </p:cTn>
                        </p:par>
                        <p:par>
                          <p:cTn id="96" fill="hold" nodeType="afterGroup">
                            <p:stCondLst>
                              <p:cond delay="500"/>
                            </p:stCondLst>
                            <p:childTnLst>
                              <p:par>
                                <p:cTn id="97" presetID="2" presetClass="entr" presetSubtype="8" fill="hold" nodeType="afterEffect">
                                  <p:stCondLst>
                                    <p:cond delay="0"/>
                                  </p:stCondLst>
                                  <p:childTnLst>
                                    <p:set>
                                      <p:cBhvr>
                                        <p:cTn id="98" dur="1" fill="hold">
                                          <p:stCondLst>
                                            <p:cond delay="0"/>
                                          </p:stCondLst>
                                        </p:cTn>
                                        <p:tgtEl>
                                          <p:spTgt spid="83970"/>
                                        </p:tgtEl>
                                        <p:attrNameLst>
                                          <p:attrName>style.visibility</p:attrName>
                                        </p:attrNameLst>
                                      </p:cBhvr>
                                      <p:to>
                                        <p:strVal val="visible"/>
                                      </p:to>
                                    </p:set>
                                    <p:anim calcmode="lin" valueType="num">
                                      <p:cBhvr additive="base">
                                        <p:cTn id="99" dur="500" fill="hold"/>
                                        <p:tgtEl>
                                          <p:spTgt spid="83970"/>
                                        </p:tgtEl>
                                        <p:attrNameLst>
                                          <p:attrName>ppt_x</p:attrName>
                                        </p:attrNameLst>
                                      </p:cBhvr>
                                      <p:tavLst>
                                        <p:tav tm="0">
                                          <p:val>
                                            <p:strVal val="0-#ppt_w/2"/>
                                          </p:val>
                                        </p:tav>
                                        <p:tav tm="100000">
                                          <p:val>
                                            <p:strVal val="#ppt_x"/>
                                          </p:val>
                                        </p:tav>
                                      </p:tavLst>
                                    </p:anim>
                                    <p:anim calcmode="lin" valueType="num">
                                      <p:cBhvr additive="base">
                                        <p:cTn id="100" dur="500" fill="hold"/>
                                        <p:tgtEl>
                                          <p:spTgt spid="83970"/>
                                        </p:tgtEl>
                                        <p:attrNameLst>
                                          <p:attrName>ppt_y</p:attrName>
                                        </p:attrNameLst>
                                      </p:cBhvr>
                                      <p:tavLst>
                                        <p:tav tm="0">
                                          <p:val>
                                            <p:strVal val="#ppt_y"/>
                                          </p:val>
                                        </p:tav>
                                        <p:tav tm="100000">
                                          <p:val>
                                            <p:strVal val="#ppt_y"/>
                                          </p:val>
                                        </p:tav>
                                      </p:tavLst>
                                    </p:anim>
                                  </p:childTnLst>
                                </p:cTn>
                              </p:par>
                              <p:par>
                                <p:cTn id="101" presetID="2" presetClass="exit" presetSubtype="2" fill="hold" nodeType="withEffect">
                                  <p:stCondLst>
                                    <p:cond delay="0"/>
                                  </p:stCondLst>
                                  <p:childTnLst>
                                    <p:anim calcmode="lin" valueType="num">
                                      <p:cBhvr additive="base">
                                        <p:cTn id="102" dur="500"/>
                                        <p:tgtEl>
                                          <p:spTgt spid="83990"/>
                                        </p:tgtEl>
                                        <p:attrNameLst>
                                          <p:attrName>ppt_x</p:attrName>
                                        </p:attrNameLst>
                                      </p:cBhvr>
                                      <p:tavLst>
                                        <p:tav tm="0">
                                          <p:val>
                                            <p:strVal val="ppt_x"/>
                                          </p:val>
                                        </p:tav>
                                        <p:tav tm="100000">
                                          <p:val>
                                            <p:strVal val="1+ppt_w/2"/>
                                          </p:val>
                                        </p:tav>
                                      </p:tavLst>
                                    </p:anim>
                                    <p:anim calcmode="lin" valueType="num">
                                      <p:cBhvr additive="base">
                                        <p:cTn id="103" dur="500"/>
                                        <p:tgtEl>
                                          <p:spTgt spid="83990"/>
                                        </p:tgtEl>
                                        <p:attrNameLst>
                                          <p:attrName>ppt_y</p:attrName>
                                        </p:attrNameLst>
                                      </p:cBhvr>
                                      <p:tavLst>
                                        <p:tav tm="0">
                                          <p:val>
                                            <p:strVal val="ppt_y"/>
                                          </p:val>
                                        </p:tav>
                                        <p:tav tm="100000">
                                          <p:val>
                                            <p:strVal val="ppt_y"/>
                                          </p:val>
                                        </p:tav>
                                      </p:tavLst>
                                    </p:anim>
                                    <p:set>
                                      <p:cBhvr>
                                        <p:cTn id="104" dur="1" fill="hold">
                                          <p:stCondLst>
                                            <p:cond delay="499"/>
                                          </p:stCondLst>
                                        </p:cTn>
                                        <p:tgtEl>
                                          <p:spTgt spid="83990"/>
                                        </p:tgtEl>
                                        <p:attrNameLst>
                                          <p:attrName>style.visibility</p:attrName>
                                        </p:attrNameLst>
                                      </p:cBhvr>
                                      <p:to>
                                        <p:strVal val="hidden"/>
                                      </p:to>
                                    </p:set>
                                  </p:childTnLst>
                                </p:cTn>
                              </p:par>
                              <p:par>
                                <p:cTn id="105" presetID="2" presetClass="exit" presetSubtype="2" fill="hold" grpId="1" nodeType="withEffect">
                                  <p:stCondLst>
                                    <p:cond delay="0"/>
                                  </p:stCondLst>
                                  <p:childTnLst>
                                    <p:anim calcmode="lin" valueType="num">
                                      <p:cBhvr additive="base">
                                        <p:cTn id="106" dur="500"/>
                                        <p:tgtEl>
                                          <p:spTgt spid="83992"/>
                                        </p:tgtEl>
                                        <p:attrNameLst>
                                          <p:attrName>ppt_x</p:attrName>
                                        </p:attrNameLst>
                                      </p:cBhvr>
                                      <p:tavLst>
                                        <p:tav tm="0">
                                          <p:val>
                                            <p:strVal val="ppt_x"/>
                                          </p:val>
                                        </p:tav>
                                        <p:tav tm="100000">
                                          <p:val>
                                            <p:strVal val="1+ppt_w/2"/>
                                          </p:val>
                                        </p:tav>
                                      </p:tavLst>
                                    </p:anim>
                                    <p:anim calcmode="lin" valueType="num">
                                      <p:cBhvr additive="base">
                                        <p:cTn id="107" dur="500"/>
                                        <p:tgtEl>
                                          <p:spTgt spid="83992"/>
                                        </p:tgtEl>
                                        <p:attrNameLst>
                                          <p:attrName>ppt_y</p:attrName>
                                        </p:attrNameLst>
                                      </p:cBhvr>
                                      <p:tavLst>
                                        <p:tav tm="0">
                                          <p:val>
                                            <p:strVal val="ppt_y"/>
                                          </p:val>
                                        </p:tav>
                                        <p:tav tm="100000">
                                          <p:val>
                                            <p:strVal val="ppt_y"/>
                                          </p:val>
                                        </p:tav>
                                      </p:tavLst>
                                    </p:anim>
                                    <p:set>
                                      <p:cBhvr>
                                        <p:cTn id="108" dur="1" fill="hold">
                                          <p:stCondLst>
                                            <p:cond delay="499"/>
                                          </p:stCondLst>
                                        </p:cTn>
                                        <p:tgtEl>
                                          <p:spTgt spid="83992"/>
                                        </p:tgtEl>
                                        <p:attrNameLst>
                                          <p:attrName>style.visibility</p:attrName>
                                        </p:attrNameLst>
                                      </p:cBhvr>
                                      <p:to>
                                        <p:strVal val="hidden"/>
                                      </p:to>
                                    </p:set>
                                  </p:childTnLst>
                                </p:cTn>
                              </p:par>
                              <p:par>
                                <p:cTn id="109" presetID="2" presetClass="exit" presetSubtype="2" fill="hold" grpId="1" nodeType="withEffect">
                                  <p:stCondLst>
                                    <p:cond delay="0"/>
                                  </p:stCondLst>
                                  <p:childTnLst>
                                    <p:anim calcmode="lin" valueType="num">
                                      <p:cBhvr additive="base">
                                        <p:cTn id="110" dur="500"/>
                                        <p:tgtEl>
                                          <p:spTgt spid="83993"/>
                                        </p:tgtEl>
                                        <p:attrNameLst>
                                          <p:attrName>ppt_x</p:attrName>
                                        </p:attrNameLst>
                                      </p:cBhvr>
                                      <p:tavLst>
                                        <p:tav tm="0">
                                          <p:val>
                                            <p:strVal val="ppt_x"/>
                                          </p:val>
                                        </p:tav>
                                        <p:tav tm="100000">
                                          <p:val>
                                            <p:strVal val="1+ppt_w/2"/>
                                          </p:val>
                                        </p:tav>
                                      </p:tavLst>
                                    </p:anim>
                                    <p:anim calcmode="lin" valueType="num">
                                      <p:cBhvr additive="base">
                                        <p:cTn id="111" dur="500"/>
                                        <p:tgtEl>
                                          <p:spTgt spid="83993"/>
                                        </p:tgtEl>
                                        <p:attrNameLst>
                                          <p:attrName>ppt_y</p:attrName>
                                        </p:attrNameLst>
                                      </p:cBhvr>
                                      <p:tavLst>
                                        <p:tav tm="0">
                                          <p:val>
                                            <p:strVal val="ppt_y"/>
                                          </p:val>
                                        </p:tav>
                                        <p:tav tm="100000">
                                          <p:val>
                                            <p:strVal val="ppt_y"/>
                                          </p:val>
                                        </p:tav>
                                      </p:tavLst>
                                    </p:anim>
                                    <p:set>
                                      <p:cBhvr>
                                        <p:cTn id="112" dur="1" fill="hold">
                                          <p:stCondLst>
                                            <p:cond delay="499"/>
                                          </p:stCondLst>
                                        </p:cTn>
                                        <p:tgtEl>
                                          <p:spTgt spid="83993"/>
                                        </p:tgtEl>
                                        <p:attrNameLst>
                                          <p:attrName>style.visibility</p:attrName>
                                        </p:attrNameLst>
                                      </p:cBhvr>
                                      <p:to>
                                        <p:strVal val="hidden"/>
                                      </p:to>
                                    </p:set>
                                  </p:childTnLst>
                                </p:cTn>
                              </p:par>
                              <p:par>
                                <p:cTn id="113" presetID="53" presetClass="entr" presetSubtype="0" fill="hold" grpId="0" nodeType="withEffect">
                                  <p:stCondLst>
                                    <p:cond delay="0"/>
                                  </p:stCondLst>
                                  <p:childTnLst>
                                    <p:set>
                                      <p:cBhvr>
                                        <p:cTn id="114" dur="1" fill="hold">
                                          <p:stCondLst>
                                            <p:cond delay="0"/>
                                          </p:stCondLst>
                                        </p:cTn>
                                        <p:tgtEl>
                                          <p:spTgt spid="83997"/>
                                        </p:tgtEl>
                                        <p:attrNameLst>
                                          <p:attrName>style.visibility</p:attrName>
                                        </p:attrNameLst>
                                      </p:cBhvr>
                                      <p:to>
                                        <p:strVal val="visible"/>
                                      </p:to>
                                    </p:set>
                                    <p:anim calcmode="lin" valueType="num">
                                      <p:cBhvr>
                                        <p:cTn id="115" dur="500" fill="hold"/>
                                        <p:tgtEl>
                                          <p:spTgt spid="83997"/>
                                        </p:tgtEl>
                                        <p:attrNameLst>
                                          <p:attrName>ppt_w</p:attrName>
                                        </p:attrNameLst>
                                      </p:cBhvr>
                                      <p:tavLst>
                                        <p:tav tm="0">
                                          <p:val>
                                            <p:fltVal val="0"/>
                                          </p:val>
                                        </p:tav>
                                        <p:tav tm="100000">
                                          <p:val>
                                            <p:strVal val="#ppt_w"/>
                                          </p:val>
                                        </p:tav>
                                      </p:tavLst>
                                    </p:anim>
                                    <p:anim calcmode="lin" valueType="num">
                                      <p:cBhvr>
                                        <p:cTn id="116" dur="500" fill="hold"/>
                                        <p:tgtEl>
                                          <p:spTgt spid="83997"/>
                                        </p:tgtEl>
                                        <p:attrNameLst>
                                          <p:attrName>ppt_h</p:attrName>
                                        </p:attrNameLst>
                                      </p:cBhvr>
                                      <p:tavLst>
                                        <p:tav tm="0">
                                          <p:val>
                                            <p:fltVal val="0"/>
                                          </p:val>
                                        </p:tav>
                                        <p:tav tm="100000">
                                          <p:val>
                                            <p:strVal val="#ppt_h"/>
                                          </p:val>
                                        </p:tav>
                                      </p:tavLst>
                                    </p:anim>
                                    <p:animEffect transition="in" filter="fade">
                                      <p:cBhvr>
                                        <p:cTn id="117" dur="500"/>
                                        <p:tgtEl>
                                          <p:spTgt spid="83997"/>
                                        </p:tgtEl>
                                      </p:cBhvr>
                                    </p:animEffect>
                                  </p:childTnLst>
                                </p:cTn>
                              </p:par>
                            </p:childTnLst>
                          </p:cTn>
                        </p:par>
                        <p:par>
                          <p:cTn id="118" fill="hold" nodeType="afterGroup">
                            <p:stCondLst>
                              <p:cond delay="1000"/>
                            </p:stCondLst>
                            <p:childTnLst>
                              <p:par>
                                <p:cTn id="119" presetID="53" presetClass="entr" presetSubtype="0" fill="hold" nodeType="afterEffect">
                                  <p:stCondLst>
                                    <p:cond delay="0"/>
                                  </p:stCondLst>
                                  <p:childTnLst>
                                    <p:set>
                                      <p:cBhvr>
                                        <p:cTn id="120" dur="1" fill="hold">
                                          <p:stCondLst>
                                            <p:cond delay="0"/>
                                          </p:stCondLst>
                                        </p:cTn>
                                        <p:tgtEl>
                                          <p:spTgt spid="84029"/>
                                        </p:tgtEl>
                                        <p:attrNameLst>
                                          <p:attrName>style.visibility</p:attrName>
                                        </p:attrNameLst>
                                      </p:cBhvr>
                                      <p:to>
                                        <p:strVal val="visible"/>
                                      </p:to>
                                    </p:set>
                                    <p:anim calcmode="lin" valueType="num">
                                      <p:cBhvr>
                                        <p:cTn id="121" dur="500" fill="hold"/>
                                        <p:tgtEl>
                                          <p:spTgt spid="84029"/>
                                        </p:tgtEl>
                                        <p:attrNameLst>
                                          <p:attrName>ppt_w</p:attrName>
                                        </p:attrNameLst>
                                      </p:cBhvr>
                                      <p:tavLst>
                                        <p:tav tm="0">
                                          <p:val>
                                            <p:fltVal val="0"/>
                                          </p:val>
                                        </p:tav>
                                        <p:tav tm="100000">
                                          <p:val>
                                            <p:strVal val="#ppt_w"/>
                                          </p:val>
                                        </p:tav>
                                      </p:tavLst>
                                    </p:anim>
                                    <p:anim calcmode="lin" valueType="num">
                                      <p:cBhvr>
                                        <p:cTn id="122" dur="500" fill="hold"/>
                                        <p:tgtEl>
                                          <p:spTgt spid="84029"/>
                                        </p:tgtEl>
                                        <p:attrNameLst>
                                          <p:attrName>ppt_h</p:attrName>
                                        </p:attrNameLst>
                                      </p:cBhvr>
                                      <p:tavLst>
                                        <p:tav tm="0">
                                          <p:val>
                                            <p:fltVal val="0"/>
                                          </p:val>
                                        </p:tav>
                                        <p:tav tm="100000">
                                          <p:val>
                                            <p:strVal val="#ppt_h"/>
                                          </p:val>
                                        </p:tav>
                                      </p:tavLst>
                                    </p:anim>
                                    <p:animEffect transition="in" filter="fade">
                                      <p:cBhvr>
                                        <p:cTn id="123" dur="500"/>
                                        <p:tgtEl>
                                          <p:spTgt spid="84029"/>
                                        </p:tgtEl>
                                      </p:cBhvr>
                                    </p:animEffect>
                                  </p:childTnLst>
                                </p:cTn>
                              </p:par>
                            </p:childTnLst>
                          </p:cTn>
                        </p:par>
                        <p:par>
                          <p:cTn id="124" fill="hold" nodeType="afterGroup">
                            <p:stCondLst>
                              <p:cond delay="1500"/>
                            </p:stCondLst>
                            <p:childTnLst>
                              <p:par>
                                <p:cTn id="125" presetID="64" presetClass="path" presetSubtype="0" accel="50000" decel="50000" fill="hold" nodeType="afterEffect">
                                  <p:stCondLst>
                                    <p:cond delay="0"/>
                                  </p:stCondLst>
                                  <p:childTnLst>
                                    <p:animMotion origin="layout" path="M 1.94444E-6 2.59259E-6 L 0.05781 -0.35556 " pathEditMode="relative" rAng="0" ptsTypes="AA">
                                      <p:cBhvr>
                                        <p:cTn id="126" dur="500" fill="hold"/>
                                        <p:tgtEl>
                                          <p:spTgt spid="84029"/>
                                        </p:tgtEl>
                                        <p:attrNameLst>
                                          <p:attrName>ppt_x</p:attrName>
                                          <p:attrName>ppt_y</p:attrName>
                                        </p:attrNameLst>
                                      </p:cBhvr>
                                      <p:rCtr x="2882" y="-17778"/>
                                    </p:animMotion>
                                  </p:childTnLst>
                                </p:cTn>
                              </p:par>
                            </p:childTnLst>
                          </p:cTn>
                        </p:par>
                        <p:par>
                          <p:cTn id="127" fill="hold" nodeType="afterGroup">
                            <p:stCondLst>
                              <p:cond delay="2000"/>
                            </p:stCondLst>
                            <p:childTnLst>
                              <p:par>
                                <p:cTn id="128" presetID="22" presetClass="entr" presetSubtype="1" fill="hold" nodeType="afterEffect">
                                  <p:stCondLst>
                                    <p:cond delay="0"/>
                                  </p:stCondLst>
                                  <p:childTnLst>
                                    <p:set>
                                      <p:cBhvr>
                                        <p:cTn id="129" dur="1" fill="hold">
                                          <p:stCondLst>
                                            <p:cond delay="0"/>
                                          </p:stCondLst>
                                        </p:cTn>
                                        <p:tgtEl>
                                          <p:spTgt spid="84030"/>
                                        </p:tgtEl>
                                        <p:attrNameLst>
                                          <p:attrName>style.visibility</p:attrName>
                                        </p:attrNameLst>
                                      </p:cBhvr>
                                      <p:to>
                                        <p:strVal val="visible"/>
                                      </p:to>
                                    </p:set>
                                    <p:animEffect transition="in" filter="wipe(up)">
                                      <p:cBhvr>
                                        <p:cTn id="130" dur="500"/>
                                        <p:tgtEl>
                                          <p:spTgt spid="84030"/>
                                        </p:tgtEl>
                                      </p:cBhvr>
                                    </p:animEffect>
                                  </p:childTnLst>
                                </p:cTn>
                              </p:par>
                            </p:childTnLst>
                          </p:cTn>
                        </p:par>
                        <p:par>
                          <p:cTn id="131" fill="hold" nodeType="afterGroup">
                            <p:stCondLst>
                              <p:cond delay="2500"/>
                            </p:stCondLst>
                            <p:childTnLst>
                              <p:par>
                                <p:cTn id="132" presetID="10" presetClass="entr" presetSubtype="0" fill="hold" nodeType="afterEffect">
                                  <p:stCondLst>
                                    <p:cond delay="0"/>
                                  </p:stCondLst>
                                  <p:childTnLst>
                                    <p:set>
                                      <p:cBhvr>
                                        <p:cTn id="133" dur="1" fill="hold">
                                          <p:stCondLst>
                                            <p:cond delay="0"/>
                                          </p:stCondLst>
                                        </p:cTn>
                                        <p:tgtEl>
                                          <p:spTgt spid="83986"/>
                                        </p:tgtEl>
                                        <p:attrNameLst>
                                          <p:attrName>style.visibility</p:attrName>
                                        </p:attrNameLst>
                                      </p:cBhvr>
                                      <p:to>
                                        <p:strVal val="visible"/>
                                      </p:to>
                                    </p:set>
                                    <p:animEffect transition="in" filter="fade">
                                      <p:cBhvr>
                                        <p:cTn id="134" dur="500"/>
                                        <p:tgtEl>
                                          <p:spTgt spid="83986"/>
                                        </p:tgtEl>
                                      </p:cBhvr>
                                    </p:animEffect>
                                  </p:childTnLst>
                                </p:cTn>
                              </p:par>
                              <p:par>
                                <p:cTn id="135" presetID="10" presetClass="entr" presetSubtype="0" fill="hold" grpId="0" nodeType="withEffect">
                                  <p:stCondLst>
                                    <p:cond delay="0"/>
                                  </p:stCondLst>
                                  <p:childTnLst>
                                    <p:set>
                                      <p:cBhvr>
                                        <p:cTn id="136" dur="1" fill="hold">
                                          <p:stCondLst>
                                            <p:cond delay="0"/>
                                          </p:stCondLst>
                                        </p:cTn>
                                        <p:tgtEl>
                                          <p:spTgt spid="83987"/>
                                        </p:tgtEl>
                                        <p:attrNameLst>
                                          <p:attrName>style.visibility</p:attrName>
                                        </p:attrNameLst>
                                      </p:cBhvr>
                                      <p:to>
                                        <p:strVal val="visible"/>
                                      </p:to>
                                    </p:set>
                                    <p:animEffect transition="in" filter="fade">
                                      <p:cBhvr>
                                        <p:cTn id="137" dur="500"/>
                                        <p:tgtEl>
                                          <p:spTgt spid="83987"/>
                                        </p:tgtEl>
                                      </p:cBhvr>
                                    </p:animEffect>
                                  </p:childTnLst>
                                </p:cTn>
                              </p:par>
                            </p:childTnLst>
                          </p:cTn>
                        </p:par>
                      </p:childTnLst>
                    </p:cTn>
                  </p:par>
                  <p:par>
                    <p:cTn id="138" fill="hold" nodeType="clickPar">
                      <p:stCondLst>
                        <p:cond delay="indefinite"/>
                      </p:stCondLst>
                      <p:childTnLst>
                        <p:par>
                          <p:cTn id="139" fill="hold" nodeType="withGroup">
                            <p:stCondLst>
                              <p:cond delay="0"/>
                            </p:stCondLst>
                            <p:childTnLst>
                              <p:par>
                                <p:cTn id="140" presetID="53" presetClass="entr" presetSubtype="0" fill="hold" grpId="0" nodeType="clickEffect">
                                  <p:stCondLst>
                                    <p:cond delay="0"/>
                                  </p:stCondLst>
                                  <p:childTnLst>
                                    <p:set>
                                      <p:cBhvr>
                                        <p:cTn id="141" dur="1" fill="hold">
                                          <p:stCondLst>
                                            <p:cond delay="0"/>
                                          </p:stCondLst>
                                        </p:cTn>
                                        <p:tgtEl>
                                          <p:spTgt spid="84004"/>
                                        </p:tgtEl>
                                        <p:attrNameLst>
                                          <p:attrName>style.visibility</p:attrName>
                                        </p:attrNameLst>
                                      </p:cBhvr>
                                      <p:to>
                                        <p:strVal val="visible"/>
                                      </p:to>
                                    </p:set>
                                    <p:anim calcmode="lin" valueType="num">
                                      <p:cBhvr>
                                        <p:cTn id="142" dur="500" fill="hold"/>
                                        <p:tgtEl>
                                          <p:spTgt spid="84004"/>
                                        </p:tgtEl>
                                        <p:attrNameLst>
                                          <p:attrName>ppt_w</p:attrName>
                                        </p:attrNameLst>
                                      </p:cBhvr>
                                      <p:tavLst>
                                        <p:tav tm="0">
                                          <p:val>
                                            <p:fltVal val="0"/>
                                          </p:val>
                                        </p:tav>
                                        <p:tav tm="100000">
                                          <p:val>
                                            <p:strVal val="#ppt_w"/>
                                          </p:val>
                                        </p:tav>
                                      </p:tavLst>
                                    </p:anim>
                                    <p:anim calcmode="lin" valueType="num">
                                      <p:cBhvr>
                                        <p:cTn id="143" dur="500" fill="hold"/>
                                        <p:tgtEl>
                                          <p:spTgt spid="84004"/>
                                        </p:tgtEl>
                                        <p:attrNameLst>
                                          <p:attrName>ppt_h</p:attrName>
                                        </p:attrNameLst>
                                      </p:cBhvr>
                                      <p:tavLst>
                                        <p:tav tm="0">
                                          <p:val>
                                            <p:fltVal val="0"/>
                                          </p:val>
                                        </p:tav>
                                        <p:tav tm="100000">
                                          <p:val>
                                            <p:strVal val="#ppt_h"/>
                                          </p:val>
                                        </p:tav>
                                      </p:tavLst>
                                    </p:anim>
                                    <p:animEffect transition="in" filter="fade">
                                      <p:cBhvr>
                                        <p:cTn id="144" dur="500"/>
                                        <p:tgtEl>
                                          <p:spTgt spid="84004"/>
                                        </p:tgtEl>
                                      </p:cBhvr>
                                    </p:animEffect>
                                  </p:childTnLst>
                                </p:cTn>
                              </p:par>
                              <p:par>
                                <p:cTn id="145" presetID="2" presetClass="exit" presetSubtype="2" fill="hold" nodeType="withEffect">
                                  <p:stCondLst>
                                    <p:cond delay="0"/>
                                  </p:stCondLst>
                                  <p:childTnLst>
                                    <p:anim calcmode="lin" valueType="num">
                                      <p:cBhvr additive="base">
                                        <p:cTn id="146" dur="500"/>
                                        <p:tgtEl>
                                          <p:spTgt spid="83970"/>
                                        </p:tgtEl>
                                        <p:attrNameLst>
                                          <p:attrName>ppt_x</p:attrName>
                                        </p:attrNameLst>
                                      </p:cBhvr>
                                      <p:tavLst>
                                        <p:tav tm="0">
                                          <p:val>
                                            <p:strVal val="ppt_x"/>
                                          </p:val>
                                        </p:tav>
                                        <p:tav tm="100000">
                                          <p:val>
                                            <p:strVal val="1+ppt_w/2"/>
                                          </p:val>
                                        </p:tav>
                                      </p:tavLst>
                                    </p:anim>
                                    <p:anim calcmode="lin" valueType="num">
                                      <p:cBhvr additive="base">
                                        <p:cTn id="147" dur="500"/>
                                        <p:tgtEl>
                                          <p:spTgt spid="83970"/>
                                        </p:tgtEl>
                                        <p:attrNameLst>
                                          <p:attrName>ppt_y</p:attrName>
                                        </p:attrNameLst>
                                      </p:cBhvr>
                                      <p:tavLst>
                                        <p:tav tm="0">
                                          <p:val>
                                            <p:strVal val="ppt_y"/>
                                          </p:val>
                                        </p:tav>
                                        <p:tav tm="100000">
                                          <p:val>
                                            <p:strVal val="ppt_y"/>
                                          </p:val>
                                        </p:tav>
                                      </p:tavLst>
                                    </p:anim>
                                    <p:set>
                                      <p:cBhvr>
                                        <p:cTn id="148" dur="1" fill="hold">
                                          <p:stCondLst>
                                            <p:cond delay="499"/>
                                          </p:stCondLst>
                                        </p:cTn>
                                        <p:tgtEl>
                                          <p:spTgt spid="83970"/>
                                        </p:tgtEl>
                                        <p:attrNameLst>
                                          <p:attrName>style.visibility</p:attrName>
                                        </p:attrNameLst>
                                      </p:cBhvr>
                                      <p:to>
                                        <p:strVal val="hidden"/>
                                      </p:to>
                                    </p:set>
                                  </p:childTnLst>
                                </p:cTn>
                              </p:par>
                              <p:par>
                                <p:cTn id="149" presetID="53" presetClass="entr" presetSubtype="0" fill="hold" nodeType="withEffect">
                                  <p:stCondLst>
                                    <p:cond delay="0"/>
                                  </p:stCondLst>
                                  <p:childTnLst>
                                    <p:set>
                                      <p:cBhvr>
                                        <p:cTn id="150" dur="1" fill="hold">
                                          <p:stCondLst>
                                            <p:cond delay="0"/>
                                          </p:stCondLst>
                                        </p:cTn>
                                        <p:tgtEl>
                                          <p:spTgt spid="84003"/>
                                        </p:tgtEl>
                                        <p:attrNameLst>
                                          <p:attrName>style.visibility</p:attrName>
                                        </p:attrNameLst>
                                      </p:cBhvr>
                                      <p:to>
                                        <p:strVal val="visible"/>
                                      </p:to>
                                    </p:set>
                                    <p:anim calcmode="lin" valueType="num">
                                      <p:cBhvr>
                                        <p:cTn id="151" dur="500" fill="hold"/>
                                        <p:tgtEl>
                                          <p:spTgt spid="84003"/>
                                        </p:tgtEl>
                                        <p:attrNameLst>
                                          <p:attrName>ppt_w</p:attrName>
                                        </p:attrNameLst>
                                      </p:cBhvr>
                                      <p:tavLst>
                                        <p:tav tm="0">
                                          <p:val>
                                            <p:fltVal val="0"/>
                                          </p:val>
                                        </p:tav>
                                        <p:tav tm="100000">
                                          <p:val>
                                            <p:strVal val="#ppt_w"/>
                                          </p:val>
                                        </p:tav>
                                      </p:tavLst>
                                    </p:anim>
                                    <p:anim calcmode="lin" valueType="num">
                                      <p:cBhvr>
                                        <p:cTn id="152" dur="500" fill="hold"/>
                                        <p:tgtEl>
                                          <p:spTgt spid="84003"/>
                                        </p:tgtEl>
                                        <p:attrNameLst>
                                          <p:attrName>ppt_h</p:attrName>
                                        </p:attrNameLst>
                                      </p:cBhvr>
                                      <p:tavLst>
                                        <p:tav tm="0">
                                          <p:val>
                                            <p:fltVal val="0"/>
                                          </p:val>
                                        </p:tav>
                                        <p:tav tm="100000">
                                          <p:val>
                                            <p:strVal val="#ppt_h"/>
                                          </p:val>
                                        </p:tav>
                                      </p:tavLst>
                                    </p:anim>
                                    <p:animEffect transition="in" filter="fade">
                                      <p:cBhvr>
                                        <p:cTn id="153" dur="500"/>
                                        <p:tgtEl>
                                          <p:spTgt spid="84003"/>
                                        </p:tgtEl>
                                      </p:cBhvr>
                                    </p:animEffect>
                                  </p:childTnLst>
                                </p:cTn>
                              </p:par>
                            </p:childTnLst>
                          </p:cTn>
                        </p:par>
                        <p:par>
                          <p:cTn id="154" fill="hold" nodeType="afterGroup">
                            <p:stCondLst>
                              <p:cond delay="500"/>
                            </p:stCondLst>
                            <p:childTnLst>
                              <p:par>
                                <p:cTn id="155" presetID="2" presetClass="entr" presetSubtype="8" fill="hold" nodeType="afterEffect">
                                  <p:stCondLst>
                                    <p:cond delay="0"/>
                                  </p:stCondLst>
                                  <p:childTnLst>
                                    <p:set>
                                      <p:cBhvr>
                                        <p:cTn id="156" dur="1" fill="hold">
                                          <p:stCondLst>
                                            <p:cond delay="0"/>
                                          </p:stCondLst>
                                        </p:cTn>
                                        <p:tgtEl>
                                          <p:spTgt spid="83998"/>
                                        </p:tgtEl>
                                        <p:attrNameLst>
                                          <p:attrName>style.visibility</p:attrName>
                                        </p:attrNameLst>
                                      </p:cBhvr>
                                      <p:to>
                                        <p:strVal val="visible"/>
                                      </p:to>
                                    </p:set>
                                    <p:anim calcmode="lin" valueType="num">
                                      <p:cBhvr additive="base">
                                        <p:cTn id="157" dur="500" fill="hold"/>
                                        <p:tgtEl>
                                          <p:spTgt spid="83998"/>
                                        </p:tgtEl>
                                        <p:attrNameLst>
                                          <p:attrName>ppt_x</p:attrName>
                                        </p:attrNameLst>
                                      </p:cBhvr>
                                      <p:tavLst>
                                        <p:tav tm="0">
                                          <p:val>
                                            <p:strVal val="0-#ppt_w/2"/>
                                          </p:val>
                                        </p:tav>
                                        <p:tav tm="100000">
                                          <p:val>
                                            <p:strVal val="#ppt_x"/>
                                          </p:val>
                                        </p:tav>
                                      </p:tavLst>
                                    </p:anim>
                                    <p:anim calcmode="lin" valueType="num">
                                      <p:cBhvr additive="base">
                                        <p:cTn id="158" dur="500" fill="hold"/>
                                        <p:tgtEl>
                                          <p:spTgt spid="83998"/>
                                        </p:tgtEl>
                                        <p:attrNameLst>
                                          <p:attrName>ppt_y</p:attrName>
                                        </p:attrNameLst>
                                      </p:cBhvr>
                                      <p:tavLst>
                                        <p:tav tm="0">
                                          <p:val>
                                            <p:strVal val="#ppt_y"/>
                                          </p:val>
                                        </p:tav>
                                        <p:tav tm="100000">
                                          <p:val>
                                            <p:strVal val="#ppt_y"/>
                                          </p:val>
                                        </p:tav>
                                      </p:tavLst>
                                    </p:anim>
                                  </p:childTnLst>
                                </p:cTn>
                              </p:par>
                            </p:childTnLst>
                          </p:cTn>
                        </p:par>
                        <p:par>
                          <p:cTn id="159" fill="hold" nodeType="afterGroup">
                            <p:stCondLst>
                              <p:cond delay="1000"/>
                            </p:stCondLst>
                            <p:childTnLst>
                              <p:par>
                                <p:cTn id="160" presetID="53" presetClass="entr" presetSubtype="0" fill="hold" nodeType="afterEffect">
                                  <p:stCondLst>
                                    <p:cond delay="0"/>
                                  </p:stCondLst>
                                  <p:childTnLst>
                                    <p:set>
                                      <p:cBhvr>
                                        <p:cTn id="161" dur="1" fill="hold">
                                          <p:stCondLst>
                                            <p:cond delay="0"/>
                                          </p:stCondLst>
                                        </p:cTn>
                                        <p:tgtEl>
                                          <p:spTgt spid="84002"/>
                                        </p:tgtEl>
                                        <p:attrNameLst>
                                          <p:attrName>style.visibility</p:attrName>
                                        </p:attrNameLst>
                                      </p:cBhvr>
                                      <p:to>
                                        <p:strVal val="visible"/>
                                      </p:to>
                                    </p:set>
                                    <p:anim calcmode="lin" valueType="num">
                                      <p:cBhvr>
                                        <p:cTn id="162" dur="500" fill="hold"/>
                                        <p:tgtEl>
                                          <p:spTgt spid="84002"/>
                                        </p:tgtEl>
                                        <p:attrNameLst>
                                          <p:attrName>ppt_w</p:attrName>
                                        </p:attrNameLst>
                                      </p:cBhvr>
                                      <p:tavLst>
                                        <p:tav tm="0">
                                          <p:val>
                                            <p:fltVal val="0"/>
                                          </p:val>
                                        </p:tav>
                                        <p:tav tm="100000">
                                          <p:val>
                                            <p:strVal val="#ppt_w"/>
                                          </p:val>
                                        </p:tav>
                                      </p:tavLst>
                                    </p:anim>
                                    <p:anim calcmode="lin" valueType="num">
                                      <p:cBhvr>
                                        <p:cTn id="163" dur="500" fill="hold"/>
                                        <p:tgtEl>
                                          <p:spTgt spid="84002"/>
                                        </p:tgtEl>
                                        <p:attrNameLst>
                                          <p:attrName>ppt_h</p:attrName>
                                        </p:attrNameLst>
                                      </p:cBhvr>
                                      <p:tavLst>
                                        <p:tav tm="0">
                                          <p:val>
                                            <p:fltVal val="0"/>
                                          </p:val>
                                        </p:tav>
                                        <p:tav tm="100000">
                                          <p:val>
                                            <p:strVal val="#ppt_h"/>
                                          </p:val>
                                        </p:tav>
                                      </p:tavLst>
                                    </p:anim>
                                    <p:animEffect transition="in" filter="fade">
                                      <p:cBhvr>
                                        <p:cTn id="164" dur="500"/>
                                        <p:tgtEl>
                                          <p:spTgt spid="84002"/>
                                        </p:tgtEl>
                                      </p:cBhvr>
                                    </p:animEffect>
                                  </p:childTnLst>
                                </p:cTn>
                              </p:par>
                            </p:childTnLst>
                          </p:cTn>
                        </p:par>
                        <p:par>
                          <p:cTn id="165" fill="hold" nodeType="afterGroup">
                            <p:stCondLst>
                              <p:cond delay="1500"/>
                            </p:stCondLst>
                            <p:childTnLst>
                              <p:par>
                                <p:cTn id="166" presetID="64" presetClass="path" presetSubtype="0" accel="50000" decel="50000" fill="hold" nodeType="afterEffect">
                                  <p:stCondLst>
                                    <p:cond delay="0"/>
                                  </p:stCondLst>
                                  <p:childTnLst>
                                    <p:animMotion origin="layout" path="M -1.66667E-6 3.7037E-7 L -0.02083 -0.21019 " pathEditMode="relative" rAng="0" ptsTypes="AA">
                                      <p:cBhvr>
                                        <p:cTn id="167" dur="500" fill="hold"/>
                                        <p:tgtEl>
                                          <p:spTgt spid="84002"/>
                                        </p:tgtEl>
                                        <p:attrNameLst>
                                          <p:attrName>ppt_x</p:attrName>
                                          <p:attrName>ppt_y</p:attrName>
                                        </p:attrNameLst>
                                      </p:cBhvr>
                                      <p:rCtr x="-1042" y="-10509"/>
                                    </p:animMotion>
                                  </p:childTnLst>
                                </p:cTn>
                              </p:par>
                            </p:childTnLst>
                          </p:cTn>
                        </p:par>
                        <p:par>
                          <p:cTn id="168" fill="hold" nodeType="afterGroup">
                            <p:stCondLst>
                              <p:cond delay="2000"/>
                            </p:stCondLst>
                            <p:childTnLst>
                              <p:par>
                                <p:cTn id="169" presetID="53" presetClass="entr" presetSubtype="0" fill="hold" nodeType="afterEffect">
                                  <p:stCondLst>
                                    <p:cond delay="0"/>
                                  </p:stCondLst>
                                  <p:childTnLst>
                                    <p:set>
                                      <p:cBhvr>
                                        <p:cTn id="170" dur="1" fill="hold">
                                          <p:stCondLst>
                                            <p:cond delay="0"/>
                                          </p:stCondLst>
                                        </p:cTn>
                                        <p:tgtEl>
                                          <p:spTgt spid="83988"/>
                                        </p:tgtEl>
                                        <p:attrNameLst>
                                          <p:attrName>style.visibility</p:attrName>
                                        </p:attrNameLst>
                                      </p:cBhvr>
                                      <p:to>
                                        <p:strVal val="visible"/>
                                      </p:to>
                                    </p:set>
                                    <p:anim calcmode="lin" valueType="num">
                                      <p:cBhvr>
                                        <p:cTn id="171" dur="500" fill="hold"/>
                                        <p:tgtEl>
                                          <p:spTgt spid="83988"/>
                                        </p:tgtEl>
                                        <p:attrNameLst>
                                          <p:attrName>ppt_w</p:attrName>
                                        </p:attrNameLst>
                                      </p:cBhvr>
                                      <p:tavLst>
                                        <p:tav tm="0">
                                          <p:val>
                                            <p:fltVal val="0"/>
                                          </p:val>
                                        </p:tav>
                                        <p:tav tm="100000">
                                          <p:val>
                                            <p:strVal val="#ppt_w"/>
                                          </p:val>
                                        </p:tav>
                                      </p:tavLst>
                                    </p:anim>
                                    <p:anim calcmode="lin" valueType="num">
                                      <p:cBhvr>
                                        <p:cTn id="172" dur="500" fill="hold"/>
                                        <p:tgtEl>
                                          <p:spTgt spid="83988"/>
                                        </p:tgtEl>
                                        <p:attrNameLst>
                                          <p:attrName>ppt_h</p:attrName>
                                        </p:attrNameLst>
                                      </p:cBhvr>
                                      <p:tavLst>
                                        <p:tav tm="0">
                                          <p:val>
                                            <p:fltVal val="0"/>
                                          </p:val>
                                        </p:tav>
                                        <p:tav tm="100000">
                                          <p:val>
                                            <p:strVal val="#ppt_h"/>
                                          </p:val>
                                        </p:tav>
                                      </p:tavLst>
                                    </p:anim>
                                    <p:animEffect transition="in" filter="fade">
                                      <p:cBhvr>
                                        <p:cTn id="173" dur="500"/>
                                        <p:tgtEl>
                                          <p:spTgt spid="83988"/>
                                        </p:tgtEl>
                                      </p:cBhvr>
                                    </p:animEffect>
                                  </p:childTnLst>
                                </p:cTn>
                              </p:par>
                              <p:par>
                                <p:cTn id="174" presetID="53" presetClass="entr" presetSubtype="0" fill="hold" grpId="0" nodeType="withEffect">
                                  <p:stCondLst>
                                    <p:cond delay="0"/>
                                  </p:stCondLst>
                                  <p:childTnLst>
                                    <p:set>
                                      <p:cBhvr>
                                        <p:cTn id="175" dur="1" fill="hold">
                                          <p:stCondLst>
                                            <p:cond delay="0"/>
                                          </p:stCondLst>
                                        </p:cTn>
                                        <p:tgtEl>
                                          <p:spTgt spid="83989"/>
                                        </p:tgtEl>
                                        <p:attrNameLst>
                                          <p:attrName>style.visibility</p:attrName>
                                        </p:attrNameLst>
                                      </p:cBhvr>
                                      <p:to>
                                        <p:strVal val="visible"/>
                                      </p:to>
                                    </p:set>
                                    <p:anim calcmode="lin" valueType="num">
                                      <p:cBhvr>
                                        <p:cTn id="176" dur="500" fill="hold"/>
                                        <p:tgtEl>
                                          <p:spTgt spid="83989"/>
                                        </p:tgtEl>
                                        <p:attrNameLst>
                                          <p:attrName>ppt_w</p:attrName>
                                        </p:attrNameLst>
                                      </p:cBhvr>
                                      <p:tavLst>
                                        <p:tav tm="0">
                                          <p:val>
                                            <p:fltVal val="0"/>
                                          </p:val>
                                        </p:tav>
                                        <p:tav tm="100000">
                                          <p:val>
                                            <p:strVal val="#ppt_w"/>
                                          </p:val>
                                        </p:tav>
                                      </p:tavLst>
                                    </p:anim>
                                    <p:anim calcmode="lin" valueType="num">
                                      <p:cBhvr>
                                        <p:cTn id="177" dur="500" fill="hold"/>
                                        <p:tgtEl>
                                          <p:spTgt spid="83989"/>
                                        </p:tgtEl>
                                        <p:attrNameLst>
                                          <p:attrName>ppt_h</p:attrName>
                                        </p:attrNameLst>
                                      </p:cBhvr>
                                      <p:tavLst>
                                        <p:tav tm="0">
                                          <p:val>
                                            <p:fltVal val="0"/>
                                          </p:val>
                                        </p:tav>
                                        <p:tav tm="100000">
                                          <p:val>
                                            <p:strVal val="#ppt_h"/>
                                          </p:val>
                                        </p:tav>
                                      </p:tavLst>
                                    </p:anim>
                                    <p:animEffect transition="in" filter="fade">
                                      <p:cBhvr>
                                        <p:cTn id="178" dur="500"/>
                                        <p:tgtEl>
                                          <p:spTgt spid="83989"/>
                                        </p:tgtEl>
                                      </p:cBhvr>
                                    </p:animEffect>
                                  </p:childTnLst>
                                </p:cTn>
                              </p:par>
                            </p:childTnLst>
                          </p:cTn>
                        </p:par>
                      </p:childTnLst>
                    </p:cTn>
                  </p:par>
                  <p:par>
                    <p:cTn id="179" fill="hold" nodeType="clickPar">
                      <p:stCondLst>
                        <p:cond delay="indefinite"/>
                      </p:stCondLst>
                      <p:childTnLst>
                        <p:par>
                          <p:cTn id="180" fill="hold" nodeType="withGroup">
                            <p:stCondLst>
                              <p:cond delay="0"/>
                            </p:stCondLst>
                            <p:childTnLst>
                              <p:par>
                                <p:cTn id="181" presetID="2" presetClass="exit" presetSubtype="2" fill="hold" nodeType="clickEffect">
                                  <p:stCondLst>
                                    <p:cond delay="0"/>
                                  </p:stCondLst>
                                  <p:childTnLst>
                                    <p:anim calcmode="lin" valueType="num">
                                      <p:cBhvr additive="base">
                                        <p:cTn id="182" dur="500"/>
                                        <p:tgtEl>
                                          <p:spTgt spid="83998"/>
                                        </p:tgtEl>
                                        <p:attrNameLst>
                                          <p:attrName>ppt_x</p:attrName>
                                        </p:attrNameLst>
                                      </p:cBhvr>
                                      <p:tavLst>
                                        <p:tav tm="0">
                                          <p:val>
                                            <p:strVal val="ppt_x"/>
                                          </p:val>
                                        </p:tav>
                                        <p:tav tm="100000">
                                          <p:val>
                                            <p:strVal val="1+ppt_w/2"/>
                                          </p:val>
                                        </p:tav>
                                      </p:tavLst>
                                    </p:anim>
                                    <p:anim calcmode="lin" valueType="num">
                                      <p:cBhvr additive="base">
                                        <p:cTn id="183" dur="500"/>
                                        <p:tgtEl>
                                          <p:spTgt spid="83998"/>
                                        </p:tgtEl>
                                        <p:attrNameLst>
                                          <p:attrName>ppt_y</p:attrName>
                                        </p:attrNameLst>
                                      </p:cBhvr>
                                      <p:tavLst>
                                        <p:tav tm="0">
                                          <p:val>
                                            <p:strVal val="ppt_y"/>
                                          </p:val>
                                        </p:tav>
                                        <p:tav tm="100000">
                                          <p:val>
                                            <p:strVal val="ppt_y"/>
                                          </p:val>
                                        </p:tav>
                                      </p:tavLst>
                                    </p:anim>
                                    <p:set>
                                      <p:cBhvr>
                                        <p:cTn id="184" dur="1" fill="hold">
                                          <p:stCondLst>
                                            <p:cond delay="499"/>
                                          </p:stCondLst>
                                        </p:cTn>
                                        <p:tgtEl>
                                          <p:spTgt spid="83998"/>
                                        </p:tgtEl>
                                        <p:attrNameLst>
                                          <p:attrName>style.visibility</p:attrName>
                                        </p:attrNameLst>
                                      </p:cBhvr>
                                      <p:to>
                                        <p:strVal val="hidden"/>
                                      </p:to>
                                    </p:set>
                                  </p:childTnLst>
                                </p:cTn>
                              </p:par>
                            </p:childTnLst>
                          </p:cTn>
                        </p:par>
                        <p:par>
                          <p:cTn id="185" fill="hold" nodeType="afterGroup">
                            <p:stCondLst>
                              <p:cond delay="500"/>
                            </p:stCondLst>
                            <p:childTnLst>
                              <p:par>
                                <p:cTn id="186" presetID="53" presetClass="entr" presetSubtype="0" fill="hold" nodeType="afterEffect">
                                  <p:stCondLst>
                                    <p:cond delay="0"/>
                                  </p:stCondLst>
                                  <p:childTnLst>
                                    <p:set>
                                      <p:cBhvr>
                                        <p:cTn id="187" dur="1" fill="hold">
                                          <p:stCondLst>
                                            <p:cond delay="0"/>
                                          </p:stCondLst>
                                        </p:cTn>
                                        <p:tgtEl>
                                          <p:spTgt spid="84005"/>
                                        </p:tgtEl>
                                        <p:attrNameLst>
                                          <p:attrName>style.visibility</p:attrName>
                                        </p:attrNameLst>
                                      </p:cBhvr>
                                      <p:to>
                                        <p:strVal val="visible"/>
                                      </p:to>
                                    </p:set>
                                    <p:anim calcmode="lin" valueType="num">
                                      <p:cBhvr>
                                        <p:cTn id="188" dur="500" fill="hold"/>
                                        <p:tgtEl>
                                          <p:spTgt spid="84005"/>
                                        </p:tgtEl>
                                        <p:attrNameLst>
                                          <p:attrName>ppt_w</p:attrName>
                                        </p:attrNameLst>
                                      </p:cBhvr>
                                      <p:tavLst>
                                        <p:tav tm="0">
                                          <p:val>
                                            <p:fltVal val="0"/>
                                          </p:val>
                                        </p:tav>
                                        <p:tav tm="100000">
                                          <p:val>
                                            <p:strVal val="#ppt_w"/>
                                          </p:val>
                                        </p:tav>
                                      </p:tavLst>
                                    </p:anim>
                                    <p:anim calcmode="lin" valueType="num">
                                      <p:cBhvr>
                                        <p:cTn id="189" dur="500" fill="hold"/>
                                        <p:tgtEl>
                                          <p:spTgt spid="84005"/>
                                        </p:tgtEl>
                                        <p:attrNameLst>
                                          <p:attrName>ppt_h</p:attrName>
                                        </p:attrNameLst>
                                      </p:cBhvr>
                                      <p:tavLst>
                                        <p:tav tm="0">
                                          <p:val>
                                            <p:fltVal val="0"/>
                                          </p:val>
                                        </p:tav>
                                        <p:tav tm="100000">
                                          <p:val>
                                            <p:strVal val="#ppt_h"/>
                                          </p:val>
                                        </p:tav>
                                      </p:tavLst>
                                    </p:anim>
                                    <p:animEffect transition="in" filter="fade">
                                      <p:cBhvr>
                                        <p:cTn id="190" dur="500"/>
                                        <p:tgtEl>
                                          <p:spTgt spid="84005"/>
                                        </p:tgtEl>
                                      </p:cBhvr>
                                    </p:animEffect>
                                  </p:childTnLst>
                                </p:cTn>
                              </p:par>
                              <p:par>
                                <p:cTn id="191" presetID="53" presetClass="entr" presetSubtype="0" fill="hold" grpId="0" nodeType="withEffect">
                                  <p:stCondLst>
                                    <p:cond delay="0"/>
                                  </p:stCondLst>
                                  <p:childTnLst>
                                    <p:set>
                                      <p:cBhvr>
                                        <p:cTn id="192" dur="1" fill="hold">
                                          <p:stCondLst>
                                            <p:cond delay="0"/>
                                          </p:stCondLst>
                                        </p:cTn>
                                        <p:tgtEl>
                                          <p:spTgt spid="84006"/>
                                        </p:tgtEl>
                                        <p:attrNameLst>
                                          <p:attrName>style.visibility</p:attrName>
                                        </p:attrNameLst>
                                      </p:cBhvr>
                                      <p:to>
                                        <p:strVal val="visible"/>
                                      </p:to>
                                    </p:set>
                                    <p:anim calcmode="lin" valueType="num">
                                      <p:cBhvr>
                                        <p:cTn id="193" dur="500" fill="hold"/>
                                        <p:tgtEl>
                                          <p:spTgt spid="84006"/>
                                        </p:tgtEl>
                                        <p:attrNameLst>
                                          <p:attrName>ppt_w</p:attrName>
                                        </p:attrNameLst>
                                      </p:cBhvr>
                                      <p:tavLst>
                                        <p:tav tm="0">
                                          <p:val>
                                            <p:fltVal val="0"/>
                                          </p:val>
                                        </p:tav>
                                        <p:tav tm="100000">
                                          <p:val>
                                            <p:strVal val="#ppt_w"/>
                                          </p:val>
                                        </p:tav>
                                      </p:tavLst>
                                    </p:anim>
                                    <p:anim calcmode="lin" valueType="num">
                                      <p:cBhvr>
                                        <p:cTn id="194" dur="500" fill="hold"/>
                                        <p:tgtEl>
                                          <p:spTgt spid="84006"/>
                                        </p:tgtEl>
                                        <p:attrNameLst>
                                          <p:attrName>ppt_h</p:attrName>
                                        </p:attrNameLst>
                                      </p:cBhvr>
                                      <p:tavLst>
                                        <p:tav tm="0">
                                          <p:val>
                                            <p:fltVal val="0"/>
                                          </p:val>
                                        </p:tav>
                                        <p:tav tm="100000">
                                          <p:val>
                                            <p:strVal val="#ppt_h"/>
                                          </p:val>
                                        </p:tav>
                                      </p:tavLst>
                                    </p:anim>
                                    <p:animEffect transition="in" filter="fade">
                                      <p:cBhvr>
                                        <p:cTn id="195" dur="500"/>
                                        <p:tgtEl>
                                          <p:spTgt spid="84006"/>
                                        </p:tgtEl>
                                      </p:cBhvr>
                                    </p:animEffect>
                                  </p:childTnLst>
                                </p:cTn>
                              </p:par>
                            </p:childTnLst>
                          </p:cTn>
                        </p:par>
                        <p:par>
                          <p:cTn id="196" fill="hold" nodeType="afterGroup">
                            <p:stCondLst>
                              <p:cond delay="1000"/>
                            </p:stCondLst>
                            <p:childTnLst>
                              <p:par>
                                <p:cTn id="197" presetID="53" presetClass="entr" presetSubtype="0" fill="hold" nodeType="afterEffect">
                                  <p:stCondLst>
                                    <p:cond delay="0"/>
                                  </p:stCondLst>
                                  <p:childTnLst>
                                    <p:set>
                                      <p:cBhvr>
                                        <p:cTn id="198" dur="1" fill="hold">
                                          <p:stCondLst>
                                            <p:cond delay="0"/>
                                          </p:stCondLst>
                                        </p:cTn>
                                        <p:tgtEl>
                                          <p:spTgt spid="84007"/>
                                        </p:tgtEl>
                                        <p:attrNameLst>
                                          <p:attrName>style.visibility</p:attrName>
                                        </p:attrNameLst>
                                      </p:cBhvr>
                                      <p:to>
                                        <p:strVal val="visible"/>
                                      </p:to>
                                    </p:set>
                                    <p:anim calcmode="lin" valueType="num">
                                      <p:cBhvr>
                                        <p:cTn id="199" dur="500" fill="hold"/>
                                        <p:tgtEl>
                                          <p:spTgt spid="84007"/>
                                        </p:tgtEl>
                                        <p:attrNameLst>
                                          <p:attrName>ppt_w</p:attrName>
                                        </p:attrNameLst>
                                      </p:cBhvr>
                                      <p:tavLst>
                                        <p:tav tm="0">
                                          <p:val>
                                            <p:fltVal val="0"/>
                                          </p:val>
                                        </p:tav>
                                        <p:tav tm="100000">
                                          <p:val>
                                            <p:strVal val="#ppt_w"/>
                                          </p:val>
                                        </p:tav>
                                      </p:tavLst>
                                    </p:anim>
                                    <p:anim calcmode="lin" valueType="num">
                                      <p:cBhvr>
                                        <p:cTn id="200" dur="500" fill="hold"/>
                                        <p:tgtEl>
                                          <p:spTgt spid="84007"/>
                                        </p:tgtEl>
                                        <p:attrNameLst>
                                          <p:attrName>ppt_h</p:attrName>
                                        </p:attrNameLst>
                                      </p:cBhvr>
                                      <p:tavLst>
                                        <p:tav tm="0">
                                          <p:val>
                                            <p:fltVal val="0"/>
                                          </p:val>
                                        </p:tav>
                                        <p:tav tm="100000">
                                          <p:val>
                                            <p:strVal val="#ppt_h"/>
                                          </p:val>
                                        </p:tav>
                                      </p:tavLst>
                                    </p:anim>
                                    <p:animEffect transition="in" filter="fade">
                                      <p:cBhvr>
                                        <p:cTn id="201" dur="500"/>
                                        <p:tgtEl>
                                          <p:spTgt spid="84007"/>
                                        </p:tgtEl>
                                      </p:cBhvr>
                                    </p:animEffect>
                                  </p:childTnLst>
                                </p:cTn>
                              </p:par>
                              <p:par>
                                <p:cTn id="202" presetID="53" presetClass="entr" presetSubtype="0" fill="hold" grpId="0" nodeType="withEffect">
                                  <p:stCondLst>
                                    <p:cond delay="0"/>
                                  </p:stCondLst>
                                  <p:childTnLst>
                                    <p:set>
                                      <p:cBhvr>
                                        <p:cTn id="203" dur="1" fill="hold">
                                          <p:stCondLst>
                                            <p:cond delay="0"/>
                                          </p:stCondLst>
                                        </p:cTn>
                                        <p:tgtEl>
                                          <p:spTgt spid="84008"/>
                                        </p:tgtEl>
                                        <p:attrNameLst>
                                          <p:attrName>style.visibility</p:attrName>
                                        </p:attrNameLst>
                                      </p:cBhvr>
                                      <p:to>
                                        <p:strVal val="visible"/>
                                      </p:to>
                                    </p:set>
                                    <p:anim calcmode="lin" valueType="num">
                                      <p:cBhvr>
                                        <p:cTn id="204" dur="500" fill="hold"/>
                                        <p:tgtEl>
                                          <p:spTgt spid="84008"/>
                                        </p:tgtEl>
                                        <p:attrNameLst>
                                          <p:attrName>ppt_w</p:attrName>
                                        </p:attrNameLst>
                                      </p:cBhvr>
                                      <p:tavLst>
                                        <p:tav tm="0">
                                          <p:val>
                                            <p:fltVal val="0"/>
                                          </p:val>
                                        </p:tav>
                                        <p:tav tm="100000">
                                          <p:val>
                                            <p:strVal val="#ppt_w"/>
                                          </p:val>
                                        </p:tav>
                                      </p:tavLst>
                                    </p:anim>
                                    <p:anim calcmode="lin" valueType="num">
                                      <p:cBhvr>
                                        <p:cTn id="205" dur="500" fill="hold"/>
                                        <p:tgtEl>
                                          <p:spTgt spid="84008"/>
                                        </p:tgtEl>
                                        <p:attrNameLst>
                                          <p:attrName>ppt_h</p:attrName>
                                        </p:attrNameLst>
                                      </p:cBhvr>
                                      <p:tavLst>
                                        <p:tav tm="0">
                                          <p:val>
                                            <p:fltVal val="0"/>
                                          </p:val>
                                        </p:tav>
                                        <p:tav tm="100000">
                                          <p:val>
                                            <p:strVal val="#ppt_h"/>
                                          </p:val>
                                        </p:tav>
                                      </p:tavLst>
                                    </p:anim>
                                    <p:animEffect transition="in" filter="fade">
                                      <p:cBhvr>
                                        <p:cTn id="206" dur="500"/>
                                        <p:tgtEl>
                                          <p:spTgt spid="84008"/>
                                        </p:tgtEl>
                                      </p:cBhvr>
                                    </p:animEffect>
                                  </p:childTnLst>
                                </p:cTn>
                              </p:par>
                            </p:childTnLst>
                          </p:cTn>
                        </p:par>
                        <p:par>
                          <p:cTn id="207" fill="hold" nodeType="afterGroup">
                            <p:stCondLst>
                              <p:cond delay="1500"/>
                            </p:stCondLst>
                            <p:childTnLst>
                              <p:par>
                                <p:cTn id="208" presetID="53" presetClass="entr" presetSubtype="0" fill="hold" nodeType="afterEffect">
                                  <p:stCondLst>
                                    <p:cond delay="0"/>
                                  </p:stCondLst>
                                  <p:childTnLst>
                                    <p:set>
                                      <p:cBhvr>
                                        <p:cTn id="209" dur="1" fill="hold">
                                          <p:stCondLst>
                                            <p:cond delay="0"/>
                                          </p:stCondLst>
                                        </p:cTn>
                                        <p:tgtEl>
                                          <p:spTgt spid="84009"/>
                                        </p:tgtEl>
                                        <p:attrNameLst>
                                          <p:attrName>style.visibility</p:attrName>
                                        </p:attrNameLst>
                                      </p:cBhvr>
                                      <p:to>
                                        <p:strVal val="visible"/>
                                      </p:to>
                                    </p:set>
                                    <p:anim calcmode="lin" valueType="num">
                                      <p:cBhvr>
                                        <p:cTn id="210" dur="500" fill="hold"/>
                                        <p:tgtEl>
                                          <p:spTgt spid="84009"/>
                                        </p:tgtEl>
                                        <p:attrNameLst>
                                          <p:attrName>ppt_w</p:attrName>
                                        </p:attrNameLst>
                                      </p:cBhvr>
                                      <p:tavLst>
                                        <p:tav tm="0">
                                          <p:val>
                                            <p:fltVal val="0"/>
                                          </p:val>
                                        </p:tav>
                                        <p:tav tm="100000">
                                          <p:val>
                                            <p:strVal val="#ppt_w"/>
                                          </p:val>
                                        </p:tav>
                                      </p:tavLst>
                                    </p:anim>
                                    <p:anim calcmode="lin" valueType="num">
                                      <p:cBhvr>
                                        <p:cTn id="211" dur="500" fill="hold"/>
                                        <p:tgtEl>
                                          <p:spTgt spid="84009"/>
                                        </p:tgtEl>
                                        <p:attrNameLst>
                                          <p:attrName>ppt_h</p:attrName>
                                        </p:attrNameLst>
                                      </p:cBhvr>
                                      <p:tavLst>
                                        <p:tav tm="0">
                                          <p:val>
                                            <p:fltVal val="0"/>
                                          </p:val>
                                        </p:tav>
                                        <p:tav tm="100000">
                                          <p:val>
                                            <p:strVal val="#ppt_h"/>
                                          </p:val>
                                        </p:tav>
                                      </p:tavLst>
                                    </p:anim>
                                    <p:animEffect transition="in" filter="fade">
                                      <p:cBhvr>
                                        <p:cTn id="212" dur="500"/>
                                        <p:tgtEl>
                                          <p:spTgt spid="84009"/>
                                        </p:tgtEl>
                                      </p:cBhvr>
                                    </p:animEffect>
                                  </p:childTnLst>
                                </p:cTn>
                              </p:par>
                              <p:par>
                                <p:cTn id="213" presetID="53" presetClass="entr" presetSubtype="0" fill="hold" grpId="0" nodeType="withEffect">
                                  <p:stCondLst>
                                    <p:cond delay="0"/>
                                  </p:stCondLst>
                                  <p:childTnLst>
                                    <p:set>
                                      <p:cBhvr>
                                        <p:cTn id="214" dur="1" fill="hold">
                                          <p:stCondLst>
                                            <p:cond delay="0"/>
                                          </p:stCondLst>
                                        </p:cTn>
                                        <p:tgtEl>
                                          <p:spTgt spid="84010"/>
                                        </p:tgtEl>
                                        <p:attrNameLst>
                                          <p:attrName>style.visibility</p:attrName>
                                        </p:attrNameLst>
                                      </p:cBhvr>
                                      <p:to>
                                        <p:strVal val="visible"/>
                                      </p:to>
                                    </p:set>
                                    <p:anim calcmode="lin" valueType="num">
                                      <p:cBhvr>
                                        <p:cTn id="215" dur="500" fill="hold"/>
                                        <p:tgtEl>
                                          <p:spTgt spid="84010"/>
                                        </p:tgtEl>
                                        <p:attrNameLst>
                                          <p:attrName>ppt_w</p:attrName>
                                        </p:attrNameLst>
                                      </p:cBhvr>
                                      <p:tavLst>
                                        <p:tav tm="0">
                                          <p:val>
                                            <p:fltVal val="0"/>
                                          </p:val>
                                        </p:tav>
                                        <p:tav tm="100000">
                                          <p:val>
                                            <p:strVal val="#ppt_w"/>
                                          </p:val>
                                        </p:tav>
                                      </p:tavLst>
                                    </p:anim>
                                    <p:anim calcmode="lin" valueType="num">
                                      <p:cBhvr>
                                        <p:cTn id="216" dur="500" fill="hold"/>
                                        <p:tgtEl>
                                          <p:spTgt spid="84010"/>
                                        </p:tgtEl>
                                        <p:attrNameLst>
                                          <p:attrName>ppt_h</p:attrName>
                                        </p:attrNameLst>
                                      </p:cBhvr>
                                      <p:tavLst>
                                        <p:tav tm="0">
                                          <p:val>
                                            <p:fltVal val="0"/>
                                          </p:val>
                                        </p:tav>
                                        <p:tav tm="100000">
                                          <p:val>
                                            <p:strVal val="#ppt_h"/>
                                          </p:val>
                                        </p:tav>
                                      </p:tavLst>
                                    </p:anim>
                                    <p:animEffect transition="in" filter="fade">
                                      <p:cBhvr>
                                        <p:cTn id="217" dur="500"/>
                                        <p:tgtEl>
                                          <p:spTgt spid="84010"/>
                                        </p:tgtEl>
                                      </p:cBhvr>
                                    </p:animEffect>
                                  </p:childTnLst>
                                </p:cTn>
                              </p:par>
                            </p:childTnLst>
                          </p:cTn>
                        </p:par>
                        <p:par>
                          <p:cTn id="218" fill="hold" nodeType="afterGroup">
                            <p:stCondLst>
                              <p:cond delay="2000"/>
                            </p:stCondLst>
                            <p:childTnLst>
                              <p:par>
                                <p:cTn id="219" presetID="53" presetClass="entr" presetSubtype="0" fill="hold" nodeType="afterEffect">
                                  <p:stCondLst>
                                    <p:cond delay="0"/>
                                  </p:stCondLst>
                                  <p:childTnLst>
                                    <p:set>
                                      <p:cBhvr>
                                        <p:cTn id="220" dur="1" fill="hold">
                                          <p:stCondLst>
                                            <p:cond delay="0"/>
                                          </p:stCondLst>
                                        </p:cTn>
                                        <p:tgtEl>
                                          <p:spTgt spid="84011"/>
                                        </p:tgtEl>
                                        <p:attrNameLst>
                                          <p:attrName>style.visibility</p:attrName>
                                        </p:attrNameLst>
                                      </p:cBhvr>
                                      <p:to>
                                        <p:strVal val="visible"/>
                                      </p:to>
                                    </p:set>
                                    <p:anim calcmode="lin" valueType="num">
                                      <p:cBhvr>
                                        <p:cTn id="221" dur="500" fill="hold"/>
                                        <p:tgtEl>
                                          <p:spTgt spid="84011"/>
                                        </p:tgtEl>
                                        <p:attrNameLst>
                                          <p:attrName>ppt_w</p:attrName>
                                        </p:attrNameLst>
                                      </p:cBhvr>
                                      <p:tavLst>
                                        <p:tav tm="0">
                                          <p:val>
                                            <p:fltVal val="0"/>
                                          </p:val>
                                        </p:tav>
                                        <p:tav tm="100000">
                                          <p:val>
                                            <p:strVal val="#ppt_w"/>
                                          </p:val>
                                        </p:tav>
                                      </p:tavLst>
                                    </p:anim>
                                    <p:anim calcmode="lin" valueType="num">
                                      <p:cBhvr>
                                        <p:cTn id="222" dur="500" fill="hold"/>
                                        <p:tgtEl>
                                          <p:spTgt spid="84011"/>
                                        </p:tgtEl>
                                        <p:attrNameLst>
                                          <p:attrName>ppt_h</p:attrName>
                                        </p:attrNameLst>
                                      </p:cBhvr>
                                      <p:tavLst>
                                        <p:tav tm="0">
                                          <p:val>
                                            <p:fltVal val="0"/>
                                          </p:val>
                                        </p:tav>
                                        <p:tav tm="100000">
                                          <p:val>
                                            <p:strVal val="#ppt_h"/>
                                          </p:val>
                                        </p:tav>
                                      </p:tavLst>
                                    </p:anim>
                                    <p:animEffect transition="in" filter="fade">
                                      <p:cBhvr>
                                        <p:cTn id="223" dur="500"/>
                                        <p:tgtEl>
                                          <p:spTgt spid="84011"/>
                                        </p:tgtEl>
                                      </p:cBhvr>
                                    </p:animEffect>
                                  </p:childTnLst>
                                </p:cTn>
                              </p:par>
                              <p:par>
                                <p:cTn id="224" presetID="53" presetClass="entr" presetSubtype="0" fill="hold" grpId="0" nodeType="withEffect">
                                  <p:stCondLst>
                                    <p:cond delay="0"/>
                                  </p:stCondLst>
                                  <p:childTnLst>
                                    <p:set>
                                      <p:cBhvr>
                                        <p:cTn id="225" dur="1" fill="hold">
                                          <p:stCondLst>
                                            <p:cond delay="0"/>
                                          </p:stCondLst>
                                        </p:cTn>
                                        <p:tgtEl>
                                          <p:spTgt spid="84012"/>
                                        </p:tgtEl>
                                        <p:attrNameLst>
                                          <p:attrName>style.visibility</p:attrName>
                                        </p:attrNameLst>
                                      </p:cBhvr>
                                      <p:to>
                                        <p:strVal val="visible"/>
                                      </p:to>
                                    </p:set>
                                    <p:anim calcmode="lin" valueType="num">
                                      <p:cBhvr>
                                        <p:cTn id="226" dur="500" fill="hold"/>
                                        <p:tgtEl>
                                          <p:spTgt spid="84012"/>
                                        </p:tgtEl>
                                        <p:attrNameLst>
                                          <p:attrName>ppt_w</p:attrName>
                                        </p:attrNameLst>
                                      </p:cBhvr>
                                      <p:tavLst>
                                        <p:tav tm="0">
                                          <p:val>
                                            <p:fltVal val="0"/>
                                          </p:val>
                                        </p:tav>
                                        <p:tav tm="100000">
                                          <p:val>
                                            <p:strVal val="#ppt_w"/>
                                          </p:val>
                                        </p:tav>
                                      </p:tavLst>
                                    </p:anim>
                                    <p:anim calcmode="lin" valueType="num">
                                      <p:cBhvr>
                                        <p:cTn id="227" dur="500" fill="hold"/>
                                        <p:tgtEl>
                                          <p:spTgt spid="84012"/>
                                        </p:tgtEl>
                                        <p:attrNameLst>
                                          <p:attrName>ppt_h</p:attrName>
                                        </p:attrNameLst>
                                      </p:cBhvr>
                                      <p:tavLst>
                                        <p:tav tm="0">
                                          <p:val>
                                            <p:fltVal val="0"/>
                                          </p:val>
                                        </p:tav>
                                        <p:tav tm="100000">
                                          <p:val>
                                            <p:strVal val="#ppt_h"/>
                                          </p:val>
                                        </p:tav>
                                      </p:tavLst>
                                    </p:anim>
                                    <p:animEffect transition="in" filter="fade">
                                      <p:cBhvr>
                                        <p:cTn id="228" dur="500"/>
                                        <p:tgtEl>
                                          <p:spTgt spid="840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81" grpId="0"/>
      <p:bldP spid="83987" grpId="0"/>
      <p:bldP spid="83989" grpId="0"/>
      <p:bldP spid="83991" grpId="0" animBg="1"/>
      <p:bldP spid="83991" grpId="1" animBg="1"/>
      <p:bldP spid="83992" grpId="0" animBg="1"/>
      <p:bldP spid="83992" grpId="1" animBg="1"/>
      <p:bldP spid="83993" grpId="0" animBg="1"/>
      <p:bldP spid="83993" grpId="1" animBg="1"/>
      <p:bldP spid="83995" grpId="0"/>
      <p:bldP spid="83997" grpId="0"/>
      <p:bldP spid="84004" grpId="0"/>
      <p:bldP spid="84006" grpId="0"/>
      <p:bldP spid="84008" grpId="0"/>
      <p:bldP spid="84010" grpId="0"/>
      <p:bldP spid="84012"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2"/>
          <p:cNvSpPr>
            <a:spLocks noChangeArrowheads="1"/>
          </p:cNvSpPr>
          <p:nvPr/>
        </p:nvSpPr>
        <p:spPr bwMode="auto">
          <a:xfrm>
            <a:off x="533400" y="4267200"/>
            <a:ext cx="8077200" cy="2209800"/>
          </a:xfrm>
          <a:prstGeom prst="rect">
            <a:avLst/>
          </a:prstGeom>
          <a:solidFill>
            <a:srgbClr val="D8F0FC">
              <a:alpha val="50195"/>
            </a:srgbClr>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447491" name="Rectangle 3"/>
          <p:cNvSpPr>
            <a:spLocks noGrp="1" noChangeArrowheads="1"/>
          </p:cNvSpPr>
          <p:nvPr>
            <p:ph type="title"/>
          </p:nvPr>
        </p:nvSpPr>
        <p:spPr>
          <a:xfrm>
            <a:off x="182562" y="593725"/>
            <a:ext cx="8961437" cy="731838"/>
          </a:xfrm>
        </p:spPr>
        <p:txBody>
          <a:bodyPr/>
          <a:lstStyle/>
          <a:p>
            <a:pPr>
              <a:defRPr/>
            </a:pPr>
            <a:r>
              <a:rPr lang="en-US" dirty="0" smtClean="0"/>
              <a:t>Semi-supervised (using Bootstrapping) Relation Extraction</a:t>
            </a:r>
            <a:endParaRPr lang="en-US" altLang="en-US" dirty="0" smtClean="0"/>
          </a:p>
        </p:txBody>
      </p:sp>
      <p:sp>
        <p:nvSpPr>
          <p:cNvPr id="12294" name="Text Box 4"/>
          <p:cNvSpPr txBox="1">
            <a:spLocks noChangeArrowheads="1"/>
          </p:cNvSpPr>
          <p:nvPr/>
        </p:nvSpPr>
        <p:spPr bwMode="auto">
          <a:xfrm>
            <a:off x="228600" y="1676400"/>
            <a:ext cx="2346325" cy="396875"/>
          </a:xfrm>
          <a:prstGeom prst="rect">
            <a:avLst/>
          </a:prstGeom>
          <a:noFill/>
          <a:ln>
            <a:noFill/>
          </a:ln>
          <a:effectLst/>
          <a:extLst>
            <a:ext uri="{909E8E84-426E-40DD-AFC4-6F175D3DCCD1}">
              <a14:hiddenFill xmlns:a14="http://schemas.microsoft.com/office/drawing/2010/main">
                <a:solidFill>
                  <a:srgbClr val="00FFFF">
                    <a:alpha val="50195"/>
                  </a:srgbClr>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kumimoji="0" lang="en-US" altLang="en-US"/>
              <a:t>Initial Seed Tuples:</a:t>
            </a:r>
          </a:p>
        </p:txBody>
      </p:sp>
      <p:sp>
        <p:nvSpPr>
          <p:cNvPr id="12295" name="Text Box 5"/>
          <p:cNvSpPr txBox="1">
            <a:spLocks noChangeArrowheads="1"/>
          </p:cNvSpPr>
          <p:nvPr/>
        </p:nvSpPr>
        <p:spPr bwMode="auto">
          <a:xfrm>
            <a:off x="609600" y="4343400"/>
            <a:ext cx="2560638" cy="396875"/>
          </a:xfrm>
          <a:prstGeom prst="rect">
            <a:avLst/>
          </a:prstGeom>
          <a:noFill/>
          <a:ln>
            <a:noFill/>
          </a:ln>
          <a:effectLst/>
          <a:extLst>
            <a:ext uri="{909E8E84-426E-40DD-AFC4-6F175D3DCCD1}">
              <a14:hiddenFill xmlns:a14="http://schemas.microsoft.com/office/drawing/2010/main">
                <a:solidFill>
                  <a:srgbClr val="00FFFF">
                    <a:alpha val="50195"/>
                  </a:srgbClr>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kumimoji="0" lang="en-US" altLang="en-US" b="1"/>
              <a:t>Initial Seed Tuples</a:t>
            </a:r>
            <a:endParaRPr kumimoji="0" lang="en-US" altLang="en-US"/>
          </a:p>
        </p:txBody>
      </p:sp>
      <p:sp>
        <p:nvSpPr>
          <p:cNvPr id="12296" name="Text Box 6"/>
          <p:cNvSpPr txBox="1">
            <a:spLocks noChangeArrowheads="1"/>
          </p:cNvSpPr>
          <p:nvPr/>
        </p:nvSpPr>
        <p:spPr bwMode="auto">
          <a:xfrm>
            <a:off x="3810000" y="4343400"/>
            <a:ext cx="3300413" cy="396875"/>
          </a:xfrm>
          <a:prstGeom prst="rect">
            <a:avLst/>
          </a:prstGeom>
          <a:noFill/>
          <a:ln>
            <a:noFill/>
          </a:ln>
          <a:effectLst/>
          <a:extLst>
            <a:ext uri="{909E8E84-426E-40DD-AFC4-6F175D3DCCD1}">
              <a14:hiddenFill xmlns:a14="http://schemas.microsoft.com/office/drawing/2010/main">
                <a:solidFill>
                  <a:srgbClr val="00FFFF">
                    <a:alpha val="50195"/>
                  </a:srgbClr>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kumimoji="0" lang="en-US" altLang="en-US"/>
              <a:t>Occurrences of Seed Tuples</a:t>
            </a:r>
          </a:p>
        </p:txBody>
      </p:sp>
      <p:sp>
        <p:nvSpPr>
          <p:cNvPr id="12297" name="Text Box 8"/>
          <p:cNvSpPr txBox="1">
            <a:spLocks noChangeArrowheads="1"/>
          </p:cNvSpPr>
          <p:nvPr/>
        </p:nvSpPr>
        <p:spPr bwMode="auto">
          <a:xfrm>
            <a:off x="4038600" y="6019800"/>
            <a:ext cx="3409950" cy="396875"/>
          </a:xfrm>
          <a:prstGeom prst="rect">
            <a:avLst/>
          </a:prstGeom>
          <a:noFill/>
          <a:ln>
            <a:noFill/>
          </a:ln>
          <a:effectLst/>
          <a:extLst>
            <a:ext uri="{909E8E84-426E-40DD-AFC4-6F175D3DCCD1}">
              <a14:hiddenFill xmlns:a14="http://schemas.microsoft.com/office/drawing/2010/main">
                <a:solidFill>
                  <a:srgbClr val="00FFFF">
                    <a:alpha val="50195"/>
                  </a:srgbClr>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kumimoji="0" lang="en-US" altLang="en-US"/>
              <a:t>Generate Extraction Patterns</a:t>
            </a:r>
          </a:p>
        </p:txBody>
      </p:sp>
      <p:sp>
        <p:nvSpPr>
          <p:cNvPr id="12298" name="Text Box 9"/>
          <p:cNvSpPr txBox="1">
            <a:spLocks noChangeArrowheads="1"/>
          </p:cNvSpPr>
          <p:nvPr/>
        </p:nvSpPr>
        <p:spPr bwMode="auto">
          <a:xfrm>
            <a:off x="1676400" y="5257800"/>
            <a:ext cx="3217863" cy="396875"/>
          </a:xfrm>
          <a:prstGeom prst="rect">
            <a:avLst/>
          </a:prstGeom>
          <a:noFill/>
          <a:ln>
            <a:noFill/>
          </a:ln>
          <a:effectLst/>
          <a:extLst>
            <a:ext uri="{909E8E84-426E-40DD-AFC4-6F175D3DCCD1}">
              <a14:hiddenFill xmlns:a14="http://schemas.microsoft.com/office/drawing/2010/main">
                <a:solidFill>
                  <a:srgbClr val="00FFFF">
                    <a:alpha val="50195"/>
                  </a:srgbClr>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kumimoji="0" lang="en-US" altLang="en-US"/>
              <a:t>Generate New Seed Tuples</a:t>
            </a:r>
          </a:p>
        </p:txBody>
      </p:sp>
      <p:sp>
        <p:nvSpPr>
          <p:cNvPr id="12299" name="Text Box 10"/>
          <p:cNvSpPr txBox="1">
            <a:spLocks noChangeArrowheads="1"/>
          </p:cNvSpPr>
          <p:nvPr/>
        </p:nvSpPr>
        <p:spPr bwMode="auto">
          <a:xfrm>
            <a:off x="593725" y="6026150"/>
            <a:ext cx="1882775" cy="396875"/>
          </a:xfrm>
          <a:prstGeom prst="rect">
            <a:avLst/>
          </a:prstGeom>
          <a:noFill/>
          <a:ln>
            <a:noFill/>
          </a:ln>
          <a:effectLst/>
          <a:extLst>
            <a:ext uri="{909E8E84-426E-40DD-AFC4-6F175D3DCCD1}">
              <a14:hiddenFill xmlns:a14="http://schemas.microsoft.com/office/drawing/2010/main">
                <a:solidFill>
                  <a:srgbClr val="00FFFF">
                    <a:alpha val="50195"/>
                  </a:srgbClr>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kumimoji="0" lang="en-US" altLang="en-US"/>
              <a:t>Augment Table</a:t>
            </a:r>
          </a:p>
        </p:txBody>
      </p:sp>
      <p:sp>
        <p:nvSpPr>
          <p:cNvPr id="12300" name="AutoShape 11"/>
          <p:cNvSpPr>
            <a:spLocks noChangeArrowheads="1"/>
          </p:cNvSpPr>
          <p:nvPr/>
        </p:nvSpPr>
        <p:spPr bwMode="auto">
          <a:xfrm>
            <a:off x="609600" y="4343400"/>
            <a:ext cx="2514600" cy="381000"/>
          </a:xfrm>
          <a:prstGeom prst="roundRect">
            <a:avLst>
              <a:gd name="adj" fmla="val 16667"/>
            </a:avLst>
          </a:prstGeom>
          <a:solidFill>
            <a:srgbClr val="00FFFF">
              <a:alpha val="50195"/>
            </a:srgbClr>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12301" name="AutoShape 12"/>
          <p:cNvSpPr>
            <a:spLocks noChangeArrowheads="1"/>
          </p:cNvSpPr>
          <p:nvPr/>
        </p:nvSpPr>
        <p:spPr bwMode="auto">
          <a:xfrm>
            <a:off x="3886200" y="4343400"/>
            <a:ext cx="3657600" cy="381000"/>
          </a:xfrm>
          <a:prstGeom prst="roundRect">
            <a:avLst>
              <a:gd name="adj" fmla="val 16667"/>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rgbClr val="00FFFF">
                    <a:alpha val="50195"/>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12302" name="AutoShape 14"/>
          <p:cNvSpPr>
            <a:spLocks noChangeArrowheads="1"/>
          </p:cNvSpPr>
          <p:nvPr/>
        </p:nvSpPr>
        <p:spPr bwMode="auto">
          <a:xfrm>
            <a:off x="1676400" y="5257800"/>
            <a:ext cx="3200400" cy="381000"/>
          </a:xfrm>
          <a:prstGeom prst="roundRect">
            <a:avLst>
              <a:gd name="adj" fmla="val 16667"/>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rgbClr val="00FFFF">
                    <a:alpha val="50195"/>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12303" name="AutoShape 15"/>
          <p:cNvSpPr>
            <a:spLocks noChangeArrowheads="1"/>
          </p:cNvSpPr>
          <p:nvPr/>
        </p:nvSpPr>
        <p:spPr bwMode="auto">
          <a:xfrm>
            <a:off x="4038600" y="6019800"/>
            <a:ext cx="3352800" cy="381000"/>
          </a:xfrm>
          <a:prstGeom prst="roundRect">
            <a:avLst>
              <a:gd name="adj" fmla="val 16667"/>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rgbClr val="00FFFF">
                    <a:alpha val="50195"/>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12304" name="AutoShape 16"/>
          <p:cNvSpPr>
            <a:spLocks noChangeArrowheads="1"/>
          </p:cNvSpPr>
          <p:nvPr/>
        </p:nvSpPr>
        <p:spPr bwMode="auto">
          <a:xfrm>
            <a:off x="609600" y="6019800"/>
            <a:ext cx="1828800" cy="381000"/>
          </a:xfrm>
          <a:prstGeom prst="roundRect">
            <a:avLst>
              <a:gd name="adj" fmla="val 16667"/>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rgbClr val="00FFFF">
                    <a:alpha val="50195"/>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12305" name="Line 17"/>
          <p:cNvSpPr>
            <a:spLocks noChangeShapeType="1"/>
          </p:cNvSpPr>
          <p:nvPr/>
        </p:nvSpPr>
        <p:spPr bwMode="auto">
          <a:xfrm>
            <a:off x="3200400" y="4495800"/>
            <a:ext cx="609600" cy="0"/>
          </a:xfrm>
          <a:prstGeom prst="line">
            <a:avLst/>
          </a:prstGeom>
          <a:noFill/>
          <a:ln w="28575">
            <a:solidFill>
              <a:srgbClr val="0099CC"/>
            </a:solidFill>
            <a:miter lim="800000"/>
            <a:headEnd type="none" w="sm" len="sm"/>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aphicFrame>
        <p:nvGraphicFramePr>
          <p:cNvPr id="12306" name="Object 22"/>
          <p:cNvGraphicFramePr>
            <a:graphicFrameLocks noChangeAspect="1"/>
          </p:cNvGraphicFramePr>
          <p:nvPr/>
        </p:nvGraphicFramePr>
        <p:xfrm>
          <a:off x="2667000" y="1676400"/>
          <a:ext cx="4724400" cy="1727200"/>
        </p:xfrm>
        <a:graphic>
          <a:graphicData uri="http://schemas.openxmlformats.org/presentationml/2006/ole">
            <mc:AlternateContent xmlns:mc="http://schemas.openxmlformats.org/markup-compatibility/2006">
              <mc:Choice xmlns:v="urn:schemas-microsoft-com:vml" Requires="v">
                <p:oleObj spid="_x0000_s2053" name="Worksheet" r:id="rId3" imgW="2257778" imgH="819447" progId="Excel.Sheet.8">
                  <p:embed/>
                </p:oleObj>
              </mc:Choice>
              <mc:Fallback>
                <p:oleObj name="Worksheet" r:id="rId3" imgW="2257778" imgH="819447" progId="Excel.Shee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00" y="1676400"/>
                        <a:ext cx="4724400" cy="172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cxnSp>
        <p:nvCxnSpPr>
          <p:cNvPr id="12307" name="AutoShape 23"/>
          <p:cNvCxnSpPr>
            <a:cxnSpLocks noChangeShapeType="1"/>
            <a:stCxn id="12301" idx="3"/>
            <a:endCxn id="12303" idx="3"/>
          </p:cNvCxnSpPr>
          <p:nvPr/>
        </p:nvCxnSpPr>
        <p:spPr bwMode="auto">
          <a:xfrm flipH="1">
            <a:off x="7391400" y="4533900"/>
            <a:ext cx="152400" cy="1676400"/>
          </a:xfrm>
          <a:prstGeom prst="curvedConnector3">
            <a:avLst>
              <a:gd name="adj1" fmla="val -452083"/>
            </a:avLst>
          </a:prstGeom>
          <a:noFill/>
          <a:ln w="28575">
            <a:solidFill>
              <a:srgbClr val="0099CC"/>
            </a:solidFill>
            <a:miter lim="800000"/>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308" name="AutoShape 24"/>
          <p:cNvCxnSpPr>
            <a:cxnSpLocks noChangeShapeType="1"/>
            <a:stCxn id="12302" idx="0"/>
            <a:endCxn id="12301" idx="1"/>
          </p:cNvCxnSpPr>
          <p:nvPr/>
        </p:nvCxnSpPr>
        <p:spPr bwMode="auto">
          <a:xfrm rot="-5400000">
            <a:off x="3219450" y="4591050"/>
            <a:ext cx="723900" cy="609600"/>
          </a:xfrm>
          <a:prstGeom prst="curvedConnector2">
            <a:avLst/>
          </a:prstGeom>
          <a:noFill/>
          <a:ln w="28575">
            <a:solidFill>
              <a:srgbClr val="0099CC"/>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309" name="AutoShape 25"/>
          <p:cNvCxnSpPr>
            <a:cxnSpLocks noChangeShapeType="1"/>
          </p:cNvCxnSpPr>
          <p:nvPr/>
        </p:nvCxnSpPr>
        <p:spPr bwMode="auto">
          <a:xfrm rot="10800000">
            <a:off x="3276600" y="5638800"/>
            <a:ext cx="762000" cy="571500"/>
          </a:xfrm>
          <a:prstGeom prst="curvedConnector2">
            <a:avLst/>
          </a:prstGeom>
          <a:noFill/>
          <a:ln w="28575">
            <a:solidFill>
              <a:srgbClr val="0099CC"/>
            </a:solidFill>
            <a:miter lim="800000"/>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Text Box 45"/>
          <p:cNvSpPr txBox="1">
            <a:spLocks noChangeArrowheads="1"/>
          </p:cNvSpPr>
          <p:nvPr/>
        </p:nvSpPr>
        <p:spPr bwMode="auto">
          <a:xfrm>
            <a:off x="228600" y="1010895"/>
            <a:ext cx="8382000" cy="523220"/>
          </a:xfrm>
          <a:prstGeom prst="rect">
            <a:avLst/>
          </a:prstGeom>
          <a:solidFill>
            <a:srgbClr val="FFFF99"/>
          </a:solidFill>
          <a:ln>
            <a:noFill/>
          </a:ln>
          <a:effectLst/>
        </p:spPr>
        <p:txBody>
          <a:bodyPr wrap="square">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spcBef>
                <a:spcPct val="50000"/>
              </a:spcBef>
              <a:buNone/>
            </a:pPr>
            <a:r>
              <a:rPr kumimoji="0" lang="en-US" altLang="en-US" sz="2800" dirty="0" smtClean="0"/>
              <a:t>Example Task: Organization “located in” Location</a:t>
            </a:r>
            <a:endParaRPr kumimoji="0" lang="en-US" altLang="en-US" dirty="0"/>
          </a:p>
        </p:txBody>
      </p:sp>
    </p:spTree>
    <p:extLst>
      <p:ext uri="{BB962C8B-B14F-4D97-AF65-F5344CB8AC3E}">
        <p14:creationId xmlns:p14="http://schemas.microsoft.com/office/powerpoint/2010/main" val="3152386959"/>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2" descr="Newsprint"/>
          <p:cNvSpPr>
            <a:spLocks noChangeArrowheads="1"/>
          </p:cNvSpPr>
          <p:nvPr/>
        </p:nvSpPr>
        <p:spPr bwMode="auto">
          <a:xfrm>
            <a:off x="2971800" y="1219200"/>
            <a:ext cx="5638800" cy="2819400"/>
          </a:xfrm>
          <a:prstGeom prst="rect">
            <a:avLst/>
          </a:prstGeom>
          <a:blipFill dpi="0" rotWithShape="0">
            <a:blip r:embed="rId3"/>
            <a:srcRect/>
            <a:tile tx="0" ty="0" sx="100000" sy="100000" flip="none" algn="tl"/>
          </a:blip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448516" name="Rectangle 4"/>
          <p:cNvSpPr>
            <a:spLocks noGrp="1" noChangeArrowheads="1"/>
          </p:cNvSpPr>
          <p:nvPr>
            <p:ph type="title"/>
          </p:nvPr>
        </p:nvSpPr>
        <p:spPr/>
        <p:txBody>
          <a:bodyPr/>
          <a:lstStyle/>
          <a:p>
            <a:pPr>
              <a:defRPr/>
            </a:pPr>
            <a:r>
              <a:rPr lang="en-US" dirty="0"/>
              <a:t>Semi-supervised (using Bootstrapping) Relation Extraction</a:t>
            </a:r>
            <a:endParaRPr lang="en-US" altLang="en-US" dirty="0" smtClean="0"/>
          </a:p>
        </p:txBody>
      </p:sp>
      <p:sp>
        <p:nvSpPr>
          <p:cNvPr id="13318" name="Text Box 17"/>
          <p:cNvSpPr txBox="1">
            <a:spLocks noChangeArrowheads="1"/>
          </p:cNvSpPr>
          <p:nvPr/>
        </p:nvSpPr>
        <p:spPr bwMode="auto">
          <a:xfrm>
            <a:off x="457200" y="1447800"/>
            <a:ext cx="1939925" cy="762000"/>
          </a:xfrm>
          <a:prstGeom prst="rect">
            <a:avLst/>
          </a:prstGeom>
          <a:noFill/>
          <a:ln>
            <a:noFill/>
          </a:ln>
          <a:effectLst/>
          <a:extLst>
            <a:ext uri="{909E8E84-426E-40DD-AFC4-6F175D3DCCD1}">
              <a14:hiddenFill xmlns:a14="http://schemas.microsoft.com/office/drawing/2010/main">
                <a:solidFill>
                  <a:srgbClr val="00FFFF">
                    <a:alpha val="50195"/>
                  </a:srgbClr>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kumimoji="0" lang="en-US" altLang="en-US"/>
              <a:t>Occurrences of </a:t>
            </a:r>
          </a:p>
          <a:p>
            <a:pPr>
              <a:buFontTx/>
              <a:buNone/>
            </a:pPr>
            <a:r>
              <a:rPr kumimoji="0" lang="en-US" altLang="en-US"/>
              <a:t>seed tuples:</a:t>
            </a:r>
          </a:p>
        </p:txBody>
      </p:sp>
      <p:sp>
        <p:nvSpPr>
          <p:cNvPr id="13319" name="Text Box 23"/>
          <p:cNvSpPr txBox="1">
            <a:spLocks noChangeArrowheads="1"/>
          </p:cNvSpPr>
          <p:nvPr/>
        </p:nvSpPr>
        <p:spPr bwMode="auto">
          <a:xfrm>
            <a:off x="2971800" y="1143000"/>
            <a:ext cx="5562600" cy="2987675"/>
          </a:xfrm>
          <a:prstGeom prst="rect">
            <a:avLst/>
          </a:prstGeom>
          <a:noFill/>
          <a:ln>
            <a:noFill/>
          </a:ln>
          <a:effectLst/>
          <a:extLst>
            <a:ext uri="{909E8E84-426E-40DD-AFC4-6F175D3DCCD1}">
              <a14:hiddenFill xmlns:a14="http://schemas.microsoft.com/office/drawing/2010/main">
                <a:solidFill>
                  <a:srgbClr val="00FFFF">
                    <a:alpha val="50195"/>
                  </a:srgbClr>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kumimoji="0" lang="en-US" altLang="en-US" sz="1700">
                <a:latin typeface="Courier New" panose="02070309020205020404" pitchFamily="49" charset="0"/>
              </a:rPr>
              <a:t>Computer servers at </a:t>
            </a:r>
            <a:r>
              <a:rPr kumimoji="0" lang="en-US" altLang="en-US" sz="1700" b="1">
                <a:solidFill>
                  <a:srgbClr val="FF0000"/>
                </a:solidFill>
                <a:latin typeface="Courier New" panose="02070309020205020404" pitchFamily="49" charset="0"/>
              </a:rPr>
              <a:t>Microsoft</a:t>
            </a:r>
            <a:r>
              <a:rPr kumimoji="0" lang="en-US" altLang="en-US" sz="1700">
                <a:latin typeface="Courier New" panose="02070309020205020404" pitchFamily="49" charset="0"/>
              </a:rPr>
              <a:t>’s </a:t>
            </a:r>
            <a:br>
              <a:rPr kumimoji="0" lang="en-US" altLang="en-US" sz="1700">
                <a:latin typeface="Courier New" panose="02070309020205020404" pitchFamily="49" charset="0"/>
              </a:rPr>
            </a:br>
            <a:r>
              <a:rPr kumimoji="0" lang="en-US" altLang="en-US" sz="1700">
                <a:latin typeface="Courier New" panose="02070309020205020404" pitchFamily="49" charset="0"/>
              </a:rPr>
              <a:t>headquarters in </a:t>
            </a:r>
            <a:r>
              <a:rPr kumimoji="0" lang="en-US" altLang="en-US" sz="1700" b="1">
                <a:solidFill>
                  <a:srgbClr val="009900"/>
                </a:solidFill>
                <a:latin typeface="Courier New" panose="02070309020205020404" pitchFamily="49" charset="0"/>
              </a:rPr>
              <a:t>Redmond</a:t>
            </a:r>
            <a:r>
              <a:rPr kumimoji="0" lang="en-US" altLang="en-US" sz="1700">
                <a:latin typeface="Courier New" panose="02070309020205020404" pitchFamily="49" charset="0"/>
              </a:rPr>
              <a:t>…</a:t>
            </a:r>
          </a:p>
          <a:p>
            <a:pPr>
              <a:buFontTx/>
              <a:buNone/>
            </a:pPr>
            <a:r>
              <a:rPr kumimoji="0" lang="en-US" altLang="en-US" sz="1700">
                <a:latin typeface="Courier New" panose="02070309020205020404" pitchFamily="49" charset="0"/>
              </a:rPr>
              <a:t>In mid-afternoon trading, share of</a:t>
            </a:r>
            <a:br>
              <a:rPr kumimoji="0" lang="en-US" altLang="en-US" sz="1700">
                <a:latin typeface="Courier New" panose="02070309020205020404" pitchFamily="49" charset="0"/>
              </a:rPr>
            </a:br>
            <a:r>
              <a:rPr kumimoji="0" lang="en-US" altLang="en-US" sz="1700" b="1">
                <a:solidFill>
                  <a:srgbClr val="009900"/>
                </a:solidFill>
                <a:latin typeface="Courier New" panose="02070309020205020404" pitchFamily="49" charset="0"/>
              </a:rPr>
              <a:t>Redmond</a:t>
            </a:r>
            <a:r>
              <a:rPr kumimoji="0" lang="en-US" altLang="en-US" sz="1700">
                <a:latin typeface="Courier New" panose="02070309020205020404" pitchFamily="49" charset="0"/>
              </a:rPr>
              <a:t>-based </a:t>
            </a:r>
            <a:r>
              <a:rPr kumimoji="0" lang="en-US" altLang="en-US" sz="1700" b="1">
                <a:solidFill>
                  <a:srgbClr val="FF0000"/>
                </a:solidFill>
                <a:latin typeface="Courier New" panose="02070309020205020404" pitchFamily="49" charset="0"/>
              </a:rPr>
              <a:t>Microsoft</a:t>
            </a:r>
            <a:r>
              <a:rPr kumimoji="0" lang="en-US" altLang="en-US" sz="1700">
                <a:latin typeface="Courier New" panose="02070309020205020404" pitchFamily="49" charset="0"/>
              </a:rPr>
              <a:t> fell…</a:t>
            </a:r>
          </a:p>
          <a:p>
            <a:pPr>
              <a:buFontTx/>
              <a:buNone/>
            </a:pPr>
            <a:r>
              <a:rPr kumimoji="0" lang="en-US" altLang="en-US" sz="1700">
                <a:latin typeface="Courier New" panose="02070309020205020404" pitchFamily="49" charset="0"/>
              </a:rPr>
              <a:t>The </a:t>
            </a:r>
            <a:r>
              <a:rPr kumimoji="0" lang="en-US" altLang="en-US" sz="1700" b="1">
                <a:solidFill>
                  <a:srgbClr val="009900"/>
                </a:solidFill>
                <a:latin typeface="Courier New" panose="02070309020205020404" pitchFamily="49" charset="0"/>
              </a:rPr>
              <a:t>Armonk</a:t>
            </a:r>
            <a:r>
              <a:rPr kumimoji="0" lang="en-US" altLang="en-US" sz="1700">
                <a:latin typeface="Courier New" panose="02070309020205020404" pitchFamily="49" charset="0"/>
              </a:rPr>
              <a:t>-based </a:t>
            </a:r>
            <a:r>
              <a:rPr kumimoji="0" lang="en-US" altLang="en-US" sz="1700" b="1">
                <a:solidFill>
                  <a:srgbClr val="FF0000"/>
                </a:solidFill>
                <a:latin typeface="Courier New" panose="02070309020205020404" pitchFamily="49" charset="0"/>
              </a:rPr>
              <a:t>IBM</a:t>
            </a:r>
            <a:r>
              <a:rPr kumimoji="0" lang="en-US" altLang="en-US" sz="1700">
                <a:latin typeface="Courier New" panose="02070309020205020404" pitchFamily="49" charset="0"/>
              </a:rPr>
              <a:t> introduced</a:t>
            </a:r>
            <a:br>
              <a:rPr kumimoji="0" lang="en-US" altLang="en-US" sz="1700">
                <a:latin typeface="Courier New" panose="02070309020205020404" pitchFamily="49" charset="0"/>
              </a:rPr>
            </a:br>
            <a:r>
              <a:rPr kumimoji="0" lang="en-US" altLang="en-US" sz="1700">
                <a:latin typeface="Courier New" panose="02070309020205020404" pitchFamily="49" charset="0"/>
              </a:rPr>
              <a:t>a new line…</a:t>
            </a:r>
          </a:p>
          <a:p>
            <a:pPr>
              <a:buFontTx/>
              <a:buNone/>
            </a:pPr>
            <a:r>
              <a:rPr kumimoji="0" lang="en-US" altLang="en-US" sz="1700">
                <a:latin typeface="Courier New" panose="02070309020205020404" pitchFamily="49" charset="0"/>
              </a:rPr>
              <a:t>The combined company will operate</a:t>
            </a:r>
          </a:p>
          <a:p>
            <a:pPr>
              <a:buFontTx/>
              <a:buNone/>
            </a:pPr>
            <a:r>
              <a:rPr kumimoji="0" lang="en-US" altLang="en-US" sz="1700">
                <a:latin typeface="Courier New" panose="02070309020205020404" pitchFamily="49" charset="0"/>
              </a:rPr>
              <a:t>from </a:t>
            </a:r>
            <a:r>
              <a:rPr kumimoji="0" lang="en-US" altLang="en-US" sz="1700" b="1">
                <a:solidFill>
                  <a:srgbClr val="FF0000"/>
                </a:solidFill>
                <a:latin typeface="Courier New" panose="02070309020205020404" pitchFamily="49" charset="0"/>
              </a:rPr>
              <a:t>Boeing</a:t>
            </a:r>
            <a:r>
              <a:rPr kumimoji="0" lang="en-US" altLang="en-US" sz="1700">
                <a:latin typeface="Courier New" panose="02070309020205020404" pitchFamily="49" charset="0"/>
              </a:rPr>
              <a:t>’s headquarters in </a:t>
            </a:r>
            <a:r>
              <a:rPr kumimoji="0" lang="en-US" altLang="en-US" sz="1700" b="1">
                <a:solidFill>
                  <a:srgbClr val="009900"/>
                </a:solidFill>
                <a:latin typeface="Courier New" panose="02070309020205020404" pitchFamily="49" charset="0"/>
              </a:rPr>
              <a:t>Seattle</a:t>
            </a:r>
            <a:r>
              <a:rPr kumimoji="0" lang="en-US" altLang="en-US" sz="1700" b="1">
                <a:latin typeface="Courier New" panose="02070309020205020404" pitchFamily="49" charset="0"/>
              </a:rPr>
              <a:t>.</a:t>
            </a:r>
            <a:endParaRPr kumimoji="0" lang="en-US" altLang="en-US" sz="1700">
              <a:latin typeface="Courier New" panose="02070309020205020404" pitchFamily="49" charset="0"/>
            </a:endParaRPr>
          </a:p>
          <a:p>
            <a:pPr>
              <a:buFontTx/>
              <a:buNone/>
            </a:pPr>
            <a:r>
              <a:rPr kumimoji="0" lang="en-US" altLang="en-US" sz="1700" b="1">
                <a:solidFill>
                  <a:srgbClr val="FF0000"/>
                </a:solidFill>
                <a:latin typeface="Courier New" panose="02070309020205020404" pitchFamily="49" charset="0"/>
              </a:rPr>
              <a:t>Intel</a:t>
            </a:r>
            <a:r>
              <a:rPr kumimoji="0" lang="en-US" altLang="en-US" sz="1700">
                <a:latin typeface="Courier New" panose="02070309020205020404" pitchFamily="49" charset="0"/>
              </a:rPr>
              <a:t>, </a:t>
            </a:r>
            <a:r>
              <a:rPr kumimoji="0" lang="en-US" altLang="en-US" sz="1700" b="1">
                <a:solidFill>
                  <a:srgbClr val="009900"/>
                </a:solidFill>
                <a:latin typeface="Courier New" panose="02070309020205020404" pitchFamily="49" charset="0"/>
              </a:rPr>
              <a:t>Santa Clara</a:t>
            </a:r>
            <a:r>
              <a:rPr kumimoji="0" lang="en-US" altLang="en-US" sz="1700">
                <a:latin typeface="Courier New" panose="02070309020205020404" pitchFamily="49" charset="0"/>
              </a:rPr>
              <a:t>, cut prices of its</a:t>
            </a:r>
            <a:br>
              <a:rPr kumimoji="0" lang="en-US" altLang="en-US" sz="1700">
                <a:latin typeface="Courier New" panose="02070309020205020404" pitchFamily="49" charset="0"/>
              </a:rPr>
            </a:br>
            <a:r>
              <a:rPr kumimoji="0" lang="en-US" altLang="en-US" sz="1700">
                <a:latin typeface="Courier New" panose="02070309020205020404" pitchFamily="49" charset="0"/>
              </a:rPr>
              <a:t>Pentium processor.</a:t>
            </a:r>
            <a:r>
              <a:rPr kumimoji="0" lang="en-US" altLang="en-US">
                <a:latin typeface="Courier New" panose="02070309020205020404" pitchFamily="49" charset="0"/>
              </a:rPr>
              <a:t> </a:t>
            </a:r>
          </a:p>
        </p:txBody>
      </p:sp>
      <p:sp>
        <p:nvSpPr>
          <p:cNvPr id="13320" name="Rectangle 24"/>
          <p:cNvSpPr>
            <a:spLocks noChangeArrowheads="1"/>
          </p:cNvSpPr>
          <p:nvPr/>
        </p:nvSpPr>
        <p:spPr bwMode="auto">
          <a:xfrm>
            <a:off x="2971800" y="1752600"/>
            <a:ext cx="5638800" cy="5334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rgbClr val="00FFFF">
                    <a:alpha val="50195"/>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13321" name="Rectangle 25"/>
          <p:cNvSpPr>
            <a:spLocks noChangeArrowheads="1"/>
          </p:cNvSpPr>
          <p:nvPr/>
        </p:nvSpPr>
        <p:spPr bwMode="auto">
          <a:xfrm>
            <a:off x="2971800" y="2286000"/>
            <a:ext cx="5638800" cy="6096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rgbClr val="00FFFF">
                    <a:alpha val="50195"/>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13322" name="Rectangle 26"/>
          <p:cNvSpPr>
            <a:spLocks noChangeArrowheads="1"/>
          </p:cNvSpPr>
          <p:nvPr/>
        </p:nvSpPr>
        <p:spPr bwMode="auto">
          <a:xfrm>
            <a:off x="2971800" y="2895600"/>
            <a:ext cx="5638800" cy="6096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rgbClr val="00FFFF">
                    <a:alpha val="50195"/>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13323" name="Line 27"/>
          <p:cNvSpPr>
            <a:spLocks noChangeShapeType="1"/>
          </p:cNvSpPr>
          <p:nvPr/>
        </p:nvSpPr>
        <p:spPr bwMode="auto">
          <a:xfrm flipV="1">
            <a:off x="2514600" y="1524000"/>
            <a:ext cx="457200" cy="1066800"/>
          </a:xfrm>
          <a:prstGeom prst="line">
            <a:avLst/>
          </a:prstGeom>
          <a:noFill/>
          <a:ln w="19050">
            <a:solidFill>
              <a:srgbClr val="0099CC"/>
            </a:solidFill>
            <a:miter lim="800000"/>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24" name="Line 28"/>
          <p:cNvSpPr>
            <a:spLocks noChangeShapeType="1"/>
          </p:cNvSpPr>
          <p:nvPr/>
        </p:nvSpPr>
        <p:spPr bwMode="auto">
          <a:xfrm flipV="1">
            <a:off x="2514600" y="2057400"/>
            <a:ext cx="457200" cy="533400"/>
          </a:xfrm>
          <a:prstGeom prst="line">
            <a:avLst/>
          </a:prstGeom>
          <a:noFill/>
          <a:ln w="19050">
            <a:solidFill>
              <a:srgbClr val="0099CC"/>
            </a:solidFill>
            <a:miter lim="800000"/>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25" name="Line 29"/>
          <p:cNvSpPr>
            <a:spLocks noChangeShapeType="1"/>
          </p:cNvSpPr>
          <p:nvPr/>
        </p:nvSpPr>
        <p:spPr bwMode="auto">
          <a:xfrm flipV="1">
            <a:off x="2514600" y="2590800"/>
            <a:ext cx="457200" cy="228600"/>
          </a:xfrm>
          <a:prstGeom prst="line">
            <a:avLst/>
          </a:prstGeom>
          <a:noFill/>
          <a:ln w="19050">
            <a:solidFill>
              <a:srgbClr val="0099CC"/>
            </a:solidFill>
            <a:miter lim="800000"/>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26" name="Line 30"/>
          <p:cNvSpPr>
            <a:spLocks noChangeShapeType="1"/>
          </p:cNvSpPr>
          <p:nvPr/>
        </p:nvSpPr>
        <p:spPr bwMode="auto">
          <a:xfrm>
            <a:off x="2514600" y="2971800"/>
            <a:ext cx="457200" cy="228600"/>
          </a:xfrm>
          <a:prstGeom prst="line">
            <a:avLst/>
          </a:prstGeom>
          <a:noFill/>
          <a:ln w="19050">
            <a:solidFill>
              <a:srgbClr val="0099CC"/>
            </a:solidFill>
            <a:miter lim="800000"/>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27" name="Line 31"/>
          <p:cNvSpPr>
            <a:spLocks noChangeShapeType="1"/>
          </p:cNvSpPr>
          <p:nvPr/>
        </p:nvSpPr>
        <p:spPr bwMode="auto">
          <a:xfrm>
            <a:off x="2514600" y="3200400"/>
            <a:ext cx="457200" cy="609600"/>
          </a:xfrm>
          <a:prstGeom prst="line">
            <a:avLst/>
          </a:prstGeom>
          <a:noFill/>
          <a:ln w="19050">
            <a:solidFill>
              <a:srgbClr val="0099CC"/>
            </a:solidFill>
            <a:miter lim="800000"/>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aphicFrame>
        <p:nvGraphicFramePr>
          <p:cNvPr id="13328" name="Object 32"/>
          <p:cNvGraphicFramePr>
            <a:graphicFrameLocks noChangeAspect="1"/>
          </p:cNvGraphicFramePr>
          <p:nvPr/>
        </p:nvGraphicFramePr>
        <p:xfrm>
          <a:off x="152400" y="2362200"/>
          <a:ext cx="2362200" cy="914400"/>
        </p:xfrm>
        <a:graphic>
          <a:graphicData uri="http://schemas.openxmlformats.org/presentationml/2006/ole">
            <mc:AlternateContent xmlns:mc="http://schemas.openxmlformats.org/markup-compatibility/2006">
              <mc:Choice xmlns:v="urn:schemas-microsoft-com:vml" Requires="v">
                <p:oleObj spid="_x0000_s3077" name="Worksheet" r:id="rId4" imgW="2162409" imgH="819447" progId="Excel.Sheet.8">
                  <p:embed/>
                </p:oleObj>
              </mc:Choice>
              <mc:Fallback>
                <p:oleObj name="Worksheet" r:id="rId4" imgW="2162409" imgH="819447" progId="Excel.Shee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 y="2362200"/>
                        <a:ext cx="2362200" cy="914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3329" name="Rectangle 33"/>
          <p:cNvSpPr>
            <a:spLocks noChangeArrowheads="1"/>
          </p:cNvSpPr>
          <p:nvPr/>
        </p:nvSpPr>
        <p:spPr bwMode="auto">
          <a:xfrm>
            <a:off x="533400" y="4267200"/>
            <a:ext cx="8077200" cy="2209800"/>
          </a:xfrm>
          <a:prstGeom prst="rect">
            <a:avLst/>
          </a:prstGeom>
          <a:solidFill>
            <a:srgbClr val="D8F0FC">
              <a:alpha val="50195"/>
            </a:srgbClr>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13330" name="Text Box 34"/>
          <p:cNvSpPr txBox="1">
            <a:spLocks noChangeArrowheads="1"/>
          </p:cNvSpPr>
          <p:nvPr/>
        </p:nvSpPr>
        <p:spPr bwMode="auto">
          <a:xfrm>
            <a:off x="609600" y="4343400"/>
            <a:ext cx="2560638" cy="396875"/>
          </a:xfrm>
          <a:prstGeom prst="rect">
            <a:avLst/>
          </a:prstGeom>
          <a:noFill/>
          <a:ln>
            <a:noFill/>
          </a:ln>
          <a:effectLst/>
          <a:extLst>
            <a:ext uri="{909E8E84-426E-40DD-AFC4-6F175D3DCCD1}">
              <a14:hiddenFill xmlns:a14="http://schemas.microsoft.com/office/drawing/2010/main">
                <a:solidFill>
                  <a:srgbClr val="00FFFF">
                    <a:alpha val="50195"/>
                  </a:srgbClr>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kumimoji="0" lang="en-US" altLang="en-US" b="1"/>
              <a:t>Initial Seed Tuples</a:t>
            </a:r>
            <a:endParaRPr kumimoji="0" lang="en-US" altLang="en-US"/>
          </a:p>
        </p:txBody>
      </p:sp>
      <p:sp>
        <p:nvSpPr>
          <p:cNvPr id="13331" name="Text Box 35"/>
          <p:cNvSpPr txBox="1">
            <a:spLocks noChangeArrowheads="1"/>
          </p:cNvSpPr>
          <p:nvPr/>
        </p:nvSpPr>
        <p:spPr bwMode="auto">
          <a:xfrm>
            <a:off x="3810000" y="4343400"/>
            <a:ext cx="3689350" cy="396875"/>
          </a:xfrm>
          <a:prstGeom prst="rect">
            <a:avLst/>
          </a:prstGeom>
          <a:noFill/>
          <a:ln>
            <a:noFill/>
          </a:ln>
          <a:effectLst/>
          <a:extLst>
            <a:ext uri="{909E8E84-426E-40DD-AFC4-6F175D3DCCD1}">
              <a14:hiddenFill xmlns:a14="http://schemas.microsoft.com/office/drawing/2010/main">
                <a:solidFill>
                  <a:srgbClr val="00FFFF">
                    <a:alpha val="50195"/>
                  </a:srgbClr>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kumimoji="0" lang="en-US" altLang="en-US" b="1"/>
              <a:t>Occurrences of Seed Tuples</a:t>
            </a:r>
            <a:endParaRPr kumimoji="0" lang="en-US" altLang="en-US"/>
          </a:p>
        </p:txBody>
      </p:sp>
      <p:sp>
        <p:nvSpPr>
          <p:cNvPr id="13332" name="Text Box 36"/>
          <p:cNvSpPr txBox="1">
            <a:spLocks noChangeArrowheads="1"/>
          </p:cNvSpPr>
          <p:nvPr/>
        </p:nvSpPr>
        <p:spPr bwMode="auto">
          <a:xfrm>
            <a:off x="4038600" y="6019800"/>
            <a:ext cx="3409950" cy="396875"/>
          </a:xfrm>
          <a:prstGeom prst="rect">
            <a:avLst/>
          </a:prstGeom>
          <a:noFill/>
          <a:ln>
            <a:noFill/>
          </a:ln>
          <a:effectLst/>
          <a:extLst>
            <a:ext uri="{909E8E84-426E-40DD-AFC4-6F175D3DCCD1}">
              <a14:hiddenFill xmlns:a14="http://schemas.microsoft.com/office/drawing/2010/main">
                <a:solidFill>
                  <a:srgbClr val="00FFFF">
                    <a:alpha val="50195"/>
                  </a:srgbClr>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kumimoji="0" lang="en-US" altLang="en-US"/>
              <a:t>Generate Extraction Patterns</a:t>
            </a:r>
          </a:p>
        </p:txBody>
      </p:sp>
      <p:sp>
        <p:nvSpPr>
          <p:cNvPr id="13333" name="Text Box 37"/>
          <p:cNvSpPr txBox="1">
            <a:spLocks noChangeArrowheads="1"/>
          </p:cNvSpPr>
          <p:nvPr/>
        </p:nvSpPr>
        <p:spPr bwMode="auto">
          <a:xfrm>
            <a:off x="1676400" y="5257800"/>
            <a:ext cx="3217863" cy="396875"/>
          </a:xfrm>
          <a:prstGeom prst="rect">
            <a:avLst/>
          </a:prstGeom>
          <a:noFill/>
          <a:ln>
            <a:noFill/>
          </a:ln>
          <a:effectLst/>
          <a:extLst>
            <a:ext uri="{909E8E84-426E-40DD-AFC4-6F175D3DCCD1}">
              <a14:hiddenFill xmlns:a14="http://schemas.microsoft.com/office/drawing/2010/main">
                <a:solidFill>
                  <a:srgbClr val="00FFFF">
                    <a:alpha val="50195"/>
                  </a:srgbClr>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kumimoji="0" lang="en-US" altLang="en-US"/>
              <a:t>Generate New Seed Tuples</a:t>
            </a:r>
          </a:p>
        </p:txBody>
      </p:sp>
      <p:sp>
        <p:nvSpPr>
          <p:cNvPr id="13334" name="Text Box 38"/>
          <p:cNvSpPr txBox="1">
            <a:spLocks noChangeArrowheads="1"/>
          </p:cNvSpPr>
          <p:nvPr/>
        </p:nvSpPr>
        <p:spPr bwMode="auto">
          <a:xfrm>
            <a:off x="593725" y="6026150"/>
            <a:ext cx="1882775" cy="396875"/>
          </a:xfrm>
          <a:prstGeom prst="rect">
            <a:avLst/>
          </a:prstGeom>
          <a:noFill/>
          <a:ln>
            <a:noFill/>
          </a:ln>
          <a:effectLst/>
          <a:extLst>
            <a:ext uri="{909E8E84-426E-40DD-AFC4-6F175D3DCCD1}">
              <a14:hiddenFill xmlns:a14="http://schemas.microsoft.com/office/drawing/2010/main">
                <a:solidFill>
                  <a:srgbClr val="00FFFF">
                    <a:alpha val="50195"/>
                  </a:srgbClr>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kumimoji="0" lang="en-US" altLang="en-US"/>
              <a:t>Augment Table</a:t>
            </a:r>
          </a:p>
        </p:txBody>
      </p:sp>
      <p:sp>
        <p:nvSpPr>
          <p:cNvPr id="13335" name="AutoShape 39"/>
          <p:cNvSpPr>
            <a:spLocks noChangeArrowheads="1"/>
          </p:cNvSpPr>
          <p:nvPr/>
        </p:nvSpPr>
        <p:spPr bwMode="auto">
          <a:xfrm>
            <a:off x="609600" y="4343400"/>
            <a:ext cx="2514600" cy="381000"/>
          </a:xfrm>
          <a:prstGeom prst="roundRect">
            <a:avLst>
              <a:gd name="adj" fmla="val 16667"/>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rgbClr val="00FFFF">
                    <a:alpha val="50195"/>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13336" name="AutoShape 40"/>
          <p:cNvSpPr>
            <a:spLocks noChangeArrowheads="1"/>
          </p:cNvSpPr>
          <p:nvPr/>
        </p:nvSpPr>
        <p:spPr bwMode="auto">
          <a:xfrm>
            <a:off x="3886200" y="4343400"/>
            <a:ext cx="3657600" cy="381000"/>
          </a:xfrm>
          <a:prstGeom prst="roundRect">
            <a:avLst>
              <a:gd name="adj" fmla="val 16667"/>
            </a:avLst>
          </a:prstGeom>
          <a:solidFill>
            <a:srgbClr val="00FFFF">
              <a:alpha val="50195"/>
            </a:srgbClr>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13337" name="AutoShape 41"/>
          <p:cNvSpPr>
            <a:spLocks noChangeArrowheads="1"/>
          </p:cNvSpPr>
          <p:nvPr/>
        </p:nvSpPr>
        <p:spPr bwMode="auto">
          <a:xfrm>
            <a:off x="1676400" y="5257800"/>
            <a:ext cx="3200400" cy="381000"/>
          </a:xfrm>
          <a:prstGeom prst="roundRect">
            <a:avLst>
              <a:gd name="adj" fmla="val 16667"/>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rgbClr val="00FFFF">
                    <a:alpha val="50195"/>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13338" name="AutoShape 42"/>
          <p:cNvSpPr>
            <a:spLocks noChangeArrowheads="1"/>
          </p:cNvSpPr>
          <p:nvPr/>
        </p:nvSpPr>
        <p:spPr bwMode="auto">
          <a:xfrm>
            <a:off x="4038600" y="6019800"/>
            <a:ext cx="3352800" cy="381000"/>
          </a:xfrm>
          <a:prstGeom prst="roundRect">
            <a:avLst>
              <a:gd name="adj" fmla="val 16667"/>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rgbClr val="00FFFF">
                    <a:alpha val="50195"/>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13339" name="AutoShape 43"/>
          <p:cNvSpPr>
            <a:spLocks noChangeArrowheads="1"/>
          </p:cNvSpPr>
          <p:nvPr/>
        </p:nvSpPr>
        <p:spPr bwMode="auto">
          <a:xfrm>
            <a:off x="609600" y="6019800"/>
            <a:ext cx="1828800" cy="381000"/>
          </a:xfrm>
          <a:prstGeom prst="roundRect">
            <a:avLst>
              <a:gd name="adj" fmla="val 16667"/>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rgbClr val="00FFFF">
                    <a:alpha val="50195"/>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13340" name="Line 44"/>
          <p:cNvSpPr>
            <a:spLocks noChangeShapeType="1"/>
          </p:cNvSpPr>
          <p:nvPr/>
        </p:nvSpPr>
        <p:spPr bwMode="auto">
          <a:xfrm>
            <a:off x="3200400" y="4495800"/>
            <a:ext cx="609600" cy="0"/>
          </a:xfrm>
          <a:prstGeom prst="line">
            <a:avLst/>
          </a:prstGeom>
          <a:noFill/>
          <a:ln w="28575">
            <a:solidFill>
              <a:srgbClr val="0099CC"/>
            </a:solidFill>
            <a:miter lim="800000"/>
            <a:headEnd type="none" w="sm" len="sm"/>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cxnSp>
        <p:nvCxnSpPr>
          <p:cNvPr id="13341" name="AutoShape 45"/>
          <p:cNvCxnSpPr>
            <a:cxnSpLocks noChangeShapeType="1"/>
            <a:stCxn id="13336" idx="3"/>
            <a:endCxn id="13338" idx="3"/>
          </p:cNvCxnSpPr>
          <p:nvPr/>
        </p:nvCxnSpPr>
        <p:spPr bwMode="auto">
          <a:xfrm flipH="1">
            <a:off x="7391400" y="4533900"/>
            <a:ext cx="152400" cy="1676400"/>
          </a:xfrm>
          <a:prstGeom prst="curvedConnector3">
            <a:avLst>
              <a:gd name="adj1" fmla="val -452083"/>
            </a:avLst>
          </a:prstGeom>
          <a:noFill/>
          <a:ln w="28575">
            <a:solidFill>
              <a:srgbClr val="0099CC"/>
            </a:solidFill>
            <a:miter lim="800000"/>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342" name="AutoShape 46"/>
          <p:cNvCxnSpPr>
            <a:cxnSpLocks noChangeShapeType="1"/>
            <a:stCxn id="13337" idx="0"/>
            <a:endCxn id="13336" idx="1"/>
          </p:cNvCxnSpPr>
          <p:nvPr/>
        </p:nvCxnSpPr>
        <p:spPr bwMode="auto">
          <a:xfrm rot="-5400000">
            <a:off x="3219450" y="4591050"/>
            <a:ext cx="723900" cy="609600"/>
          </a:xfrm>
          <a:prstGeom prst="curvedConnector2">
            <a:avLst/>
          </a:prstGeom>
          <a:noFill/>
          <a:ln w="28575">
            <a:solidFill>
              <a:srgbClr val="0099CC"/>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343" name="AutoShape 47"/>
          <p:cNvCxnSpPr>
            <a:cxnSpLocks noChangeShapeType="1"/>
          </p:cNvCxnSpPr>
          <p:nvPr/>
        </p:nvCxnSpPr>
        <p:spPr bwMode="auto">
          <a:xfrm rot="10800000">
            <a:off x="3276600" y="5638800"/>
            <a:ext cx="762000" cy="571500"/>
          </a:xfrm>
          <a:prstGeom prst="curvedConnector2">
            <a:avLst/>
          </a:prstGeom>
          <a:noFill/>
          <a:ln w="28575">
            <a:solidFill>
              <a:srgbClr val="0099CC"/>
            </a:solidFill>
            <a:miter lim="800000"/>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598219609"/>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Text Box 45"/>
          <p:cNvSpPr txBox="1">
            <a:spLocks noChangeArrowheads="1"/>
          </p:cNvSpPr>
          <p:nvPr/>
        </p:nvSpPr>
        <p:spPr bwMode="auto">
          <a:xfrm>
            <a:off x="2362200" y="1143000"/>
            <a:ext cx="6248400" cy="3049588"/>
          </a:xfrm>
          <a:prstGeom prst="rect">
            <a:avLst/>
          </a:prstGeom>
          <a:solidFill>
            <a:srgbClr val="FFFF99"/>
          </a:solidFill>
          <a:ln>
            <a:noFill/>
          </a:ln>
          <a:effectLst/>
        </p:spPr>
        <p:txBody>
          <a:bodyPr>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spcBef>
                <a:spcPct val="50000"/>
              </a:spcBef>
            </a:pPr>
            <a:endParaRPr kumimoji="0" lang="en-US" altLang="en-US" sz="2800" dirty="0"/>
          </a:p>
          <a:p>
            <a:pPr>
              <a:spcBef>
                <a:spcPct val="50000"/>
              </a:spcBef>
            </a:pPr>
            <a:r>
              <a:rPr kumimoji="0" lang="en-US" altLang="en-US" dirty="0"/>
              <a:t> &lt;</a:t>
            </a:r>
            <a:r>
              <a:rPr kumimoji="0" lang="en-US" altLang="en-US" i="1" dirty="0">
                <a:solidFill>
                  <a:srgbClr val="FF0000"/>
                </a:solidFill>
              </a:rPr>
              <a:t>STRING1</a:t>
            </a:r>
            <a:r>
              <a:rPr kumimoji="0" lang="en-US" altLang="en-US" dirty="0"/>
              <a:t>&gt;’s headquarters in &lt;</a:t>
            </a:r>
            <a:r>
              <a:rPr kumimoji="0" lang="en-US" altLang="en-US" i="1" dirty="0">
                <a:solidFill>
                  <a:srgbClr val="009900"/>
                </a:solidFill>
              </a:rPr>
              <a:t>STRING2</a:t>
            </a:r>
            <a:r>
              <a:rPr kumimoji="0" lang="en-US" altLang="en-US" dirty="0"/>
              <a:t>&gt;</a:t>
            </a:r>
          </a:p>
          <a:p>
            <a:pPr>
              <a:spcBef>
                <a:spcPct val="50000"/>
              </a:spcBef>
            </a:pPr>
            <a:r>
              <a:rPr kumimoji="0" lang="en-US" altLang="en-US" dirty="0"/>
              <a:t>&lt;</a:t>
            </a:r>
            <a:r>
              <a:rPr kumimoji="0" lang="en-US" altLang="en-US" i="1" dirty="0">
                <a:solidFill>
                  <a:srgbClr val="009900"/>
                </a:solidFill>
              </a:rPr>
              <a:t>STRING2</a:t>
            </a:r>
            <a:r>
              <a:rPr kumimoji="0" lang="en-US" altLang="en-US" dirty="0"/>
              <a:t>&gt; -based &lt;</a:t>
            </a:r>
            <a:r>
              <a:rPr kumimoji="0" lang="en-US" altLang="en-US" i="1" dirty="0">
                <a:solidFill>
                  <a:srgbClr val="FF0000"/>
                </a:solidFill>
              </a:rPr>
              <a:t>STRING1</a:t>
            </a:r>
            <a:r>
              <a:rPr kumimoji="0" lang="en-US" altLang="en-US" dirty="0"/>
              <a:t>&gt;</a:t>
            </a:r>
          </a:p>
          <a:p>
            <a:pPr>
              <a:spcBef>
                <a:spcPct val="50000"/>
              </a:spcBef>
            </a:pPr>
            <a:r>
              <a:rPr kumimoji="0" lang="en-US" altLang="en-US" dirty="0"/>
              <a:t>&lt;</a:t>
            </a:r>
            <a:r>
              <a:rPr kumimoji="0" lang="en-US" altLang="en-US" i="1" dirty="0">
                <a:solidFill>
                  <a:srgbClr val="FF0000"/>
                </a:solidFill>
              </a:rPr>
              <a:t>STRING1</a:t>
            </a:r>
            <a:r>
              <a:rPr kumimoji="0" lang="en-US" altLang="en-US" dirty="0"/>
              <a:t>&gt; ,  &lt;</a:t>
            </a:r>
            <a:r>
              <a:rPr kumimoji="0" lang="en-US" altLang="en-US" i="1" dirty="0">
                <a:solidFill>
                  <a:srgbClr val="009900"/>
                </a:solidFill>
              </a:rPr>
              <a:t>STRING2</a:t>
            </a:r>
            <a:r>
              <a:rPr kumimoji="0" lang="en-US" altLang="en-US" dirty="0"/>
              <a:t>&gt;</a:t>
            </a:r>
            <a:br>
              <a:rPr kumimoji="0" lang="en-US" altLang="en-US" dirty="0"/>
            </a:br>
            <a:r>
              <a:rPr kumimoji="0" lang="en-US" altLang="en-US" sz="2800" dirty="0"/>
              <a:t/>
            </a:r>
            <a:br>
              <a:rPr kumimoji="0" lang="en-US" altLang="en-US" sz="2800" dirty="0"/>
            </a:br>
            <a:r>
              <a:rPr kumimoji="0" lang="en-US" altLang="en-US" sz="2800" dirty="0"/>
              <a:t/>
            </a:r>
            <a:br>
              <a:rPr kumimoji="0" lang="en-US" altLang="en-US" sz="2800" dirty="0"/>
            </a:br>
            <a:endParaRPr kumimoji="0" lang="en-US" altLang="en-US" dirty="0"/>
          </a:p>
        </p:txBody>
      </p:sp>
      <p:sp>
        <p:nvSpPr>
          <p:cNvPr id="459779" name="Rectangle 3"/>
          <p:cNvSpPr>
            <a:spLocks noGrp="1" noChangeArrowheads="1"/>
          </p:cNvSpPr>
          <p:nvPr>
            <p:ph type="title"/>
          </p:nvPr>
        </p:nvSpPr>
        <p:spPr/>
        <p:txBody>
          <a:bodyPr/>
          <a:lstStyle/>
          <a:p>
            <a:pPr>
              <a:defRPr/>
            </a:pPr>
            <a:r>
              <a:rPr lang="en-US" dirty="0"/>
              <a:t>Semi-supervised (using Bootstrapping) Relation Extraction</a:t>
            </a:r>
            <a:endParaRPr lang="en-US" altLang="en-US" dirty="0" smtClean="0"/>
          </a:p>
        </p:txBody>
      </p:sp>
      <p:sp>
        <p:nvSpPr>
          <p:cNvPr id="14342" name="Rectangle 15"/>
          <p:cNvSpPr>
            <a:spLocks noChangeArrowheads="1"/>
          </p:cNvSpPr>
          <p:nvPr/>
        </p:nvSpPr>
        <p:spPr bwMode="auto">
          <a:xfrm>
            <a:off x="533400" y="4267200"/>
            <a:ext cx="8077200" cy="2209800"/>
          </a:xfrm>
          <a:prstGeom prst="rect">
            <a:avLst/>
          </a:prstGeom>
          <a:solidFill>
            <a:srgbClr val="D8F0FC">
              <a:alpha val="50195"/>
            </a:srgbClr>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14343" name="Text Box 16"/>
          <p:cNvSpPr txBox="1">
            <a:spLocks noChangeArrowheads="1"/>
          </p:cNvSpPr>
          <p:nvPr/>
        </p:nvSpPr>
        <p:spPr bwMode="auto">
          <a:xfrm>
            <a:off x="609600" y="4343400"/>
            <a:ext cx="2560638" cy="396875"/>
          </a:xfrm>
          <a:prstGeom prst="rect">
            <a:avLst/>
          </a:prstGeom>
          <a:noFill/>
          <a:ln>
            <a:noFill/>
          </a:ln>
          <a:effectLst/>
          <a:extLst>
            <a:ext uri="{909E8E84-426E-40DD-AFC4-6F175D3DCCD1}">
              <a14:hiddenFill xmlns:a14="http://schemas.microsoft.com/office/drawing/2010/main">
                <a:solidFill>
                  <a:srgbClr val="00FFFF">
                    <a:alpha val="50195"/>
                  </a:srgbClr>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kumimoji="0" lang="en-US" altLang="en-US" b="1"/>
              <a:t>Initial Seed Tuples</a:t>
            </a:r>
            <a:endParaRPr kumimoji="0" lang="en-US" altLang="en-US"/>
          </a:p>
        </p:txBody>
      </p:sp>
      <p:sp>
        <p:nvSpPr>
          <p:cNvPr id="14344" name="Text Box 17"/>
          <p:cNvSpPr txBox="1">
            <a:spLocks noChangeArrowheads="1"/>
          </p:cNvSpPr>
          <p:nvPr/>
        </p:nvSpPr>
        <p:spPr bwMode="auto">
          <a:xfrm>
            <a:off x="3810000" y="4343400"/>
            <a:ext cx="3689350" cy="396875"/>
          </a:xfrm>
          <a:prstGeom prst="rect">
            <a:avLst/>
          </a:prstGeom>
          <a:noFill/>
          <a:ln>
            <a:noFill/>
          </a:ln>
          <a:effectLst/>
          <a:extLst>
            <a:ext uri="{909E8E84-426E-40DD-AFC4-6F175D3DCCD1}">
              <a14:hiddenFill xmlns:a14="http://schemas.microsoft.com/office/drawing/2010/main">
                <a:solidFill>
                  <a:srgbClr val="00FFFF">
                    <a:alpha val="50195"/>
                  </a:srgbClr>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kumimoji="0" lang="en-US" altLang="en-US" b="1"/>
              <a:t>Occurrences of Seed Tuples</a:t>
            </a:r>
            <a:endParaRPr kumimoji="0" lang="en-US" altLang="en-US"/>
          </a:p>
        </p:txBody>
      </p:sp>
      <p:sp>
        <p:nvSpPr>
          <p:cNvPr id="14345" name="Text Box 18"/>
          <p:cNvSpPr txBox="1">
            <a:spLocks noChangeArrowheads="1"/>
          </p:cNvSpPr>
          <p:nvPr/>
        </p:nvSpPr>
        <p:spPr bwMode="auto">
          <a:xfrm>
            <a:off x="3733800" y="6019800"/>
            <a:ext cx="3894138" cy="396875"/>
          </a:xfrm>
          <a:prstGeom prst="rect">
            <a:avLst/>
          </a:prstGeom>
          <a:noFill/>
          <a:ln>
            <a:noFill/>
          </a:ln>
          <a:effectLst/>
          <a:extLst>
            <a:ext uri="{909E8E84-426E-40DD-AFC4-6F175D3DCCD1}">
              <a14:hiddenFill xmlns:a14="http://schemas.microsoft.com/office/drawing/2010/main">
                <a:solidFill>
                  <a:srgbClr val="00FFFF">
                    <a:alpha val="50195"/>
                  </a:srgbClr>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kumimoji="0" lang="en-US" altLang="en-US" b="1"/>
              <a:t>Generate Extraction Patterns</a:t>
            </a:r>
            <a:endParaRPr kumimoji="0" lang="en-US" altLang="en-US"/>
          </a:p>
        </p:txBody>
      </p:sp>
      <p:sp>
        <p:nvSpPr>
          <p:cNvPr id="14346" name="Text Box 19"/>
          <p:cNvSpPr txBox="1">
            <a:spLocks noChangeArrowheads="1"/>
          </p:cNvSpPr>
          <p:nvPr/>
        </p:nvSpPr>
        <p:spPr bwMode="auto">
          <a:xfrm>
            <a:off x="1676400" y="5257800"/>
            <a:ext cx="3217863" cy="396875"/>
          </a:xfrm>
          <a:prstGeom prst="rect">
            <a:avLst/>
          </a:prstGeom>
          <a:noFill/>
          <a:ln>
            <a:noFill/>
          </a:ln>
          <a:effectLst/>
          <a:extLst>
            <a:ext uri="{909E8E84-426E-40DD-AFC4-6F175D3DCCD1}">
              <a14:hiddenFill xmlns:a14="http://schemas.microsoft.com/office/drawing/2010/main">
                <a:solidFill>
                  <a:srgbClr val="00FFFF">
                    <a:alpha val="50195"/>
                  </a:srgbClr>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kumimoji="0" lang="en-US" altLang="en-US"/>
              <a:t>Generate New Seed Tuples</a:t>
            </a:r>
          </a:p>
        </p:txBody>
      </p:sp>
      <p:sp>
        <p:nvSpPr>
          <p:cNvPr id="14347" name="Text Box 20"/>
          <p:cNvSpPr txBox="1">
            <a:spLocks noChangeArrowheads="1"/>
          </p:cNvSpPr>
          <p:nvPr/>
        </p:nvSpPr>
        <p:spPr bwMode="auto">
          <a:xfrm>
            <a:off x="593725" y="6026150"/>
            <a:ext cx="1882775" cy="396875"/>
          </a:xfrm>
          <a:prstGeom prst="rect">
            <a:avLst/>
          </a:prstGeom>
          <a:noFill/>
          <a:ln>
            <a:noFill/>
          </a:ln>
          <a:effectLst/>
          <a:extLst>
            <a:ext uri="{909E8E84-426E-40DD-AFC4-6F175D3DCCD1}">
              <a14:hiddenFill xmlns:a14="http://schemas.microsoft.com/office/drawing/2010/main">
                <a:solidFill>
                  <a:srgbClr val="00FFFF">
                    <a:alpha val="50195"/>
                  </a:srgbClr>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kumimoji="0" lang="en-US" altLang="en-US"/>
              <a:t>Augment Table</a:t>
            </a:r>
          </a:p>
        </p:txBody>
      </p:sp>
      <p:sp>
        <p:nvSpPr>
          <p:cNvPr id="14348" name="AutoShape 21"/>
          <p:cNvSpPr>
            <a:spLocks noChangeArrowheads="1"/>
          </p:cNvSpPr>
          <p:nvPr/>
        </p:nvSpPr>
        <p:spPr bwMode="auto">
          <a:xfrm>
            <a:off x="609600" y="4343400"/>
            <a:ext cx="2514600" cy="381000"/>
          </a:xfrm>
          <a:prstGeom prst="roundRect">
            <a:avLst>
              <a:gd name="adj" fmla="val 16667"/>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rgbClr val="00FFFF">
                    <a:alpha val="50195"/>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14349" name="AutoShape 22"/>
          <p:cNvSpPr>
            <a:spLocks noChangeArrowheads="1"/>
          </p:cNvSpPr>
          <p:nvPr/>
        </p:nvSpPr>
        <p:spPr bwMode="auto">
          <a:xfrm>
            <a:off x="3886200" y="4343400"/>
            <a:ext cx="3657600" cy="381000"/>
          </a:xfrm>
          <a:prstGeom prst="roundRect">
            <a:avLst>
              <a:gd name="adj" fmla="val 16667"/>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rgbClr val="00FFFF">
                    <a:alpha val="50195"/>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14350" name="AutoShape 23"/>
          <p:cNvSpPr>
            <a:spLocks noChangeArrowheads="1"/>
          </p:cNvSpPr>
          <p:nvPr/>
        </p:nvSpPr>
        <p:spPr bwMode="auto">
          <a:xfrm>
            <a:off x="1676400" y="5257800"/>
            <a:ext cx="3200400" cy="381000"/>
          </a:xfrm>
          <a:prstGeom prst="roundRect">
            <a:avLst>
              <a:gd name="adj" fmla="val 16667"/>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rgbClr val="00FFFF">
                    <a:alpha val="50195"/>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14351" name="AutoShape 24"/>
          <p:cNvSpPr>
            <a:spLocks noChangeArrowheads="1"/>
          </p:cNvSpPr>
          <p:nvPr/>
        </p:nvSpPr>
        <p:spPr bwMode="auto">
          <a:xfrm>
            <a:off x="3733800" y="6019800"/>
            <a:ext cx="3886200" cy="381000"/>
          </a:xfrm>
          <a:prstGeom prst="roundRect">
            <a:avLst>
              <a:gd name="adj" fmla="val 16667"/>
            </a:avLst>
          </a:prstGeom>
          <a:solidFill>
            <a:srgbClr val="00FFFF">
              <a:alpha val="50195"/>
            </a:srgbClr>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14352" name="AutoShape 25"/>
          <p:cNvSpPr>
            <a:spLocks noChangeArrowheads="1"/>
          </p:cNvSpPr>
          <p:nvPr/>
        </p:nvSpPr>
        <p:spPr bwMode="auto">
          <a:xfrm>
            <a:off x="609600" y="6019800"/>
            <a:ext cx="1828800" cy="381000"/>
          </a:xfrm>
          <a:prstGeom prst="roundRect">
            <a:avLst>
              <a:gd name="adj" fmla="val 16667"/>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rgbClr val="00FFFF">
                    <a:alpha val="50195"/>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14353" name="Line 26"/>
          <p:cNvSpPr>
            <a:spLocks noChangeShapeType="1"/>
          </p:cNvSpPr>
          <p:nvPr/>
        </p:nvSpPr>
        <p:spPr bwMode="auto">
          <a:xfrm>
            <a:off x="3200400" y="4495800"/>
            <a:ext cx="609600" cy="0"/>
          </a:xfrm>
          <a:prstGeom prst="line">
            <a:avLst/>
          </a:prstGeom>
          <a:noFill/>
          <a:ln w="28575">
            <a:solidFill>
              <a:srgbClr val="0099CC"/>
            </a:solidFill>
            <a:miter lim="800000"/>
            <a:headEnd type="none" w="sm" len="sm"/>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cxnSp>
        <p:nvCxnSpPr>
          <p:cNvPr id="14354" name="AutoShape 27"/>
          <p:cNvCxnSpPr>
            <a:cxnSpLocks noChangeShapeType="1"/>
            <a:stCxn id="14349" idx="3"/>
            <a:endCxn id="14351" idx="3"/>
          </p:cNvCxnSpPr>
          <p:nvPr/>
        </p:nvCxnSpPr>
        <p:spPr bwMode="auto">
          <a:xfrm>
            <a:off x="7543800" y="4533900"/>
            <a:ext cx="76200" cy="1676400"/>
          </a:xfrm>
          <a:prstGeom prst="curvedConnector3">
            <a:avLst>
              <a:gd name="adj1" fmla="val 941667"/>
            </a:avLst>
          </a:prstGeom>
          <a:noFill/>
          <a:ln w="28575">
            <a:solidFill>
              <a:srgbClr val="0099CC"/>
            </a:solidFill>
            <a:miter lim="800000"/>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355" name="AutoShape 28"/>
          <p:cNvCxnSpPr>
            <a:cxnSpLocks noChangeShapeType="1"/>
            <a:stCxn id="14350" idx="0"/>
            <a:endCxn id="14349" idx="1"/>
          </p:cNvCxnSpPr>
          <p:nvPr/>
        </p:nvCxnSpPr>
        <p:spPr bwMode="auto">
          <a:xfrm rot="-5400000">
            <a:off x="3219450" y="4591050"/>
            <a:ext cx="723900" cy="609600"/>
          </a:xfrm>
          <a:prstGeom prst="curvedConnector2">
            <a:avLst/>
          </a:prstGeom>
          <a:noFill/>
          <a:ln w="28575">
            <a:solidFill>
              <a:srgbClr val="0099CC"/>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356" name="AutoShape 29"/>
          <p:cNvCxnSpPr>
            <a:cxnSpLocks noChangeShapeType="1"/>
            <a:stCxn id="14351" idx="1"/>
          </p:cNvCxnSpPr>
          <p:nvPr/>
        </p:nvCxnSpPr>
        <p:spPr bwMode="auto">
          <a:xfrm rot="10800000">
            <a:off x="3276600" y="5638800"/>
            <a:ext cx="457200" cy="571500"/>
          </a:xfrm>
          <a:prstGeom prst="curvedConnector2">
            <a:avLst/>
          </a:prstGeom>
          <a:noFill/>
          <a:ln w="28575">
            <a:solidFill>
              <a:srgbClr val="0099CC"/>
            </a:solidFill>
            <a:miter lim="800000"/>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357" name="Text Box 46"/>
          <p:cNvSpPr txBox="1">
            <a:spLocks noChangeArrowheads="1"/>
          </p:cNvSpPr>
          <p:nvPr/>
        </p:nvSpPr>
        <p:spPr bwMode="auto">
          <a:xfrm>
            <a:off x="152400" y="1524000"/>
            <a:ext cx="2260234" cy="707886"/>
          </a:xfrm>
          <a:prstGeom prst="rect">
            <a:avLst/>
          </a:prstGeom>
          <a:noFill/>
          <a:ln>
            <a:noFill/>
          </a:ln>
          <a:effectLst/>
          <a:extLst>
            <a:ext uri="{909E8E84-426E-40DD-AFC4-6F175D3DCCD1}">
              <a14:hiddenFill xmlns:a14="http://schemas.microsoft.com/office/drawing/2010/main">
                <a:solidFill>
                  <a:srgbClr val="00FFFF">
                    <a:alpha val="50195"/>
                  </a:srgbClr>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lang="en-US" altLang="en-US" dirty="0" smtClean="0"/>
              <a:t>DIPRE [</a:t>
            </a:r>
            <a:r>
              <a:rPr lang="en-US" altLang="en-US" dirty="0" err="1" smtClean="0"/>
              <a:t>Brin</a:t>
            </a:r>
            <a:r>
              <a:rPr lang="en-US" altLang="en-US" dirty="0" smtClean="0"/>
              <a:t> 1998]</a:t>
            </a:r>
            <a:r>
              <a:rPr lang="en-US" altLang="en-US" dirty="0"/>
              <a:t/>
            </a:r>
            <a:br>
              <a:rPr lang="en-US" altLang="en-US" dirty="0"/>
            </a:br>
            <a:r>
              <a:rPr lang="en-US" altLang="en-US" dirty="0"/>
              <a:t>Patterns:</a:t>
            </a:r>
          </a:p>
        </p:txBody>
      </p:sp>
    </p:spTree>
    <p:extLst>
      <p:ext uri="{BB962C8B-B14F-4D97-AF65-F5344CB8AC3E}">
        <p14:creationId xmlns:p14="http://schemas.microsoft.com/office/powerpoint/2010/main" val="1249342639"/>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03" name="Rectangle 3"/>
          <p:cNvSpPr>
            <a:spLocks noGrp="1" noChangeArrowheads="1"/>
          </p:cNvSpPr>
          <p:nvPr>
            <p:ph type="title"/>
          </p:nvPr>
        </p:nvSpPr>
        <p:spPr/>
        <p:txBody>
          <a:bodyPr/>
          <a:lstStyle/>
          <a:p>
            <a:pPr>
              <a:defRPr/>
            </a:pPr>
            <a:r>
              <a:rPr lang="en-US" dirty="0"/>
              <a:t>Semi-supervised (using Bootstrapping) Relation Extraction</a:t>
            </a:r>
            <a:endParaRPr lang="en-US" altLang="en-US" dirty="0" smtClean="0"/>
          </a:p>
        </p:txBody>
      </p:sp>
      <p:sp>
        <p:nvSpPr>
          <p:cNvPr id="15365" name="Rectangle 13"/>
          <p:cNvSpPr>
            <a:spLocks noChangeArrowheads="1"/>
          </p:cNvSpPr>
          <p:nvPr/>
        </p:nvSpPr>
        <p:spPr bwMode="auto">
          <a:xfrm>
            <a:off x="533400" y="4267200"/>
            <a:ext cx="8077200" cy="2209800"/>
          </a:xfrm>
          <a:prstGeom prst="rect">
            <a:avLst/>
          </a:prstGeom>
          <a:solidFill>
            <a:srgbClr val="D8F0FC">
              <a:alpha val="50195"/>
            </a:srgbClr>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15366" name="Text Box 14"/>
          <p:cNvSpPr txBox="1">
            <a:spLocks noChangeArrowheads="1"/>
          </p:cNvSpPr>
          <p:nvPr/>
        </p:nvSpPr>
        <p:spPr bwMode="auto">
          <a:xfrm>
            <a:off x="609600" y="4343400"/>
            <a:ext cx="2560638" cy="396875"/>
          </a:xfrm>
          <a:prstGeom prst="rect">
            <a:avLst/>
          </a:prstGeom>
          <a:noFill/>
          <a:ln>
            <a:noFill/>
          </a:ln>
          <a:effectLst/>
          <a:extLst>
            <a:ext uri="{909E8E84-426E-40DD-AFC4-6F175D3DCCD1}">
              <a14:hiddenFill xmlns:a14="http://schemas.microsoft.com/office/drawing/2010/main">
                <a:solidFill>
                  <a:srgbClr val="00FFFF">
                    <a:alpha val="50195"/>
                  </a:srgbClr>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kumimoji="0" lang="en-US" altLang="en-US" b="1"/>
              <a:t>Initial Seed Tuples</a:t>
            </a:r>
            <a:endParaRPr kumimoji="0" lang="en-US" altLang="en-US"/>
          </a:p>
        </p:txBody>
      </p:sp>
      <p:sp>
        <p:nvSpPr>
          <p:cNvPr id="15367" name="Text Box 15"/>
          <p:cNvSpPr txBox="1">
            <a:spLocks noChangeArrowheads="1"/>
          </p:cNvSpPr>
          <p:nvPr/>
        </p:nvSpPr>
        <p:spPr bwMode="auto">
          <a:xfrm>
            <a:off x="3810000" y="4343400"/>
            <a:ext cx="3689350" cy="396875"/>
          </a:xfrm>
          <a:prstGeom prst="rect">
            <a:avLst/>
          </a:prstGeom>
          <a:noFill/>
          <a:ln>
            <a:noFill/>
          </a:ln>
          <a:effectLst/>
          <a:extLst>
            <a:ext uri="{909E8E84-426E-40DD-AFC4-6F175D3DCCD1}">
              <a14:hiddenFill xmlns:a14="http://schemas.microsoft.com/office/drawing/2010/main">
                <a:solidFill>
                  <a:srgbClr val="00FFFF">
                    <a:alpha val="50195"/>
                  </a:srgbClr>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kumimoji="0" lang="en-US" altLang="en-US" b="1"/>
              <a:t>Occurrences of Seed Tuples</a:t>
            </a:r>
            <a:endParaRPr kumimoji="0" lang="en-US" altLang="en-US"/>
          </a:p>
        </p:txBody>
      </p:sp>
      <p:sp>
        <p:nvSpPr>
          <p:cNvPr id="15368" name="Text Box 16"/>
          <p:cNvSpPr txBox="1">
            <a:spLocks noChangeArrowheads="1"/>
          </p:cNvSpPr>
          <p:nvPr/>
        </p:nvSpPr>
        <p:spPr bwMode="auto">
          <a:xfrm>
            <a:off x="3733800" y="6019800"/>
            <a:ext cx="3894138" cy="396875"/>
          </a:xfrm>
          <a:prstGeom prst="rect">
            <a:avLst/>
          </a:prstGeom>
          <a:noFill/>
          <a:ln>
            <a:noFill/>
          </a:ln>
          <a:effectLst/>
          <a:extLst>
            <a:ext uri="{909E8E84-426E-40DD-AFC4-6F175D3DCCD1}">
              <a14:hiddenFill xmlns:a14="http://schemas.microsoft.com/office/drawing/2010/main">
                <a:solidFill>
                  <a:srgbClr val="00FFFF">
                    <a:alpha val="50195"/>
                  </a:srgbClr>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kumimoji="0" lang="en-US" altLang="en-US" b="1"/>
              <a:t>Generate Extraction Patterns</a:t>
            </a:r>
            <a:endParaRPr kumimoji="0" lang="en-US" altLang="en-US"/>
          </a:p>
        </p:txBody>
      </p:sp>
      <p:sp>
        <p:nvSpPr>
          <p:cNvPr id="15369" name="Text Box 17"/>
          <p:cNvSpPr txBox="1">
            <a:spLocks noChangeArrowheads="1"/>
          </p:cNvSpPr>
          <p:nvPr/>
        </p:nvSpPr>
        <p:spPr bwMode="auto">
          <a:xfrm>
            <a:off x="1676400" y="5257800"/>
            <a:ext cx="3606800" cy="396875"/>
          </a:xfrm>
          <a:prstGeom prst="rect">
            <a:avLst/>
          </a:prstGeom>
          <a:noFill/>
          <a:ln>
            <a:noFill/>
          </a:ln>
          <a:effectLst/>
          <a:extLst>
            <a:ext uri="{909E8E84-426E-40DD-AFC4-6F175D3DCCD1}">
              <a14:hiddenFill xmlns:a14="http://schemas.microsoft.com/office/drawing/2010/main">
                <a:solidFill>
                  <a:srgbClr val="00FFFF">
                    <a:alpha val="50195"/>
                  </a:srgbClr>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kumimoji="0" lang="en-US" altLang="en-US" b="1"/>
              <a:t>Generate New Seed Tuples</a:t>
            </a:r>
            <a:endParaRPr kumimoji="0" lang="en-US" altLang="en-US"/>
          </a:p>
        </p:txBody>
      </p:sp>
      <p:sp>
        <p:nvSpPr>
          <p:cNvPr id="15370" name="Text Box 18"/>
          <p:cNvSpPr txBox="1">
            <a:spLocks noChangeArrowheads="1"/>
          </p:cNvSpPr>
          <p:nvPr/>
        </p:nvSpPr>
        <p:spPr bwMode="auto">
          <a:xfrm>
            <a:off x="593725" y="6026150"/>
            <a:ext cx="1882775" cy="396875"/>
          </a:xfrm>
          <a:prstGeom prst="rect">
            <a:avLst/>
          </a:prstGeom>
          <a:noFill/>
          <a:ln>
            <a:noFill/>
          </a:ln>
          <a:effectLst/>
          <a:extLst>
            <a:ext uri="{909E8E84-426E-40DD-AFC4-6F175D3DCCD1}">
              <a14:hiddenFill xmlns:a14="http://schemas.microsoft.com/office/drawing/2010/main">
                <a:solidFill>
                  <a:srgbClr val="00FFFF">
                    <a:alpha val="50195"/>
                  </a:srgbClr>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kumimoji="0" lang="en-US" altLang="en-US"/>
              <a:t>Augment Table</a:t>
            </a:r>
          </a:p>
        </p:txBody>
      </p:sp>
      <p:sp>
        <p:nvSpPr>
          <p:cNvPr id="15371" name="AutoShape 19"/>
          <p:cNvSpPr>
            <a:spLocks noChangeArrowheads="1"/>
          </p:cNvSpPr>
          <p:nvPr/>
        </p:nvSpPr>
        <p:spPr bwMode="auto">
          <a:xfrm>
            <a:off x="609600" y="4343400"/>
            <a:ext cx="2514600" cy="381000"/>
          </a:xfrm>
          <a:prstGeom prst="roundRect">
            <a:avLst>
              <a:gd name="adj" fmla="val 16667"/>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rgbClr val="00FFFF">
                    <a:alpha val="50195"/>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15372" name="AutoShape 20"/>
          <p:cNvSpPr>
            <a:spLocks noChangeArrowheads="1"/>
          </p:cNvSpPr>
          <p:nvPr/>
        </p:nvSpPr>
        <p:spPr bwMode="auto">
          <a:xfrm>
            <a:off x="3886200" y="4343400"/>
            <a:ext cx="3657600" cy="381000"/>
          </a:xfrm>
          <a:prstGeom prst="roundRect">
            <a:avLst>
              <a:gd name="adj" fmla="val 16667"/>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rgbClr val="00FFFF">
                    <a:alpha val="50195"/>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15373" name="AutoShape 21"/>
          <p:cNvSpPr>
            <a:spLocks noChangeArrowheads="1"/>
          </p:cNvSpPr>
          <p:nvPr/>
        </p:nvSpPr>
        <p:spPr bwMode="auto">
          <a:xfrm>
            <a:off x="1676400" y="5257800"/>
            <a:ext cx="3581400" cy="381000"/>
          </a:xfrm>
          <a:prstGeom prst="roundRect">
            <a:avLst>
              <a:gd name="adj" fmla="val 16667"/>
            </a:avLst>
          </a:prstGeom>
          <a:solidFill>
            <a:srgbClr val="00FFFF">
              <a:alpha val="50195"/>
            </a:srgbClr>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15374" name="AutoShape 22"/>
          <p:cNvSpPr>
            <a:spLocks noChangeArrowheads="1"/>
          </p:cNvSpPr>
          <p:nvPr/>
        </p:nvSpPr>
        <p:spPr bwMode="auto">
          <a:xfrm>
            <a:off x="3733800" y="6019800"/>
            <a:ext cx="3886200" cy="381000"/>
          </a:xfrm>
          <a:prstGeom prst="roundRect">
            <a:avLst>
              <a:gd name="adj" fmla="val 16667"/>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rgbClr val="00FFFF">
                    <a:alpha val="50195"/>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15375" name="AutoShape 23"/>
          <p:cNvSpPr>
            <a:spLocks noChangeArrowheads="1"/>
          </p:cNvSpPr>
          <p:nvPr/>
        </p:nvSpPr>
        <p:spPr bwMode="auto">
          <a:xfrm>
            <a:off x="609600" y="6019800"/>
            <a:ext cx="1828800" cy="381000"/>
          </a:xfrm>
          <a:prstGeom prst="roundRect">
            <a:avLst>
              <a:gd name="adj" fmla="val 16667"/>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rgbClr val="00FFFF">
                    <a:alpha val="50195"/>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15376" name="Line 24"/>
          <p:cNvSpPr>
            <a:spLocks noChangeShapeType="1"/>
          </p:cNvSpPr>
          <p:nvPr/>
        </p:nvSpPr>
        <p:spPr bwMode="auto">
          <a:xfrm>
            <a:off x="3200400" y="4495800"/>
            <a:ext cx="609600" cy="0"/>
          </a:xfrm>
          <a:prstGeom prst="line">
            <a:avLst/>
          </a:prstGeom>
          <a:noFill/>
          <a:ln w="28575">
            <a:solidFill>
              <a:srgbClr val="0099CC"/>
            </a:solidFill>
            <a:miter lim="800000"/>
            <a:headEnd type="none" w="sm" len="sm"/>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cxnSp>
        <p:nvCxnSpPr>
          <p:cNvPr id="15377" name="AutoShape 25"/>
          <p:cNvCxnSpPr>
            <a:cxnSpLocks noChangeShapeType="1"/>
            <a:stCxn id="15372" idx="3"/>
            <a:endCxn id="15374" idx="3"/>
          </p:cNvCxnSpPr>
          <p:nvPr/>
        </p:nvCxnSpPr>
        <p:spPr bwMode="auto">
          <a:xfrm>
            <a:off x="7543800" y="4533900"/>
            <a:ext cx="76200" cy="1676400"/>
          </a:xfrm>
          <a:prstGeom prst="curvedConnector3">
            <a:avLst>
              <a:gd name="adj1" fmla="val 941667"/>
            </a:avLst>
          </a:prstGeom>
          <a:noFill/>
          <a:ln w="28575">
            <a:solidFill>
              <a:srgbClr val="0099CC"/>
            </a:solidFill>
            <a:miter lim="800000"/>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378" name="AutoShape 26"/>
          <p:cNvCxnSpPr>
            <a:cxnSpLocks noChangeShapeType="1"/>
            <a:endCxn id="15372" idx="1"/>
          </p:cNvCxnSpPr>
          <p:nvPr/>
        </p:nvCxnSpPr>
        <p:spPr bwMode="auto">
          <a:xfrm rot="-5400000">
            <a:off x="3238500" y="4572000"/>
            <a:ext cx="685800" cy="609600"/>
          </a:xfrm>
          <a:prstGeom prst="curvedConnector2">
            <a:avLst/>
          </a:prstGeom>
          <a:noFill/>
          <a:ln w="28575">
            <a:solidFill>
              <a:srgbClr val="0099CC"/>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379" name="AutoShape 27"/>
          <p:cNvCxnSpPr>
            <a:cxnSpLocks noChangeShapeType="1"/>
            <a:stCxn id="15374" idx="1"/>
          </p:cNvCxnSpPr>
          <p:nvPr/>
        </p:nvCxnSpPr>
        <p:spPr bwMode="auto">
          <a:xfrm rot="10800000">
            <a:off x="3276600" y="5638800"/>
            <a:ext cx="457200" cy="571500"/>
          </a:xfrm>
          <a:prstGeom prst="curvedConnector2">
            <a:avLst/>
          </a:prstGeom>
          <a:noFill/>
          <a:ln w="28575">
            <a:solidFill>
              <a:srgbClr val="0099CC"/>
            </a:solidFill>
            <a:miter lim="800000"/>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380" name="Text Box 29"/>
          <p:cNvSpPr txBox="1">
            <a:spLocks noChangeArrowheads="1"/>
          </p:cNvSpPr>
          <p:nvPr/>
        </p:nvSpPr>
        <p:spPr bwMode="auto">
          <a:xfrm>
            <a:off x="457200" y="1447800"/>
            <a:ext cx="1246188" cy="1616075"/>
          </a:xfrm>
          <a:prstGeom prst="rect">
            <a:avLst/>
          </a:prstGeom>
          <a:noFill/>
          <a:ln>
            <a:noFill/>
          </a:ln>
          <a:effectLst/>
          <a:extLst>
            <a:ext uri="{909E8E84-426E-40DD-AFC4-6F175D3DCCD1}">
              <a14:hiddenFill xmlns:a14="http://schemas.microsoft.com/office/drawing/2010/main">
                <a:solidFill>
                  <a:srgbClr val="00FFFF">
                    <a:alpha val="50195"/>
                  </a:srgbClr>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kumimoji="0" lang="en-US" altLang="en-US"/>
              <a:t>Generate</a:t>
            </a:r>
            <a:br>
              <a:rPr kumimoji="0" lang="en-US" altLang="en-US"/>
            </a:br>
            <a:r>
              <a:rPr kumimoji="0" lang="en-US" altLang="en-US"/>
              <a:t>new seed</a:t>
            </a:r>
            <a:br>
              <a:rPr kumimoji="0" lang="en-US" altLang="en-US"/>
            </a:br>
            <a:r>
              <a:rPr kumimoji="0" lang="en-US" altLang="en-US"/>
              <a:t>tuples; </a:t>
            </a:r>
            <a:br>
              <a:rPr kumimoji="0" lang="en-US" altLang="en-US"/>
            </a:br>
            <a:r>
              <a:rPr kumimoji="0" lang="en-US" altLang="en-US"/>
              <a:t>start new</a:t>
            </a:r>
            <a:br>
              <a:rPr kumimoji="0" lang="en-US" altLang="en-US"/>
            </a:br>
            <a:r>
              <a:rPr kumimoji="0" lang="en-US" altLang="en-US"/>
              <a:t>iteration</a:t>
            </a:r>
          </a:p>
        </p:txBody>
      </p:sp>
      <p:graphicFrame>
        <p:nvGraphicFramePr>
          <p:cNvPr id="15381" name="Object 30"/>
          <p:cNvGraphicFramePr>
            <a:graphicFrameLocks noChangeAspect="1"/>
          </p:cNvGraphicFramePr>
          <p:nvPr/>
        </p:nvGraphicFramePr>
        <p:xfrm>
          <a:off x="2286000" y="1255713"/>
          <a:ext cx="4800600" cy="2822575"/>
        </p:xfrm>
        <a:graphic>
          <a:graphicData uri="http://schemas.openxmlformats.org/presentationml/2006/ole">
            <mc:AlternateContent xmlns:mc="http://schemas.openxmlformats.org/markup-compatibility/2006">
              <mc:Choice xmlns:v="urn:schemas-microsoft-com:vml" Requires="v">
                <p:oleObj spid="_x0000_s4101" name="Worksheet" r:id="rId3" imgW="2219847" imgH="1305205" progId="Excel.Sheet.8">
                  <p:embed/>
                </p:oleObj>
              </mc:Choice>
              <mc:Fallback>
                <p:oleObj name="Worksheet" r:id="rId3" imgW="2219847" imgH="1305205" progId="Excel.Shee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1255713"/>
                        <a:ext cx="4800600" cy="2822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743672792"/>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2610" name="Rectangle 2"/>
          <p:cNvSpPr>
            <a:spLocks noGrp="1" noChangeArrowheads="1"/>
          </p:cNvSpPr>
          <p:nvPr>
            <p:ph type="title"/>
          </p:nvPr>
        </p:nvSpPr>
        <p:spPr/>
        <p:txBody>
          <a:bodyPr/>
          <a:lstStyle/>
          <a:p>
            <a:pPr>
              <a:defRPr/>
            </a:pPr>
            <a:r>
              <a:rPr lang="en-US" dirty="0" smtClean="0"/>
              <a:t>Fact Extraction: Semi-supervised and Unsupervised techniques</a:t>
            </a:r>
            <a:endParaRPr lang="en-US" altLang="en-US" dirty="0" smtClean="0"/>
          </a:p>
        </p:txBody>
      </p:sp>
      <p:sp>
        <p:nvSpPr>
          <p:cNvPr id="452611" name="Rectangle 3"/>
          <p:cNvSpPr>
            <a:spLocks noGrp="1" noChangeArrowheads="1"/>
          </p:cNvSpPr>
          <p:nvPr>
            <p:ph type="body" idx="1"/>
          </p:nvPr>
        </p:nvSpPr>
        <p:spPr>
          <a:xfrm>
            <a:off x="182562" y="1325564"/>
            <a:ext cx="8809037" cy="5029200"/>
          </a:xfrm>
        </p:spPr>
        <p:txBody>
          <a:bodyPr/>
          <a:lstStyle/>
          <a:p>
            <a:pPr>
              <a:defRPr/>
            </a:pPr>
            <a:r>
              <a:rPr lang="en-US" altLang="en-US" dirty="0" smtClean="0"/>
              <a:t>Potential pitfalls: </a:t>
            </a:r>
          </a:p>
          <a:p>
            <a:pPr lvl="1">
              <a:defRPr/>
            </a:pPr>
            <a:r>
              <a:rPr lang="en-US" altLang="en-US" dirty="0" smtClean="0"/>
              <a:t>Invalid tuples generated</a:t>
            </a:r>
          </a:p>
          <a:p>
            <a:pPr lvl="2">
              <a:defRPr/>
            </a:pPr>
            <a:r>
              <a:rPr lang="en-US" altLang="en-US" dirty="0" smtClean="0"/>
              <a:t>Degrade quality of tuples on subsequent iterations</a:t>
            </a:r>
          </a:p>
          <a:p>
            <a:pPr lvl="2">
              <a:defRPr/>
            </a:pPr>
            <a:r>
              <a:rPr lang="en-US" altLang="en-US" dirty="0" smtClean="0"/>
              <a:t>Must have automatic way to select high quality tuples </a:t>
            </a:r>
          </a:p>
          <a:p>
            <a:pPr lvl="1">
              <a:defRPr/>
            </a:pPr>
            <a:r>
              <a:rPr lang="en-US" altLang="en-US" dirty="0" smtClean="0"/>
              <a:t>Pattern representation</a:t>
            </a:r>
          </a:p>
          <a:p>
            <a:pPr lvl="2">
              <a:defRPr/>
            </a:pPr>
            <a:r>
              <a:rPr lang="en-US" altLang="en-US" dirty="0" smtClean="0"/>
              <a:t>Patterns must generalize</a:t>
            </a:r>
          </a:p>
          <a:p>
            <a:pPr lvl="1">
              <a:defRPr/>
            </a:pPr>
            <a:endParaRPr lang="en-US" altLang="en-US" dirty="0"/>
          </a:p>
          <a:p>
            <a:pPr marL="295275" indent="-285750">
              <a:defRPr/>
            </a:pPr>
            <a:r>
              <a:rPr lang="en-US" altLang="en-US" dirty="0" smtClean="0"/>
              <a:t>Systems differ in:</a:t>
            </a:r>
          </a:p>
          <a:p>
            <a:pPr marL="631825" lvl="1" indent="-285750">
              <a:defRPr/>
            </a:pPr>
            <a:r>
              <a:rPr lang="en-US" altLang="en-US" dirty="0" smtClean="0"/>
              <a:t>Model of Representation</a:t>
            </a:r>
          </a:p>
          <a:p>
            <a:pPr marL="631825" lvl="1" indent="-285750">
              <a:defRPr/>
            </a:pPr>
            <a:r>
              <a:rPr lang="en-US" altLang="en-US" dirty="0" smtClean="0"/>
              <a:t>Mode of Learning and Incorporation of Domain Knowledge:</a:t>
            </a:r>
            <a:endParaRPr lang="en-US" altLang="en-US" dirty="0"/>
          </a:p>
          <a:p>
            <a:pPr marL="977900" lvl="2" indent="-285750">
              <a:defRPr/>
            </a:pPr>
            <a:r>
              <a:rPr lang="en-US" altLang="en-US" dirty="0" smtClean="0"/>
              <a:t>Bootstrapping (i</a:t>
            </a:r>
            <a:r>
              <a:rPr lang="en-US" altLang="en-US" dirty="0" smtClean="0">
                <a:sym typeface="Wingdings" panose="05000000000000000000" pitchFamily="2" charset="2"/>
              </a:rPr>
              <a:t>nitial </a:t>
            </a:r>
            <a:r>
              <a:rPr lang="en-US" altLang="en-US" dirty="0">
                <a:sym typeface="Wingdings" panose="05000000000000000000" pitchFamily="2" charset="2"/>
              </a:rPr>
              <a:t>set of seeds grown iteratively, over multiple </a:t>
            </a:r>
            <a:r>
              <a:rPr lang="en-US" altLang="en-US" dirty="0" smtClean="0">
                <a:sym typeface="Wingdings" panose="05000000000000000000" pitchFamily="2" charset="2"/>
              </a:rPr>
              <a:t>iterations) </a:t>
            </a:r>
          </a:p>
          <a:p>
            <a:pPr marL="977900" lvl="2" indent="-285750">
              <a:defRPr/>
            </a:pPr>
            <a:r>
              <a:rPr lang="en-US" altLang="en-US" dirty="0" smtClean="0">
                <a:solidFill>
                  <a:schemeClr val="tx1"/>
                </a:solidFill>
                <a:latin typeface="Whitney Light" pitchFamily="50" charset="0"/>
                <a:sym typeface="Wingdings" panose="05000000000000000000" pitchFamily="2" charset="2"/>
              </a:rPr>
              <a:t>Distant supervision (a </a:t>
            </a:r>
            <a:r>
              <a:rPr lang="en-US" altLang="en-US" dirty="0">
                <a:solidFill>
                  <a:schemeClr val="tx1"/>
                </a:solidFill>
                <a:latin typeface="Whitney Light" pitchFamily="50" charset="0"/>
                <a:sym typeface="Wingdings" panose="05000000000000000000" pitchFamily="2" charset="2"/>
              </a:rPr>
              <a:t>single </a:t>
            </a:r>
            <a:r>
              <a:rPr lang="en-US" altLang="en-US" dirty="0" smtClean="0">
                <a:solidFill>
                  <a:schemeClr val="tx1"/>
                </a:solidFill>
                <a:latin typeface="Whitney Light" pitchFamily="50" charset="0"/>
                <a:sym typeface="Wingdings" panose="05000000000000000000" pitchFamily="2" charset="2"/>
              </a:rPr>
              <a:t>iteration)</a:t>
            </a:r>
          </a:p>
          <a:p>
            <a:pPr marL="977900" lvl="2" indent="-285750">
              <a:defRPr/>
            </a:pPr>
            <a:r>
              <a:rPr lang="en-US" altLang="en-US" dirty="0" smtClean="0">
                <a:solidFill>
                  <a:schemeClr val="tx1"/>
                </a:solidFill>
                <a:latin typeface="Whitney Light" pitchFamily="50" charset="0"/>
                <a:sym typeface="Wingdings" panose="05000000000000000000" pitchFamily="2" charset="2"/>
              </a:rPr>
              <a:t>Unsupervised (no seeds) </a:t>
            </a:r>
          </a:p>
          <a:p>
            <a:pPr marL="631825" lvl="1" indent="-285750">
              <a:defRPr/>
            </a:pPr>
            <a:endParaRPr lang="en-US" altLang="en-US" dirty="0">
              <a:solidFill>
                <a:schemeClr val="tx1"/>
              </a:solidFill>
              <a:latin typeface="Whitney Light" pitchFamily="50" charset="0"/>
            </a:endParaRPr>
          </a:p>
          <a:p>
            <a:pPr marL="631825" lvl="1" indent="-285750">
              <a:defRPr/>
            </a:pPr>
            <a:endParaRPr lang="en-US" altLang="en-US" dirty="0" smtClean="0"/>
          </a:p>
          <a:p>
            <a:pPr lvl="1">
              <a:defRPr/>
            </a:pPr>
            <a:endParaRPr lang="en-US" altLang="en-US" dirty="0" smtClean="0"/>
          </a:p>
        </p:txBody>
      </p:sp>
    </p:spTree>
    <p:extLst>
      <p:ext uri="{BB962C8B-B14F-4D97-AF65-F5344CB8AC3E}">
        <p14:creationId xmlns:p14="http://schemas.microsoft.com/office/powerpoint/2010/main" val="2323722632"/>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Bootstrapping: Example Systems</a:t>
            </a:r>
            <a:endParaRPr lang="en-US" dirty="0"/>
          </a:p>
        </p:txBody>
      </p:sp>
      <p:sp>
        <p:nvSpPr>
          <p:cNvPr id="3" name="Content Placeholder 2"/>
          <p:cNvSpPr>
            <a:spLocks noGrp="1"/>
          </p:cNvSpPr>
          <p:nvPr>
            <p:ph idx="1"/>
          </p:nvPr>
        </p:nvSpPr>
        <p:spPr/>
        <p:txBody>
          <a:bodyPr/>
          <a:lstStyle/>
          <a:p>
            <a:pPr marL="171450" indent="-171450" fontAlgn="b">
              <a:buFont typeface="Arial" panose="020B0604020202020204" pitchFamily="34" charset="0"/>
              <a:buChar char="•"/>
            </a:pPr>
            <a:r>
              <a:rPr lang="en-US" dirty="0" smtClean="0"/>
              <a:t>AutoSlog-TS [</a:t>
            </a:r>
            <a:r>
              <a:rPr lang="en-US" dirty="0" err="1" smtClean="0"/>
              <a:t>Riloff</a:t>
            </a:r>
            <a:r>
              <a:rPr lang="en-US" dirty="0" smtClean="0"/>
              <a:t> 1996]</a:t>
            </a:r>
          </a:p>
          <a:p>
            <a:pPr marL="171450" indent="-171450" fontAlgn="b">
              <a:buFont typeface="Arial" panose="020B0604020202020204" pitchFamily="34" charset="0"/>
              <a:buChar char="•"/>
            </a:pPr>
            <a:r>
              <a:rPr lang="en-US" dirty="0" smtClean="0"/>
              <a:t>DIPRE [</a:t>
            </a:r>
            <a:r>
              <a:rPr lang="en-US" dirty="0" err="1" smtClean="0"/>
              <a:t>Brin</a:t>
            </a:r>
            <a:r>
              <a:rPr lang="en-US" dirty="0" smtClean="0"/>
              <a:t> 1998]</a:t>
            </a:r>
          </a:p>
          <a:p>
            <a:pPr marL="171450" indent="-171450" fontAlgn="b">
              <a:buFont typeface="Arial" panose="020B0604020202020204" pitchFamily="34" charset="0"/>
              <a:buChar char="•"/>
            </a:pPr>
            <a:r>
              <a:rPr lang="en-US" dirty="0" smtClean="0"/>
              <a:t>Snowball </a:t>
            </a:r>
            <a:r>
              <a:rPr lang="en-US" dirty="0"/>
              <a:t>[Agichtein &amp; Gravano 2000] </a:t>
            </a:r>
            <a:endParaRPr lang="en-US" dirty="0" smtClean="0"/>
          </a:p>
          <a:p>
            <a:pPr marL="171450" indent="-171450" fontAlgn="b">
              <a:buFont typeface="Arial" panose="020B0604020202020204" pitchFamily="34" charset="0"/>
              <a:buChar char="•"/>
            </a:pPr>
            <a:r>
              <a:rPr lang="en-US" dirty="0" smtClean="0"/>
              <a:t>KnowItAll</a:t>
            </a:r>
            <a:r>
              <a:rPr lang="en-US" dirty="0">
                <a:sym typeface="Wingdings" panose="05000000000000000000" pitchFamily="2" charset="2"/>
              </a:rPr>
              <a:t> </a:t>
            </a:r>
            <a:r>
              <a:rPr lang="en-US" dirty="0" smtClean="0">
                <a:sym typeface="Wingdings" panose="05000000000000000000" pitchFamily="2" charset="2"/>
              </a:rPr>
              <a:t>[Etzioni et al., 2005]</a:t>
            </a:r>
            <a:endParaRPr lang="en-US" dirty="0" smtClean="0"/>
          </a:p>
          <a:p>
            <a:pPr marL="171450" indent="-171450" fontAlgn="b">
              <a:buFont typeface="Arial" panose="020B0604020202020204" pitchFamily="34" charset="0"/>
              <a:buChar char="•"/>
            </a:pPr>
            <a:r>
              <a:rPr lang="en-US" dirty="0" smtClean="0"/>
              <a:t>KnowItNow </a:t>
            </a:r>
            <a:r>
              <a:rPr lang="en-US" dirty="0"/>
              <a:t>[Cafarella et al., 2005</a:t>
            </a:r>
            <a:r>
              <a:rPr lang="en-US" dirty="0" smtClean="0"/>
              <a:t>]</a:t>
            </a:r>
          </a:p>
          <a:p>
            <a:pPr marL="171450" indent="-171450" fontAlgn="b">
              <a:buFont typeface="Arial" panose="020B0604020202020204" pitchFamily="34" charset="0"/>
              <a:buChar char="•"/>
            </a:pPr>
            <a:r>
              <a:rPr lang="en-US" dirty="0"/>
              <a:t>[Gupta &amp; Manning, 2014]</a:t>
            </a:r>
          </a:p>
          <a:p>
            <a:pPr marL="171450" indent="-171450" fontAlgn="b">
              <a:buFont typeface="Arial" panose="020B0604020202020204" pitchFamily="34" charset="0"/>
              <a:buChar char="•"/>
            </a:pPr>
            <a:r>
              <a:rPr lang="en-US" dirty="0"/>
              <a:t>INSTAREAD [Hoffman et al., 2015]</a:t>
            </a:r>
          </a:p>
          <a:p>
            <a:pPr marL="171450" indent="-171450" fontAlgn="b">
              <a:buFont typeface="Arial" panose="020B0604020202020204" pitchFamily="34" charset="0"/>
              <a:buChar char="•"/>
            </a:pPr>
            <a:r>
              <a:rPr lang="en-US" dirty="0" smtClean="0"/>
              <a:t>Fact Extraction on the Web [Pasca </a:t>
            </a:r>
            <a:r>
              <a:rPr lang="en-US" dirty="0"/>
              <a:t>et al., 2006] </a:t>
            </a:r>
            <a:endParaRPr lang="en-US" dirty="0" smtClean="0"/>
          </a:p>
          <a:p>
            <a:pPr marL="171450" indent="-171450" fontAlgn="b">
              <a:buFont typeface="Arial" panose="020B0604020202020204" pitchFamily="34" charset="0"/>
              <a:buChar char="•"/>
            </a:pPr>
            <a:r>
              <a:rPr lang="en-US" dirty="0" smtClean="0"/>
              <a:t>NELL [Carlson </a:t>
            </a:r>
            <a:r>
              <a:rPr lang="en-US" dirty="0"/>
              <a:t>et al., 2010</a:t>
            </a:r>
            <a:r>
              <a:rPr lang="en-US" dirty="0" smtClean="0"/>
              <a:t>]</a:t>
            </a:r>
          </a:p>
        </p:txBody>
      </p:sp>
    </p:spTree>
    <p:extLst>
      <p:ext uri="{BB962C8B-B14F-4D97-AF65-F5344CB8AC3E}">
        <p14:creationId xmlns:p14="http://schemas.microsoft.com/office/powerpoint/2010/main" val="669500823"/>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AutoShape 29" descr="Newsprint"/>
          <p:cNvSpPr>
            <a:spLocks noChangeArrowheads="1"/>
          </p:cNvSpPr>
          <p:nvPr/>
        </p:nvSpPr>
        <p:spPr bwMode="auto">
          <a:xfrm>
            <a:off x="762000" y="2286000"/>
            <a:ext cx="7543800" cy="838200"/>
          </a:xfrm>
          <a:prstGeom prst="flowChartDocument">
            <a:avLst/>
          </a:prstGeom>
          <a:blipFill dpi="0" rotWithShape="0">
            <a:blip r:embed="rId2"/>
            <a:srcRect/>
            <a:tile tx="0" ty="0" sx="100000" sy="100000" flip="none" algn="tl"/>
          </a:blip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415746" name="Rectangle 2"/>
          <p:cNvSpPr>
            <a:spLocks noGrp="1" noChangeArrowheads="1"/>
          </p:cNvSpPr>
          <p:nvPr>
            <p:ph type="title"/>
          </p:nvPr>
        </p:nvSpPr>
        <p:spPr/>
        <p:txBody>
          <a:bodyPr/>
          <a:lstStyle/>
          <a:p>
            <a:pPr>
              <a:defRPr/>
            </a:pPr>
            <a:r>
              <a:rPr lang="en-US" altLang="en-US" dirty="0" smtClean="0"/>
              <a:t>Snowball</a:t>
            </a:r>
            <a:r>
              <a:rPr lang="en-US" altLang="en-US" i="1" dirty="0"/>
              <a:t> </a:t>
            </a:r>
            <a:r>
              <a:rPr lang="en-US" dirty="0" smtClean="0"/>
              <a:t>[Agichtein </a:t>
            </a:r>
            <a:r>
              <a:rPr lang="en-US" dirty="0"/>
              <a:t>&amp; Gravano 2000] </a:t>
            </a:r>
            <a:br>
              <a:rPr lang="en-US" dirty="0"/>
            </a:br>
            <a:endParaRPr lang="en-US" altLang="en-US" dirty="0" smtClean="0"/>
          </a:p>
        </p:txBody>
      </p:sp>
      <p:sp>
        <p:nvSpPr>
          <p:cNvPr id="23558" name="Rectangle 3"/>
          <p:cNvSpPr>
            <a:spLocks noGrp="1" noChangeArrowheads="1"/>
          </p:cNvSpPr>
          <p:nvPr>
            <p:ph type="body" idx="1"/>
          </p:nvPr>
        </p:nvSpPr>
        <p:spPr>
          <a:xfrm>
            <a:off x="304800" y="1066800"/>
            <a:ext cx="8534400" cy="5562600"/>
          </a:xfrm>
        </p:spPr>
        <p:txBody>
          <a:bodyPr/>
          <a:lstStyle/>
          <a:p>
            <a:r>
              <a:rPr kumimoji="0" lang="en-US" altLang="en-US" sz="2400" dirty="0" smtClean="0">
                <a:effectLst/>
              </a:rPr>
              <a:t>5-tuple: &lt;</a:t>
            </a:r>
            <a:r>
              <a:rPr kumimoji="0" lang="en-US" altLang="en-US" sz="2400" b="1" i="1" dirty="0" smtClean="0">
                <a:effectLst/>
              </a:rPr>
              <a:t>left, tag1, middle, tag2, right</a:t>
            </a:r>
            <a:r>
              <a:rPr kumimoji="0" lang="en-US" altLang="en-US" sz="2400" dirty="0" smtClean="0">
                <a:effectLst/>
              </a:rPr>
              <a:t>&gt;, </a:t>
            </a:r>
          </a:p>
          <a:p>
            <a:pPr lvl="1"/>
            <a:r>
              <a:rPr kumimoji="0" lang="en-US" altLang="en-US" sz="2000" b="1" i="1" dirty="0" smtClean="0">
                <a:effectLst/>
              </a:rPr>
              <a:t>tag1</a:t>
            </a:r>
            <a:r>
              <a:rPr kumimoji="0" lang="en-US" altLang="en-US" sz="2000" i="1" dirty="0" smtClean="0">
                <a:effectLst/>
              </a:rPr>
              <a:t>, </a:t>
            </a:r>
            <a:r>
              <a:rPr kumimoji="0" lang="en-US" altLang="en-US" sz="2000" b="1" i="1" dirty="0" smtClean="0">
                <a:effectLst/>
              </a:rPr>
              <a:t>tag2</a:t>
            </a:r>
            <a:r>
              <a:rPr kumimoji="0" lang="en-US" altLang="en-US" sz="2000" dirty="0" smtClean="0">
                <a:effectLst/>
              </a:rPr>
              <a:t> are named-entity tags (from a NER component)</a:t>
            </a:r>
          </a:p>
          <a:p>
            <a:pPr lvl="1"/>
            <a:r>
              <a:rPr kumimoji="0" lang="en-US" altLang="en-US" sz="2000" b="1" i="1" dirty="0" smtClean="0">
                <a:effectLst/>
              </a:rPr>
              <a:t>left</a:t>
            </a:r>
            <a:r>
              <a:rPr kumimoji="0" lang="en-US" altLang="en-US" sz="2000" dirty="0" smtClean="0">
                <a:effectLst/>
              </a:rPr>
              <a:t>, </a:t>
            </a:r>
            <a:r>
              <a:rPr kumimoji="0" lang="en-US" altLang="en-US" sz="2000" b="1" i="1" dirty="0" smtClean="0">
                <a:effectLst/>
              </a:rPr>
              <a:t>middle</a:t>
            </a:r>
            <a:r>
              <a:rPr kumimoji="0" lang="en-US" altLang="en-US" sz="2000" dirty="0" smtClean="0">
                <a:effectLst/>
              </a:rPr>
              <a:t>, and </a:t>
            </a:r>
            <a:r>
              <a:rPr kumimoji="0" lang="en-US" altLang="en-US" sz="2000" b="1" i="1" dirty="0" smtClean="0">
                <a:effectLst/>
              </a:rPr>
              <a:t>right</a:t>
            </a:r>
            <a:r>
              <a:rPr kumimoji="0" lang="en-US" altLang="en-US" sz="2000" dirty="0" smtClean="0">
                <a:effectLst/>
              </a:rPr>
              <a:t> are vectors of weighed terms.</a:t>
            </a:r>
          </a:p>
          <a:p>
            <a:pPr lvl="1"/>
            <a:endParaRPr lang="en-US" altLang="en-US" sz="2000" dirty="0"/>
          </a:p>
          <a:p>
            <a:endParaRPr kumimoji="0" lang="en-US" altLang="en-US" sz="2000" dirty="0" smtClean="0">
              <a:effectLst/>
            </a:endParaRPr>
          </a:p>
          <a:p>
            <a:endParaRPr lang="en-US" altLang="en-US" sz="2000" dirty="0"/>
          </a:p>
          <a:p>
            <a:endParaRPr kumimoji="0" lang="en-US" altLang="en-US" sz="2000" dirty="0" smtClean="0">
              <a:effectLst/>
            </a:endParaRPr>
          </a:p>
          <a:p>
            <a:endParaRPr lang="en-US" altLang="en-US" sz="2000" dirty="0"/>
          </a:p>
          <a:p>
            <a:endParaRPr kumimoji="0" lang="en-US" altLang="en-US" sz="2000" dirty="0" smtClean="0">
              <a:effectLst/>
            </a:endParaRPr>
          </a:p>
          <a:p>
            <a:endParaRPr lang="en-US" altLang="en-US" sz="2000" dirty="0"/>
          </a:p>
          <a:p>
            <a:r>
              <a:rPr lang="en-US" altLang="en-US" sz="2000" b="1" dirty="0"/>
              <a:t>Transparent ML </a:t>
            </a:r>
            <a:r>
              <a:rPr lang="en-US" altLang="en-US" sz="2000" dirty="0"/>
              <a:t>in Model of Representation</a:t>
            </a:r>
          </a:p>
          <a:p>
            <a:pPr lvl="1"/>
            <a:r>
              <a:rPr kumimoji="0" lang="en-US" altLang="en-US" sz="2000" dirty="0" smtClean="0">
                <a:effectLst/>
              </a:rPr>
              <a:t>Weights make it more difficult for humans to understand the pattern, loosing some transparency</a:t>
            </a:r>
          </a:p>
        </p:txBody>
      </p:sp>
      <p:sp>
        <p:nvSpPr>
          <p:cNvPr id="23559" name="Line 8"/>
          <p:cNvSpPr>
            <a:spLocks noChangeShapeType="1"/>
          </p:cNvSpPr>
          <p:nvPr/>
        </p:nvSpPr>
        <p:spPr bwMode="auto">
          <a:xfrm>
            <a:off x="2590800" y="3962400"/>
            <a:ext cx="533400" cy="609600"/>
          </a:xfrm>
          <a:prstGeom prst="line">
            <a:avLst/>
          </a:prstGeom>
          <a:noFill/>
          <a:ln w="28575">
            <a:solidFill>
              <a:srgbClr val="FF0000"/>
            </a:solidFill>
            <a:miter lim="800000"/>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560" name="Rectangle 9"/>
          <p:cNvSpPr>
            <a:spLocks noChangeArrowheads="1"/>
          </p:cNvSpPr>
          <p:nvPr/>
        </p:nvSpPr>
        <p:spPr bwMode="auto">
          <a:xfrm>
            <a:off x="1143000" y="3429000"/>
            <a:ext cx="1828800" cy="52322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rgbClr val="0099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lvl="0">
              <a:spcBef>
                <a:spcPct val="0"/>
              </a:spcBef>
              <a:buNone/>
            </a:pPr>
            <a:r>
              <a:rPr kumimoji="0" lang="en-US" altLang="en-US" sz="1600" b="1" i="1" dirty="0" smtClean="0">
                <a:solidFill>
                  <a:srgbClr val="FF0000"/>
                </a:solidFill>
                <a:latin typeface="Times New Roman" panose="02020603050405020304" pitchFamily="18" charset="0"/>
              </a:rPr>
              <a:t>ORGANIZATION</a:t>
            </a:r>
            <a:endParaRPr kumimoji="0" lang="en-US" altLang="en-US" sz="1600" b="1" i="1" dirty="0">
              <a:solidFill>
                <a:srgbClr val="FF0000"/>
              </a:solidFill>
              <a:latin typeface="Times New Roman" panose="02020603050405020304" pitchFamily="18" charset="0"/>
            </a:endParaRPr>
          </a:p>
        </p:txBody>
      </p:sp>
      <p:sp>
        <p:nvSpPr>
          <p:cNvPr id="23561" name="Rectangle 10"/>
          <p:cNvSpPr>
            <a:spLocks noChangeArrowheads="1"/>
          </p:cNvSpPr>
          <p:nvPr/>
        </p:nvSpPr>
        <p:spPr bwMode="auto">
          <a:xfrm>
            <a:off x="5562600" y="3429000"/>
            <a:ext cx="1219200" cy="52322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None/>
            </a:pPr>
            <a:r>
              <a:rPr kumimoji="0" lang="en-US" altLang="en-US" sz="1600" b="1" i="1" dirty="0">
                <a:solidFill>
                  <a:srgbClr val="009900"/>
                </a:solidFill>
                <a:latin typeface="Times New Roman" panose="02020603050405020304" pitchFamily="18" charset="0"/>
              </a:rPr>
              <a:t>LOCATION</a:t>
            </a:r>
            <a:endParaRPr lang="en-US" altLang="en-US" sz="1800" dirty="0"/>
          </a:p>
        </p:txBody>
      </p:sp>
      <p:sp>
        <p:nvSpPr>
          <p:cNvPr id="23562" name="Text Box 11"/>
          <p:cNvSpPr txBox="1">
            <a:spLocks noChangeArrowheads="1"/>
          </p:cNvSpPr>
          <p:nvPr/>
        </p:nvSpPr>
        <p:spPr bwMode="auto">
          <a:xfrm>
            <a:off x="1905000" y="4495800"/>
            <a:ext cx="457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kumimoji="0" lang="en-US" altLang="en-US" sz="2400" dirty="0">
                <a:latin typeface="Times New Roman" panose="02020603050405020304" pitchFamily="18" charset="0"/>
              </a:rPr>
              <a:t>&lt; </a:t>
            </a:r>
            <a:r>
              <a:rPr kumimoji="0" lang="en-US" altLang="en-US" sz="2400" b="1" i="1" dirty="0">
                <a:latin typeface="Times New Roman" panose="02020603050405020304" pitchFamily="18" charset="0"/>
              </a:rPr>
              <a:t>left , tag1 , middle , tag2 , right </a:t>
            </a:r>
            <a:r>
              <a:rPr kumimoji="0" lang="en-US" altLang="en-US" sz="2400" dirty="0">
                <a:latin typeface="Times New Roman" panose="02020603050405020304" pitchFamily="18" charset="0"/>
              </a:rPr>
              <a:t>&gt;</a:t>
            </a:r>
            <a:endParaRPr kumimoji="0" lang="en-US" altLang="en-US" sz="1900" dirty="0">
              <a:latin typeface="Times New Roman" panose="02020603050405020304" pitchFamily="18" charset="0"/>
            </a:endParaRPr>
          </a:p>
        </p:txBody>
      </p:sp>
      <p:sp>
        <p:nvSpPr>
          <p:cNvPr id="23563" name="Rectangle 12"/>
          <p:cNvSpPr>
            <a:spLocks noChangeArrowheads="1"/>
          </p:cNvSpPr>
          <p:nvPr/>
        </p:nvSpPr>
        <p:spPr bwMode="auto">
          <a:xfrm>
            <a:off x="838200" y="3429000"/>
            <a:ext cx="228600" cy="523220"/>
          </a:xfrm>
          <a:prstGeom prst="rect">
            <a:avLst/>
          </a:prstGeom>
          <a:solidFill>
            <a:srgbClr val="CCECFF"/>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sz="1800"/>
          </a:p>
        </p:txBody>
      </p:sp>
      <p:sp>
        <p:nvSpPr>
          <p:cNvPr id="23566" name="Line 17"/>
          <p:cNvSpPr>
            <a:spLocks noChangeShapeType="1"/>
          </p:cNvSpPr>
          <p:nvPr/>
        </p:nvSpPr>
        <p:spPr bwMode="auto">
          <a:xfrm>
            <a:off x="990600" y="3952220"/>
            <a:ext cx="1524000" cy="619780"/>
          </a:xfrm>
          <a:prstGeom prst="line">
            <a:avLst/>
          </a:prstGeom>
          <a:noFill/>
          <a:ln w="28575">
            <a:solidFill>
              <a:srgbClr val="0099CC"/>
            </a:solidFill>
            <a:miter lim="800000"/>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567" name="Line 18"/>
          <p:cNvSpPr>
            <a:spLocks noChangeShapeType="1"/>
          </p:cNvSpPr>
          <p:nvPr/>
        </p:nvSpPr>
        <p:spPr bwMode="auto">
          <a:xfrm flipH="1">
            <a:off x="4953000" y="3962400"/>
            <a:ext cx="1143000" cy="609600"/>
          </a:xfrm>
          <a:prstGeom prst="line">
            <a:avLst/>
          </a:prstGeom>
          <a:noFill/>
          <a:ln w="28575">
            <a:solidFill>
              <a:srgbClr val="009900"/>
            </a:solidFill>
            <a:miter lim="800000"/>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568" name="Line 19"/>
          <p:cNvSpPr>
            <a:spLocks noChangeShapeType="1"/>
          </p:cNvSpPr>
          <p:nvPr/>
        </p:nvSpPr>
        <p:spPr bwMode="auto">
          <a:xfrm flipH="1">
            <a:off x="4038600" y="3952220"/>
            <a:ext cx="228600" cy="619780"/>
          </a:xfrm>
          <a:prstGeom prst="line">
            <a:avLst/>
          </a:prstGeom>
          <a:noFill/>
          <a:ln w="28575">
            <a:solidFill>
              <a:srgbClr val="0099CC"/>
            </a:solidFill>
            <a:miter lim="800000"/>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569" name="Line 20"/>
          <p:cNvSpPr>
            <a:spLocks noChangeShapeType="1"/>
          </p:cNvSpPr>
          <p:nvPr/>
        </p:nvSpPr>
        <p:spPr bwMode="auto">
          <a:xfrm flipH="1">
            <a:off x="5791200" y="3962400"/>
            <a:ext cx="1905000" cy="609600"/>
          </a:xfrm>
          <a:prstGeom prst="line">
            <a:avLst/>
          </a:prstGeom>
          <a:noFill/>
          <a:ln w="28575">
            <a:solidFill>
              <a:srgbClr val="0099CC"/>
            </a:solidFill>
            <a:miter lim="800000"/>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570" name="Text Box 28"/>
          <p:cNvSpPr txBox="1">
            <a:spLocks noChangeArrowheads="1"/>
          </p:cNvSpPr>
          <p:nvPr/>
        </p:nvSpPr>
        <p:spPr bwMode="auto">
          <a:xfrm>
            <a:off x="762000" y="2438400"/>
            <a:ext cx="75152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spcBef>
                <a:spcPct val="0"/>
              </a:spcBef>
              <a:buFontTx/>
              <a:buNone/>
            </a:pPr>
            <a:r>
              <a:rPr lang="en-US" altLang="en-US" sz="1800" b="1" i="1">
                <a:solidFill>
                  <a:srgbClr val="FF0000"/>
                </a:solidFill>
                <a:latin typeface="Times New Roman" panose="02020603050405020304" pitchFamily="18" charset="0"/>
              </a:rPr>
              <a:t>      ORGANIZATION   </a:t>
            </a:r>
            <a:r>
              <a:rPr lang="en-US" altLang="en-US" sz="1800">
                <a:latin typeface="Times New Roman" panose="02020603050405020304" pitchFamily="18" charset="0"/>
              </a:rPr>
              <a:t>'s central headquarters in   </a:t>
            </a:r>
            <a:r>
              <a:rPr lang="en-US" altLang="en-US" sz="1800" b="1" i="1">
                <a:solidFill>
                  <a:srgbClr val="009900"/>
                </a:solidFill>
                <a:latin typeface="Times New Roman" panose="02020603050405020304" pitchFamily="18" charset="0"/>
              </a:rPr>
              <a:t>LOCATION</a:t>
            </a:r>
            <a:r>
              <a:rPr lang="en-US" altLang="en-US" sz="1800">
                <a:latin typeface="Times New Roman" panose="02020603050405020304" pitchFamily="18" charset="0"/>
              </a:rPr>
              <a:t>    is home  to... </a:t>
            </a:r>
            <a:endParaRPr lang="en-US" altLang="en-US" sz="2400">
              <a:latin typeface="Times New Roman" panose="02020603050405020304" pitchFamily="18" charset="0"/>
            </a:endParaRPr>
          </a:p>
        </p:txBody>
      </p:sp>
      <p:sp>
        <p:nvSpPr>
          <p:cNvPr id="23571" name="Rectangle 30"/>
          <p:cNvSpPr>
            <a:spLocks noChangeArrowheads="1"/>
          </p:cNvSpPr>
          <p:nvPr/>
        </p:nvSpPr>
        <p:spPr bwMode="auto">
          <a:xfrm>
            <a:off x="1143000" y="2514600"/>
            <a:ext cx="1828800" cy="2286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rgbClr val="0099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23572" name="Rectangle 31"/>
          <p:cNvSpPr>
            <a:spLocks noChangeArrowheads="1"/>
          </p:cNvSpPr>
          <p:nvPr/>
        </p:nvSpPr>
        <p:spPr bwMode="auto">
          <a:xfrm>
            <a:off x="5486400" y="2514600"/>
            <a:ext cx="1295400" cy="2286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23573" name="Rectangle 32"/>
          <p:cNvSpPr>
            <a:spLocks noChangeArrowheads="1"/>
          </p:cNvSpPr>
          <p:nvPr/>
        </p:nvSpPr>
        <p:spPr bwMode="auto">
          <a:xfrm>
            <a:off x="838200" y="2514600"/>
            <a:ext cx="228600" cy="2286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23574" name="Rectangle 33"/>
          <p:cNvSpPr>
            <a:spLocks noChangeArrowheads="1"/>
          </p:cNvSpPr>
          <p:nvPr/>
        </p:nvSpPr>
        <p:spPr bwMode="auto">
          <a:xfrm>
            <a:off x="3048000" y="2514600"/>
            <a:ext cx="2362200" cy="2286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23575" name="Rectangle 34"/>
          <p:cNvSpPr>
            <a:spLocks noChangeArrowheads="1"/>
          </p:cNvSpPr>
          <p:nvPr/>
        </p:nvSpPr>
        <p:spPr bwMode="auto">
          <a:xfrm>
            <a:off x="6858000" y="2514600"/>
            <a:ext cx="838200" cy="2286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23578" name="Rectangle 38"/>
          <p:cNvSpPr>
            <a:spLocks noChangeArrowheads="1"/>
          </p:cNvSpPr>
          <p:nvPr/>
        </p:nvSpPr>
        <p:spPr bwMode="auto">
          <a:xfrm>
            <a:off x="3048000" y="3429000"/>
            <a:ext cx="2438400" cy="523220"/>
          </a:xfrm>
          <a:prstGeom prst="rect">
            <a:avLst/>
          </a:prstGeom>
          <a:solidFill>
            <a:srgbClr val="CCECFF"/>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lang="en-US" altLang="en-US" sz="1400" dirty="0">
                <a:latin typeface="Times New Roman" panose="02020603050405020304" pitchFamily="18" charset="0"/>
              </a:rPr>
              <a:t>{&lt;'s 0.5&gt;,  &lt;central 0.5&gt; &lt;headquarters 0.5&gt;, </a:t>
            </a:r>
            <a:r>
              <a:rPr lang="en-US" altLang="en-US" sz="1400" dirty="0" smtClean="0">
                <a:latin typeface="Times New Roman" panose="02020603050405020304" pitchFamily="18" charset="0"/>
              </a:rPr>
              <a:t>&lt; </a:t>
            </a:r>
            <a:r>
              <a:rPr lang="en-US" altLang="en-US" sz="1400" dirty="0">
                <a:latin typeface="Times New Roman" panose="02020603050405020304" pitchFamily="18" charset="0"/>
              </a:rPr>
              <a:t>in 0.5&gt;}</a:t>
            </a:r>
          </a:p>
        </p:txBody>
      </p:sp>
      <p:sp>
        <p:nvSpPr>
          <p:cNvPr id="23579" name="Rectangle 39"/>
          <p:cNvSpPr>
            <a:spLocks noChangeArrowheads="1"/>
          </p:cNvSpPr>
          <p:nvPr/>
        </p:nvSpPr>
        <p:spPr bwMode="auto">
          <a:xfrm>
            <a:off x="6858000" y="3429000"/>
            <a:ext cx="1676400" cy="523220"/>
          </a:xfrm>
          <a:prstGeom prst="rect">
            <a:avLst/>
          </a:prstGeom>
          <a:solidFill>
            <a:srgbClr val="CCECFF"/>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lang="en-US" altLang="en-US" sz="1400" dirty="0">
                <a:latin typeface="Times New Roman" panose="02020603050405020304" pitchFamily="18" charset="0"/>
              </a:rPr>
              <a:t>{&lt;is 0.75&gt;,</a:t>
            </a:r>
            <a:br>
              <a:rPr lang="en-US" altLang="en-US" sz="1400" dirty="0">
                <a:latin typeface="Times New Roman" panose="02020603050405020304" pitchFamily="18" charset="0"/>
              </a:rPr>
            </a:br>
            <a:r>
              <a:rPr lang="en-US" altLang="en-US" sz="1400" dirty="0">
                <a:latin typeface="Times New Roman" panose="02020603050405020304" pitchFamily="18" charset="0"/>
              </a:rPr>
              <a:t>  &lt;home 0.75&gt; }</a:t>
            </a:r>
          </a:p>
        </p:txBody>
      </p:sp>
      <p:sp>
        <p:nvSpPr>
          <p:cNvPr id="23580" name="Rectangle 40"/>
          <p:cNvSpPr>
            <a:spLocks noChangeArrowheads="1"/>
          </p:cNvSpPr>
          <p:nvPr/>
        </p:nvSpPr>
        <p:spPr bwMode="auto">
          <a:xfrm>
            <a:off x="2819400" y="4572000"/>
            <a:ext cx="609600" cy="304800"/>
          </a:xfrm>
          <a:prstGeom prst="rect">
            <a:avLst/>
          </a:prstGeom>
          <a:solidFill>
            <a:srgbClr val="FF0000">
              <a:alpha val="50195"/>
            </a:srgbClr>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23581" name="Rectangle 41"/>
          <p:cNvSpPr>
            <a:spLocks noChangeArrowheads="1"/>
          </p:cNvSpPr>
          <p:nvPr/>
        </p:nvSpPr>
        <p:spPr bwMode="auto">
          <a:xfrm>
            <a:off x="4648200" y="4572000"/>
            <a:ext cx="609600" cy="304800"/>
          </a:xfrm>
          <a:prstGeom prst="rect">
            <a:avLst/>
          </a:prstGeom>
          <a:solidFill>
            <a:srgbClr val="00FF00">
              <a:alpha val="50195"/>
            </a:srgbClr>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23582" name="Rectangle 42"/>
          <p:cNvSpPr>
            <a:spLocks noChangeArrowheads="1"/>
          </p:cNvSpPr>
          <p:nvPr/>
        </p:nvSpPr>
        <p:spPr bwMode="auto">
          <a:xfrm>
            <a:off x="2209800" y="4572000"/>
            <a:ext cx="457200" cy="304800"/>
          </a:xfrm>
          <a:prstGeom prst="rect">
            <a:avLst/>
          </a:prstGeom>
          <a:solidFill>
            <a:srgbClr val="CCECFF">
              <a:alpha val="50195"/>
            </a:srgbClr>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23583" name="Rectangle 43"/>
          <p:cNvSpPr>
            <a:spLocks noChangeArrowheads="1"/>
          </p:cNvSpPr>
          <p:nvPr/>
        </p:nvSpPr>
        <p:spPr bwMode="auto">
          <a:xfrm>
            <a:off x="3581400" y="4572000"/>
            <a:ext cx="914400" cy="304800"/>
          </a:xfrm>
          <a:prstGeom prst="rect">
            <a:avLst/>
          </a:prstGeom>
          <a:solidFill>
            <a:srgbClr val="CCECFF">
              <a:alpha val="50195"/>
            </a:srgbClr>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23584" name="Rectangle 44"/>
          <p:cNvSpPr>
            <a:spLocks noChangeArrowheads="1"/>
          </p:cNvSpPr>
          <p:nvPr/>
        </p:nvSpPr>
        <p:spPr bwMode="auto">
          <a:xfrm>
            <a:off x="5486400" y="4572000"/>
            <a:ext cx="685800" cy="304800"/>
          </a:xfrm>
          <a:prstGeom prst="rect">
            <a:avLst/>
          </a:prstGeom>
          <a:solidFill>
            <a:srgbClr val="CCECFF">
              <a:alpha val="50195"/>
            </a:srgbClr>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Tree>
    <p:extLst>
      <p:ext uri="{BB962C8B-B14F-4D97-AF65-F5344CB8AC3E}">
        <p14:creationId xmlns:p14="http://schemas.microsoft.com/office/powerpoint/2010/main" val="584149370"/>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80" name="AutoShape 37"/>
          <p:cNvSpPr>
            <a:spLocks noChangeArrowheads="1"/>
          </p:cNvSpPr>
          <p:nvPr/>
        </p:nvSpPr>
        <p:spPr bwMode="auto">
          <a:xfrm>
            <a:off x="419100" y="2151064"/>
            <a:ext cx="8458200" cy="2359023"/>
          </a:xfrm>
          <a:prstGeom prst="roundRect">
            <a:avLst>
              <a:gd name="adj" fmla="val 16667"/>
            </a:avLst>
          </a:prstGeom>
          <a:solidFill>
            <a:srgbClr val="00FFFF"/>
          </a:solidFill>
          <a:ln w="12700">
            <a:solidFill>
              <a:srgbClr val="9900CC"/>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42" name="Rectangle 41"/>
          <p:cNvSpPr>
            <a:spLocks noChangeArrowheads="1"/>
          </p:cNvSpPr>
          <p:nvPr/>
        </p:nvSpPr>
        <p:spPr bwMode="auto">
          <a:xfrm>
            <a:off x="533400" y="3467895"/>
            <a:ext cx="8229600" cy="868363"/>
          </a:xfrm>
          <a:prstGeom prst="rect">
            <a:avLst/>
          </a:prstGeom>
          <a:solidFill>
            <a:srgbClr val="FFFADE"/>
          </a:solidFill>
          <a:ln w="12700">
            <a:solidFill>
              <a:schemeClr val="tx1"/>
            </a:solidFill>
            <a:miter lim="800000"/>
            <a:headEnd type="none" w="sm" len="sm"/>
            <a:tailEnd type="none" w="sm" len="sm"/>
          </a:ln>
          <a:effec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28677" name="AutoShape 38"/>
          <p:cNvSpPr>
            <a:spLocks noChangeArrowheads="1"/>
          </p:cNvSpPr>
          <p:nvPr/>
        </p:nvSpPr>
        <p:spPr bwMode="auto">
          <a:xfrm>
            <a:off x="457200" y="4556124"/>
            <a:ext cx="8458200" cy="1920875"/>
          </a:xfrm>
          <a:prstGeom prst="roundRect">
            <a:avLst>
              <a:gd name="adj" fmla="val 16667"/>
            </a:avLst>
          </a:prstGeom>
          <a:solidFill>
            <a:srgbClr val="FFC000"/>
          </a:solidFill>
          <a:ln w="12700">
            <a:solidFill>
              <a:schemeClr val="tx1"/>
            </a:solidFill>
            <a:miter lim="800000"/>
            <a:headEnd type="none" w="sm" len="sm"/>
            <a:tailEnd type="none" w="sm" len="sm"/>
          </a:ln>
          <a:effec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28678" name="Rectangle 42"/>
          <p:cNvSpPr>
            <a:spLocks noChangeArrowheads="1"/>
          </p:cNvSpPr>
          <p:nvPr/>
        </p:nvSpPr>
        <p:spPr bwMode="auto">
          <a:xfrm>
            <a:off x="609600" y="5681661"/>
            <a:ext cx="8229600" cy="719139"/>
          </a:xfrm>
          <a:prstGeom prst="rect">
            <a:avLst/>
          </a:prstGeom>
          <a:solidFill>
            <a:srgbClr val="FFFADE"/>
          </a:solidFill>
          <a:ln w="12700">
            <a:solidFill>
              <a:schemeClr val="tx1"/>
            </a:solidFill>
            <a:miter lim="800000"/>
            <a:headEnd type="none" w="sm" len="sm"/>
            <a:tailEnd type="none" w="sm" len="sm"/>
          </a:ln>
          <a:effec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28679" name="Rectangle 33"/>
          <p:cNvSpPr>
            <a:spLocks noChangeArrowheads="1"/>
          </p:cNvSpPr>
          <p:nvPr/>
        </p:nvSpPr>
        <p:spPr bwMode="auto">
          <a:xfrm>
            <a:off x="609600" y="4938711"/>
            <a:ext cx="8229600" cy="666750"/>
          </a:xfrm>
          <a:prstGeom prst="rect">
            <a:avLst/>
          </a:prstGeom>
          <a:solidFill>
            <a:srgbClr val="FFFADE"/>
          </a:solidFill>
          <a:ln w="12700">
            <a:solidFill>
              <a:schemeClr val="tx1"/>
            </a:solidFill>
            <a:miter lim="800000"/>
            <a:headEnd type="none" w="sm" len="sm"/>
            <a:tailEnd type="none" w="sm" len="sm"/>
          </a:ln>
          <a:effec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28681" name="Rectangle 41"/>
          <p:cNvSpPr>
            <a:spLocks noChangeArrowheads="1"/>
          </p:cNvSpPr>
          <p:nvPr/>
        </p:nvSpPr>
        <p:spPr bwMode="auto">
          <a:xfrm>
            <a:off x="533400" y="2514600"/>
            <a:ext cx="8229600" cy="868363"/>
          </a:xfrm>
          <a:prstGeom prst="rect">
            <a:avLst/>
          </a:prstGeom>
          <a:solidFill>
            <a:srgbClr val="FFFADE"/>
          </a:solidFill>
          <a:ln w="12700">
            <a:solidFill>
              <a:schemeClr val="tx1"/>
            </a:solidFill>
            <a:miter lim="800000"/>
            <a:headEnd type="none" w="sm" len="sm"/>
            <a:tailEnd type="none" w="sm" len="sm"/>
          </a:ln>
          <a:effec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28683" name="Rectangle 2"/>
          <p:cNvSpPr>
            <a:spLocks noChangeArrowheads="1"/>
          </p:cNvSpPr>
          <p:nvPr/>
        </p:nvSpPr>
        <p:spPr bwMode="auto">
          <a:xfrm>
            <a:off x="609600" y="2589075"/>
            <a:ext cx="1828800" cy="646112"/>
          </a:xfrm>
          <a:prstGeom prst="rect">
            <a:avLst/>
          </a:prstGeom>
          <a:solidFill>
            <a:srgbClr val="CCECFF"/>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kumimoji="0" lang="en-US" altLang="en-US" sz="1400" dirty="0">
                <a:latin typeface="Courier New" panose="02070309020205020404" pitchFamily="49" charset="0"/>
              </a:rPr>
              <a:t>{&lt;servers 0.75&gt;</a:t>
            </a:r>
            <a:br>
              <a:rPr kumimoji="0" lang="en-US" altLang="en-US" sz="1400" dirty="0">
                <a:latin typeface="Courier New" panose="02070309020205020404" pitchFamily="49" charset="0"/>
              </a:rPr>
            </a:br>
            <a:r>
              <a:rPr kumimoji="0" lang="en-US" altLang="en-US" sz="1400" dirty="0">
                <a:latin typeface="Courier New" panose="02070309020205020404" pitchFamily="49" charset="0"/>
              </a:rPr>
              <a:t>&lt;at 0.75</a:t>
            </a:r>
            <a:r>
              <a:rPr kumimoji="0" lang="en-US" altLang="en-US" sz="1400" dirty="0" smtClean="0">
                <a:latin typeface="Courier New" panose="02070309020205020404" pitchFamily="49" charset="0"/>
              </a:rPr>
              <a:t>&gt;}</a:t>
            </a:r>
            <a:endParaRPr kumimoji="0" lang="en-US" altLang="en-US" sz="1700" dirty="0">
              <a:latin typeface="Courier New" panose="02070309020205020404" pitchFamily="49" charset="0"/>
            </a:endParaRPr>
          </a:p>
        </p:txBody>
      </p:sp>
      <p:sp>
        <p:nvSpPr>
          <p:cNvPr id="474115" name="Rectangle 3"/>
          <p:cNvSpPr>
            <a:spLocks noGrp="1" noChangeArrowheads="1"/>
          </p:cNvSpPr>
          <p:nvPr>
            <p:ph type="title"/>
          </p:nvPr>
        </p:nvSpPr>
        <p:spPr/>
        <p:txBody>
          <a:bodyPr/>
          <a:lstStyle/>
          <a:p>
            <a:pPr>
              <a:defRPr/>
            </a:pPr>
            <a:r>
              <a:rPr lang="en-US" altLang="en-US" i="1" dirty="0" smtClean="0"/>
              <a:t>Snowball</a:t>
            </a:r>
            <a:r>
              <a:rPr lang="en-US" altLang="en-US" dirty="0" smtClean="0"/>
              <a:t> Pattern Generation</a:t>
            </a:r>
            <a:endParaRPr lang="en-US" altLang="en-US" i="1" dirty="0" smtClean="0"/>
          </a:p>
        </p:txBody>
      </p:sp>
      <p:sp>
        <p:nvSpPr>
          <p:cNvPr id="28685" name="Rectangle 4"/>
          <p:cNvSpPr>
            <a:spLocks noChangeArrowheads="1"/>
          </p:cNvSpPr>
          <p:nvPr/>
        </p:nvSpPr>
        <p:spPr bwMode="auto">
          <a:xfrm>
            <a:off x="4495800" y="2589075"/>
            <a:ext cx="2590800" cy="646331"/>
          </a:xfrm>
          <a:prstGeom prst="rect">
            <a:avLst/>
          </a:prstGeom>
          <a:solidFill>
            <a:srgbClr val="CCECFF"/>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kumimoji="0" lang="en-US" altLang="en-US" sz="1200" dirty="0">
                <a:latin typeface="Courier New" panose="02070309020205020404" pitchFamily="49" charset="0"/>
              </a:rPr>
              <a:t>{&lt;’s 0.5&gt; &lt;central 0.5&gt; &lt;headquarters 0.5&gt; &lt;in 0.5&gt;}</a:t>
            </a:r>
            <a:endParaRPr kumimoji="0" lang="en-US" altLang="en-US" sz="1600" dirty="0">
              <a:latin typeface="Courier New" panose="02070309020205020404" pitchFamily="49" charset="0"/>
            </a:endParaRPr>
          </a:p>
        </p:txBody>
      </p:sp>
      <p:sp>
        <p:nvSpPr>
          <p:cNvPr id="28686" name="Text Box 5"/>
          <p:cNvSpPr txBox="1">
            <a:spLocks noChangeArrowheads="1"/>
          </p:cNvSpPr>
          <p:nvPr/>
        </p:nvSpPr>
        <p:spPr bwMode="auto">
          <a:xfrm>
            <a:off x="2451100" y="2716075"/>
            <a:ext cx="1993900" cy="396875"/>
          </a:xfrm>
          <a:prstGeom prst="rect">
            <a:avLst/>
          </a:prstGeom>
          <a:noFill/>
          <a:ln>
            <a:noFill/>
          </a:ln>
          <a:effectLst/>
          <a:extLst>
            <a:ext uri="{909E8E84-426E-40DD-AFC4-6F175D3DCCD1}">
              <a14:hiddenFill xmlns:a14="http://schemas.microsoft.com/office/drawing/2010/main">
                <a:solidFill>
                  <a:srgbClr val="00FFFF">
                    <a:alpha val="50195"/>
                  </a:srgbClr>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kumimoji="0" lang="en-US" altLang="en-US" i="1" dirty="0">
                <a:solidFill>
                  <a:srgbClr val="FF0000"/>
                </a:solidFill>
              </a:rPr>
              <a:t>ORGANIZATION</a:t>
            </a:r>
          </a:p>
        </p:txBody>
      </p:sp>
      <p:sp>
        <p:nvSpPr>
          <p:cNvPr id="28687" name="Text Box 6"/>
          <p:cNvSpPr txBox="1">
            <a:spLocks noChangeArrowheads="1"/>
          </p:cNvSpPr>
          <p:nvPr/>
        </p:nvSpPr>
        <p:spPr bwMode="auto">
          <a:xfrm>
            <a:off x="7143750" y="2725600"/>
            <a:ext cx="1466850" cy="396875"/>
          </a:xfrm>
          <a:prstGeom prst="rect">
            <a:avLst/>
          </a:prstGeom>
          <a:noFill/>
          <a:ln>
            <a:noFill/>
          </a:ln>
          <a:effectLst/>
          <a:extLst>
            <a:ext uri="{909E8E84-426E-40DD-AFC4-6F175D3DCCD1}">
              <a14:hiddenFill xmlns:a14="http://schemas.microsoft.com/office/drawing/2010/main">
                <a:solidFill>
                  <a:srgbClr val="00FFFF">
                    <a:alpha val="50195"/>
                  </a:srgbClr>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kumimoji="0" lang="en-US" altLang="en-US" i="1">
                <a:solidFill>
                  <a:srgbClr val="009900"/>
                </a:solidFill>
              </a:rPr>
              <a:t>LOCATION </a:t>
            </a:r>
          </a:p>
        </p:txBody>
      </p:sp>
      <p:sp>
        <p:nvSpPr>
          <p:cNvPr id="28688" name="Rectangle 7"/>
          <p:cNvSpPr>
            <a:spLocks noChangeArrowheads="1"/>
          </p:cNvSpPr>
          <p:nvPr/>
        </p:nvSpPr>
        <p:spPr bwMode="auto">
          <a:xfrm>
            <a:off x="8610600" y="2589075"/>
            <a:ext cx="152400" cy="646112"/>
          </a:xfrm>
          <a:prstGeom prst="rect">
            <a:avLst/>
          </a:prstGeom>
          <a:solidFill>
            <a:srgbClr val="CCECFF"/>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28689" name="Rectangle 8"/>
          <p:cNvSpPr>
            <a:spLocks noChangeArrowheads="1"/>
          </p:cNvSpPr>
          <p:nvPr/>
        </p:nvSpPr>
        <p:spPr bwMode="auto">
          <a:xfrm>
            <a:off x="7162800" y="2589075"/>
            <a:ext cx="1371600" cy="646112"/>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rgbClr val="00FFFF">
                    <a:alpha val="50195"/>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28690" name="Rectangle 9"/>
          <p:cNvSpPr>
            <a:spLocks noChangeArrowheads="1"/>
          </p:cNvSpPr>
          <p:nvPr/>
        </p:nvSpPr>
        <p:spPr bwMode="auto">
          <a:xfrm>
            <a:off x="2514600" y="2589075"/>
            <a:ext cx="1905000" cy="646112"/>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rgbClr val="00FFFF">
                    <a:alpha val="50195"/>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28691" name="Rectangle 10"/>
          <p:cNvSpPr>
            <a:spLocks noChangeArrowheads="1"/>
          </p:cNvSpPr>
          <p:nvPr/>
        </p:nvSpPr>
        <p:spPr bwMode="auto">
          <a:xfrm>
            <a:off x="685800" y="5002211"/>
            <a:ext cx="1752600" cy="530225"/>
          </a:xfrm>
          <a:prstGeom prst="rect">
            <a:avLst/>
          </a:prstGeom>
          <a:solidFill>
            <a:srgbClr val="CCECFF"/>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kumimoji="0" lang="en-US" altLang="en-US" sz="1400">
                <a:latin typeface="Courier New" panose="02070309020205020404" pitchFamily="49" charset="0"/>
              </a:rPr>
              <a:t>{&lt;shares 0.75&gt;</a:t>
            </a:r>
            <a:br>
              <a:rPr kumimoji="0" lang="en-US" altLang="en-US" sz="1400">
                <a:latin typeface="Courier New" panose="02070309020205020404" pitchFamily="49" charset="0"/>
              </a:rPr>
            </a:br>
            <a:r>
              <a:rPr kumimoji="0" lang="en-US" altLang="en-US" sz="1400">
                <a:latin typeface="Courier New" panose="02070309020205020404" pitchFamily="49" charset="0"/>
              </a:rPr>
              <a:t>&lt;of 0.75&gt;}</a:t>
            </a:r>
            <a:endParaRPr kumimoji="0" lang="en-US" altLang="en-US" sz="1700">
              <a:latin typeface="Courier New" panose="02070309020205020404" pitchFamily="49" charset="0"/>
            </a:endParaRPr>
          </a:p>
        </p:txBody>
      </p:sp>
      <p:sp>
        <p:nvSpPr>
          <p:cNvPr id="28692" name="Rectangle 11"/>
          <p:cNvSpPr>
            <a:spLocks noChangeArrowheads="1"/>
          </p:cNvSpPr>
          <p:nvPr/>
        </p:nvSpPr>
        <p:spPr bwMode="auto">
          <a:xfrm>
            <a:off x="3886200" y="4999036"/>
            <a:ext cx="1905000" cy="530225"/>
          </a:xfrm>
          <a:prstGeom prst="rect">
            <a:avLst/>
          </a:prstGeom>
          <a:solidFill>
            <a:srgbClr val="CCECFF"/>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kumimoji="0" lang="en-US" altLang="en-US" sz="1400">
                <a:latin typeface="Courier New" panose="02070309020205020404" pitchFamily="49" charset="0"/>
              </a:rPr>
              <a:t>{&lt;- 0.75&gt; </a:t>
            </a:r>
            <a:br>
              <a:rPr kumimoji="0" lang="en-US" altLang="en-US" sz="1400">
                <a:latin typeface="Courier New" panose="02070309020205020404" pitchFamily="49" charset="0"/>
              </a:rPr>
            </a:br>
            <a:r>
              <a:rPr kumimoji="0" lang="en-US" altLang="en-US" sz="1400">
                <a:latin typeface="Courier New" panose="02070309020205020404" pitchFamily="49" charset="0"/>
              </a:rPr>
              <a:t>&lt;based 0.75&gt; }</a:t>
            </a:r>
            <a:endParaRPr kumimoji="0" lang="en-US" altLang="en-US" sz="1700">
              <a:latin typeface="Courier New" panose="02070309020205020404" pitchFamily="49" charset="0"/>
            </a:endParaRPr>
          </a:p>
        </p:txBody>
      </p:sp>
      <p:sp>
        <p:nvSpPr>
          <p:cNvPr id="28693" name="Rectangle 12"/>
          <p:cNvSpPr>
            <a:spLocks noChangeArrowheads="1"/>
          </p:cNvSpPr>
          <p:nvPr/>
        </p:nvSpPr>
        <p:spPr bwMode="auto">
          <a:xfrm>
            <a:off x="7848600" y="4999036"/>
            <a:ext cx="990600" cy="533400"/>
          </a:xfrm>
          <a:prstGeom prst="rect">
            <a:avLst/>
          </a:prstGeom>
          <a:solidFill>
            <a:srgbClr val="CCECFF"/>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lgn="ctr">
              <a:buFontTx/>
              <a:buNone/>
            </a:pPr>
            <a:r>
              <a:rPr kumimoji="0" lang="en-US" altLang="en-US" sz="1400">
                <a:latin typeface="Courier New" panose="02070309020205020404" pitchFamily="49" charset="0"/>
              </a:rPr>
              <a:t>{&lt;fell 1&gt;}</a:t>
            </a:r>
            <a:endParaRPr kumimoji="0" lang="en-US" altLang="en-US">
              <a:latin typeface="Courier New" panose="02070309020205020404" pitchFamily="49" charset="0"/>
            </a:endParaRPr>
          </a:p>
        </p:txBody>
      </p:sp>
      <p:sp>
        <p:nvSpPr>
          <p:cNvPr id="28694" name="Rectangle 13"/>
          <p:cNvSpPr>
            <a:spLocks noChangeArrowheads="1"/>
          </p:cNvSpPr>
          <p:nvPr/>
        </p:nvSpPr>
        <p:spPr bwMode="auto">
          <a:xfrm>
            <a:off x="685800" y="5764212"/>
            <a:ext cx="1219200" cy="576263"/>
          </a:xfrm>
          <a:prstGeom prst="rect">
            <a:avLst/>
          </a:prstGeom>
          <a:solidFill>
            <a:srgbClr val="CCECFF"/>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kumimoji="0" lang="en-US" altLang="en-US" sz="1400">
                <a:latin typeface="Courier New" panose="02070309020205020404" pitchFamily="49" charset="0"/>
              </a:rPr>
              <a:t>{&lt;the 1&gt;}</a:t>
            </a:r>
            <a:br>
              <a:rPr kumimoji="0" lang="en-US" altLang="en-US" sz="1400">
                <a:latin typeface="Courier New" panose="02070309020205020404" pitchFamily="49" charset="0"/>
              </a:rPr>
            </a:br>
            <a:endParaRPr kumimoji="0" lang="en-US" altLang="en-US" sz="1700">
              <a:latin typeface="Courier New" panose="02070309020205020404" pitchFamily="49" charset="0"/>
            </a:endParaRPr>
          </a:p>
        </p:txBody>
      </p:sp>
      <p:sp>
        <p:nvSpPr>
          <p:cNvPr id="28695" name="Rectangle 14"/>
          <p:cNvSpPr>
            <a:spLocks noChangeArrowheads="1"/>
          </p:cNvSpPr>
          <p:nvPr/>
        </p:nvSpPr>
        <p:spPr bwMode="auto">
          <a:xfrm>
            <a:off x="3352800" y="5761037"/>
            <a:ext cx="1905000" cy="530225"/>
          </a:xfrm>
          <a:prstGeom prst="rect">
            <a:avLst/>
          </a:prstGeom>
          <a:solidFill>
            <a:srgbClr val="CCECFF"/>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kumimoji="0" lang="en-US" altLang="en-US" sz="1400">
                <a:latin typeface="Courier New" panose="02070309020205020404" pitchFamily="49" charset="0"/>
              </a:rPr>
              <a:t>{&lt;- 0.75&gt; </a:t>
            </a:r>
            <a:br>
              <a:rPr kumimoji="0" lang="en-US" altLang="en-US" sz="1400">
                <a:latin typeface="Courier New" panose="02070309020205020404" pitchFamily="49" charset="0"/>
              </a:rPr>
            </a:br>
            <a:r>
              <a:rPr kumimoji="0" lang="en-US" altLang="en-US" sz="1400">
                <a:latin typeface="Courier New" panose="02070309020205020404" pitchFamily="49" charset="0"/>
              </a:rPr>
              <a:t>&lt;based 0.75&gt; }</a:t>
            </a:r>
            <a:endParaRPr kumimoji="0" lang="en-US" altLang="en-US" sz="1700">
              <a:latin typeface="Courier New" panose="02070309020205020404" pitchFamily="49" charset="0"/>
            </a:endParaRPr>
          </a:p>
        </p:txBody>
      </p:sp>
      <p:sp>
        <p:nvSpPr>
          <p:cNvPr id="28696" name="Text Box 15"/>
          <p:cNvSpPr txBox="1">
            <a:spLocks noChangeArrowheads="1"/>
          </p:cNvSpPr>
          <p:nvPr/>
        </p:nvSpPr>
        <p:spPr bwMode="auto">
          <a:xfrm>
            <a:off x="5791200" y="5075236"/>
            <a:ext cx="1993900" cy="396875"/>
          </a:xfrm>
          <a:prstGeom prst="rect">
            <a:avLst/>
          </a:prstGeom>
          <a:noFill/>
          <a:ln>
            <a:noFill/>
          </a:ln>
          <a:effectLst/>
          <a:extLst>
            <a:ext uri="{909E8E84-426E-40DD-AFC4-6F175D3DCCD1}">
              <a14:hiddenFill xmlns:a14="http://schemas.microsoft.com/office/drawing/2010/main">
                <a:solidFill>
                  <a:srgbClr val="00FFFF">
                    <a:alpha val="50195"/>
                  </a:srgbClr>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kumimoji="0" lang="en-US" altLang="en-US" i="1">
                <a:solidFill>
                  <a:srgbClr val="FF0000"/>
                </a:solidFill>
              </a:rPr>
              <a:t>ORGANIZATION</a:t>
            </a:r>
          </a:p>
        </p:txBody>
      </p:sp>
      <p:sp>
        <p:nvSpPr>
          <p:cNvPr id="28697" name="Text Box 16"/>
          <p:cNvSpPr txBox="1">
            <a:spLocks noChangeArrowheads="1"/>
          </p:cNvSpPr>
          <p:nvPr/>
        </p:nvSpPr>
        <p:spPr bwMode="auto">
          <a:xfrm>
            <a:off x="1905000" y="5837237"/>
            <a:ext cx="1466850" cy="396875"/>
          </a:xfrm>
          <a:prstGeom prst="rect">
            <a:avLst/>
          </a:prstGeom>
          <a:noFill/>
          <a:ln>
            <a:noFill/>
          </a:ln>
          <a:effectLst/>
          <a:extLst>
            <a:ext uri="{909E8E84-426E-40DD-AFC4-6F175D3DCCD1}">
              <a14:hiddenFill xmlns:a14="http://schemas.microsoft.com/office/drawing/2010/main">
                <a:solidFill>
                  <a:srgbClr val="00FFFF">
                    <a:alpha val="50195"/>
                  </a:srgbClr>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kumimoji="0" lang="en-US" altLang="en-US" i="1">
                <a:solidFill>
                  <a:srgbClr val="009900"/>
                </a:solidFill>
              </a:rPr>
              <a:t>LOCATION </a:t>
            </a:r>
          </a:p>
        </p:txBody>
      </p:sp>
      <p:sp>
        <p:nvSpPr>
          <p:cNvPr id="28698" name="Rectangle 17"/>
          <p:cNvSpPr>
            <a:spLocks noChangeArrowheads="1"/>
          </p:cNvSpPr>
          <p:nvPr/>
        </p:nvSpPr>
        <p:spPr bwMode="auto">
          <a:xfrm>
            <a:off x="7315200" y="5761037"/>
            <a:ext cx="1524000" cy="533400"/>
          </a:xfrm>
          <a:prstGeom prst="rect">
            <a:avLst/>
          </a:prstGeom>
          <a:solidFill>
            <a:srgbClr val="CCECFF"/>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lgn="ctr">
              <a:buFontTx/>
              <a:buNone/>
            </a:pPr>
            <a:r>
              <a:rPr kumimoji="0" lang="en-US" altLang="en-US" sz="1400">
                <a:latin typeface="Courier New" panose="02070309020205020404" pitchFamily="49" charset="0"/>
              </a:rPr>
              <a:t>{&lt;introduced </a:t>
            </a:r>
            <a:br>
              <a:rPr kumimoji="0" lang="en-US" altLang="en-US" sz="1400">
                <a:latin typeface="Courier New" panose="02070309020205020404" pitchFamily="49" charset="0"/>
              </a:rPr>
            </a:br>
            <a:r>
              <a:rPr kumimoji="0" lang="en-US" altLang="en-US" sz="1400">
                <a:latin typeface="Courier New" panose="02070309020205020404" pitchFamily="49" charset="0"/>
              </a:rPr>
              <a:t>0.75&gt; &lt;a 0.75&gt;}</a:t>
            </a:r>
            <a:endParaRPr kumimoji="0" lang="en-US" altLang="en-US">
              <a:latin typeface="Courier New" panose="02070309020205020404" pitchFamily="49" charset="0"/>
            </a:endParaRPr>
          </a:p>
        </p:txBody>
      </p:sp>
      <p:sp>
        <p:nvSpPr>
          <p:cNvPr id="28699" name="Rectangle 18"/>
          <p:cNvSpPr>
            <a:spLocks noChangeArrowheads="1"/>
          </p:cNvSpPr>
          <p:nvPr/>
        </p:nvSpPr>
        <p:spPr bwMode="auto">
          <a:xfrm>
            <a:off x="1981200" y="5761037"/>
            <a:ext cx="1295400" cy="5334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rgbClr val="00FFFF">
                    <a:alpha val="50195"/>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28700" name="Rectangle 19"/>
          <p:cNvSpPr>
            <a:spLocks noChangeArrowheads="1"/>
          </p:cNvSpPr>
          <p:nvPr/>
        </p:nvSpPr>
        <p:spPr bwMode="auto">
          <a:xfrm>
            <a:off x="5867400" y="4999036"/>
            <a:ext cx="1905000" cy="5334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rgbClr val="00FFFF">
                    <a:alpha val="50195"/>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28701" name="Text Box 20"/>
          <p:cNvSpPr txBox="1">
            <a:spLocks noChangeArrowheads="1"/>
          </p:cNvSpPr>
          <p:nvPr/>
        </p:nvSpPr>
        <p:spPr bwMode="auto">
          <a:xfrm>
            <a:off x="2438400" y="5075236"/>
            <a:ext cx="1466850" cy="396875"/>
          </a:xfrm>
          <a:prstGeom prst="rect">
            <a:avLst/>
          </a:prstGeom>
          <a:noFill/>
          <a:ln>
            <a:noFill/>
          </a:ln>
          <a:effectLst/>
          <a:extLst>
            <a:ext uri="{909E8E84-426E-40DD-AFC4-6F175D3DCCD1}">
              <a14:hiddenFill xmlns:a14="http://schemas.microsoft.com/office/drawing/2010/main">
                <a:solidFill>
                  <a:srgbClr val="00FFFF">
                    <a:alpha val="50195"/>
                  </a:srgbClr>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kumimoji="0" lang="en-US" altLang="en-US" i="1">
                <a:solidFill>
                  <a:srgbClr val="009900"/>
                </a:solidFill>
              </a:rPr>
              <a:t>LOCATION </a:t>
            </a:r>
          </a:p>
        </p:txBody>
      </p:sp>
      <p:sp>
        <p:nvSpPr>
          <p:cNvPr id="28702" name="Rectangle 21"/>
          <p:cNvSpPr>
            <a:spLocks noChangeArrowheads="1"/>
          </p:cNvSpPr>
          <p:nvPr/>
        </p:nvSpPr>
        <p:spPr bwMode="auto">
          <a:xfrm>
            <a:off x="2514600" y="4999036"/>
            <a:ext cx="1295400" cy="5334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rgbClr val="00FFFF">
                    <a:alpha val="50195"/>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28703" name="Text Box 22"/>
          <p:cNvSpPr txBox="1">
            <a:spLocks noChangeArrowheads="1"/>
          </p:cNvSpPr>
          <p:nvPr/>
        </p:nvSpPr>
        <p:spPr bwMode="auto">
          <a:xfrm>
            <a:off x="5257800" y="5837237"/>
            <a:ext cx="1993900" cy="396875"/>
          </a:xfrm>
          <a:prstGeom prst="rect">
            <a:avLst/>
          </a:prstGeom>
          <a:noFill/>
          <a:ln>
            <a:noFill/>
          </a:ln>
          <a:effectLst/>
          <a:extLst>
            <a:ext uri="{909E8E84-426E-40DD-AFC4-6F175D3DCCD1}">
              <a14:hiddenFill xmlns:a14="http://schemas.microsoft.com/office/drawing/2010/main">
                <a:solidFill>
                  <a:srgbClr val="00FFFF">
                    <a:alpha val="50195"/>
                  </a:srgbClr>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kumimoji="0" lang="en-US" altLang="en-US" i="1">
                <a:solidFill>
                  <a:srgbClr val="FF0000"/>
                </a:solidFill>
              </a:rPr>
              <a:t>ORGANIZATION</a:t>
            </a:r>
          </a:p>
        </p:txBody>
      </p:sp>
      <p:sp>
        <p:nvSpPr>
          <p:cNvPr id="28704" name="Rectangle 23"/>
          <p:cNvSpPr>
            <a:spLocks noChangeArrowheads="1"/>
          </p:cNvSpPr>
          <p:nvPr/>
        </p:nvSpPr>
        <p:spPr bwMode="auto">
          <a:xfrm>
            <a:off x="5334000" y="5761037"/>
            <a:ext cx="1905000" cy="5334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rgbClr val="00FFFF">
                    <a:alpha val="50195"/>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28705" name="Rectangle 24"/>
          <p:cNvSpPr>
            <a:spLocks noChangeArrowheads="1"/>
          </p:cNvSpPr>
          <p:nvPr/>
        </p:nvSpPr>
        <p:spPr bwMode="auto">
          <a:xfrm>
            <a:off x="609600" y="3705088"/>
            <a:ext cx="1828800" cy="523220"/>
          </a:xfrm>
          <a:prstGeom prst="rect">
            <a:avLst/>
          </a:prstGeom>
          <a:solidFill>
            <a:srgbClr val="CCECFF"/>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kumimoji="0" lang="en-US" altLang="en-US" sz="1400" dirty="0">
                <a:latin typeface="Courier New" panose="02070309020205020404" pitchFamily="49" charset="0"/>
              </a:rPr>
              <a:t>{&lt;operate 0.75&gt;</a:t>
            </a:r>
            <a:br>
              <a:rPr kumimoji="0" lang="en-US" altLang="en-US" sz="1400" dirty="0">
                <a:latin typeface="Courier New" panose="02070309020205020404" pitchFamily="49" charset="0"/>
              </a:rPr>
            </a:br>
            <a:r>
              <a:rPr kumimoji="0" lang="en-US" altLang="en-US" sz="1400" dirty="0">
                <a:latin typeface="Courier New" panose="02070309020205020404" pitchFamily="49" charset="0"/>
              </a:rPr>
              <a:t>&lt;from 0.75</a:t>
            </a:r>
            <a:r>
              <a:rPr kumimoji="0" lang="en-US" altLang="en-US" sz="1400" dirty="0" smtClean="0">
                <a:latin typeface="Courier New" panose="02070309020205020404" pitchFamily="49" charset="0"/>
              </a:rPr>
              <a:t>&gt;}</a:t>
            </a:r>
            <a:endParaRPr kumimoji="0" lang="en-US" altLang="en-US" sz="1700" dirty="0">
              <a:latin typeface="Courier New" panose="02070309020205020404" pitchFamily="49" charset="0"/>
            </a:endParaRPr>
          </a:p>
        </p:txBody>
      </p:sp>
      <p:sp>
        <p:nvSpPr>
          <p:cNvPr id="28706" name="Rectangle 25"/>
          <p:cNvSpPr>
            <a:spLocks noChangeArrowheads="1"/>
          </p:cNvSpPr>
          <p:nvPr/>
        </p:nvSpPr>
        <p:spPr bwMode="auto">
          <a:xfrm>
            <a:off x="4495800" y="3705088"/>
            <a:ext cx="2590800" cy="523220"/>
          </a:xfrm>
          <a:prstGeom prst="rect">
            <a:avLst/>
          </a:prstGeom>
          <a:solidFill>
            <a:srgbClr val="CCECFF"/>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kumimoji="0" lang="en-US" altLang="en-US" sz="1200" dirty="0">
                <a:latin typeface="Courier New" panose="02070309020205020404" pitchFamily="49" charset="0"/>
              </a:rPr>
              <a:t>{&lt;’s 0.7&gt; </a:t>
            </a:r>
            <a:r>
              <a:rPr kumimoji="0" lang="en-US" altLang="en-US" sz="1200" dirty="0" smtClean="0">
                <a:latin typeface="Courier New" panose="02070309020205020404" pitchFamily="49" charset="0"/>
              </a:rPr>
              <a:t>&lt;headquarters </a:t>
            </a:r>
            <a:r>
              <a:rPr kumimoji="0" lang="en-US" altLang="en-US" sz="1200" dirty="0">
                <a:latin typeface="Courier New" panose="02070309020205020404" pitchFamily="49" charset="0"/>
              </a:rPr>
              <a:t>0.7&gt; </a:t>
            </a:r>
            <a:r>
              <a:rPr kumimoji="0" lang="en-US" altLang="en-US" sz="1200" dirty="0" smtClean="0">
                <a:latin typeface="Courier New" panose="02070309020205020404" pitchFamily="49" charset="0"/>
              </a:rPr>
              <a:t>&lt;</a:t>
            </a:r>
            <a:r>
              <a:rPr kumimoji="0" lang="en-US" altLang="en-US" sz="1200" dirty="0">
                <a:latin typeface="Courier New" panose="02070309020205020404" pitchFamily="49" charset="0"/>
              </a:rPr>
              <a:t>in 0.7&gt;}</a:t>
            </a:r>
            <a:endParaRPr kumimoji="0" lang="en-US" altLang="en-US" sz="1600" dirty="0">
              <a:latin typeface="Courier New" panose="02070309020205020404" pitchFamily="49" charset="0"/>
            </a:endParaRPr>
          </a:p>
        </p:txBody>
      </p:sp>
      <p:sp>
        <p:nvSpPr>
          <p:cNvPr id="28707" name="Text Box 26"/>
          <p:cNvSpPr txBox="1">
            <a:spLocks noChangeArrowheads="1"/>
          </p:cNvSpPr>
          <p:nvPr/>
        </p:nvSpPr>
        <p:spPr bwMode="auto">
          <a:xfrm>
            <a:off x="2425700" y="3792400"/>
            <a:ext cx="1993900" cy="396875"/>
          </a:xfrm>
          <a:prstGeom prst="rect">
            <a:avLst/>
          </a:prstGeom>
          <a:noFill/>
          <a:ln>
            <a:noFill/>
          </a:ln>
          <a:effectLst/>
          <a:extLst>
            <a:ext uri="{909E8E84-426E-40DD-AFC4-6F175D3DCCD1}">
              <a14:hiddenFill xmlns:a14="http://schemas.microsoft.com/office/drawing/2010/main">
                <a:solidFill>
                  <a:srgbClr val="00FFFF">
                    <a:alpha val="50195"/>
                  </a:srgbClr>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kumimoji="0" lang="en-US" altLang="en-US" i="1" dirty="0">
                <a:solidFill>
                  <a:srgbClr val="FF0000"/>
                </a:solidFill>
              </a:rPr>
              <a:t>ORGANIZATION</a:t>
            </a:r>
          </a:p>
        </p:txBody>
      </p:sp>
      <p:sp>
        <p:nvSpPr>
          <p:cNvPr id="28708" name="Text Box 27"/>
          <p:cNvSpPr txBox="1">
            <a:spLocks noChangeArrowheads="1"/>
          </p:cNvSpPr>
          <p:nvPr/>
        </p:nvSpPr>
        <p:spPr bwMode="auto">
          <a:xfrm>
            <a:off x="7143750" y="3841613"/>
            <a:ext cx="1466850" cy="396875"/>
          </a:xfrm>
          <a:prstGeom prst="rect">
            <a:avLst/>
          </a:prstGeom>
          <a:noFill/>
          <a:ln>
            <a:noFill/>
          </a:ln>
          <a:effectLst/>
          <a:extLst>
            <a:ext uri="{909E8E84-426E-40DD-AFC4-6F175D3DCCD1}">
              <a14:hiddenFill xmlns:a14="http://schemas.microsoft.com/office/drawing/2010/main">
                <a:solidFill>
                  <a:srgbClr val="00FFFF">
                    <a:alpha val="50195"/>
                  </a:srgbClr>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kumimoji="0" lang="en-US" altLang="en-US" i="1">
                <a:solidFill>
                  <a:srgbClr val="009900"/>
                </a:solidFill>
              </a:rPr>
              <a:t>LOCATION </a:t>
            </a:r>
          </a:p>
        </p:txBody>
      </p:sp>
      <p:sp>
        <p:nvSpPr>
          <p:cNvPr id="28709" name="Rectangle 28"/>
          <p:cNvSpPr>
            <a:spLocks noChangeArrowheads="1"/>
          </p:cNvSpPr>
          <p:nvPr/>
        </p:nvSpPr>
        <p:spPr bwMode="auto">
          <a:xfrm>
            <a:off x="8610600" y="3705088"/>
            <a:ext cx="152400" cy="533400"/>
          </a:xfrm>
          <a:prstGeom prst="rect">
            <a:avLst/>
          </a:prstGeom>
          <a:solidFill>
            <a:srgbClr val="CCECFF"/>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28710" name="Rectangle 29"/>
          <p:cNvSpPr>
            <a:spLocks noChangeArrowheads="1"/>
          </p:cNvSpPr>
          <p:nvPr/>
        </p:nvSpPr>
        <p:spPr bwMode="auto">
          <a:xfrm>
            <a:off x="7162800" y="3705088"/>
            <a:ext cx="1371600" cy="52322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rgbClr val="00FFFF">
                    <a:alpha val="50195"/>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28711" name="Rectangle 30"/>
          <p:cNvSpPr>
            <a:spLocks noChangeArrowheads="1"/>
          </p:cNvSpPr>
          <p:nvPr/>
        </p:nvSpPr>
        <p:spPr bwMode="auto">
          <a:xfrm>
            <a:off x="2514600" y="3705088"/>
            <a:ext cx="1905000" cy="52322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rgbClr val="00FFFF">
                    <a:alpha val="50195"/>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28713" name="Text Box 39"/>
          <p:cNvSpPr txBox="1">
            <a:spLocks noChangeArrowheads="1"/>
          </p:cNvSpPr>
          <p:nvPr/>
        </p:nvSpPr>
        <p:spPr bwMode="auto">
          <a:xfrm>
            <a:off x="3906837" y="2168251"/>
            <a:ext cx="1177925" cy="396875"/>
          </a:xfrm>
          <a:prstGeom prst="rect">
            <a:avLst/>
          </a:prstGeom>
          <a:noFill/>
          <a:ln>
            <a:noFill/>
          </a:ln>
          <a:effectLst/>
          <a:extLst>
            <a:ext uri="{909E8E84-426E-40DD-AFC4-6F175D3DCCD1}">
              <a14:hiddenFill xmlns:a14="http://schemas.microsoft.com/office/drawing/2010/main">
                <a:solidFill>
                  <a:srgbClr val="00FFFF">
                    <a:alpha val="50195"/>
                  </a:srgbClr>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kumimoji="0" lang="en-US" altLang="en-US" dirty="0"/>
              <a:t>Cluster 1</a:t>
            </a:r>
          </a:p>
        </p:txBody>
      </p:sp>
      <p:sp>
        <p:nvSpPr>
          <p:cNvPr id="28714" name="Text Box 40"/>
          <p:cNvSpPr txBox="1">
            <a:spLocks noChangeArrowheads="1"/>
          </p:cNvSpPr>
          <p:nvPr/>
        </p:nvSpPr>
        <p:spPr bwMode="auto">
          <a:xfrm>
            <a:off x="3937000" y="4579142"/>
            <a:ext cx="1177925" cy="396875"/>
          </a:xfrm>
          <a:prstGeom prst="rect">
            <a:avLst/>
          </a:prstGeom>
          <a:noFill/>
          <a:ln>
            <a:noFill/>
          </a:ln>
          <a:effectLst/>
          <a:extLst>
            <a:ext uri="{909E8E84-426E-40DD-AFC4-6F175D3DCCD1}">
              <a14:hiddenFill xmlns:a14="http://schemas.microsoft.com/office/drawing/2010/main">
                <a:solidFill>
                  <a:srgbClr val="00FFFF">
                    <a:alpha val="50195"/>
                  </a:srgbClr>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kumimoji="0" lang="en-US" altLang="en-US" dirty="0"/>
              <a:t>Cluster 2</a:t>
            </a:r>
          </a:p>
        </p:txBody>
      </p:sp>
      <p:sp>
        <p:nvSpPr>
          <p:cNvPr id="44" name="Text Box 38"/>
          <p:cNvSpPr txBox="1">
            <a:spLocks noChangeArrowheads="1"/>
          </p:cNvSpPr>
          <p:nvPr/>
        </p:nvSpPr>
        <p:spPr bwMode="auto">
          <a:xfrm>
            <a:off x="148430" y="1010418"/>
            <a:ext cx="8694737" cy="929485"/>
          </a:xfrm>
          <a:prstGeom prst="rect">
            <a:avLst/>
          </a:prstGeom>
          <a:noFill/>
          <a:ln>
            <a:noFill/>
          </a:ln>
          <a:effectLst/>
          <a:extLst>
            <a:ext uri="{909E8E84-426E-40DD-AFC4-6F175D3DCCD1}">
              <a14:hiddenFill xmlns:a14="http://schemas.microsoft.com/office/drawing/2010/main">
                <a:solidFill>
                  <a:srgbClr val="00FFFF">
                    <a:alpha val="50195"/>
                  </a:srgbClr>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kumimoji="0" lang="en-US" altLang="en-US" sz="1600" dirty="0" smtClean="0">
                <a:latin typeface="Whitney Light" pitchFamily="50" charset="0"/>
              </a:rPr>
              <a:t>Occurrences of seed tuples converted to Pattern Representation.</a:t>
            </a:r>
          </a:p>
          <a:p>
            <a:pPr>
              <a:buFontTx/>
              <a:buNone/>
            </a:pPr>
            <a:r>
              <a:rPr kumimoji="0" lang="en-US" altLang="en-US" sz="1600" dirty="0" smtClean="0">
                <a:latin typeface="Whitney Light" pitchFamily="50" charset="0"/>
              </a:rPr>
              <a:t>The weight of each term is a function of the frequency of the term in the corresponding context.</a:t>
            </a:r>
          </a:p>
          <a:p>
            <a:pPr>
              <a:buFontTx/>
              <a:buNone/>
            </a:pPr>
            <a:r>
              <a:rPr kumimoji="0" lang="en-US" altLang="en-US" sz="1600" dirty="0" smtClean="0">
                <a:latin typeface="Whitney Light" pitchFamily="50" charset="0"/>
              </a:rPr>
              <a:t>Patterns clustered using a similarity metric</a:t>
            </a:r>
            <a:endParaRPr kumimoji="0" lang="en-US" altLang="en-US" sz="1600" dirty="0">
              <a:latin typeface="Whitney Light" pitchFamily="50" charset="0"/>
            </a:endParaRPr>
          </a:p>
        </p:txBody>
      </p:sp>
    </p:spTree>
    <p:extLst>
      <p:ext uri="{BB962C8B-B14F-4D97-AF65-F5344CB8AC3E}">
        <p14:creationId xmlns:p14="http://schemas.microsoft.com/office/powerpoint/2010/main" val="339115453"/>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Rectangle 33"/>
          <p:cNvSpPr>
            <a:spLocks noChangeArrowheads="1"/>
          </p:cNvSpPr>
          <p:nvPr/>
        </p:nvSpPr>
        <p:spPr bwMode="auto">
          <a:xfrm>
            <a:off x="1295400" y="3276601"/>
            <a:ext cx="7391400" cy="758128"/>
          </a:xfrm>
          <a:prstGeom prst="rect">
            <a:avLst/>
          </a:prstGeom>
          <a:solidFill>
            <a:srgbClr val="FFC000"/>
          </a:solidFill>
          <a:ln w="12700">
            <a:solidFill>
              <a:schemeClr val="tx1"/>
            </a:solidFill>
            <a:miter lim="800000"/>
            <a:headEnd type="none" w="sm" len="sm"/>
            <a:tailEnd type="none" w="sm" len="sm"/>
          </a:ln>
          <a:effec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26" name="Rectangle 41"/>
          <p:cNvSpPr>
            <a:spLocks noChangeArrowheads="1"/>
          </p:cNvSpPr>
          <p:nvPr/>
        </p:nvSpPr>
        <p:spPr bwMode="auto">
          <a:xfrm>
            <a:off x="1358900" y="3353594"/>
            <a:ext cx="7239000" cy="626267"/>
          </a:xfrm>
          <a:prstGeom prst="rect">
            <a:avLst/>
          </a:prstGeom>
          <a:solidFill>
            <a:srgbClr val="FFFADE"/>
          </a:solidFill>
          <a:ln w="12700">
            <a:solidFill>
              <a:schemeClr val="tx1"/>
            </a:solidFill>
            <a:miter lim="800000"/>
            <a:headEnd type="none" w="sm" len="sm"/>
            <a:tailEnd type="none" w="sm" len="sm"/>
          </a:ln>
          <a:effec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29701" name="Rectangle 34"/>
          <p:cNvSpPr>
            <a:spLocks noChangeArrowheads="1"/>
          </p:cNvSpPr>
          <p:nvPr/>
        </p:nvSpPr>
        <p:spPr bwMode="auto">
          <a:xfrm>
            <a:off x="1295400" y="2057400"/>
            <a:ext cx="7391400" cy="813691"/>
          </a:xfrm>
          <a:prstGeom prst="rect">
            <a:avLst/>
          </a:prstGeom>
          <a:solidFill>
            <a:srgbClr val="00FFFF"/>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25" name="Rectangle 41"/>
          <p:cNvSpPr>
            <a:spLocks noChangeArrowheads="1"/>
          </p:cNvSpPr>
          <p:nvPr/>
        </p:nvSpPr>
        <p:spPr bwMode="auto">
          <a:xfrm>
            <a:off x="1371600" y="2159001"/>
            <a:ext cx="7239000" cy="609600"/>
          </a:xfrm>
          <a:prstGeom prst="rect">
            <a:avLst/>
          </a:prstGeom>
          <a:solidFill>
            <a:srgbClr val="FFFADE"/>
          </a:solidFill>
          <a:ln w="12700">
            <a:solidFill>
              <a:schemeClr val="tx1"/>
            </a:solidFill>
            <a:miter lim="800000"/>
            <a:headEnd type="none" w="sm" len="sm"/>
            <a:tailEnd type="none" w="sm" len="sm"/>
          </a:ln>
          <a:effec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473091" name="Rectangle 3"/>
          <p:cNvSpPr>
            <a:spLocks noGrp="1" noChangeArrowheads="1"/>
          </p:cNvSpPr>
          <p:nvPr>
            <p:ph type="title"/>
          </p:nvPr>
        </p:nvSpPr>
        <p:spPr/>
        <p:txBody>
          <a:bodyPr/>
          <a:lstStyle/>
          <a:p>
            <a:pPr>
              <a:defRPr/>
            </a:pPr>
            <a:r>
              <a:rPr lang="en-US" altLang="en-US" i="1" dirty="0" smtClean="0"/>
              <a:t>Snowball </a:t>
            </a:r>
            <a:r>
              <a:rPr lang="en-US" altLang="en-US" dirty="0" smtClean="0"/>
              <a:t>Pattern Generation</a:t>
            </a:r>
            <a:endParaRPr lang="en-US" altLang="en-US" i="1" dirty="0" smtClean="0"/>
          </a:p>
        </p:txBody>
      </p:sp>
      <p:sp>
        <p:nvSpPr>
          <p:cNvPr id="29703" name="Rectangle 4"/>
          <p:cNvSpPr>
            <a:spLocks noChangeArrowheads="1"/>
          </p:cNvSpPr>
          <p:nvPr/>
        </p:nvSpPr>
        <p:spPr bwMode="auto">
          <a:xfrm>
            <a:off x="3581400" y="2159000"/>
            <a:ext cx="3352800" cy="523220"/>
          </a:xfrm>
          <a:prstGeom prst="rect">
            <a:avLst/>
          </a:prstGeom>
          <a:solidFill>
            <a:srgbClr val="CCECFF"/>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kumimoji="0" lang="en-US" altLang="en-US" sz="1400" b="1">
                <a:latin typeface="Courier New" panose="02070309020205020404" pitchFamily="49" charset="0"/>
              </a:rPr>
              <a:t>{&lt;’s 0.7&gt; &lt;in 0.7&gt; &lt;headquarters 0.7&gt;}</a:t>
            </a:r>
          </a:p>
        </p:txBody>
      </p:sp>
      <p:sp>
        <p:nvSpPr>
          <p:cNvPr id="29704" name="Text Box 5"/>
          <p:cNvSpPr txBox="1">
            <a:spLocks noChangeArrowheads="1"/>
          </p:cNvSpPr>
          <p:nvPr/>
        </p:nvSpPr>
        <p:spPr bwMode="auto">
          <a:xfrm>
            <a:off x="1511300" y="2371725"/>
            <a:ext cx="1993900" cy="396875"/>
          </a:xfrm>
          <a:prstGeom prst="rect">
            <a:avLst/>
          </a:prstGeom>
          <a:noFill/>
          <a:ln>
            <a:noFill/>
          </a:ln>
          <a:effectLst/>
          <a:extLst>
            <a:ext uri="{909E8E84-426E-40DD-AFC4-6F175D3DCCD1}">
              <a14:hiddenFill xmlns:a14="http://schemas.microsoft.com/office/drawing/2010/main">
                <a:solidFill>
                  <a:srgbClr val="00FFFF">
                    <a:alpha val="50195"/>
                  </a:srgbClr>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kumimoji="0" lang="en-US" altLang="en-US" i="1">
                <a:solidFill>
                  <a:srgbClr val="FF0000"/>
                </a:solidFill>
              </a:rPr>
              <a:t>ORGANIZATION</a:t>
            </a:r>
          </a:p>
        </p:txBody>
      </p:sp>
      <p:sp>
        <p:nvSpPr>
          <p:cNvPr id="29705" name="Text Box 6"/>
          <p:cNvSpPr txBox="1">
            <a:spLocks noChangeArrowheads="1"/>
          </p:cNvSpPr>
          <p:nvPr/>
        </p:nvSpPr>
        <p:spPr bwMode="auto">
          <a:xfrm>
            <a:off x="6991350" y="2295525"/>
            <a:ext cx="1466850" cy="396875"/>
          </a:xfrm>
          <a:prstGeom prst="rect">
            <a:avLst/>
          </a:prstGeom>
          <a:noFill/>
          <a:ln>
            <a:noFill/>
          </a:ln>
          <a:effectLst/>
          <a:extLst>
            <a:ext uri="{909E8E84-426E-40DD-AFC4-6F175D3DCCD1}">
              <a14:hiddenFill xmlns:a14="http://schemas.microsoft.com/office/drawing/2010/main">
                <a:solidFill>
                  <a:srgbClr val="00FFFF">
                    <a:alpha val="50195"/>
                  </a:srgbClr>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kumimoji="0" lang="en-US" altLang="en-US" i="1">
                <a:solidFill>
                  <a:srgbClr val="009900"/>
                </a:solidFill>
              </a:rPr>
              <a:t>LOCATION </a:t>
            </a:r>
          </a:p>
        </p:txBody>
      </p:sp>
      <p:sp>
        <p:nvSpPr>
          <p:cNvPr id="29706" name="Rectangle 7"/>
          <p:cNvSpPr>
            <a:spLocks noChangeArrowheads="1"/>
          </p:cNvSpPr>
          <p:nvPr/>
        </p:nvSpPr>
        <p:spPr bwMode="auto">
          <a:xfrm>
            <a:off x="8458200" y="2159000"/>
            <a:ext cx="152400" cy="533400"/>
          </a:xfrm>
          <a:prstGeom prst="rect">
            <a:avLst/>
          </a:prstGeom>
          <a:solidFill>
            <a:srgbClr val="CCECFF"/>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29707" name="Rectangle 8"/>
          <p:cNvSpPr>
            <a:spLocks noChangeArrowheads="1"/>
          </p:cNvSpPr>
          <p:nvPr/>
        </p:nvSpPr>
        <p:spPr bwMode="auto">
          <a:xfrm>
            <a:off x="7010400" y="2159000"/>
            <a:ext cx="1371600" cy="5334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rgbClr val="00FFFF">
                    <a:alpha val="50195"/>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29708" name="Rectangle 9"/>
          <p:cNvSpPr>
            <a:spLocks noChangeArrowheads="1"/>
          </p:cNvSpPr>
          <p:nvPr/>
        </p:nvSpPr>
        <p:spPr bwMode="auto">
          <a:xfrm>
            <a:off x="1600200" y="2159000"/>
            <a:ext cx="1905000" cy="5334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rgbClr val="00FFFF">
                    <a:alpha val="50195"/>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29709" name="Rectangle 10"/>
          <p:cNvSpPr>
            <a:spLocks noChangeArrowheads="1"/>
          </p:cNvSpPr>
          <p:nvPr/>
        </p:nvSpPr>
        <p:spPr bwMode="auto">
          <a:xfrm>
            <a:off x="1384300" y="3340099"/>
            <a:ext cx="152400" cy="576263"/>
          </a:xfrm>
          <a:prstGeom prst="rect">
            <a:avLst/>
          </a:prstGeom>
          <a:solidFill>
            <a:srgbClr val="CCECFF"/>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kumimoji="0" lang="en-US" altLang="en-US" sz="1400">
                <a:latin typeface="Courier New" panose="02070309020205020404" pitchFamily="49" charset="0"/>
              </a:rPr>
              <a:t/>
            </a:r>
            <a:br>
              <a:rPr kumimoji="0" lang="en-US" altLang="en-US" sz="1400">
                <a:latin typeface="Courier New" panose="02070309020205020404" pitchFamily="49" charset="0"/>
              </a:rPr>
            </a:br>
            <a:endParaRPr kumimoji="0" lang="en-US" altLang="en-US" sz="1700">
              <a:latin typeface="Courier New" panose="02070309020205020404" pitchFamily="49" charset="0"/>
            </a:endParaRPr>
          </a:p>
        </p:txBody>
      </p:sp>
      <p:sp>
        <p:nvSpPr>
          <p:cNvPr id="29710" name="Rectangle 11"/>
          <p:cNvSpPr>
            <a:spLocks noChangeArrowheads="1"/>
          </p:cNvSpPr>
          <p:nvPr/>
        </p:nvSpPr>
        <p:spPr bwMode="auto">
          <a:xfrm>
            <a:off x="3429000" y="3378200"/>
            <a:ext cx="2895600" cy="523220"/>
          </a:xfrm>
          <a:prstGeom prst="rect">
            <a:avLst/>
          </a:prstGeom>
          <a:solidFill>
            <a:srgbClr val="CCECFF"/>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kumimoji="0" lang="en-US" altLang="en-US" sz="1400" b="1">
                <a:latin typeface="Courier New" panose="02070309020205020404" pitchFamily="49" charset="0"/>
              </a:rPr>
              <a:t>{&lt;- 0.75&gt; </a:t>
            </a:r>
            <a:br>
              <a:rPr kumimoji="0" lang="en-US" altLang="en-US" sz="1400" b="1">
                <a:latin typeface="Courier New" panose="02070309020205020404" pitchFamily="49" charset="0"/>
              </a:rPr>
            </a:br>
            <a:r>
              <a:rPr kumimoji="0" lang="en-US" altLang="en-US" sz="1400" b="1">
                <a:latin typeface="Courier New" panose="02070309020205020404" pitchFamily="49" charset="0"/>
              </a:rPr>
              <a:t>&lt;based 0.75&gt;}</a:t>
            </a:r>
            <a:endParaRPr kumimoji="0" lang="en-US" altLang="en-US" sz="1200">
              <a:latin typeface="Courier New" panose="02070309020205020404" pitchFamily="49" charset="0"/>
            </a:endParaRPr>
          </a:p>
        </p:txBody>
      </p:sp>
      <p:sp>
        <p:nvSpPr>
          <p:cNvPr id="29711" name="Rectangle 12"/>
          <p:cNvSpPr>
            <a:spLocks noChangeArrowheads="1"/>
          </p:cNvSpPr>
          <p:nvPr/>
        </p:nvSpPr>
        <p:spPr bwMode="auto">
          <a:xfrm>
            <a:off x="8382000" y="3378200"/>
            <a:ext cx="152400" cy="523220"/>
          </a:xfrm>
          <a:prstGeom prst="rect">
            <a:avLst/>
          </a:prstGeom>
          <a:solidFill>
            <a:srgbClr val="CCECFF"/>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lgn="ctr">
              <a:buFontTx/>
              <a:buNone/>
            </a:pPr>
            <a:endParaRPr kumimoji="0" lang="en-US" altLang="en-US">
              <a:latin typeface="Courier New" panose="02070309020205020404" pitchFamily="49" charset="0"/>
            </a:endParaRPr>
          </a:p>
        </p:txBody>
      </p:sp>
      <p:sp>
        <p:nvSpPr>
          <p:cNvPr id="29712" name="Text Box 15"/>
          <p:cNvSpPr txBox="1">
            <a:spLocks noChangeArrowheads="1"/>
          </p:cNvSpPr>
          <p:nvPr/>
        </p:nvSpPr>
        <p:spPr bwMode="auto">
          <a:xfrm>
            <a:off x="6324600" y="3530600"/>
            <a:ext cx="1993900" cy="396875"/>
          </a:xfrm>
          <a:prstGeom prst="rect">
            <a:avLst/>
          </a:prstGeom>
          <a:noFill/>
          <a:ln>
            <a:noFill/>
          </a:ln>
          <a:effectLst/>
          <a:extLst>
            <a:ext uri="{909E8E84-426E-40DD-AFC4-6F175D3DCCD1}">
              <a14:hiddenFill xmlns:a14="http://schemas.microsoft.com/office/drawing/2010/main">
                <a:solidFill>
                  <a:srgbClr val="00FFFF">
                    <a:alpha val="50195"/>
                  </a:srgbClr>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kumimoji="0" lang="en-US" altLang="en-US" i="1">
                <a:solidFill>
                  <a:srgbClr val="FF0000"/>
                </a:solidFill>
              </a:rPr>
              <a:t>ORGANIZATION</a:t>
            </a:r>
          </a:p>
        </p:txBody>
      </p:sp>
      <p:sp>
        <p:nvSpPr>
          <p:cNvPr id="29713" name="Rectangle 19"/>
          <p:cNvSpPr>
            <a:spLocks noChangeArrowheads="1"/>
          </p:cNvSpPr>
          <p:nvPr/>
        </p:nvSpPr>
        <p:spPr bwMode="auto">
          <a:xfrm>
            <a:off x="6400800" y="3378200"/>
            <a:ext cx="1905000" cy="52322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rgbClr val="00FFFF">
                    <a:alpha val="50195"/>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29714" name="Text Box 20"/>
          <p:cNvSpPr txBox="1">
            <a:spLocks noChangeArrowheads="1"/>
          </p:cNvSpPr>
          <p:nvPr/>
        </p:nvSpPr>
        <p:spPr bwMode="auto">
          <a:xfrm>
            <a:off x="1676400" y="3514725"/>
            <a:ext cx="1466850" cy="396875"/>
          </a:xfrm>
          <a:prstGeom prst="rect">
            <a:avLst/>
          </a:prstGeom>
          <a:noFill/>
          <a:ln>
            <a:noFill/>
          </a:ln>
          <a:effectLst/>
          <a:extLst>
            <a:ext uri="{909E8E84-426E-40DD-AFC4-6F175D3DCCD1}">
              <a14:hiddenFill xmlns:a14="http://schemas.microsoft.com/office/drawing/2010/main">
                <a:solidFill>
                  <a:srgbClr val="00FFFF">
                    <a:alpha val="50195"/>
                  </a:srgbClr>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kumimoji="0" lang="en-US" altLang="en-US" i="1">
                <a:solidFill>
                  <a:srgbClr val="009900"/>
                </a:solidFill>
              </a:rPr>
              <a:t>LOCATION </a:t>
            </a:r>
          </a:p>
        </p:txBody>
      </p:sp>
      <p:sp>
        <p:nvSpPr>
          <p:cNvPr id="29715" name="Rectangle 21"/>
          <p:cNvSpPr>
            <a:spLocks noChangeArrowheads="1"/>
          </p:cNvSpPr>
          <p:nvPr/>
        </p:nvSpPr>
        <p:spPr bwMode="auto">
          <a:xfrm>
            <a:off x="1600200" y="3378200"/>
            <a:ext cx="1752600" cy="52322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rgbClr val="00FFFF">
                    <a:alpha val="50195"/>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29716" name="Text Box 37"/>
          <p:cNvSpPr txBox="1">
            <a:spLocks noChangeArrowheads="1"/>
          </p:cNvSpPr>
          <p:nvPr/>
        </p:nvSpPr>
        <p:spPr bwMode="auto">
          <a:xfrm>
            <a:off x="152400" y="3606800"/>
            <a:ext cx="1133475" cy="396875"/>
          </a:xfrm>
          <a:prstGeom prst="rect">
            <a:avLst/>
          </a:prstGeom>
          <a:noFill/>
          <a:ln>
            <a:noFill/>
          </a:ln>
          <a:effectLst/>
          <a:extLst>
            <a:ext uri="{909E8E84-426E-40DD-AFC4-6F175D3DCCD1}">
              <a14:hiddenFill xmlns:a14="http://schemas.microsoft.com/office/drawing/2010/main">
                <a:solidFill>
                  <a:srgbClr val="00FFFF">
                    <a:alpha val="50195"/>
                  </a:srgbClr>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kumimoji="0" lang="en-US" altLang="en-US"/>
              <a:t>Pattern2</a:t>
            </a:r>
          </a:p>
        </p:txBody>
      </p:sp>
      <p:sp>
        <p:nvSpPr>
          <p:cNvPr id="29717" name="Text Box 38"/>
          <p:cNvSpPr txBox="1">
            <a:spLocks noChangeArrowheads="1"/>
          </p:cNvSpPr>
          <p:nvPr/>
        </p:nvSpPr>
        <p:spPr bwMode="auto">
          <a:xfrm>
            <a:off x="304801" y="1301750"/>
            <a:ext cx="6122988" cy="701675"/>
          </a:xfrm>
          <a:prstGeom prst="rect">
            <a:avLst/>
          </a:prstGeom>
          <a:noFill/>
          <a:ln>
            <a:noFill/>
          </a:ln>
          <a:effectLst/>
          <a:extLst>
            <a:ext uri="{909E8E84-426E-40DD-AFC4-6F175D3DCCD1}">
              <a14:hiddenFill xmlns:a14="http://schemas.microsoft.com/office/drawing/2010/main">
                <a:solidFill>
                  <a:srgbClr val="00FFFF">
                    <a:alpha val="50195"/>
                  </a:srgbClr>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kumimoji="0" lang="en-US" altLang="en-US" dirty="0">
                <a:latin typeface="Whitney Light" pitchFamily="50" charset="0"/>
              </a:rPr>
              <a:t>Patterns are formed as </a:t>
            </a:r>
            <a:r>
              <a:rPr kumimoji="0" lang="en-US" altLang="en-US" b="1" i="1" dirty="0">
                <a:latin typeface="Whitney Light" pitchFamily="50" charset="0"/>
              </a:rPr>
              <a:t>centroids </a:t>
            </a:r>
            <a:r>
              <a:rPr kumimoji="0" lang="en-US" altLang="en-US" dirty="0">
                <a:latin typeface="Whitney Light" pitchFamily="50" charset="0"/>
              </a:rPr>
              <a:t>of the clusters. </a:t>
            </a:r>
            <a:br>
              <a:rPr kumimoji="0" lang="en-US" altLang="en-US" dirty="0">
                <a:latin typeface="Whitney Light" pitchFamily="50" charset="0"/>
              </a:rPr>
            </a:br>
            <a:r>
              <a:rPr kumimoji="0" lang="en-US" altLang="en-US" dirty="0">
                <a:latin typeface="Whitney Light" pitchFamily="50" charset="0"/>
              </a:rPr>
              <a:t>Filtered by minimum number of supporting tuples.</a:t>
            </a:r>
          </a:p>
        </p:txBody>
      </p:sp>
      <p:sp>
        <p:nvSpPr>
          <p:cNvPr id="29718" name="Rectangle 39"/>
          <p:cNvSpPr>
            <a:spLocks noChangeArrowheads="1"/>
          </p:cNvSpPr>
          <p:nvPr/>
        </p:nvSpPr>
        <p:spPr bwMode="auto">
          <a:xfrm>
            <a:off x="1371600" y="2159000"/>
            <a:ext cx="152400" cy="523220"/>
          </a:xfrm>
          <a:prstGeom prst="rect">
            <a:avLst/>
          </a:prstGeom>
          <a:solidFill>
            <a:srgbClr val="CCECFF"/>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29719" name="Text Box 41"/>
          <p:cNvSpPr txBox="1">
            <a:spLocks noChangeArrowheads="1"/>
          </p:cNvSpPr>
          <p:nvPr/>
        </p:nvSpPr>
        <p:spPr bwMode="auto">
          <a:xfrm>
            <a:off x="161925" y="2371725"/>
            <a:ext cx="1133475" cy="396875"/>
          </a:xfrm>
          <a:prstGeom prst="rect">
            <a:avLst/>
          </a:prstGeom>
          <a:noFill/>
          <a:ln>
            <a:noFill/>
          </a:ln>
          <a:effectLst/>
          <a:extLst>
            <a:ext uri="{909E8E84-426E-40DD-AFC4-6F175D3DCCD1}">
              <a14:hiddenFill xmlns:a14="http://schemas.microsoft.com/office/drawing/2010/main">
                <a:solidFill>
                  <a:srgbClr val="00FFFF">
                    <a:alpha val="50195"/>
                  </a:srgbClr>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kumimoji="0" lang="en-US" altLang="en-US"/>
              <a:t>Pattern1</a:t>
            </a:r>
          </a:p>
        </p:txBody>
      </p:sp>
    </p:spTree>
    <p:extLst>
      <p:ext uri="{BB962C8B-B14F-4D97-AF65-F5344CB8AC3E}">
        <p14:creationId xmlns:p14="http://schemas.microsoft.com/office/powerpoint/2010/main" val="841038849"/>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4418" name="Rectangle 2"/>
          <p:cNvSpPr>
            <a:spLocks noGrp="1" noChangeArrowheads="1"/>
          </p:cNvSpPr>
          <p:nvPr>
            <p:ph type="title"/>
          </p:nvPr>
        </p:nvSpPr>
        <p:spPr/>
        <p:txBody>
          <a:bodyPr/>
          <a:lstStyle/>
          <a:p>
            <a:pPr>
              <a:defRPr/>
            </a:pPr>
            <a:r>
              <a:rPr lang="en-US" altLang="en-US" i="1" dirty="0" smtClean="0"/>
              <a:t>Snowball </a:t>
            </a:r>
            <a:r>
              <a:rPr lang="en-US" altLang="en-US" dirty="0" smtClean="0"/>
              <a:t>Tuple Extraction</a:t>
            </a:r>
          </a:p>
        </p:txBody>
      </p:sp>
      <p:sp>
        <p:nvSpPr>
          <p:cNvPr id="444419" name="Rectangle 3"/>
          <p:cNvSpPr>
            <a:spLocks noGrp="1" noChangeArrowheads="1"/>
          </p:cNvSpPr>
          <p:nvPr>
            <p:ph type="body" idx="1"/>
          </p:nvPr>
        </p:nvSpPr>
        <p:spPr>
          <a:xfrm>
            <a:off x="212725" y="1055688"/>
            <a:ext cx="8686800" cy="5116512"/>
          </a:xfrm>
          <a:effectLst/>
        </p:spPr>
        <p:txBody>
          <a:bodyPr/>
          <a:lstStyle/>
          <a:p>
            <a:pPr>
              <a:defRPr/>
            </a:pPr>
            <a:r>
              <a:rPr lang="en-US" altLang="en-US" sz="2000" dirty="0" smtClean="0"/>
              <a:t>Represent each new text segment in the collection as a 5-tuple:</a:t>
            </a:r>
          </a:p>
          <a:p>
            <a:pPr>
              <a:defRPr/>
            </a:pPr>
            <a:endParaRPr lang="en-US" altLang="en-US" sz="2000" dirty="0" smtClean="0"/>
          </a:p>
          <a:p>
            <a:pPr>
              <a:defRPr/>
            </a:pPr>
            <a:endParaRPr lang="en-US" altLang="en-US" sz="1200" dirty="0" smtClean="0"/>
          </a:p>
          <a:p>
            <a:pPr>
              <a:defRPr/>
            </a:pPr>
            <a:r>
              <a:rPr lang="en-US" altLang="en-US" sz="2000" dirty="0" smtClean="0"/>
              <a:t>Find most similar pattern (if any)</a:t>
            </a:r>
          </a:p>
          <a:p>
            <a:pPr>
              <a:defRPr/>
            </a:pPr>
            <a:endParaRPr lang="en-US" altLang="en-US" sz="2000" dirty="0"/>
          </a:p>
          <a:p>
            <a:r>
              <a:rPr lang="en-US" altLang="en-US" sz="2000" dirty="0"/>
              <a:t>Estimate correctness of extracted tuple: </a:t>
            </a:r>
            <a:r>
              <a:rPr lang="en-US" altLang="en-US" sz="1200" dirty="0" err="1"/>
              <a:t>Conf</a:t>
            </a:r>
            <a:r>
              <a:rPr lang="en-US" altLang="en-US" sz="1200" dirty="0"/>
              <a:t>(Tuple) = 1 - </a:t>
            </a:r>
            <a:r>
              <a:rPr lang="en-US" altLang="en-US" sz="4000" dirty="0">
                <a:sym typeface="Symbol" panose="05050102010706020507" pitchFamily="18" charset="2"/>
              </a:rPr>
              <a:t></a:t>
            </a:r>
            <a:r>
              <a:rPr lang="en-US" altLang="en-US" sz="1200" dirty="0"/>
              <a:t>(1 -</a:t>
            </a:r>
            <a:r>
              <a:rPr lang="en-US" altLang="en-US" sz="1200" dirty="0" err="1"/>
              <a:t>Conf</a:t>
            </a:r>
            <a:r>
              <a:rPr lang="en-US" altLang="en-US" sz="1200" dirty="0"/>
              <a:t>(</a:t>
            </a:r>
            <a:r>
              <a:rPr lang="en-US" altLang="en-US" sz="1200" dirty="0" err="1"/>
              <a:t>Pattern</a:t>
            </a:r>
            <a:r>
              <a:rPr lang="en-US" altLang="en-US" sz="2000" baseline="-25000" dirty="0" err="1"/>
              <a:t>i</a:t>
            </a:r>
            <a:r>
              <a:rPr lang="en-US" altLang="en-US" sz="1200" dirty="0"/>
              <a:t>))</a:t>
            </a:r>
          </a:p>
          <a:p>
            <a:pPr lvl="1"/>
            <a:r>
              <a:rPr lang="en-US" altLang="en-US" sz="1800" dirty="0"/>
              <a:t>A tuple has high confidence if generated by multiple high-confidence patterns</a:t>
            </a:r>
          </a:p>
          <a:p>
            <a:pPr lvl="1"/>
            <a:r>
              <a:rPr lang="en-US" altLang="en-US" sz="1800" dirty="0" err="1"/>
              <a:t>Conf</a:t>
            </a:r>
            <a:r>
              <a:rPr lang="en-US" altLang="en-US" sz="1800" dirty="0"/>
              <a:t> (Pattern) = #positive /(#positive + # negative)</a:t>
            </a:r>
          </a:p>
          <a:p>
            <a:pPr lvl="2"/>
            <a:r>
              <a:rPr lang="en-US" altLang="en-US" sz="1400" dirty="0"/>
              <a:t>#positive: extracted tuples that agree on both Org and </a:t>
            </a:r>
            <a:r>
              <a:rPr lang="en-US" altLang="en-US" sz="1400" dirty="0" err="1"/>
              <a:t>Loc</a:t>
            </a:r>
            <a:r>
              <a:rPr lang="en-US" altLang="en-US" sz="1400" dirty="0"/>
              <a:t> attributes with a seed tuple from a previous iteration</a:t>
            </a:r>
          </a:p>
          <a:p>
            <a:pPr lvl="2"/>
            <a:r>
              <a:rPr lang="en-US" altLang="en-US" sz="1400" dirty="0"/>
              <a:t>#negative: extracted tuples with the same Org value with a seed tuple, but different </a:t>
            </a:r>
            <a:r>
              <a:rPr lang="en-US" altLang="en-US" sz="1400" dirty="0" err="1"/>
              <a:t>Loc</a:t>
            </a:r>
            <a:r>
              <a:rPr lang="en-US" altLang="en-US" sz="1400" dirty="0"/>
              <a:t> value (assumes Org is a key for the relation)</a:t>
            </a:r>
          </a:p>
          <a:p>
            <a:pPr lvl="2"/>
            <a:endParaRPr lang="en-US" altLang="en-US" sz="1400" dirty="0" smtClean="0"/>
          </a:p>
          <a:p>
            <a:pPr lvl="2"/>
            <a:endParaRPr lang="en-US" altLang="en-US" sz="1400" dirty="0" smtClean="0"/>
          </a:p>
        </p:txBody>
      </p:sp>
      <p:sp>
        <p:nvSpPr>
          <p:cNvPr id="31759" name="AutoShape 13" descr="Newsprint"/>
          <p:cNvSpPr>
            <a:spLocks noChangeArrowheads="1"/>
          </p:cNvSpPr>
          <p:nvPr/>
        </p:nvSpPr>
        <p:spPr bwMode="auto">
          <a:xfrm>
            <a:off x="685800" y="1524000"/>
            <a:ext cx="7848600" cy="685800"/>
          </a:xfrm>
          <a:prstGeom prst="flowChartDocument">
            <a:avLst/>
          </a:prstGeom>
          <a:blipFill dpi="0" rotWithShape="0">
            <a:blip r:embed="rId3"/>
            <a:srcRect/>
            <a:tile tx="0" ty="0" sx="100000" sy="100000" flip="none" algn="tl"/>
          </a:blip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31760" name="Text Box 14"/>
          <p:cNvSpPr txBox="1">
            <a:spLocks noChangeArrowheads="1"/>
          </p:cNvSpPr>
          <p:nvPr/>
        </p:nvSpPr>
        <p:spPr bwMode="auto">
          <a:xfrm>
            <a:off x="685800" y="1676400"/>
            <a:ext cx="748347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spcBef>
                <a:spcPct val="0"/>
              </a:spcBef>
              <a:buFontTx/>
              <a:buNone/>
            </a:pPr>
            <a:r>
              <a:rPr lang="en-US" altLang="en-US" sz="1800" b="1" i="1">
                <a:solidFill>
                  <a:srgbClr val="FF0000"/>
                </a:solidFill>
                <a:latin typeface="Times New Roman" panose="02020603050405020304" pitchFamily="18" charset="0"/>
              </a:rPr>
              <a:t>           Netscape              </a:t>
            </a:r>
            <a:r>
              <a:rPr lang="en-US" altLang="en-US" sz="1800">
                <a:latin typeface="Times New Roman" panose="02020603050405020304" pitchFamily="18" charset="0"/>
              </a:rPr>
              <a:t>'s flashy headquarters in   </a:t>
            </a:r>
            <a:r>
              <a:rPr lang="en-US" altLang="en-US" sz="1800" b="1" i="1">
                <a:solidFill>
                  <a:srgbClr val="009900"/>
                </a:solidFill>
                <a:latin typeface="Times New Roman" panose="02020603050405020304" pitchFamily="18" charset="0"/>
              </a:rPr>
              <a:t>Mountain View       </a:t>
            </a:r>
            <a:r>
              <a:rPr lang="en-US" altLang="en-US" sz="1800">
                <a:latin typeface="Times New Roman" panose="02020603050405020304" pitchFamily="18" charset="0"/>
              </a:rPr>
              <a:t>is near   </a:t>
            </a:r>
            <a:endParaRPr lang="en-US" altLang="en-US" sz="2400">
              <a:latin typeface="Times New Roman" panose="02020603050405020304" pitchFamily="18" charset="0"/>
            </a:endParaRPr>
          </a:p>
        </p:txBody>
      </p:sp>
      <p:sp>
        <p:nvSpPr>
          <p:cNvPr id="31761" name="Rectangle 15"/>
          <p:cNvSpPr>
            <a:spLocks noChangeArrowheads="1"/>
          </p:cNvSpPr>
          <p:nvPr/>
        </p:nvSpPr>
        <p:spPr bwMode="auto">
          <a:xfrm>
            <a:off x="1066800" y="1752600"/>
            <a:ext cx="1828800" cy="2286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rgbClr val="0099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31762" name="Rectangle 16"/>
          <p:cNvSpPr>
            <a:spLocks noChangeArrowheads="1"/>
          </p:cNvSpPr>
          <p:nvPr/>
        </p:nvSpPr>
        <p:spPr bwMode="auto">
          <a:xfrm>
            <a:off x="5410200" y="1752600"/>
            <a:ext cx="1600200" cy="2286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31763" name="Rectangle 17"/>
          <p:cNvSpPr>
            <a:spLocks noChangeArrowheads="1"/>
          </p:cNvSpPr>
          <p:nvPr/>
        </p:nvSpPr>
        <p:spPr bwMode="auto">
          <a:xfrm>
            <a:off x="762000" y="1752600"/>
            <a:ext cx="228600" cy="2286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31764" name="Rectangle 18"/>
          <p:cNvSpPr>
            <a:spLocks noChangeArrowheads="1"/>
          </p:cNvSpPr>
          <p:nvPr/>
        </p:nvSpPr>
        <p:spPr bwMode="auto">
          <a:xfrm>
            <a:off x="2971800" y="1752600"/>
            <a:ext cx="2362200" cy="2286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31765" name="Rectangle 19"/>
          <p:cNvSpPr>
            <a:spLocks noChangeArrowheads="1"/>
          </p:cNvSpPr>
          <p:nvPr/>
        </p:nvSpPr>
        <p:spPr bwMode="auto">
          <a:xfrm>
            <a:off x="7162800" y="1752600"/>
            <a:ext cx="838200" cy="2286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31771" name="Rectangle 25"/>
          <p:cNvSpPr>
            <a:spLocks noChangeArrowheads="1"/>
          </p:cNvSpPr>
          <p:nvPr/>
        </p:nvSpPr>
        <p:spPr bwMode="auto">
          <a:xfrm>
            <a:off x="1066800" y="2743200"/>
            <a:ext cx="1828800" cy="519112"/>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rgbClr val="0099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31772" name="Rectangle 26"/>
          <p:cNvSpPr>
            <a:spLocks noChangeArrowheads="1"/>
          </p:cNvSpPr>
          <p:nvPr/>
        </p:nvSpPr>
        <p:spPr bwMode="auto">
          <a:xfrm>
            <a:off x="5410200" y="2743200"/>
            <a:ext cx="1295400" cy="519112"/>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31773" name="Rectangle 27"/>
          <p:cNvSpPr>
            <a:spLocks noChangeArrowheads="1"/>
          </p:cNvSpPr>
          <p:nvPr/>
        </p:nvSpPr>
        <p:spPr bwMode="auto">
          <a:xfrm>
            <a:off x="762000" y="2743200"/>
            <a:ext cx="228600" cy="519112"/>
          </a:xfrm>
          <a:prstGeom prst="rect">
            <a:avLst/>
          </a:prstGeom>
          <a:solidFill>
            <a:srgbClr val="CCECFF"/>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31774" name="Rectangle 28"/>
          <p:cNvSpPr>
            <a:spLocks noChangeArrowheads="1"/>
          </p:cNvSpPr>
          <p:nvPr/>
        </p:nvSpPr>
        <p:spPr bwMode="auto">
          <a:xfrm>
            <a:off x="2971800" y="2743200"/>
            <a:ext cx="2362200" cy="519112"/>
          </a:xfrm>
          <a:prstGeom prst="rect">
            <a:avLst/>
          </a:prstGeom>
          <a:solidFill>
            <a:srgbClr val="CCECFF"/>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sz="1600"/>
          </a:p>
        </p:txBody>
      </p:sp>
      <p:sp>
        <p:nvSpPr>
          <p:cNvPr id="31775" name="Rectangle 29"/>
          <p:cNvSpPr>
            <a:spLocks noChangeArrowheads="1"/>
          </p:cNvSpPr>
          <p:nvPr/>
        </p:nvSpPr>
        <p:spPr bwMode="auto">
          <a:xfrm>
            <a:off x="6781800" y="2743200"/>
            <a:ext cx="1447800" cy="519112"/>
          </a:xfrm>
          <a:prstGeom prst="rect">
            <a:avLst/>
          </a:prstGeom>
          <a:solidFill>
            <a:srgbClr val="CCECFF"/>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endParaRPr lang="en-US" altLang="en-US"/>
          </a:p>
        </p:txBody>
      </p:sp>
      <p:sp>
        <p:nvSpPr>
          <p:cNvPr id="31776" name="Rectangle 30"/>
          <p:cNvSpPr>
            <a:spLocks noChangeArrowheads="1"/>
          </p:cNvSpPr>
          <p:nvPr/>
        </p:nvSpPr>
        <p:spPr bwMode="auto">
          <a:xfrm>
            <a:off x="5334000" y="2819400"/>
            <a:ext cx="14478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lang="en-US" altLang="en-US" sz="1800" b="1" i="1" dirty="0">
                <a:solidFill>
                  <a:srgbClr val="009900"/>
                </a:solidFill>
                <a:latin typeface="Times New Roman" panose="02020603050405020304" pitchFamily="18" charset="0"/>
              </a:rPr>
              <a:t>LOCATION</a:t>
            </a:r>
          </a:p>
        </p:txBody>
      </p:sp>
      <p:sp>
        <p:nvSpPr>
          <p:cNvPr id="31777" name="Rectangle 31"/>
          <p:cNvSpPr>
            <a:spLocks noChangeArrowheads="1"/>
          </p:cNvSpPr>
          <p:nvPr/>
        </p:nvSpPr>
        <p:spPr bwMode="auto">
          <a:xfrm>
            <a:off x="990600" y="2895600"/>
            <a:ext cx="19240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lang="en-US" altLang="en-US" sz="1800" b="1" i="1" dirty="0">
                <a:solidFill>
                  <a:srgbClr val="FF0000"/>
                </a:solidFill>
                <a:latin typeface="Times New Roman" panose="02020603050405020304" pitchFamily="18" charset="0"/>
              </a:rPr>
              <a:t>ORGANIZATION</a:t>
            </a:r>
          </a:p>
        </p:txBody>
      </p:sp>
      <p:sp>
        <p:nvSpPr>
          <p:cNvPr id="31778" name="Rectangle 32"/>
          <p:cNvSpPr>
            <a:spLocks noChangeArrowheads="1"/>
          </p:cNvSpPr>
          <p:nvPr/>
        </p:nvSpPr>
        <p:spPr bwMode="auto">
          <a:xfrm>
            <a:off x="2971800" y="2743200"/>
            <a:ext cx="26670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buFontTx/>
              <a:buNone/>
            </a:pPr>
            <a:r>
              <a:rPr lang="en-US" altLang="en-US" sz="1400" dirty="0">
                <a:latin typeface="Times New Roman" panose="02020603050405020304" pitchFamily="18" charset="0"/>
              </a:rPr>
              <a:t>{&lt;'s 0.7&gt;,  </a:t>
            </a:r>
            <a:r>
              <a:rPr lang="en-US" altLang="en-US" sz="1400" dirty="0" smtClean="0">
                <a:latin typeface="Times New Roman" panose="02020603050405020304" pitchFamily="18" charset="0"/>
              </a:rPr>
              <a:t>&lt;</a:t>
            </a:r>
            <a:r>
              <a:rPr lang="en-US" altLang="en-US" sz="1400" dirty="0">
                <a:latin typeface="Times New Roman" panose="02020603050405020304" pitchFamily="18" charset="0"/>
              </a:rPr>
              <a:t>headquarters 0.7&gt;, </a:t>
            </a:r>
            <a:br>
              <a:rPr lang="en-US" altLang="en-US" sz="1400" dirty="0">
                <a:latin typeface="Times New Roman" panose="02020603050405020304" pitchFamily="18" charset="0"/>
              </a:rPr>
            </a:br>
            <a:r>
              <a:rPr lang="en-US" altLang="en-US" sz="1400" dirty="0">
                <a:latin typeface="Times New Roman" panose="02020603050405020304" pitchFamily="18" charset="0"/>
              </a:rPr>
              <a:t> &lt; in 0.7&gt;}</a:t>
            </a:r>
          </a:p>
        </p:txBody>
      </p:sp>
    </p:spTree>
    <p:extLst>
      <p:ext uri="{BB962C8B-B14F-4D97-AF65-F5344CB8AC3E}">
        <p14:creationId xmlns:p14="http://schemas.microsoft.com/office/powerpoint/2010/main" val="134208862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eaLnBrk="1" hangingPunct="1">
              <a:defRPr/>
            </a:pPr>
            <a:r>
              <a:rPr lang="en-US" sz="2800" dirty="0"/>
              <a:t>Expressivity Example: Different Kinds of Parses</a:t>
            </a:r>
          </a:p>
        </p:txBody>
      </p:sp>
      <p:sp>
        <p:nvSpPr>
          <p:cNvPr id="42" name="Rectangle 6"/>
          <p:cNvSpPr>
            <a:spLocks noGrp="1" noChangeArrowheads="1"/>
          </p:cNvSpPr>
          <p:nvPr>
            <p:ph type="sldNum" sz="quarter" idx="10"/>
          </p:nvPr>
        </p:nvSpPr>
        <p:spPr>
          <a:xfrm>
            <a:off x="182562" y="6537325"/>
            <a:ext cx="579437" cy="184150"/>
          </a:xfrm>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9281D62F-FA70-49DB-91AA-468F63A8438E}" type="slidenum">
              <a:rPr lang="en-US" sz="1400"/>
              <a:pPr eaLnBrk="1" hangingPunct="1"/>
              <a:t>11</a:t>
            </a:fld>
            <a:endParaRPr lang="en-US" sz="1400" dirty="0"/>
          </a:p>
        </p:txBody>
      </p:sp>
      <p:sp>
        <p:nvSpPr>
          <p:cNvPr id="94211" name="Rectangle 3"/>
          <p:cNvSpPr>
            <a:spLocks noChangeArrowheads="1"/>
          </p:cNvSpPr>
          <p:nvPr/>
        </p:nvSpPr>
        <p:spPr bwMode="auto">
          <a:xfrm>
            <a:off x="381000" y="2025650"/>
            <a:ext cx="3933825" cy="3667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i="1">
                <a:solidFill>
                  <a:srgbClr val="CC0000"/>
                </a:solidFill>
                <a:latin typeface="Comic Sans MS" charset="0"/>
                <a:ea typeface="ＭＳ Ｐゴシック" charset="0"/>
              </a:rPr>
              <a:t>We are raising our tablet forecast.</a:t>
            </a:r>
          </a:p>
        </p:txBody>
      </p:sp>
      <p:sp>
        <p:nvSpPr>
          <p:cNvPr id="94212" name="Oval 4"/>
          <p:cNvSpPr>
            <a:spLocks noChangeArrowheads="1"/>
          </p:cNvSpPr>
          <p:nvPr/>
        </p:nvSpPr>
        <p:spPr bwMode="auto">
          <a:xfrm>
            <a:off x="1295400" y="3017838"/>
            <a:ext cx="609600" cy="609600"/>
          </a:xfrm>
          <a:prstGeom prst="ellipse">
            <a:avLst/>
          </a:prstGeom>
          <a:gradFill rotWithShape="1">
            <a:gsLst>
              <a:gs pos="0">
                <a:srgbClr val="CCFFFF"/>
              </a:gs>
              <a:gs pos="100000">
                <a:srgbClr val="CCFFFF">
                  <a:gamma/>
                  <a:shade val="86275"/>
                  <a:invGamma/>
                </a:srgbClr>
              </a:gs>
            </a:gsLst>
            <a:path path="shape">
              <a:fillToRect l="50000" t="50000" r="50000" b="50000"/>
            </a:path>
          </a:grad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r>
              <a:rPr lang="en-US">
                <a:latin typeface="Arial" charset="0"/>
                <a:ea typeface="ＭＳ Ｐゴシック" charset="0"/>
              </a:rPr>
              <a:t>S</a:t>
            </a:r>
          </a:p>
        </p:txBody>
      </p:sp>
      <p:sp>
        <p:nvSpPr>
          <p:cNvPr id="94213" name="Rectangle 5"/>
          <p:cNvSpPr>
            <a:spLocks noChangeArrowheads="1"/>
          </p:cNvSpPr>
          <p:nvPr/>
        </p:nvSpPr>
        <p:spPr bwMode="auto">
          <a:xfrm>
            <a:off x="1331913" y="3765550"/>
            <a:ext cx="536575" cy="3206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tIns="0">
            <a:spAutoFit/>
          </a:bodyPr>
          <a:lstStyle/>
          <a:p>
            <a:pPr>
              <a:defRPr/>
            </a:pPr>
            <a:r>
              <a:rPr lang="en-US" i="1">
                <a:solidFill>
                  <a:srgbClr val="CC0000"/>
                </a:solidFill>
                <a:latin typeface="Comic Sans MS" charset="0"/>
                <a:ea typeface="ＭＳ Ｐゴシック" charset="0"/>
              </a:rPr>
              <a:t>are</a:t>
            </a:r>
          </a:p>
        </p:txBody>
      </p:sp>
      <p:cxnSp>
        <p:nvCxnSpPr>
          <p:cNvPr id="94214" name="AutoShape 6"/>
          <p:cNvCxnSpPr>
            <a:cxnSpLocks noChangeShapeType="1"/>
            <a:stCxn id="94212" idx="4"/>
            <a:endCxn id="94213" idx="0"/>
          </p:cNvCxnSpPr>
          <p:nvPr/>
        </p:nvCxnSpPr>
        <p:spPr bwMode="auto">
          <a:xfrm>
            <a:off x="1600200" y="3627438"/>
            <a:ext cx="0" cy="138112"/>
          </a:xfrm>
          <a:prstGeom prst="straightConnector1">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94215" name="Oval 7"/>
          <p:cNvSpPr>
            <a:spLocks noChangeArrowheads="1"/>
          </p:cNvSpPr>
          <p:nvPr/>
        </p:nvSpPr>
        <p:spPr bwMode="auto">
          <a:xfrm>
            <a:off x="304800" y="3917950"/>
            <a:ext cx="609600" cy="609600"/>
          </a:xfrm>
          <a:prstGeom prst="ellipse">
            <a:avLst/>
          </a:prstGeom>
          <a:gradFill rotWithShape="1">
            <a:gsLst>
              <a:gs pos="0">
                <a:srgbClr val="CCFFFF"/>
              </a:gs>
              <a:gs pos="100000">
                <a:srgbClr val="CCFFFF">
                  <a:gamma/>
                  <a:shade val="86275"/>
                  <a:invGamma/>
                </a:srgbClr>
              </a:gs>
            </a:gsLst>
            <a:path path="shape">
              <a:fillToRect l="50000" t="50000" r="50000" b="50000"/>
            </a:path>
          </a:grad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r>
              <a:rPr lang="en-US">
                <a:latin typeface="Arial" charset="0"/>
                <a:ea typeface="ＭＳ Ｐゴシック" charset="0"/>
              </a:rPr>
              <a:t>NP</a:t>
            </a:r>
          </a:p>
        </p:txBody>
      </p:sp>
      <p:sp>
        <p:nvSpPr>
          <p:cNvPr id="94216" name="Rectangle 8"/>
          <p:cNvSpPr>
            <a:spLocks noChangeArrowheads="1"/>
          </p:cNvSpPr>
          <p:nvPr/>
        </p:nvSpPr>
        <p:spPr bwMode="auto">
          <a:xfrm>
            <a:off x="304800" y="4665663"/>
            <a:ext cx="609600" cy="3206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tIns="0">
            <a:spAutoFit/>
          </a:bodyPr>
          <a:lstStyle/>
          <a:p>
            <a:pPr>
              <a:defRPr/>
            </a:pPr>
            <a:r>
              <a:rPr lang="en-US" i="1">
                <a:solidFill>
                  <a:srgbClr val="CC0000"/>
                </a:solidFill>
                <a:latin typeface="Comic Sans MS" charset="0"/>
                <a:ea typeface="ＭＳ Ｐゴシック" charset="0"/>
              </a:rPr>
              <a:t>We</a:t>
            </a:r>
          </a:p>
        </p:txBody>
      </p:sp>
      <p:cxnSp>
        <p:nvCxnSpPr>
          <p:cNvPr id="94217" name="AutoShape 9"/>
          <p:cNvCxnSpPr>
            <a:cxnSpLocks noChangeShapeType="1"/>
            <a:stCxn id="94215" idx="4"/>
            <a:endCxn id="94216" idx="0"/>
          </p:cNvCxnSpPr>
          <p:nvPr/>
        </p:nvCxnSpPr>
        <p:spPr bwMode="auto">
          <a:xfrm>
            <a:off x="609600" y="4527550"/>
            <a:ext cx="0" cy="138113"/>
          </a:xfrm>
          <a:prstGeom prst="straightConnector1">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94218" name="AutoShape 10"/>
          <p:cNvCxnSpPr>
            <a:cxnSpLocks noChangeShapeType="1"/>
            <a:stCxn id="94212" idx="3"/>
            <a:endCxn id="94215" idx="7"/>
          </p:cNvCxnSpPr>
          <p:nvPr/>
        </p:nvCxnSpPr>
        <p:spPr bwMode="auto">
          <a:xfrm flipH="1">
            <a:off x="825500" y="3538538"/>
            <a:ext cx="558800" cy="468312"/>
          </a:xfrm>
          <a:prstGeom prst="straightConnector1">
            <a:avLst/>
          </a:prstGeom>
          <a:noFill/>
          <a:ln w="19050">
            <a:solidFill>
              <a:srgbClr val="660066"/>
            </a:solidFill>
            <a:prstDash val="dash"/>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94219" name="Oval 11"/>
          <p:cNvSpPr>
            <a:spLocks noChangeArrowheads="1"/>
          </p:cNvSpPr>
          <p:nvPr/>
        </p:nvSpPr>
        <p:spPr bwMode="auto">
          <a:xfrm>
            <a:off x="2273300" y="3917950"/>
            <a:ext cx="609600" cy="609600"/>
          </a:xfrm>
          <a:prstGeom prst="ellipse">
            <a:avLst/>
          </a:prstGeom>
          <a:gradFill rotWithShape="1">
            <a:gsLst>
              <a:gs pos="0">
                <a:srgbClr val="CCFFFF"/>
              </a:gs>
              <a:gs pos="100000">
                <a:srgbClr val="CCFFFF">
                  <a:gamma/>
                  <a:shade val="86275"/>
                  <a:invGamma/>
                </a:srgbClr>
              </a:gs>
            </a:gsLst>
            <a:path path="shape">
              <a:fillToRect l="50000" t="50000" r="50000" b="50000"/>
            </a:path>
          </a:grad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r>
              <a:rPr lang="en-US">
                <a:latin typeface="Arial" charset="0"/>
                <a:ea typeface="ＭＳ Ｐゴシック" charset="0"/>
              </a:rPr>
              <a:t>S</a:t>
            </a:r>
          </a:p>
        </p:txBody>
      </p:sp>
      <p:sp>
        <p:nvSpPr>
          <p:cNvPr id="94220" name="Rectangle 12"/>
          <p:cNvSpPr>
            <a:spLocks noChangeArrowheads="1"/>
          </p:cNvSpPr>
          <p:nvPr/>
        </p:nvSpPr>
        <p:spPr bwMode="auto">
          <a:xfrm>
            <a:off x="2133600" y="4665663"/>
            <a:ext cx="889000" cy="3206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tIns="0">
            <a:spAutoFit/>
          </a:bodyPr>
          <a:lstStyle/>
          <a:p>
            <a:pPr algn="ctr">
              <a:defRPr/>
            </a:pPr>
            <a:r>
              <a:rPr lang="en-US" i="1">
                <a:solidFill>
                  <a:srgbClr val="CC0000"/>
                </a:solidFill>
                <a:latin typeface="Comic Sans MS" charset="0"/>
                <a:ea typeface="ＭＳ Ｐゴシック" charset="0"/>
              </a:rPr>
              <a:t>raising</a:t>
            </a:r>
          </a:p>
        </p:txBody>
      </p:sp>
      <p:cxnSp>
        <p:nvCxnSpPr>
          <p:cNvPr id="94221" name="AutoShape 13"/>
          <p:cNvCxnSpPr>
            <a:cxnSpLocks noChangeShapeType="1"/>
            <a:stCxn id="94219" idx="4"/>
            <a:endCxn id="94220" idx="0"/>
          </p:cNvCxnSpPr>
          <p:nvPr/>
        </p:nvCxnSpPr>
        <p:spPr bwMode="auto">
          <a:xfrm>
            <a:off x="2578100" y="4527550"/>
            <a:ext cx="0" cy="138113"/>
          </a:xfrm>
          <a:prstGeom prst="straightConnector1">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94222" name="AutoShape 14"/>
          <p:cNvCxnSpPr>
            <a:cxnSpLocks noChangeShapeType="1"/>
            <a:stCxn id="94212" idx="5"/>
            <a:endCxn id="94219" idx="1"/>
          </p:cNvCxnSpPr>
          <p:nvPr/>
        </p:nvCxnSpPr>
        <p:spPr bwMode="auto">
          <a:xfrm>
            <a:off x="1816100" y="3538538"/>
            <a:ext cx="546100" cy="468312"/>
          </a:xfrm>
          <a:prstGeom prst="straightConnector1">
            <a:avLst/>
          </a:prstGeom>
          <a:noFill/>
          <a:ln w="19050">
            <a:solidFill>
              <a:srgbClr val="660066"/>
            </a:solidFill>
            <a:prstDash val="dash"/>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94223" name="Oval 15"/>
          <p:cNvSpPr>
            <a:spLocks noChangeArrowheads="1"/>
          </p:cNvSpPr>
          <p:nvPr/>
        </p:nvSpPr>
        <p:spPr bwMode="auto">
          <a:xfrm>
            <a:off x="3581400" y="4679950"/>
            <a:ext cx="609600" cy="609600"/>
          </a:xfrm>
          <a:prstGeom prst="ellipse">
            <a:avLst/>
          </a:prstGeom>
          <a:gradFill rotWithShape="1">
            <a:gsLst>
              <a:gs pos="0">
                <a:srgbClr val="CCFFFF"/>
              </a:gs>
              <a:gs pos="100000">
                <a:srgbClr val="CCFFFF">
                  <a:gamma/>
                  <a:shade val="86275"/>
                  <a:invGamma/>
                </a:srgbClr>
              </a:gs>
            </a:gsLst>
            <a:path path="shape">
              <a:fillToRect l="50000" t="50000" r="50000" b="50000"/>
            </a:path>
          </a:grad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r>
              <a:rPr lang="en-US">
                <a:latin typeface="Arial" charset="0"/>
                <a:ea typeface="ＭＳ Ｐゴシック" charset="0"/>
              </a:rPr>
              <a:t>NP</a:t>
            </a:r>
          </a:p>
        </p:txBody>
      </p:sp>
      <p:cxnSp>
        <p:nvCxnSpPr>
          <p:cNvPr id="94224" name="AutoShape 16"/>
          <p:cNvCxnSpPr>
            <a:cxnSpLocks noChangeShapeType="1"/>
            <a:stCxn id="94219" idx="6"/>
            <a:endCxn id="94223" idx="1"/>
          </p:cNvCxnSpPr>
          <p:nvPr/>
        </p:nvCxnSpPr>
        <p:spPr bwMode="auto">
          <a:xfrm>
            <a:off x="2882900" y="4222750"/>
            <a:ext cx="787400" cy="546100"/>
          </a:xfrm>
          <a:prstGeom prst="straightConnector1">
            <a:avLst/>
          </a:prstGeom>
          <a:noFill/>
          <a:ln w="19050">
            <a:solidFill>
              <a:srgbClr val="660066"/>
            </a:solidFill>
            <a:prstDash val="dash"/>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94225" name="Rectangle 17"/>
          <p:cNvSpPr>
            <a:spLocks noChangeArrowheads="1"/>
          </p:cNvSpPr>
          <p:nvPr/>
        </p:nvSpPr>
        <p:spPr bwMode="auto">
          <a:xfrm>
            <a:off x="3276600" y="5503863"/>
            <a:ext cx="1219200" cy="3206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tIns="0">
            <a:spAutoFit/>
          </a:bodyPr>
          <a:lstStyle/>
          <a:p>
            <a:pPr algn="ctr">
              <a:defRPr/>
            </a:pPr>
            <a:r>
              <a:rPr lang="en-US" i="1">
                <a:solidFill>
                  <a:srgbClr val="CC0000"/>
                </a:solidFill>
                <a:latin typeface="Comic Sans MS" charset="0"/>
                <a:ea typeface="ＭＳ Ｐゴシック" charset="0"/>
              </a:rPr>
              <a:t>forecast</a:t>
            </a:r>
          </a:p>
        </p:txBody>
      </p:sp>
      <p:cxnSp>
        <p:nvCxnSpPr>
          <p:cNvPr id="94226" name="AutoShape 18"/>
          <p:cNvCxnSpPr>
            <a:cxnSpLocks noChangeShapeType="1"/>
            <a:stCxn id="94223" idx="4"/>
            <a:endCxn id="94225" idx="0"/>
          </p:cNvCxnSpPr>
          <p:nvPr/>
        </p:nvCxnSpPr>
        <p:spPr bwMode="auto">
          <a:xfrm>
            <a:off x="3886200" y="5289550"/>
            <a:ext cx="0" cy="214313"/>
          </a:xfrm>
          <a:prstGeom prst="straightConnector1">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94227" name="Oval 19"/>
          <p:cNvSpPr>
            <a:spLocks noChangeArrowheads="1"/>
          </p:cNvSpPr>
          <p:nvPr/>
        </p:nvSpPr>
        <p:spPr bwMode="auto">
          <a:xfrm>
            <a:off x="2743200" y="5441950"/>
            <a:ext cx="609600" cy="609600"/>
          </a:xfrm>
          <a:prstGeom prst="ellipse">
            <a:avLst/>
          </a:prstGeom>
          <a:gradFill rotWithShape="1">
            <a:gsLst>
              <a:gs pos="0">
                <a:srgbClr val="CCFFFF"/>
              </a:gs>
              <a:gs pos="100000">
                <a:srgbClr val="CCFFFF">
                  <a:gamma/>
                  <a:shade val="86275"/>
                  <a:invGamma/>
                </a:srgbClr>
              </a:gs>
            </a:gsLst>
            <a:path path="shape">
              <a:fillToRect l="50000" t="50000" r="50000" b="50000"/>
            </a:path>
          </a:grad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r>
              <a:rPr lang="en-US">
                <a:latin typeface="Arial" charset="0"/>
                <a:ea typeface="ＭＳ Ｐゴシック" charset="0"/>
              </a:rPr>
              <a:t>NP</a:t>
            </a:r>
          </a:p>
        </p:txBody>
      </p:sp>
      <p:sp>
        <p:nvSpPr>
          <p:cNvPr id="94228" name="Rectangle 20"/>
          <p:cNvSpPr>
            <a:spLocks noChangeArrowheads="1"/>
          </p:cNvSpPr>
          <p:nvPr/>
        </p:nvSpPr>
        <p:spPr bwMode="auto">
          <a:xfrm>
            <a:off x="2630488" y="6265863"/>
            <a:ext cx="839787" cy="3206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tIns="0">
            <a:spAutoFit/>
          </a:bodyPr>
          <a:lstStyle/>
          <a:p>
            <a:pPr algn="ctr">
              <a:defRPr/>
            </a:pPr>
            <a:r>
              <a:rPr lang="en-US" i="1">
                <a:solidFill>
                  <a:srgbClr val="CC0000"/>
                </a:solidFill>
                <a:latin typeface="Comic Sans MS" charset="0"/>
                <a:ea typeface="ＭＳ Ｐゴシック" charset="0"/>
              </a:rPr>
              <a:t>tablet</a:t>
            </a:r>
          </a:p>
        </p:txBody>
      </p:sp>
      <p:cxnSp>
        <p:nvCxnSpPr>
          <p:cNvPr id="94229" name="AutoShape 21"/>
          <p:cNvCxnSpPr>
            <a:cxnSpLocks noChangeShapeType="1"/>
            <a:stCxn id="94227" idx="4"/>
            <a:endCxn id="94228" idx="0"/>
          </p:cNvCxnSpPr>
          <p:nvPr/>
        </p:nvCxnSpPr>
        <p:spPr bwMode="auto">
          <a:xfrm>
            <a:off x="3048000" y="6051550"/>
            <a:ext cx="3175" cy="214313"/>
          </a:xfrm>
          <a:prstGeom prst="straightConnector1">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94230" name="AutoShape 22"/>
          <p:cNvCxnSpPr>
            <a:cxnSpLocks noChangeShapeType="1"/>
            <a:stCxn id="94223" idx="3"/>
            <a:endCxn id="94227" idx="7"/>
          </p:cNvCxnSpPr>
          <p:nvPr/>
        </p:nvCxnSpPr>
        <p:spPr bwMode="auto">
          <a:xfrm flipH="1">
            <a:off x="3263900" y="5200650"/>
            <a:ext cx="406400" cy="330200"/>
          </a:xfrm>
          <a:prstGeom prst="straightConnector1">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94231" name="Oval 23"/>
          <p:cNvSpPr>
            <a:spLocks noChangeArrowheads="1"/>
          </p:cNvSpPr>
          <p:nvPr/>
        </p:nvSpPr>
        <p:spPr bwMode="auto">
          <a:xfrm>
            <a:off x="1905000" y="5441950"/>
            <a:ext cx="609600" cy="609600"/>
          </a:xfrm>
          <a:prstGeom prst="ellipse">
            <a:avLst/>
          </a:prstGeom>
          <a:gradFill rotWithShape="1">
            <a:gsLst>
              <a:gs pos="0">
                <a:srgbClr val="CCFFFF"/>
              </a:gs>
              <a:gs pos="100000">
                <a:srgbClr val="CCFFFF">
                  <a:gamma/>
                  <a:shade val="86275"/>
                  <a:invGamma/>
                </a:srgbClr>
              </a:gs>
            </a:gsLst>
            <a:path path="shape">
              <a:fillToRect l="50000" t="50000" r="50000" b="50000"/>
            </a:path>
          </a:grad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r>
              <a:rPr lang="en-US">
                <a:latin typeface="Arial" charset="0"/>
                <a:ea typeface="ＭＳ Ｐゴシック" charset="0"/>
              </a:rPr>
              <a:t>DET</a:t>
            </a:r>
          </a:p>
        </p:txBody>
      </p:sp>
      <p:sp>
        <p:nvSpPr>
          <p:cNvPr id="94232" name="Rectangle 24"/>
          <p:cNvSpPr>
            <a:spLocks noChangeArrowheads="1"/>
          </p:cNvSpPr>
          <p:nvPr/>
        </p:nvSpPr>
        <p:spPr bwMode="auto">
          <a:xfrm>
            <a:off x="1946275" y="6265863"/>
            <a:ext cx="533400" cy="3206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tIns="0">
            <a:spAutoFit/>
          </a:bodyPr>
          <a:lstStyle/>
          <a:p>
            <a:pPr algn="ctr">
              <a:defRPr/>
            </a:pPr>
            <a:r>
              <a:rPr lang="en-US" i="1">
                <a:solidFill>
                  <a:srgbClr val="CC0000"/>
                </a:solidFill>
                <a:latin typeface="Comic Sans MS" charset="0"/>
                <a:ea typeface="ＭＳ Ｐゴシック" charset="0"/>
              </a:rPr>
              <a:t>our</a:t>
            </a:r>
          </a:p>
        </p:txBody>
      </p:sp>
      <p:cxnSp>
        <p:nvCxnSpPr>
          <p:cNvPr id="94233" name="AutoShape 25"/>
          <p:cNvCxnSpPr>
            <a:cxnSpLocks noChangeShapeType="1"/>
            <a:stCxn id="94231" idx="4"/>
            <a:endCxn id="94232" idx="0"/>
          </p:cNvCxnSpPr>
          <p:nvPr/>
        </p:nvCxnSpPr>
        <p:spPr bwMode="auto">
          <a:xfrm>
            <a:off x="2209800" y="6051550"/>
            <a:ext cx="3175" cy="214313"/>
          </a:xfrm>
          <a:prstGeom prst="straightConnector1">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94234" name="AutoShape 26"/>
          <p:cNvCxnSpPr>
            <a:cxnSpLocks noChangeShapeType="1"/>
            <a:stCxn id="94223" idx="2"/>
            <a:endCxn id="94231" idx="7"/>
          </p:cNvCxnSpPr>
          <p:nvPr/>
        </p:nvCxnSpPr>
        <p:spPr bwMode="auto">
          <a:xfrm flipH="1">
            <a:off x="2425700" y="4984750"/>
            <a:ext cx="1155700" cy="546100"/>
          </a:xfrm>
          <a:prstGeom prst="straightConnector1">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94235" name="AutoShape 27"/>
          <p:cNvCxnSpPr>
            <a:cxnSpLocks noChangeShapeType="1"/>
            <a:stCxn id="94219" idx="3"/>
            <a:endCxn id="94215" idx="6"/>
          </p:cNvCxnSpPr>
          <p:nvPr/>
        </p:nvCxnSpPr>
        <p:spPr bwMode="auto">
          <a:xfrm rot="16200000" flipV="1">
            <a:off x="1530350" y="3606800"/>
            <a:ext cx="215900" cy="1447800"/>
          </a:xfrm>
          <a:prstGeom prst="curvedConnector4">
            <a:avLst>
              <a:gd name="adj1" fmla="val -147060"/>
              <a:gd name="adj2" fmla="val 53069"/>
            </a:avLst>
          </a:prstGeom>
          <a:noFill/>
          <a:ln w="19050">
            <a:solidFill>
              <a:srgbClr val="660066"/>
            </a:solidFill>
            <a:prstDash val="dash"/>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94236" name="Text Box 28"/>
          <p:cNvSpPr txBox="1">
            <a:spLocks noChangeArrowheads="1"/>
          </p:cNvSpPr>
          <p:nvPr/>
        </p:nvSpPr>
        <p:spPr bwMode="auto">
          <a:xfrm>
            <a:off x="1219200" y="4603750"/>
            <a:ext cx="603250" cy="3667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solidFill>
                  <a:srgbClr val="660066"/>
                </a:solidFill>
                <a:latin typeface="Arial" charset="0"/>
                <a:ea typeface="ＭＳ Ｐゴシック" charset="0"/>
              </a:rPr>
              <a:t>subj</a:t>
            </a:r>
          </a:p>
        </p:txBody>
      </p:sp>
      <p:sp>
        <p:nvSpPr>
          <p:cNvPr id="94237" name="Text Box 29"/>
          <p:cNvSpPr txBox="1">
            <a:spLocks noChangeArrowheads="1"/>
          </p:cNvSpPr>
          <p:nvPr/>
        </p:nvSpPr>
        <p:spPr bwMode="auto">
          <a:xfrm>
            <a:off x="3244850" y="4146550"/>
            <a:ext cx="488950" cy="3667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solidFill>
                  <a:srgbClr val="660066"/>
                </a:solidFill>
                <a:latin typeface="Arial" charset="0"/>
                <a:ea typeface="ＭＳ Ｐゴシック" charset="0"/>
              </a:rPr>
              <a:t>obj</a:t>
            </a:r>
          </a:p>
        </p:txBody>
      </p:sp>
      <p:sp>
        <p:nvSpPr>
          <p:cNvPr id="94238" name="Text Box 30"/>
          <p:cNvSpPr txBox="1">
            <a:spLocks noChangeArrowheads="1"/>
          </p:cNvSpPr>
          <p:nvPr/>
        </p:nvSpPr>
        <p:spPr bwMode="auto">
          <a:xfrm>
            <a:off x="539750" y="3475038"/>
            <a:ext cx="603250"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solidFill>
                  <a:srgbClr val="660066"/>
                </a:solidFill>
                <a:latin typeface="Arial" charset="0"/>
                <a:ea typeface="ＭＳ Ｐゴシック" charset="0"/>
              </a:rPr>
              <a:t>subj</a:t>
            </a:r>
          </a:p>
        </p:txBody>
      </p:sp>
      <p:sp>
        <p:nvSpPr>
          <p:cNvPr id="94239" name="Text Box 31"/>
          <p:cNvSpPr txBox="1">
            <a:spLocks noChangeArrowheads="1"/>
          </p:cNvSpPr>
          <p:nvPr/>
        </p:nvSpPr>
        <p:spPr bwMode="auto">
          <a:xfrm>
            <a:off x="2025650" y="3460750"/>
            <a:ext cx="641350" cy="3667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solidFill>
                  <a:srgbClr val="660066"/>
                </a:solidFill>
                <a:latin typeface="Arial" charset="0"/>
                <a:ea typeface="ＭＳ Ｐゴシック" charset="0"/>
              </a:rPr>
              <a:t>pred</a:t>
            </a:r>
          </a:p>
        </p:txBody>
      </p:sp>
      <p:sp>
        <p:nvSpPr>
          <p:cNvPr id="94240" name="Rectangle 32"/>
          <p:cNvSpPr>
            <a:spLocks noChangeArrowheads="1"/>
          </p:cNvSpPr>
          <p:nvPr/>
        </p:nvSpPr>
        <p:spPr bwMode="auto">
          <a:xfrm>
            <a:off x="1007265" y="1166813"/>
            <a:ext cx="2489207"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effectLst>
                  <a:outerShdw blurRad="38100" dist="38100" dir="2700000" algn="tl">
                    <a:srgbClr val="C0C0C0"/>
                  </a:outerShdw>
                </a:effectLst>
                <a:latin typeface="Whitney Semibold" pitchFamily="50" charset="0"/>
              </a:rPr>
              <a:t>Natural Language</a:t>
            </a:r>
          </a:p>
        </p:txBody>
      </p:sp>
      <p:sp>
        <p:nvSpPr>
          <p:cNvPr id="94241" name="Line 33"/>
          <p:cNvSpPr>
            <a:spLocks noChangeShapeType="1"/>
          </p:cNvSpPr>
          <p:nvPr/>
        </p:nvSpPr>
        <p:spPr bwMode="auto">
          <a:xfrm>
            <a:off x="4572000" y="990600"/>
            <a:ext cx="0" cy="586740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latin typeface="Arial" charset="0"/>
              <a:ea typeface="MS PGothic" charset="0"/>
              <a:cs typeface="MS PGothic" charset="0"/>
            </a:endParaRPr>
          </a:p>
        </p:txBody>
      </p:sp>
      <p:sp>
        <p:nvSpPr>
          <p:cNvPr id="94242" name="Rectangle 34"/>
          <p:cNvSpPr>
            <a:spLocks noChangeArrowheads="1"/>
          </p:cNvSpPr>
          <p:nvPr/>
        </p:nvSpPr>
        <p:spPr bwMode="auto">
          <a:xfrm>
            <a:off x="5894389" y="1166813"/>
            <a:ext cx="1844671"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effectLst>
                  <a:outerShdw blurRad="38100" dist="38100" dir="2700000" algn="tl">
                    <a:srgbClr val="C0C0C0"/>
                  </a:outerShdw>
                </a:effectLst>
                <a:latin typeface="Whitney Semibold" pitchFamily="50" charset="0"/>
              </a:rPr>
              <a:t>Machine Log</a:t>
            </a:r>
          </a:p>
        </p:txBody>
      </p:sp>
      <p:sp>
        <p:nvSpPr>
          <p:cNvPr id="94243" name="Text Box 35"/>
          <p:cNvSpPr txBox="1">
            <a:spLocks noChangeArrowheads="1"/>
          </p:cNvSpPr>
          <p:nvPr/>
        </p:nvSpPr>
        <p:spPr bwMode="auto">
          <a:xfrm>
            <a:off x="2819400" y="2971800"/>
            <a:ext cx="1600200" cy="6413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defRPr/>
            </a:pPr>
            <a:r>
              <a:rPr lang="en-US">
                <a:latin typeface="Arial" charset="0"/>
                <a:ea typeface="ＭＳ Ｐゴシック" charset="0"/>
              </a:rPr>
              <a:t>Dependency Tree</a:t>
            </a:r>
          </a:p>
        </p:txBody>
      </p:sp>
      <p:sp>
        <p:nvSpPr>
          <p:cNvPr id="94244" name="Rectangle 36"/>
          <p:cNvSpPr>
            <a:spLocks noChangeArrowheads="1"/>
          </p:cNvSpPr>
          <p:nvPr/>
        </p:nvSpPr>
        <p:spPr bwMode="auto">
          <a:xfrm>
            <a:off x="4648200" y="1797050"/>
            <a:ext cx="4495800" cy="8255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defRPr/>
            </a:pPr>
            <a:r>
              <a:rPr lang="en-US" sz="1600">
                <a:solidFill>
                  <a:srgbClr val="CC0000"/>
                </a:solidFill>
                <a:latin typeface="Lucida Sans Typewriter" charset="0"/>
                <a:ea typeface="ＭＳ Ｐゴシック" charset="0"/>
                <a:cs typeface="Lucida Sans Typewriter" charset="0"/>
              </a:rPr>
              <a:t>Oct 1 04:12:24 9.1.1.3 41865: %PLATFORM_ENV-1-DUAL_PWR: Faulty internal power supply B detected</a:t>
            </a:r>
          </a:p>
        </p:txBody>
      </p:sp>
      <p:sp>
        <p:nvSpPr>
          <p:cNvPr id="54" name="Down Arrow 53"/>
          <p:cNvSpPr>
            <a:spLocks noChangeArrowheads="1"/>
          </p:cNvSpPr>
          <p:nvPr/>
        </p:nvSpPr>
        <p:spPr bwMode="auto">
          <a:xfrm rot="-21600000">
            <a:off x="2133600" y="2438400"/>
            <a:ext cx="247650" cy="293688"/>
          </a:xfrm>
          <a:prstGeom prst="downArrow">
            <a:avLst>
              <a:gd name="adj1" fmla="val 41028"/>
              <a:gd name="adj2" fmla="val 48078"/>
            </a:avLst>
          </a:prstGeom>
          <a:gradFill rotWithShape="1">
            <a:gsLst>
              <a:gs pos="0">
                <a:srgbClr val="DDDDDD">
                  <a:gamma/>
                  <a:shade val="86275"/>
                  <a:invGamma/>
                </a:srgbClr>
              </a:gs>
              <a:gs pos="100000">
                <a:srgbClr val="DDDDDD"/>
              </a:gs>
            </a:gsLst>
            <a:lin ang="5400000" scaled="1"/>
          </a:gradFill>
          <a:ln w="12700">
            <a:solidFill>
              <a:srgbClr val="C0C0C0"/>
            </a:solidFill>
            <a:miter lim="800000"/>
            <a:headEnd/>
            <a:tailEnd/>
          </a:ln>
        </p:spPr>
        <p:txBody>
          <a:bodyPr lIns="92075" tIns="46038" rIns="92075" bIns="46038"/>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endParaRPr lang="en-US" sz="1400" b="1"/>
          </a:p>
        </p:txBody>
      </p:sp>
      <p:sp>
        <p:nvSpPr>
          <p:cNvPr id="94246" name="Line 38"/>
          <p:cNvSpPr>
            <a:spLocks noChangeShapeType="1"/>
          </p:cNvSpPr>
          <p:nvPr/>
        </p:nvSpPr>
        <p:spPr bwMode="auto">
          <a:xfrm>
            <a:off x="457200" y="2362200"/>
            <a:ext cx="3810000" cy="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latin typeface="Arial" charset="0"/>
              <a:ea typeface="MS PGothic" charset="0"/>
              <a:cs typeface="MS PGothic" charset="0"/>
            </a:endParaRPr>
          </a:p>
        </p:txBody>
      </p:sp>
      <p:sp>
        <p:nvSpPr>
          <p:cNvPr id="2" name="Down Arrow 53"/>
          <p:cNvSpPr>
            <a:spLocks noChangeArrowheads="1"/>
          </p:cNvSpPr>
          <p:nvPr/>
        </p:nvSpPr>
        <p:spPr bwMode="auto">
          <a:xfrm rot="-21600000">
            <a:off x="6705600" y="2678113"/>
            <a:ext cx="247650" cy="293687"/>
          </a:xfrm>
          <a:prstGeom prst="downArrow">
            <a:avLst>
              <a:gd name="adj1" fmla="val 41028"/>
              <a:gd name="adj2" fmla="val 48078"/>
            </a:avLst>
          </a:prstGeom>
          <a:gradFill rotWithShape="1">
            <a:gsLst>
              <a:gs pos="0">
                <a:srgbClr val="DDDDDD">
                  <a:gamma/>
                  <a:shade val="86275"/>
                  <a:invGamma/>
                </a:srgbClr>
              </a:gs>
              <a:gs pos="100000">
                <a:srgbClr val="DDDDDD"/>
              </a:gs>
            </a:gsLst>
            <a:lin ang="5400000" scaled="1"/>
          </a:gradFill>
          <a:ln w="12700">
            <a:solidFill>
              <a:srgbClr val="C0C0C0"/>
            </a:solidFill>
            <a:miter lim="800000"/>
            <a:headEnd/>
            <a:tailEnd/>
          </a:ln>
        </p:spPr>
        <p:txBody>
          <a:bodyPr lIns="92075" tIns="46038" rIns="92075" bIns="46038"/>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endParaRPr lang="en-US" sz="1400" b="1"/>
          </a:p>
        </p:txBody>
      </p:sp>
      <p:sp>
        <p:nvSpPr>
          <p:cNvPr id="94248" name="Line 40"/>
          <p:cNvSpPr>
            <a:spLocks noChangeShapeType="1"/>
          </p:cNvSpPr>
          <p:nvPr/>
        </p:nvSpPr>
        <p:spPr bwMode="auto">
          <a:xfrm>
            <a:off x="5029200" y="2601913"/>
            <a:ext cx="3810000" cy="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latin typeface="Arial" charset="0"/>
              <a:ea typeface="MS PGothic" charset="0"/>
              <a:cs typeface="MS PGothic" charset="0"/>
            </a:endParaRPr>
          </a:p>
        </p:txBody>
      </p:sp>
      <p:graphicFrame>
        <p:nvGraphicFramePr>
          <p:cNvPr id="94249" name="Group 41"/>
          <p:cNvGraphicFramePr>
            <a:graphicFrameLocks noGrp="1"/>
          </p:cNvGraphicFramePr>
          <p:nvPr/>
        </p:nvGraphicFramePr>
        <p:xfrm>
          <a:off x="4876800" y="3352800"/>
          <a:ext cx="3962400" cy="2256192"/>
        </p:xfrm>
        <a:graphic>
          <a:graphicData uri="http://schemas.openxmlformats.org/drawingml/2006/table">
            <a:tbl>
              <a:tblPr/>
              <a:tblGrid>
                <a:gridCol w="1143000"/>
                <a:gridCol w="2819400"/>
              </a:tblGrid>
              <a:tr h="365125">
                <a:tc>
                  <a:txBody>
                    <a:bodyPr/>
                    <a:lstStyle>
                      <a:lvl1pPr eaLnBrk="0" hangingPunct="0">
                        <a:spcBef>
                          <a:spcPct val="30000"/>
                        </a:spcBef>
                        <a:defRPr sz="2400">
                          <a:solidFill>
                            <a:schemeClr val="tx1"/>
                          </a:solidFill>
                          <a:latin typeface="Georgia" panose="02040502050405020303" pitchFamily="18" charset="0"/>
                          <a:ea typeface="MS PGothic" panose="020B0600070205080204" pitchFamily="34" charset="-128"/>
                        </a:defRPr>
                      </a:lvl1pPr>
                      <a:lvl2pPr marL="742950" indent="-285750" eaLnBrk="0" hangingPunct="0">
                        <a:spcBef>
                          <a:spcPct val="20000"/>
                        </a:spcBef>
                        <a:defRPr sz="2000">
                          <a:solidFill>
                            <a:schemeClr val="tx1"/>
                          </a:solidFill>
                          <a:latin typeface="Georgia" panose="02040502050405020303" pitchFamily="18" charset="0"/>
                          <a:ea typeface="MS PGothic" panose="020B0600070205080204" pitchFamily="34" charset="-128"/>
                        </a:defRPr>
                      </a:lvl2pPr>
                      <a:lvl3pPr marL="1143000" indent="-228600" eaLnBrk="0" hangingPunct="0">
                        <a:spcBef>
                          <a:spcPct val="20000"/>
                        </a:spcBef>
                        <a:defRPr>
                          <a:solidFill>
                            <a:schemeClr val="tx1"/>
                          </a:solidFill>
                          <a:latin typeface="Georgia" panose="02040502050405020303" pitchFamily="18" charset="0"/>
                          <a:ea typeface="MS PGothic" panose="020B0600070205080204" pitchFamily="34" charset="-128"/>
                        </a:defRPr>
                      </a:lvl3pPr>
                      <a:lvl4pPr marL="1600200" indent="-228600" eaLnBrk="0" hangingPunct="0">
                        <a:spcBef>
                          <a:spcPct val="20000"/>
                        </a:spcBef>
                        <a:defRPr sz="1600">
                          <a:solidFill>
                            <a:schemeClr val="tx1"/>
                          </a:solidFill>
                          <a:latin typeface="Georgia" panose="02040502050405020303" pitchFamily="18" charset="0"/>
                          <a:ea typeface="MS PGothic" panose="020B0600070205080204" pitchFamily="34" charset="-128"/>
                        </a:defRPr>
                      </a:lvl4pPr>
                      <a:lvl5pPr marL="2057400" indent="-228600" eaLnBrk="0" hangingPunct="0">
                        <a:spcBef>
                          <a:spcPct val="20000"/>
                        </a:spcBef>
                        <a:defRPr sz="1600">
                          <a:solidFill>
                            <a:schemeClr val="tx1"/>
                          </a:solidFill>
                          <a:latin typeface="Georgia" panose="02040502050405020303" pitchFamily="18" charset="0"/>
                          <a:ea typeface="MS PGothic" panose="020B0600070205080204" pitchFamily="34" charset="-128"/>
                        </a:defRPr>
                      </a:lvl5pPr>
                      <a:lvl6pPr marL="2514600" indent="-228600" eaLnBrk="0" fontAlgn="base" hangingPunct="0">
                        <a:spcBef>
                          <a:spcPct val="20000"/>
                        </a:spcBef>
                        <a:spcAft>
                          <a:spcPct val="0"/>
                        </a:spcAft>
                        <a:defRPr sz="1600">
                          <a:solidFill>
                            <a:schemeClr val="tx1"/>
                          </a:solidFill>
                          <a:latin typeface="Georgia" panose="02040502050405020303" pitchFamily="18" charset="0"/>
                          <a:ea typeface="MS PGothic" panose="020B0600070205080204" pitchFamily="34" charset="-128"/>
                        </a:defRPr>
                      </a:lvl6pPr>
                      <a:lvl7pPr marL="2971800" indent="-228600" eaLnBrk="0" fontAlgn="base" hangingPunct="0">
                        <a:spcBef>
                          <a:spcPct val="20000"/>
                        </a:spcBef>
                        <a:spcAft>
                          <a:spcPct val="0"/>
                        </a:spcAft>
                        <a:defRPr sz="1600">
                          <a:solidFill>
                            <a:schemeClr val="tx1"/>
                          </a:solidFill>
                          <a:latin typeface="Georgia" panose="02040502050405020303" pitchFamily="18" charset="0"/>
                          <a:ea typeface="MS PGothic" panose="020B0600070205080204" pitchFamily="34" charset="-128"/>
                        </a:defRPr>
                      </a:lvl7pPr>
                      <a:lvl8pPr marL="3429000" indent="-228600" eaLnBrk="0" fontAlgn="base" hangingPunct="0">
                        <a:spcBef>
                          <a:spcPct val="20000"/>
                        </a:spcBef>
                        <a:spcAft>
                          <a:spcPct val="0"/>
                        </a:spcAft>
                        <a:defRPr sz="1600">
                          <a:solidFill>
                            <a:schemeClr val="tx1"/>
                          </a:solidFill>
                          <a:latin typeface="Georgia" panose="02040502050405020303" pitchFamily="18" charset="0"/>
                          <a:ea typeface="MS PGothic" panose="020B0600070205080204" pitchFamily="34" charset="-128"/>
                        </a:defRPr>
                      </a:lvl8pPr>
                      <a:lvl9pPr marL="3886200" indent="-228600" eaLnBrk="0" fontAlgn="base" hangingPunct="0">
                        <a:spcBef>
                          <a:spcPct val="20000"/>
                        </a:spcBef>
                        <a:spcAft>
                          <a:spcPct val="0"/>
                        </a:spcAft>
                        <a:defRPr sz="1600">
                          <a:solidFill>
                            <a:schemeClr val="tx1"/>
                          </a:solidFill>
                          <a:latin typeface="Georgia" panose="02040502050405020303" pitchFamily="18" charset="0"/>
                          <a:ea typeface="MS PGothic" panose="020B0600070205080204" pitchFamily="34" charset="-128"/>
                        </a:defRPr>
                      </a:lvl9pPr>
                    </a:lstStyle>
                    <a:p>
                      <a:pPr marL="0" marR="0" lvl="0" indent="0" algn="r" defTabSz="914400" rtl="0" eaLnBrk="1" fontAlgn="base" latinLnBrk="0" hangingPunct="1">
                        <a:lnSpc>
                          <a:spcPct val="100000"/>
                        </a:lnSpc>
                        <a:spcBef>
                          <a:spcPct val="30000"/>
                        </a:spcBef>
                        <a:spcAft>
                          <a:spcPct val="0"/>
                        </a:spcAft>
                        <a:buClrTx/>
                        <a:buSzTx/>
                        <a:buFontTx/>
                        <a:buNone/>
                        <a:tabLst/>
                      </a:pPr>
                      <a:r>
                        <a:rPr kumimoji="0" lang="en-US" sz="1800" b="0" i="0" u="none" strike="noStrike" cap="none" normalizeH="0" baseline="0" smtClean="0">
                          <a:ln>
                            <a:noFill/>
                          </a:ln>
                          <a:solidFill>
                            <a:schemeClr val="tx1"/>
                          </a:solidFill>
                          <a:effectLst/>
                          <a:latin typeface="Georgia" panose="02040502050405020303" pitchFamily="18" charset="0"/>
                          <a:ea typeface="MS PGothic" panose="020B0600070205080204" pitchFamily="34" charset="-128"/>
                        </a:rPr>
                        <a:t>Time</a:t>
                      </a:r>
                    </a:p>
                  </a:txBody>
                  <a:tcPr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30000"/>
                        </a:spcBef>
                        <a:defRPr sz="2400">
                          <a:solidFill>
                            <a:schemeClr val="tx1"/>
                          </a:solidFill>
                          <a:latin typeface="Georgia" panose="02040502050405020303" pitchFamily="18" charset="0"/>
                          <a:ea typeface="MS PGothic" panose="020B0600070205080204" pitchFamily="34" charset="-128"/>
                        </a:defRPr>
                      </a:lvl1pPr>
                      <a:lvl2pPr marL="742950" indent="-285750" eaLnBrk="0" hangingPunct="0">
                        <a:spcBef>
                          <a:spcPct val="20000"/>
                        </a:spcBef>
                        <a:defRPr sz="2000">
                          <a:solidFill>
                            <a:schemeClr val="tx1"/>
                          </a:solidFill>
                          <a:latin typeface="Georgia" panose="02040502050405020303" pitchFamily="18" charset="0"/>
                          <a:ea typeface="MS PGothic" panose="020B0600070205080204" pitchFamily="34" charset="-128"/>
                        </a:defRPr>
                      </a:lvl2pPr>
                      <a:lvl3pPr marL="1143000" indent="-228600" eaLnBrk="0" hangingPunct="0">
                        <a:spcBef>
                          <a:spcPct val="20000"/>
                        </a:spcBef>
                        <a:defRPr>
                          <a:solidFill>
                            <a:schemeClr val="tx1"/>
                          </a:solidFill>
                          <a:latin typeface="Georgia" panose="02040502050405020303" pitchFamily="18" charset="0"/>
                          <a:ea typeface="MS PGothic" panose="020B0600070205080204" pitchFamily="34" charset="-128"/>
                        </a:defRPr>
                      </a:lvl3pPr>
                      <a:lvl4pPr marL="1600200" indent="-228600" eaLnBrk="0" hangingPunct="0">
                        <a:spcBef>
                          <a:spcPct val="20000"/>
                        </a:spcBef>
                        <a:defRPr sz="1600">
                          <a:solidFill>
                            <a:schemeClr val="tx1"/>
                          </a:solidFill>
                          <a:latin typeface="Georgia" panose="02040502050405020303" pitchFamily="18" charset="0"/>
                          <a:ea typeface="MS PGothic" panose="020B0600070205080204" pitchFamily="34" charset="-128"/>
                        </a:defRPr>
                      </a:lvl4pPr>
                      <a:lvl5pPr marL="2057400" indent="-228600" eaLnBrk="0" hangingPunct="0">
                        <a:spcBef>
                          <a:spcPct val="20000"/>
                        </a:spcBef>
                        <a:defRPr sz="1600">
                          <a:solidFill>
                            <a:schemeClr val="tx1"/>
                          </a:solidFill>
                          <a:latin typeface="Georgia" panose="02040502050405020303" pitchFamily="18" charset="0"/>
                          <a:ea typeface="MS PGothic" panose="020B0600070205080204" pitchFamily="34" charset="-128"/>
                        </a:defRPr>
                      </a:lvl5pPr>
                      <a:lvl6pPr marL="2514600" indent="-228600" eaLnBrk="0" fontAlgn="base" hangingPunct="0">
                        <a:spcBef>
                          <a:spcPct val="20000"/>
                        </a:spcBef>
                        <a:spcAft>
                          <a:spcPct val="0"/>
                        </a:spcAft>
                        <a:defRPr sz="1600">
                          <a:solidFill>
                            <a:schemeClr val="tx1"/>
                          </a:solidFill>
                          <a:latin typeface="Georgia" panose="02040502050405020303" pitchFamily="18" charset="0"/>
                          <a:ea typeface="MS PGothic" panose="020B0600070205080204" pitchFamily="34" charset="-128"/>
                        </a:defRPr>
                      </a:lvl6pPr>
                      <a:lvl7pPr marL="2971800" indent="-228600" eaLnBrk="0" fontAlgn="base" hangingPunct="0">
                        <a:spcBef>
                          <a:spcPct val="20000"/>
                        </a:spcBef>
                        <a:spcAft>
                          <a:spcPct val="0"/>
                        </a:spcAft>
                        <a:defRPr sz="1600">
                          <a:solidFill>
                            <a:schemeClr val="tx1"/>
                          </a:solidFill>
                          <a:latin typeface="Georgia" panose="02040502050405020303" pitchFamily="18" charset="0"/>
                          <a:ea typeface="MS PGothic" panose="020B0600070205080204" pitchFamily="34" charset="-128"/>
                        </a:defRPr>
                      </a:lvl7pPr>
                      <a:lvl8pPr marL="3429000" indent="-228600" eaLnBrk="0" fontAlgn="base" hangingPunct="0">
                        <a:spcBef>
                          <a:spcPct val="20000"/>
                        </a:spcBef>
                        <a:spcAft>
                          <a:spcPct val="0"/>
                        </a:spcAft>
                        <a:defRPr sz="1600">
                          <a:solidFill>
                            <a:schemeClr val="tx1"/>
                          </a:solidFill>
                          <a:latin typeface="Georgia" panose="02040502050405020303" pitchFamily="18" charset="0"/>
                          <a:ea typeface="MS PGothic" panose="020B0600070205080204" pitchFamily="34" charset="-128"/>
                        </a:defRPr>
                      </a:lvl8pPr>
                      <a:lvl9pPr marL="3886200" indent="-228600" eaLnBrk="0" fontAlgn="base" hangingPunct="0">
                        <a:spcBef>
                          <a:spcPct val="20000"/>
                        </a:spcBef>
                        <a:spcAft>
                          <a:spcPct val="0"/>
                        </a:spcAft>
                        <a:defRPr sz="1600">
                          <a:solidFill>
                            <a:schemeClr val="tx1"/>
                          </a:solidFill>
                          <a:latin typeface="Georgia" panose="02040502050405020303" pitchFamily="18" charset="0"/>
                          <a:ea typeface="MS PGothic" panose="020B0600070205080204" pitchFamily="34" charset="-128"/>
                        </a:defRPr>
                      </a:lvl9pPr>
                    </a:lstStyle>
                    <a:p>
                      <a:pPr marL="0" marR="0" lvl="0" indent="0" algn="l" defTabSz="914400" rtl="0" eaLnBrk="1" fontAlgn="base" latinLnBrk="0" hangingPunct="1">
                        <a:lnSpc>
                          <a:spcPct val="100000"/>
                        </a:lnSpc>
                        <a:spcBef>
                          <a:spcPct val="30000"/>
                        </a:spcBef>
                        <a:spcAft>
                          <a:spcPct val="0"/>
                        </a:spcAft>
                        <a:buClrTx/>
                        <a:buSzTx/>
                        <a:buFontTx/>
                        <a:buNone/>
                        <a:tabLst/>
                      </a:pPr>
                      <a:r>
                        <a:rPr kumimoji="0" lang="en-US" sz="1600" b="0" i="0" u="none" strike="noStrike" cap="none" normalizeH="0" baseline="0" smtClean="0">
                          <a:ln>
                            <a:noFill/>
                          </a:ln>
                          <a:solidFill>
                            <a:srgbClr val="CC0000"/>
                          </a:solidFill>
                          <a:effectLst/>
                          <a:latin typeface="Lucida Sans Typewriter" panose="020B0509030504030204" pitchFamily="49" charset="0"/>
                          <a:ea typeface="MS PGothic" panose="020B0600070205080204" pitchFamily="34" charset="-128"/>
                        </a:rPr>
                        <a:t>Oct 1 04:12:24</a:t>
                      </a:r>
                    </a:p>
                  </a:txBody>
                  <a:tcPr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125">
                <a:tc>
                  <a:txBody>
                    <a:bodyPr/>
                    <a:lstStyle>
                      <a:lvl1pPr eaLnBrk="0" hangingPunct="0">
                        <a:spcBef>
                          <a:spcPct val="30000"/>
                        </a:spcBef>
                        <a:defRPr sz="2400">
                          <a:solidFill>
                            <a:schemeClr val="tx1"/>
                          </a:solidFill>
                          <a:latin typeface="Georgia" panose="02040502050405020303" pitchFamily="18" charset="0"/>
                          <a:ea typeface="MS PGothic" panose="020B0600070205080204" pitchFamily="34" charset="-128"/>
                        </a:defRPr>
                      </a:lvl1pPr>
                      <a:lvl2pPr marL="742950" indent="-285750" eaLnBrk="0" hangingPunct="0">
                        <a:spcBef>
                          <a:spcPct val="20000"/>
                        </a:spcBef>
                        <a:defRPr sz="2000">
                          <a:solidFill>
                            <a:schemeClr val="tx1"/>
                          </a:solidFill>
                          <a:latin typeface="Georgia" panose="02040502050405020303" pitchFamily="18" charset="0"/>
                          <a:ea typeface="MS PGothic" panose="020B0600070205080204" pitchFamily="34" charset="-128"/>
                        </a:defRPr>
                      </a:lvl2pPr>
                      <a:lvl3pPr marL="1143000" indent="-228600" eaLnBrk="0" hangingPunct="0">
                        <a:spcBef>
                          <a:spcPct val="20000"/>
                        </a:spcBef>
                        <a:defRPr>
                          <a:solidFill>
                            <a:schemeClr val="tx1"/>
                          </a:solidFill>
                          <a:latin typeface="Georgia" panose="02040502050405020303" pitchFamily="18" charset="0"/>
                          <a:ea typeface="MS PGothic" panose="020B0600070205080204" pitchFamily="34" charset="-128"/>
                        </a:defRPr>
                      </a:lvl3pPr>
                      <a:lvl4pPr marL="1600200" indent="-228600" eaLnBrk="0" hangingPunct="0">
                        <a:spcBef>
                          <a:spcPct val="20000"/>
                        </a:spcBef>
                        <a:defRPr sz="1600">
                          <a:solidFill>
                            <a:schemeClr val="tx1"/>
                          </a:solidFill>
                          <a:latin typeface="Georgia" panose="02040502050405020303" pitchFamily="18" charset="0"/>
                          <a:ea typeface="MS PGothic" panose="020B0600070205080204" pitchFamily="34" charset="-128"/>
                        </a:defRPr>
                      </a:lvl4pPr>
                      <a:lvl5pPr marL="2057400" indent="-228600" eaLnBrk="0" hangingPunct="0">
                        <a:spcBef>
                          <a:spcPct val="20000"/>
                        </a:spcBef>
                        <a:defRPr sz="1600">
                          <a:solidFill>
                            <a:schemeClr val="tx1"/>
                          </a:solidFill>
                          <a:latin typeface="Georgia" panose="02040502050405020303" pitchFamily="18" charset="0"/>
                          <a:ea typeface="MS PGothic" panose="020B0600070205080204" pitchFamily="34" charset="-128"/>
                        </a:defRPr>
                      </a:lvl5pPr>
                      <a:lvl6pPr marL="2514600" indent="-228600" eaLnBrk="0" fontAlgn="base" hangingPunct="0">
                        <a:spcBef>
                          <a:spcPct val="20000"/>
                        </a:spcBef>
                        <a:spcAft>
                          <a:spcPct val="0"/>
                        </a:spcAft>
                        <a:defRPr sz="1600">
                          <a:solidFill>
                            <a:schemeClr val="tx1"/>
                          </a:solidFill>
                          <a:latin typeface="Georgia" panose="02040502050405020303" pitchFamily="18" charset="0"/>
                          <a:ea typeface="MS PGothic" panose="020B0600070205080204" pitchFamily="34" charset="-128"/>
                        </a:defRPr>
                      </a:lvl6pPr>
                      <a:lvl7pPr marL="2971800" indent="-228600" eaLnBrk="0" fontAlgn="base" hangingPunct="0">
                        <a:spcBef>
                          <a:spcPct val="20000"/>
                        </a:spcBef>
                        <a:spcAft>
                          <a:spcPct val="0"/>
                        </a:spcAft>
                        <a:defRPr sz="1600">
                          <a:solidFill>
                            <a:schemeClr val="tx1"/>
                          </a:solidFill>
                          <a:latin typeface="Georgia" panose="02040502050405020303" pitchFamily="18" charset="0"/>
                          <a:ea typeface="MS PGothic" panose="020B0600070205080204" pitchFamily="34" charset="-128"/>
                        </a:defRPr>
                      </a:lvl7pPr>
                      <a:lvl8pPr marL="3429000" indent="-228600" eaLnBrk="0" fontAlgn="base" hangingPunct="0">
                        <a:spcBef>
                          <a:spcPct val="20000"/>
                        </a:spcBef>
                        <a:spcAft>
                          <a:spcPct val="0"/>
                        </a:spcAft>
                        <a:defRPr sz="1600">
                          <a:solidFill>
                            <a:schemeClr val="tx1"/>
                          </a:solidFill>
                          <a:latin typeface="Georgia" panose="02040502050405020303" pitchFamily="18" charset="0"/>
                          <a:ea typeface="MS PGothic" panose="020B0600070205080204" pitchFamily="34" charset="-128"/>
                        </a:defRPr>
                      </a:lvl8pPr>
                      <a:lvl9pPr marL="3886200" indent="-228600" eaLnBrk="0" fontAlgn="base" hangingPunct="0">
                        <a:spcBef>
                          <a:spcPct val="20000"/>
                        </a:spcBef>
                        <a:spcAft>
                          <a:spcPct val="0"/>
                        </a:spcAft>
                        <a:defRPr sz="1600">
                          <a:solidFill>
                            <a:schemeClr val="tx1"/>
                          </a:solidFill>
                          <a:latin typeface="Georgia" panose="02040502050405020303" pitchFamily="18" charset="0"/>
                          <a:ea typeface="MS PGothic" panose="020B0600070205080204" pitchFamily="34" charset="-128"/>
                        </a:defRPr>
                      </a:lvl9pPr>
                    </a:lstStyle>
                    <a:p>
                      <a:pPr marL="0" marR="0" lvl="0" indent="0" algn="r" defTabSz="914400" rtl="0" eaLnBrk="1" fontAlgn="base" latinLnBrk="0" hangingPunct="1">
                        <a:lnSpc>
                          <a:spcPct val="100000"/>
                        </a:lnSpc>
                        <a:spcBef>
                          <a:spcPct val="30000"/>
                        </a:spcBef>
                        <a:spcAft>
                          <a:spcPct val="0"/>
                        </a:spcAft>
                        <a:buClrTx/>
                        <a:buSzTx/>
                        <a:buFontTx/>
                        <a:buNone/>
                        <a:tabLst/>
                      </a:pPr>
                      <a:r>
                        <a:rPr kumimoji="0" lang="en-US" sz="1800" b="0" i="0" u="none" strike="noStrike" cap="none" normalizeH="0" baseline="0" smtClean="0">
                          <a:ln>
                            <a:noFill/>
                          </a:ln>
                          <a:solidFill>
                            <a:schemeClr val="tx1"/>
                          </a:solidFill>
                          <a:effectLst/>
                          <a:latin typeface="Georgia" panose="02040502050405020303" pitchFamily="18" charset="0"/>
                          <a:ea typeface="MS PGothic" panose="020B0600070205080204" pitchFamily="34" charset="-128"/>
                        </a:rPr>
                        <a:t>Host</a:t>
                      </a:r>
                    </a:p>
                  </a:txBody>
                  <a:tcPr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30000"/>
                        </a:spcBef>
                        <a:defRPr sz="2400">
                          <a:solidFill>
                            <a:schemeClr val="tx1"/>
                          </a:solidFill>
                          <a:latin typeface="Georgia" panose="02040502050405020303" pitchFamily="18" charset="0"/>
                          <a:ea typeface="MS PGothic" panose="020B0600070205080204" pitchFamily="34" charset="-128"/>
                        </a:defRPr>
                      </a:lvl1pPr>
                      <a:lvl2pPr marL="742950" indent="-285750" eaLnBrk="0" hangingPunct="0">
                        <a:spcBef>
                          <a:spcPct val="20000"/>
                        </a:spcBef>
                        <a:defRPr sz="2000">
                          <a:solidFill>
                            <a:schemeClr val="tx1"/>
                          </a:solidFill>
                          <a:latin typeface="Georgia" panose="02040502050405020303" pitchFamily="18" charset="0"/>
                          <a:ea typeface="MS PGothic" panose="020B0600070205080204" pitchFamily="34" charset="-128"/>
                        </a:defRPr>
                      </a:lvl2pPr>
                      <a:lvl3pPr marL="1143000" indent="-228600" eaLnBrk="0" hangingPunct="0">
                        <a:spcBef>
                          <a:spcPct val="20000"/>
                        </a:spcBef>
                        <a:defRPr>
                          <a:solidFill>
                            <a:schemeClr val="tx1"/>
                          </a:solidFill>
                          <a:latin typeface="Georgia" panose="02040502050405020303" pitchFamily="18" charset="0"/>
                          <a:ea typeface="MS PGothic" panose="020B0600070205080204" pitchFamily="34" charset="-128"/>
                        </a:defRPr>
                      </a:lvl3pPr>
                      <a:lvl4pPr marL="1600200" indent="-228600" eaLnBrk="0" hangingPunct="0">
                        <a:spcBef>
                          <a:spcPct val="20000"/>
                        </a:spcBef>
                        <a:defRPr sz="1600">
                          <a:solidFill>
                            <a:schemeClr val="tx1"/>
                          </a:solidFill>
                          <a:latin typeface="Georgia" panose="02040502050405020303" pitchFamily="18" charset="0"/>
                          <a:ea typeface="MS PGothic" panose="020B0600070205080204" pitchFamily="34" charset="-128"/>
                        </a:defRPr>
                      </a:lvl4pPr>
                      <a:lvl5pPr marL="2057400" indent="-228600" eaLnBrk="0" hangingPunct="0">
                        <a:spcBef>
                          <a:spcPct val="20000"/>
                        </a:spcBef>
                        <a:defRPr sz="1600">
                          <a:solidFill>
                            <a:schemeClr val="tx1"/>
                          </a:solidFill>
                          <a:latin typeface="Georgia" panose="02040502050405020303" pitchFamily="18" charset="0"/>
                          <a:ea typeface="MS PGothic" panose="020B0600070205080204" pitchFamily="34" charset="-128"/>
                        </a:defRPr>
                      </a:lvl5pPr>
                      <a:lvl6pPr marL="2514600" indent="-228600" eaLnBrk="0" fontAlgn="base" hangingPunct="0">
                        <a:spcBef>
                          <a:spcPct val="20000"/>
                        </a:spcBef>
                        <a:spcAft>
                          <a:spcPct val="0"/>
                        </a:spcAft>
                        <a:defRPr sz="1600">
                          <a:solidFill>
                            <a:schemeClr val="tx1"/>
                          </a:solidFill>
                          <a:latin typeface="Georgia" panose="02040502050405020303" pitchFamily="18" charset="0"/>
                          <a:ea typeface="MS PGothic" panose="020B0600070205080204" pitchFamily="34" charset="-128"/>
                        </a:defRPr>
                      </a:lvl6pPr>
                      <a:lvl7pPr marL="2971800" indent="-228600" eaLnBrk="0" fontAlgn="base" hangingPunct="0">
                        <a:spcBef>
                          <a:spcPct val="20000"/>
                        </a:spcBef>
                        <a:spcAft>
                          <a:spcPct val="0"/>
                        </a:spcAft>
                        <a:defRPr sz="1600">
                          <a:solidFill>
                            <a:schemeClr val="tx1"/>
                          </a:solidFill>
                          <a:latin typeface="Georgia" panose="02040502050405020303" pitchFamily="18" charset="0"/>
                          <a:ea typeface="MS PGothic" panose="020B0600070205080204" pitchFamily="34" charset="-128"/>
                        </a:defRPr>
                      </a:lvl7pPr>
                      <a:lvl8pPr marL="3429000" indent="-228600" eaLnBrk="0" fontAlgn="base" hangingPunct="0">
                        <a:spcBef>
                          <a:spcPct val="20000"/>
                        </a:spcBef>
                        <a:spcAft>
                          <a:spcPct val="0"/>
                        </a:spcAft>
                        <a:defRPr sz="1600">
                          <a:solidFill>
                            <a:schemeClr val="tx1"/>
                          </a:solidFill>
                          <a:latin typeface="Georgia" panose="02040502050405020303" pitchFamily="18" charset="0"/>
                          <a:ea typeface="MS PGothic" panose="020B0600070205080204" pitchFamily="34" charset="-128"/>
                        </a:defRPr>
                      </a:lvl8pPr>
                      <a:lvl9pPr marL="3886200" indent="-228600" eaLnBrk="0" fontAlgn="base" hangingPunct="0">
                        <a:spcBef>
                          <a:spcPct val="20000"/>
                        </a:spcBef>
                        <a:spcAft>
                          <a:spcPct val="0"/>
                        </a:spcAft>
                        <a:defRPr sz="1600">
                          <a:solidFill>
                            <a:schemeClr val="tx1"/>
                          </a:solidFill>
                          <a:latin typeface="Georgia" panose="02040502050405020303" pitchFamily="18" charset="0"/>
                          <a:ea typeface="MS PGothic" panose="020B0600070205080204" pitchFamily="34" charset="-128"/>
                        </a:defRPr>
                      </a:lvl9pPr>
                    </a:lstStyle>
                    <a:p>
                      <a:pPr marL="0" marR="0" lvl="0" indent="0" algn="l" defTabSz="914400" rtl="0" eaLnBrk="1" fontAlgn="base" latinLnBrk="0" hangingPunct="1">
                        <a:lnSpc>
                          <a:spcPct val="100000"/>
                        </a:lnSpc>
                        <a:spcBef>
                          <a:spcPct val="30000"/>
                        </a:spcBef>
                        <a:spcAft>
                          <a:spcPct val="0"/>
                        </a:spcAft>
                        <a:buClrTx/>
                        <a:buSzTx/>
                        <a:buFontTx/>
                        <a:buNone/>
                        <a:tabLst/>
                      </a:pPr>
                      <a:r>
                        <a:rPr kumimoji="0" lang="en-US" sz="1600" b="0" i="0" u="none" strike="noStrike" cap="none" normalizeH="0" baseline="0" smtClean="0">
                          <a:ln>
                            <a:noFill/>
                          </a:ln>
                          <a:solidFill>
                            <a:srgbClr val="CC0000"/>
                          </a:solidFill>
                          <a:effectLst/>
                          <a:latin typeface="Lucida Sans Typewriter" panose="020B0509030504030204" pitchFamily="49" charset="0"/>
                          <a:ea typeface="MS PGothic" panose="020B0600070205080204" pitchFamily="34" charset="-128"/>
                        </a:rPr>
                        <a:t>9.1.1.3</a:t>
                      </a:r>
                    </a:p>
                  </a:txBody>
                  <a:tcPr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125">
                <a:tc>
                  <a:txBody>
                    <a:bodyPr/>
                    <a:lstStyle>
                      <a:lvl1pPr eaLnBrk="0" hangingPunct="0">
                        <a:spcBef>
                          <a:spcPct val="30000"/>
                        </a:spcBef>
                        <a:defRPr sz="2400">
                          <a:solidFill>
                            <a:schemeClr val="tx1"/>
                          </a:solidFill>
                          <a:latin typeface="Georgia" panose="02040502050405020303" pitchFamily="18" charset="0"/>
                          <a:ea typeface="MS PGothic" panose="020B0600070205080204" pitchFamily="34" charset="-128"/>
                        </a:defRPr>
                      </a:lvl1pPr>
                      <a:lvl2pPr marL="742950" indent="-285750" eaLnBrk="0" hangingPunct="0">
                        <a:spcBef>
                          <a:spcPct val="20000"/>
                        </a:spcBef>
                        <a:defRPr sz="2000">
                          <a:solidFill>
                            <a:schemeClr val="tx1"/>
                          </a:solidFill>
                          <a:latin typeface="Georgia" panose="02040502050405020303" pitchFamily="18" charset="0"/>
                          <a:ea typeface="MS PGothic" panose="020B0600070205080204" pitchFamily="34" charset="-128"/>
                        </a:defRPr>
                      </a:lvl2pPr>
                      <a:lvl3pPr marL="1143000" indent="-228600" eaLnBrk="0" hangingPunct="0">
                        <a:spcBef>
                          <a:spcPct val="20000"/>
                        </a:spcBef>
                        <a:defRPr>
                          <a:solidFill>
                            <a:schemeClr val="tx1"/>
                          </a:solidFill>
                          <a:latin typeface="Georgia" panose="02040502050405020303" pitchFamily="18" charset="0"/>
                          <a:ea typeface="MS PGothic" panose="020B0600070205080204" pitchFamily="34" charset="-128"/>
                        </a:defRPr>
                      </a:lvl3pPr>
                      <a:lvl4pPr marL="1600200" indent="-228600" eaLnBrk="0" hangingPunct="0">
                        <a:spcBef>
                          <a:spcPct val="20000"/>
                        </a:spcBef>
                        <a:defRPr sz="1600">
                          <a:solidFill>
                            <a:schemeClr val="tx1"/>
                          </a:solidFill>
                          <a:latin typeface="Georgia" panose="02040502050405020303" pitchFamily="18" charset="0"/>
                          <a:ea typeface="MS PGothic" panose="020B0600070205080204" pitchFamily="34" charset="-128"/>
                        </a:defRPr>
                      </a:lvl4pPr>
                      <a:lvl5pPr marL="2057400" indent="-228600" eaLnBrk="0" hangingPunct="0">
                        <a:spcBef>
                          <a:spcPct val="20000"/>
                        </a:spcBef>
                        <a:defRPr sz="1600">
                          <a:solidFill>
                            <a:schemeClr val="tx1"/>
                          </a:solidFill>
                          <a:latin typeface="Georgia" panose="02040502050405020303" pitchFamily="18" charset="0"/>
                          <a:ea typeface="MS PGothic" panose="020B0600070205080204" pitchFamily="34" charset="-128"/>
                        </a:defRPr>
                      </a:lvl5pPr>
                      <a:lvl6pPr marL="2514600" indent="-228600" eaLnBrk="0" fontAlgn="base" hangingPunct="0">
                        <a:spcBef>
                          <a:spcPct val="20000"/>
                        </a:spcBef>
                        <a:spcAft>
                          <a:spcPct val="0"/>
                        </a:spcAft>
                        <a:defRPr sz="1600">
                          <a:solidFill>
                            <a:schemeClr val="tx1"/>
                          </a:solidFill>
                          <a:latin typeface="Georgia" panose="02040502050405020303" pitchFamily="18" charset="0"/>
                          <a:ea typeface="MS PGothic" panose="020B0600070205080204" pitchFamily="34" charset="-128"/>
                        </a:defRPr>
                      </a:lvl6pPr>
                      <a:lvl7pPr marL="2971800" indent="-228600" eaLnBrk="0" fontAlgn="base" hangingPunct="0">
                        <a:spcBef>
                          <a:spcPct val="20000"/>
                        </a:spcBef>
                        <a:spcAft>
                          <a:spcPct val="0"/>
                        </a:spcAft>
                        <a:defRPr sz="1600">
                          <a:solidFill>
                            <a:schemeClr val="tx1"/>
                          </a:solidFill>
                          <a:latin typeface="Georgia" panose="02040502050405020303" pitchFamily="18" charset="0"/>
                          <a:ea typeface="MS PGothic" panose="020B0600070205080204" pitchFamily="34" charset="-128"/>
                        </a:defRPr>
                      </a:lvl7pPr>
                      <a:lvl8pPr marL="3429000" indent="-228600" eaLnBrk="0" fontAlgn="base" hangingPunct="0">
                        <a:spcBef>
                          <a:spcPct val="20000"/>
                        </a:spcBef>
                        <a:spcAft>
                          <a:spcPct val="0"/>
                        </a:spcAft>
                        <a:defRPr sz="1600">
                          <a:solidFill>
                            <a:schemeClr val="tx1"/>
                          </a:solidFill>
                          <a:latin typeface="Georgia" panose="02040502050405020303" pitchFamily="18" charset="0"/>
                          <a:ea typeface="MS PGothic" panose="020B0600070205080204" pitchFamily="34" charset="-128"/>
                        </a:defRPr>
                      </a:lvl8pPr>
                      <a:lvl9pPr marL="3886200" indent="-228600" eaLnBrk="0" fontAlgn="base" hangingPunct="0">
                        <a:spcBef>
                          <a:spcPct val="20000"/>
                        </a:spcBef>
                        <a:spcAft>
                          <a:spcPct val="0"/>
                        </a:spcAft>
                        <a:defRPr sz="1600">
                          <a:solidFill>
                            <a:schemeClr val="tx1"/>
                          </a:solidFill>
                          <a:latin typeface="Georgia" panose="02040502050405020303" pitchFamily="18" charset="0"/>
                          <a:ea typeface="MS PGothic" panose="020B0600070205080204" pitchFamily="34" charset="-128"/>
                        </a:defRPr>
                      </a:lvl9pPr>
                    </a:lstStyle>
                    <a:p>
                      <a:pPr marL="0" marR="0" lvl="0" indent="0" algn="r" defTabSz="914400" rtl="0" eaLnBrk="1" fontAlgn="base" latinLnBrk="0" hangingPunct="1">
                        <a:lnSpc>
                          <a:spcPct val="100000"/>
                        </a:lnSpc>
                        <a:spcBef>
                          <a:spcPct val="30000"/>
                        </a:spcBef>
                        <a:spcAft>
                          <a:spcPct val="0"/>
                        </a:spcAft>
                        <a:buClrTx/>
                        <a:buSzTx/>
                        <a:buFontTx/>
                        <a:buNone/>
                        <a:tabLst/>
                      </a:pPr>
                      <a:r>
                        <a:rPr kumimoji="0" lang="en-US" sz="1800" b="0" i="0" u="none" strike="noStrike" cap="none" normalizeH="0" baseline="0" smtClean="0">
                          <a:ln>
                            <a:noFill/>
                          </a:ln>
                          <a:solidFill>
                            <a:schemeClr val="tx1"/>
                          </a:solidFill>
                          <a:effectLst/>
                          <a:latin typeface="Georgia" panose="02040502050405020303" pitchFamily="18" charset="0"/>
                          <a:ea typeface="MS PGothic" panose="020B0600070205080204" pitchFamily="34" charset="-128"/>
                        </a:rPr>
                        <a:t>Process</a:t>
                      </a:r>
                    </a:p>
                  </a:txBody>
                  <a:tcPr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30000"/>
                        </a:spcBef>
                        <a:defRPr sz="2400">
                          <a:solidFill>
                            <a:schemeClr val="tx1"/>
                          </a:solidFill>
                          <a:latin typeface="Georgia" panose="02040502050405020303" pitchFamily="18" charset="0"/>
                          <a:ea typeface="MS PGothic" panose="020B0600070205080204" pitchFamily="34" charset="-128"/>
                        </a:defRPr>
                      </a:lvl1pPr>
                      <a:lvl2pPr marL="742950" indent="-285750" eaLnBrk="0" hangingPunct="0">
                        <a:spcBef>
                          <a:spcPct val="20000"/>
                        </a:spcBef>
                        <a:defRPr sz="2000">
                          <a:solidFill>
                            <a:schemeClr val="tx1"/>
                          </a:solidFill>
                          <a:latin typeface="Georgia" panose="02040502050405020303" pitchFamily="18" charset="0"/>
                          <a:ea typeface="MS PGothic" panose="020B0600070205080204" pitchFamily="34" charset="-128"/>
                        </a:defRPr>
                      </a:lvl2pPr>
                      <a:lvl3pPr marL="1143000" indent="-228600" eaLnBrk="0" hangingPunct="0">
                        <a:spcBef>
                          <a:spcPct val="20000"/>
                        </a:spcBef>
                        <a:defRPr>
                          <a:solidFill>
                            <a:schemeClr val="tx1"/>
                          </a:solidFill>
                          <a:latin typeface="Georgia" panose="02040502050405020303" pitchFamily="18" charset="0"/>
                          <a:ea typeface="MS PGothic" panose="020B0600070205080204" pitchFamily="34" charset="-128"/>
                        </a:defRPr>
                      </a:lvl3pPr>
                      <a:lvl4pPr marL="1600200" indent="-228600" eaLnBrk="0" hangingPunct="0">
                        <a:spcBef>
                          <a:spcPct val="20000"/>
                        </a:spcBef>
                        <a:defRPr sz="1600">
                          <a:solidFill>
                            <a:schemeClr val="tx1"/>
                          </a:solidFill>
                          <a:latin typeface="Georgia" panose="02040502050405020303" pitchFamily="18" charset="0"/>
                          <a:ea typeface="MS PGothic" panose="020B0600070205080204" pitchFamily="34" charset="-128"/>
                        </a:defRPr>
                      </a:lvl4pPr>
                      <a:lvl5pPr marL="2057400" indent="-228600" eaLnBrk="0" hangingPunct="0">
                        <a:spcBef>
                          <a:spcPct val="20000"/>
                        </a:spcBef>
                        <a:defRPr sz="1600">
                          <a:solidFill>
                            <a:schemeClr val="tx1"/>
                          </a:solidFill>
                          <a:latin typeface="Georgia" panose="02040502050405020303" pitchFamily="18" charset="0"/>
                          <a:ea typeface="MS PGothic" panose="020B0600070205080204" pitchFamily="34" charset="-128"/>
                        </a:defRPr>
                      </a:lvl5pPr>
                      <a:lvl6pPr marL="2514600" indent="-228600" eaLnBrk="0" fontAlgn="base" hangingPunct="0">
                        <a:spcBef>
                          <a:spcPct val="20000"/>
                        </a:spcBef>
                        <a:spcAft>
                          <a:spcPct val="0"/>
                        </a:spcAft>
                        <a:defRPr sz="1600">
                          <a:solidFill>
                            <a:schemeClr val="tx1"/>
                          </a:solidFill>
                          <a:latin typeface="Georgia" panose="02040502050405020303" pitchFamily="18" charset="0"/>
                          <a:ea typeface="MS PGothic" panose="020B0600070205080204" pitchFamily="34" charset="-128"/>
                        </a:defRPr>
                      </a:lvl6pPr>
                      <a:lvl7pPr marL="2971800" indent="-228600" eaLnBrk="0" fontAlgn="base" hangingPunct="0">
                        <a:spcBef>
                          <a:spcPct val="20000"/>
                        </a:spcBef>
                        <a:spcAft>
                          <a:spcPct val="0"/>
                        </a:spcAft>
                        <a:defRPr sz="1600">
                          <a:solidFill>
                            <a:schemeClr val="tx1"/>
                          </a:solidFill>
                          <a:latin typeface="Georgia" panose="02040502050405020303" pitchFamily="18" charset="0"/>
                          <a:ea typeface="MS PGothic" panose="020B0600070205080204" pitchFamily="34" charset="-128"/>
                        </a:defRPr>
                      </a:lvl7pPr>
                      <a:lvl8pPr marL="3429000" indent="-228600" eaLnBrk="0" fontAlgn="base" hangingPunct="0">
                        <a:spcBef>
                          <a:spcPct val="20000"/>
                        </a:spcBef>
                        <a:spcAft>
                          <a:spcPct val="0"/>
                        </a:spcAft>
                        <a:defRPr sz="1600">
                          <a:solidFill>
                            <a:schemeClr val="tx1"/>
                          </a:solidFill>
                          <a:latin typeface="Georgia" panose="02040502050405020303" pitchFamily="18" charset="0"/>
                          <a:ea typeface="MS PGothic" panose="020B0600070205080204" pitchFamily="34" charset="-128"/>
                        </a:defRPr>
                      </a:lvl8pPr>
                      <a:lvl9pPr marL="3886200" indent="-228600" eaLnBrk="0" fontAlgn="base" hangingPunct="0">
                        <a:spcBef>
                          <a:spcPct val="20000"/>
                        </a:spcBef>
                        <a:spcAft>
                          <a:spcPct val="0"/>
                        </a:spcAft>
                        <a:defRPr sz="1600">
                          <a:solidFill>
                            <a:schemeClr val="tx1"/>
                          </a:solidFill>
                          <a:latin typeface="Georgia" panose="02040502050405020303" pitchFamily="18" charset="0"/>
                          <a:ea typeface="MS PGothic" panose="020B0600070205080204" pitchFamily="34" charset="-128"/>
                        </a:defRPr>
                      </a:lvl9pPr>
                    </a:lstStyle>
                    <a:p>
                      <a:pPr marL="0" marR="0" lvl="0" indent="0" algn="l" defTabSz="914400" rtl="0" eaLnBrk="1" fontAlgn="base" latinLnBrk="0" hangingPunct="1">
                        <a:lnSpc>
                          <a:spcPct val="100000"/>
                        </a:lnSpc>
                        <a:spcBef>
                          <a:spcPct val="30000"/>
                        </a:spcBef>
                        <a:spcAft>
                          <a:spcPct val="0"/>
                        </a:spcAft>
                        <a:buClrTx/>
                        <a:buSzTx/>
                        <a:buFontTx/>
                        <a:buNone/>
                        <a:tabLst/>
                      </a:pPr>
                      <a:r>
                        <a:rPr kumimoji="0" lang="en-US" sz="1600" b="0" i="0" u="none" strike="noStrike" cap="none" normalizeH="0" baseline="0" smtClean="0">
                          <a:ln>
                            <a:noFill/>
                          </a:ln>
                          <a:solidFill>
                            <a:srgbClr val="CC0000"/>
                          </a:solidFill>
                          <a:effectLst/>
                          <a:latin typeface="Lucida Sans Typewriter" panose="020B0509030504030204" pitchFamily="49" charset="0"/>
                          <a:ea typeface="MS PGothic" panose="020B0600070205080204" pitchFamily="34" charset="-128"/>
                        </a:rPr>
                        <a:t>41865</a:t>
                      </a:r>
                    </a:p>
                  </a:txBody>
                  <a:tcPr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9438">
                <a:tc>
                  <a:txBody>
                    <a:bodyPr/>
                    <a:lstStyle>
                      <a:lvl1pPr eaLnBrk="0" hangingPunct="0">
                        <a:spcBef>
                          <a:spcPct val="30000"/>
                        </a:spcBef>
                        <a:defRPr sz="2400">
                          <a:solidFill>
                            <a:schemeClr val="tx1"/>
                          </a:solidFill>
                          <a:latin typeface="Georgia" panose="02040502050405020303" pitchFamily="18" charset="0"/>
                          <a:ea typeface="MS PGothic" panose="020B0600070205080204" pitchFamily="34" charset="-128"/>
                        </a:defRPr>
                      </a:lvl1pPr>
                      <a:lvl2pPr marL="742950" indent="-285750" eaLnBrk="0" hangingPunct="0">
                        <a:spcBef>
                          <a:spcPct val="20000"/>
                        </a:spcBef>
                        <a:defRPr sz="2000">
                          <a:solidFill>
                            <a:schemeClr val="tx1"/>
                          </a:solidFill>
                          <a:latin typeface="Georgia" panose="02040502050405020303" pitchFamily="18" charset="0"/>
                          <a:ea typeface="MS PGothic" panose="020B0600070205080204" pitchFamily="34" charset="-128"/>
                        </a:defRPr>
                      </a:lvl2pPr>
                      <a:lvl3pPr marL="1143000" indent="-228600" eaLnBrk="0" hangingPunct="0">
                        <a:spcBef>
                          <a:spcPct val="20000"/>
                        </a:spcBef>
                        <a:defRPr>
                          <a:solidFill>
                            <a:schemeClr val="tx1"/>
                          </a:solidFill>
                          <a:latin typeface="Georgia" panose="02040502050405020303" pitchFamily="18" charset="0"/>
                          <a:ea typeface="MS PGothic" panose="020B0600070205080204" pitchFamily="34" charset="-128"/>
                        </a:defRPr>
                      </a:lvl3pPr>
                      <a:lvl4pPr marL="1600200" indent="-228600" eaLnBrk="0" hangingPunct="0">
                        <a:spcBef>
                          <a:spcPct val="20000"/>
                        </a:spcBef>
                        <a:defRPr sz="1600">
                          <a:solidFill>
                            <a:schemeClr val="tx1"/>
                          </a:solidFill>
                          <a:latin typeface="Georgia" panose="02040502050405020303" pitchFamily="18" charset="0"/>
                          <a:ea typeface="MS PGothic" panose="020B0600070205080204" pitchFamily="34" charset="-128"/>
                        </a:defRPr>
                      </a:lvl4pPr>
                      <a:lvl5pPr marL="2057400" indent="-228600" eaLnBrk="0" hangingPunct="0">
                        <a:spcBef>
                          <a:spcPct val="20000"/>
                        </a:spcBef>
                        <a:defRPr sz="1600">
                          <a:solidFill>
                            <a:schemeClr val="tx1"/>
                          </a:solidFill>
                          <a:latin typeface="Georgia" panose="02040502050405020303" pitchFamily="18" charset="0"/>
                          <a:ea typeface="MS PGothic" panose="020B0600070205080204" pitchFamily="34" charset="-128"/>
                        </a:defRPr>
                      </a:lvl5pPr>
                      <a:lvl6pPr marL="2514600" indent="-228600" eaLnBrk="0" fontAlgn="base" hangingPunct="0">
                        <a:spcBef>
                          <a:spcPct val="20000"/>
                        </a:spcBef>
                        <a:spcAft>
                          <a:spcPct val="0"/>
                        </a:spcAft>
                        <a:defRPr sz="1600">
                          <a:solidFill>
                            <a:schemeClr val="tx1"/>
                          </a:solidFill>
                          <a:latin typeface="Georgia" panose="02040502050405020303" pitchFamily="18" charset="0"/>
                          <a:ea typeface="MS PGothic" panose="020B0600070205080204" pitchFamily="34" charset="-128"/>
                        </a:defRPr>
                      </a:lvl6pPr>
                      <a:lvl7pPr marL="2971800" indent="-228600" eaLnBrk="0" fontAlgn="base" hangingPunct="0">
                        <a:spcBef>
                          <a:spcPct val="20000"/>
                        </a:spcBef>
                        <a:spcAft>
                          <a:spcPct val="0"/>
                        </a:spcAft>
                        <a:defRPr sz="1600">
                          <a:solidFill>
                            <a:schemeClr val="tx1"/>
                          </a:solidFill>
                          <a:latin typeface="Georgia" panose="02040502050405020303" pitchFamily="18" charset="0"/>
                          <a:ea typeface="MS PGothic" panose="020B0600070205080204" pitchFamily="34" charset="-128"/>
                        </a:defRPr>
                      </a:lvl7pPr>
                      <a:lvl8pPr marL="3429000" indent="-228600" eaLnBrk="0" fontAlgn="base" hangingPunct="0">
                        <a:spcBef>
                          <a:spcPct val="20000"/>
                        </a:spcBef>
                        <a:spcAft>
                          <a:spcPct val="0"/>
                        </a:spcAft>
                        <a:defRPr sz="1600">
                          <a:solidFill>
                            <a:schemeClr val="tx1"/>
                          </a:solidFill>
                          <a:latin typeface="Georgia" panose="02040502050405020303" pitchFamily="18" charset="0"/>
                          <a:ea typeface="MS PGothic" panose="020B0600070205080204" pitchFamily="34" charset="-128"/>
                        </a:defRPr>
                      </a:lvl8pPr>
                      <a:lvl9pPr marL="3886200" indent="-228600" eaLnBrk="0" fontAlgn="base" hangingPunct="0">
                        <a:spcBef>
                          <a:spcPct val="20000"/>
                        </a:spcBef>
                        <a:spcAft>
                          <a:spcPct val="0"/>
                        </a:spcAft>
                        <a:defRPr sz="1600">
                          <a:solidFill>
                            <a:schemeClr val="tx1"/>
                          </a:solidFill>
                          <a:latin typeface="Georgia" panose="02040502050405020303" pitchFamily="18" charset="0"/>
                          <a:ea typeface="MS PGothic" panose="020B0600070205080204" pitchFamily="34" charset="-128"/>
                        </a:defRPr>
                      </a:lvl9pPr>
                    </a:lstStyle>
                    <a:p>
                      <a:pPr marL="0" marR="0" lvl="0" indent="0" algn="r" defTabSz="914400" rtl="0" eaLnBrk="1" fontAlgn="base" latinLnBrk="0" hangingPunct="1">
                        <a:lnSpc>
                          <a:spcPct val="100000"/>
                        </a:lnSpc>
                        <a:spcBef>
                          <a:spcPct val="30000"/>
                        </a:spcBef>
                        <a:spcAft>
                          <a:spcPct val="0"/>
                        </a:spcAft>
                        <a:buClrTx/>
                        <a:buSzTx/>
                        <a:buFontTx/>
                        <a:buNone/>
                        <a:tabLst/>
                      </a:pPr>
                      <a:r>
                        <a:rPr kumimoji="0" lang="en-US" sz="1800" b="0" i="0" u="none" strike="noStrike" cap="none" normalizeH="0" baseline="0" smtClean="0">
                          <a:ln>
                            <a:noFill/>
                          </a:ln>
                          <a:solidFill>
                            <a:schemeClr val="tx1"/>
                          </a:solidFill>
                          <a:effectLst/>
                          <a:latin typeface="Georgia" panose="02040502050405020303" pitchFamily="18" charset="0"/>
                          <a:ea typeface="MS PGothic" panose="020B0600070205080204" pitchFamily="34" charset="-128"/>
                        </a:rPr>
                        <a:t>Category</a:t>
                      </a:r>
                    </a:p>
                  </a:txBody>
                  <a:tcPr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30000"/>
                        </a:spcBef>
                        <a:defRPr sz="2400">
                          <a:solidFill>
                            <a:schemeClr val="tx1"/>
                          </a:solidFill>
                          <a:latin typeface="Georgia" panose="02040502050405020303" pitchFamily="18" charset="0"/>
                          <a:ea typeface="MS PGothic" panose="020B0600070205080204" pitchFamily="34" charset="-128"/>
                        </a:defRPr>
                      </a:lvl1pPr>
                      <a:lvl2pPr marL="742950" indent="-285750" eaLnBrk="0" hangingPunct="0">
                        <a:spcBef>
                          <a:spcPct val="20000"/>
                        </a:spcBef>
                        <a:defRPr sz="2000">
                          <a:solidFill>
                            <a:schemeClr val="tx1"/>
                          </a:solidFill>
                          <a:latin typeface="Georgia" panose="02040502050405020303" pitchFamily="18" charset="0"/>
                          <a:ea typeface="MS PGothic" panose="020B0600070205080204" pitchFamily="34" charset="-128"/>
                        </a:defRPr>
                      </a:lvl2pPr>
                      <a:lvl3pPr marL="1143000" indent="-228600" eaLnBrk="0" hangingPunct="0">
                        <a:spcBef>
                          <a:spcPct val="20000"/>
                        </a:spcBef>
                        <a:defRPr>
                          <a:solidFill>
                            <a:schemeClr val="tx1"/>
                          </a:solidFill>
                          <a:latin typeface="Georgia" panose="02040502050405020303" pitchFamily="18" charset="0"/>
                          <a:ea typeface="MS PGothic" panose="020B0600070205080204" pitchFamily="34" charset="-128"/>
                        </a:defRPr>
                      </a:lvl3pPr>
                      <a:lvl4pPr marL="1600200" indent="-228600" eaLnBrk="0" hangingPunct="0">
                        <a:spcBef>
                          <a:spcPct val="20000"/>
                        </a:spcBef>
                        <a:defRPr sz="1600">
                          <a:solidFill>
                            <a:schemeClr val="tx1"/>
                          </a:solidFill>
                          <a:latin typeface="Georgia" panose="02040502050405020303" pitchFamily="18" charset="0"/>
                          <a:ea typeface="MS PGothic" panose="020B0600070205080204" pitchFamily="34" charset="-128"/>
                        </a:defRPr>
                      </a:lvl4pPr>
                      <a:lvl5pPr marL="2057400" indent="-228600" eaLnBrk="0" hangingPunct="0">
                        <a:spcBef>
                          <a:spcPct val="20000"/>
                        </a:spcBef>
                        <a:defRPr sz="1600">
                          <a:solidFill>
                            <a:schemeClr val="tx1"/>
                          </a:solidFill>
                          <a:latin typeface="Georgia" panose="02040502050405020303" pitchFamily="18" charset="0"/>
                          <a:ea typeface="MS PGothic" panose="020B0600070205080204" pitchFamily="34" charset="-128"/>
                        </a:defRPr>
                      </a:lvl5pPr>
                      <a:lvl6pPr marL="2514600" indent="-228600" eaLnBrk="0" fontAlgn="base" hangingPunct="0">
                        <a:spcBef>
                          <a:spcPct val="20000"/>
                        </a:spcBef>
                        <a:spcAft>
                          <a:spcPct val="0"/>
                        </a:spcAft>
                        <a:defRPr sz="1600">
                          <a:solidFill>
                            <a:schemeClr val="tx1"/>
                          </a:solidFill>
                          <a:latin typeface="Georgia" panose="02040502050405020303" pitchFamily="18" charset="0"/>
                          <a:ea typeface="MS PGothic" panose="020B0600070205080204" pitchFamily="34" charset="-128"/>
                        </a:defRPr>
                      </a:lvl6pPr>
                      <a:lvl7pPr marL="2971800" indent="-228600" eaLnBrk="0" fontAlgn="base" hangingPunct="0">
                        <a:spcBef>
                          <a:spcPct val="20000"/>
                        </a:spcBef>
                        <a:spcAft>
                          <a:spcPct val="0"/>
                        </a:spcAft>
                        <a:defRPr sz="1600">
                          <a:solidFill>
                            <a:schemeClr val="tx1"/>
                          </a:solidFill>
                          <a:latin typeface="Georgia" panose="02040502050405020303" pitchFamily="18" charset="0"/>
                          <a:ea typeface="MS PGothic" panose="020B0600070205080204" pitchFamily="34" charset="-128"/>
                        </a:defRPr>
                      </a:lvl7pPr>
                      <a:lvl8pPr marL="3429000" indent="-228600" eaLnBrk="0" fontAlgn="base" hangingPunct="0">
                        <a:spcBef>
                          <a:spcPct val="20000"/>
                        </a:spcBef>
                        <a:spcAft>
                          <a:spcPct val="0"/>
                        </a:spcAft>
                        <a:defRPr sz="1600">
                          <a:solidFill>
                            <a:schemeClr val="tx1"/>
                          </a:solidFill>
                          <a:latin typeface="Georgia" panose="02040502050405020303" pitchFamily="18" charset="0"/>
                          <a:ea typeface="MS PGothic" panose="020B0600070205080204" pitchFamily="34" charset="-128"/>
                        </a:defRPr>
                      </a:lvl8pPr>
                      <a:lvl9pPr marL="3886200" indent="-228600" eaLnBrk="0" fontAlgn="base" hangingPunct="0">
                        <a:spcBef>
                          <a:spcPct val="20000"/>
                        </a:spcBef>
                        <a:spcAft>
                          <a:spcPct val="0"/>
                        </a:spcAft>
                        <a:defRPr sz="1600">
                          <a:solidFill>
                            <a:schemeClr val="tx1"/>
                          </a:solidFill>
                          <a:latin typeface="Georgia" panose="02040502050405020303" pitchFamily="18" charset="0"/>
                          <a:ea typeface="MS PGothic" panose="020B0600070205080204" pitchFamily="34" charset="-128"/>
                        </a:defRPr>
                      </a:lvl9pPr>
                    </a:lstStyle>
                    <a:p>
                      <a:pPr marL="0" marR="0" lvl="0" indent="0" algn="l" defTabSz="914400" rtl="0" eaLnBrk="1" fontAlgn="base" latinLnBrk="0" hangingPunct="1">
                        <a:lnSpc>
                          <a:spcPct val="100000"/>
                        </a:lnSpc>
                        <a:spcBef>
                          <a:spcPct val="30000"/>
                        </a:spcBef>
                        <a:spcAft>
                          <a:spcPct val="0"/>
                        </a:spcAft>
                        <a:buClrTx/>
                        <a:buSzTx/>
                        <a:buFontTx/>
                        <a:buNone/>
                        <a:tabLst/>
                      </a:pPr>
                      <a:r>
                        <a:rPr kumimoji="0" lang="en-US" sz="1600" b="0" i="0" u="none" strike="noStrike" cap="none" normalizeH="0" baseline="0" smtClean="0">
                          <a:ln>
                            <a:noFill/>
                          </a:ln>
                          <a:solidFill>
                            <a:srgbClr val="CC0000"/>
                          </a:solidFill>
                          <a:effectLst/>
                          <a:latin typeface="Lucida Sans Typewriter" panose="020B0509030504030204" pitchFamily="49" charset="0"/>
                          <a:ea typeface="MS PGothic" panose="020B0600070205080204" pitchFamily="34" charset="-128"/>
                        </a:rPr>
                        <a:t>%PLATFORM_ENV-1-DUAL_PWR</a:t>
                      </a:r>
                    </a:p>
                  </a:txBody>
                  <a:tcPr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9438">
                <a:tc>
                  <a:txBody>
                    <a:bodyPr/>
                    <a:lstStyle>
                      <a:lvl1pPr eaLnBrk="0" hangingPunct="0">
                        <a:spcBef>
                          <a:spcPct val="30000"/>
                        </a:spcBef>
                        <a:defRPr sz="2400">
                          <a:solidFill>
                            <a:schemeClr val="tx1"/>
                          </a:solidFill>
                          <a:latin typeface="Georgia" panose="02040502050405020303" pitchFamily="18" charset="0"/>
                          <a:ea typeface="MS PGothic" panose="020B0600070205080204" pitchFamily="34" charset="-128"/>
                        </a:defRPr>
                      </a:lvl1pPr>
                      <a:lvl2pPr marL="742950" indent="-285750" eaLnBrk="0" hangingPunct="0">
                        <a:spcBef>
                          <a:spcPct val="20000"/>
                        </a:spcBef>
                        <a:defRPr sz="2000">
                          <a:solidFill>
                            <a:schemeClr val="tx1"/>
                          </a:solidFill>
                          <a:latin typeface="Georgia" panose="02040502050405020303" pitchFamily="18" charset="0"/>
                          <a:ea typeface="MS PGothic" panose="020B0600070205080204" pitchFamily="34" charset="-128"/>
                        </a:defRPr>
                      </a:lvl2pPr>
                      <a:lvl3pPr marL="1143000" indent="-228600" eaLnBrk="0" hangingPunct="0">
                        <a:spcBef>
                          <a:spcPct val="20000"/>
                        </a:spcBef>
                        <a:defRPr>
                          <a:solidFill>
                            <a:schemeClr val="tx1"/>
                          </a:solidFill>
                          <a:latin typeface="Georgia" panose="02040502050405020303" pitchFamily="18" charset="0"/>
                          <a:ea typeface="MS PGothic" panose="020B0600070205080204" pitchFamily="34" charset="-128"/>
                        </a:defRPr>
                      </a:lvl3pPr>
                      <a:lvl4pPr marL="1600200" indent="-228600" eaLnBrk="0" hangingPunct="0">
                        <a:spcBef>
                          <a:spcPct val="20000"/>
                        </a:spcBef>
                        <a:defRPr sz="1600">
                          <a:solidFill>
                            <a:schemeClr val="tx1"/>
                          </a:solidFill>
                          <a:latin typeface="Georgia" panose="02040502050405020303" pitchFamily="18" charset="0"/>
                          <a:ea typeface="MS PGothic" panose="020B0600070205080204" pitchFamily="34" charset="-128"/>
                        </a:defRPr>
                      </a:lvl4pPr>
                      <a:lvl5pPr marL="2057400" indent="-228600" eaLnBrk="0" hangingPunct="0">
                        <a:spcBef>
                          <a:spcPct val="20000"/>
                        </a:spcBef>
                        <a:defRPr sz="1600">
                          <a:solidFill>
                            <a:schemeClr val="tx1"/>
                          </a:solidFill>
                          <a:latin typeface="Georgia" panose="02040502050405020303" pitchFamily="18" charset="0"/>
                          <a:ea typeface="MS PGothic" panose="020B0600070205080204" pitchFamily="34" charset="-128"/>
                        </a:defRPr>
                      </a:lvl5pPr>
                      <a:lvl6pPr marL="2514600" indent="-228600" eaLnBrk="0" fontAlgn="base" hangingPunct="0">
                        <a:spcBef>
                          <a:spcPct val="20000"/>
                        </a:spcBef>
                        <a:spcAft>
                          <a:spcPct val="0"/>
                        </a:spcAft>
                        <a:defRPr sz="1600">
                          <a:solidFill>
                            <a:schemeClr val="tx1"/>
                          </a:solidFill>
                          <a:latin typeface="Georgia" panose="02040502050405020303" pitchFamily="18" charset="0"/>
                          <a:ea typeface="MS PGothic" panose="020B0600070205080204" pitchFamily="34" charset="-128"/>
                        </a:defRPr>
                      </a:lvl6pPr>
                      <a:lvl7pPr marL="2971800" indent="-228600" eaLnBrk="0" fontAlgn="base" hangingPunct="0">
                        <a:spcBef>
                          <a:spcPct val="20000"/>
                        </a:spcBef>
                        <a:spcAft>
                          <a:spcPct val="0"/>
                        </a:spcAft>
                        <a:defRPr sz="1600">
                          <a:solidFill>
                            <a:schemeClr val="tx1"/>
                          </a:solidFill>
                          <a:latin typeface="Georgia" panose="02040502050405020303" pitchFamily="18" charset="0"/>
                          <a:ea typeface="MS PGothic" panose="020B0600070205080204" pitchFamily="34" charset="-128"/>
                        </a:defRPr>
                      </a:lvl7pPr>
                      <a:lvl8pPr marL="3429000" indent="-228600" eaLnBrk="0" fontAlgn="base" hangingPunct="0">
                        <a:spcBef>
                          <a:spcPct val="20000"/>
                        </a:spcBef>
                        <a:spcAft>
                          <a:spcPct val="0"/>
                        </a:spcAft>
                        <a:defRPr sz="1600">
                          <a:solidFill>
                            <a:schemeClr val="tx1"/>
                          </a:solidFill>
                          <a:latin typeface="Georgia" panose="02040502050405020303" pitchFamily="18" charset="0"/>
                          <a:ea typeface="MS PGothic" panose="020B0600070205080204" pitchFamily="34" charset="-128"/>
                        </a:defRPr>
                      </a:lvl8pPr>
                      <a:lvl9pPr marL="3886200" indent="-228600" eaLnBrk="0" fontAlgn="base" hangingPunct="0">
                        <a:spcBef>
                          <a:spcPct val="20000"/>
                        </a:spcBef>
                        <a:spcAft>
                          <a:spcPct val="0"/>
                        </a:spcAft>
                        <a:defRPr sz="1600">
                          <a:solidFill>
                            <a:schemeClr val="tx1"/>
                          </a:solidFill>
                          <a:latin typeface="Georgia" panose="02040502050405020303" pitchFamily="18" charset="0"/>
                          <a:ea typeface="MS PGothic" panose="020B0600070205080204" pitchFamily="34" charset="-128"/>
                        </a:defRPr>
                      </a:lvl9pPr>
                    </a:lstStyle>
                    <a:p>
                      <a:pPr marL="0" marR="0" lvl="0" indent="0" algn="r" defTabSz="914400" rtl="0" eaLnBrk="1" fontAlgn="base" latinLnBrk="0" hangingPunct="1">
                        <a:lnSpc>
                          <a:spcPct val="100000"/>
                        </a:lnSpc>
                        <a:spcBef>
                          <a:spcPct val="30000"/>
                        </a:spcBef>
                        <a:spcAft>
                          <a:spcPct val="0"/>
                        </a:spcAft>
                        <a:buClrTx/>
                        <a:buSzTx/>
                        <a:buFontTx/>
                        <a:buNone/>
                        <a:tabLst/>
                      </a:pPr>
                      <a:r>
                        <a:rPr kumimoji="0" lang="en-US" sz="1800" b="0" i="0" u="none" strike="noStrike" cap="none" normalizeH="0" baseline="0" smtClean="0">
                          <a:ln>
                            <a:noFill/>
                          </a:ln>
                          <a:solidFill>
                            <a:schemeClr val="tx1"/>
                          </a:solidFill>
                          <a:effectLst/>
                          <a:latin typeface="Georgia" panose="02040502050405020303" pitchFamily="18" charset="0"/>
                          <a:ea typeface="MS PGothic" panose="020B0600070205080204" pitchFamily="34" charset="-128"/>
                        </a:rPr>
                        <a:t>Message</a:t>
                      </a:r>
                    </a:p>
                  </a:txBody>
                  <a:tcPr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30000"/>
                        </a:spcBef>
                        <a:defRPr sz="2400">
                          <a:solidFill>
                            <a:schemeClr val="tx1"/>
                          </a:solidFill>
                          <a:latin typeface="Georgia" panose="02040502050405020303" pitchFamily="18" charset="0"/>
                          <a:ea typeface="MS PGothic" panose="020B0600070205080204" pitchFamily="34" charset="-128"/>
                        </a:defRPr>
                      </a:lvl1pPr>
                      <a:lvl2pPr marL="742950" indent="-285750" eaLnBrk="0" hangingPunct="0">
                        <a:spcBef>
                          <a:spcPct val="20000"/>
                        </a:spcBef>
                        <a:defRPr sz="2000">
                          <a:solidFill>
                            <a:schemeClr val="tx1"/>
                          </a:solidFill>
                          <a:latin typeface="Georgia" panose="02040502050405020303" pitchFamily="18" charset="0"/>
                          <a:ea typeface="MS PGothic" panose="020B0600070205080204" pitchFamily="34" charset="-128"/>
                        </a:defRPr>
                      </a:lvl2pPr>
                      <a:lvl3pPr marL="1143000" indent="-228600" eaLnBrk="0" hangingPunct="0">
                        <a:spcBef>
                          <a:spcPct val="20000"/>
                        </a:spcBef>
                        <a:defRPr>
                          <a:solidFill>
                            <a:schemeClr val="tx1"/>
                          </a:solidFill>
                          <a:latin typeface="Georgia" panose="02040502050405020303" pitchFamily="18" charset="0"/>
                          <a:ea typeface="MS PGothic" panose="020B0600070205080204" pitchFamily="34" charset="-128"/>
                        </a:defRPr>
                      </a:lvl3pPr>
                      <a:lvl4pPr marL="1600200" indent="-228600" eaLnBrk="0" hangingPunct="0">
                        <a:spcBef>
                          <a:spcPct val="20000"/>
                        </a:spcBef>
                        <a:defRPr sz="1600">
                          <a:solidFill>
                            <a:schemeClr val="tx1"/>
                          </a:solidFill>
                          <a:latin typeface="Georgia" panose="02040502050405020303" pitchFamily="18" charset="0"/>
                          <a:ea typeface="MS PGothic" panose="020B0600070205080204" pitchFamily="34" charset="-128"/>
                        </a:defRPr>
                      </a:lvl4pPr>
                      <a:lvl5pPr marL="2057400" indent="-228600" eaLnBrk="0" hangingPunct="0">
                        <a:spcBef>
                          <a:spcPct val="20000"/>
                        </a:spcBef>
                        <a:defRPr sz="1600">
                          <a:solidFill>
                            <a:schemeClr val="tx1"/>
                          </a:solidFill>
                          <a:latin typeface="Georgia" panose="02040502050405020303" pitchFamily="18" charset="0"/>
                          <a:ea typeface="MS PGothic" panose="020B0600070205080204" pitchFamily="34" charset="-128"/>
                        </a:defRPr>
                      </a:lvl5pPr>
                      <a:lvl6pPr marL="2514600" indent="-228600" eaLnBrk="0" fontAlgn="base" hangingPunct="0">
                        <a:spcBef>
                          <a:spcPct val="20000"/>
                        </a:spcBef>
                        <a:spcAft>
                          <a:spcPct val="0"/>
                        </a:spcAft>
                        <a:defRPr sz="1600">
                          <a:solidFill>
                            <a:schemeClr val="tx1"/>
                          </a:solidFill>
                          <a:latin typeface="Georgia" panose="02040502050405020303" pitchFamily="18" charset="0"/>
                          <a:ea typeface="MS PGothic" panose="020B0600070205080204" pitchFamily="34" charset="-128"/>
                        </a:defRPr>
                      </a:lvl6pPr>
                      <a:lvl7pPr marL="2971800" indent="-228600" eaLnBrk="0" fontAlgn="base" hangingPunct="0">
                        <a:spcBef>
                          <a:spcPct val="20000"/>
                        </a:spcBef>
                        <a:spcAft>
                          <a:spcPct val="0"/>
                        </a:spcAft>
                        <a:defRPr sz="1600">
                          <a:solidFill>
                            <a:schemeClr val="tx1"/>
                          </a:solidFill>
                          <a:latin typeface="Georgia" panose="02040502050405020303" pitchFamily="18" charset="0"/>
                          <a:ea typeface="MS PGothic" panose="020B0600070205080204" pitchFamily="34" charset="-128"/>
                        </a:defRPr>
                      </a:lvl7pPr>
                      <a:lvl8pPr marL="3429000" indent="-228600" eaLnBrk="0" fontAlgn="base" hangingPunct="0">
                        <a:spcBef>
                          <a:spcPct val="20000"/>
                        </a:spcBef>
                        <a:spcAft>
                          <a:spcPct val="0"/>
                        </a:spcAft>
                        <a:defRPr sz="1600">
                          <a:solidFill>
                            <a:schemeClr val="tx1"/>
                          </a:solidFill>
                          <a:latin typeface="Georgia" panose="02040502050405020303" pitchFamily="18" charset="0"/>
                          <a:ea typeface="MS PGothic" panose="020B0600070205080204" pitchFamily="34" charset="-128"/>
                        </a:defRPr>
                      </a:lvl8pPr>
                      <a:lvl9pPr marL="3886200" indent="-228600" eaLnBrk="0" fontAlgn="base" hangingPunct="0">
                        <a:spcBef>
                          <a:spcPct val="20000"/>
                        </a:spcBef>
                        <a:spcAft>
                          <a:spcPct val="0"/>
                        </a:spcAft>
                        <a:defRPr sz="1600">
                          <a:solidFill>
                            <a:schemeClr val="tx1"/>
                          </a:solidFill>
                          <a:latin typeface="Georgia" panose="02040502050405020303" pitchFamily="18"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CC0000"/>
                          </a:solidFill>
                          <a:effectLst/>
                          <a:latin typeface="Lucida Sans Typewriter" panose="020B0509030504030204" pitchFamily="49" charset="0"/>
                          <a:ea typeface="MS PGothic" panose="020B0600070205080204" pitchFamily="34" charset="-128"/>
                        </a:rPr>
                        <a:t>Faulty internal power supply B detected</a:t>
                      </a:r>
                      <a:endParaRPr kumimoji="0" lang="en-US" sz="1800" b="0" i="0" u="none" strike="noStrike" cap="none" normalizeH="0" baseline="0" smtClean="0">
                        <a:ln>
                          <a:noFill/>
                        </a:ln>
                        <a:solidFill>
                          <a:schemeClr val="tx1"/>
                        </a:solidFill>
                        <a:effectLst/>
                        <a:latin typeface="Georgia" panose="02040502050405020303" pitchFamily="18" charset="0"/>
                        <a:ea typeface="MS PGothic" panose="020B0600070205080204" pitchFamily="34" charset="-128"/>
                      </a:endParaRPr>
                    </a:p>
                  </a:txBody>
                  <a:tcPr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 name="Date Placeholder 3"/>
          <p:cNvSpPr>
            <a:spLocks noGrp="1"/>
          </p:cNvSpPr>
          <p:nvPr>
            <p:ph type="dt" sz="half" idx="12"/>
          </p:nvPr>
        </p:nvSpPr>
        <p:spPr/>
        <p:txBody>
          <a:bodyPr/>
          <a:lstStyle/>
          <a:p>
            <a:pPr>
              <a:defRPr/>
            </a:pPr>
            <a:r>
              <a:rPr lang="en-US" altLang="en-US" smtClean="0"/>
              <a:t> </a:t>
            </a:r>
            <a:endParaRPr lang="en-US" altLang="en-US"/>
          </a:p>
        </p:txBody>
      </p:sp>
    </p:spTree>
    <p:extLst>
      <p:ext uri="{BB962C8B-B14F-4D97-AF65-F5344CB8AC3E}">
        <p14:creationId xmlns:p14="http://schemas.microsoft.com/office/powerpoint/2010/main" val="2625574518"/>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Transparent ML in Snowball </a:t>
            </a:r>
            <a:endParaRPr lang="en-US" dirty="0"/>
          </a:p>
        </p:txBody>
      </p:sp>
      <p:sp>
        <p:nvSpPr>
          <p:cNvPr id="3" name="Content Placeholder 2"/>
          <p:cNvSpPr>
            <a:spLocks noGrp="1"/>
          </p:cNvSpPr>
          <p:nvPr>
            <p:ph idx="1"/>
          </p:nvPr>
        </p:nvSpPr>
        <p:spPr/>
        <p:txBody>
          <a:bodyPr>
            <a:normAutofit/>
          </a:bodyPr>
          <a:lstStyle/>
          <a:p>
            <a:r>
              <a:rPr lang="en-US" sz="2000" dirty="0" smtClean="0"/>
              <a:t>Model of Representation: Patterns + Ranking function</a:t>
            </a:r>
          </a:p>
          <a:p>
            <a:pPr lvl="1"/>
            <a:r>
              <a:rPr lang="en-US" sz="2000" dirty="0" smtClean="0"/>
              <a:t>Term weights make patterns more difficult to understand </a:t>
            </a:r>
          </a:p>
          <a:p>
            <a:pPr lvl="1"/>
            <a:r>
              <a:rPr lang="en-US" sz="2000" dirty="0" smtClean="0"/>
              <a:t>Ranking function is intuitive</a:t>
            </a:r>
            <a:endParaRPr lang="en-US" sz="2000" dirty="0"/>
          </a:p>
          <a:p>
            <a:pPr lvl="1"/>
            <a:endParaRPr lang="en-US" sz="2000" dirty="0" smtClean="0"/>
          </a:p>
          <a:p>
            <a:r>
              <a:rPr lang="en-US" sz="2000" dirty="0" smtClean="0"/>
              <a:t>Mode of Learning: </a:t>
            </a:r>
          </a:p>
          <a:p>
            <a:pPr lvl="1"/>
            <a:r>
              <a:rPr lang="en-US" sz="2000" dirty="0" smtClean="0"/>
              <a:t>Output is explainable</a:t>
            </a:r>
          </a:p>
          <a:p>
            <a:pPr lvl="2"/>
            <a:r>
              <a:rPr lang="en-US" sz="2000" dirty="0" smtClean="0"/>
              <a:t>Learning of each pattern can be explained by the tuple occurrences that generated it</a:t>
            </a:r>
          </a:p>
          <a:p>
            <a:pPr lvl="2"/>
            <a:r>
              <a:rPr lang="en-US" sz="2000" dirty="0" smtClean="0"/>
              <a:t>Extraction of each tuple can be explained by the supporting patterns</a:t>
            </a:r>
          </a:p>
          <a:p>
            <a:pPr lvl="2"/>
            <a:r>
              <a:rPr lang="en-US" sz="2000" dirty="0" smtClean="0"/>
              <a:t>This intuition is materialized in an interactive visual interface in SPIED [Gupta &amp; Manning 2014] – see Part 4</a:t>
            </a:r>
          </a:p>
          <a:p>
            <a:pPr lvl="1"/>
            <a:r>
              <a:rPr lang="en-US" sz="2000" dirty="0"/>
              <a:t>Ranking function: User can control the minimum support for tuples, and the confidence threshold</a:t>
            </a:r>
          </a:p>
          <a:p>
            <a:pPr lvl="1"/>
            <a:endParaRPr lang="en-US" sz="2000" dirty="0"/>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110</a:t>
            </a:fld>
            <a:endParaRPr lang="en-US" altLang="en-US"/>
          </a:p>
        </p:txBody>
      </p:sp>
    </p:spTree>
    <p:extLst>
      <p:ext uri="{BB962C8B-B14F-4D97-AF65-F5344CB8AC3E}">
        <p14:creationId xmlns:p14="http://schemas.microsoft.com/office/powerpoint/2010/main" val="3000217415"/>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182562" y="602457"/>
            <a:ext cx="8229600" cy="533400"/>
          </a:xfrm>
        </p:spPr>
        <p:txBody>
          <a:bodyPr/>
          <a:lstStyle/>
          <a:p>
            <a:pPr eaLnBrk="1" hangingPunct="1"/>
            <a:r>
              <a:rPr lang="en-US" altLang="en-US" dirty="0" smtClean="0"/>
              <a:t>KnowItAll </a:t>
            </a:r>
            <a:r>
              <a:rPr lang="en-US" dirty="0" smtClean="0"/>
              <a:t>[</a:t>
            </a:r>
            <a:r>
              <a:rPr lang="en-US" dirty="0"/>
              <a:t>Etzioni et </a:t>
            </a:r>
            <a:r>
              <a:rPr lang="en-US" dirty="0" smtClean="0"/>
              <a:t>al., </a:t>
            </a:r>
            <a:r>
              <a:rPr lang="en-US" dirty="0"/>
              <a:t>2005] </a:t>
            </a:r>
            <a:endParaRPr lang="en-US" altLang="en-US" sz="1800" dirty="0" smtClean="0"/>
          </a:p>
        </p:txBody>
      </p:sp>
      <p:sp>
        <p:nvSpPr>
          <p:cNvPr id="16387" name="Text Box 3"/>
          <p:cNvSpPr txBox="1">
            <a:spLocks noChangeArrowheads="1"/>
          </p:cNvSpPr>
          <p:nvPr/>
        </p:nvSpPr>
        <p:spPr bwMode="auto">
          <a:xfrm>
            <a:off x="3200400" y="1066800"/>
            <a:ext cx="2362200" cy="61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800" dirty="0">
                <a:solidFill>
                  <a:srgbClr val="0000FF"/>
                </a:solidFill>
              </a:rPr>
              <a:t>Predicates</a:t>
            </a:r>
          </a:p>
          <a:p>
            <a:pPr algn="ctr" eaLnBrk="1" hangingPunct="1">
              <a:spcBef>
                <a:spcPct val="0"/>
              </a:spcBef>
              <a:buFontTx/>
              <a:buNone/>
            </a:pPr>
            <a:r>
              <a:rPr lang="en-US" altLang="en-US" sz="1600" dirty="0">
                <a:solidFill>
                  <a:srgbClr val="33CC33"/>
                </a:solidFill>
              </a:rPr>
              <a:t>Country(X)</a:t>
            </a:r>
          </a:p>
        </p:txBody>
      </p:sp>
      <p:sp>
        <p:nvSpPr>
          <p:cNvPr id="16388" name="Text Box 4"/>
          <p:cNvSpPr txBox="1">
            <a:spLocks noChangeArrowheads="1"/>
          </p:cNvSpPr>
          <p:nvPr/>
        </p:nvSpPr>
        <p:spPr bwMode="auto">
          <a:xfrm>
            <a:off x="609600" y="1981200"/>
            <a:ext cx="236855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800" dirty="0">
                <a:solidFill>
                  <a:srgbClr val="0000FF"/>
                </a:solidFill>
              </a:rPr>
              <a:t>Domain-independent </a:t>
            </a:r>
          </a:p>
          <a:p>
            <a:pPr algn="ctr" eaLnBrk="1" hangingPunct="1">
              <a:spcBef>
                <a:spcPct val="0"/>
              </a:spcBef>
              <a:buFontTx/>
              <a:buNone/>
            </a:pPr>
            <a:r>
              <a:rPr lang="en-US" altLang="en-US" sz="1800" dirty="0">
                <a:solidFill>
                  <a:srgbClr val="0000FF"/>
                </a:solidFill>
              </a:rPr>
              <a:t>Rule Templates</a:t>
            </a:r>
          </a:p>
          <a:p>
            <a:pPr algn="ctr" eaLnBrk="1" hangingPunct="1">
              <a:spcBef>
                <a:spcPct val="0"/>
              </a:spcBef>
              <a:buFontTx/>
              <a:buNone/>
            </a:pPr>
            <a:r>
              <a:rPr lang="en-US" altLang="en-US" sz="1600" dirty="0">
                <a:solidFill>
                  <a:srgbClr val="33CC33"/>
                </a:solidFill>
              </a:rPr>
              <a:t>&lt;class&gt; “such as” NP</a:t>
            </a:r>
          </a:p>
        </p:txBody>
      </p:sp>
      <p:sp>
        <p:nvSpPr>
          <p:cNvPr id="16389" name="Rectangle 5"/>
          <p:cNvSpPr>
            <a:spLocks noChangeArrowheads="1"/>
          </p:cNvSpPr>
          <p:nvPr/>
        </p:nvSpPr>
        <p:spPr bwMode="auto">
          <a:xfrm>
            <a:off x="3581400" y="1981200"/>
            <a:ext cx="1676400" cy="533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sp>
        <p:nvSpPr>
          <p:cNvPr id="16390" name="Text Box 6"/>
          <p:cNvSpPr txBox="1">
            <a:spLocks noChangeArrowheads="1"/>
          </p:cNvSpPr>
          <p:nvPr/>
        </p:nvSpPr>
        <p:spPr bwMode="auto">
          <a:xfrm>
            <a:off x="3581400" y="2057400"/>
            <a:ext cx="15938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a:t>Bootstrapping</a:t>
            </a:r>
          </a:p>
        </p:txBody>
      </p:sp>
      <p:sp>
        <p:nvSpPr>
          <p:cNvPr id="16391" name="Text Box 7"/>
          <p:cNvSpPr txBox="1">
            <a:spLocks noChangeArrowheads="1"/>
          </p:cNvSpPr>
          <p:nvPr/>
        </p:nvSpPr>
        <p:spPr bwMode="auto">
          <a:xfrm>
            <a:off x="3309938" y="2743200"/>
            <a:ext cx="2239962" cy="61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800">
                <a:solidFill>
                  <a:srgbClr val="0000FF"/>
                </a:solidFill>
              </a:rPr>
              <a:t>Extraction Rules</a:t>
            </a:r>
          </a:p>
          <a:p>
            <a:pPr algn="ctr" eaLnBrk="1" hangingPunct="1">
              <a:spcBef>
                <a:spcPct val="0"/>
              </a:spcBef>
              <a:buFontTx/>
              <a:buNone/>
            </a:pPr>
            <a:r>
              <a:rPr lang="en-US" altLang="en-US" sz="1600">
                <a:solidFill>
                  <a:srgbClr val="33CC33"/>
                </a:solidFill>
              </a:rPr>
              <a:t>“countries such as” NP</a:t>
            </a:r>
          </a:p>
        </p:txBody>
      </p:sp>
      <p:sp>
        <p:nvSpPr>
          <p:cNvPr id="16392" name="Text Box 8"/>
          <p:cNvSpPr txBox="1">
            <a:spLocks noChangeArrowheads="1"/>
          </p:cNvSpPr>
          <p:nvPr/>
        </p:nvSpPr>
        <p:spPr bwMode="auto">
          <a:xfrm>
            <a:off x="6096000" y="2667000"/>
            <a:ext cx="1631950" cy="61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800">
                <a:solidFill>
                  <a:srgbClr val="0000FF"/>
                </a:solidFill>
              </a:rPr>
              <a:t>Discriminators</a:t>
            </a:r>
            <a:endParaRPr lang="en-US" altLang="en-US" sz="1600">
              <a:solidFill>
                <a:srgbClr val="33CC33"/>
              </a:solidFill>
            </a:endParaRPr>
          </a:p>
          <a:p>
            <a:pPr algn="ctr" eaLnBrk="1" hangingPunct="1">
              <a:spcBef>
                <a:spcPct val="0"/>
              </a:spcBef>
              <a:buFontTx/>
              <a:buNone/>
            </a:pPr>
            <a:r>
              <a:rPr lang="en-US" altLang="en-US" sz="1600">
                <a:solidFill>
                  <a:srgbClr val="33CC33"/>
                </a:solidFill>
              </a:rPr>
              <a:t>“country X”</a:t>
            </a:r>
            <a:endParaRPr lang="en-US" altLang="en-US" sz="1800">
              <a:solidFill>
                <a:srgbClr val="0000FF"/>
              </a:solidFill>
            </a:endParaRPr>
          </a:p>
        </p:txBody>
      </p:sp>
      <p:sp>
        <p:nvSpPr>
          <p:cNvPr id="16393" name="Rectangle 9"/>
          <p:cNvSpPr>
            <a:spLocks noChangeArrowheads="1"/>
          </p:cNvSpPr>
          <p:nvPr/>
        </p:nvSpPr>
        <p:spPr bwMode="auto">
          <a:xfrm>
            <a:off x="3810000" y="3581400"/>
            <a:ext cx="1143000" cy="533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sp>
        <p:nvSpPr>
          <p:cNvPr id="16394" name="Text Box 10"/>
          <p:cNvSpPr txBox="1">
            <a:spLocks noChangeArrowheads="1"/>
          </p:cNvSpPr>
          <p:nvPr/>
        </p:nvSpPr>
        <p:spPr bwMode="auto">
          <a:xfrm>
            <a:off x="3810000" y="3657600"/>
            <a:ext cx="10985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a:t>Extractor</a:t>
            </a:r>
          </a:p>
        </p:txBody>
      </p:sp>
      <p:sp>
        <p:nvSpPr>
          <p:cNvPr id="16395" name="Text Box 11"/>
          <p:cNvSpPr txBox="1">
            <a:spLocks noChangeArrowheads="1"/>
          </p:cNvSpPr>
          <p:nvPr/>
        </p:nvSpPr>
        <p:spPr bwMode="auto">
          <a:xfrm>
            <a:off x="990600" y="3657600"/>
            <a:ext cx="18986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a:t>World Wide Web</a:t>
            </a:r>
          </a:p>
        </p:txBody>
      </p:sp>
      <p:sp>
        <p:nvSpPr>
          <p:cNvPr id="16396" name="Text Box 12"/>
          <p:cNvSpPr txBox="1">
            <a:spLocks noChangeArrowheads="1"/>
          </p:cNvSpPr>
          <p:nvPr/>
        </p:nvSpPr>
        <p:spPr bwMode="auto">
          <a:xfrm>
            <a:off x="3494088" y="4343400"/>
            <a:ext cx="1800225" cy="61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800">
                <a:solidFill>
                  <a:srgbClr val="0000FF"/>
                </a:solidFill>
              </a:rPr>
              <a:t>Extractions</a:t>
            </a:r>
          </a:p>
          <a:p>
            <a:pPr algn="ctr" eaLnBrk="1" hangingPunct="1">
              <a:spcBef>
                <a:spcPct val="0"/>
              </a:spcBef>
              <a:buFontTx/>
              <a:buNone/>
            </a:pPr>
            <a:r>
              <a:rPr lang="en-US" altLang="en-US" sz="1600">
                <a:solidFill>
                  <a:srgbClr val="33CC33"/>
                </a:solidFill>
              </a:rPr>
              <a:t>Country(“France”)</a:t>
            </a:r>
          </a:p>
        </p:txBody>
      </p:sp>
      <p:sp>
        <p:nvSpPr>
          <p:cNvPr id="16397" name="Rectangle 13"/>
          <p:cNvSpPr>
            <a:spLocks noChangeArrowheads="1"/>
          </p:cNvSpPr>
          <p:nvPr/>
        </p:nvSpPr>
        <p:spPr bwMode="auto">
          <a:xfrm>
            <a:off x="6324600" y="4343400"/>
            <a:ext cx="1219200" cy="533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sp>
        <p:nvSpPr>
          <p:cNvPr id="16398" name="Text Box 14"/>
          <p:cNvSpPr txBox="1">
            <a:spLocks noChangeArrowheads="1"/>
          </p:cNvSpPr>
          <p:nvPr/>
        </p:nvSpPr>
        <p:spPr bwMode="auto">
          <a:xfrm>
            <a:off x="6324600" y="4419600"/>
            <a:ext cx="11239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a:t>Assessor</a:t>
            </a:r>
          </a:p>
        </p:txBody>
      </p:sp>
      <p:sp>
        <p:nvSpPr>
          <p:cNvPr id="16399" name="Text Box 15"/>
          <p:cNvSpPr txBox="1">
            <a:spLocks noChangeArrowheads="1"/>
          </p:cNvSpPr>
          <p:nvPr/>
        </p:nvSpPr>
        <p:spPr bwMode="auto">
          <a:xfrm>
            <a:off x="5410200" y="5334000"/>
            <a:ext cx="2947988" cy="61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800">
                <a:solidFill>
                  <a:srgbClr val="0000FF"/>
                </a:solidFill>
              </a:rPr>
              <a:t>Validated Extractions</a:t>
            </a:r>
          </a:p>
          <a:p>
            <a:pPr algn="ctr" eaLnBrk="1" hangingPunct="1">
              <a:spcBef>
                <a:spcPct val="0"/>
              </a:spcBef>
              <a:buFontTx/>
              <a:buNone/>
            </a:pPr>
            <a:r>
              <a:rPr lang="en-US" altLang="en-US" sz="1600">
                <a:solidFill>
                  <a:srgbClr val="33CC33"/>
                </a:solidFill>
              </a:rPr>
              <a:t>Country(“France”), prob=0.999</a:t>
            </a:r>
          </a:p>
        </p:txBody>
      </p:sp>
      <p:sp>
        <p:nvSpPr>
          <p:cNvPr id="16400" name="Line 16"/>
          <p:cNvSpPr>
            <a:spLocks noChangeShapeType="1"/>
          </p:cNvSpPr>
          <p:nvPr/>
        </p:nvSpPr>
        <p:spPr bwMode="auto">
          <a:xfrm>
            <a:off x="2971800" y="2362200"/>
            <a:ext cx="5334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6401" name="Line 17"/>
          <p:cNvSpPr>
            <a:spLocks noChangeShapeType="1"/>
          </p:cNvSpPr>
          <p:nvPr/>
        </p:nvSpPr>
        <p:spPr bwMode="auto">
          <a:xfrm>
            <a:off x="5257800" y="2286000"/>
            <a:ext cx="685800" cy="3810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6402" name="Line 18"/>
          <p:cNvSpPr>
            <a:spLocks noChangeShapeType="1"/>
          </p:cNvSpPr>
          <p:nvPr/>
        </p:nvSpPr>
        <p:spPr bwMode="auto">
          <a:xfrm>
            <a:off x="4419600" y="1676400"/>
            <a:ext cx="0"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6403" name="Line 19"/>
          <p:cNvSpPr>
            <a:spLocks noChangeShapeType="1"/>
          </p:cNvSpPr>
          <p:nvPr/>
        </p:nvSpPr>
        <p:spPr bwMode="auto">
          <a:xfrm flipV="1">
            <a:off x="3200400" y="3810000"/>
            <a:ext cx="381000" cy="0"/>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6404" name="Line 20"/>
          <p:cNvSpPr>
            <a:spLocks noChangeShapeType="1"/>
          </p:cNvSpPr>
          <p:nvPr/>
        </p:nvSpPr>
        <p:spPr bwMode="auto">
          <a:xfrm>
            <a:off x="4419600" y="2514600"/>
            <a:ext cx="0"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6405" name="Line 21"/>
          <p:cNvSpPr>
            <a:spLocks noChangeShapeType="1"/>
          </p:cNvSpPr>
          <p:nvPr/>
        </p:nvSpPr>
        <p:spPr bwMode="auto">
          <a:xfrm flipH="1">
            <a:off x="6934200" y="3429000"/>
            <a:ext cx="0" cy="685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6406" name="Oval 22"/>
          <p:cNvSpPr>
            <a:spLocks noChangeArrowheads="1"/>
          </p:cNvSpPr>
          <p:nvPr/>
        </p:nvSpPr>
        <p:spPr bwMode="auto">
          <a:xfrm>
            <a:off x="914400" y="3505200"/>
            <a:ext cx="2057400" cy="68580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1800">
              <a:solidFill>
                <a:srgbClr val="0066FF"/>
              </a:solidFill>
            </a:endParaRPr>
          </a:p>
        </p:txBody>
      </p:sp>
      <p:pic>
        <p:nvPicPr>
          <p:cNvPr id="16407" name="Picture 23" descr="BD19854_[1]"/>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a:xfrm>
            <a:off x="7035800" y="609600"/>
            <a:ext cx="1181100" cy="1447800"/>
          </a:xfrm>
          <a:noFill/>
        </p:spPr>
      </p:pic>
      <p:sp>
        <p:nvSpPr>
          <p:cNvPr id="16408" name="Line 24"/>
          <p:cNvSpPr>
            <a:spLocks noChangeShapeType="1"/>
          </p:cNvSpPr>
          <p:nvPr/>
        </p:nvSpPr>
        <p:spPr bwMode="auto">
          <a:xfrm>
            <a:off x="4419600" y="3352800"/>
            <a:ext cx="0"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6409" name="Line 25"/>
          <p:cNvSpPr>
            <a:spLocks noChangeShapeType="1"/>
          </p:cNvSpPr>
          <p:nvPr/>
        </p:nvSpPr>
        <p:spPr bwMode="auto">
          <a:xfrm>
            <a:off x="4419600" y="4114800"/>
            <a:ext cx="0"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6410" name="Line 26"/>
          <p:cNvSpPr>
            <a:spLocks noChangeShapeType="1"/>
          </p:cNvSpPr>
          <p:nvPr/>
        </p:nvSpPr>
        <p:spPr bwMode="auto">
          <a:xfrm>
            <a:off x="5257800" y="4572000"/>
            <a:ext cx="7620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6411" name="Line 27"/>
          <p:cNvSpPr>
            <a:spLocks noChangeShapeType="1"/>
          </p:cNvSpPr>
          <p:nvPr/>
        </p:nvSpPr>
        <p:spPr bwMode="auto">
          <a:xfrm>
            <a:off x="6934200" y="4876800"/>
            <a:ext cx="0" cy="3810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 name="Rectangle 1"/>
          <p:cNvSpPr/>
          <p:nvPr/>
        </p:nvSpPr>
        <p:spPr>
          <a:xfrm>
            <a:off x="182562" y="6399212"/>
            <a:ext cx="6853238" cy="369332"/>
          </a:xfrm>
          <a:prstGeom prst="rect">
            <a:avLst/>
          </a:prstGeom>
        </p:spPr>
        <p:txBody>
          <a:bodyPr wrap="square">
            <a:spAutoFit/>
          </a:bodyPr>
          <a:lstStyle/>
          <a:p>
            <a:pPr eaLnBrk="1" hangingPunct="1"/>
            <a:r>
              <a:rPr lang="en-US" altLang="en-US" dirty="0">
                <a:latin typeface="Whitney Light" pitchFamily="50" charset="0"/>
              </a:rPr>
              <a:t>KnowItNow </a:t>
            </a:r>
            <a:r>
              <a:rPr lang="en-US" dirty="0">
                <a:latin typeface="Whitney Light" pitchFamily="50" charset="0"/>
              </a:rPr>
              <a:t>[Cafarella et al., </a:t>
            </a:r>
            <a:r>
              <a:rPr lang="en-US" dirty="0" smtClean="0">
                <a:latin typeface="Whitney Light" pitchFamily="50" charset="0"/>
              </a:rPr>
              <a:t>2006]: remove dependency on WWW</a:t>
            </a:r>
            <a:endParaRPr lang="en-US" altLang="en-US" dirty="0">
              <a:latin typeface="Whitney Light" pitchFamily="50" charset="0"/>
            </a:endParaRPr>
          </a:p>
        </p:txBody>
      </p:sp>
    </p:spTree>
    <p:extLst>
      <p:ext uri="{BB962C8B-B14F-4D97-AF65-F5344CB8AC3E}">
        <p14:creationId xmlns:p14="http://schemas.microsoft.com/office/powerpoint/2010/main" val="2530409768"/>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buFont typeface="Symbol" panose="05050102010706020507" pitchFamily="18" charset="2"/>
              <a:buNone/>
            </a:pPr>
            <a:r>
              <a:rPr lang="en-US" altLang="en-US" dirty="0"/>
              <a:t>KnowItAll </a:t>
            </a:r>
            <a:r>
              <a:rPr lang="en-US" dirty="0"/>
              <a:t>[Etzioni et al., 2005] </a:t>
            </a:r>
            <a:endParaRPr lang="en-US" altLang="en-US" dirty="0" smtClean="0"/>
          </a:p>
        </p:txBody>
      </p:sp>
      <p:sp>
        <p:nvSpPr>
          <p:cNvPr id="22531" name="Rectangle 3"/>
          <p:cNvSpPr>
            <a:spLocks noGrp="1" noChangeArrowheads="1"/>
          </p:cNvSpPr>
          <p:nvPr>
            <p:ph type="body" idx="1"/>
          </p:nvPr>
        </p:nvSpPr>
        <p:spPr>
          <a:xfrm>
            <a:off x="304800" y="1143000"/>
            <a:ext cx="8153400" cy="5638800"/>
          </a:xfrm>
        </p:spPr>
        <p:txBody>
          <a:bodyPr>
            <a:normAutofit fontScale="85000" lnSpcReduction="20000"/>
          </a:bodyPr>
          <a:lstStyle/>
          <a:p>
            <a:pPr eaLnBrk="1" hangingPunct="1">
              <a:lnSpc>
                <a:spcPct val="80000"/>
              </a:lnSpc>
              <a:buFontTx/>
              <a:buNone/>
            </a:pPr>
            <a:endParaRPr lang="en-US" altLang="en-US" sz="2000" dirty="0"/>
          </a:p>
          <a:p>
            <a:pPr eaLnBrk="1" hangingPunct="1">
              <a:lnSpc>
                <a:spcPct val="80000"/>
              </a:lnSpc>
              <a:buFontTx/>
              <a:buNone/>
            </a:pPr>
            <a:r>
              <a:rPr lang="en-US" altLang="en-US" sz="2000" dirty="0" smtClean="0"/>
              <a:t>Rule Template (domain-independent) </a:t>
            </a:r>
          </a:p>
          <a:p>
            <a:pPr eaLnBrk="1" hangingPunct="1">
              <a:lnSpc>
                <a:spcPct val="80000"/>
              </a:lnSpc>
              <a:buFontTx/>
              <a:buNone/>
            </a:pPr>
            <a:r>
              <a:rPr lang="en-US" altLang="en-US" sz="2000" dirty="0" smtClean="0"/>
              <a:t>	</a:t>
            </a:r>
            <a:r>
              <a:rPr lang="en-US" altLang="en-US" sz="2000" dirty="0" smtClean="0">
                <a:solidFill>
                  <a:srgbClr val="CC3300"/>
                </a:solidFill>
              </a:rPr>
              <a:t>Predicate:</a:t>
            </a:r>
            <a:r>
              <a:rPr lang="en-US" altLang="en-US" sz="2000" dirty="0" smtClean="0"/>
              <a:t>	</a:t>
            </a:r>
            <a:r>
              <a:rPr lang="en-US" altLang="en-US" sz="2000" dirty="0" err="1" smtClean="0"/>
              <a:t>predName</a:t>
            </a:r>
            <a:r>
              <a:rPr lang="en-US" altLang="en-US" sz="2000" dirty="0" smtClean="0">
                <a:solidFill>
                  <a:srgbClr val="CC3300"/>
                </a:solidFill>
              </a:rPr>
              <a:t>(</a:t>
            </a:r>
            <a:r>
              <a:rPr lang="en-US" altLang="en-US" sz="2000" dirty="0" smtClean="0"/>
              <a:t>Class1</a:t>
            </a:r>
            <a:r>
              <a:rPr lang="en-US" altLang="en-US" sz="2000" dirty="0" smtClean="0">
                <a:solidFill>
                  <a:srgbClr val="CC3300"/>
                </a:solidFill>
              </a:rPr>
              <a:t>)</a:t>
            </a:r>
          </a:p>
          <a:p>
            <a:pPr eaLnBrk="1" hangingPunct="1">
              <a:lnSpc>
                <a:spcPct val="80000"/>
              </a:lnSpc>
              <a:buFontTx/>
              <a:buNone/>
            </a:pPr>
            <a:r>
              <a:rPr lang="en-US" altLang="en-US" sz="2000" dirty="0" smtClean="0"/>
              <a:t>	</a:t>
            </a:r>
            <a:r>
              <a:rPr lang="en-US" altLang="en-US" sz="2000" dirty="0" smtClean="0">
                <a:solidFill>
                  <a:srgbClr val="CC3300"/>
                </a:solidFill>
              </a:rPr>
              <a:t>Pattern:        NP1 “such as” NPList2</a:t>
            </a:r>
          </a:p>
          <a:p>
            <a:pPr eaLnBrk="1" hangingPunct="1">
              <a:lnSpc>
                <a:spcPct val="80000"/>
              </a:lnSpc>
              <a:buFontTx/>
              <a:buNone/>
            </a:pPr>
            <a:r>
              <a:rPr lang="en-US" altLang="en-US" sz="2000" dirty="0" smtClean="0">
                <a:solidFill>
                  <a:srgbClr val="CC3300"/>
                </a:solidFill>
              </a:rPr>
              <a:t>	</a:t>
            </a:r>
            <a:r>
              <a:rPr lang="en-US" altLang="en-US" sz="2000" dirty="0" err="1" smtClean="0">
                <a:solidFill>
                  <a:srgbClr val="CC3300"/>
                </a:solidFill>
              </a:rPr>
              <a:t>Contraints</a:t>
            </a:r>
            <a:r>
              <a:rPr lang="en-US" altLang="en-US" sz="2000" dirty="0" smtClean="0">
                <a:solidFill>
                  <a:srgbClr val="CC3300"/>
                </a:solidFill>
              </a:rPr>
              <a:t>:   head(NP1) = plural(label(</a:t>
            </a:r>
            <a:r>
              <a:rPr lang="en-US" altLang="en-US" sz="2000" dirty="0" smtClean="0"/>
              <a:t>Class1</a:t>
            </a:r>
            <a:r>
              <a:rPr lang="en-US" altLang="en-US" sz="2000" dirty="0" smtClean="0">
                <a:solidFill>
                  <a:srgbClr val="CC3300"/>
                </a:solidFill>
              </a:rPr>
              <a:t>)</a:t>
            </a:r>
          </a:p>
          <a:p>
            <a:pPr eaLnBrk="1" hangingPunct="1">
              <a:lnSpc>
                <a:spcPct val="80000"/>
              </a:lnSpc>
              <a:buFontTx/>
              <a:buNone/>
            </a:pPr>
            <a:r>
              <a:rPr lang="en-US" altLang="en-US" sz="2000" dirty="0" smtClean="0">
                <a:solidFill>
                  <a:srgbClr val="CC3300"/>
                </a:solidFill>
              </a:rPr>
              <a:t>		        	</a:t>
            </a:r>
            <a:r>
              <a:rPr lang="en-US" altLang="en-US" sz="2000" dirty="0" err="1" smtClean="0">
                <a:solidFill>
                  <a:srgbClr val="CC3300"/>
                </a:solidFill>
              </a:rPr>
              <a:t>properNoun</a:t>
            </a:r>
            <a:r>
              <a:rPr lang="en-US" altLang="en-US" sz="2000" dirty="0" smtClean="0">
                <a:solidFill>
                  <a:srgbClr val="CC3300"/>
                </a:solidFill>
              </a:rPr>
              <a:t>(head(each(NPList2)))</a:t>
            </a:r>
          </a:p>
          <a:p>
            <a:pPr eaLnBrk="1" hangingPunct="1">
              <a:lnSpc>
                <a:spcPct val="80000"/>
              </a:lnSpc>
              <a:buFontTx/>
              <a:buNone/>
            </a:pPr>
            <a:r>
              <a:rPr lang="en-US" altLang="en-US" sz="2000" dirty="0" smtClean="0">
                <a:solidFill>
                  <a:srgbClr val="CC3300"/>
                </a:solidFill>
              </a:rPr>
              <a:t>	Bindings:      </a:t>
            </a:r>
            <a:r>
              <a:rPr lang="en-US" altLang="en-US" sz="2000" dirty="0" err="1" smtClean="0">
                <a:solidFill>
                  <a:srgbClr val="CC3300"/>
                </a:solidFill>
              </a:rPr>
              <a:t>instanceOf</a:t>
            </a:r>
            <a:r>
              <a:rPr lang="en-US" altLang="en-US" sz="2000" dirty="0" smtClean="0">
                <a:solidFill>
                  <a:srgbClr val="CC3300"/>
                </a:solidFill>
              </a:rPr>
              <a:t>(</a:t>
            </a:r>
            <a:r>
              <a:rPr lang="en-US" altLang="en-US" sz="2000" dirty="0" smtClean="0"/>
              <a:t>Class1</a:t>
            </a:r>
            <a:r>
              <a:rPr lang="en-US" altLang="en-US" sz="2000" dirty="0" smtClean="0">
                <a:solidFill>
                  <a:srgbClr val="CC3300"/>
                </a:solidFill>
              </a:rPr>
              <a:t>, head(each(NPList2)))</a:t>
            </a:r>
          </a:p>
          <a:p>
            <a:pPr eaLnBrk="1" hangingPunct="1">
              <a:lnSpc>
                <a:spcPct val="80000"/>
              </a:lnSpc>
              <a:buFontTx/>
              <a:buNone/>
            </a:pPr>
            <a:endParaRPr lang="en-US" altLang="en-US" sz="2000" dirty="0" smtClean="0">
              <a:solidFill>
                <a:srgbClr val="CC3300"/>
              </a:solidFill>
            </a:endParaRPr>
          </a:p>
          <a:p>
            <a:pPr eaLnBrk="1" hangingPunct="1">
              <a:lnSpc>
                <a:spcPct val="80000"/>
              </a:lnSpc>
              <a:buFontTx/>
              <a:buNone/>
            </a:pPr>
            <a:r>
              <a:rPr lang="en-US" altLang="en-US" sz="2000" dirty="0" smtClean="0"/>
              <a:t>Extraction Rule (substituting “</a:t>
            </a:r>
            <a:r>
              <a:rPr lang="en-US" altLang="en-US" sz="2000" dirty="0" err="1" smtClean="0">
                <a:solidFill>
                  <a:srgbClr val="33CC33"/>
                </a:solidFill>
              </a:rPr>
              <a:t>instanceOf</a:t>
            </a:r>
            <a:r>
              <a:rPr lang="en-US" altLang="en-US" sz="2000" dirty="0" smtClean="0"/>
              <a:t>” and “</a:t>
            </a:r>
            <a:r>
              <a:rPr lang="en-US" altLang="en-US" sz="2000" dirty="0" smtClean="0">
                <a:solidFill>
                  <a:srgbClr val="33CC33"/>
                </a:solidFill>
              </a:rPr>
              <a:t>Country</a:t>
            </a:r>
            <a:r>
              <a:rPr lang="en-US" altLang="en-US" sz="2000" dirty="0" smtClean="0"/>
              <a:t>”)</a:t>
            </a:r>
          </a:p>
          <a:p>
            <a:pPr eaLnBrk="1" hangingPunct="1">
              <a:lnSpc>
                <a:spcPct val="80000"/>
              </a:lnSpc>
              <a:buFontTx/>
              <a:buNone/>
            </a:pPr>
            <a:r>
              <a:rPr lang="en-US" altLang="en-US" sz="2000" dirty="0" smtClean="0"/>
              <a:t>	</a:t>
            </a:r>
            <a:r>
              <a:rPr lang="en-US" altLang="en-US" sz="2000" dirty="0" smtClean="0">
                <a:solidFill>
                  <a:srgbClr val="CC3300"/>
                </a:solidFill>
              </a:rPr>
              <a:t>Predicate:</a:t>
            </a:r>
            <a:r>
              <a:rPr lang="en-US" altLang="en-US" sz="2000" dirty="0" smtClean="0"/>
              <a:t>	</a:t>
            </a:r>
            <a:r>
              <a:rPr lang="en-US" altLang="en-US" sz="2000" dirty="0" err="1" smtClean="0">
                <a:solidFill>
                  <a:srgbClr val="33CC33"/>
                </a:solidFill>
              </a:rPr>
              <a:t>instanceOf</a:t>
            </a:r>
            <a:r>
              <a:rPr lang="en-US" altLang="en-US" sz="2000" dirty="0" smtClean="0">
                <a:solidFill>
                  <a:srgbClr val="CC3300"/>
                </a:solidFill>
              </a:rPr>
              <a:t>(</a:t>
            </a:r>
            <a:r>
              <a:rPr lang="en-US" altLang="en-US" sz="2000" dirty="0" smtClean="0">
                <a:solidFill>
                  <a:srgbClr val="33CC33"/>
                </a:solidFill>
              </a:rPr>
              <a:t>Country</a:t>
            </a:r>
            <a:r>
              <a:rPr lang="en-US" altLang="en-US" sz="2000" dirty="0" smtClean="0">
                <a:solidFill>
                  <a:srgbClr val="CC3300"/>
                </a:solidFill>
              </a:rPr>
              <a:t>)</a:t>
            </a:r>
          </a:p>
          <a:p>
            <a:pPr eaLnBrk="1" hangingPunct="1">
              <a:lnSpc>
                <a:spcPct val="80000"/>
              </a:lnSpc>
              <a:buFontTx/>
              <a:buNone/>
            </a:pPr>
            <a:r>
              <a:rPr lang="en-US" altLang="en-US" sz="2000" dirty="0" smtClean="0"/>
              <a:t>	</a:t>
            </a:r>
            <a:r>
              <a:rPr lang="en-US" altLang="en-US" sz="2000" dirty="0" smtClean="0">
                <a:solidFill>
                  <a:srgbClr val="CC3300"/>
                </a:solidFill>
              </a:rPr>
              <a:t>Pattern:        NP1 “such as” NPList2</a:t>
            </a:r>
          </a:p>
          <a:p>
            <a:pPr eaLnBrk="1" hangingPunct="1">
              <a:lnSpc>
                <a:spcPct val="80000"/>
              </a:lnSpc>
              <a:buFontTx/>
              <a:buNone/>
            </a:pPr>
            <a:r>
              <a:rPr lang="en-US" altLang="en-US" sz="2000" dirty="0" smtClean="0">
                <a:solidFill>
                  <a:srgbClr val="CC3300"/>
                </a:solidFill>
              </a:rPr>
              <a:t>	</a:t>
            </a:r>
            <a:r>
              <a:rPr lang="en-US" altLang="en-US" sz="2000" dirty="0" err="1" smtClean="0">
                <a:solidFill>
                  <a:srgbClr val="CC3300"/>
                </a:solidFill>
              </a:rPr>
              <a:t>Contraints</a:t>
            </a:r>
            <a:r>
              <a:rPr lang="en-US" altLang="en-US" sz="2000" dirty="0" smtClean="0">
                <a:solidFill>
                  <a:srgbClr val="CC3300"/>
                </a:solidFill>
              </a:rPr>
              <a:t>:   head(NP1) = </a:t>
            </a:r>
            <a:r>
              <a:rPr lang="en-US" altLang="en-US" sz="2000" dirty="0" smtClean="0">
                <a:solidFill>
                  <a:srgbClr val="33CC33"/>
                </a:solidFill>
              </a:rPr>
              <a:t>“nations”</a:t>
            </a:r>
          </a:p>
          <a:p>
            <a:pPr eaLnBrk="1" hangingPunct="1">
              <a:lnSpc>
                <a:spcPct val="80000"/>
              </a:lnSpc>
              <a:buFontTx/>
              <a:buNone/>
            </a:pPr>
            <a:r>
              <a:rPr lang="en-US" altLang="en-US" sz="2000" dirty="0" smtClean="0">
                <a:solidFill>
                  <a:srgbClr val="CC3300"/>
                </a:solidFill>
              </a:rPr>
              <a:t>		        	</a:t>
            </a:r>
            <a:r>
              <a:rPr lang="en-US" altLang="en-US" sz="2000" dirty="0" err="1" smtClean="0">
                <a:solidFill>
                  <a:srgbClr val="CC3300"/>
                </a:solidFill>
              </a:rPr>
              <a:t>properNoun</a:t>
            </a:r>
            <a:r>
              <a:rPr lang="en-US" altLang="en-US" sz="2000" dirty="0" smtClean="0">
                <a:solidFill>
                  <a:srgbClr val="CC3300"/>
                </a:solidFill>
              </a:rPr>
              <a:t>(head(each(NPList2)))</a:t>
            </a:r>
          </a:p>
          <a:p>
            <a:pPr eaLnBrk="1" hangingPunct="1">
              <a:lnSpc>
                <a:spcPct val="80000"/>
              </a:lnSpc>
              <a:buFontTx/>
              <a:buNone/>
            </a:pPr>
            <a:r>
              <a:rPr lang="en-US" altLang="en-US" sz="2000" dirty="0" smtClean="0">
                <a:solidFill>
                  <a:srgbClr val="CC3300"/>
                </a:solidFill>
              </a:rPr>
              <a:t>	Bindings:      </a:t>
            </a:r>
            <a:r>
              <a:rPr lang="en-US" altLang="en-US" sz="2000" dirty="0" err="1" smtClean="0">
                <a:solidFill>
                  <a:srgbClr val="33CC33"/>
                </a:solidFill>
              </a:rPr>
              <a:t>instanceOf</a:t>
            </a:r>
            <a:r>
              <a:rPr lang="en-US" altLang="en-US" sz="2000" dirty="0" smtClean="0">
                <a:solidFill>
                  <a:srgbClr val="CC3300"/>
                </a:solidFill>
              </a:rPr>
              <a:t>(</a:t>
            </a:r>
            <a:r>
              <a:rPr lang="en-US" altLang="en-US" sz="2000" dirty="0" smtClean="0">
                <a:solidFill>
                  <a:srgbClr val="33CC33"/>
                </a:solidFill>
              </a:rPr>
              <a:t>Country</a:t>
            </a:r>
            <a:r>
              <a:rPr lang="en-US" altLang="en-US" sz="2000" dirty="0" smtClean="0">
                <a:solidFill>
                  <a:srgbClr val="CC3300"/>
                </a:solidFill>
              </a:rPr>
              <a:t>, head(each(NPList2)))</a:t>
            </a:r>
          </a:p>
          <a:p>
            <a:pPr eaLnBrk="1" hangingPunct="1">
              <a:lnSpc>
                <a:spcPct val="80000"/>
              </a:lnSpc>
              <a:buFontTx/>
              <a:buNone/>
            </a:pPr>
            <a:r>
              <a:rPr lang="en-US" altLang="en-US" sz="2000" dirty="0" smtClean="0">
                <a:solidFill>
                  <a:srgbClr val="CC3300"/>
                </a:solidFill>
              </a:rPr>
              <a:t>	Keywords:</a:t>
            </a:r>
            <a:r>
              <a:rPr lang="en-US" altLang="en-US" sz="2000" dirty="0" smtClean="0"/>
              <a:t>    </a:t>
            </a:r>
            <a:r>
              <a:rPr lang="en-US" altLang="en-US" sz="2000" dirty="0" smtClean="0">
                <a:solidFill>
                  <a:srgbClr val="33CC33"/>
                </a:solidFill>
              </a:rPr>
              <a:t>“nations such as”</a:t>
            </a:r>
          </a:p>
          <a:p>
            <a:pPr eaLnBrk="1" hangingPunct="1">
              <a:lnSpc>
                <a:spcPct val="80000"/>
              </a:lnSpc>
              <a:buFontTx/>
              <a:buNone/>
            </a:pPr>
            <a:endParaRPr lang="en-US" altLang="en-US" sz="2000" dirty="0">
              <a:solidFill>
                <a:srgbClr val="33CC33"/>
              </a:solidFill>
            </a:endParaRPr>
          </a:p>
          <a:p>
            <a:pPr eaLnBrk="1" hangingPunct="1">
              <a:lnSpc>
                <a:spcPct val="80000"/>
              </a:lnSpc>
              <a:buFont typeface="Symbol" panose="05050102010706020507" pitchFamily="18" charset="2"/>
              <a:buNone/>
            </a:pPr>
            <a:r>
              <a:rPr lang="en-US" altLang="en-US" sz="2000" dirty="0" smtClean="0"/>
              <a:t>Sentence: Other </a:t>
            </a:r>
            <a:r>
              <a:rPr lang="en-US" altLang="en-US" sz="2000" dirty="0">
                <a:solidFill>
                  <a:srgbClr val="33CC33"/>
                </a:solidFill>
              </a:rPr>
              <a:t>nations such as</a:t>
            </a:r>
            <a:r>
              <a:rPr lang="en-US" altLang="en-US" sz="2000" dirty="0"/>
              <a:t> </a:t>
            </a:r>
            <a:r>
              <a:rPr lang="en-US" altLang="en-US" sz="2000" dirty="0">
                <a:solidFill>
                  <a:srgbClr val="0066FF"/>
                </a:solidFill>
              </a:rPr>
              <a:t>France</a:t>
            </a:r>
            <a:r>
              <a:rPr lang="en-US" altLang="en-US" sz="2000" dirty="0"/>
              <a:t>, </a:t>
            </a:r>
            <a:r>
              <a:rPr lang="en-US" altLang="en-US" sz="2000" dirty="0">
                <a:solidFill>
                  <a:srgbClr val="0066FF"/>
                </a:solidFill>
              </a:rPr>
              <a:t>India</a:t>
            </a:r>
            <a:r>
              <a:rPr lang="en-US" altLang="en-US" sz="2000" dirty="0"/>
              <a:t> and </a:t>
            </a:r>
            <a:r>
              <a:rPr lang="en-US" altLang="en-US" sz="2000" dirty="0">
                <a:solidFill>
                  <a:srgbClr val="0066FF"/>
                </a:solidFill>
              </a:rPr>
              <a:t>Pakistan</a:t>
            </a:r>
            <a:r>
              <a:rPr lang="en-US" altLang="en-US" sz="2000" dirty="0"/>
              <a:t>, have conducted recent tests.</a:t>
            </a:r>
          </a:p>
          <a:p>
            <a:pPr eaLnBrk="1" hangingPunct="1">
              <a:lnSpc>
                <a:spcPct val="80000"/>
              </a:lnSpc>
              <a:buFont typeface="Symbol" panose="05050102010706020507" pitchFamily="18" charset="2"/>
              <a:buNone/>
            </a:pPr>
            <a:endParaRPr lang="en-US" altLang="en-US" sz="2000" dirty="0"/>
          </a:p>
          <a:p>
            <a:pPr eaLnBrk="1" hangingPunct="1">
              <a:lnSpc>
                <a:spcPct val="80000"/>
              </a:lnSpc>
              <a:buFont typeface="Symbol" panose="05050102010706020507" pitchFamily="18" charset="2"/>
              <a:buNone/>
            </a:pPr>
            <a:r>
              <a:rPr lang="en-US" altLang="en-US" sz="2000" dirty="0" smtClean="0"/>
              <a:t>Extractions:</a:t>
            </a:r>
            <a:r>
              <a:rPr lang="en-US" altLang="en-US" sz="2000" dirty="0"/>
              <a:t> </a:t>
            </a:r>
            <a:r>
              <a:rPr lang="en-US" altLang="en-US" sz="2000" dirty="0" err="1" smtClean="0"/>
              <a:t>instanceOf</a:t>
            </a:r>
            <a:r>
              <a:rPr lang="en-US" altLang="en-US" sz="2000" dirty="0" smtClean="0"/>
              <a:t>(</a:t>
            </a:r>
            <a:r>
              <a:rPr lang="en-US" altLang="en-US" sz="2000" dirty="0" smtClean="0">
                <a:solidFill>
                  <a:srgbClr val="33CC33"/>
                </a:solidFill>
              </a:rPr>
              <a:t>Country</a:t>
            </a:r>
            <a:r>
              <a:rPr lang="en-US" altLang="en-US" sz="2000" dirty="0"/>
              <a:t>, </a:t>
            </a:r>
            <a:r>
              <a:rPr lang="en-US" altLang="en-US" sz="2000" dirty="0">
                <a:solidFill>
                  <a:srgbClr val="0066FF"/>
                </a:solidFill>
              </a:rPr>
              <a:t>France</a:t>
            </a:r>
            <a:r>
              <a:rPr lang="en-US" altLang="en-US" sz="2000" dirty="0" smtClean="0"/>
              <a:t>), </a:t>
            </a:r>
            <a:r>
              <a:rPr lang="en-US" altLang="en-US" sz="2000" dirty="0" err="1" smtClean="0"/>
              <a:t>instanceOf</a:t>
            </a:r>
            <a:r>
              <a:rPr lang="en-US" altLang="en-US" sz="2000" dirty="0" smtClean="0"/>
              <a:t>(</a:t>
            </a:r>
            <a:r>
              <a:rPr lang="en-US" altLang="en-US" sz="2000" dirty="0" smtClean="0">
                <a:solidFill>
                  <a:srgbClr val="33CC33"/>
                </a:solidFill>
              </a:rPr>
              <a:t>Country</a:t>
            </a:r>
            <a:r>
              <a:rPr lang="en-US" altLang="en-US" sz="2000" dirty="0"/>
              <a:t>, </a:t>
            </a:r>
            <a:r>
              <a:rPr lang="en-US" altLang="en-US" sz="2000" dirty="0">
                <a:solidFill>
                  <a:srgbClr val="0066FF"/>
                </a:solidFill>
              </a:rPr>
              <a:t>India</a:t>
            </a:r>
            <a:r>
              <a:rPr lang="en-US" altLang="en-US" sz="2000" dirty="0" smtClean="0"/>
              <a:t>), </a:t>
            </a:r>
            <a:r>
              <a:rPr lang="en-US" altLang="en-US" sz="2000" dirty="0" err="1" smtClean="0"/>
              <a:t>instanceOf</a:t>
            </a:r>
            <a:r>
              <a:rPr lang="en-US" altLang="en-US" sz="2000" dirty="0" smtClean="0"/>
              <a:t>(</a:t>
            </a:r>
            <a:r>
              <a:rPr lang="en-US" altLang="en-US" sz="2000" dirty="0" smtClean="0">
                <a:solidFill>
                  <a:srgbClr val="33CC33"/>
                </a:solidFill>
              </a:rPr>
              <a:t>Country</a:t>
            </a:r>
            <a:r>
              <a:rPr lang="en-US" altLang="en-US" sz="2000" dirty="0"/>
              <a:t>, </a:t>
            </a:r>
            <a:r>
              <a:rPr lang="en-US" altLang="en-US" sz="2000" dirty="0">
                <a:solidFill>
                  <a:srgbClr val="0066FF"/>
                </a:solidFill>
              </a:rPr>
              <a:t>Pakistan</a:t>
            </a:r>
            <a:r>
              <a:rPr lang="en-US" altLang="en-US" sz="2000" dirty="0"/>
              <a:t>)</a:t>
            </a:r>
          </a:p>
          <a:p>
            <a:pPr eaLnBrk="1" hangingPunct="1">
              <a:lnSpc>
                <a:spcPct val="80000"/>
              </a:lnSpc>
              <a:buFontTx/>
              <a:buNone/>
            </a:pPr>
            <a:endParaRPr lang="en-US" altLang="en-US" sz="2000" dirty="0" smtClean="0">
              <a:solidFill>
                <a:srgbClr val="33CC33"/>
              </a:solidFill>
            </a:endParaRPr>
          </a:p>
        </p:txBody>
      </p:sp>
    </p:spTree>
    <p:extLst>
      <p:ext uri="{BB962C8B-B14F-4D97-AF65-F5344CB8AC3E}">
        <p14:creationId xmlns:p14="http://schemas.microsoft.com/office/powerpoint/2010/main" val="3471402209"/>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KnowItAll [Etzioni et al., 2005] : </a:t>
            </a:r>
            <a:r>
              <a:rPr lang="en-US" dirty="0" smtClean="0"/>
              <a:t>Pattern Learning</a:t>
            </a:r>
            <a:endParaRPr lang="en-US" dirty="0"/>
          </a:p>
        </p:txBody>
      </p:sp>
      <p:sp>
        <p:nvSpPr>
          <p:cNvPr id="3" name="Text Placeholder 2"/>
          <p:cNvSpPr>
            <a:spLocks noGrp="1"/>
          </p:cNvSpPr>
          <p:nvPr>
            <p:ph type="body" sz="half" idx="1"/>
          </p:nvPr>
        </p:nvSpPr>
        <p:spPr>
          <a:xfrm>
            <a:off x="228601" y="1776413"/>
            <a:ext cx="8170862" cy="3902075"/>
          </a:xfrm>
        </p:spPr>
        <p:txBody>
          <a:bodyPr>
            <a:normAutofit/>
          </a:bodyPr>
          <a:lstStyle/>
          <a:p>
            <a:r>
              <a:rPr lang="en-US" dirty="0" smtClean="0"/>
              <a:t>Goal: supplement domain-independent patterns with domain-specific patterns</a:t>
            </a:r>
          </a:p>
          <a:p>
            <a:pPr marL="0" indent="0">
              <a:buNone/>
            </a:pPr>
            <a:r>
              <a:rPr lang="en-US" altLang="en-US" dirty="0" smtClean="0"/>
              <a:t>	“</a:t>
            </a:r>
            <a:r>
              <a:rPr lang="en-US" altLang="en-US" i="1" dirty="0">
                <a:solidFill>
                  <a:schemeClr val="accent2"/>
                </a:solidFill>
              </a:rPr>
              <a:t>Headquarted in &lt;city</a:t>
            </a:r>
            <a:r>
              <a:rPr lang="en-US" altLang="en-US" i="1" dirty="0" smtClean="0">
                <a:solidFill>
                  <a:schemeClr val="accent2"/>
                </a:solidFill>
              </a:rPr>
              <a:t>&gt;”</a:t>
            </a:r>
            <a:endParaRPr lang="en-US" dirty="0" smtClean="0"/>
          </a:p>
          <a:p>
            <a:r>
              <a:rPr lang="en-US" dirty="0" smtClean="0"/>
              <a:t>Use to increase both recall (by learning extractors) and precision (by learning discriminators)</a:t>
            </a:r>
          </a:p>
          <a:p>
            <a:r>
              <a:rPr lang="en-US" dirty="0" smtClean="0"/>
              <a:t>Algorithm:</a:t>
            </a:r>
          </a:p>
          <a:p>
            <a:pPr lvl="1"/>
            <a:r>
              <a:rPr lang="en-US" dirty="0" smtClean="0"/>
              <a:t>Start with a set I of seed instances generated by domain-independent extractors</a:t>
            </a:r>
          </a:p>
          <a:p>
            <a:pPr lvl="1"/>
            <a:r>
              <a:rPr lang="en-US" dirty="0" smtClean="0"/>
              <a:t>For each seed, issue a Web search query and return the documents</a:t>
            </a:r>
          </a:p>
          <a:p>
            <a:pPr lvl="1"/>
            <a:r>
              <a:rPr lang="en-US" dirty="0" smtClean="0"/>
              <a:t>For each occurrence in each document, form a context string by taking the </a:t>
            </a:r>
            <a:r>
              <a:rPr lang="en-US" i="1" dirty="0" smtClean="0"/>
              <a:t>w</a:t>
            </a:r>
            <a:r>
              <a:rPr lang="en-US" dirty="0" smtClean="0"/>
              <a:t> words to its left and right</a:t>
            </a:r>
          </a:p>
          <a:p>
            <a:pPr lvl="1"/>
            <a:r>
              <a:rPr lang="en-US" dirty="0" smtClean="0"/>
              <a:t>Output the best patterns according to some metric. A pattern is any substring of the context string that includes the occurrence and at least one other word</a:t>
            </a:r>
          </a:p>
          <a:p>
            <a:pPr lvl="1"/>
            <a:endParaRPr lang="en-US" dirty="0"/>
          </a:p>
          <a:p>
            <a:endParaRPr lang="en-US" dirty="0"/>
          </a:p>
        </p:txBody>
      </p:sp>
      <p:sp>
        <p:nvSpPr>
          <p:cNvPr id="5" name="Slide Number Placeholder 4"/>
          <p:cNvSpPr>
            <a:spLocks noGrp="1"/>
          </p:cNvSpPr>
          <p:nvPr>
            <p:ph type="sldNum" sz="quarter" idx="10"/>
          </p:nvPr>
        </p:nvSpPr>
        <p:spPr/>
        <p:txBody>
          <a:bodyPr/>
          <a:lstStyle/>
          <a:p>
            <a:pPr>
              <a:defRPr/>
            </a:pPr>
            <a:fld id="{A2BBF893-0C3D-453F-B376-158F9FA8EA7A}" type="slidenum">
              <a:rPr lang="en-US" altLang="en-US" smtClean="0"/>
              <a:pPr>
                <a:defRPr/>
              </a:pPr>
              <a:t>113</a:t>
            </a:fld>
            <a:endParaRPr lang="en-US" altLang="en-US"/>
          </a:p>
        </p:txBody>
      </p:sp>
      <p:sp>
        <p:nvSpPr>
          <p:cNvPr id="6" name="Footer Placeholder 5"/>
          <p:cNvSpPr>
            <a:spLocks noGrp="1"/>
          </p:cNvSpPr>
          <p:nvPr>
            <p:ph type="ftr" sz="quarter" idx="11"/>
          </p:nvPr>
        </p:nvSpPr>
        <p:spPr/>
        <p:txBody>
          <a:bodyPr/>
          <a:lstStyle/>
          <a:p>
            <a:pPr>
              <a:defRPr/>
            </a:pPr>
            <a:r>
              <a:rPr lang="en-US" altLang="en-US" smtClean="0"/>
              <a:t>IBM Confidential		</a:t>
            </a:r>
            <a:endParaRPr lang="en-US" altLang="en-US"/>
          </a:p>
        </p:txBody>
      </p:sp>
    </p:spTree>
    <p:extLst>
      <p:ext uri="{BB962C8B-B14F-4D97-AF65-F5344CB8AC3E}">
        <p14:creationId xmlns:p14="http://schemas.microsoft.com/office/powerpoint/2010/main" val="3357884768"/>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Improved Pattern Learning for Bootstrapped Entity Extraction [Gupta &amp; Manning, 2014]</a:t>
            </a:r>
            <a:endParaRPr lang="en-US" dirty="0"/>
          </a:p>
        </p:txBody>
      </p:sp>
      <p:sp>
        <p:nvSpPr>
          <p:cNvPr id="3" name="Content Placeholder 2"/>
          <p:cNvSpPr>
            <a:spLocks noGrp="1"/>
          </p:cNvSpPr>
          <p:nvPr>
            <p:ph idx="1"/>
          </p:nvPr>
        </p:nvSpPr>
        <p:spPr/>
        <p:txBody>
          <a:bodyPr/>
          <a:lstStyle/>
          <a:p>
            <a:r>
              <a:rPr lang="en-US" dirty="0" smtClean="0"/>
              <a:t>Goal: Entity </a:t>
            </a:r>
            <a:r>
              <a:rPr lang="en-US" dirty="0"/>
              <a:t>extraction in </a:t>
            </a:r>
            <a:r>
              <a:rPr lang="en-US" b="1" dirty="0">
                <a:solidFill>
                  <a:srgbClr val="FF0000"/>
                </a:solidFill>
              </a:rPr>
              <a:t>specialized domains </a:t>
            </a:r>
            <a:r>
              <a:rPr lang="en-US" dirty="0"/>
              <a:t>(e.g. </a:t>
            </a:r>
            <a:r>
              <a:rPr lang="en-US" dirty="0" smtClean="0"/>
              <a:t>biology, medicine</a:t>
            </a:r>
            <a:r>
              <a:rPr lang="en-US" dirty="0"/>
              <a:t>, law) </a:t>
            </a:r>
            <a:endParaRPr lang="en-US" dirty="0" smtClean="0"/>
          </a:p>
          <a:p>
            <a:pPr lvl="1"/>
            <a:r>
              <a:rPr lang="en-US" dirty="0" smtClean="0"/>
              <a:t>Little </a:t>
            </a:r>
            <a:r>
              <a:rPr lang="en-US" dirty="0"/>
              <a:t>coverage </a:t>
            </a:r>
            <a:r>
              <a:rPr lang="en-US" dirty="0" smtClean="0"/>
              <a:t>in Wikipedia, not </a:t>
            </a:r>
            <a:r>
              <a:rPr lang="en-US" dirty="0"/>
              <a:t>web scale – no list </a:t>
            </a:r>
            <a:r>
              <a:rPr lang="en-US" dirty="0" smtClean="0"/>
              <a:t>wrappers</a:t>
            </a:r>
          </a:p>
          <a:p>
            <a:endParaRPr lang="en-US" dirty="0"/>
          </a:p>
          <a:p>
            <a:r>
              <a:rPr lang="en-US" dirty="0" smtClean="0"/>
              <a:t>Problem with previous bootstrapped approaches: </a:t>
            </a:r>
            <a:r>
              <a:rPr lang="en-US" dirty="0"/>
              <a:t>Unlabeled text is either treated as negative or </a:t>
            </a:r>
            <a:r>
              <a:rPr lang="en-US" dirty="0" smtClean="0"/>
              <a:t>is ignored</a:t>
            </a:r>
          </a:p>
          <a:p>
            <a:pPr lvl="1"/>
            <a:r>
              <a:rPr lang="en-US" dirty="0">
                <a:solidFill>
                  <a:srgbClr val="000000"/>
                </a:solidFill>
              </a:rPr>
              <a:t>Assumed </a:t>
            </a:r>
            <a:r>
              <a:rPr lang="en-US" dirty="0" smtClean="0">
                <a:solidFill>
                  <a:srgbClr val="000000"/>
                </a:solidFill>
              </a:rPr>
              <a:t>negative: </a:t>
            </a:r>
            <a:r>
              <a:rPr lang="en-US" dirty="0">
                <a:solidFill>
                  <a:srgbClr val="000000"/>
                </a:solidFill>
              </a:rPr>
              <a:t>too conservative, doesn’t work well on small datasets [Carlson et al., 2010]</a:t>
            </a:r>
          </a:p>
          <a:p>
            <a:pPr lvl="1"/>
            <a:r>
              <a:rPr lang="en-US" dirty="0">
                <a:solidFill>
                  <a:srgbClr val="000000"/>
                </a:solidFill>
              </a:rPr>
              <a:t>Ignored: does not differentiate good vs bad unlabeled entities, e.g. KnowItAll [Downey et al. 2014</a:t>
            </a:r>
            <a:r>
              <a:rPr lang="en-US" dirty="0" smtClean="0">
                <a:solidFill>
                  <a:srgbClr val="000000"/>
                </a:solidFill>
              </a:rPr>
              <a:t>]</a:t>
            </a:r>
            <a:endParaRPr lang="en-US" b="1" dirty="0" smtClean="0">
              <a:solidFill>
                <a:srgbClr val="0070C1"/>
              </a:solidFill>
            </a:endParaRPr>
          </a:p>
          <a:p>
            <a:pPr lvl="1"/>
            <a:endParaRPr lang="en-US" dirty="0"/>
          </a:p>
          <a:p>
            <a:r>
              <a:rPr lang="en-US" dirty="0" smtClean="0"/>
              <a:t>Main contribution: </a:t>
            </a:r>
            <a:r>
              <a:rPr lang="en-US" dirty="0"/>
              <a:t>Exploit </a:t>
            </a:r>
            <a:r>
              <a:rPr lang="en-US" b="1" dirty="0"/>
              <a:t>unsupervised </a:t>
            </a:r>
            <a:r>
              <a:rPr lang="en-US" dirty="0"/>
              <a:t>scoring measures to </a:t>
            </a:r>
            <a:r>
              <a:rPr lang="en-US" b="1" dirty="0"/>
              <a:t>evaluate unlabeled </a:t>
            </a:r>
            <a:r>
              <a:rPr lang="en-US" dirty="0"/>
              <a:t>entities to score patterns more </a:t>
            </a:r>
            <a:r>
              <a:rPr lang="en-US" dirty="0" smtClean="0"/>
              <a:t>accurately</a:t>
            </a:r>
          </a:p>
          <a:p>
            <a:pPr lvl="1"/>
            <a:r>
              <a:rPr lang="en-US" dirty="0"/>
              <a:t>Edit distance from positive/negative entities </a:t>
            </a:r>
            <a:endParaRPr lang="en-US" dirty="0" smtClean="0"/>
          </a:p>
          <a:p>
            <a:pPr lvl="1"/>
            <a:r>
              <a:rPr lang="en-US" dirty="0" smtClean="0"/>
              <a:t>Google </a:t>
            </a:r>
            <a:r>
              <a:rPr lang="en-US" dirty="0" err="1"/>
              <a:t>Ngram</a:t>
            </a:r>
            <a:r>
              <a:rPr lang="en-US" dirty="0"/>
              <a:t> TF-IDF score </a:t>
            </a:r>
            <a:endParaRPr lang="en-US" dirty="0" smtClean="0"/>
          </a:p>
          <a:p>
            <a:pPr lvl="1"/>
            <a:r>
              <a:rPr lang="en-US" dirty="0" smtClean="0"/>
              <a:t>Cluster </a:t>
            </a:r>
            <a:r>
              <a:rPr lang="en-US" dirty="0"/>
              <a:t>entities using distributional similarity and predict probability of the label of the clusters </a:t>
            </a:r>
            <a:r>
              <a:rPr lang="en-US" dirty="0" smtClean="0"/>
              <a:t>Ratio </a:t>
            </a:r>
            <a:r>
              <a:rPr lang="en-US" dirty="0"/>
              <a:t>of frequency of the phrase in positive vs negative </a:t>
            </a:r>
            <a:r>
              <a:rPr lang="en-US" dirty="0" smtClean="0"/>
              <a:t>phrases</a:t>
            </a:r>
            <a:endParaRPr lang="en-US" dirty="0"/>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114</a:t>
            </a:fld>
            <a:endParaRPr lang="en-US" altLang="en-US"/>
          </a:p>
        </p:txBody>
      </p:sp>
      <p:sp>
        <p:nvSpPr>
          <p:cNvPr id="5" name="Footer Placeholder 4"/>
          <p:cNvSpPr>
            <a:spLocks noGrp="1"/>
          </p:cNvSpPr>
          <p:nvPr>
            <p:ph type="ftr" sz="quarter" idx="11"/>
          </p:nvPr>
        </p:nvSpPr>
        <p:spPr/>
        <p:txBody>
          <a:bodyPr/>
          <a:lstStyle/>
          <a:p>
            <a:pPr>
              <a:defRPr/>
            </a:pPr>
            <a:r>
              <a:rPr lang="en-US" altLang="en-US" smtClean="0"/>
              <a:t>IBM Confidential		</a:t>
            </a:r>
            <a:endParaRPr lang="en-US" altLang="en-US"/>
          </a:p>
        </p:txBody>
      </p:sp>
    </p:spTree>
    <p:extLst>
      <p:ext uri="{BB962C8B-B14F-4D97-AF65-F5344CB8AC3E}">
        <p14:creationId xmlns:p14="http://schemas.microsoft.com/office/powerpoint/2010/main" val="2512391782"/>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INSTAREAD [Hoffmann et </a:t>
            </a:r>
            <a:r>
              <a:rPr lang="en-US" dirty="0" smtClean="0"/>
              <a:t>al., </a:t>
            </a:r>
            <a:r>
              <a:rPr lang="en-US" dirty="0"/>
              <a:t>2015]</a:t>
            </a:r>
          </a:p>
        </p:txBody>
      </p:sp>
      <p:sp>
        <p:nvSpPr>
          <p:cNvPr id="3" name="Content Placeholder 2"/>
          <p:cNvSpPr>
            <a:spLocks noGrp="1"/>
          </p:cNvSpPr>
          <p:nvPr>
            <p:ph idx="1"/>
          </p:nvPr>
        </p:nvSpPr>
        <p:spPr>
          <a:xfrm>
            <a:off x="182563" y="1325563"/>
            <a:ext cx="8686800" cy="5395911"/>
          </a:xfrm>
        </p:spPr>
        <p:txBody>
          <a:bodyPr/>
          <a:lstStyle/>
          <a:p>
            <a:r>
              <a:rPr lang="en-US" dirty="0"/>
              <a:t>Encode extraction rules in an expressive and compositional representation</a:t>
            </a:r>
          </a:p>
          <a:p>
            <a:r>
              <a:rPr lang="en-US" dirty="0"/>
              <a:t>Guide the user to promising rules, based on corpus statistics and mined resources</a:t>
            </a:r>
          </a:p>
          <a:p>
            <a:r>
              <a:rPr lang="en-US" dirty="0"/>
              <a:t>Introduce a new interactive development cycle that provides immediate feedback</a:t>
            </a:r>
          </a:p>
          <a:p>
            <a:pPr marL="0" indent="0">
              <a:buNone/>
            </a:pPr>
            <a:r>
              <a:rPr lang="en-US" dirty="0">
                <a:solidFill>
                  <a:srgbClr val="C10000"/>
                </a:solidFill>
              </a:rPr>
              <a:t> </a:t>
            </a:r>
            <a:r>
              <a:rPr lang="en-US" dirty="0" smtClean="0">
                <a:solidFill>
                  <a:srgbClr val="C10000"/>
                </a:solidFill>
              </a:rPr>
              <a:t>      </a:t>
            </a:r>
            <a:r>
              <a:rPr lang="en-US" dirty="0" err="1" smtClean="0">
                <a:solidFill>
                  <a:srgbClr val="C10000"/>
                </a:solidFill>
              </a:rPr>
              <a:t>killNoun</a:t>
            </a:r>
            <a:r>
              <a:rPr lang="en-US" dirty="0">
                <a:solidFill>
                  <a:srgbClr val="C10000"/>
                </a:solidFill>
              </a:rPr>
              <a:t>(‘killing’)</a:t>
            </a:r>
          </a:p>
          <a:p>
            <a:pPr marL="336550" lvl="1" indent="0">
              <a:buNone/>
            </a:pPr>
            <a:r>
              <a:rPr lang="en-US" dirty="0" err="1" smtClean="0">
                <a:solidFill>
                  <a:srgbClr val="C10000"/>
                </a:solidFill>
              </a:rPr>
              <a:t>killOfVictim</a:t>
            </a:r>
            <a:r>
              <a:rPr lang="en-US" dirty="0" smtClean="0">
                <a:solidFill>
                  <a:srgbClr val="C10000"/>
                </a:solidFill>
              </a:rPr>
              <a:t>(c</a:t>
            </a:r>
            <a:r>
              <a:rPr lang="en-US" dirty="0">
                <a:solidFill>
                  <a:srgbClr val="C10000"/>
                </a:solidFill>
              </a:rPr>
              <a:t>, b) ⇐ prep-of(c, b)∧token(c, d)∧</a:t>
            </a:r>
            <a:r>
              <a:rPr lang="en-US" dirty="0" err="1">
                <a:solidFill>
                  <a:srgbClr val="C10000"/>
                </a:solidFill>
              </a:rPr>
              <a:t>killNoun</a:t>
            </a:r>
            <a:r>
              <a:rPr lang="en-US" dirty="0">
                <a:solidFill>
                  <a:srgbClr val="C10000"/>
                </a:solidFill>
              </a:rPr>
              <a:t>(d)</a:t>
            </a:r>
          </a:p>
          <a:p>
            <a:pPr marL="336550" lvl="1" indent="0">
              <a:buNone/>
            </a:pPr>
            <a:r>
              <a:rPr lang="en-US" dirty="0" smtClean="0">
                <a:solidFill>
                  <a:srgbClr val="C10000"/>
                </a:solidFill>
              </a:rPr>
              <a:t>killed(a</a:t>
            </a:r>
            <a:r>
              <a:rPr lang="en-US" dirty="0">
                <a:solidFill>
                  <a:srgbClr val="C10000"/>
                </a:solidFill>
              </a:rPr>
              <a:t>, b) ⇐ person(a) ∧ person(b) ∧ </a:t>
            </a:r>
            <a:r>
              <a:rPr lang="en-US" dirty="0" err="1">
                <a:solidFill>
                  <a:srgbClr val="C10000"/>
                </a:solidFill>
              </a:rPr>
              <a:t>nsubjpass</a:t>
            </a:r>
            <a:r>
              <a:rPr lang="en-US" dirty="0">
                <a:solidFill>
                  <a:srgbClr val="C10000"/>
                </a:solidFill>
              </a:rPr>
              <a:t>(c, a)</a:t>
            </a:r>
            <a:r>
              <a:rPr lang="en-US" dirty="0" smtClean="0">
                <a:solidFill>
                  <a:srgbClr val="C10000"/>
                </a:solidFill>
              </a:rPr>
              <a:t>∧token(c</a:t>
            </a:r>
            <a:r>
              <a:rPr lang="en-US" dirty="0">
                <a:solidFill>
                  <a:srgbClr val="C10000"/>
                </a:solidFill>
              </a:rPr>
              <a:t>, ‘sentenced’) ∧ prep-for(c, d)</a:t>
            </a:r>
            <a:r>
              <a:rPr lang="en-US" dirty="0" smtClean="0">
                <a:solidFill>
                  <a:srgbClr val="C10000"/>
                </a:solidFill>
              </a:rPr>
              <a:t>∧killOfVictim(d</a:t>
            </a:r>
            <a:r>
              <a:rPr lang="en-US" dirty="0">
                <a:solidFill>
                  <a:srgbClr val="C10000"/>
                </a:solidFill>
              </a:rPr>
              <a:t>, b</a:t>
            </a:r>
            <a:r>
              <a:rPr lang="en-US" dirty="0" smtClean="0">
                <a:solidFill>
                  <a:srgbClr val="C10000"/>
                </a:solidFill>
              </a:rPr>
              <a:t>)</a:t>
            </a:r>
            <a:endParaRPr lang="en-US" dirty="0" smtClean="0"/>
          </a:p>
          <a:p>
            <a:pPr marL="0" indent="0">
              <a:buNone/>
            </a:pPr>
            <a:r>
              <a:rPr lang="en-US" i="1" dirty="0" smtClean="0"/>
              <a:t>Mr</a:t>
            </a:r>
            <a:r>
              <a:rPr lang="en-US" i="1" dirty="0"/>
              <a:t>. Williams was sentenced for the murder of </a:t>
            </a:r>
            <a:r>
              <a:rPr lang="en-US" i="1" dirty="0" smtClean="0"/>
              <a:t>Wright </a:t>
            </a:r>
            <a:r>
              <a:rPr lang="en-US" dirty="0" smtClean="0">
                <a:sym typeface="Wingdings" panose="05000000000000000000" pitchFamily="2" charset="2"/>
              </a:rPr>
              <a:t> </a:t>
            </a:r>
            <a:r>
              <a:rPr lang="en-US" dirty="0" smtClean="0"/>
              <a:t>killOfVictim(murder</a:t>
            </a:r>
            <a:r>
              <a:rPr lang="en-US" dirty="0" smtClean="0"/>
              <a:t>, Wright), killed(Williams, Wright) </a:t>
            </a:r>
            <a:endParaRPr lang="en-US" dirty="0"/>
          </a:p>
          <a:p>
            <a:r>
              <a:rPr lang="en-US" b="1" dirty="0" smtClean="0"/>
              <a:t>Expressive rule language:</a:t>
            </a:r>
          </a:p>
          <a:p>
            <a:pPr lvl="1"/>
            <a:r>
              <a:rPr lang="en-US" dirty="0" smtClean="0"/>
              <a:t>Support for </a:t>
            </a:r>
            <a:r>
              <a:rPr lang="en-US" dirty="0"/>
              <a:t>disjunction (∨), negation (¬), and existential (∃) and </a:t>
            </a:r>
            <a:r>
              <a:rPr lang="en-US" dirty="0" smtClean="0"/>
              <a:t>universal </a:t>
            </a:r>
            <a:r>
              <a:rPr lang="en-US" dirty="0"/>
              <a:t>(∀) </a:t>
            </a:r>
            <a:r>
              <a:rPr lang="en-US" dirty="0" smtClean="0"/>
              <a:t>quantification</a:t>
            </a:r>
          </a:p>
          <a:p>
            <a:pPr lvl="1"/>
            <a:r>
              <a:rPr lang="en-US" dirty="0" smtClean="0"/>
              <a:t>Available </a:t>
            </a:r>
            <a:r>
              <a:rPr lang="en-US" dirty="0" smtClean="0"/>
              <a:t>predicates</a:t>
            </a:r>
            <a:r>
              <a:rPr lang="en-US" dirty="0" smtClean="0"/>
              <a:t>: </a:t>
            </a:r>
          </a:p>
          <a:p>
            <a:pPr lvl="2"/>
            <a:r>
              <a:rPr lang="en-US" dirty="0" smtClean="0"/>
              <a:t>Built-in</a:t>
            </a:r>
            <a:r>
              <a:rPr lang="en-US" dirty="0" smtClean="0"/>
              <a:t>: </a:t>
            </a:r>
            <a:r>
              <a:rPr lang="en-US" dirty="0" err="1" smtClean="0"/>
              <a:t>tokenBefore</a:t>
            </a:r>
            <a:r>
              <a:rPr lang="en-US" dirty="0" smtClean="0"/>
              <a:t>, </a:t>
            </a:r>
            <a:r>
              <a:rPr lang="en-US" dirty="0" err="1" smtClean="0"/>
              <a:t>isCapitalized</a:t>
            </a:r>
            <a:r>
              <a:rPr lang="en-US" dirty="0" smtClean="0"/>
              <a:t>,…</a:t>
            </a:r>
          </a:p>
          <a:p>
            <a:pPr lvl="2"/>
            <a:r>
              <a:rPr lang="en-US" dirty="0" smtClean="0"/>
              <a:t>Output </a:t>
            </a:r>
            <a:r>
              <a:rPr lang="en-US" dirty="0" smtClean="0"/>
              <a:t>of </a:t>
            </a:r>
            <a:r>
              <a:rPr lang="en-US" dirty="0" smtClean="0"/>
              <a:t>other NLP </a:t>
            </a:r>
            <a:r>
              <a:rPr lang="en-US" dirty="0" smtClean="0"/>
              <a:t>systems: Phrase structure, Typed dependencies parser, Co-reference resolution, Named </a:t>
            </a:r>
            <a:r>
              <a:rPr lang="en-US" dirty="0" smtClean="0"/>
              <a:t>entities</a:t>
            </a:r>
            <a:endParaRPr lang="en-US" dirty="0"/>
          </a:p>
          <a:p>
            <a:r>
              <a:rPr lang="en-US" b="1" dirty="0"/>
              <a:t>Transparent ML in Model Representation</a:t>
            </a:r>
          </a:p>
          <a:p>
            <a:pPr lvl="1"/>
            <a:r>
              <a:rPr lang="en-US" dirty="0"/>
              <a:t>Condition-action rules expressed in first-order logic</a:t>
            </a:r>
          </a:p>
          <a:p>
            <a:pPr lvl="1"/>
            <a:r>
              <a:rPr lang="en-US" dirty="0"/>
              <a:t>Rules are deterministic and are executed in a predefined order (no weights)</a:t>
            </a:r>
          </a:p>
          <a:p>
            <a:pPr lvl="2"/>
            <a:endParaRPr lang="en-US" dirty="0"/>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115</a:t>
            </a:fld>
            <a:endParaRPr lang="en-US" altLang="en-US"/>
          </a:p>
        </p:txBody>
      </p:sp>
    </p:spTree>
    <p:extLst>
      <p:ext uri="{BB962C8B-B14F-4D97-AF65-F5344CB8AC3E}">
        <p14:creationId xmlns:p14="http://schemas.microsoft.com/office/powerpoint/2010/main" val="1966571564"/>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INSTAREAD [Hoffmann et al., 2015]</a:t>
            </a:r>
          </a:p>
        </p:txBody>
      </p:sp>
      <p:sp>
        <p:nvSpPr>
          <p:cNvPr id="3" name="Content Placeholder 2"/>
          <p:cNvSpPr>
            <a:spLocks noGrp="1"/>
          </p:cNvSpPr>
          <p:nvPr>
            <p:ph idx="1"/>
          </p:nvPr>
        </p:nvSpPr>
        <p:spPr>
          <a:xfrm>
            <a:off x="182563" y="1325564"/>
            <a:ext cx="8686800" cy="5029200"/>
          </a:xfrm>
        </p:spPr>
        <p:txBody>
          <a:bodyPr/>
          <a:lstStyle/>
          <a:p>
            <a:r>
              <a:rPr lang="en-US" b="1" dirty="0" smtClean="0"/>
              <a:t>Transparent ML in Learning Algorithm: </a:t>
            </a:r>
            <a:r>
              <a:rPr lang="en-US" dirty="0" smtClean="0"/>
              <a:t>Semi-automatic rule generation with user in the loop </a:t>
            </a:r>
          </a:p>
          <a:p>
            <a:pPr lvl="1"/>
            <a:r>
              <a:rPr lang="en-US" dirty="0" smtClean="0"/>
              <a:t>Automatically suggest new rules based on user interaction</a:t>
            </a:r>
          </a:p>
          <a:p>
            <a:pPr lvl="1"/>
            <a:r>
              <a:rPr lang="en-US" dirty="0" smtClean="0"/>
              <a:t>Allow the user to modify/remove a generated rule, or to define a new rule</a:t>
            </a:r>
          </a:p>
          <a:p>
            <a:pPr lvl="1"/>
            <a:r>
              <a:rPr lang="en-US" dirty="0"/>
              <a:t>Provide </a:t>
            </a:r>
            <a:r>
              <a:rPr lang="en-US" dirty="0" smtClean="0"/>
              <a:t>near-instant </a:t>
            </a:r>
            <a:r>
              <a:rPr lang="en-US" dirty="0"/>
              <a:t>feedback on rules: # extractions, example </a:t>
            </a:r>
            <a:r>
              <a:rPr lang="en-US" dirty="0" smtClean="0"/>
              <a:t>sentences</a:t>
            </a:r>
          </a:p>
          <a:p>
            <a:pPr lvl="1"/>
            <a:endParaRPr lang="en-US" b="1" dirty="0"/>
          </a:p>
          <a:p>
            <a:pPr marL="342900" indent="-342900">
              <a:buFont typeface="+mj-lt"/>
              <a:buAutoNum type="arabicPeriod"/>
            </a:pPr>
            <a:r>
              <a:rPr lang="en-US" b="1" dirty="0" smtClean="0"/>
              <a:t>Core Linguistic Rules: </a:t>
            </a:r>
            <a:r>
              <a:rPr lang="en-US" dirty="0" smtClean="0"/>
              <a:t>Prepopulate the system with syntactic lexical patterns</a:t>
            </a:r>
          </a:p>
          <a:p>
            <a:pPr lvl="1"/>
            <a:r>
              <a:rPr lang="en-US" dirty="0" smtClean="0"/>
              <a:t>E.g., given subject X, object Y and verb ‘kill’, generate rules to capture “X killed Y’, ‘Y was killed by X’,…</a:t>
            </a:r>
          </a:p>
          <a:p>
            <a:pPr lvl="1"/>
            <a:r>
              <a:rPr lang="en-US" dirty="0" smtClean="0"/>
              <a:t>Core rules made available to the user through a set of built-in predicates</a:t>
            </a:r>
          </a:p>
          <a:p>
            <a:pPr lvl="1"/>
            <a:endParaRPr lang="en-US" dirty="0"/>
          </a:p>
          <a:p>
            <a:pPr marL="342900" indent="-342900">
              <a:buFont typeface="+mj-lt"/>
              <a:buAutoNum type="arabicPeriod"/>
            </a:pPr>
            <a:r>
              <a:rPr lang="en-US" b="1" dirty="0" smtClean="0"/>
              <a:t>Bootstrapped </a:t>
            </a:r>
            <a:r>
              <a:rPr lang="en-US" b="1" dirty="0"/>
              <a:t>R</a:t>
            </a:r>
            <a:r>
              <a:rPr lang="en-US" b="1" dirty="0" smtClean="0"/>
              <a:t>ule induction: </a:t>
            </a:r>
            <a:r>
              <a:rPr lang="en-US" dirty="0" smtClean="0"/>
              <a:t>Use results of existing rules to generate seed tuples to automatically </a:t>
            </a:r>
            <a:r>
              <a:rPr lang="en-US" dirty="0"/>
              <a:t>generate ranked list of new </a:t>
            </a:r>
            <a:r>
              <a:rPr lang="en-US" dirty="0" smtClean="0"/>
              <a:t>rules</a:t>
            </a:r>
          </a:p>
          <a:p>
            <a:pPr lvl="1"/>
            <a:r>
              <a:rPr lang="en-US" dirty="0"/>
              <a:t>Two ranking criteria: PMI and number of extractions</a:t>
            </a:r>
          </a:p>
          <a:p>
            <a:pPr lvl="1"/>
            <a:r>
              <a:rPr lang="en-US" dirty="0" smtClean="0"/>
              <a:t>Allow the user to manually inspect the rules and choose among them</a:t>
            </a:r>
          </a:p>
          <a:p>
            <a:pPr lvl="2"/>
            <a:endParaRPr lang="en-US" dirty="0"/>
          </a:p>
          <a:p>
            <a:pPr marL="342900" indent="-342900">
              <a:buFont typeface="+mj-lt"/>
              <a:buAutoNum type="arabicPeriod"/>
            </a:pPr>
            <a:r>
              <a:rPr lang="en-US" b="1" dirty="0" smtClean="0"/>
              <a:t>Word-level distributional similarity: </a:t>
            </a:r>
            <a:r>
              <a:rPr lang="en-US" dirty="0" smtClean="0"/>
              <a:t>Given seed keyword, automatically suggest similar keywords</a:t>
            </a:r>
          </a:p>
          <a:p>
            <a:pPr lvl="1"/>
            <a:r>
              <a:rPr lang="en-US" dirty="0" smtClean="0"/>
              <a:t>Generate a new rule based on user keyword selection</a:t>
            </a:r>
          </a:p>
          <a:p>
            <a:pPr lvl="1"/>
            <a:endParaRPr lang="en-US" dirty="0"/>
          </a:p>
          <a:p>
            <a:endParaRPr lang="en-US" dirty="0"/>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116</a:t>
            </a:fld>
            <a:endParaRPr lang="en-US" altLang="en-US"/>
          </a:p>
        </p:txBody>
      </p:sp>
      <p:sp>
        <p:nvSpPr>
          <p:cNvPr id="5" name="Footer Placeholder 4"/>
          <p:cNvSpPr>
            <a:spLocks noGrp="1"/>
          </p:cNvSpPr>
          <p:nvPr>
            <p:ph type="ftr" sz="quarter" idx="11"/>
          </p:nvPr>
        </p:nvSpPr>
        <p:spPr/>
        <p:txBody>
          <a:bodyPr/>
          <a:lstStyle/>
          <a:p>
            <a:pPr>
              <a:defRPr/>
            </a:pPr>
            <a:r>
              <a:rPr lang="en-US" altLang="en-US" smtClean="0"/>
              <a:t>IBM Confidential		</a:t>
            </a:r>
            <a:endParaRPr lang="en-US" altLang="en-US"/>
          </a:p>
        </p:txBody>
      </p:sp>
    </p:spTree>
    <p:extLst>
      <p:ext uri="{BB962C8B-B14F-4D97-AF65-F5344CB8AC3E}">
        <p14:creationId xmlns:p14="http://schemas.microsoft.com/office/powerpoint/2010/main" val="1295358377"/>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NELL [Carlson </a:t>
            </a:r>
            <a:r>
              <a:rPr lang="en-US" dirty="0"/>
              <a:t>et al., 2010</a:t>
            </a:r>
            <a:r>
              <a:rPr lang="en-US" dirty="0" smtClean="0"/>
              <a:t>]</a:t>
            </a:r>
            <a:endParaRPr lang="en-US" dirty="0"/>
          </a:p>
        </p:txBody>
      </p:sp>
      <p:sp>
        <p:nvSpPr>
          <p:cNvPr id="3" name="Content Placeholder 2"/>
          <p:cNvSpPr>
            <a:spLocks noGrp="1"/>
          </p:cNvSpPr>
          <p:nvPr>
            <p:ph idx="1"/>
          </p:nvPr>
        </p:nvSpPr>
        <p:spPr/>
        <p:txBody>
          <a:bodyPr/>
          <a:lstStyle/>
          <a:p>
            <a:r>
              <a:rPr lang="en-US" dirty="0" smtClean="0"/>
              <a:t>TODO</a:t>
            </a:r>
            <a:endParaRPr lang="en-US" dirty="0"/>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117</a:t>
            </a:fld>
            <a:endParaRPr lang="en-US" altLang="en-US"/>
          </a:p>
        </p:txBody>
      </p:sp>
      <p:sp>
        <p:nvSpPr>
          <p:cNvPr id="5" name="Footer Placeholder 4"/>
          <p:cNvSpPr>
            <a:spLocks noGrp="1"/>
          </p:cNvSpPr>
          <p:nvPr>
            <p:ph type="ftr" sz="quarter" idx="11"/>
          </p:nvPr>
        </p:nvSpPr>
        <p:spPr/>
        <p:txBody>
          <a:bodyPr/>
          <a:lstStyle/>
          <a:p>
            <a:pPr>
              <a:defRPr/>
            </a:pPr>
            <a:r>
              <a:rPr lang="en-US" altLang="en-US" smtClean="0"/>
              <a:t>IBM Confidential		</a:t>
            </a:r>
            <a:endParaRPr lang="en-US" altLang="en-US"/>
          </a:p>
        </p:txBody>
      </p:sp>
    </p:spTree>
    <p:extLst>
      <p:ext uri="{BB962C8B-B14F-4D97-AF65-F5344CB8AC3E}">
        <p14:creationId xmlns:p14="http://schemas.microsoft.com/office/powerpoint/2010/main" val="2845874996"/>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Transparent ML Techniques </a:t>
            </a:r>
            <a:endParaRPr lang="en-US" sz="3200" dirty="0"/>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118</a:t>
            </a:fld>
            <a:endParaRPr lang="en-US" altLang="en-US"/>
          </a:p>
        </p:txBody>
      </p:sp>
      <p:graphicFrame>
        <p:nvGraphicFramePr>
          <p:cNvPr id="6" name="Table 5"/>
          <p:cNvGraphicFramePr>
            <a:graphicFrameLocks noGrp="1"/>
          </p:cNvGraphicFramePr>
          <p:nvPr>
            <p:extLst/>
          </p:nvPr>
        </p:nvGraphicFramePr>
        <p:xfrm>
          <a:off x="206053" y="1752600"/>
          <a:ext cx="8663309" cy="4114800"/>
        </p:xfrm>
        <a:graphic>
          <a:graphicData uri="http://schemas.openxmlformats.org/drawingml/2006/table">
            <a:tbl>
              <a:tblPr firstRow="1" bandRow="1">
                <a:tableStyleId>{5C22544A-7EE6-4342-B048-85BDC9FD1C3A}</a:tableStyleId>
              </a:tblPr>
              <a:tblGrid>
                <a:gridCol w="2079947"/>
                <a:gridCol w="2133600"/>
                <a:gridCol w="2209800"/>
                <a:gridCol w="2239962"/>
              </a:tblGrid>
              <a:tr h="561400">
                <a:tc>
                  <a:txBody>
                    <a:bodyPr/>
                    <a:lstStyle/>
                    <a:p>
                      <a:endParaRPr lang="en-US" sz="1600" baseline="0" dirty="0">
                        <a:latin typeface="+mn-lt"/>
                      </a:endParaRPr>
                    </a:p>
                  </a:txBody>
                  <a:tcPr anchor="ctr"/>
                </a:tc>
                <a:tc>
                  <a:txBody>
                    <a:bodyPr/>
                    <a:lstStyle/>
                    <a:p>
                      <a:pPr algn="ctr"/>
                      <a:r>
                        <a:rPr lang="en-US" sz="1600" baseline="0" dirty="0" smtClean="0">
                          <a:latin typeface="+mn-lt"/>
                        </a:rPr>
                        <a:t>Unsupervised</a:t>
                      </a:r>
                      <a:endParaRPr lang="en-US" sz="1600" baseline="0" dirty="0">
                        <a:latin typeface="+mn-lt"/>
                      </a:endParaRPr>
                    </a:p>
                  </a:txBody>
                  <a:tcPr anchor="ctr"/>
                </a:tc>
                <a:tc>
                  <a:txBody>
                    <a:bodyPr/>
                    <a:lstStyle/>
                    <a:p>
                      <a:pPr algn="ctr"/>
                      <a:r>
                        <a:rPr lang="en-US" sz="1600" baseline="0" dirty="0" smtClean="0">
                          <a:latin typeface="+mn-lt"/>
                        </a:rPr>
                        <a:t>Semi-supervised</a:t>
                      </a:r>
                      <a:endParaRPr lang="en-US" sz="1600" baseline="0" dirty="0">
                        <a:latin typeface="+mn-lt"/>
                      </a:endParaRPr>
                    </a:p>
                  </a:txBody>
                  <a:tcPr anchor="ctr"/>
                </a:tc>
                <a:tc>
                  <a:txBody>
                    <a:bodyPr/>
                    <a:lstStyle/>
                    <a:p>
                      <a:pPr algn="ctr"/>
                      <a:r>
                        <a:rPr lang="en-US" sz="1600" baseline="0" dirty="0" smtClean="0">
                          <a:latin typeface="+mn-lt"/>
                        </a:rPr>
                        <a:t>Supervised</a:t>
                      </a:r>
                      <a:endParaRPr lang="en-US" sz="1600" baseline="0" dirty="0">
                        <a:latin typeface="+mn-lt"/>
                      </a:endParaRPr>
                    </a:p>
                  </a:txBody>
                  <a:tcPr anchor="ctr"/>
                </a:tc>
              </a:tr>
              <a:tr h="561400">
                <a:tc>
                  <a:txBody>
                    <a:bodyPr/>
                    <a:lstStyle/>
                    <a:p>
                      <a:r>
                        <a:rPr lang="en-US" sz="1600" baseline="0" dirty="0" smtClean="0">
                          <a:latin typeface="+mn-lt"/>
                        </a:rPr>
                        <a:t>Dictionary</a:t>
                      </a:r>
                      <a:endParaRPr lang="en-US" sz="1600" baseline="0" dirty="0">
                        <a:latin typeface="+mn-lt"/>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baseline="0" dirty="0" smtClean="0">
                        <a:latin typeface="+mn-lt"/>
                      </a:endParaRPr>
                    </a:p>
                  </a:txBody>
                  <a:tcPr anchor="ctr">
                    <a:solidFill>
                      <a:srgbClr val="92D050"/>
                    </a:solidFill>
                  </a:tcPr>
                </a:tc>
                <a:tc>
                  <a:txBody>
                    <a:bodyPr/>
                    <a:lstStyle/>
                    <a:p>
                      <a:endParaRPr lang="en-US" sz="1600" baseline="0" dirty="0">
                        <a:latin typeface="+mn-lt"/>
                      </a:endParaRPr>
                    </a:p>
                  </a:txBody>
                  <a:tcPr anchor="ctr">
                    <a:solidFill>
                      <a:srgbClr val="92D050"/>
                    </a:solidFill>
                  </a:tcPr>
                </a:tc>
                <a:tc>
                  <a:txBody>
                    <a:bodyPr/>
                    <a:lstStyle/>
                    <a:p>
                      <a:endParaRPr lang="en-US" sz="1600" baseline="0" dirty="0">
                        <a:latin typeface="+mn-lt"/>
                      </a:endParaRPr>
                    </a:p>
                  </a:txBody>
                  <a:tcPr anchor="ctr">
                    <a:solidFill>
                      <a:schemeClr val="bg2"/>
                    </a:solidFill>
                  </a:tcPr>
                </a:tc>
              </a:tr>
              <a:tr h="561400">
                <a:tc>
                  <a:txBody>
                    <a:bodyPr/>
                    <a:lstStyle/>
                    <a:p>
                      <a:r>
                        <a:rPr lang="en-US" sz="1600" baseline="0" dirty="0" smtClean="0">
                          <a:latin typeface="+mn-lt"/>
                        </a:rPr>
                        <a:t>Regex</a:t>
                      </a:r>
                      <a:endParaRPr lang="en-US" sz="1600" baseline="0" dirty="0">
                        <a:latin typeface="+mn-lt"/>
                      </a:endParaRPr>
                    </a:p>
                  </a:txBody>
                  <a:tcPr anchor="ctr"/>
                </a:tc>
                <a:tc>
                  <a:txBody>
                    <a:bodyPr/>
                    <a:lstStyle/>
                    <a:p>
                      <a:endParaRPr lang="en-US" sz="1600" baseline="0" dirty="0">
                        <a:latin typeface="+mn-lt"/>
                      </a:endParaRPr>
                    </a:p>
                  </a:txBody>
                  <a:tcPr anchor="ctr">
                    <a:solidFill>
                      <a:schemeClr val="bg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baseline="0" dirty="0" smtClean="0">
                        <a:solidFill>
                          <a:srgbClr val="92D050"/>
                        </a:solidFill>
                        <a:latin typeface="+mn-lt"/>
                      </a:endParaRPr>
                    </a:p>
                  </a:txBody>
                  <a:tcPr anchor="ctr">
                    <a:solidFill>
                      <a:srgbClr val="92D050"/>
                    </a:solidFill>
                  </a:tcPr>
                </a:tc>
                <a:tc>
                  <a:txBody>
                    <a:bodyPr/>
                    <a:lstStyle/>
                    <a:p>
                      <a:pPr marL="171450" marR="0" indent="-171450" algn="l" defTabSz="914400" rtl="0" eaLnBrk="1" fontAlgn="b" latinLnBrk="0" hangingPunct="1">
                        <a:lnSpc>
                          <a:spcPct val="100000"/>
                        </a:lnSpc>
                        <a:spcBef>
                          <a:spcPts val="0"/>
                        </a:spcBef>
                        <a:spcAft>
                          <a:spcPts val="0"/>
                        </a:spcAft>
                        <a:buClrTx/>
                        <a:buSzTx/>
                        <a:buFont typeface="Arial" panose="020B0604020202020204" pitchFamily="34" charset="0"/>
                        <a:buChar char="•"/>
                        <a:tabLst/>
                        <a:defRPr/>
                      </a:pPr>
                      <a:endParaRPr lang="en-US" sz="1600" b="0" i="0" u="none" strike="noStrike" baseline="0" dirty="0" smtClean="0">
                        <a:solidFill>
                          <a:srgbClr val="92D050"/>
                        </a:solidFill>
                        <a:effectLst/>
                        <a:latin typeface="Calibri" panose="020F0502020204030204" pitchFamily="34" charset="0"/>
                      </a:endParaRPr>
                    </a:p>
                  </a:txBody>
                  <a:tcPr marL="9525" marR="9525" marT="9525" marB="0" anchor="ctr">
                    <a:solidFill>
                      <a:srgbClr val="92D050"/>
                    </a:solidFill>
                  </a:tcPr>
                </a:tc>
              </a:tr>
              <a:tr h="561400">
                <a:tc>
                  <a:txBody>
                    <a:bodyPr/>
                    <a:lstStyle/>
                    <a:p>
                      <a:r>
                        <a:rPr lang="en-US" sz="1600" baseline="0" dirty="0" smtClean="0">
                          <a:latin typeface="+mn-lt"/>
                        </a:rPr>
                        <a:t>Rules</a:t>
                      </a:r>
                      <a:endParaRPr lang="en-US" sz="1600" baseline="0" dirty="0">
                        <a:latin typeface="+mn-lt"/>
                      </a:endParaRPr>
                    </a:p>
                  </a:txBody>
                  <a:tcPr anchor="ctr"/>
                </a:tc>
                <a:tc>
                  <a:txBody>
                    <a:bodyPr/>
                    <a:lstStyle/>
                    <a:p>
                      <a:endParaRPr lang="en-US" sz="1600" baseline="0" dirty="0">
                        <a:latin typeface="+mn-lt"/>
                      </a:endParaRPr>
                    </a:p>
                  </a:txBody>
                  <a:tcPr anchor="ctr">
                    <a:solidFill>
                      <a:srgbClr val="92D05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b="0" i="0" u="none" strike="noStrike" baseline="0" dirty="0" smtClean="0">
                        <a:solidFill>
                          <a:srgbClr val="FF0000"/>
                        </a:solidFill>
                        <a:effectLst/>
                        <a:latin typeface="+mn-lt"/>
                      </a:endParaRPr>
                    </a:p>
                  </a:txBody>
                  <a:tcPr anchor="ctr">
                    <a:solidFill>
                      <a:srgbClr val="92D050"/>
                    </a:solidFill>
                  </a:tcPr>
                </a:tc>
                <a:tc>
                  <a:txBody>
                    <a:bodyPr/>
                    <a:lstStyle/>
                    <a:p>
                      <a:pPr marL="171450" indent="-171450">
                        <a:buFont typeface="Arial" panose="020B0604020202020204" pitchFamily="34" charset="0"/>
                        <a:buChar char="•"/>
                      </a:pPr>
                      <a:endParaRPr lang="en-US" sz="1600" baseline="0" dirty="0">
                        <a:latin typeface="+mn-lt"/>
                      </a:endParaRPr>
                    </a:p>
                  </a:txBody>
                  <a:tcPr anchor="ctr">
                    <a:solidFill>
                      <a:srgbClr val="92D050"/>
                    </a:solidFill>
                  </a:tcPr>
                </a:tc>
              </a:tr>
              <a:tr h="746400">
                <a:tc>
                  <a:txBody>
                    <a:bodyPr/>
                    <a:lstStyle/>
                    <a:p>
                      <a:r>
                        <a:rPr lang="en-US" sz="1600" baseline="0" dirty="0" smtClean="0">
                          <a:latin typeface="+mn-lt"/>
                        </a:rPr>
                        <a:t>Rules + Classifier</a:t>
                      </a:r>
                      <a:endParaRPr lang="en-US" sz="1600" baseline="0" dirty="0">
                        <a:latin typeface="+mn-lt"/>
                      </a:endParaRPr>
                    </a:p>
                  </a:txBody>
                  <a:tcPr anchor="ctr"/>
                </a:tc>
                <a:tc>
                  <a:txBody>
                    <a:bodyPr/>
                    <a:lstStyle/>
                    <a:p>
                      <a:pPr marL="0" indent="0" algn="l" fontAlgn="b">
                        <a:buFont typeface="Arial" panose="020B0604020202020204" pitchFamily="34" charset="0"/>
                        <a:buNone/>
                      </a:pPr>
                      <a:endParaRPr lang="en-US" sz="1600" b="0" i="0" u="none" strike="noStrike" baseline="0" dirty="0" smtClean="0">
                        <a:effectLst/>
                        <a:latin typeface="+mn-lt"/>
                      </a:endParaRPr>
                    </a:p>
                  </a:txBody>
                  <a:tcPr marL="9525" marR="9525" marT="9525" marB="0" anchor="ctr">
                    <a:solidFill>
                      <a:srgbClr val="FF0000"/>
                    </a:solidFill>
                  </a:tcPr>
                </a:tc>
                <a:tc>
                  <a:txBody>
                    <a:bodyPr/>
                    <a:lstStyle/>
                    <a:p>
                      <a:pPr marL="0" indent="0" algn="l" fontAlgn="b">
                        <a:buFont typeface="Arial" panose="020B0604020202020204" pitchFamily="34" charset="0"/>
                        <a:buNone/>
                      </a:pPr>
                      <a:endParaRPr lang="en-US" sz="1600" baseline="0" dirty="0" smtClean="0">
                        <a:latin typeface="+mn-lt"/>
                      </a:endParaRPr>
                    </a:p>
                  </a:txBody>
                  <a:tcPr anchor="ctr">
                    <a:solidFill>
                      <a:srgbClr val="92D050"/>
                    </a:solidFill>
                  </a:tcPr>
                </a:tc>
                <a:tc>
                  <a:txBody>
                    <a:bodyPr/>
                    <a:lstStyle/>
                    <a:p>
                      <a:pPr marL="0" indent="0">
                        <a:buFont typeface="Arial" panose="020B0604020202020204" pitchFamily="34" charset="0"/>
                        <a:buNone/>
                      </a:pPr>
                      <a:endParaRPr lang="en-US" sz="1600" baseline="0" dirty="0">
                        <a:solidFill>
                          <a:schemeClr val="tx1"/>
                        </a:solidFill>
                        <a:latin typeface="+mn-lt"/>
                      </a:endParaRPr>
                    </a:p>
                  </a:txBody>
                  <a:tcPr anchor="ctr">
                    <a:solidFill>
                      <a:srgbClr val="92D050"/>
                    </a:solidFill>
                  </a:tcPr>
                </a:tc>
              </a:tr>
              <a:tr h="561400">
                <a:tc>
                  <a:txBody>
                    <a:bodyPr/>
                    <a:lstStyle/>
                    <a:p>
                      <a:r>
                        <a:rPr lang="en-US" sz="1600" baseline="0" dirty="0" smtClean="0">
                          <a:latin typeface="+mn-lt"/>
                        </a:rPr>
                        <a:t>Decision Tree</a:t>
                      </a:r>
                      <a:endParaRPr lang="en-US" sz="1600" baseline="0" dirty="0">
                        <a:latin typeface="+mn-lt"/>
                      </a:endParaRPr>
                    </a:p>
                  </a:txBody>
                  <a:tcPr anchor="ctr"/>
                </a:tc>
                <a:tc>
                  <a:txBody>
                    <a:bodyPr/>
                    <a:lstStyle/>
                    <a:p>
                      <a:endParaRPr lang="en-US" sz="1600" baseline="0" dirty="0">
                        <a:latin typeface="+mn-lt"/>
                      </a:endParaRPr>
                    </a:p>
                  </a:txBody>
                  <a:tcPr anchor="ctr">
                    <a:solidFill>
                      <a:schemeClr val="bg2"/>
                    </a:solidFill>
                  </a:tcPr>
                </a:tc>
                <a:tc>
                  <a:txBody>
                    <a:bodyPr/>
                    <a:lstStyle/>
                    <a:p>
                      <a:endParaRPr lang="en-US" sz="1600" baseline="0" dirty="0">
                        <a:latin typeface="+mn-lt"/>
                      </a:endParaRPr>
                    </a:p>
                  </a:txBody>
                  <a:tcPr anchor="ctr">
                    <a:solidFill>
                      <a:schemeClr val="bg2"/>
                    </a:solidFill>
                  </a:tcPr>
                </a:tc>
                <a:tc>
                  <a: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aseline="0" dirty="0">
                        <a:solidFill>
                          <a:schemeClr val="tx1"/>
                        </a:solidFill>
                        <a:latin typeface="+mn-lt"/>
                      </a:endParaRPr>
                    </a:p>
                  </a:txBody>
                  <a:tcPr anchor="ctr">
                    <a:solidFill>
                      <a:srgbClr val="FFCCFF"/>
                    </a:solidFill>
                  </a:tcPr>
                </a:tc>
              </a:tr>
              <a:tr h="561400">
                <a:tc>
                  <a:txBody>
                    <a:bodyPr/>
                    <a:lstStyle/>
                    <a:p>
                      <a:r>
                        <a:rPr lang="en-US" sz="1600" baseline="0" dirty="0" smtClean="0">
                          <a:latin typeface="+mn-lt"/>
                        </a:rPr>
                        <a:t>Classification Rules</a:t>
                      </a:r>
                      <a:endParaRPr lang="en-US" sz="1600" baseline="0" dirty="0">
                        <a:latin typeface="+mn-lt"/>
                      </a:endParaRPr>
                    </a:p>
                  </a:txBody>
                  <a:tcPr anchor="ctr"/>
                </a:tc>
                <a:tc>
                  <a:txBody>
                    <a:bodyPr/>
                    <a:lstStyle/>
                    <a:p>
                      <a:endParaRPr lang="en-US" sz="1600" baseline="0" dirty="0">
                        <a:latin typeface="+mn-lt"/>
                      </a:endParaRPr>
                    </a:p>
                  </a:txBody>
                  <a:tcPr anchor="ctr">
                    <a:solidFill>
                      <a:schemeClr val="bg2"/>
                    </a:solidFill>
                  </a:tcPr>
                </a:tc>
                <a:tc>
                  <a:txBody>
                    <a:bodyPr/>
                    <a:lstStyle/>
                    <a:p>
                      <a:endParaRPr lang="en-US" sz="1600" baseline="0" dirty="0">
                        <a:latin typeface="+mn-lt"/>
                      </a:endParaRPr>
                    </a:p>
                  </a:txBody>
                  <a:tcPr anchor="ctr">
                    <a:solidFill>
                      <a:schemeClr val="bg2"/>
                    </a:solidFill>
                  </a:tcPr>
                </a:tc>
                <a:tc>
                  <a:txBody>
                    <a:bodyPr/>
                    <a:lstStyle/>
                    <a:p>
                      <a:pPr marL="171450" indent="-171450">
                        <a:buFont typeface="Arial" panose="020B0604020202020204" pitchFamily="34" charset="0"/>
                        <a:buChar char="•"/>
                      </a:pPr>
                      <a:endParaRPr lang="en-US" sz="1600" baseline="0" dirty="0">
                        <a:solidFill>
                          <a:schemeClr val="tx1"/>
                        </a:solidFill>
                        <a:latin typeface="+mn-lt"/>
                      </a:endParaRPr>
                    </a:p>
                  </a:txBody>
                  <a:tcPr anchor="ctr">
                    <a:solidFill>
                      <a:srgbClr val="FFCCFF"/>
                    </a:solidFill>
                  </a:tcPr>
                </a:tc>
              </a:tr>
            </a:tbl>
          </a:graphicData>
        </a:graphic>
      </p:graphicFrame>
    </p:spTree>
    <p:extLst>
      <p:ext uri="{BB962C8B-B14F-4D97-AF65-F5344CB8AC3E}">
        <p14:creationId xmlns:p14="http://schemas.microsoft.com/office/powerpoint/2010/main" val="962445795"/>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Slide Number Placeholder 5"/>
          <p:cNvSpPr>
            <a:spLocks noGrp="1"/>
          </p:cNvSpPr>
          <p:nvPr>
            <p:ph type="sldNum" sz="quarter" idx="12"/>
          </p:nvPr>
        </p:nvSpPr>
        <p:spPr/>
        <p:txBody>
          <a:bodyPr/>
          <a:lstStyle/>
          <a:p>
            <a:pPr>
              <a:defRPr/>
            </a:pPr>
            <a:fld id="{7DA7B70B-40CC-48C8-B1CD-D03B1C79FC93}" type="slidenum">
              <a:rPr lang="ja-JP" altLang="en-US"/>
              <a:pPr>
                <a:defRPr/>
              </a:pPr>
              <a:t>119</a:t>
            </a:fld>
            <a:endParaRPr lang="ja-JP" altLang="en-US"/>
          </a:p>
        </p:txBody>
      </p:sp>
      <p:sp>
        <p:nvSpPr>
          <p:cNvPr id="30725" name="Rectangle 2"/>
          <p:cNvSpPr>
            <a:spLocks noGrp="1" noChangeArrowheads="1"/>
          </p:cNvSpPr>
          <p:nvPr>
            <p:ph type="title"/>
          </p:nvPr>
        </p:nvSpPr>
        <p:spPr/>
        <p:txBody>
          <a:bodyPr/>
          <a:lstStyle/>
          <a:p>
            <a:pPr eaLnBrk="1" hangingPunct="1"/>
            <a:r>
              <a:rPr lang="en-US" altLang="ja-JP" dirty="0"/>
              <a:t>An Improved Extraction Pattern Representation Model for Automatic IE Pattern Acquisition [</a:t>
            </a:r>
            <a:r>
              <a:rPr lang="en-US" altLang="ja-JP" dirty="0" err="1"/>
              <a:t>Sudo</a:t>
            </a:r>
            <a:r>
              <a:rPr lang="en-US" altLang="ja-JP" dirty="0"/>
              <a:t> et al., 2003] </a:t>
            </a:r>
          </a:p>
        </p:txBody>
      </p:sp>
      <p:sp>
        <p:nvSpPr>
          <p:cNvPr id="30726" name="Rectangle 3"/>
          <p:cNvSpPr>
            <a:spLocks noGrp="1" noChangeArrowheads="1"/>
          </p:cNvSpPr>
          <p:nvPr>
            <p:ph type="body" idx="1"/>
          </p:nvPr>
        </p:nvSpPr>
        <p:spPr>
          <a:xfrm>
            <a:off x="182562" y="1447800"/>
            <a:ext cx="8961437" cy="4906963"/>
          </a:xfrm>
        </p:spPr>
        <p:txBody>
          <a:bodyPr>
            <a:normAutofit lnSpcReduction="10000"/>
          </a:bodyPr>
          <a:lstStyle/>
          <a:p>
            <a:pPr eaLnBrk="1" hangingPunct="1"/>
            <a:r>
              <a:rPr lang="en-US" altLang="ja-JP" sz="2000" dirty="0" smtClean="0"/>
              <a:t>Scope: Traditional IE, w/ extraction task specified by TREC-like narrative description</a:t>
            </a:r>
          </a:p>
          <a:p>
            <a:pPr eaLnBrk="1" hangingPunct="1"/>
            <a:r>
              <a:rPr lang="en-US" altLang="ja-JP" sz="2000" dirty="0" smtClean="0"/>
              <a:t>Preprocessing</a:t>
            </a:r>
          </a:p>
          <a:p>
            <a:pPr lvl="1" eaLnBrk="1" hangingPunct="1"/>
            <a:r>
              <a:rPr lang="en-US" altLang="ja-JP" sz="1800" dirty="0" smtClean="0"/>
              <a:t>Dependency Analysis, NE-tagging</a:t>
            </a:r>
          </a:p>
          <a:p>
            <a:pPr eaLnBrk="1" hangingPunct="1"/>
            <a:r>
              <a:rPr lang="en-US" altLang="ja-JP" sz="2000" dirty="0" smtClean="0"/>
              <a:t>Document Retrieval, using any IR technique</a:t>
            </a:r>
          </a:p>
          <a:p>
            <a:pPr lvl="1" eaLnBrk="1" hangingPunct="1"/>
            <a:r>
              <a:rPr lang="en-US" altLang="ja-JP" sz="2000" dirty="0" smtClean="0"/>
              <a:t>Issue search query using sentences </a:t>
            </a:r>
          </a:p>
          <a:p>
            <a:pPr marL="346075" lvl="1" indent="0" eaLnBrk="1" hangingPunct="1">
              <a:buNone/>
            </a:pPr>
            <a:r>
              <a:rPr lang="en-US" altLang="ja-JP" sz="2000" dirty="0"/>
              <a:t> </a:t>
            </a:r>
            <a:r>
              <a:rPr lang="en-US" altLang="ja-JP" sz="2000" dirty="0" smtClean="0"/>
              <a:t>  from narrative description </a:t>
            </a:r>
          </a:p>
          <a:p>
            <a:pPr eaLnBrk="1" hangingPunct="1"/>
            <a:r>
              <a:rPr lang="en-US" altLang="ja-JP" sz="2000" dirty="0" smtClean="0"/>
              <a:t>Count </a:t>
            </a:r>
            <a:r>
              <a:rPr lang="en-US" altLang="ja-JP" sz="2000" dirty="0"/>
              <a:t>all possible subtrees in R</a:t>
            </a:r>
          </a:p>
          <a:p>
            <a:pPr lvl="1" eaLnBrk="1" hangingPunct="1"/>
            <a:r>
              <a:rPr lang="en-US" altLang="ja-JP" sz="1800" dirty="0" smtClean="0"/>
              <a:t>Efficient subtree-mining </a:t>
            </a:r>
            <a:r>
              <a:rPr lang="en-US" altLang="ja-JP" sz="1800" dirty="0"/>
              <a:t>algorithm </a:t>
            </a:r>
            <a:endParaRPr lang="en-US" altLang="ja-JP" sz="1800" dirty="0" smtClean="0"/>
          </a:p>
          <a:p>
            <a:pPr lvl="1" eaLnBrk="1" hangingPunct="1"/>
            <a:r>
              <a:rPr lang="en-US" altLang="ja-JP" sz="1800" dirty="0" smtClean="0"/>
              <a:t>Make </a:t>
            </a:r>
            <a:r>
              <a:rPr lang="en-US" altLang="ja-JP" sz="1800" dirty="0"/>
              <a:t>a Pattern List of those that conform the pattern model</a:t>
            </a:r>
            <a:endParaRPr lang="en-US" altLang="ja-JP" sz="2000" dirty="0"/>
          </a:p>
          <a:p>
            <a:pPr eaLnBrk="1" hangingPunct="1"/>
            <a:endParaRPr lang="en-US" altLang="ja-JP" sz="2000" dirty="0" smtClean="0"/>
          </a:p>
          <a:p>
            <a:pPr eaLnBrk="1" hangingPunct="1"/>
            <a:r>
              <a:rPr lang="en-US" altLang="ja-JP" sz="2000" dirty="0" smtClean="0"/>
              <a:t>Rank </a:t>
            </a:r>
            <a:r>
              <a:rPr lang="en-US" altLang="ja-JP" sz="2000" dirty="0"/>
              <a:t>each </a:t>
            </a:r>
            <a:r>
              <a:rPr lang="en-US" altLang="ja-JP" sz="2000" dirty="0" smtClean="0"/>
              <a:t>subtree (inspired by TF/IDF):</a:t>
            </a:r>
          </a:p>
          <a:p>
            <a:pPr lvl="1" eaLnBrk="1" hangingPunct="1"/>
            <a:endParaRPr lang="en-US" altLang="ja-JP" sz="1050" dirty="0" smtClean="0"/>
          </a:p>
          <a:p>
            <a:pPr lvl="1" eaLnBrk="1" hangingPunct="1"/>
            <a:r>
              <a:rPr lang="en-US" altLang="ja-JP" sz="2000" dirty="0" smtClean="0">
                <a:sym typeface="Symbol" panose="05050102010706020507" pitchFamily="18" charset="2"/>
              </a:rPr>
              <a:t></a:t>
            </a:r>
            <a:r>
              <a:rPr lang="en-US" altLang="ja-JP" sz="2000" dirty="0" smtClean="0"/>
              <a:t> tuned to prioritize among overlapping patterns, preferring more specific patterns</a:t>
            </a:r>
            <a:endParaRPr lang="en-US" altLang="ja-JP" sz="2000" dirty="0"/>
          </a:p>
          <a:p>
            <a:pPr eaLnBrk="1" hangingPunct="1"/>
            <a:endParaRPr lang="en-US" altLang="ja-JP" sz="2400" dirty="0" smtClean="0"/>
          </a:p>
          <a:p>
            <a:pPr marL="346075" lvl="1" indent="0" eaLnBrk="1" hangingPunct="1">
              <a:buNone/>
            </a:pPr>
            <a:endParaRPr lang="en-US" altLang="ja-JP" sz="2400" dirty="0" smtClean="0"/>
          </a:p>
        </p:txBody>
      </p:sp>
      <p:sp>
        <p:nvSpPr>
          <p:cNvPr id="30727" name="Oval 6"/>
          <p:cNvSpPr>
            <a:spLocks noChangeArrowheads="1"/>
          </p:cNvSpPr>
          <p:nvPr/>
        </p:nvSpPr>
        <p:spPr bwMode="auto">
          <a:xfrm>
            <a:off x="6705600" y="3247458"/>
            <a:ext cx="2286000" cy="1447800"/>
          </a:xfrm>
          <a:prstGeom prst="ellipse">
            <a:avLst/>
          </a:prstGeom>
          <a:solidFill>
            <a:schemeClr val="accent1"/>
          </a:solidFill>
          <a:ln w="34925">
            <a:solidFill>
              <a:schemeClr val="tx1"/>
            </a:solidFill>
            <a:miter lim="800000"/>
            <a:headEnd type="none" w="lg" len="lg"/>
            <a:tailEnd type="non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2400">
                <a:solidFill>
                  <a:schemeClr val="tx1"/>
                </a:solidFill>
                <a:latin typeface="Times New Roman" panose="02020603050405020304" pitchFamily="18" charset="0"/>
                <a:ea typeface="MS PGothic" panose="020B0600070205080204" pitchFamily="34" charset="-128"/>
              </a:defRPr>
            </a:lvl1pPr>
            <a:lvl2pPr marL="742950" indent="-285750">
              <a:defRPr kumimoji="1" sz="2400">
                <a:solidFill>
                  <a:schemeClr val="tx1"/>
                </a:solidFill>
                <a:latin typeface="Times New Roman" panose="02020603050405020304" pitchFamily="18" charset="0"/>
                <a:ea typeface="MS PGothic" panose="020B0600070205080204" pitchFamily="34" charset="-128"/>
              </a:defRPr>
            </a:lvl2pPr>
            <a:lvl3pPr marL="1143000" indent="-228600">
              <a:defRPr kumimoji="1" sz="2400">
                <a:solidFill>
                  <a:schemeClr val="tx1"/>
                </a:solidFill>
                <a:latin typeface="Times New Roman" panose="02020603050405020304" pitchFamily="18" charset="0"/>
                <a:ea typeface="MS PGothic" panose="020B0600070205080204" pitchFamily="34" charset="-128"/>
              </a:defRPr>
            </a:lvl3pPr>
            <a:lvl4pPr marL="1600200" indent="-228600">
              <a:defRPr kumimoji="1" sz="2400">
                <a:solidFill>
                  <a:schemeClr val="tx1"/>
                </a:solidFill>
                <a:latin typeface="Times New Roman" panose="02020603050405020304" pitchFamily="18" charset="0"/>
                <a:ea typeface="MS PGothic" panose="020B0600070205080204" pitchFamily="34" charset="-128"/>
              </a:defRPr>
            </a:lvl4pPr>
            <a:lvl5pPr marL="2057400" indent="-228600">
              <a:defRPr kumimoji="1"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9pPr>
          </a:lstStyle>
          <a:p>
            <a:pPr algn="ctr" eaLnBrk="1" hangingPunct="1"/>
            <a:endParaRPr lang="ja-JP" altLang="en-US"/>
          </a:p>
        </p:txBody>
      </p:sp>
      <p:sp>
        <p:nvSpPr>
          <p:cNvPr id="30728" name="Oval 7"/>
          <p:cNvSpPr>
            <a:spLocks noChangeArrowheads="1"/>
          </p:cNvSpPr>
          <p:nvPr/>
        </p:nvSpPr>
        <p:spPr bwMode="auto">
          <a:xfrm>
            <a:off x="6934200" y="3628458"/>
            <a:ext cx="1219200" cy="762000"/>
          </a:xfrm>
          <a:prstGeom prst="ellipse">
            <a:avLst/>
          </a:prstGeom>
          <a:solidFill>
            <a:srgbClr val="CCFFFF"/>
          </a:solidFill>
          <a:ln w="34925">
            <a:solidFill>
              <a:schemeClr val="tx1"/>
            </a:solidFill>
            <a:miter lim="800000"/>
            <a:headEnd type="none" w="lg" len="lg"/>
            <a:tailEnd type="non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2400">
                <a:solidFill>
                  <a:schemeClr val="tx1"/>
                </a:solidFill>
                <a:latin typeface="Times New Roman" panose="02020603050405020304" pitchFamily="18" charset="0"/>
                <a:ea typeface="MS PGothic" panose="020B0600070205080204" pitchFamily="34" charset="-128"/>
              </a:defRPr>
            </a:lvl1pPr>
            <a:lvl2pPr marL="742950" indent="-285750">
              <a:defRPr kumimoji="1" sz="2400">
                <a:solidFill>
                  <a:schemeClr val="tx1"/>
                </a:solidFill>
                <a:latin typeface="Times New Roman" panose="02020603050405020304" pitchFamily="18" charset="0"/>
                <a:ea typeface="MS PGothic" panose="020B0600070205080204" pitchFamily="34" charset="-128"/>
              </a:defRPr>
            </a:lvl2pPr>
            <a:lvl3pPr marL="1143000" indent="-228600">
              <a:defRPr kumimoji="1" sz="2400">
                <a:solidFill>
                  <a:schemeClr val="tx1"/>
                </a:solidFill>
                <a:latin typeface="Times New Roman" panose="02020603050405020304" pitchFamily="18" charset="0"/>
                <a:ea typeface="MS PGothic" panose="020B0600070205080204" pitchFamily="34" charset="-128"/>
              </a:defRPr>
            </a:lvl3pPr>
            <a:lvl4pPr marL="1600200" indent="-228600">
              <a:defRPr kumimoji="1" sz="2400">
                <a:solidFill>
                  <a:schemeClr val="tx1"/>
                </a:solidFill>
                <a:latin typeface="Times New Roman" panose="02020603050405020304" pitchFamily="18" charset="0"/>
                <a:ea typeface="MS PGothic" panose="020B0600070205080204" pitchFamily="34" charset="-128"/>
              </a:defRPr>
            </a:lvl4pPr>
            <a:lvl5pPr marL="2057400" indent="-228600">
              <a:defRPr kumimoji="1"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9pPr>
          </a:lstStyle>
          <a:p>
            <a:pPr eaLnBrk="1" hangingPunct="1"/>
            <a:endParaRPr lang="en-US" altLang="en-US"/>
          </a:p>
        </p:txBody>
      </p:sp>
      <p:sp>
        <p:nvSpPr>
          <p:cNvPr id="30729" name="Oval 8"/>
          <p:cNvSpPr>
            <a:spLocks noChangeArrowheads="1"/>
          </p:cNvSpPr>
          <p:nvPr/>
        </p:nvSpPr>
        <p:spPr bwMode="auto">
          <a:xfrm>
            <a:off x="7315200" y="3857058"/>
            <a:ext cx="76200" cy="76200"/>
          </a:xfrm>
          <a:prstGeom prst="ellipse">
            <a:avLst/>
          </a:prstGeom>
          <a:solidFill>
            <a:schemeClr val="tx1"/>
          </a:solidFill>
          <a:ln w="34925">
            <a:solidFill>
              <a:schemeClr val="tx1"/>
            </a:solidFill>
            <a:miter lim="800000"/>
            <a:headEnd type="none" w="lg" len="lg"/>
            <a:tailEnd type="non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2400">
                <a:solidFill>
                  <a:schemeClr val="tx1"/>
                </a:solidFill>
                <a:latin typeface="Times New Roman" panose="02020603050405020304" pitchFamily="18" charset="0"/>
                <a:ea typeface="MS PGothic" panose="020B0600070205080204" pitchFamily="34" charset="-128"/>
              </a:defRPr>
            </a:lvl1pPr>
            <a:lvl2pPr marL="742950" indent="-285750">
              <a:defRPr kumimoji="1" sz="2400">
                <a:solidFill>
                  <a:schemeClr val="tx1"/>
                </a:solidFill>
                <a:latin typeface="Times New Roman" panose="02020603050405020304" pitchFamily="18" charset="0"/>
                <a:ea typeface="MS PGothic" panose="020B0600070205080204" pitchFamily="34" charset="-128"/>
              </a:defRPr>
            </a:lvl2pPr>
            <a:lvl3pPr marL="1143000" indent="-228600">
              <a:defRPr kumimoji="1" sz="2400">
                <a:solidFill>
                  <a:schemeClr val="tx1"/>
                </a:solidFill>
                <a:latin typeface="Times New Roman" panose="02020603050405020304" pitchFamily="18" charset="0"/>
                <a:ea typeface="MS PGothic" panose="020B0600070205080204" pitchFamily="34" charset="-128"/>
              </a:defRPr>
            </a:lvl3pPr>
            <a:lvl4pPr marL="1600200" indent="-228600">
              <a:defRPr kumimoji="1" sz="2400">
                <a:solidFill>
                  <a:schemeClr val="tx1"/>
                </a:solidFill>
                <a:latin typeface="Times New Roman" panose="02020603050405020304" pitchFamily="18" charset="0"/>
                <a:ea typeface="MS PGothic" panose="020B0600070205080204" pitchFamily="34" charset="-128"/>
              </a:defRPr>
            </a:lvl4pPr>
            <a:lvl5pPr marL="2057400" indent="-228600">
              <a:defRPr kumimoji="1"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9pPr>
          </a:lstStyle>
          <a:p>
            <a:pPr eaLnBrk="1" hangingPunct="1"/>
            <a:endParaRPr lang="en-US" altLang="en-US"/>
          </a:p>
        </p:txBody>
      </p:sp>
      <p:sp>
        <p:nvSpPr>
          <p:cNvPr id="30730" name="Oval 9"/>
          <p:cNvSpPr>
            <a:spLocks noChangeArrowheads="1"/>
          </p:cNvSpPr>
          <p:nvPr/>
        </p:nvSpPr>
        <p:spPr bwMode="auto">
          <a:xfrm>
            <a:off x="7467600" y="3857058"/>
            <a:ext cx="76200" cy="76200"/>
          </a:xfrm>
          <a:prstGeom prst="ellipse">
            <a:avLst/>
          </a:prstGeom>
          <a:solidFill>
            <a:schemeClr val="tx1"/>
          </a:solidFill>
          <a:ln w="34925">
            <a:solidFill>
              <a:schemeClr val="tx1"/>
            </a:solidFill>
            <a:miter lim="800000"/>
            <a:headEnd type="none" w="lg" len="lg"/>
            <a:tailEnd type="non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2400">
                <a:solidFill>
                  <a:schemeClr val="tx1"/>
                </a:solidFill>
                <a:latin typeface="Times New Roman" panose="02020603050405020304" pitchFamily="18" charset="0"/>
                <a:ea typeface="MS PGothic" panose="020B0600070205080204" pitchFamily="34" charset="-128"/>
              </a:defRPr>
            </a:lvl1pPr>
            <a:lvl2pPr marL="742950" indent="-285750">
              <a:defRPr kumimoji="1" sz="2400">
                <a:solidFill>
                  <a:schemeClr val="tx1"/>
                </a:solidFill>
                <a:latin typeface="Times New Roman" panose="02020603050405020304" pitchFamily="18" charset="0"/>
                <a:ea typeface="MS PGothic" panose="020B0600070205080204" pitchFamily="34" charset="-128"/>
              </a:defRPr>
            </a:lvl2pPr>
            <a:lvl3pPr marL="1143000" indent="-228600">
              <a:defRPr kumimoji="1" sz="2400">
                <a:solidFill>
                  <a:schemeClr val="tx1"/>
                </a:solidFill>
                <a:latin typeface="Times New Roman" panose="02020603050405020304" pitchFamily="18" charset="0"/>
                <a:ea typeface="MS PGothic" panose="020B0600070205080204" pitchFamily="34" charset="-128"/>
              </a:defRPr>
            </a:lvl3pPr>
            <a:lvl4pPr marL="1600200" indent="-228600">
              <a:defRPr kumimoji="1" sz="2400">
                <a:solidFill>
                  <a:schemeClr val="tx1"/>
                </a:solidFill>
                <a:latin typeface="Times New Roman" panose="02020603050405020304" pitchFamily="18" charset="0"/>
                <a:ea typeface="MS PGothic" panose="020B0600070205080204" pitchFamily="34" charset="-128"/>
              </a:defRPr>
            </a:lvl4pPr>
            <a:lvl5pPr marL="2057400" indent="-228600">
              <a:defRPr kumimoji="1"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9pPr>
          </a:lstStyle>
          <a:p>
            <a:pPr eaLnBrk="1" hangingPunct="1"/>
            <a:endParaRPr lang="en-US" altLang="en-US"/>
          </a:p>
        </p:txBody>
      </p:sp>
      <p:sp>
        <p:nvSpPr>
          <p:cNvPr id="30731" name="Oval 10"/>
          <p:cNvSpPr>
            <a:spLocks noChangeArrowheads="1"/>
          </p:cNvSpPr>
          <p:nvPr/>
        </p:nvSpPr>
        <p:spPr bwMode="auto">
          <a:xfrm>
            <a:off x="7391400" y="4085658"/>
            <a:ext cx="76200" cy="76200"/>
          </a:xfrm>
          <a:prstGeom prst="ellipse">
            <a:avLst/>
          </a:prstGeom>
          <a:solidFill>
            <a:schemeClr val="tx1"/>
          </a:solidFill>
          <a:ln w="34925">
            <a:solidFill>
              <a:schemeClr val="tx1"/>
            </a:solidFill>
            <a:miter lim="800000"/>
            <a:headEnd type="none" w="lg" len="lg"/>
            <a:tailEnd type="non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2400">
                <a:solidFill>
                  <a:schemeClr val="tx1"/>
                </a:solidFill>
                <a:latin typeface="Times New Roman" panose="02020603050405020304" pitchFamily="18" charset="0"/>
                <a:ea typeface="MS PGothic" panose="020B0600070205080204" pitchFamily="34" charset="-128"/>
              </a:defRPr>
            </a:lvl1pPr>
            <a:lvl2pPr marL="742950" indent="-285750">
              <a:defRPr kumimoji="1" sz="2400">
                <a:solidFill>
                  <a:schemeClr val="tx1"/>
                </a:solidFill>
                <a:latin typeface="Times New Roman" panose="02020603050405020304" pitchFamily="18" charset="0"/>
                <a:ea typeface="MS PGothic" panose="020B0600070205080204" pitchFamily="34" charset="-128"/>
              </a:defRPr>
            </a:lvl2pPr>
            <a:lvl3pPr marL="1143000" indent="-228600">
              <a:defRPr kumimoji="1" sz="2400">
                <a:solidFill>
                  <a:schemeClr val="tx1"/>
                </a:solidFill>
                <a:latin typeface="Times New Roman" panose="02020603050405020304" pitchFamily="18" charset="0"/>
                <a:ea typeface="MS PGothic" panose="020B0600070205080204" pitchFamily="34" charset="-128"/>
              </a:defRPr>
            </a:lvl3pPr>
            <a:lvl4pPr marL="1600200" indent="-228600">
              <a:defRPr kumimoji="1" sz="2400">
                <a:solidFill>
                  <a:schemeClr val="tx1"/>
                </a:solidFill>
                <a:latin typeface="Times New Roman" panose="02020603050405020304" pitchFamily="18" charset="0"/>
                <a:ea typeface="MS PGothic" panose="020B0600070205080204" pitchFamily="34" charset="-128"/>
              </a:defRPr>
            </a:lvl4pPr>
            <a:lvl5pPr marL="2057400" indent="-228600">
              <a:defRPr kumimoji="1"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9pPr>
          </a:lstStyle>
          <a:p>
            <a:pPr eaLnBrk="1" hangingPunct="1"/>
            <a:endParaRPr lang="en-US" altLang="en-US"/>
          </a:p>
        </p:txBody>
      </p:sp>
      <p:sp>
        <p:nvSpPr>
          <p:cNvPr id="30732" name="Oval 11"/>
          <p:cNvSpPr>
            <a:spLocks noChangeArrowheads="1"/>
          </p:cNvSpPr>
          <p:nvPr/>
        </p:nvSpPr>
        <p:spPr bwMode="auto">
          <a:xfrm>
            <a:off x="7620000" y="4085658"/>
            <a:ext cx="76200" cy="76200"/>
          </a:xfrm>
          <a:prstGeom prst="ellipse">
            <a:avLst/>
          </a:prstGeom>
          <a:solidFill>
            <a:schemeClr val="tx1"/>
          </a:solidFill>
          <a:ln w="34925">
            <a:solidFill>
              <a:schemeClr val="tx1"/>
            </a:solidFill>
            <a:miter lim="800000"/>
            <a:headEnd type="none" w="lg" len="lg"/>
            <a:tailEnd type="non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2400">
                <a:solidFill>
                  <a:schemeClr val="tx1"/>
                </a:solidFill>
                <a:latin typeface="Times New Roman" panose="02020603050405020304" pitchFamily="18" charset="0"/>
                <a:ea typeface="MS PGothic" panose="020B0600070205080204" pitchFamily="34" charset="-128"/>
              </a:defRPr>
            </a:lvl1pPr>
            <a:lvl2pPr marL="742950" indent="-285750">
              <a:defRPr kumimoji="1" sz="2400">
                <a:solidFill>
                  <a:schemeClr val="tx1"/>
                </a:solidFill>
                <a:latin typeface="Times New Roman" panose="02020603050405020304" pitchFamily="18" charset="0"/>
                <a:ea typeface="MS PGothic" panose="020B0600070205080204" pitchFamily="34" charset="-128"/>
              </a:defRPr>
            </a:lvl2pPr>
            <a:lvl3pPr marL="1143000" indent="-228600">
              <a:defRPr kumimoji="1" sz="2400">
                <a:solidFill>
                  <a:schemeClr val="tx1"/>
                </a:solidFill>
                <a:latin typeface="Times New Roman" panose="02020603050405020304" pitchFamily="18" charset="0"/>
                <a:ea typeface="MS PGothic" panose="020B0600070205080204" pitchFamily="34" charset="-128"/>
              </a:defRPr>
            </a:lvl3pPr>
            <a:lvl4pPr marL="1600200" indent="-228600">
              <a:defRPr kumimoji="1" sz="2400">
                <a:solidFill>
                  <a:schemeClr val="tx1"/>
                </a:solidFill>
                <a:latin typeface="Times New Roman" panose="02020603050405020304" pitchFamily="18" charset="0"/>
                <a:ea typeface="MS PGothic" panose="020B0600070205080204" pitchFamily="34" charset="-128"/>
              </a:defRPr>
            </a:lvl4pPr>
            <a:lvl5pPr marL="2057400" indent="-228600">
              <a:defRPr kumimoji="1"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9pPr>
          </a:lstStyle>
          <a:p>
            <a:pPr eaLnBrk="1" hangingPunct="1"/>
            <a:endParaRPr lang="en-US" altLang="en-US"/>
          </a:p>
        </p:txBody>
      </p:sp>
      <p:sp>
        <p:nvSpPr>
          <p:cNvPr id="30733" name="Oval 12"/>
          <p:cNvSpPr>
            <a:spLocks noChangeArrowheads="1"/>
          </p:cNvSpPr>
          <p:nvPr/>
        </p:nvSpPr>
        <p:spPr bwMode="auto">
          <a:xfrm>
            <a:off x="8610600" y="3933258"/>
            <a:ext cx="76200" cy="76200"/>
          </a:xfrm>
          <a:prstGeom prst="ellipse">
            <a:avLst/>
          </a:prstGeom>
          <a:solidFill>
            <a:schemeClr val="tx1"/>
          </a:solidFill>
          <a:ln w="34925">
            <a:solidFill>
              <a:schemeClr val="tx1"/>
            </a:solidFill>
            <a:miter lim="800000"/>
            <a:headEnd type="none" w="lg" len="lg"/>
            <a:tailEnd type="non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2400">
                <a:solidFill>
                  <a:schemeClr val="tx1"/>
                </a:solidFill>
                <a:latin typeface="Times New Roman" panose="02020603050405020304" pitchFamily="18" charset="0"/>
                <a:ea typeface="MS PGothic" panose="020B0600070205080204" pitchFamily="34" charset="-128"/>
              </a:defRPr>
            </a:lvl1pPr>
            <a:lvl2pPr marL="742950" indent="-285750">
              <a:defRPr kumimoji="1" sz="2400">
                <a:solidFill>
                  <a:schemeClr val="tx1"/>
                </a:solidFill>
                <a:latin typeface="Times New Roman" panose="02020603050405020304" pitchFamily="18" charset="0"/>
                <a:ea typeface="MS PGothic" panose="020B0600070205080204" pitchFamily="34" charset="-128"/>
              </a:defRPr>
            </a:lvl2pPr>
            <a:lvl3pPr marL="1143000" indent="-228600">
              <a:defRPr kumimoji="1" sz="2400">
                <a:solidFill>
                  <a:schemeClr val="tx1"/>
                </a:solidFill>
                <a:latin typeface="Times New Roman" panose="02020603050405020304" pitchFamily="18" charset="0"/>
                <a:ea typeface="MS PGothic" panose="020B0600070205080204" pitchFamily="34" charset="-128"/>
              </a:defRPr>
            </a:lvl3pPr>
            <a:lvl4pPr marL="1600200" indent="-228600">
              <a:defRPr kumimoji="1" sz="2400">
                <a:solidFill>
                  <a:schemeClr val="tx1"/>
                </a:solidFill>
                <a:latin typeface="Times New Roman" panose="02020603050405020304" pitchFamily="18" charset="0"/>
                <a:ea typeface="MS PGothic" panose="020B0600070205080204" pitchFamily="34" charset="-128"/>
              </a:defRPr>
            </a:lvl4pPr>
            <a:lvl5pPr marL="2057400" indent="-228600">
              <a:defRPr kumimoji="1"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9pPr>
          </a:lstStyle>
          <a:p>
            <a:pPr eaLnBrk="1" hangingPunct="1"/>
            <a:endParaRPr lang="en-US" altLang="en-US"/>
          </a:p>
        </p:txBody>
      </p:sp>
      <p:sp>
        <p:nvSpPr>
          <p:cNvPr id="30734" name="Oval 13"/>
          <p:cNvSpPr>
            <a:spLocks noChangeArrowheads="1"/>
          </p:cNvSpPr>
          <p:nvPr/>
        </p:nvSpPr>
        <p:spPr bwMode="auto">
          <a:xfrm>
            <a:off x="7772400" y="3933258"/>
            <a:ext cx="76200" cy="76200"/>
          </a:xfrm>
          <a:prstGeom prst="ellipse">
            <a:avLst/>
          </a:prstGeom>
          <a:solidFill>
            <a:schemeClr val="tx1"/>
          </a:solidFill>
          <a:ln w="34925">
            <a:solidFill>
              <a:schemeClr val="tx1"/>
            </a:solidFill>
            <a:miter lim="800000"/>
            <a:headEnd type="none" w="lg" len="lg"/>
            <a:tailEnd type="non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2400">
                <a:solidFill>
                  <a:schemeClr val="tx1"/>
                </a:solidFill>
                <a:latin typeface="Times New Roman" panose="02020603050405020304" pitchFamily="18" charset="0"/>
                <a:ea typeface="MS PGothic" panose="020B0600070205080204" pitchFamily="34" charset="-128"/>
              </a:defRPr>
            </a:lvl1pPr>
            <a:lvl2pPr marL="742950" indent="-285750">
              <a:defRPr kumimoji="1" sz="2400">
                <a:solidFill>
                  <a:schemeClr val="tx1"/>
                </a:solidFill>
                <a:latin typeface="Times New Roman" panose="02020603050405020304" pitchFamily="18" charset="0"/>
                <a:ea typeface="MS PGothic" panose="020B0600070205080204" pitchFamily="34" charset="-128"/>
              </a:defRPr>
            </a:lvl2pPr>
            <a:lvl3pPr marL="1143000" indent="-228600">
              <a:defRPr kumimoji="1" sz="2400">
                <a:solidFill>
                  <a:schemeClr val="tx1"/>
                </a:solidFill>
                <a:latin typeface="Times New Roman" panose="02020603050405020304" pitchFamily="18" charset="0"/>
                <a:ea typeface="MS PGothic" panose="020B0600070205080204" pitchFamily="34" charset="-128"/>
              </a:defRPr>
            </a:lvl3pPr>
            <a:lvl4pPr marL="1600200" indent="-228600">
              <a:defRPr kumimoji="1" sz="2400">
                <a:solidFill>
                  <a:schemeClr val="tx1"/>
                </a:solidFill>
                <a:latin typeface="Times New Roman" panose="02020603050405020304" pitchFamily="18" charset="0"/>
                <a:ea typeface="MS PGothic" panose="020B0600070205080204" pitchFamily="34" charset="-128"/>
              </a:defRPr>
            </a:lvl4pPr>
            <a:lvl5pPr marL="2057400" indent="-228600">
              <a:defRPr kumimoji="1"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9pPr>
          </a:lstStyle>
          <a:p>
            <a:pPr eaLnBrk="1" hangingPunct="1"/>
            <a:endParaRPr lang="en-US" altLang="en-US"/>
          </a:p>
        </p:txBody>
      </p:sp>
      <p:sp>
        <p:nvSpPr>
          <p:cNvPr id="30735" name="Oval 14"/>
          <p:cNvSpPr>
            <a:spLocks noChangeArrowheads="1"/>
          </p:cNvSpPr>
          <p:nvPr/>
        </p:nvSpPr>
        <p:spPr bwMode="auto">
          <a:xfrm>
            <a:off x="7848600" y="4161858"/>
            <a:ext cx="76200" cy="76200"/>
          </a:xfrm>
          <a:prstGeom prst="ellipse">
            <a:avLst/>
          </a:prstGeom>
          <a:solidFill>
            <a:schemeClr val="tx1"/>
          </a:solidFill>
          <a:ln w="34925">
            <a:solidFill>
              <a:schemeClr val="tx1"/>
            </a:solidFill>
            <a:miter lim="800000"/>
            <a:headEnd type="none" w="lg" len="lg"/>
            <a:tailEnd type="non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2400">
                <a:solidFill>
                  <a:schemeClr val="tx1"/>
                </a:solidFill>
                <a:latin typeface="Times New Roman" panose="02020603050405020304" pitchFamily="18" charset="0"/>
                <a:ea typeface="MS PGothic" panose="020B0600070205080204" pitchFamily="34" charset="-128"/>
              </a:defRPr>
            </a:lvl1pPr>
            <a:lvl2pPr marL="742950" indent="-285750">
              <a:defRPr kumimoji="1" sz="2400">
                <a:solidFill>
                  <a:schemeClr val="tx1"/>
                </a:solidFill>
                <a:latin typeface="Times New Roman" panose="02020603050405020304" pitchFamily="18" charset="0"/>
                <a:ea typeface="MS PGothic" panose="020B0600070205080204" pitchFamily="34" charset="-128"/>
              </a:defRPr>
            </a:lvl2pPr>
            <a:lvl3pPr marL="1143000" indent="-228600">
              <a:defRPr kumimoji="1" sz="2400">
                <a:solidFill>
                  <a:schemeClr val="tx1"/>
                </a:solidFill>
                <a:latin typeface="Times New Roman" panose="02020603050405020304" pitchFamily="18" charset="0"/>
                <a:ea typeface="MS PGothic" panose="020B0600070205080204" pitchFamily="34" charset="-128"/>
              </a:defRPr>
            </a:lvl3pPr>
            <a:lvl4pPr marL="1600200" indent="-228600">
              <a:defRPr kumimoji="1" sz="2400">
                <a:solidFill>
                  <a:schemeClr val="tx1"/>
                </a:solidFill>
                <a:latin typeface="Times New Roman" panose="02020603050405020304" pitchFamily="18" charset="0"/>
                <a:ea typeface="MS PGothic" panose="020B0600070205080204" pitchFamily="34" charset="-128"/>
              </a:defRPr>
            </a:lvl4pPr>
            <a:lvl5pPr marL="2057400" indent="-228600">
              <a:defRPr kumimoji="1"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9pPr>
          </a:lstStyle>
          <a:p>
            <a:pPr eaLnBrk="1" hangingPunct="1"/>
            <a:endParaRPr lang="en-US" altLang="en-US"/>
          </a:p>
        </p:txBody>
      </p:sp>
      <p:sp>
        <p:nvSpPr>
          <p:cNvPr id="30736" name="Oval 15"/>
          <p:cNvSpPr>
            <a:spLocks noChangeArrowheads="1"/>
          </p:cNvSpPr>
          <p:nvPr/>
        </p:nvSpPr>
        <p:spPr bwMode="auto">
          <a:xfrm>
            <a:off x="8207478" y="4157214"/>
            <a:ext cx="76200" cy="76200"/>
          </a:xfrm>
          <a:prstGeom prst="ellipse">
            <a:avLst/>
          </a:prstGeom>
          <a:solidFill>
            <a:schemeClr val="tx1"/>
          </a:solidFill>
          <a:ln w="34925">
            <a:solidFill>
              <a:schemeClr val="tx1"/>
            </a:solidFill>
            <a:miter lim="800000"/>
            <a:headEnd type="none" w="lg" len="lg"/>
            <a:tailEnd type="non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2400">
                <a:solidFill>
                  <a:schemeClr val="tx1"/>
                </a:solidFill>
                <a:latin typeface="Times New Roman" panose="02020603050405020304" pitchFamily="18" charset="0"/>
                <a:ea typeface="MS PGothic" panose="020B0600070205080204" pitchFamily="34" charset="-128"/>
              </a:defRPr>
            </a:lvl1pPr>
            <a:lvl2pPr marL="742950" indent="-285750">
              <a:defRPr kumimoji="1" sz="2400">
                <a:solidFill>
                  <a:schemeClr val="tx1"/>
                </a:solidFill>
                <a:latin typeface="Times New Roman" panose="02020603050405020304" pitchFamily="18" charset="0"/>
                <a:ea typeface="MS PGothic" panose="020B0600070205080204" pitchFamily="34" charset="-128"/>
              </a:defRPr>
            </a:lvl2pPr>
            <a:lvl3pPr marL="1143000" indent="-228600">
              <a:defRPr kumimoji="1" sz="2400">
                <a:solidFill>
                  <a:schemeClr val="tx1"/>
                </a:solidFill>
                <a:latin typeface="Times New Roman" panose="02020603050405020304" pitchFamily="18" charset="0"/>
                <a:ea typeface="MS PGothic" panose="020B0600070205080204" pitchFamily="34" charset="-128"/>
              </a:defRPr>
            </a:lvl3pPr>
            <a:lvl4pPr marL="1600200" indent="-228600">
              <a:defRPr kumimoji="1" sz="2400">
                <a:solidFill>
                  <a:schemeClr val="tx1"/>
                </a:solidFill>
                <a:latin typeface="Times New Roman" panose="02020603050405020304" pitchFamily="18" charset="0"/>
                <a:ea typeface="MS PGothic" panose="020B0600070205080204" pitchFamily="34" charset="-128"/>
              </a:defRPr>
            </a:lvl4pPr>
            <a:lvl5pPr marL="2057400" indent="-228600">
              <a:defRPr kumimoji="1"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9pPr>
          </a:lstStyle>
          <a:p>
            <a:pPr eaLnBrk="1" hangingPunct="1"/>
            <a:endParaRPr lang="en-US" altLang="en-US"/>
          </a:p>
        </p:txBody>
      </p:sp>
      <p:sp>
        <p:nvSpPr>
          <p:cNvPr id="30737" name="Oval 16"/>
          <p:cNvSpPr>
            <a:spLocks noChangeArrowheads="1"/>
          </p:cNvSpPr>
          <p:nvPr/>
        </p:nvSpPr>
        <p:spPr bwMode="auto">
          <a:xfrm>
            <a:off x="8197605" y="3666558"/>
            <a:ext cx="76200" cy="76200"/>
          </a:xfrm>
          <a:prstGeom prst="ellipse">
            <a:avLst/>
          </a:prstGeom>
          <a:solidFill>
            <a:schemeClr val="tx1"/>
          </a:solidFill>
          <a:ln w="34925">
            <a:solidFill>
              <a:schemeClr val="tx1"/>
            </a:solidFill>
            <a:miter lim="800000"/>
            <a:headEnd type="none" w="lg" len="lg"/>
            <a:tailEnd type="non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2400">
                <a:solidFill>
                  <a:schemeClr val="tx1"/>
                </a:solidFill>
                <a:latin typeface="Times New Roman" panose="02020603050405020304" pitchFamily="18" charset="0"/>
                <a:ea typeface="MS PGothic" panose="020B0600070205080204" pitchFamily="34" charset="-128"/>
              </a:defRPr>
            </a:lvl1pPr>
            <a:lvl2pPr marL="742950" indent="-285750">
              <a:defRPr kumimoji="1" sz="2400">
                <a:solidFill>
                  <a:schemeClr val="tx1"/>
                </a:solidFill>
                <a:latin typeface="Times New Roman" panose="02020603050405020304" pitchFamily="18" charset="0"/>
                <a:ea typeface="MS PGothic" panose="020B0600070205080204" pitchFamily="34" charset="-128"/>
              </a:defRPr>
            </a:lvl2pPr>
            <a:lvl3pPr marL="1143000" indent="-228600">
              <a:defRPr kumimoji="1" sz="2400">
                <a:solidFill>
                  <a:schemeClr val="tx1"/>
                </a:solidFill>
                <a:latin typeface="Times New Roman" panose="02020603050405020304" pitchFamily="18" charset="0"/>
                <a:ea typeface="MS PGothic" panose="020B0600070205080204" pitchFamily="34" charset="-128"/>
              </a:defRPr>
            </a:lvl3pPr>
            <a:lvl4pPr marL="1600200" indent="-228600">
              <a:defRPr kumimoji="1" sz="2400">
                <a:solidFill>
                  <a:schemeClr val="tx1"/>
                </a:solidFill>
                <a:latin typeface="Times New Roman" panose="02020603050405020304" pitchFamily="18" charset="0"/>
                <a:ea typeface="MS PGothic" panose="020B0600070205080204" pitchFamily="34" charset="-128"/>
              </a:defRPr>
            </a:lvl4pPr>
            <a:lvl5pPr marL="2057400" indent="-228600">
              <a:defRPr kumimoji="1"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9pPr>
          </a:lstStyle>
          <a:p>
            <a:pPr eaLnBrk="1" hangingPunct="1"/>
            <a:endParaRPr lang="en-US" altLang="en-US"/>
          </a:p>
        </p:txBody>
      </p:sp>
      <p:sp>
        <p:nvSpPr>
          <p:cNvPr id="30738" name="Text Box 17"/>
          <p:cNvSpPr txBox="1">
            <a:spLocks noChangeArrowheads="1"/>
          </p:cNvSpPr>
          <p:nvPr/>
        </p:nvSpPr>
        <p:spPr bwMode="auto">
          <a:xfrm>
            <a:off x="6973538" y="3780858"/>
            <a:ext cx="4048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4925">
                <a:solidFill>
                  <a:schemeClr val="tx1"/>
                </a:solidFill>
                <a:miter lim="800000"/>
                <a:headEnd type="none" w="lg" len="lg"/>
                <a:tailEnd type="none" w="lg"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kumimoji="1" sz="2400">
                <a:solidFill>
                  <a:schemeClr val="tx1"/>
                </a:solidFill>
                <a:latin typeface="Times New Roman" panose="02020603050405020304" pitchFamily="18" charset="0"/>
                <a:ea typeface="MS PGothic" panose="020B0600070205080204" pitchFamily="34" charset="-128"/>
              </a:defRPr>
            </a:lvl1pPr>
            <a:lvl2pPr marL="742950" indent="-285750">
              <a:defRPr kumimoji="1" sz="2400">
                <a:solidFill>
                  <a:schemeClr val="tx1"/>
                </a:solidFill>
                <a:latin typeface="Times New Roman" panose="02020603050405020304" pitchFamily="18" charset="0"/>
                <a:ea typeface="MS PGothic" panose="020B0600070205080204" pitchFamily="34" charset="-128"/>
              </a:defRPr>
            </a:lvl2pPr>
            <a:lvl3pPr marL="1143000" indent="-228600">
              <a:defRPr kumimoji="1" sz="2400">
                <a:solidFill>
                  <a:schemeClr val="tx1"/>
                </a:solidFill>
                <a:latin typeface="Times New Roman" panose="02020603050405020304" pitchFamily="18" charset="0"/>
                <a:ea typeface="MS PGothic" panose="020B0600070205080204" pitchFamily="34" charset="-128"/>
              </a:defRPr>
            </a:lvl3pPr>
            <a:lvl4pPr marL="1600200" indent="-228600">
              <a:defRPr kumimoji="1" sz="2400">
                <a:solidFill>
                  <a:schemeClr val="tx1"/>
                </a:solidFill>
                <a:latin typeface="Times New Roman" panose="02020603050405020304" pitchFamily="18" charset="0"/>
                <a:ea typeface="MS PGothic" panose="020B0600070205080204" pitchFamily="34" charset="-128"/>
              </a:defRPr>
            </a:lvl4pPr>
            <a:lvl5pPr marL="2057400" indent="-228600">
              <a:defRPr kumimoji="1"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9pPr>
          </a:lstStyle>
          <a:p>
            <a:pPr eaLnBrk="1" hangingPunct="1"/>
            <a:r>
              <a:rPr lang="en-US" altLang="ja-JP" dirty="0">
                <a:latin typeface="Arial" panose="020B0604020202020204" pitchFamily="34" charset="0"/>
              </a:rPr>
              <a:t>R</a:t>
            </a:r>
          </a:p>
        </p:txBody>
      </p:sp>
      <p:graphicFrame>
        <p:nvGraphicFramePr>
          <p:cNvPr id="25" name="Object 16"/>
          <p:cNvGraphicFramePr>
            <a:graphicFrameLocks noChangeAspect="1"/>
          </p:cNvGraphicFramePr>
          <p:nvPr>
            <p:extLst/>
          </p:nvPr>
        </p:nvGraphicFramePr>
        <p:xfrm>
          <a:off x="4669971" y="4948985"/>
          <a:ext cx="2743200" cy="751341"/>
        </p:xfrm>
        <a:graphic>
          <a:graphicData uri="http://schemas.openxmlformats.org/presentationml/2006/ole">
            <mc:AlternateContent xmlns:mc="http://schemas.openxmlformats.org/markup-compatibility/2006">
              <mc:Choice xmlns:v="urn:schemas-microsoft-com:vml" Requires="v">
                <p:oleObj spid="_x0000_s5125" name="数式" r:id="rId4" imgW="1524000" imgH="533400" progId="Equation.3">
                  <p:embed/>
                </p:oleObj>
              </mc:Choice>
              <mc:Fallback>
                <p:oleObj name="数式" r:id="rId4" imgW="1524000" imgH="5334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69971" y="4948985"/>
                        <a:ext cx="2743200" cy="751341"/>
                      </a:xfrm>
                      <a:prstGeom prst="rect">
                        <a:avLst/>
                      </a:prstGeom>
                      <a:noFill/>
                      <a:ln>
                        <a:noFill/>
                      </a:ln>
                      <a:effectLst/>
                    </p:spPr>
                  </p:pic>
                </p:oleObj>
              </mc:Fallback>
            </mc:AlternateContent>
          </a:graphicData>
        </a:graphic>
      </p:graphicFrame>
      <p:sp>
        <p:nvSpPr>
          <p:cNvPr id="26" name="Text Box 20"/>
          <p:cNvSpPr txBox="1">
            <a:spLocks noChangeArrowheads="1"/>
          </p:cNvSpPr>
          <p:nvPr/>
        </p:nvSpPr>
        <p:spPr bwMode="auto">
          <a:xfrm>
            <a:off x="5450902" y="2448654"/>
            <a:ext cx="1617659" cy="954107"/>
          </a:xfrm>
          <a:prstGeom prst="rect">
            <a:avLst/>
          </a:prstGeom>
          <a:solidFill>
            <a:schemeClr val="bg1">
              <a:lumMod val="95000"/>
            </a:schemeClr>
          </a:solidFill>
          <a:ln>
            <a:noFill/>
          </a:ln>
          <a:effectLst/>
        </p:spPr>
        <p:txBody>
          <a:bodyPr wrap="square">
            <a:spAutoFit/>
          </a:bodyPr>
          <a:lstStyle>
            <a:lvl1pPr>
              <a:defRPr kumimoji="1" sz="2400">
                <a:solidFill>
                  <a:schemeClr val="tx1"/>
                </a:solidFill>
                <a:latin typeface="Times New Roman" panose="02020603050405020304" pitchFamily="18" charset="0"/>
                <a:ea typeface="MS PGothic" panose="020B0600070205080204" pitchFamily="34" charset="-128"/>
              </a:defRPr>
            </a:lvl1pPr>
            <a:lvl2pPr marL="742950" indent="-285750">
              <a:defRPr kumimoji="1" sz="2400">
                <a:solidFill>
                  <a:schemeClr val="tx1"/>
                </a:solidFill>
                <a:latin typeface="Times New Roman" panose="02020603050405020304" pitchFamily="18" charset="0"/>
                <a:ea typeface="MS PGothic" panose="020B0600070205080204" pitchFamily="34" charset="-128"/>
              </a:defRPr>
            </a:lvl2pPr>
            <a:lvl3pPr marL="1143000" indent="-228600">
              <a:defRPr kumimoji="1" sz="2400">
                <a:solidFill>
                  <a:schemeClr val="tx1"/>
                </a:solidFill>
                <a:latin typeface="Times New Roman" panose="02020603050405020304" pitchFamily="18" charset="0"/>
                <a:ea typeface="MS PGothic" panose="020B0600070205080204" pitchFamily="34" charset="-128"/>
              </a:defRPr>
            </a:lvl3pPr>
            <a:lvl4pPr marL="1600200" indent="-228600">
              <a:defRPr kumimoji="1" sz="2400">
                <a:solidFill>
                  <a:schemeClr val="tx1"/>
                </a:solidFill>
                <a:latin typeface="Times New Roman" panose="02020603050405020304" pitchFamily="18" charset="0"/>
                <a:ea typeface="MS PGothic" panose="020B0600070205080204" pitchFamily="34" charset="-128"/>
              </a:defRPr>
            </a:lvl4pPr>
            <a:lvl5pPr marL="2057400" indent="-228600">
              <a:defRPr kumimoji="1"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9pPr>
          </a:lstStyle>
          <a:p>
            <a:pPr eaLnBrk="1" hangingPunct="1"/>
            <a:r>
              <a:rPr lang="en-US" altLang="ja-JP" sz="1400" i="1" dirty="0" err="1"/>
              <a:t>t</a:t>
            </a:r>
            <a:r>
              <a:rPr lang="en-US" altLang="ja-JP" sz="1400" i="1" dirty="0" err="1" smtClean="0"/>
              <a:t>f</a:t>
            </a:r>
            <a:r>
              <a:rPr lang="en-US" altLang="ja-JP" sz="1400" i="1" baseline="-25000" dirty="0" err="1" smtClean="0"/>
              <a:t>i</a:t>
            </a:r>
            <a:r>
              <a:rPr lang="en-US" altLang="ja-JP" sz="1400" i="1" dirty="0" smtClean="0"/>
              <a:t> </a:t>
            </a:r>
            <a:r>
              <a:rPr lang="en-US" altLang="ja-JP" sz="1400" dirty="0" smtClean="0">
                <a:sym typeface="Wingdings" panose="05000000000000000000" pitchFamily="2" charset="2"/>
              </a:rPr>
              <a:t></a:t>
            </a:r>
            <a:r>
              <a:rPr lang="en-US" altLang="ja-JP" sz="1400" dirty="0" smtClean="0"/>
              <a:t> # </a:t>
            </a:r>
            <a:r>
              <a:rPr lang="en-US" altLang="ja-JP" sz="1400" dirty="0"/>
              <a:t>of times subtree </a:t>
            </a:r>
            <a:r>
              <a:rPr lang="en-US" altLang="ja-JP" sz="1400" i="1" dirty="0" err="1"/>
              <a:t>i</a:t>
            </a:r>
            <a:endParaRPr lang="en-US" altLang="ja-JP" sz="1400" i="1" dirty="0"/>
          </a:p>
          <a:p>
            <a:pPr eaLnBrk="1" hangingPunct="1"/>
            <a:r>
              <a:rPr lang="en-US" altLang="ja-JP" sz="1400" dirty="0"/>
              <a:t>occurred in </a:t>
            </a:r>
            <a:r>
              <a:rPr lang="en-US" altLang="ja-JP" sz="1400" dirty="0" smtClean="0"/>
              <a:t>documents </a:t>
            </a:r>
            <a:r>
              <a:rPr lang="en-US" altLang="ja-JP" sz="1400" dirty="0"/>
              <a:t>in R</a:t>
            </a:r>
          </a:p>
        </p:txBody>
      </p:sp>
      <p:sp>
        <p:nvSpPr>
          <p:cNvPr id="27" name="Text Box 20"/>
          <p:cNvSpPr txBox="1">
            <a:spLocks noChangeArrowheads="1"/>
          </p:cNvSpPr>
          <p:nvPr/>
        </p:nvSpPr>
        <p:spPr bwMode="auto">
          <a:xfrm>
            <a:off x="7245062" y="2349012"/>
            <a:ext cx="1447800" cy="738664"/>
          </a:xfrm>
          <a:prstGeom prst="rect">
            <a:avLst/>
          </a:prstGeom>
          <a:solidFill>
            <a:schemeClr val="bg1">
              <a:lumMod val="95000"/>
            </a:schemeClr>
          </a:solidFill>
          <a:ln>
            <a:noFill/>
          </a:ln>
          <a:effectLst/>
        </p:spPr>
        <p:txBody>
          <a:bodyPr wrap="square">
            <a:spAutoFit/>
          </a:bodyPr>
          <a:lstStyle>
            <a:lvl1pPr>
              <a:defRPr kumimoji="1" sz="2400">
                <a:solidFill>
                  <a:schemeClr val="tx1"/>
                </a:solidFill>
                <a:latin typeface="Times New Roman" panose="02020603050405020304" pitchFamily="18" charset="0"/>
                <a:ea typeface="MS PGothic" panose="020B0600070205080204" pitchFamily="34" charset="-128"/>
              </a:defRPr>
            </a:lvl1pPr>
            <a:lvl2pPr marL="742950" indent="-285750">
              <a:defRPr kumimoji="1" sz="2400">
                <a:solidFill>
                  <a:schemeClr val="tx1"/>
                </a:solidFill>
                <a:latin typeface="Times New Roman" panose="02020603050405020304" pitchFamily="18" charset="0"/>
                <a:ea typeface="MS PGothic" panose="020B0600070205080204" pitchFamily="34" charset="-128"/>
              </a:defRPr>
            </a:lvl2pPr>
            <a:lvl3pPr marL="1143000" indent="-228600">
              <a:defRPr kumimoji="1" sz="2400">
                <a:solidFill>
                  <a:schemeClr val="tx1"/>
                </a:solidFill>
                <a:latin typeface="Times New Roman" panose="02020603050405020304" pitchFamily="18" charset="0"/>
                <a:ea typeface="MS PGothic" panose="020B0600070205080204" pitchFamily="34" charset="-128"/>
              </a:defRPr>
            </a:lvl3pPr>
            <a:lvl4pPr marL="1600200" indent="-228600">
              <a:defRPr kumimoji="1" sz="2400">
                <a:solidFill>
                  <a:schemeClr val="tx1"/>
                </a:solidFill>
                <a:latin typeface="Times New Roman" panose="02020603050405020304" pitchFamily="18" charset="0"/>
                <a:ea typeface="MS PGothic" panose="020B0600070205080204" pitchFamily="34" charset="-128"/>
              </a:defRPr>
            </a:lvl4pPr>
            <a:lvl5pPr marL="2057400" indent="-228600">
              <a:defRPr kumimoji="1"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9pPr>
          </a:lstStyle>
          <a:p>
            <a:pPr eaLnBrk="1" hangingPunct="1"/>
            <a:r>
              <a:rPr lang="en-US" altLang="ja-JP" sz="1400" i="1" dirty="0" err="1" smtClean="0"/>
              <a:t>df</a:t>
            </a:r>
            <a:r>
              <a:rPr lang="en-US" altLang="ja-JP" sz="1400" i="1" baseline="-25000" dirty="0" err="1" smtClean="0"/>
              <a:t>i</a:t>
            </a:r>
            <a:r>
              <a:rPr lang="en-US" altLang="ja-JP" sz="1400" i="1" dirty="0" smtClean="0"/>
              <a:t> </a:t>
            </a:r>
            <a:r>
              <a:rPr lang="en-US" altLang="ja-JP" sz="1400" dirty="0">
                <a:sym typeface="Wingdings" panose="05000000000000000000" pitchFamily="2" charset="2"/>
              </a:rPr>
              <a:t></a:t>
            </a:r>
            <a:r>
              <a:rPr lang="en-US" altLang="ja-JP" sz="1400" dirty="0"/>
              <a:t> </a:t>
            </a:r>
            <a:r>
              <a:rPr lang="en-US" altLang="ja-JP" sz="1400" dirty="0" smtClean="0"/>
              <a:t># of source documents which </a:t>
            </a:r>
            <a:r>
              <a:rPr lang="en-US" altLang="ja-JP" sz="1400" dirty="0"/>
              <a:t>contain subtree </a:t>
            </a:r>
            <a:r>
              <a:rPr lang="en-US" altLang="ja-JP" sz="1400" i="1" dirty="0" err="1"/>
              <a:t>i</a:t>
            </a:r>
            <a:endParaRPr lang="en-US" altLang="ja-JP" sz="1400" dirty="0"/>
          </a:p>
        </p:txBody>
      </p:sp>
      <p:cxnSp>
        <p:nvCxnSpPr>
          <p:cNvPr id="6" name="Straight Arrow Connector 5"/>
          <p:cNvCxnSpPr>
            <a:stCxn id="26" idx="2"/>
            <a:endCxn id="30728" idx="1"/>
          </p:cNvCxnSpPr>
          <p:nvPr/>
        </p:nvCxnSpPr>
        <p:spPr bwMode="auto">
          <a:xfrm>
            <a:off x="6259732" y="3402761"/>
            <a:ext cx="853016" cy="337289"/>
          </a:xfrm>
          <a:prstGeom prst="straightConnector1">
            <a:avLst/>
          </a:prstGeom>
          <a:noFill/>
          <a:ln w="9525"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Straight Arrow Connector 33"/>
          <p:cNvCxnSpPr>
            <a:stCxn id="27" idx="2"/>
            <a:endCxn id="30727" idx="0"/>
          </p:cNvCxnSpPr>
          <p:nvPr/>
        </p:nvCxnSpPr>
        <p:spPr bwMode="auto">
          <a:xfrm flipH="1">
            <a:off x="7848600" y="3087676"/>
            <a:ext cx="120362" cy="159782"/>
          </a:xfrm>
          <a:prstGeom prst="straightConnector1">
            <a:avLst/>
          </a:prstGeom>
          <a:noFill/>
          <a:ln w="9525"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14134152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2"/>
          <p:cNvSpPr>
            <a:spLocks noGrp="1" noChangeArrowheads="1"/>
          </p:cNvSpPr>
          <p:nvPr>
            <p:ph type="title"/>
          </p:nvPr>
        </p:nvSpPr>
        <p:spPr/>
        <p:txBody>
          <a:bodyPr/>
          <a:lstStyle/>
          <a:p>
            <a:pPr eaLnBrk="1" hangingPunct="1"/>
            <a:r>
              <a:rPr lang="en-US" dirty="0" smtClean="0">
                <a:latin typeface="Whitney LightSC" pitchFamily="50" charset="0"/>
              </a:rPr>
              <a:t>Expressivity Example: Fact Extraction (Tables) </a:t>
            </a:r>
          </a:p>
        </p:txBody>
      </p:sp>
      <p:sp>
        <p:nvSpPr>
          <p:cNvPr id="24578" name="Slide Number Placeholder 2"/>
          <p:cNvSpPr>
            <a:spLocks noGrp="1"/>
          </p:cNvSpPr>
          <p:nvPr>
            <p:ph type="sldNum" sz="quarter" idx="10"/>
          </p:nvPr>
        </p:nvSpPr>
        <p:spPr>
          <a:xfrm>
            <a:off x="182562" y="6537325"/>
            <a:ext cx="503237" cy="1841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a:spcBef>
                <a:spcPct val="0"/>
              </a:spcBef>
              <a:buFontTx/>
              <a:buNone/>
            </a:pPr>
            <a:fld id="{5544FD09-7192-462B-8444-9359E37E646E}" type="slidenum">
              <a:rPr lang="en-US" sz="1400">
                <a:latin typeface="Arial" panose="020B0604020202020204" pitchFamily="34" charset="0"/>
              </a:rPr>
              <a:pPr>
                <a:spcBef>
                  <a:spcPct val="0"/>
                </a:spcBef>
                <a:buFontTx/>
                <a:buNone/>
              </a:pPr>
              <a:t>12</a:t>
            </a:fld>
            <a:endParaRPr lang="en-US" sz="1400" dirty="0">
              <a:latin typeface="Arial" panose="020B0604020202020204" pitchFamily="34" charset="0"/>
            </a:endParaRPr>
          </a:p>
        </p:txBody>
      </p:sp>
      <p:sp>
        <p:nvSpPr>
          <p:cNvPr id="24579" name="Rectangle 6"/>
          <p:cNvSpPr txBox="1">
            <a:spLocks noGrp="1" noChangeArrowheads="1"/>
          </p:cNvSpPr>
          <p:nvPr/>
        </p:nvSpPr>
        <p:spPr bwMode="auto">
          <a:xfrm>
            <a:off x="6553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algn="r" eaLnBrk="1" hangingPunct="1">
              <a:spcBef>
                <a:spcPct val="0"/>
              </a:spcBef>
              <a:buFontTx/>
              <a:buNone/>
            </a:pPr>
            <a:fld id="{861858A8-CFE4-476B-ADFE-DBD53B0B0A1C}" type="slidenum">
              <a:rPr lang="en-US" sz="1400">
                <a:latin typeface="Arial" panose="020B0604020202020204" pitchFamily="34" charset="0"/>
              </a:rPr>
              <a:pPr algn="r" eaLnBrk="1" hangingPunct="1">
                <a:spcBef>
                  <a:spcPct val="0"/>
                </a:spcBef>
                <a:buFontTx/>
                <a:buNone/>
              </a:pPr>
              <a:t>12</a:t>
            </a:fld>
            <a:endParaRPr lang="en-US" sz="1400">
              <a:latin typeface="Arial" panose="020B0604020202020204" pitchFamily="34" charset="0"/>
            </a:endParaRPr>
          </a:p>
        </p:txBody>
      </p:sp>
      <p:sp>
        <p:nvSpPr>
          <p:cNvPr id="24581" name="Rectangle 3"/>
          <p:cNvSpPr>
            <a:spLocks noChangeArrowheads="1"/>
          </p:cNvSpPr>
          <p:nvPr/>
        </p:nvSpPr>
        <p:spPr bwMode="auto">
          <a:xfrm>
            <a:off x="4848126" y="3962400"/>
            <a:ext cx="307359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algn="ctr" eaLnBrk="1" hangingPunct="1">
              <a:spcBef>
                <a:spcPct val="0"/>
              </a:spcBef>
              <a:buFontTx/>
              <a:buNone/>
            </a:pPr>
            <a:r>
              <a:rPr lang="en-US" sz="1800">
                <a:latin typeface="Whitney Light" pitchFamily="50" charset="0"/>
              </a:rPr>
              <a:t>Singapore 2012 Annual Report</a:t>
            </a:r>
          </a:p>
          <a:p>
            <a:pPr algn="ctr" eaLnBrk="1" hangingPunct="1">
              <a:spcBef>
                <a:spcPct val="0"/>
              </a:spcBef>
              <a:buFontTx/>
              <a:buNone/>
            </a:pPr>
            <a:r>
              <a:rPr lang="en-US" sz="1400">
                <a:latin typeface="Whitney Light" pitchFamily="50" charset="0"/>
              </a:rPr>
              <a:t>(136 pages PDF)</a:t>
            </a:r>
          </a:p>
        </p:txBody>
      </p:sp>
      <p:grpSp>
        <p:nvGrpSpPr>
          <p:cNvPr id="24582" name="Group 4"/>
          <p:cNvGrpSpPr>
            <a:grpSpLocks/>
          </p:cNvGrpSpPr>
          <p:nvPr/>
        </p:nvGrpSpPr>
        <p:grpSpPr bwMode="auto">
          <a:xfrm>
            <a:off x="6096000" y="3248025"/>
            <a:ext cx="609600" cy="685800"/>
            <a:chOff x="4080" y="768"/>
            <a:chExt cx="507" cy="528"/>
          </a:xfrm>
        </p:grpSpPr>
        <p:pic>
          <p:nvPicPr>
            <p:cNvPr id="24596" name="Picture 5" descr="MC900432599[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80" y="768"/>
              <a:ext cx="459" cy="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97" name="Picture 6" descr="MC900432599[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01" y="789"/>
              <a:ext cx="459" cy="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98" name="Picture 7" descr="MC900432599[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28" y="816"/>
              <a:ext cx="459" cy="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99" name="Picture 8" descr="adobe_reader_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80" y="1008"/>
              <a:ext cx="28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4" name="Down Arrow 53"/>
          <p:cNvSpPr>
            <a:spLocks noChangeArrowheads="1"/>
          </p:cNvSpPr>
          <p:nvPr/>
        </p:nvSpPr>
        <p:spPr bwMode="auto">
          <a:xfrm rot="-21600000">
            <a:off x="6248400" y="4543425"/>
            <a:ext cx="247650" cy="293688"/>
          </a:xfrm>
          <a:prstGeom prst="downArrow">
            <a:avLst>
              <a:gd name="adj1" fmla="val 41028"/>
              <a:gd name="adj2" fmla="val 48078"/>
            </a:avLst>
          </a:prstGeom>
          <a:gradFill rotWithShape="1">
            <a:gsLst>
              <a:gs pos="0">
                <a:srgbClr val="DDDDDD">
                  <a:gamma/>
                  <a:shade val="86275"/>
                  <a:invGamma/>
                </a:srgbClr>
              </a:gs>
              <a:gs pos="100000">
                <a:srgbClr val="DDDDDD"/>
              </a:gs>
            </a:gsLst>
            <a:lin ang="5400000" scaled="1"/>
          </a:gradFill>
          <a:ln w="12700">
            <a:solidFill>
              <a:srgbClr val="C0C0C0"/>
            </a:solidFill>
            <a:miter lim="800000"/>
            <a:headEnd/>
            <a:tailEnd/>
          </a:ln>
        </p:spPr>
        <p:txBody>
          <a:bodyPr lIns="92075" tIns="46038" rIns="92075" bIns="46038"/>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endParaRPr lang="en-US" sz="1400" b="1">
              <a:latin typeface="Whitney Light" pitchFamily="50" charset="0"/>
            </a:endParaRPr>
          </a:p>
        </p:txBody>
      </p:sp>
      <p:sp>
        <p:nvSpPr>
          <p:cNvPr id="2" name="Down Arrow 53"/>
          <p:cNvSpPr>
            <a:spLocks noChangeArrowheads="1"/>
          </p:cNvSpPr>
          <p:nvPr/>
        </p:nvSpPr>
        <p:spPr bwMode="auto">
          <a:xfrm rot="-16200000">
            <a:off x="5433219" y="3482181"/>
            <a:ext cx="247650" cy="293688"/>
          </a:xfrm>
          <a:prstGeom prst="downArrow">
            <a:avLst>
              <a:gd name="adj1" fmla="val 41028"/>
              <a:gd name="adj2" fmla="val 48078"/>
            </a:avLst>
          </a:prstGeom>
          <a:gradFill rotWithShape="1">
            <a:gsLst>
              <a:gs pos="0">
                <a:srgbClr val="DDDDDD">
                  <a:gamma/>
                  <a:shade val="86275"/>
                  <a:invGamma/>
                </a:srgbClr>
              </a:gs>
              <a:gs pos="100000">
                <a:srgbClr val="DDDDDD"/>
              </a:gs>
            </a:gsLst>
            <a:lin ang="5400000" scaled="1"/>
          </a:gradFill>
          <a:ln w="12700">
            <a:solidFill>
              <a:srgbClr val="C0C0C0"/>
            </a:solidFill>
            <a:miter lim="800000"/>
            <a:headEnd/>
            <a:tailEnd/>
          </a:ln>
        </p:spPr>
        <p:txBody>
          <a:bodyPr rot="10800000" vert="eaVert" lIns="92075" tIns="46038" rIns="92075" bIns="46038"/>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endParaRPr lang="en-US" sz="1400" b="1">
              <a:latin typeface="Whitney Light" pitchFamily="50" charset="0"/>
            </a:endParaRPr>
          </a:p>
        </p:txBody>
      </p:sp>
      <p:pic>
        <p:nvPicPr>
          <p:cNvPr id="108555"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00400" y="4876800"/>
            <a:ext cx="5943600" cy="177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4" name="Rectangle 2"/>
          <p:cNvSpPr>
            <a:spLocks noChangeArrowheads="1"/>
          </p:cNvSpPr>
          <p:nvPr/>
        </p:nvSpPr>
        <p:spPr bwMode="auto">
          <a:xfrm>
            <a:off x="3276600" y="4902200"/>
            <a:ext cx="1295400" cy="228600"/>
          </a:xfrm>
          <a:prstGeom prst="rect">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eaLnBrk="1" hangingPunct="1">
              <a:spcBef>
                <a:spcPct val="0"/>
              </a:spcBef>
              <a:buFontTx/>
              <a:buNone/>
            </a:pPr>
            <a:endParaRPr lang="en-US" sz="1000">
              <a:latin typeface="Whitney Light" pitchFamily="50" charset="0"/>
            </a:endParaRPr>
          </a:p>
        </p:txBody>
      </p:sp>
      <p:sp>
        <p:nvSpPr>
          <p:cNvPr id="36875" name="Rectangle 2"/>
          <p:cNvSpPr>
            <a:spLocks noChangeArrowheads="1"/>
          </p:cNvSpPr>
          <p:nvPr/>
        </p:nvSpPr>
        <p:spPr bwMode="auto">
          <a:xfrm>
            <a:off x="3429000" y="5435600"/>
            <a:ext cx="1295400" cy="1143000"/>
          </a:xfrm>
          <a:prstGeom prst="rect">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eaLnBrk="1" hangingPunct="1">
              <a:spcBef>
                <a:spcPct val="0"/>
              </a:spcBef>
              <a:buFontTx/>
              <a:buNone/>
            </a:pPr>
            <a:endParaRPr lang="en-US" sz="1000">
              <a:latin typeface="Verdana" panose="020B0604030504040204" pitchFamily="34" charset="0"/>
            </a:endParaRPr>
          </a:p>
        </p:txBody>
      </p:sp>
      <p:sp>
        <p:nvSpPr>
          <p:cNvPr id="36878" name="AutoShape 14"/>
          <p:cNvSpPr>
            <a:spLocks noChangeArrowheads="1"/>
          </p:cNvSpPr>
          <p:nvPr/>
        </p:nvSpPr>
        <p:spPr bwMode="auto">
          <a:xfrm>
            <a:off x="228600" y="5283200"/>
            <a:ext cx="2590800" cy="685800"/>
          </a:xfrm>
          <a:prstGeom prst="wedgeRectCallout">
            <a:avLst>
              <a:gd name="adj1" fmla="val 71444"/>
              <a:gd name="adj2" fmla="val 3704"/>
            </a:avLst>
          </a:prstGeom>
          <a:solidFill>
            <a:srgbClr val="FFFF00"/>
          </a:solidFill>
          <a:ln>
            <a:noFill/>
          </a:ln>
          <a:effectLst>
            <a:prstShdw prst="shdw17" dist="17961" dir="2700000">
              <a:srgbClr val="999900">
                <a:alpha val="74997"/>
              </a:srgbClr>
            </a:prstShdw>
          </a:effectLst>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eaLnBrk="1" hangingPunct="1">
              <a:spcBef>
                <a:spcPct val="0"/>
              </a:spcBef>
              <a:buFontTx/>
              <a:buNone/>
            </a:pPr>
            <a:r>
              <a:rPr lang="en-US" sz="1200">
                <a:latin typeface="Whitney Light" pitchFamily="50" charset="0"/>
              </a:rPr>
              <a:t>Identify note breaking down Operating expenses line item, and extract opex components  </a:t>
            </a:r>
          </a:p>
        </p:txBody>
      </p:sp>
      <p:sp>
        <p:nvSpPr>
          <p:cNvPr id="36881" name="Rectangle 2"/>
          <p:cNvSpPr>
            <a:spLocks noChangeArrowheads="1"/>
          </p:cNvSpPr>
          <p:nvPr/>
        </p:nvSpPr>
        <p:spPr bwMode="auto">
          <a:xfrm>
            <a:off x="7086600" y="5511800"/>
            <a:ext cx="457200" cy="152400"/>
          </a:xfrm>
          <a:prstGeom prst="rect">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eaLnBrk="1" hangingPunct="1">
              <a:spcBef>
                <a:spcPct val="0"/>
              </a:spcBef>
              <a:buFontTx/>
              <a:buNone/>
            </a:pPr>
            <a:endParaRPr lang="en-US" sz="1000">
              <a:latin typeface="Whitney Light" pitchFamily="50" charset="0"/>
            </a:endParaRPr>
          </a:p>
        </p:txBody>
      </p:sp>
      <p:sp>
        <p:nvSpPr>
          <p:cNvPr id="36882" name="Rectangle 2"/>
          <p:cNvSpPr>
            <a:spLocks noChangeArrowheads="1"/>
          </p:cNvSpPr>
          <p:nvPr/>
        </p:nvSpPr>
        <p:spPr bwMode="auto">
          <a:xfrm>
            <a:off x="7010400" y="5130800"/>
            <a:ext cx="457200" cy="203200"/>
          </a:xfrm>
          <a:prstGeom prst="rect">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eaLnBrk="1" hangingPunct="1">
              <a:spcBef>
                <a:spcPct val="0"/>
              </a:spcBef>
              <a:buFontTx/>
              <a:buNone/>
            </a:pPr>
            <a:endParaRPr lang="en-US" sz="1000">
              <a:latin typeface="Whitney Light" pitchFamily="50" charset="0"/>
            </a:endParaRPr>
          </a:p>
        </p:txBody>
      </p:sp>
      <p:sp>
        <p:nvSpPr>
          <p:cNvPr id="36883" name="Oval 19"/>
          <p:cNvSpPr>
            <a:spLocks noChangeArrowheads="1"/>
          </p:cNvSpPr>
          <p:nvPr/>
        </p:nvSpPr>
        <p:spPr bwMode="auto">
          <a:xfrm>
            <a:off x="6705600" y="4978400"/>
            <a:ext cx="304800" cy="228600"/>
          </a:xfrm>
          <a:prstGeom prst="ellipse">
            <a:avLst/>
          </a:prstGeom>
          <a:noFill/>
          <a:ln w="9525">
            <a:solidFill>
              <a:srgbClr val="FF0000"/>
            </a:solidFill>
            <a:round/>
            <a:headEnd/>
            <a:tailEnd/>
          </a:ln>
          <a:effectLst>
            <a:prstShdw prst="shdw17" dist="17961" dir="2700000">
              <a:srgbClr val="990000">
                <a:alpha val="74997"/>
              </a:srgbClr>
            </a:prstShdw>
          </a:effectLst>
          <a:extLst>
            <a:ext uri="{909E8E84-426E-40DD-AFC4-6F175D3DCCD1}">
              <a14:hiddenFill xmlns:a14="http://schemas.microsoft.com/office/drawing/2010/main">
                <a:solidFill>
                  <a:srgbClr val="FFFFFF"/>
                </a:solidFill>
              </a14:hiddenFill>
            </a:ext>
          </a:extLst>
        </p:spPr>
        <p:txBody>
          <a:bodyPr wrap="none" anchor="ct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eaLnBrk="1" hangingPunct="1">
              <a:spcBef>
                <a:spcPct val="0"/>
              </a:spcBef>
              <a:buFontTx/>
              <a:buNone/>
            </a:pPr>
            <a:endParaRPr lang="en-US" sz="1000">
              <a:latin typeface="Whitney Light" pitchFamily="50" charset="0"/>
            </a:endParaRPr>
          </a:p>
        </p:txBody>
      </p:sp>
      <p:pic>
        <p:nvPicPr>
          <p:cNvPr id="108562"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1000" y="914400"/>
            <a:ext cx="4759325" cy="294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2" name="Rectangle 2"/>
          <p:cNvSpPr>
            <a:spLocks noChangeArrowheads="1"/>
          </p:cNvSpPr>
          <p:nvPr/>
        </p:nvSpPr>
        <p:spPr bwMode="auto">
          <a:xfrm>
            <a:off x="457200" y="1676400"/>
            <a:ext cx="4419600" cy="228600"/>
          </a:xfrm>
          <a:prstGeom prst="rect">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eaLnBrk="1" hangingPunct="1">
              <a:spcBef>
                <a:spcPct val="0"/>
              </a:spcBef>
              <a:buFontTx/>
              <a:buNone/>
            </a:pPr>
            <a:endParaRPr lang="en-US" sz="1000">
              <a:latin typeface="Whitney Light" pitchFamily="50" charset="0"/>
            </a:endParaRPr>
          </a:p>
        </p:txBody>
      </p:sp>
      <p:sp>
        <p:nvSpPr>
          <p:cNvPr id="36873" name="Rectangle 2"/>
          <p:cNvSpPr>
            <a:spLocks noChangeArrowheads="1"/>
          </p:cNvSpPr>
          <p:nvPr/>
        </p:nvSpPr>
        <p:spPr bwMode="auto">
          <a:xfrm>
            <a:off x="2514600" y="1371600"/>
            <a:ext cx="228600" cy="2438400"/>
          </a:xfrm>
          <a:prstGeom prst="rect">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eaLnBrk="1" hangingPunct="1">
              <a:spcBef>
                <a:spcPct val="0"/>
              </a:spcBef>
              <a:buFontTx/>
              <a:buNone/>
            </a:pPr>
            <a:endParaRPr lang="en-US" sz="1000">
              <a:latin typeface="Whitney Light" pitchFamily="50" charset="0"/>
            </a:endParaRPr>
          </a:p>
        </p:txBody>
      </p:sp>
      <p:sp>
        <p:nvSpPr>
          <p:cNvPr id="36877" name="AutoShape 13"/>
          <p:cNvSpPr>
            <a:spLocks noChangeArrowheads="1"/>
          </p:cNvSpPr>
          <p:nvPr/>
        </p:nvSpPr>
        <p:spPr bwMode="auto">
          <a:xfrm>
            <a:off x="5105400" y="1066800"/>
            <a:ext cx="2971800" cy="685800"/>
          </a:xfrm>
          <a:prstGeom prst="wedgeRectCallout">
            <a:avLst>
              <a:gd name="adj1" fmla="val -61111"/>
              <a:gd name="adj2" fmla="val 117824"/>
            </a:avLst>
          </a:prstGeom>
          <a:solidFill>
            <a:srgbClr val="FFFF00"/>
          </a:solidFill>
          <a:ln>
            <a:noFill/>
          </a:ln>
          <a:effectLst>
            <a:prstShdw prst="shdw17" dist="17961" dir="2700000">
              <a:srgbClr val="999900">
                <a:alpha val="74997"/>
              </a:srgbClr>
            </a:prstShdw>
          </a:effectLst>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eaLnBrk="1" hangingPunct="1">
              <a:spcBef>
                <a:spcPct val="0"/>
              </a:spcBef>
              <a:buFontTx/>
              <a:buNone/>
            </a:pPr>
            <a:r>
              <a:rPr lang="en-US" sz="1200">
                <a:latin typeface="Whitney Light" pitchFamily="50" charset="0"/>
              </a:rPr>
              <a:t>Identify line item for Operating expenses from Income statement (financial table in pdf document)</a:t>
            </a:r>
          </a:p>
        </p:txBody>
      </p:sp>
      <p:sp>
        <p:nvSpPr>
          <p:cNvPr id="4" name="Date Placeholder 3"/>
          <p:cNvSpPr>
            <a:spLocks noGrp="1"/>
          </p:cNvSpPr>
          <p:nvPr>
            <p:ph type="dt" sz="half" idx="12"/>
          </p:nvPr>
        </p:nvSpPr>
        <p:spPr/>
        <p:txBody>
          <a:bodyPr/>
          <a:lstStyle/>
          <a:p>
            <a:pPr>
              <a:defRPr/>
            </a:pPr>
            <a:r>
              <a:rPr lang="en-US" altLang="en-US" smtClean="0"/>
              <a:t> </a:t>
            </a:r>
            <a:endParaRPr lang="en-US" altLang="en-US"/>
          </a:p>
        </p:txBody>
      </p:sp>
    </p:spTree>
    <p:extLst>
      <p:ext uri="{BB962C8B-B14F-4D97-AF65-F5344CB8AC3E}">
        <p14:creationId xmlns:p14="http://schemas.microsoft.com/office/powerpoint/2010/main" val="406309149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up)">
                                      <p:cBhvr>
                                        <p:cTn id="7" dur="500"/>
                                        <p:tgtEl>
                                          <p:spTgt spid="54"/>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right)">
                                      <p:cBhvr>
                                        <p:cTn id="10" dur="500"/>
                                        <p:tgtEl>
                                          <p:spTgt spid="2"/>
                                        </p:tgtEl>
                                      </p:cBhvr>
                                    </p:animEffect>
                                  </p:childTnLst>
                                </p:cTn>
                              </p:par>
                            </p:childTnLst>
                          </p:cTn>
                        </p:par>
                        <p:par>
                          <p:cTn id="11" fill="hold" nodeType="afterGroup">
                            <p:stCondLst>
                              <p:cond delay="500"/>
                            </p:stCondLst>
                            <p:childTnLst>
                              <p:par>
                                <p:cTn id="12" presetID="22" presetClass="entr" presetSubtype="1" fill="hold" nodeType="afterEffect">
                                  <p:stCondLst>
                                    <p:cond delay="0"/>
                                  </p:stCondLst>
                                  <p:childTnLst>
                                    <p:set>
                                      <p:cBhvr>
                                        <p:cTn id="13" dur="1" fill="hold">
                                          <p:stCondLst>
                                            <p:cond delay="0"/>
                                          </p:stCondLst>
                                        </p:cTn>
                                        <p:tgtEl>
                                          <p:spTgt spid="108555"/>
                                        </p:tgtEl>
                                        <p:attrNameLst>
                                          <p:attrName>style.visibility</p:attrName>
                                        </p:attrNameLst>
                                      </p:cBhvr>
                                      <p:to>
                                        <p:strVal val="visible"/>
                                      </p:to>
                                    </p:set>
                                    <p:animEffect transition="in" filter="wipe(up)">
                                      <p:cBhvr>
                                        <p:cTn id="14" dur="500"/>
                                        <p:tgtEl>
                                          <p:spTgt spid="108555"/>
                                        </p:tgtEl>
                                      </p:cBhvr>
                                    </p:animEffect>
                                  </p:childTnLst>
                                </p:cTn>
                              </p:par>
                              <p:par>
                                <p:cTn id="15" presetID="22" presetClass="entr" presetSubtype="2" fill="hold" nodeType="withEffect">
                                  <p:stCondLst>
                                    <p:cond delay="0"/>
                                  </p:stCondLst>
                                  <p:childTnLst>
                                    <p:set>
                                      <p:cBhvr>
                                        <p:cTn id="16" dur="1" fill="hold">
                                          <p:stCondLst>
                                            <p:cond delay="0"/>
                                          </p:stCondLst>
                                        </p:cTn>
                                        <p:tgtEl>
                                          <p:spTgt spid="108562"/>
                                        </p:tgtEl>
                                        <p:attrNameLst>
                                          <p:attrName>style.visibility</p:attrName>
                                        </p:attrNameLst>
                                      </p:cBhvr>
                                      <p:to>
                                        <p:strVal val="visible"/>
                                      </p:to>
                                    </p:set>
                                    <p:animEffect transition="in" filter="wipe(right)">
                                      <p:cBhvr>
                                        <p:cTn id="17" dur="500"/>
                                        <p:tgtEl>
                                          <p:spTgt spid="10856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36872"/>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36873"/>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36877"/>
                                        </p:tgtEl>
                                        <p:attrNameLst>
                                          <p:attrName>style.visibility</p:attrName>
                                        </p:attrNameLst>
                                      </p:cBhvr>
                                      <p:to>
                                        <p:strVal val="visible"/>
                                      </p:to>
                                    </p:set>
                                  </p:childTnLst>
                                </p:cTn>
                              </p:par>
                            </p:childTnLst>
                          </p:cTn>
                        </p:par>
                      </p:childTnLst>
                    </p:cTn>
                  </p:par>
                  <p:par>
                    <p:cTn id="26" fill="hold" nodeType="clickPar">
                      <p:stCondLst>
                        <p:cond delay="indefinite"/>
                      </p:stCondLst>
                      <p:childTnLst>
                        <p:par>
                          <p:cTn id="27" fill="hold" nodeType="withGroup">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36878"/>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36874"/>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36875"/>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36881"/>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36882"/>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3688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2" grpId="0" animBg="1"/>
      <p:bldP spid="36874" grpId="0" animBg="1"/>
      <p:bldP spid="36875" grpId="0" animBg="1"/>
      <p:bldP spid="36878" grpId="0" animBg="1"/>
      <p:bldP spid="36881" grpId="0" animBg="1"/>
      <p:bldP spid="36882" grpId="0" animBg="1"/>
      <p:bldP spid="36883" grpId="0" animBg="1"/>
      <p:bldP spid="36872" grpId="0" animBg="1"/>
      <p:bldP spid="36873" grpId="0" animBg="1"/>
      <p:bldP spid="36877" grpId="0" animBg="1"/>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REVERB [Fader et al. 2011]</a:t>
            </a:r>
            <a:br>
              <a:rPr lang="en-US" dirty="0"/>
            </a:br>
            <a:endParaRPr lang="en-US" dirty="0"/>
          </a:p>
        </p:txBody>
      </p:sp>
      <p:sp>
        <p:nvSpPr>
          <p:cNvPr id="3" name="Content Placeholder 2"/>
          <p:cNvSpPr>
            <a:spLocks noGrp="1"/>
          </p:cNvSpPr>
          <p:nvPr>
            <p:ph idx="1"/>
          </p:nvPr>
        </p:nvSpPr>
        <p:spPr>
          <a:xfrm>
            <a:off x="182563" y="1325564"/>
            <a:ext cx="8686800" cy="5029200"/>
          </a:xfrm>
        </p:spPr>
        <p:txBody>
          <a:bodyPr>
            <a:normAutofit fontScale="92500" lnSpcReduction="10000"/>
          </a:bodyPr>
          <a:lstStyle/>
          <a:p>
            <a:r>
              <a:rPr lang="en-US" dirty="0" smtClean="0"/>
              <a:t>Scope: Open IE of relations centered around verbs</a:t>
            </a:r>
          </a:p>
          <a:p>
            <a:r>
              <a:rPr lang="en-US" dirty="0" smtClean="0"/>
              <a:t>Preprocessing: POS tagging, NP chunking</a:t>
            </a:r>
          </a:p>
          <a:p>
            <a:r>
              <a:rPr lang="en-US" dirty="0" smtClean="0"/>
              <a:t>Model: Fixed syntactic pattern + classifier</a:t>
            </a:r>
          </a:p>
          <a:p>
            <a:r>
              <a:rPr lang="en-US" dirty="0" smtClean="0"/>
              <a:t>Syntactic Pattern: &lt;NP1&gt; … &lt; VP&gt; … &lt;NP2&gt;</a:t>
            </a:r>
          </a:p>
          <a:p>
            <a:pPr lvl="1"/>
            <a:r>
              <a:rPr lang="en-US" dirty="0" smtClean="0"/>
              <a:t>&lt;VP&gt; satisfies:</a:t>
            </a:r>
          </a:p>
          <a:p>
            <a:pPr lvl="2"/>
            <a:r>
              <a:rPr lang="en-US" dirty="0"/>
              <a:t>S</a:t>
            </a:r>
            <a:r>
              <a:rPr lang="en-US" dirty="0" smtClean="0"/>
              <a:t>yntactic constraint: V|VP|VW*P </a:t>
            </a:r>
            <a:r>
              <a:rPr lang="en-US" dirty="0" smtClean="0">
                <a:sym typeface="Wingdings" panose="05000000000000000000" pitchFamily="2" charset="2"/>
              </a:rPr>
              <a:t> to allow light-verb constructions (e.g., “give a talk at’)</a:t>
            </a:r>
            <a:endParaRPr lang="en-US" dirty="0" smtClean="0"/>
          </a:p>
          <a:p>
            <a:pPr lvl="2"/>
            <a:r>
              <a:rPr lang="en-US" dirty="0"/>
              <a:t>L</a:t>
            </a:r>
            <a:r>
              <a:rPr lang="en-US" dirty="0" smtClean="0"/>
              <a:t>exical constraint </a:t>
            </a:r>
            <a:r>
              <a:rPr lang="en-US" dirty="0" smtClean="0">
                <a:sym typeface="Wingdings" panose="05000000000000000000" pitchFamily="2" charset="2"/>
              </a:rPr>
              <a:t> to avoid over-specified relations</a:t>
            </a:r>
          </a:p>
          <a:p>
            <a:pPr marL="1316037" lvl="3" indent="-285750">
              <a:buClrTx/>
              <a:buFont typeface="Arial" panose="020B0604020202020204" pitchFamily="34" charset="0"/>
              <a:buChar char="•"/>
            </a:pPr>
            <a:r>
              <a:rPr lang="en-US" sz="1400" dirty="0" smtClean="0">
                <a:solidFill>
                  <a:schemeClr val="tx1"/>
                </a:solidFill>
                <a:latin typeface="Whitney Light" pitchFamily="50" charset="0"/>
              </a:rPr>
              <a:t>Based </a:t>
            </a:r>
            <a:r>
              <a:rPr lang="en-US" sz="1400" dirty="0">
                <a:solidFill>
                  <a:schemeClr val="tx1"/>
                </a:solidFill>
                <a:latin typeface="Whitney Light" pitchFamily="50" charset="0"/>
              </a:rPr>
              <a:t>on large dictionary of generic relation </a:t>
            </a:r>
            <a:r>
              <a:rPr lang="en-US" sz="1400" dirty="0" smtClean="0">
                <a:solidFill>
                  <a:schemeClr val="tx1"/>
                </a:solidFill>
                <a:latin typeface="Whitney Light" pitchFamily="50" charset="0"/>
              </a:rPr>
              <a:t>phrases, automatically discovered from 500M Web pages</a:t>
            </a:r>
          </a:p>
          <a:p>
            <a:pPr lvl="2"/>
            <a:r>
              <a:rPr lang="en-US" dirty="0" smtClean="0"/>
              <a:t>Adjacent/overlapping VPs are merged into a single VP</a:t>
            </a:r>
            <a:endParaRPr lang="en-US" dirty="0"/>
          </a:p>
          <a:p>
            <a:pPr lvl="1"/>
            <a:r>
              <a:rPr lang="en-US" dirty="0" smtClean="0"/>
              <a:t>&lt;NP1&gt; and &lt;NP2&gt; are the noun phrases closest to &lt;VP&gt; to the left/right</a:t>
            </a:r>
          </a:p>
          <a:p>
            <a:pPr lvl="2"/>
            <a:r>
              <a:rPr lang="en-US" dirty="0" smtClean="0"/>
              <a:t>Exclude relative pronoun, who-adverb and existential “there”</a:t>
            </a:r>
          </a:p>
          <a:p>
            <a:r>
              <a:rPr lang="en-US" dirty="0" smtClean="0"/>
              <a:t>Algorithm:</a:t>
            </a:r>
          </a:p>
          <a:p>
            <a:pPr lvl="1"/>
            <a:r>
              <a:rPr lang="en-US" dirty="0" smtClean="0"/>
              <a:t>Find all matches for the syntactic pattern</a:t>
            </a:r>
          </a:p>
          <a:p>
            <a:pPr lvl="1"/>
            <a:r>
              <a:rPr lang="en-US" dirty="0" smtClean="0"/>
              <a:t>Use logistic regression to assign a confidence to each extracted triple </a:t>
            </a:r>
          </a:p>
          <a:p>
            <a:pPr lvl="2"/>
            <a:r>
              <a:rPr lang="en-US" dirty="0" smtClean="0"/>
              <a:t>Classifier trained manually labeled extracted triples from 1000 sentences</a:t>
            </a:r>
          </a:p>
          <a:p>
            <a:pPr lvl="1"/>
            <a:r>
              <a:rPr lang="en-US" dirty="0" smtClean="0"/>
              <a:t>Trade precision for recall using a confidence threshold</a:t>
            </a:r>
          </a:p>
          <a:p>
            <a:pPr lvl="2"/>
            <a:endParaRPr lang="en-US" dirty="0"/>
          </a:p>
          <a:p>
            <a:r>
              <a:rPr lang="en-US" dirty="0" smtClean="0"/>
              <a:t>Transparent </a:t>
            </a:r>
            <a:r>
              <a:rPr lang="en-US" dirty="0" smtClean="0"/>
              <a:t>ML: </a:t>
            </a:r>
            <a:endParaRPr lang="en-US" dirty="0" smtClean="0"/>
          </a:p>
          <a:p>
            <a:pPr lvl="1"/>
            <a:r>
              <a:rPr lang="en-US" dirty="0" smtClean="0"/>
              <a:t>The syntactic pattern is understandable by </a:t>
            </a:r>
            <a:r>
              <a:rPr lang="en-US" dirty="0" smtClean="0"/>
              <a:t>humans</a:t>
            </a:r>
          </a:p>
          <a:p>
            <a:pPr lvl="1"/>
            <a:r>
              <a:rPr lang="en-US" dirty="0" smtClean="0"/>
              <a:t>Output is explainable</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120</a:t>
            </a:fld>
            <a:endParaRPr lang="en-US" altLang="en-US"/>
          </a:p>
        </p:txBody>
      </p:sp>
      <p:sp>
        <p:nvSpPr>
          <p:cNvPr id="5" name="Footer Placeholder 4"/>
          <p:cNvSpPr>
            <a:spLocks noGrp="1"/>
          </p:cNvSpPr>
          <p:nvPr>
            <p:ph type="ftr" sz="quarter" idx="11"/>
          </p:nvPr>
        </p:nvSpPr>
        <p:spPr/>
        <p:txBody>
          <a:bodyPr/>
          <a:lstStyle/>
          <a:p>
            <a:pPr>
              <a:defRPr/>
            </a:pPr>
            <a:r>
              <a:rPr lang="en-US" altLang="en-US" smtClean="0"/>
              <a:t>IBM Confidential		</a:t>
            </a:r>
            <a:endParaRPr lang="en-US" altLang="en-US"/>
          </a:p>
        </p:txBody>
      </p:sp>
    </p:spTree>
    <p:extLst>
      <p:ext uri="{BB962C8B-B14F-4D97-AF65-F5344CB8AC3E}">
        <p14:creationId xmlns:p14="http://schemas.microsoft.com/office/powerpoint/2010/main" val="3057990631"/>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ClausIE</a:t>
            </a:r>
            <a:r>
              <a:rPr lang="en-US" dirty="0"/>
              <a:t> [Del </a:t>
            </a:r>
            <a:r>
              <a:rPr lang="en-US" dirty="0" err="1"/>
              <a:t>Corro</a:t>
            </a:r>
            <a:r>
              <a:rPr lang="en-US" dirty="0"/>
              <a:t> &amp; </a:t>
            </a:r>
            <a:r>
              <a:rPr lang="en-US" dirty="0" err="1"/>
              <a:t>Gemulla</a:t>
            </a:r>
            <a:r>
              <a:rPr lang="en-US" dirty="0"/>
              <a:t> 2013] </a:t>
            </a:r>
            <a:br>
              <a:rPr lang="en-US" dirty="0"/>
            </a:br>
            <a:endParaRPr lang="en-US" dirty="0"/>
          </a:p>
        </p:txBody>
      </p:sp>
      <p:sp>
        <p:nvSpPr>
          <p:cNvPr id="3" name="Content Placeholder 2"/>
          <p:cNvSpPr>
            <a:spLocks noGrp="1"/>
          </p:cNvSpPr>
          <p:nvPr>
            <p:ph idx="1"/>
          </p:nvPr>
        </p:nvSpPr>
        <p:spPr>
          <a:xfrm>
            <a:off x="182563" y="1219200"/>
            <a:ext cx="8686800" cy="5318125"/>
          </a:xfrm>
        </p:spPr>
        <p:txBody>
          <a:bodyPr>
            <a:normAutofit fontScale="92500" lnSpcReduction="20000"/>
          </a:bodyPr>
          <a:lstStyle/>
          <a:p>
            <a:r>
              <a:rPr lang="en-US" b="1" dirty="0" smtClean="0"/>
              <a:t>Goal: </a:t>
            </a:r>
            <a:r>
              <a:rPr lang="en-US" dirty="0" smtClean="0"/>
              <a:t>Separate </a:t>
            </a:r>
            <a:r>
              <a:rPr lang="en-US" dirty="0"/>
              <a:t>the identification of </a:t>
            </a:r>
            <a:r>
              <a:rPr lang="en-US" dirty="0" smtClean="0"/>
              <a:t>information </a:t>
            </a:r>
            <a:r>
              <a:rPr lang="en-US" dirty="0"/>
              <a:t>from </a:t>
            </a:r>
            <a:r>
              <a:rPr lang="en-US" dirty="0" smtClean="0"/>
              <a:t>its representation</a:t>
            </a:r>
            <a:endParaRPr lang="en-US" dirty="0"/>
          </a:p>
          <a:p>
            <a:r>
              <a:rPr lang="en-US" dirty="0"/>
              <a:t>Identifies essential and optional arguments in a </a:t>
            </a:r>
            <a:r>
              <a:rPr lang="en-US" dirty="0" smtClean="0"/>
              <a:t>clause</a:t>
            </a:r>
          </a:p>
          <a:p>
            <a:pPr lvl="1"/>
            <a:r>
              <a:rPr lang="en-US" dirty="0" smtClean="0"/>
              <a:t>7 essential clauses: SV, SVA, SVO, SVC, </a:t>
            </a:r>
            <a:r>
              <a:rPr lang="en-US" dirty="0" err="1" smtClean="0"/>
              <a:t>SVOO</a:t>
            </a:r>
            <a:r>
              <a:rPr lang="en-US" baseline="-25000" dirty="0" err="1" smtClean="0"/>
              <a:t>ind</a:t>
            </a:r>
            <a:r>
              <a:rPr lang="en-US" dirty="0" smtClean="0"/>
              <a:t>, SVOA, SVOC</a:t>
            </a:r>
          </a:p>
          <a:p>
            <a:pPr lvl="1"/>
            <a:r>
              <a:rPr lang="en-US" dirty="0" smtClean="0"/>
              <a:t>A minimal clause is a clause without the optional adverbials (A)</a:t>
            </a:r>
          </a:p>
          <a:p>
            <a:r>
              <a:rPr lang="en-US" dirty="0" smtClean="0"/>
              <a:t>Algorithm:</a:t>
            </a:r>
          </a:p>
          <a:p>
            <a:pPr lvl="1"/>
            <a:r>
              <a:rPr lang="en-US" dirty="0" smtClean="0"/>
              <a:t>Clause Identification: Walk the dependency tree and identify clauses using a flow chart of decision questions </a:t>
            </a:r>
            <a:r>
              <a:rPr lang="en-US" dirty="0" smtClean="0">
                <a:solidFill>
                  <a:srgbClr val="FF0000"/>
                </a:solidFill>
              </a:rPr>
              <a:t>(similar to Action API Java layer ?)</a:t>
            </a:r>
          </a:p>
          <a:p>
            <a:pPr lvl="1"/>
            <a:r>
              <a:rPr lang="en-US" dirty="0" smtClean="0"/>
              <a:t>Proposition Generation: For each clause, generate one or more propositions</a:t>
            </a:r>
          </a:p>
          <a:p>
            <a:pPr marL="346075" lvl="1" indent="0">
              <a:buNone/>
            </a:pPr>
            <a:endParaRPr lang="en-US" dirty="0" smtClean="0"/>
          </a:p>
          <a:p>
            <a:pPr marL="346075" lvl="1" indent="0">
              <a:buNone/>
            </a:pPr>
            <a:r>
              <a:rPr lang="en-US" i="1" dirty="0" smtClean="0"/>
              <a:t>Bell</a:t>
            </a:r>
            <a:r>
              <a:rPr lang="en-US" i="1" dirty="0"/>
              <a:t>, a telecommunication company, which is based in Los </a:t>
            </a:r>
            <a:r>
              <a:rPr lang="en-US" i="1" dirty="0" smtClean="0"/>
              <a:t>Angeles, makes </a:t>
            </a:r>
            <a:r>
              <a:rPr lang="en-US" i="1" dirty="0"/>
              <a:t>and distributes </a:t>
            </a:r>
            <a:r>
              <a:rPr lang="en-US" i="1" dirty="0" smtClean="0"/>
              <a:t>electronic and </a:t>
            </a:r>
            <a:r>
              <a:rPr lang="en-US" i="1" dirty="0"/>
              <a:t>building products</a:t>
            </a:r>
            <a:r>
              <a:rPr lang="en-US" i="1" dirty="0" smtClean="0"/>
              <a:t>.</a:t>
            </a:r>
          </a:p>
          <a:p>
            <a:pPr marL="692150" lvl="2" indent="0">
              <a:buNone/>
            </a:pPr>
            <a:r>
              <a:rPr lang="en-US" dirty="0"/>
              <a:t>(S: Bell, V: </a:t>
            </a:r>
            <a:r>
              <a:rPr lang="en-US" dirty="0" smtClean="0"/>
              <a:t>‘is’, </a:t>
            </a:r>
            <a:r>
              <a:rPr lang="en-US" dirty="0"/>
              <a:t>C: a telecommunication company</a:t>
            </a:r>
            <a:r>
              <a:rPr lang="en-US" dirty="0" smtClean="0"/>
              <a:t>) </a:t>
            </a:r>
            <a:r>
              <a:rPr lang="en-US" dirty="0" smtClean="0">
                <a:sym typeface="Wingdings" panose="05000000000000000000" pitchFamily="2" charset="2"/>
              </a:rPr>
              <a:t> Synthetic clause w/ inferred verb</a:t>
            </a:r>
            <a:endParaRPr lang="en-US" dirty="0"/>
          </a:p>
          <a:p>
            <a:pPr marL="692150" lvl="2" indent="0">
              <a:buNone/>
            </a:pPr>
            <a:r>
              <a:rPr lang="en-US" dirty="0"/>
              <a:t>(S: Bell, V: is based, A: in Los Angeles</a:t>
            </a:r>
            <a:r>
              <a:rPr lang="en-US" dirty="0" smtClean="0"/>
              <a:t>) </a:t>
            </a:r>
            <a:r>
              <a:rPr lang="en-US" dirty="0" smtClean="0">
                <a:sym typeface="Wingdings" panose="05000000000000000000" pitchFamily="2" charset="2"/>
              </a:rPr>
              <a:t> Process relative clauses</a:t>
            </a:r>
            <a:endParaRPr lang="en-US" dirty="0"/>
          </a:p>
          <a:p>
            <a:pPr marL="692150" lvl="2" indent="0">
              <a:buNone/>
            </a:pPr>
            <a:r>
              <a:rPr lang="en-US" dirty="0"/>
              <a:t>(S: Bell, V: makes, O: electronic products</a:t>
            </a:r>
            <a:r>
              <a:rPr lang="en-US" dirty="0" smtClean="0"/>
              <a:t>) </a:t>
            </a:r>
            <a:r>
              <a:rPr lang="en-US" dirty="0" smtClean="0">
                <a:sym typeface="Wingdings" panose="05000000000000000000" pitchFamily="2" charset="2"/>
              </a:rPr>
              <a:t> Process conjunctions</a:t>
            </a:r>
            <a:endParaRPr lang="en-US" dirty="0" smtClean="0"/>
          </a:p>
          <a:p>
            <a:pPr marL="692150" lvl="2" indent="0">
              <a:buNone/>
            </a:pPr>
            <a:r>
              <a:rPr lang="en-US" dirty="0" smtClean="0"/>
              <a:t>(</a:t>
            </a:r>
            <a:r>
              <a:rPr lang="en-US" dirty="0"/>
              <a:t>S: Bell, V: makes, O: building products)</a:t>
            </a:r>
          </a:p>
          <a:p>
            <a:pPr marL="692150" lvl="2" indent="0">
              <a:buNone/>
            </a:pPr>
            <a:r>
              <a:rPr lang="en-US" dirty="0"/>
              <a:t>(S: Bell, V: distributes, O: electronic products</a:t>
            </a:r>
            <a:r>
              <a:rPr lang="en-US" dirty="0" smtClean="0"/>
              <a:t>)</a:t>
            </a:r>
          </a:p>
          <a:p>
            <a:pPr marL="692150" lvl="2" indent="0">
              <a:buNone/>
            </a:pPr>
            <a:r>
              <a:rPr lang="en-US" dirty="0" smtClean="0"/>
              <a:t>(</a:t>
            </a:r>
            <a:r>
              <a:rPr lang="en-US" dirty="0"/>
              <a:t>S: Bell, V: distributes, O: building products)</a:t>
            </a:r>
          </a:p>
          <a:p>
            <a:r>
              <a:rPr lang="en-US" dirty="0" smtClean="0"/>
              <a:t>Transparent ML:</a:t>
            </a:r>
          </a:p>
          <a:p>
            <a:pPr lvl="1"/>
            <a:r>
              <a:rPr lang="en-US" dirty="0" smtClean="0"/>
              <a:t>Propositions can be explained by supporting sentences and the essential clauses</a:t>
            </a:r>
          </a:p>
          <a:p>
            <a:pPr lvl="2"/>
            <a:r>
              <a:rPr lang="en-US" dirty="0" smtClean="0"/>
              <a:t>Clauses are potentially easier to understand compared to dependency tree patterns</a:t>
            </a:r>
          </a:p>
          <a:p>
            <a:pPr lvl="2"/>
            <a:r>
              <a:rPr lang="en-US" dirty="0" smtClean="0"/>
              <a:t>Clause identification algorithm is deterministic and understandable</a:t>
            </a:r>
          </a:p>
          <a:p>
            <a:pPr lvl="1"/>
            <a:r>
              <a:rPr lang="en-US" dirty="0"/>
              <a:t>Type of </a:t>
            </a:r>
            <a:r>
              <a:rPr lang="en-US" dirty="0" smtClean="0"/>
              <a:t>generated propositions is </a:t>
            </a:r>
            <a:r>
              <a:rPr lang="en-US" dirty="0"/>
              <a:t>customizable </a:t>
            </a:r>
            <a:endParaRPr lang="en-US" dirty="0" smtClean="0"/>
          </a:p>
          <a:p>
            <a:pPr lvl="2"/>
            <a:r>
              <a:rPr lang="en-US" dirty="0" smtClean="0"/>
              <a:t>Type of relations: </a:t>
            </a:r>
            <a:r>
              <a:rPr lang="en-US" i="1" dirty="0" smtClean="0"/>
              <a:t>Messi </a:t>
            </a:r>
            <a:r>
              <a:rPr lang="en-US" i="1" dirty="0"/>
              <a:t>plays in Barcelona </a:t>
            </a:r>
            <a:r>
              <a:rPr lang="en-US" dirty="0" smtClean="0">
                <a:sym typeface="Wingdings" panose="05000000000000000000" pitchFamily="2" charset="2"/>
              </a:rPr>
              <a:t></a:t>
            </a:r>
            <a:r>
              <a:rPr lang="en-US" dirty="0" smtClean="0"/>
              <a:t> </a:t>
            </a:r>
            <a:r>
              <a:rPr lang="en-US" i="1" dirty="0"/>
              <a:t>plays</a:t>
            </a:r>
            <a:r>
              <a:rPr lang="en-US" dirty="0"/>
              <a:t> or </a:t>
            </a:r>
            <a:r>
              <a:rPr lang="en-US" i="1" dirty="0"/>
              <a:t>plays </a:t>
            </a:r>
            <a:r>
              <a:rPr lang="en-US" i="1" dirty="0" smtClean="0"/>
              <a:t>in</a:t>
            </a:r>
          </a:p>
          <a:p>
            <a:pPr lvl="2"/>
            <a:r>
              <a:rPr lang="en-US" dirty="0" smtClean="0"/>
              <a:t>Triples </a:t>
            </a:r>
            <a:r>
              <a:rPr lang="en-US" dirty="0"/>
              <a:t>or n-</a:t>
            </a:r>
            <a:r>
              <a:rPr lang="en-US" dirty="0" err="1"/>
              <a:t>ary</a:t>
            </a:r>
            <a:r>
              <a:rPr lang="en-US" dirty="0"/>
              <a:t> </a:t>
            </a:r>
            <a:r>
              <a:rPr lang="en-US" dirty="0" smtClean="0"/>
              <a:t>propositions</a:t>
            </a:r>
            <a:r>
              <a:rPr lang="en-US" dirty="0"/>
              <a:t>:</a:t>
            </a:r>
            <a:r>
              <a:rPr lang="en-US" dirty="0" smtClean="0"/>
              <a:t> </a:t>
            </a:r>
            <a:r>
              <a:rPr lang="en-US" dirty="0"/>
              <a:t>(Messi, plays football in, Barcelona) or (Messi, plays, football, </a:t>
            </a:r>
            <a:r>
              <a:rPr lang="en-US" dirty="0" smtClean="0"/>
              <a:t>in Barcelona</a:t>
            </a:r>
            <a:r>
              <a:rPr lang="en-US" dirty="0"/>
              <a:t>)</a:t>
            </a:r>
            <a:endParaRPr lang="en-US" dirty="0" smtClean="0"/>
          </a:p>
          <a:p>
            <a:pPr lvl="1"/>
            <a:r>
              <a:rPr lang="en-US" dirty="0" smtClean="0"/>
              <a:t>No scoring for propositions</a:t>
            </a:r>
            <a:endParaRPr lang="en-US" dirty="0"/>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121</a:t>
            </a:fld>
            <a:endParaRPr lang="en-US" altLang="en-US"/>
          </a:p>
        </p:txBody>
      </p:sp>
    </p:spTree>
    <p:extLst>
      <p:ext uri="{BB962C8B-B14F-4D97-AF65-F5344CB8AC3E}">
        <p14:creationId xmlns:p14="http://schemas.microsoft.com/office/powerpoint/2010/main" val="4192928792"/>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Open IE: Distant Supervision</a:t>
            </a:r>
            <a:endParaRPr lang="en-US" dirty="0"/>
          </a:p>
        </p:txBody>
      </p:sp>
      <p:sp>
        <p:nvSpPr>
          <p:cNvPr id="3" name="Content Placeholder 2"/>
          <p:cNvSpPr>
            <a:spLocks noGrp="1"/>
          </p:cNvSpPr>
          <p:nvPr>
            <p:ph idx="1"/>
          </p:nvPr>
        </p:nvSpPr>
        <p:spPr/>
        <p:txBody>
          <a:bodyPr/>
          <a:lstStyle/>
          <a:p>
            <a:pPr marL="171450" indent="-171450" eaLnBrk="1" fontAlgn="auto" hangingPunct="1">
              <a:spcBef>
                <a:spcPts val="0"/>
              </a:spcBef>
              <a:spcAft>
                <a:spcPts val="0"/>
              </a:spcAft>
              <a:buClrTx/>
              <a:buFont typeface="Arial" panose="020B0604020202020204" pitchFamily="34" charset="0"/>
              <a:buChar char="•"/>
              <a:defRPr/>
            </a:pPr>
            <a:r>
              <a:rPr lang="en-US" dirty="0" smtClean="0"/>
              <a:t>General Framework</a:t>
            </a:r>
          </a:p>
          <a:p>
            <a:pPr marL="688975" lvl="1" indent="-342900">
              <a:buFont typeface="+mj-lt"/>
              <a:buAutoNum type="arabicPeriod"/>
            </a:pPr>
            <a:r>
              <a:rPr lang="en-US" dirty="0" smtClean="0"/>
              <a:t>Construct training set of seed tuples</a:t>
            </a:r>
            <a:endParaRPr lang="en-US" dirty="0"/>
          </a:p>
          <a:p>
            <a:pPr marL="688975" lvl="1" indent="-342900">
              <a:buFont typeface="+mj-lt"/>
              <a:buAutoNum type="arabicPeriod"/>
            </a:pPr>
            <a:r>
              <a:rPr lang="en-US" dirty="0" smtClean="0"/>
              <a:t>Distant supervision: generalize training set into extraction patterns</a:t>
            </a:r>
            <a:endParaRPr lang="en-US" dirty="0"/>
          </a:p>
          <a:p>
            <a:pPr marL="688975" lvl="1" indent="-342900">
              <a:buFont typeface="+mj-lt"/>
              <a:buAutoNum type="arabicPeriod"/>
            </a:pPr>
            <a:r>
              <a:rPr lang="en-US" dirty="0" smtClean="0"/>
              <a:t>Execute patterns</a:t>
            </a:r>
          </a:p>
          <a:p>
            <a:pPr marL="688975" lvl="1" indent="-342900">
              <a:buFont typeface="+mj-lt"/>
              <a:buAutoNum type="arabicPeriod"/>
            </a:pPr>
            <a:r>
              <a:rPr lang="en-US" dirty="0" smtClean="0"/>
              <a:t>Score </a:t>
            </a:r>
            <a:r>
              <a:rPr lang="en-US" dirty="0"/>
              <a:t>extracted </a:t>
            </a:r>
            <a:r>
              <a:rPr lang="en-US" dirty="0" smtClean="0"/>
              <a:t>facts</a:t>
            </a:r>
          </a:p>
          <a:p>
            <a:pPr marL="688975" lvl="1" indent="-342900">
              <a:buFont typeface="+mj-lt"/>
              <a:buAutoNum type="arabicPeriod"/>
            </a:pPr>
            <a:endParaRPr lang="en-US" dirty="0"/>
          </a:p>
          <a:p>
            <a:r>
              <a:rPr lang="en-US" dirty="0"/>
              <a:t>Transparent </a:t>
            </a:r>
            <a:r>
              <a:rPr lang="en-US" dirty="0" smtClean="0"/>
              <a:t>ML: </a:t>
            </a:r>
            <a:endParaRPr lang="en-US" dirty="0"/>
          </a:p>
          <a:p>
            <a:pPr lvl="1"/>
            <a:r>
              <a:rPr lang="en-US" dirty="0"/>
              <a:t>The </a:t>
            </a:r>
            <a:r>
              <a:rPr lang="en-US" dirty="0" smtClean="0"/>
              <a:t>generated patterns </a:t>
            </a:r>
            <a:r>
              <a:rPr lang="en-US" dirty="0"/>
              <a:t>are understandable by humans</a:t>
            </a:r>
          </a:p>
          <a:p>
            <a:pPr lvl="1"/>
            <a:r>
              <a:rPr lang="en-US" dirty="0"/>
              <a:t>An extracted fact can be explained by the patterns that generated it and their matches in the corpus</a:t>
            </a:r>
          </a:p>
          <a:p>
            <a:pPr marL="508000" lvl="1" indent="-171450" eaLnBrk="1" fontAlgn="auto" hangingPunct="1">
              <a:spcBef>
                <a:spcPts val="0"/>
              </a:spcBef>
              <a:spcAft>
                <a:spcPts val="0"/>
              </a:spcAft>
              <a:buClrTx/>
              <a:buFont typeface="Arial" panose="020B0604020202020204" pitchFamily="34" charset="0"/>
              <a:buChar char="•"/>
              <a:defRPr/>
            </a:pPr>
            <a:endParaRPr lang="en-US" dirty="0" smtClean="0"/>
          </a:p>
          <a:p>
            <a:pPr marL="171450" indent="-171450" eaLnBrk="1" fontAlgn="auto" hangingPunct="1">
              <a:spcBef>
                <a:spcPts val="0"/>
              </a:spcBef>
              <a:spcAft>
                <a:spcPts val="0"/>
              </a:spcAft>
              <a:buClrTx/>
              <a:buFont typeface="Arial" panose="020B0604020202020204" pitchFamily="34" charset="0"/>
              <a:buChar char="•"/>
              <a:defRPr/>
            </a:pPr>
            <a:r>
              <a:rPr lang="en-US" dirty="0" smtClean="0"/>
              <a:t>Systems:</a:t>
            </a:r>
          </a:p>
          <a:p>
            <a:pPr marL="508000" lvl="1" indent="-171450" eaLnBrk="1" fontAlgn="auto" hangingPunct="1">
              <a:spcBef>
                <a:spcPts val="0"/>
              </a:spcBef>
              <a:spcAft>
                <a:spcPts val="0"/>
              </a:spcAft>
              <a:buClrTx/>
              <a:buFont typeface="Arial" panose="020B0604020202020204" pitchFamily="34" charset="0"/>
              <a:buChar char="•"/>
              <a:defRPr/>
            </a:pPr>
            <a:r>
              <a:rPr lang="en-US" dirty="0" smtClean="0"/>
              <a:t>OLLIE </a:t>
            </a:r>
            <a:r>
              <a:rPr lang="en-US" dirty="0"/>
              <a:t>[Mausam et al. 2012</a:t>
            </a:r>
            <a:r>
              <a:rPr lang="en-US" dirty="0" smtClean="0"/>
              <a:t>]</a:t>
            </a:r>
            <a:endParaRPr lang="en-US" dirty="0"/>
          </a:p>
          <a:p>
            <a:pPr marL="508000" lvl="1" indent="-171450" eaLnBrk="1" fontAlgn="auto" hangingPunct="1">
              <a:spcBef>
                <a:spcPts val="0"/>
              </a:spcBef>
              <a:spcAft>
                <a:spcPts val="0"/>
              </a:spcAft>
              <a:buClrTx/>
              <a:buFont typeface="Arial" panose="020B0604020202020204" pitchFamily="34" charset="0"/>
              <a:buChar char="•"/>
              <a:defRPr/>
            </a:pPr>
            <a:r>
              <a:rPr lang="en-US" dirty="0" smtClean="0"/>
              <a:t>RENOUN </a:t>
            </a:r>
            <a:r>
              <a:rPr lang="en-US" dirty="0"/>
              <a:t>[Yahya  et al. 2014</a:t>
            </a:r>
            <a:r>
              <a:rPr lang="en-US" dirty="0" smtClean="0"/>
              <a:t>]</a:t>
            </a:r>
            <a:endParaRPr lang="en-US" dirty="0"/>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122</a:t>
            </a:fld>
            <a:endParaRPr lang="en-US" altLang="en-US"/>
          </a:p>
        </p:txBody>
      </p:sp>
      <p:sp>
        <p:nvSpPr>
          <p:cNvPr id="5" name="Footer Placeholder 4"/>
          <p:cNvSpPr>
            <a:spLocks noGrp="1"/>
          </p:cNvSpPr>
          <p:nvPr>
            <p:ph type="ftr" sz="quarter" idx="11"/>
          </p:nvPr>
        </p:nvSpPr>
        <p:spPr/>
        <p:txBody>
          <a:bodyPr/>
          <a:lstStyle/>
          <a:p>
            <a:pPr>
              <a:defRPr/>
            </a:pPr>
            <a:r>
              <a:rPr lang="en-US" altLang="en-US" smtClean="0"/>
              <a:t>IBM Confidential		</a:t>
            </a:r>
            <a:endParaRPr lang="en-US" altLang="en-US"/>
          </a:p>
        </p:txBody>
      </p:sp>
    </p:spTree>
    <p:extLst>
      <p:ext uri="{BB962C8B-B14F-4D97-AF65-F5344CB8AC3E}">
        <p14:creationId xmlns:p14="http://schemas.microsoft.com/office/powerpoint/2010/main" val="2653685039"/>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OLLIE [Mausam et al., 2012]</a:t>
            </a:r>
            <a:endParaRPr lang="en-US" dirty="0"/>
          </a:p>
        </p:txBody>
      </p:sp>
      <p:sp>
        <p:nvSpPr>
          <p:cNvPr id="3" name="Content Placeholder 2"/>
          <p:cNvSpPr>
            <a:spLocks noGrp="1"/>
          </p:cNvSpPr>
          <p:nvPr>
            <p:ph idx="1"/>
          </p:nvPr>
        </p:nvSpPr>
        <p:spPr>
          <a:xfrm>
            <a:off x="182563" y="1066800"/>
            <a:ext cx="8686800" cy="5470525"/>
          </a:xfrm>
        </p:spPr>
        <p:txBody>
          <a:bodyPr>
            <a:normAutofit fontScale="92500" lnSpcReduction="20000"/>
          </a:bodyPr>
          <a:lstStyle/>
          <a:p>
            <a:r>
              <a:rPr lang="en-US" dirty="0"/>
              <a:t>Model: Dependency </a:t>
            </a:r>
            <a:r>
              <a:rPr lang="en-US" dirty="0" smtClean="0"/>
              <a:t>Parse Rules (Subtree Model) + Classifier</a:t>
            </a:r>
          </a:p>
          <a:p>
            <a:pPr lvl="1"/>
            <a:r>
              <a:rPr lang="en-US" dirty="0" smtClean="0"/>
              <a:t>Similar to REVERB, but using dependency parse-based rules instead of one syntactic pattern</a:t>
            </a:r>
            <a:endParaRPr lang="en-US" dirty="0"/>
          </a:p>
          <a:p>
            <a:r>
              <a:rPr lang="en-US" dirty="0" smtClean="0"/>
              <a:t>Training Set: Seed triplets &lt;arg1, {</a:t>
            </a:r>
            <a:r>
              <a:rPr lang="en-US" dirty="0" err="1" smtClean="0"/>
              <a:t>rel</a:t>
            </a:r>
            <a:r>
              <a:rPr lang="en-US" dirty="0" smtClean="0"/>
              <a:t>}, arg2&gt; obtained from high confidence REVERB extractions on a Web corpus</a:t>
            </a:r>
          </a:p>
          <a:p>
            <a:r>
              <a:rPr lang="en-US" dirty="0" smtClean="0"/>
              <a:t>Pattern Learning: Generalize from sentences where seed tuple content words are linked by a linear dependency path</a:t>
            </a:r>
          </a:p>
          <a:p>
            <a:pPr lvl="1"/>
            <a:r>
              <a:rPr lang="en-US" dirty="0" smtClean="0"/>
              <a:t>Rule Model: Open Pattern Templates</a:t>
            </a:r>
          </a:p>
          <a:p>
            <a:pPr lvl="1"/>
            <a:endParaRPr lang="en-US" dirty="0"/>
          </a:p>
          <a:p>
            <a:pPr lvl="2"/>
            <a:endParaRPr lang="en-US" dirty="0" smtClean="0"/>
          </a:p>
          <a:p>
            <a:pPr lvl="2"/>
            <a:r>
              <a:rPr lang="en-US" dirty="0" smtClean="0"/>
              <a:t>Syntactic patterns</a:t>
            </a:r>
          </a:p>
          <a:p>
            <a:pPr marL="1316037" lvl="3" indent="-285750">
              <a:buClrTx/>
              <a:buFont typeface="Arial" panose="020B0604020202020204" pitchFamily="34" charset="0"/>
              <a:buChar char="•"/>
            </a:pPr>
            <a:r>
              <a:rPr lang="en-US" dirty="0" smtClean="0">
                <a:solidFill>
                  <a:schemeClr val="tx1"/>
                </a:solidFill>
                <a:latin typeface="Whitney Light" pitchFamily="50" charset="0"/>
              </a:rPr>
              <a:t>Syntactic checks ensure the pattern is general: no slot nodes; </a:t>
            </a:r>
            <a:r>
              <a:rPr lang="en-US" dirty="0" err="1" smtClean="0">
                <a:solidFill>
                  <a:schemeClr val="tx1"/>
                </a:solidFill>
                <a:latin typeface="Whitney Light" pitchFamily="50" charset="0"/>
              </a:rPr>
              <a:t>rel</a:t>
            </a:r>
            <a:r>
              <a:rPr lang="en-US" dirty="0" smtClean="0">
                <a:solidFill>
                  <a:schemeClr val="tx1"/>
                </a:solidFill>
                <a:latin typeface="Whitney Light" pitchFamily="50" charset="0"/>
              </a:rPr>
              <a:t> node appears between arg1 and arg2 nodes; preposition edges (if any) match that in </a:t>
            </a:r>
            <a:r>
              <a:rPr lang="en-US" dirty="0" err="1" smtClean="0">
                <a:solidFill>
                  <a:schemeClr val="tx1"/>
                </a:solidFill>
                <a:latin typeface="Whitney Light" pitchFamily="50" charset="0"/>
              </a:rPr>
              <a:t>rel</a:t>
            </a:r>
            <a:r>
              <a:rPr lang="en-US" dirty="0" smtClean="0">
                <a:solidFill>
                  <a:schemeClr val="tx1"/>
                </a:solidFill>
                <a:latin typeface="Whitney Light" pitchFamily="50" charset="0"/>
              </a:rPr>
              <a:t>; no noun/adjectival modifier edges</a:t>
            </a:r>
          </a:p>
          <a:p>
            <a:pPr marL="1316037" lvl="3" indent="-285750">
              <a:buClrTx/>
              <a:buFont typeface="Arial" panose="020B0604020202020204" pitchFamily="34" charset="0"/>
              <a:buChar char="•"/>
            </a:pPr>
            <a:r>
              <a:rPr lang="en-US" dirty="0" smtClean="0">
                <a:solidFill>
                  <a:schemeClr val="tx1"/>
                </a:solidFill>
                <a:latin typeface="Whitney Light" pitchFamily="50" charset="0"/>
              </a:rPr>
              <a:t>Generalize by removing lexical restrictions from </a:t>
            </a:r>
            <a:r>
              <a:rPr lang="en-US" dirty="0" err="1" smtClean="0">
                <a:solidFill>
                  <a:schemeClr val="tx1"/>
                </a:solidFill>
                <a:latin typeface="Whitney Light" pitchFamily="50" charset="0"/>
              </a:rPr>
              <a:t>rel</a:t>
            </a:r>
            <a:r>
              <a:rPr lang="en-US" dirty="0" smtClean="0">
                <a:solidFill>
                  <a:schemeClr val="tx1"/>
                </a:solidFill>
                <a:latin typeface="Whitney Light" pitchFamily="50" charset="0"/>
              </a:rPr>
              <a:t> modes and prep edges</a:t>
            </a:r>
          </a:p>
          <a:p>
            <a:pPr marL="1652587" lvl="4" indent="-285750">
              <a:buClrTx/>
              <a:buFont typeface="Arial" panose="020B0604020202020204" pitchFamily="34" charset="0"/>
              <a:buChar char="•"/>
            </a:pPr>
            <a:r>
              <a:rPr lang="en-US" dirty="0" smtClean="0">
                <a:solidFill>
                  <a:schemeClr val="tx1"/>
                </a:solidFill>
                <a:latin typeface="Whitney Light" pitchFamily="50" charset="0"/>
              </a:rPr>
              <a:t>E.g., &lt;Michael Webb, appear on, Oprah&gt; and &lt;Alexander, advance to, Babylon&gt; return the Open Pattern above after generalization</a:t>
            </a:r>
          </a:p>
          <a:p>
            <a:pPr marL="968375" lvl="2" indent="-285750">
              <a:buClrTx/>
              <a:buFont typeface="Arial" panose="020B0604020202020204" pitchFamily="34" charset="0"/>
              <a:buChar char="•"/>
            </a:pPr>
            <a:r>
              <a:rPr lang="en-US" dirty="0" smtClean="0"/>
              <a:t>Semantic/Lexical patterns</a:t>
            </a:r>
          </a:p>
          <a:p>
            <a:pPr marL="1316037" lvl="3" indent="-285750">
              <a:buClrTx/>
              <a:buFont typeface="Arial" panose="020B0604020202020204" pitchFamily="34" charset="0"/>
              <a:buChar char="•"/>
            </a:pPr>
            <a:r>
              <a:rPr lang="en-US" dirty="0" smtClean="0">
                <a:solidFill>
                  <a:schemeClr val="tx1"/>
                </a:solidFill>
                <a:latin typeface="Whitney Light" pitchFamily="50" charset="0"/>
              </a:rPr>
              <a:t>Retain lexical constraints based on list of words with which the pattern was seen</a:t>
            </a:r>
          </a:p>
          <a:p>
            <a:pPr marL="1652587" lvl="4" indent="-285750">
              <a:buClrTx/>
              <a:buFont typeface="Arial" panose="020B0604020202020204" pitchFamily="34" charset="0"/>
              <a:buChar char="•"/>
            </a:pPr>
            <a:r>
              <a:rPr lang="en-US" dirty="0" smtClean="0">
                <a:solidFill>
                  <a:schemeClr val="tx1"/>
                </a:solidFill>
                <a:latin typeface="Whitney Light" pitchFamily="50" charset="0"/>
              </a:rPr>
              <a:t>E.g., slot: VBN, </a:t>
            </a:r>
            <a:r>
              <a:rPr lang="en-US" dirty="0" err="1" smtClean="0">
                <a:solidFill>
                  <a:schemeClr val="tx1"/>
                </a:solidFill>
                <a:latin typeface="Whitney Light" pitchFamily="50" charset="0"/>
              </a:rPr>
              <a:t>lex</a:t>
            </a:r>
            <a:r>
              <a:rPr lang="en-US" dirty="0" smtClean="0">
                <a:solidFill>
                  <a:schemeClr val="tx1"/>
                </a:solidFill>
                <a:latin typeface="Whitney Light" pitchFamily="50" charset="0"/>
              </a:rPr>
              <a:t> </a:t>
            </a:r>
            <a:r>
              <a:rPr lang="en-US" dirty="0" smtClean="0">
                <a:solidFill>
                  <a:schemeClr val="tx1"/>
                </a:solidFill>
                <a:latin typeface="Whitney Light" pitchFamily="50" charset="0"/>
                <a:sym typeface="Symbol" panose="05050102010706020507" pitchFamily="18" charset="2"/>
              </a:rPr>
              <a:t>{announce, name, choose}</a:t>
            </a:r>
          </a:p>
          <a:p>
            <a:pPr marL="1316037" lvl="3" indent="-285750">
              <a:buClrTx/>
              <a:buFont typeface="Arial" panose="020B0604020202020204" pitchFamily="34" charset="0"/>
              <a:buChar char="•"/>
            </a:pPr>
            <a:r>
              <a:rPr lang="en-US" dirty="0" smtClean="0">
                <a:solidFill>
                  <a:schemeClr val="tx1"/>
                </a:solidFill>
                <a:latin typeface="Whitney Light" pitchFamily="50" charset="0"/>
              </a:rPr>
              <a:t>Generalize to semantic types</a:t>
            </a:r>
          </a:p>
          <a:p>
            <a:pPr marL="968375" lvl="2" indent="-285750">
              <a:buClrTx/>
              <a:buFont typeface="Arial" panose="020B0604020202020204" pitchFamily="34" charset="0"/>
              <a:buChar char="•"/>
            </a:pPr>
            <a:r>
              <a:rPr lang="en-US" dirty="0" smtClean="0"/>
              <a:t>Novelty over REVERB: Learns patterns around nouns</a:t>
            </a:r>
            <a:r>
              <a:rPr lang="en-US" dirty="0"/>
              <a:t>, adjectives, etc. (in addition to verbs</a:t>
            </a:r>
            <a:r>
              <a:rPr lang="en-US" dirty="0" smtClean="0"/>
              <a:t>)</a:t>
            </a:r>
          </a:p>
          <a:p>
            <a:r>
              <a:rPr lang="en-US" dirty="0" smtClean="0"/>
              <a:t>Fact scoring: Logistic </a:t>
            </a:r>
            <a:r>
              <a:rPr lang="en-US" dirty="0"/>
              <a:t>regression to assign a confidence to </a:t>
            </a:r>
            <a:r>
              <a:rPr lang="en-US" dirty="0" smtClean="0"/>
              <a:t>triples extracted by Open Pattern Templates</a:t>
            </a:r>
            <a:endParaRPr lang="en-US" dirty="0"/>
          </a:p>
          <a:p>
            <a:pPr lvl="2"/>
            <a:r>
              <a:rPr lang="en-US" dirty="0" smtClean="0"/>
              <a:t>Classifier </a:t>
            </a:r>
            <a:r>
              <a:rPr lang="en-US" dirty="0"/>
              <a:t>trained </a:t>
            </a:r>
            <a:r>
              <a:rPr lang="en-US" dirty="0" smtClean="0"/>
              <a:t>on manually </a:t>
            </a:r>
            <a:r>
              <a:rPr lang="en-US" dirty="0"/>
              <a:t>labeled </a:t>
            </a:r>
            <a:r>
              <a:rPr lang="en-US" dirty="0" smtClean="0"/>
              <a:t>triples extracted from </a:t>
            </a:r>
            <a:r>
              <a:rPr lang="en-US" dirty="0"/>
              <a:t>1000 </a:t>
            </a:r>
            <a:r>
              <a:rPr lang="en-US" dirty="0" smtClean="0"/>
              <a:t>sentences</a:t>
            </a:r>
          </a:p>
          <a:p>
            <a:pPr lvl="2"/>
            <a:r>
              <a:rPr lang="en-US" dirty="0"/>
              <a:t>Novelty </a:t>
            </a:r>
            <a:r>
              <a:rPr lang="en-US" dirty="0" smtClean="0"/>
              <a:t>over REVERB: Context </a:t>
            </a:r>
            <a:r>
              <a:rPr lang="en-US" dirty="0"/>
              <a:t>analysis using dependency parse to </a:t>
            </a:r>
            <a:r>
              <a:rPr lang="en-US" dirty="0" smtClean="0"/>
              <a:t>assign low confidence to invalid facts (e.g</a:t>
            </a:r>
            <a:r>
              <a:rPr lang="en-US" dirty="0"/>
              <a:t>., conditional facts, or those attributed to someone else</a:t>
            </a:r>
            <a:r>
              <a:rPr lang="en-US" dirty="0" smtClean="0"/>
              <a:t>) </a:t>
            </a:r>
            <a:r>
              <a:rPr lang="en-US" dirty="0" smtClean="0">
                <a:sym typeface="Wingdings" panose="05000000000000000000" pitchFamily="2" charset="2"/>
              </a:rPr>
              <a:t> increase precision</a:t>
            </a:r>
          </a:p>
          <a:p>
            <a:endParaRPr lang="en-US" dirty="0"/>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123</a:t>
            </a:fld>
            <a:endParaRPr lang="en-US" altLang="en-US"/>
          </a:p>
        </p:txBody>
      </p:sp>
      <p:sp>
        <p:nvSpPr>
          <p:cNvPr id="8" name="Rectangle 1029"/>
          <p:cNvSpPr>
            <a:spLocks noChangeArrowheads="1"/>
          </p:cNvSpPr>
          <p:nvPr/>
        </p:nvSpPr>
        <p:spPr bwMode="auto">
          <a:xfrm>
            <a:off x="7888475" y="2514600"/>
            <a:ext cx="546432" cy="338554"/>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rgbClr val="FF99CC">
                    <a:alpha val="50195"/>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kumimoji="1" sz="2400">
                <a:solidFill>
                  <a:schemeClr val="tx1"/>
                </a:solidFill>
                <a:latin typeface="Times New Roman" panose="02020603050405020304" pitchFamily="18" charset="0"/>
                <a:ea typeface="MS PGothic" panose="020B0600070205080204" pitchFamily="34" charset="-128"/>
              </a:defRPr>
            </a:lvl1pPr>
            <a:lvl2pPr marL="742950" indent="-285750">
              <a:defRPr kumimoji="1" sz="2400">
                <a:solidFill>
                  <a:schemeClr val="tx1"/>
                </a:solidFill>
                <a:latin typeface="Times New Roman" panose="02020603050405020304" pitchFamily="18" charset="0"/>
                <a:ea typeface="MS PGothic" panose="020B0600070205080204" pitchFamily="34" charset="-128"/>
              </a:defRPr>
            </a:lvl2pPr>
            <a:lvl3pPr marL="1143000" indent="-228600">
              <a:defRPr kumimoji="1" sz="2400">
                <a:solidFill>
                  <a:schemeClr val="tx1"/>
                </a:solidFill>
                <a:latin typeface="Times New Roman" panose="02020603050405020304" pitchFamily="18" charset="0"/>
                <a:ea typeface="MS PGothic" panose="020B0600070205080204" pitchFamily="34" charset="-128"/>
              </a:defRPr>
            </a:lvl3pPr>
            <a:lvl4pPr marL="1600200" indent="-228600">
              <a:defRPr kumimoji="1" sz="2400">
                <a:solidFill>
                  <a:schemeClr val="tx1"/>
                </a:solidFill>
                <a:latin typeface="Times New Roman" panose="02020603050405020304" pitchFamily="18" charset="0"/>
                <a:ea typeface="MS PGothic" panose="020B0600070205080204" pitchFamily="34" charset="-128"/>
              </a:defRPr>
            </a:lvl4pPr>
            <a:lvl5pPr marL="2057400" indent="-228600">
              <a:defRPr kumimoji="1"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9pPr>
          </a:lstStyle>
          <a:p>
            <a:pPr eaLnBrk="1" hangingPunct="1"/>
            <a:r>
              <a:rPr kumimoji="0" lang="en-GB" altLang="en-US" sz="1600" dirty="0" smtClean="0">
                <a:latin typeface="Times" panose="02020603050405020304" pitchFamily="18" charset="0"/>
              </a:rPr>
              <a:t>arg2</a:t>
            </a:r>
            <a:endParaRPr kumimoji="0" lang="en-US" altLang="ja-JP" sz="1600" dirty="0">
              <a:latin typeface="Times" panose="02020603050405020304" pitchFamily="18" charset="0"/>
            </a:endParaRPr>
          </a:p>
        </p:txBody>
      </p:sp>
      <p:cxnSp>
        <p:nvCxnSpPr>
          <p:cNvPr id="9" name="AutoShape 1030"/>
          <p:cNvCxnSpPr>
            <a:cxnSpLocks noChangeShapeType="1"/>
            <a:stCxn id="8" idx="1"/>
            <a:endCxn id="24" idx="6"/>
          </p:cNvCxnSpPr>
          <p:nvPr/>
        </p:nvCxnSpPr>
        <p:spPr bwMode="auto">
          <a:xfrm flipH="1">
            <a:off x="7288396" y="2683877"/>
            <a:ext cx="600079" cy="0"/>
          </a:xfrm>
          <a:prstGeom prst="straightConnector1">
            <a:avLst/>
          </a:prstGeom>
          <a:noFill/>
          <a:ln w="12700">
            <a:solidFill>
              <a:schemeClr val="tx1"/>
            </a:solidFill>
            <a:round/>
            <a:headEnd type="none"/>
            <a:tailEnd type="triangle"/>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AutoShape 1032"/>
          <p:cNvCxnSpPr>
            <a:cxnSpLocks noChangeShapeType="1"/>
            <a:stCxn id="32" idx="3"/>
            <a:endCxn id="24" idx="2"/>
          </p:cNvCxnSpPr>
          <p:nvPr/>
        </p:nvCxnSpPr>
        <p:spPr bwMode="auto">
          <a:xfrm>
            <a:off x="4585032" y="2683877"/>
            <a:ext cx="607864" cy="0"/>
          </a:xfrm>
          <a:prstGeom prst="straightConnector1">
            <a:avLst/>
          </a:prstGeom>
          <a:noFill/>
          <a:ln w="12700">
            <a:solidFill>
              <a:schemeClr val="tx1"/>
            </a:solidFill>
            <a:round/>
            <a:headEnd type="none"/>
            <a:tailEnd type="triangle"/>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Rectangle 1041"/>
          <p:cNvSpPr>
            <a:spLocks noChangeArrowheads="1"/>
          </p:cNvSpPr>
          <p:nvPr/>
        </p:nvSpPr>
        <p:spPr bwMode="auto">
          <a:xfrm>
            <a:off x="4585032" y="2389923"/>
            <a:ext cx="630301"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kumimoji="1" sz="2400">
                <a:solidFill>
                  <a:schemeClr val="tx1"/>
                </a:solidFill>
                <a:latin typeface="Times New Roman" panose="02020603050405020304" pitchFamily="18" charset="0"/>
                <a:ea typeface="MS PGothic" panose="020B0600070205080204" pitchFamily="34" charset="-128"/>
              </a:defRPr>
            </a:lvl1pPr>
            <a:lvl2pPr marL="742950" indent="-285750">
              <a:defRPr kumimoji="1" sz="2400">
                <a:solidFill>
                  <a:schemeClr val="tx1"/>
                </a:solidFill>
                <a:latin typeface="Times New Roman" panose="02020603050405020304" pitchFamily="18" charset="0"/>
                <a:ea typeface="MS PGothic" panose="020B0600070205080204" pitchFamily="34" charset="-128"/>
              </a:defRPr>
            </a:lvl2pPr>
            <a:lvl3pPr marL="1143000" indent="-228600">
              <a:defRPr kumimoji="1" sz="2400">
                <a:solidFill>
                  <a:schemeClr val="tx1"/>
                </a:solidFill>
                <a:latin typeface="Times New Roman" panose="02020603050405020304" pitchFamily="18" charset="0"/>
                <a:ea typeface="MS PGothic" panose="020B0600070205080204" pitchFamily="34" charset="-128"/>
              </a:defRPr>
            </a:lvl3pPr>
            <a:lvl4pPr marL="1600200" indent="-228600">
              <a:defRPr kumimoji="1" sz="2400">
                <a:solidFill>
                  <a:schemeClr val="tx1"/>
                </a:solidFill>
                <a:latin typeface="Times New Roman" panose="02020603050405020304" pitchFamily="18" charset="0"/>
                <a:ea typeface="MS PGothic" panose="020B0600070205080204" pitchFamily="34" charset="-128"/>
              </a:defRPr>
            </a:lvl4pPr>
            <a:lvl5pPr marL="2057400" indent="-228600">
              <a:defRPr kumimoji="1"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9pPr>
          </a:lstStyle>
          <a:p>
            <a:pPr eaLnBrk="1" hangingPunct="1"/>
            <a:r>
              <a:rPr kumimoji="0" lang="en-US" altLang="ja-JP" sz="1600" dirty="0" err="1" smtClean="0">
                <a:latin typeface="Times" panose="02020603050405020304" pitchFamily="18" charset="0"/>
              </a:rPr>
              <a:t>nsubj</a:t>
            </a:r>
            <a:endParaRPr kumimoji="0" lang="en-US" altLang="ja-JP" sz="1600" dirty="0">
              <a:latin typeface="Times" panose="02020603050405020304" pitchFamily="18" charset="0"/>
            </a:endParaRPr>
          </a:p>
        </p:txBody>
      </p:sp>
      <p:sp>
        <p:nvSpPr>
          <p:cNvPr id="21" name="Rectangle 1042"/>
          <p:cNvSpPr>
            <a:spLocks noChangeArrowheads="1"/>
          </p:cNvSpPr>
          <p:nvPr/>
        </p:nvSpPr>
        <p:spPr bwMode="auto">
          <a:xfrm>
            <a:off x="7336465" y="2389923"/>
            <a:ext cx="550151"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kumimoji="1" sz="2400">
                <a:solidFill>
                  <a:schemeClr val="tx1"/>
                </a:solidFill>
                <a:latin typeface="Times New Roman" panose="02020603050405020304" pitchFamily="18" charset="0"/>
                <a:ea typeface="MS PGothic" panose="020B0600070205080204" pitchFamily="34" charset="-128"/>
              </a:defRPr>
            </a:lvl1pPr>
            <a:lvl2pPr marL="742950" indent="-285750">
              <a:defRPr kumimoji="1" sz="2400">
                <a:solidFill>
                  <a:schemeClr val="tx1"/>
                </a:solidFill>
                <a:latin typeface="Times New Roman" panose="02020603050405020304" pitchFamily="18" charset="0"/>
                <a:ea typeface="MS PGothic" panose="020B0600070205080204" pitchFamily="34" charset="-128"/>
              </a:defRPr>
            </a:lvl2pPr>
            <a:lvl3pPr marL="1143000" indent="-228600">
              <a:defRPr kumimoji="1" sz="2400">
                <a:solidFill>
                  <a:schemeClr val="tx1"/>
                </a:solidFill>
                <a:latin typeface="Times New Roman" panose="02020603050405020304" pitchFamily="18" charset="0"/>
                <a:ea typeface="MS PGothic" panose="020B0600070205080204" pitchFamily="34" charset="-128"/>
              </a:defRPr>
            </a:lvl3pPr>
            <a:lvl4pPr marL="1600200" indent="-228600">
              <a:defRPr kumimoji="1" sz="2400">
                <a:solidFill>
                  <a:schemeClr val="tx1"/>
                </a:solidFill>
                <a:latin typeface="Times New Roman" panose="02020603050405020304" pitchFamily="18" charset="0"/>
                <a:ea typeface="MS PGothic" panose="020B0600070205080204" pitchFamily="34" charset="-128"/>
              </a:defRPr>
            </a:lvl4pPr>
            <a:lvl5pPr marL="2057400" indent="-228600">
              <a:defRPr kumimoji="1"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9pPr>
          </a:lstStyle>
          <a:p>
            <a:pPr eaLnBrk="1" hangingPunct="1"/>
            <a:r>
              <a:rPr kumimoji="0" lang="en-GB" altLang="en-US" sz="1600" dirty="0" smtClean="0">
                <a:latin typeface="Times" panose="02020603050405020304" pitchFamily="18" charset="0"/>
              </a:rPr>
              <a:t>prep</a:t>
            </a:r>
            <a:endParaRPr kumimoji="0" lang="en-US" altLang="ja-JP" sz="1600" dirty="0">
              <a:latin typeface="Times" panose="02020603050405020304" pitchFamily="18" charset="0"/>
            </a:endParaRPr>
          </a:p>
        </p:txBody>
      </p:sp>
      <p:sp>
        <p:nvSpPr>
          <p:cNvPr id="24" name="Oval 1045"/>
          <p:cNvSpPr>
            <a:spLocks noChangeArrowheads="1"/>
          </p:cNvSpPr>
          <p:nvPr/>
        </p:nvSpPr>
        <p:spPr bwMode="auto">
          <a:xfrm>
            <a:off x="5192896" y="2455277"/>
            <a:ext cx="2095500" cy="457200"/>
          </a:xfrm>
          <a:prstGeom prst="ellipse">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2400">
                <a:solidFill>
                  <a:schemeClr val="tx1"/>
                </a:solidFill>
                <a:latin typeface="Times New Roman" panose="02020603050405020304" pitchFamily="18" charset="0"/>
                <a:ea typeface="MS PGothic" panose="020B0600070205080204" pitchFamily="34" charset="-128"/>
              </a:defRPr>
            </a:lvl1pPr>
            <a:lvl2pPr marL="742950" indent="-285750">
              <a:defRPr kumimoji="1" sz="2400">
                <a:solidFill>
                  <a:schemeClr val="tx1"/>
                </a:solidFill>
                <a:latin typeface="Times New Roman" panose="02020603050405020304" pitchFamily="18" charset="0"/>
                <a:ea typeface="MS PGothic" panose="020B0600070205080204" pitchFamily="34" charset="-128"/>
              </a:defRPr>
            </a:lvl2pPr>
            <a:lvl3pPr marL="1143000" indent="-228600">
              <a:defRPr kumimoji="1" sz="2400">
                <a:solidFill>
                  <a:schemeClr val="tx1"/>
                </a:solidFill>
                <a:latin typeface="Times New Roman" panose="02020603050405020304" pitchFamily="18" charset="0"/>
                <a:ea typeface="MS PGothic" panose="020B0600070205080204" pitchFamily="34" charset="-128"/>
              </a:defRPr>
            </a:lvl3pPr>
            <a:lvl4pPr marL="1600200" indent="-228600">
              <a:defRPr kumimoji="1" sz="2400">
                <a:solidFill>
                  <a:schemeClr val="tx1"/>
                </a:solidFill>
                <a:latin typeface="Times New Roman" panose="02020603050405020304" pitchFamily="18" charset="0"/>
                <a:ea typeface="MS PGothic" panose="020B0600070205080204" pitchFamily="34" charset="-128"/>
              </a:defRPr>
            </a:lvl4pPr>
            <a:lvl5pPr marL="2057400" indent="-228600">
              <a:defRPr kumimoji="1"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9pPr>
          </a:lstStyle>
          <a:p>
            <a:pPr eaLnBrk="1" hangingPunct="1"/>
            <a:r>
              <a:rPr kumimoji="0" lang="en-GB" altLang="en-US" sz="1600" dirty="0" err="1" smtClean="0">
                <a:latin typeface="Times" panose="02020603050405020304" pitchFamily="18" charset="0"/>
              </a:rPr>
              <a:t>rel</a:t>
            </a:r>
            <a:r>
              <a:rPr kumimoji="0" lang="en-GB" altLang="en-US" sz="1600" dirty="0" smtClean="0">
                <a:latin typeface="Times" panose="02020603050405020304" pitchFamily="18" charset="0"/>
              </a:rPr>
              <a:t>: </a:t>
            </a:r>
            <a:r>
              <a:rPr kumimoji="0" lang="en-GB" altLang="en-US" sz="1600" dirty="0" err="1" smtClean="0">
                <a:latin typeface="Times" panose="02020603050405020304" pitchFamily="18" charset="0"/>
              </a:rPr>
              <a:t>postag</a:t>
            </a:r>
            <a:r>
              <a:rPr kumimoji="0" lang="en-GB" altLang="en-US" sz="1600" dirty="0" smtClean="0">
                <a:latin typeface="Times" panose="02020603050405020304" pitchFamily="18" charset="0"/>
              </a:rPr>
              <a:t>=VBD</a:t>
            </a:r>
            <a:endParaRPr kumimoji="0" lang="en-US" altLang="ja-JP" sz="1600" dirty="0">
              <a:latin typeface="Times" panose="02020603050405020304" pitchFamily="18" charset="0"/>
            </a:endParaRPr>
          </a:p>
        </p:txBody>
      </p:sp>
      <p:sp>
        <p:nvSpPr>
          <p:cNvPr id="32" name="Rectangle 1029"/>
          <p:cNvSpPr>
            <a:spLocks noChangeArrowheads="1"/>
          </p:cNvSpPr>
          <p:nvPr/>
        </p:nvSpPr>
        <p:spPr bwMode="auto">
          <a:xfrm>
            <a:off x="4038600" y="2514600"/>
            <a:ext cx="546432" cy="338554"/>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rgbClr val="FF99CC">
                    <a:alpha val="50195"/>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kumimoji="1" sz="2400">
                <a:solidFill>
                  <a:schemeClr val="tx1"/>
                </a:solidFill>
                <a:latin typeface="Times New Roman" panose="02020603050405020304" pitchFamily="18" charset="0"/>
                <a:ea typeface="MS PGothic" panose="020B0600070205080204" pitchFamily="34" charset="-128"/>
              </a:defRPr>
            </a:lvl1pPr>
            <a:lvl2pPr marL="742950" indent="-285750">
              <a:defRPr kumimoji="1" sz="2400">
                <a:solidFill>
                  <a:schemeClr val="tx1"/>
                </a:solidFill>
                <a:latin typeface="Times New Roman" panose="02020603050405020304" pitchFamily="18" charset="0"/>
                <a:ea typeface="MS PGothic" panose="020B0600070205080204" pitchFamily="34" charset="-128"/>
              </a:defRPr>
            </a:lvl2pPr>
            <a:lvl3pPr marL="1143000" indent="-228600">
              <a:defRPr kumimoji="1" sz="2400">
                <a:solidFill>
                  <a:schemeClr val="tx1"/>
                </a:solidFill>
                <a:latin typeface="Times New Roman" panose="02020603050405020304" pitchFamily="18" charset="0"/>
                <a:ea typeface="MS PGothic" panose="020B0600070205080204" pitchFamily="34" charset="-128"/>
              </a:defRPr>
            </a:lvl3pPr>
            <a:lvl4pPr marL="1600200" indent="-228600">
              <a:defRPr kumimoji="1" sz="2400">
                <a:solidFill>
                  <a:schemeClr val="tx1"/>
                </a:solidFill>
                <a:latin typeface="Times New Roman" panose="02020603050405020304" pitchFamily="18" charset="0"/>
                <a:ea typeface="MS PGothic" panose="020B0600070205080204" pitchFamily="34" charset="-128"/>
              </a:defRPr>
            </a:lvl4pPr>
            <a:lvl5pPr marL="2057400" indent="-228600">
              <a:defRPr kumimoji="1"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9pPr>
          </a:lstStyle>
          <a:p>
            <a:pPr eaLnBrk="1" hangingPunct="1"/>
            <a:r>
              <a:rPr kumimoji="0" lang="en-GB" altLang="en-US" sz="1600" dirty="0" smtClean="0">
                <a:latin typeface="Times" panose="02020603050405020304" pitchFamily="18" charset="0"/>
              </a:rPr>
              <a:t>arg1</a:t>
            </a:r>
            <a:endParaRPr kumimoji="0" lang="en-US" altLang="ja-JP" sz="1600" dirty="0">
              <a:latin typeface="Times" panose="02020603050405020304" pitchFamily="18" charset="0"/>
            </a:endParaRPr>
          </a:p>
        </p:txBody>
      </p:sp>
    </p:spTree>
    <p:extLst>
      <p:ext uri="{BB962C8B-B14F-4D97-AF65-F5344CB8AC3E}">
        <p14:creationId xmlns:p14="http://schemas.microsoft.com/office/powerpoint/2010/main" val="1390247593"/>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RENOUN [Yahya  et al. 2014</a:t>
            </a:r>
            <a:r>
              <a:rPr lang="en-US" dirty="0" smtClean="0"/>
              <a:t>]</a:t>
            </a:r>
            <a:endParaRPr lang="en-US" dirty="0"/>
          </a:p>
        </p:txBody>
      </p:sp>
      <p:sp>
        <p:nvSpPr>
          <p:cNvPr id="3" name="Content Placeholder 2"/>
          <p:cNvSpPr>
            <a:spLocks noGrp="1"/>
          </p:cNvSpPr>
          <p:nvPr>
            <p:ph idx="1"/>
          </p:nvPr>
        </p:nvSpPr>
        <p:spPr>
          <a:xfrm>
            <a:off x="182563" y="1325563"/>
            <a:ext cx="8686800" cy="5395911"/>
          </a:xfrm>
        </p:spPr>
        <p:txBody>
          <a:bodyPr>
            <a:normAutofit fontScale="85000" lnSpcReduction="20000"/>
          </a:bodyPr>
          <a:lstStyle/>
          <a:p>
            <a:r>
              <a:rPr lang="en-US" b="1" dirty="0" smtClean="0"/>
              <a:t>Goal: </a:t>
            </a:r>
            <a:r>
              <a:rPr lang="en-US" dirty="0" smtClean="0"/>
              <a:t>Focus on facts centered around noun phrases: </a:t>
            </a:r>
          </a:p>
          <a:p>
            <a:pPr marL="0" indent="0">
              <a:buNone/>
            </a:pPr>
            <a:r>
              <a:rPr lang="en-US" dirty="0">
                <a:solidFill>
                  <a:srgbClr val="C00000"/>
                </a:solidFill>
              </a:rPr>
              <a:t>	</a:t>
            </a:r>
            <a:r>
              <a:rPr lang="en-US" i="1" dirty="0" smtClean="0"/>
              <a:t>‘The CEO of Google, Larry Page’ </a:t>
            </a:r>
            <a:r>
              <a:rPr lang="en-US" dirty="0">
                <a:solidFill>
                  <a:srgbClr val="C00000"/>
                </a:solidFill>
                <a:sym typeface="Wingdings" panose="05000000000000000000" pitchFamily="2" charset="2"/>
              </a:rPr>
              <a:t> </a:t>
            </a:r>
            <a:r>
              <a:rPr lang="en-US" dirty="0" smtClean="0">
                <a:solidFill>
                  <a:srgbClr val="C00000"/>
                </a:solidFill>
                <a:sym typeface="Wingdings" panose="05000000000000000000" pitchFamily="2" charset="2"/>
              </a:rPr>
              <a:t>        Google  CEO (Attribute)  Larry Page</a:t>
            </a:r>
            <a:endParaRPr lang="en-US" dirty="0" smtClean="0">
              <a:solidFill>
                <a:srgbClr val="C00000"/>
              </a:solidFill>
            </a:endParaRPr>
          </a:p>
          <a:p>
            <a:r>
              <a:rPr lang="en-US" dirty="0"/>
              <a:t>Model: Dependency </a:t>
            </a:r>
            <a:r>
              <a:rPr lang="en-US" dirty="0" smtClean="0"/>
              <a:t>Parse Rules (Subtree Model) + Ranking function</a:t>
            </a:r>
            <a:endParaRPr lang="en-US" dirty="0"/>
          </a:p>
          <a:p>
            <a:r>
              <a:rPr lang="en-US" dirty="0" smtClean="0"/>
              <a:t>Training Set: </a:t>
            </a:r>
          </a:p>
          <a:p>
            <a:pPr lvl="1"/>
            <a:r>
              <a:rPr lang="en-US" dirty="0" smtClean="0"/>
              <a:t>Large ontology of nominal attributes (e.g., </a:t>
            </a:r>
            <a:r>
              <a:rPr lang="en-US" dirty="0" err="1" smtClean="0"/>
              <a:t>Biperdia</a:t>
            </a:r>
            <a:r>
              <a:rPr lang="en-US" dirty="0" smtClean="0"/>
              <a:t>)</a:t>
            </a:r>
          </a:p>
          <a:p>
            <a:pPr lvl="1"/>
            <a:r>
              <a:rPr lang="en-US" dirty="0" smtClean="0"/>
              <a:t>Use 8 manually crafted high-precision patterns to find seed tuples in the corpus</a:t>
            </a:r>
          </a:p>
          <a:p>
            <a:pPr lvl="2"/>
            <a:r>
              <a:rPr lang="en-US" dirty="0" smtClean="0"/>
              <a:t>E.g., &lt;Attribute&gt; of &lt;Subject&gt;, &lt;Object&gt;</a:t>
            </a:r>
          </a:p>
          <a:p>
            <a:pPr lvl="2"/>
            <a:r>
              <a:rPr lang="en-US" dirty="0" smtClean="0"/>
              <a:t>Additionally, &lt;Attribute&gt; and &lt;Object&gt; must co-refer</a:t>
            </a:r>
          </a:p>
          <a:p>
            <a:r>
              <a:rPr lang="en-US" dirty="0"/>
              <a:t>Pattern Learning</a:t>
            </a:r>
            <a:r>
              <a:rPr lang="en-US" dirty="0" smtClean="0"/>
              <a:t>: </a:t>
            </a:r>
            <a:r>
              <a:rPr lang="en-US" i="1" dirty="0"/>
              <a:t>A [CEO]1, like [Larry Page]2 </a:t>
            </a:r>
            <a:r>
              <a:rPr lang="en-US" i="1" dirty="0" smtClean="0"/>
              <a:t>of [Google]3</a:t>
            </a:r>
            <a:r>
              <a:rPr lang="en-US" i="1" dirty="0"/>
              <a:t>, is usually a busy person</a:t>
            </a:r>
            <a:r>
              <a:rPr lang="en-US" i="1" dirty="0" smtClean="0"/>
              <a:t>.</a:t>
            </a:r>
          </a:p>
          <a:p>
            <a:endParaRPr lang="en-US" i="1" dirty="0"/>
          </a:p>
          <a:p>
            <a:endParaRPr lang="en-US" i="1" dirty="0" smtClean="0"/>
          </a:p>
          <a:p>
            <a:endParaRPr lang="en-US" i="1" dirty="0"/>
          </a:p>
          <a:p>
            <a:endParaRPr lang="en-US" i="1" dirty="0" smtClean="0"/>
          </a:p>
          <a:p>
            <a:endParaRPr lang="en-US" i="1" dirty="0"/>
          </a:p>
          <a:p>
            <a:endParaRPr lang="en-US" i="1" dirty="0" smtClean="0"/>
          </a:p>
          <a:p>
            <a:endParaRPr lang="en-US" dirty="0" smtClean="0"/>
          </a:p>
          <a:p>
            <a:endParaRPr lang="en-US" dirty="0" smtClean="0"/>
          </a:p>
          <a:p>
            <a:endParaRPr lang="en-US" dirty="0" smtClean="0"/>
          </a:p>
          <a:p>
            <a:r>
              <a:rPr lang="en-US" dirty="0" smtClean="0"/>
              <a:t>Fact Scoring: Score(t) </a:t>
            </a:r>
            <a:r>
              <a:rPr lang="en-US" dirty="0"/>
              <a:t>= </a:t>
            </a:r>
            <a:r>
              <a:rPr lang="el-GR" b="1" dirty="0"/>
              <a:t>Σ </a:t>
            </a:r>
            <a:r>
              <a:rPr lang="en-US" dirty="0" smtClean="0"/>
              <a:t>frequency(p</a:t>
            </a:r>
            <a:r>
              <a:rPr lang="en-US" baseline="-25000" dirty="0" smtClean="0"/>
              <a:t>i</a:t>
            </a:r>
            <a:r>
              <a:rPr lang="en-US" dirty="0" smtClean="0"/>
              <a:t>) x coherence(p</a:t>
            </a:r>
            <a:r>
              <a:rPr lang="en-US" baseline="-25000" dirty="0"/>
              <a:t>i</a:t>
            </a:r>
            <a:r>
              <a:rPr lang="en-US" dirty="0" smtClean="0"/>
              <a:t>), for all patterns p</a:t>
            </a:r>
            <a:r>
              <a:rPr lang="en-US" baseline="-25000" dirty="0" smtClean="0"/>
              <a:t>i </a:t>
            </a:r>
            <a:r>
              <a:rPr lang="en-US" dirty="0" smtClean="0"/>
              <a:t>that support t</a:t>
            </a:r>
          </a:p>
          <a:p>
            <a:pPr lvl="1"/>
            <a:r>
              <a:rPr lang="en-US" dirty="0" smtClean="0"/>
              <a:t>A pattern has high coherence if it applies to attributes that are similar as per their word vectors</a:t>
            </a:r>
          </a:p>
          <a:p>
            <a:pPr lvl="1"/>
            <a:r>
              <a:rPr lang="en-US" dirty="0" smtClean="0"/>
              <a:t>Rank facts by the score, and consider Top-K, where K is set by the user</a:t>
            </a:r>
          </a:p>
          <a:p>
            <a:pPr lvl="1"/>
            <a:r>
              <a:rPr lang="en-US" b="1" dirty="0" smtClean="0"/>
              <a:t>Transparent ML: </a:t>
            </a:r>
            <a:r>
              <a:rPr lang="en-US" dirty="0" smtClean="0"/>
              <a:t>K can be set by the user (as opposed to learned using a classifier)</a:t>
            </a:r>
            <a:endParaRPr lang="en-US" dirty="0"/>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124</a:t>
            </a:fld>
            <a:endParaRPr lang="en-US" altLang="en-US"/>
          </a:p>
        </p:txBody>
      </p:sp>
      <p:pic>
        <p:nvPicPr>
          <p:cNvPr id="6" name="Picture 5"/>
          <p:cNvPicPr>
            <a:picLocks noChangeAspect="1"/>
          </p:cNvPicPr>
          <p:nvPr/>
        </p:nvPicPr>
        <p:blipFill>
          <a:blip r:embed="rId2"/>
          <a:stretch>
            <a:fillRect/>
          </a:stretch>
        </p:blipFill>
        <p:spPr>
          <a:xfrm>
            <a:off x="914400" y="3505200"/>
            <a:ext cx="4133850" cy="2264431"/>
          </a:xfrm>
          <a:prstGeom prst="rect">
            <a:avLst/>
          </a:prstGeom>
        </p:spPr>
      </p:pic>
      <p:sp>
        <p:nvSpPr>
          <p:cNvPr id="7" name="Rectangle 6"/>
          <p:cNvSpPr/>
          <p:nvPr/>
        </p:nvSpPr>
        <p:spPr>
          <a:xfrm>
            <a:off x="5181600" y="3840164"/>
            <a:ext cx="2404761" cy="307777"/>
          </a:xfrm>
          <a:prstGeom prst="rect">
            <a:avLst/>
          </a:prstGeom>
        </p:spPr>
        <p:txBody>
          <a:bodyPr wrap="none">
            <a:spAutoFit/>
          </a:bodyPr>
          <a:lstStyle/>
          <a:p>
            <a:r>
              <a:rPr lang="en-US" sz="1400" dirty="0">
                <a:latin typeface="Whitney Light" pitchFamily="50" charset="0"/>
              </a:rPr>
              <a:t>Dependency Parse </a:t>
            </a:r>
            <a:r>
              <a:rPr lang="en-US" sz="1400" dirty="0" smtClean="0">
                <a:latin typeface="Whitney Light" pitchFamily="50" charset="0"/>
              </a:rPr>
              <a:t>(fragment)</a:t>
            </a:r>
            <a:endParaRPr lang="en-US" sz="1400" dirty="0">
              <a:latin typeface="Whitney Light" pitchFamily="50" charset="0"/>
            </a:endParaRPr>
          </a:p>
        </p:txBody>
      </p:sp>
      <p:sp>
        <p:nvSpPr>
          <p:cNvPr id="8" name="Rectangle 7"/>
          <p:cNvSpPr/>
          <p:nvPr/>
        </p:nvSpPr>
        <p:spPr>
          <a:xfrm>
            <a:off x="5181599" y="4451133"/>
            <a:ext cx="3235181" cy="523220"/>
          </a:xfrm>
          <a:prstGeom prst="rect">
            <a:avLst/>
          </a:prstGeom>
        </p:spPr>
        <p:txBody>
          <a:bodyPr wrap="square">
            <a:spAutoFit/>
          </a:bodyPr>
          <a:lstStyle/>
          <a:p>
            <a:r>
              <a:rPr lang="en-US" sz="1400" dirty="0" smtClean="0">
                <a:latin typeface="Whitney Light" pitchFamily="50" charset="0"/>
              </a:rPr>
              <a:t>Minimal subgraph containing head tokens of subject, attribute, object</a:t>
            </a:r>
            <a:endParaRPr lang="en-US" sz="1400" dirty="0">
              <a:latin typeface="Whitney Light" pitchFamily="50" charset="0"/>
            </a:endParaRPr>
          </a:p>
        </p:txBody>
      </p:sp>
      <p:sp>
        <p:nvSpPr>
          <p:cNvPr id="9" name="Rectangle 8"/>
          <p:cNvSpPr/>
          <p:nvPr/>
        </p:nvSpPr>
        <p:spPr>
          <a:xfrm>
            <a:off x="5181598" y="5128736"/>
            <a:ext cx="3235181" cy="738664"/>
          </a:xfrm>
          <a:prstGeom prst="rect">
            <a:avLst/>
          </a:prstGeom>
        </p:spPr>
        <p:txBody>
          <a:bodyPr wrap="square">
            <a:spAutoFit/>
          </a:bodyPr>
          <a:lstStyle/>
          <a:p>
            <a:r>
              <a:rPr lang="en-US" sz="1400" dirty="0" err="1">
                <a:latin typeface="Whitney Light" pitchFamily="50" charset="0"/>
              </a:rPr>
              <a:t>Delexicalize</a:t>
            </a:r>
            <a:r>
              <a:rPr lang="en-US" sz="1400" dirty="0">
                <a:latin typeface="Whitney Light" pitchFamily="50" charset="0"/>
              </a:rPr>
              <a:t> the S, A, O nodes; lift noun POS tags to N; Discard patterns supported by </a:t>
            </a:r>
            <a:r>
              <a:rPr lang="en-US" sz="1400" dirty="0" smtClean="0">
                <a:latin typeface="Whitney Light" pitchFamily="50" charset="0"/>
              </a:rPr>
              <a:t>less than 10 seed tuples</a:t>
            </a:r>
            <a:endParaRPr lang="en-US" sz="1400" dirty="0">
              <a:latin typeface="Whitney Light" pitchFamily="50" charset="0"/>
            </a:endParaRPr>
          </a:p>
        </p:txBody>
      </p:sp>
    </p:spTree>
    <p:extLst>
      <p:ext uri="{BB962C8B-B14F-4D97-AF65-F5344CB8AC3E}">
        <p14:creationId xmlns:p14="http://schemas.microsoft.com/office/powerpoint/2010/main" val="1722340060"/>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Transparent ML Techniques </a:t>
            </a:r>
            <a:endParaRPr lang="en-US" sz="3200" dirty="0"/>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125</a:t>
            </a:fld>
            <a:endParaRPr lang="en-US" altLang="en-US"/>
          </a:p>
        </p:txBody>
      </p:sp>
      <p:graphicFrame>
        <p:nvGraphicFramePr>
          <p:cNvPr id="6" name="Table 5"/>
          <p:cNvGraphicFramePr>
            <a:graphicFrameLocks noGrp="1"/>
          </p:cNvGraphicFramePr>
          <p:nvPr>
            <p:extLst/>
          </p:nvPr>
        </p:nvGraphicFramePr>
        <p:xfrm>
          <a:off x="206053" y="1752600"/>
          <a:ext cx="8663309" cy="4114800"/>
        </p:xfrm>
        <a:graphic>
          <a:graphicData uri="http://schemas.openxmlformats.org/drawingml/2006/table">
            <a:tbl>
              <a:tblPr firstRow="1" bandRow="1">
                <a:tableStyleId>{5C22544A-7EE6-4342-B048-85BDC9FD1C3A}</a:tableStyleId>
              </a:tblPr>
              <a:tblGrid>
                <a:gridCol w="2079947"/>
                <a:gridCol w="2133600"/>
                <a:gridCol w="2209800"/>
                <a:gridCol w="2239962"/>
              </a:tblGrid>
              <a:tr h="561400">
                <a:tc>
                  <a:txBody>
                    <a:bodyPr/>
                    <a:lstStyle/>
                    <a:p>
                      <a:endParaRPr lang="en-US" sz="1600" baseline="0" dirty="0">
                        <a:latin typeface="+mn-lt"/>
                      </a:endParaRPr>
                    </a:p>
                  </a:txBody>
                  <a:tcPr anchor="ctr"/>
                </a:tc>
                <a:tc>
                  <a:txBody>
                    <a:bodyPr/>
                    <a:lstStyle/>
                    <a:p>
                      <a:pPr algn="ctr"/>
                      <a:r>
                        <a:rPr lang="en-US" sz="1600" baseline="0" dirty="0" smtClean="0">
                          <a:latin typeface="+mn-lt"/>
                        </a:rPr>
                        <a:t>Unsupervised</a:t>
                      </a:r>
                      <a:endParaRPr lang="en-US" sz="1600" baseline="0" dirty="0">
                        <a:latin typeface="+mn-lt"/>
                      </a:endParaRPr>
                    </a:p>
                  </a:txBody>
                  <a:tcPr anchor="ctr"/>
                </a:tc>
                <a:tc>
                  <a:txBody>
                    <a:bodyPr/>
                    <a:lstStyle/>
                    <a:p>
                      <a:pPr algn="ctr"/>
                      <a:r>
                        <a:rPr lang="en-US" sz="1600" baseline="0" dirty="0" smtClean="0">
                          <a:latin typeface="+mn-lt"/>
                        </a:rPr>
                        <a:t>Semi-supervised</a:t>
                      </a:r>
                      <a:endParaRPr lang="en-US" sz="1600" baseline="0" dirty="0">
                        <a:latin typeface="+mn-lt"/>
                      </a:endParaRPr>
                    </a:p>
                  </a:txBody>
                  <a:tcPr anchor="ctr"/>
                </a:tc>
                <a:tc>
                  <a:txBody>
                    <a:bodyPr/>
                    <a:lstStyle/>
                    <a:p>
                      <a:pPr algn="ctr"/>
                      <a:r>
                        <a:rPr lang="en-US" sz="1600" baseline="0" dirty="0" smtClean="0">
                          <a:latin typeface="+mn-lt"/>
                        </a:rPr>
                        <a:t>Supervised</a:t>
                      </a:r>
                      <a:endParaRPr lang="en-US" sz="1600" baseline="0" dirty="0">
                        <a:latin typeface="+mn-lt"/>
                      </a:endParaRPr>
                    </a:p>
                  </a:txBody>
                  <a:tcPr anchor="ctr"/>
                </a:tc>
              </a:tr>
              <a:tr h="561400">
                <a:tc>
                  <a:txBody>
                    <a:bodyPr/>
                    <a:lstStyle/>
                    <a:p>
                      <a:r>
                        <a:rPr lang="en-US" sz="1600" baseline="0" dirty="0" smtClean="0">
                          <a:latin typeface="+mn-lt"/>
                        </a:rPr>
                        <a:t>Dictionary</a:t>
                      </a:r>
                      <a:endParaRPr lang="en-US" sz="1600" baseline="0" dirty="0">
                        <a:latin typeface="+mn-lt"/>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baseline="0" dirty="0" smtClean="0">
                        <a:latin typeface="+mn-lt"/>
                      </a:endParaRPr>
                    </a:p>
                  </a:txBody>
                  <a:tcPr anchor="ctr">
                    <a:solidFill>
                      <a:srgbClr val="92D050"/>
                    </a:solidFill>
                  </a:tcPr>
                </a:tc>
                <a:tc>
                  <a:txBody>
                    <a:bodyPr/>
                    <a:lstStyle/>
                    <a:p>
                      <a:endParaRPr lang="en-US" sz="1600" baseline="0" dirty="0">
                        <a:latin typeface="+mn-lt"/>
                      </a:endParaRPr>
                    </a:p>
                  </a:txBody>
                  <a:tcPr anchor="ctr">
                    <a:solidFill>
                      <a:srgbClr val="92D050"/>
                    </a:solidFill>
                  </a:tcPr>
                </a:tc>
                <a:tc>
                  <a:txBody>
                    <a:bodyPr/>
                    <a:lstStyle/>
                    <a:p>
                      <a:endParaRPr lang="en-US" sz="1600" baseline="0" dirty="0">
                        <a:latin typeface="+mn-lt"/>
                      </a:endParaRPr>
                    </a:p>
                  </a:txBody>
                  <a:tcPr anchor="ctr">
                    <a:solidFill>
                      <a:schemeClr val="bg2"/>
                    </a:solidFill>
                  </a:tcPr>
                </a:tc>
              </a:tr>
              <a:tr h="561400">
                <a:tc>
                  <a:txBody>
                    <a:bodyPr/>
                    <a:lstStyle/>
                    <a:p>
                      <a:r>
                        <a:rPr lang="en-US" sz="1600" baseline="0" dirty="0" smtClean="0">
                          <a:latin typeface="+mn-lt"/>
                        </a:rPr>
                        <a:t>Regex</a:t>
                      </a:r>
                      <a:endParaRPr lang="en-US" sz="1600" baseline="0" dirty="0">
                        <a:latin typeface="+mn-lt"/>
                      </a:endParaRPr>
                    </a:p>
                  </a:txBody>
                  <a:tcPr anchor="ctr"/>
                </a:tc>
                <a:tc>
                  <a:txBody>
                    <a:bodyPr/>
                    <a:lstStyle/>
                    <a:p>
                      <a:endParaRPr lang="en-US" sz="1600" baseline="0" dirty="0">
                        <a:latin typeface="+mn-lt"/>
                      </a:endParaRPr>
                    </a:p>
                  </a:txBody>
                  <a:tcPr anchor="ctr">
                    <a:solidFill>
                      <a:schemeClr val="bg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baseline="0" dirty="0" smtClean="0">
                        <a:solidFill>
                          <a:srgbClr val="92D050"/>
                        </a:solidFill>
                        <a:latin typeface="+mn-lt"/>
                      </a:endParaRPr>
                    </a:p>
                  </a:txBody>
                  <a:tcPr anchor="ctr">
                    <a:solidFill>
                      <a:srgbClr val="92D050"/>
                    </a:solidFill>
                  </a:tcPr>
                </a:tc>
                <a:tc>
                  <a:txBody>
                    <a:bodyPr/>
                    <a:lstStyle/>
                    <a:p>
                      <a:pPr marL="171450" marR="0" indent="-171450" algn="l" defTabSz="914400" rtl="0" eaLnBrk="1" fontAlgn="b" latinLnBrk="0" hangingPunct="1">
                        <a:lnSpc>
                          <a:spcPct val="100000"/>
                        </a:lnSpc>
                        <a:spcBef>
                          <a:spcPts val="0"/>
                        </a:spcBef>
                        <a:spcAft>
                          <a:spcPts val="0"/>
                        </a:spcAft>
                        <a:buClrTx/>
                        <a:buSzTx/>
                        <a:buFont typeface="Arial" panose="020B0604020202020204" pitchFamily="34" charset="0"/>
                        <a:buChar char="•"/>
                        <a:tabLst/>
                        <a:defRPr/>
                      </a:pPr>
                      <a:endParaRPr lang="en-US" sz="1600" b="0" i="0" u="none" strike="noStrike" baseline="0" dirty="0" smtClean="0">
                        <a:solidFill>
                          <a:srgbClr val="92D050"/>
                        </a:solidFill>
                        <a:effectLst/>
                        <a:latin typeface="Calibri" panose="020F0502020204030204" pitchFamily="34" charset="0"/>
                      </a:endParaRPr>
                    </a:p>
                  </a:txBody>
                  <a:tcPr marL="9525" marR="9525" marT="9525" marB="0" anchor="ctr">
                    <a:solidFill>
                      <a:srgbClr val="92D050"/>
                    </a:solidFill>
                  </a:tcPr>
                </a:tc>
              </a:tr>
              <a:tr h="561400">
                <a:tc>
                  <a:txBody>
                    <a:bodyPr/>
                    <a:lstStyle/>
                    <a:p>
                      <a:r>
                        <a:rPr lang="en-US" sz="1600" baseline="0" dirty="0" smtClean="0">
                          <a:latin typeface="+mn-lt"/>
                        </a:rPr>
                        <a:t>Rules</a:t>
                      </a:r>
                      <a:endParaRPr lang="en-US" sz="1600" baseline="0" dirty="0">
                        <a:latin typeface="+mn-lt"/>
                      </a:endParaRPr>
                    </a:p>
                  </a:txBody>
                  <a:tcPr anchor="ctr"/>
                </a:tc>
                <a:tc>
                  <a:txBody>
                    <a:bodyPr/>
                    <a:lstStyle/>
                    <a:p>
                      <a:endParaRPr lang="en-US" sz="1600" baseline="0" dirty="0">
                        <a:latin typeface="+mn-lt"/>
                      </a:endParaRPr>
                    </a:p>
                  </a:txBody>
                  <a:tcPr anchor="ctr">
                    <a:solidFill>
                      <a:srgbClr val="92D05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b="0" i="0" u="none" strike="noStrike" baseline="0" dirty="0" smtClean="0">
                        <a:solidFill>
                          <a:srgbClr val="FF0000"/>
                        </a:solidFill>
                        <a:effectLst/>
                        <a:latin typeface="+mn-lt"/>
                      </a:endParaRPr>
                    </a:p>
                  </a:txBody>
                  <a:tcPr anchor="ctr">
                    <a:solidFill>
                      <a:srgbClr val="92D050"/>
                    </a:solidFill>
                  </a:tcPr>
                </a:tc>
                <a:tc>
                  <a:txBody>
                    <a:bodyPr/>
                    <a:lstStyle/>
                    <a:p>
                      <a:pPr marL="171450" indent="-171450">
                        <a:buFont typeface="Arial" panose="020B0604020202020204" pitchFamily="34" charset="0"/>
                        <a:buChar char="•"/>
                      </a:pPr>
                      <a:endParaRPr lang="en-US" sz="1600" baseline="0" dirty="0">
                        <a:latin typeface="+mn-lt"/>
                      </a:endParaRPr>
                    </a:p>
                  </a:txBody>
                  <a:tcPr anchor="ctr">
                    <a:solidFill>
                      <a:srgbClr val="92D050"/>
                    </a:solidFill>
                  </a:tcPr>
                </a:tc>
              </a:tr>
              <a:tr h="746400">
                <a:tc>
                  <a:txBody>
                    <a:bodyPr/>
                    <a:lstStyle/>
                    <a:p>
                      <a:r>
                        <a:rPr lang="en-US" sz="1600" baseline="0" dirty="0" smtClean="0">
                          <a:latin typeface="+mn-lt"/>
                        </a:rPr>
                        <a:t>Rules + Classifier</a:t>
                      </a:r>
                      <a:endParaRPr lang="en-US" sz="1600" baseline="0" dirty="0">
                        <a:latin typeface="+mn-lt"/>
                      </a:endParaRPr>
                    </a:p>
                  </a:txBody>
                  <a:tcPr anchor="ctr"/>
                </a:tc>
                <a:tc>
                  <a:txBody>
                    <a:bodyPr/>
                    <a:lstStyle/>
                    <a:p>
                      <a:pPr marL="0" indent="0" algn="l" fontAlgn="b">
                        <a:buFont typeface="Arial" panose="020B0604020202020204" pitchFamily="34" charset="0"/>
                        <a:buNone/>
                      </a:pPr>
                      <a:endParaRPr lang="en-US" sz="1600" b="0" i="0" u="none" strike="noStrike" baseline="0" dirty="0" smtClean="0">
                        <a:effectLst/>
                        <a:latin typeface="+mn-lt"/>
                      </a:endParaRPr>
                    </a:p>
                  </a:txBody>
                  <a:tcPr marL="9525" marR="9525" marT="9525" marB="0" anchor="ctr">
                    <a:solidFill>
                      <a:schemeClr val="bg1">
                        <a:lumMod val="50000"/>
                      </a:schemeClr>
                    </a:solidFill>
                  </a:tcPr>
                </a:tc>
                <a:tc>
                  <a:txBody>
                    <a:bodyPr/>
                    <a:lstStyle/>
                    <a:p>
                      <a:pPr marL="0" indent="0" algn="l" fontAlgn="b">
                        <a:buFont typeface="Arial" panose="020B0604020202020204" pitchFamily="34" charset="0"/>
                        <a:buNone/>
                      </a:pPr>
                      <a:endParaRPr lang="en-US" sz="1600" baseline="0" dirty="0" smtClean="0">
                        <a:latin typeface="+mn-lt"/>
                      </a:endParaRPr>
                    </a:p>
                  </a:txBody>
                  <a:tcPr anchor="ctr">
                    <a:solidFill>
                      <a:srgbClr val="92D050"/>
                    </a:solidFill>
                  </a:tcPr>
                </a:tc>
                <a:tc>
                  <a:txBody>
                    <a:bodyPr/>
                    <a:lstStyle/>
                    <a:p>
                      <a:pPr marL="0" indent="0">
                        <a:buFont typeface="Arial" panose="020B0604020202020204" pitchFamily="34" charset="0"/>
                        <a:buNone/>
                      </a:pPr>
                      <a:endParaRPr lang="en-US" sz="1600" baseline="0" dirty="0">
                        <a:solidFill>
                          <a:schemeClr val="tx1"/>
                        </a:solidFill>
                        <a:latin typeface="+mn-lt"/>
                      </a:endParaRPr>
                    </a:p>
                  </a:txBody>
                  <a:tcPr anchor="ctr">
                    <a:solidFill>
                      <a:srgbClr val="92D050"/>
                    </a:solidFill>
                  </a:tcPr>
                </a:tc>
              </a:tr>
              <a:tr h="561400">
                <a:tc>
                  <a:txBody>
                    <a:bodyPr/>
                    <a:lstStyle/>
                    <a:p>
                      <a:r>
                        <a:rPr lang="en-US" sz="1600" baseline="0" dirty="0" smtClean="0">
                          <a:latin typeface="+mn-lt"/>
                        </a:rPr>
                        <a:t>Decision Tree</a:t>
                      </a:r>
                      <a:endParaRPr lang="en-US" sz="1600" baseline="0" dirty="0">
                        <a:latin typeface="+mn-lt"/>
                      </a:endParaRPr>
                    </a:p>
                  </a:txBody>
                  <a:tcPr anchor="ctr"/>
                </a:tc>
                <a:tc>
                  <a:txBody>
                    <a:bodyPr/>
                    <a:lstStyle/>
                    <a:p>
                      <a:endParaRPr lang="en-US" sz="1600" baseline="0" dirty="0">
                        <a:latin typeface="+mn-lt"/>
                      </a:endParaRPr>
                    </a:p>
                  </a:txBody>
                  <a:tcPr anchor="ctr">
                    <a:solidFill>
                      <a:schemeClr val="bg2"/>
                    </a:solidFill>
                  </a:tcPr>
                </a:tc>
                <a:tc>
                  <a:txBody>
                    <a:bodyPr/>
                    <a:lstStyle/>
                    <a:p>
                      <a:endParaRPr lang="en-US" sz="1600" baseline="0" dirty="0">
                        <a:latin typeface="+mn-lt"/>
                      </a:endParaRPr>
                    </a:p>
                  </a:txBody>
                  <a:tcPr anchor="ctr">
                    <a:solidFill>
                      <a:schemeClr val="bg2"/>
                    </a:solidFill>
                  </a:tcPr>
                </a:tc>
                <a:tc>
                  <a: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aseline="0" dirty="0">
                        <a:solidFill>
                          <a:schemeClr val="tx1"/>
                        </a:solidFill>
                        <a:latin typeface="+mn-lt"/>
                      </a:endParaRPr>
                    </a:p>
                  </a:txBody>
                  <a:tcPr anchor="ctr">
                    <a:solidFill>
                      <a:srgbClr val="FF0000"/>
                    </a:solidFill>
                  </a:tcPr>
                </a:tc>
              </a:tr>
              <a:tr h="561400">
                <a:tc>
                  <a:txBody>
                    <a:bodyPr/>
                    <a:lstStyle/>
                    <a:p>
                      <a:r>
                        <a:rPr lang="en-US" sz="1600" baseline="0" dirty="0" smtClean="0">
                          <a:latin typeface="+mn-lt"/>
                        </a:rPr>
                        <a:t>Classification Rules</a:t>
                      </a:r>
                      <a:endParaRPr lang="en-US" sz="1600" baseline="0" dirty="0">
                        <a:latin typeface="+mn-lt"/>
                      </a:endParaRPr>
                    </a:p>
                  </a:txBody>
                  <a:tcPr anchor="ctr"/>
                </a:tc>
                <a:tc>
                  <a:txBody>
                    <a:bodyPr/>
                    <a:lstStyle/>
                    <a:p>
                      <a:endParaRPr lang="en-US" sz="1600" baseline="0" dirty="0">
                        <a:latin typeface="+mn-lt"/>
                      </a:endParaRPr>
                    </a:p>
                  </a:txBody>
                  <a:tcPr anchor="ctr">
                    <a:solidFill>
                      <a:schemeClr val="bg2"/>
                    </a:solidFill>
                  </a:tcPr>
                </a:tc>
                <a:tc>
                  <a:txBody>
                    <a:bodyPr/>
                    <a:lstStyle/>
                    <a:p>
                      <a:endParaRPr lang="en-US" sz="1600" baseline="0" dirty="0">
                        <a:latin typeface="+mn-lt"/>
                      </a:endParaRPr>
                    </a:p>
                  </a:txBody>
                  <a:tcPr anchor="ctr">
                    <a:solidFill>
                      <a:schemeClr val="bg2"/>
                    </a:solidFill>
                  </a:tcPr>
                </a:tc>
                <a:tc>
                  <a:txBody>
                    <a:bodyPr/>
                    <a:lstStyle/>
                    <a:p>
                      <a:pPr marL="171450" indent="-171450">
                        <a:buFont typeface="Arial" panose="020B0604020202020204" pitchFamily="34" charset="0"/>
                        <a:buChar char="•"/>
                      </a:pPr>
                      <a:endParaRPr lang="en-US" sz="1600" baseline="0" dirty="0">
                        <a:solidFill>
                          <a:schemeClr val="tx1"/>
                        </a:solidFill>
                        <a:latin typeface="+mn-lt"/>
                      </a:endParaRPr>
                    </a:p>
                  </a:txBody>
                  <a:tcPr anchor="ctr">
                    <a:solidFill>
                      <a:srgbClr val="FFCCFF"/>
                    </a:solidFill>
                  </a:tcPr>
                </a:tc>
              </a:tr>
            </a:tbl>
          </a:graphicData>
        </a:graphic>
      </p:graphicFrame>
    </p:spTree>
    <p:extLst>
      <p:ext uri="{BB962C8B-B14F-4D97-AF65-F5344CB8AC3E}">
        <p14:creationId xmlns:p14="http://schemas.microsoft.com/office/powerpoint/2010/main" val="2520074238"/>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171450" indent="-171450" eaLnBrk="1" fontAlgn="auto" hangingPunct="1">
              <a:spcBef>
                <a:spcPts val="0"/>
              </a:spcBef>
              <a:spcAft>
                <a:spcPts val="0"/>
              </a:spcAft>
              <a:defRPr/>
            </a:pPr>
            <a:r>
              <a:rPr lang="en-US" dirty="0"/>
              <a:t>Extracting Aspect-Evaluation and Aspect-Of Relations in Opinion Mining </a:t>
            </a:r>
            <a:r>
              <a:rPr lang="en-US" dirty="0" smtClean="0"/>
              <a:t>[Kobayashi et al., 2007]</a:t>
            </a:r>
            <a:endParaRPr lang="en-US" dirty="0"/>
          </a:p>
        </p:txBody>
      </p:sp>
      <p:sp>
        <p:nvSpPr>
          <p:cNvPr id="3" name="Content Placeholder 2"/>
          <p:cNvSpPr>
            <a:spLocks noGrp="1"/>
          </p:cNvSpPr>
          <p:nvPr>
            <p:ph idx="1"/>
          </p:nvPr>
        </p:nvSpPr>
        <p:spPr>
          <a:xfrm>
            <a:off x="182563" y="1874839"/>
            <a:ext cx="8686800" cy="1935162"/>
          </a:xfrm>
        </p:spPr>
        <p:txBody>
          <a:bodyPr/>
          <a:lstStyle/>
          <a:p>
            <a:r>
              <a:rPr lang="en-US" dirty="0" smtClean="0"/>
              <a:t>Classify each candidate pair of aspect and evaluation as in an aspect-evaluation relation or not</a:t>
            </a:r>
          </a:p>
          <a:p>
            <a:r>
              <a:rPr lang="en-US" dirty="0" smtClean="0"/>
              <a:t>Learn a list of weighted decision stumps as a discriminative function with the Boosting Algorithm [Kudo &amp; Matsumoto, 2004]</a:t>
            </a:r>
            <a:endParaRPr lang="en-US" dirty="0"/>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126</a:t>
            </a:fld>
            <a:endParaRPr lang="en-US" altLang="en-US"/>
          </a:p>
        </p:txBody>
      </p:sp>
      <p:pic>
        <p:nvPicPr>
          <p:cNvPr id="6" name="Picture 5"/>
          <p:cNvPicPr>
            <a:picLocks noChangeAspect="1"/>
          </p:cNvPicPr>
          <p:nvPr/>
        </p:nvPicPr>
        <p:blipFill>
          <a:blip r:embed="rId3"/>
          <a:stretch>
            <a:fillRect/>
          </a:stretch>
        </p:blipFill>
        <p:spPr>
          <a:xfrm>
            <a:off x="1828800" y="3124200"/>
            <a:ext cx="5124450" cy="2809875"/>
          </a:xfrm>
          <a:prstGeom prst="rect">
            <a:avLst/>
          </a:prstGeom>
        </p:spPr>
      </p:pic>
    </p:spTree>
    <p:extLst>
      <p:ext uri="{BB962C8B-B14F-4D97-AF65-F5344CB8AC3E}">
        <p14:creationId xmlns:p14="http://schemas.microsoft.com/office/powerpoint/2010/main" val="2560930961"/>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Transparent ML Techniques </a:t>
            </a:r>
            <a:endParaRPr lang="en-US" sz="3200" dirty="0"/>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127</a:t>
            </a:fld>
            <a:endParaRPr lang="en-US" altLang="en-US"/>
          </a:p>
        </p:txBody>
      </p:sp>
      <p:graphicFrame>
        <p:nvGraphicFramePr>
          <p:cNvPr id="6" name="Table 5"/>
          <p:cNvGraphicFramePr>
            <a:graphicFrameLocks noGrp="1"/>
          </p:cNvGraphicFramePr>
          <p:nvPr>
            <p:extLst/>
          </p:nvPr>
        </p:nvGraphicFramePr>
        <p:xfrm>
          <a:off x="206053" y="1752600"/>
          <a:ext cx="8663309" cy="4114800"/>
        </p:xfrm>
        <a:graphic>
          <a:graphicData uri="http://schemas.openxmlformats.org/drawingml/2006/table">
            <a:tbl>
              <a:tblPr firstRow="1" bandRow="1">
                <a:tableStyleId>{5C22544A-7EE6-4342-B048-85BDC9FD1C3A}</a:tableStyleId>
              </a:tblPr>
              <a:tblGrid>
                <a:gridCol w="2079947"/>
                <a:gridCol w="2133600"/>
                <a:gridCol w="2209800"/>
                <a:gridCol w="2239962"/>
              </a:tblGrid>
              <a:tr h="561400">
                <a:tc>
                  <a:txBody>
                    <a:bodyPr/>
                    <a:lstStyle/>
                    <a:p>
                      <a:endParaRPr lang="en-US" sz="1600" baseline="0" dirty="0">
                        <a:latin typeface="+mn-lt"/>
                      </a:endParaRPr>
                    </a:p>
                  </a:txBody>
                  <a:tcPr anchor="ctr"/>
                </a:tc>
                <a:tc>
                  <a:txBody>
                    <a:bodyPr/>
                    <a:lstStyle/>
                    <a:p>
                      <a:pPr algn="ctr"/>
                      <a:r>
                        <a:rPr lang="en-US" sz="1600" baseline="0" dirty="0" smtClean="0">
                          <a:latin typeface="+mn-lt"/>
                        </a:rPr>
                        <a:t>Unsupervised</a:t>
                      </a:r>
                      <a:endParaRPr lang="en-US" sz="1600" baseline="0" dirty="0">
                        <a:latin typeface="+mn-lt"/>
                      </a:endParaRPr>
                    </a:p>
                  </a:txBody>
                  <a:tcPr anchor="ctr"/>
                </a:tc>
                <a:tc>
                  <a:txBody>
                    <a:bodyPr/>
                    <a:lstStyle/>
                    <a:p>
                      <a:pPr algn="ctr"/>
                      <a:r>
                        <a:rPr lang="en-US" sz="1600" baseline="0" dirty="0" smtClean="0">
                          <a:latin typeface="+mn-lt"/>
                        </a:rPr>
                        <a:t>Semi-supervised</a:t>
                      </a:r>
                      <a:endParaRPr lang="en-US" sz="1600" baseline="0" dirty="0">
                        <a:latin typeface="+mn-lt"/>
                      </a:endParaRPr>
                    </a:p>
                  </a:txBody>
                  <a:tcPr anchor="ctr"/>
                </a:tc>
                <a:tc>
                  <a:txBody>
                    <a:bodyPr/>
                    <a:lstStyle/>
                    <a:p>
                      <a:pPr algn="ctr"/>
                      <a:r>
                        <a:rPr lang="en-US" sz="1600" baseline="0" dirty="0" smtClean="0">
                          <a:latin typeface="+mn-lt"/>
                        </a:rPr>
                        <a:t>Supervised</a:t>
                      </a:r>
                      <a:endParaRPr lang="en-US" sz="1600" baseline="0" dirty="0">
                        <a:latin typeface="+mn-lt"/>
                      </a:endParaRPr>
                    </a:p>
                  </a:txBody>
                  <a:tcPr anchor="ctr"/>
                </a:tc>
              </a:tr>
              <a:tr h="561400">
                <a:tc>
                  <a:txBody>
                    <a:bodyPr/>
                    <a:lstStyle/>
                    <a:p>
                      <a:r>
                        <a:rPr lang="en-US" sz="1600" baseline="0" dirty="0" smtClean="0">
                          <a:latin typeface="+mn-lt"/>
                        </a:rPr>
                        <a:t>Dictionary</a:t>
                      </a:r>
                      <a:endParaRPr lang="en-US" sz="1600" baseline="0" dirty="0">
                        <a:latin typeface="+mn-lt"/>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baseline="0" dirty="0" smtClean="0">
                        <a:latin typeface="+mn-lt"/>
                      </a:endParaRPr>
                    </a:p>
                  </a:txBody>
                  <a:tcPr anchor="ctr">
                    <a:solidFill>
                      <a:srgbClr val="92D050"/>
                    </a:solidFill>
                  </a:tcPr>
                </a:tc>
                <a:tc>
                  <a:txBody>
                    <a:bodyPr/>
                    <a:lstStyle/>
                    <a:p>
                      <a:endParaRPr lang="en-US" sz="1600" baseline="0" dirty="0">
                        <a:latin typeface="+mn-lt"/>
                      </a:endParaRPr>
                    </a:p>
                  </a:txBody>
                  <a:tcPr anchor="ctr">
                    <a:solidFill>
                      <a:srgbClr val="92D050"/>
                    </a:solidFill>
                  </a:tcPr>
                </a:tc>
                <a:tc>
                  <a:txBody>
                    <a:bodyPr/>
                    <a:lstStyle/>
                    <a:p>
                      <a:endParaRPr lang="en-US" sz="1600" baseline="0" dirty="0">
                        <a:latin typeface="+mn-lt"/>
                      </a:endParaRPr>
                    </a:p>
                  </a:txBody>
                  <a:tcPr anchor="ctr">
                    <a:solidFill>
                      <a:schemeClr val="bg2"/>
                    </a:solidFill>
                  </a:tcPr>
                </a:tc>
              </a:tr>
              <a:tr h="561400">
                <a:tc>
                  <a:txBody>
                    <a:bodyPr/>
                    <a:lstStyle/>
                    <a:p>
                      <a:r>
                        <a:rPr lang="en-US" sz="1600" baseline="0" dirty="0" smtClean="0">
                          <a:latin typeface="+mn-lt"/>
                        </a:rPr>
                        <a:t>Regex</a:t>
                      </a:r>
                      <a:endParaRPr lang="en-US" sz="1600" baseline="0" dirty="0">
                        <a:latin typeface="+mn-lt"/>
                      </a:endParaRPr>
                    </a:p>
                  </a:txBody>
                  <a:tcPr anchor="ctr"/>
                </a:tc>
                <a:tc>
                  <a:txBody>
                    <a:bodyPr/>
                    <a:lstStyle/>
                    <a:p>
                      <a:endParaRPr lang="en-US" sz="1600" baseline="0" dirty="0">
                        <a:latin typeface="+mn-lt"/>
                      </a:endParaRPr>
                    </a:p>
                  </a:txBody>
                  <a:tcPr anchor="ctr">
                    <a:solidFill>
                      <a:schemeClr val="bg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baseline="0" dirty="0" smtClean="0">
                        <a:solidFill>
                          <a:srgbClr val="92D050"/>
                        </a:solidFill>
                        <a:latin typeface="+mn-lt"/>
                      </a:endParaRPr>
                    </a:p>
                  </a:txBody>
                  <a:tcPr anchor="ctr">
                    <a:solidFill>
                      <a:srgbClr val="92D050"/>
                    </a:solidFill>
                  </a:tcPr>
                </a:tc>
                <a:tc>
                  <a:txBody>
                    <a:bodyPr/>
                    <a:lstStyle/>
                    <a:p>
                      <a:pPr marL="171450" marR="0" indent="-171450" algn="l" defTabSz="914400" rtl="0" eaLnBrk="1" fontAlgn="b" latinLnBrk="0" hangingPunct="1">
                        <a:lnSpc>
                          <a:spcPct val="100000"/>
                        </a:lnSpc>
                        <a:spcBef>
                          <a:spcPts val="0"/>
                        </a:spcBef>
                        <a:spcAft>
                          <a:spcPts val="0"/>
                        </a:spcAft>
                        <a:buClrTx/>
                        <a:buSzTx/>
                        <a:buFont typeface="Arial" panose="020B0604020202020204" pitchFamily="34" charset="0"/>
                        <a:buChar char="•"/>
                        <a:tabLst/>
                        <a:defRPr/>
                      </a:pPr>
                      <a:endParaRPr lang="en-US" sz="1600" b="0" i="0" u="none" strike="noStrike" baseline="0" dirty="0" smtClean="0">
                        <a:solidFill>
                          <a:srgbClr val="92D050"/>
                        </a:solidFill>
                        <a:effectLst/>
                        <a:latin typeface="Calibri" panose="020F0502020204030204" pitchFamily="34" charset="0"/>
                      </a:endParaRPr>
                    </a:p>
                  </a:txBody>
                  <a:tcPr marL="9525" marR="9525" marT="9525" marB="0" anchor="ctr">
                    <a:solidFill>
                      <a:srgbClr val="92D050"/>
                    </a:solidFill>
                  </a:tcPr>
                </a:tc>
              </a:tr>
              <a:tr h="561400">
                <a:tc>
                  <a:txBody>
                    <a:bodyPr/>
                    <a:lstStyle/>
                    <a:p>
                      <a:r>
                        <a:rPr lang="en-US" sz="1600" baseline="0" dirty="0" smtClean="0">
                          <a:latin typeface="+mn-lt"/>
                        </a:rPr>
                        <a:t>Rules</a:t>
                      </a:r>
                      <a:endParaRPr lang="en-US" sz="1600" baseline="0" dirty="0">
                        <a:latin typeface="+mn-lt"/>
                      </a:endParaRPr>
                    </a:p>
                  </a:txBody>
                  <a:tcPr anchor="ctr"/>
                </a:tc>
                <a:tc>
                  <a:txBody>
                    <a:bodyPr/>
                    <a:lstStyle/>
                    <a:p>
                      <a:endParaRPr lang="en-US" sz="1600" baseline="0" dirty="0">
                        <a:latin typeface="+mn-lt"/>
                      </a:endParaRPr>
                    </a:p>
                  </a:txBody>
                  <a:tcPr anchor="ctr">
                    <a:solidFill>
                      <a:srgbClr val="92D05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b="0" i="0" u="none" strike="noStrike" baseline="0" dirty="0" smtClean="0">
                        <a:solidFill>
                          <a:srgbClr val="FF0000"/>
                        </a:solidFill>
                        <a:effectLst/>
                        <a:latin typeface="+mn-lt"/>
                      </a:endParaRPr>
                    </a:p>
                  </a:txBody>
                  <a:tcPr anchor="ctr">
                    <a:solidFill>
                      <a:srgbClr val="92D050"/>
                    </a:solidFill>
                  </a:tcPr>
                </a:tc>
                <a:tc>
                  <a:txBody>
                    <a:bodyPr/>
                    <a:lstStyle/>
                    <a:p>
                      <a:pPr marL="171450" indent="-171450">
                        <a:buFont typeface="Arial" panose="020B0604020202020204" pitchFamily="34" charset="0"/>
                        <a:buChar char="•"/>
                      </a:pPr>
                      <a:endParaRPr lang="en-US" sz="1600" baseline="0" dirty="0">
                        <a:latin typeface="+mn-lt"/>
                      </a:endParaRPr>
                    </a:p>
                  </a:txBody>
                  <a:tcPr anchor="ctr">
                    <a:solidFill>
                      <a:srgbClr val="92D050"/>
                    </a:solidFill>
                  </a:tcPr>
                </a:tc>
              </a:tr>
              <a:tr h="746400">
                <a:tc>
                  <a:txBody>
                    <a:bodyPr/>
                    <a:lstStyle/>
                    <a:p>
                      <a:r>
                        <a:rPr lang="en-US" sz="1600" baseline="0" dirty="0" smtClean="0">
                          <a:latin typeface="+mn-lt"/>
                        </a:rPr>
                        <a:t>Rules + Classifier</a:t>
                      </a:r>
                      <a:endParaRPr lang="en-US" sz="1600" baseline="0" dirty="0">
                        <a:latin typeface="+mn-lt"/>
                      </a:endParaRPr>
                    </a:p>
                  </a:txBody>
                  <a:tcPr anchor="ctr"/>
                </a:tc>
                <a:tc>
                  <a:txBody>
                    <a:bodyPr/>
                    <a:lstStyle/>
                    <a:p>
                      <a:pPr marL="0" indent="0" algn="l" fontAlgn="b">
                        <a:buFont typeface="Arial" panose="020B0604020202020204" pitchFamily="34" charset="0"/>
                        <a:buNone/>
                      </a:pPr>
                      <a:endParaRPr lang="en-US" sz="1600" b="0" i="0" u="none" strike="noStrike" baseline="0" dirty="0" smtClean="0">
                        <a:effectLst/>
                        <a:latin typeface="+mn-lt"/>
                      </a:endParaRPr>
                    </a:p>
                  </a:txBody>
                  <a:tcPr marL="9525" marR="9525" marT="9525" marB="0" anchor="ctr">
                    <a:solidFill>
                      <a:schemeClr val="bg1">
                        <a:lumMod val="50000"/>
                      </a:schemeClr>
                    </a:solidFill>
                  </a:tcPr>
                </a:tc>
                <a:tc>
                  <a:txBody>
                    <a:bodyPr/>
                    <a:lstStyle/>
                    <a:p>
                      <a:pPr marL="0" indent="0" algn="l" fontAlgn="b">
                        <a:buFont typeface="Arial" panose="020B0604020202020204" pitchFamily="34" charset="0"/>
                        <a:buNone/>
                      </a:pPr>
                      <a:endParaRPr lang="en-US" sz="1600" baseline="0" dirty="0" smtClean="0">
                        <a:latin typeface="+mn-lt"/>
                      </a:endParaRPr>
                    </a:p>
                  </a:txBody>
                  <a:tcPr anchor="ctr">
                    <a:solidFill>
                      <a:srgbClr val="92D050"/>
                    </a:solidFill>
                  </a:tcPr>
                </a:tc>
                <a:tc>
                  <a:txBody>
                    <a:bodyPr/>
                    <a:lstStyle/>
                    <a:p>
                      <a:pPr marL="0" indent="0">
                        <a:buFont typeface="Arial" panose="020B0604020202020204" pitchFamily="34" charset="0"/>
                        <a:buNone/>
                      </a:pPr>
                      <a:endParaRPr lang="en-US" sz="1600" baseline="0" dirty="0">
                        <a:solidFill>
                          <a:schemeClr val="tx1"/>
                        </a:solidFill>
                        <a:latin typeface="+mn-lt"/>
                      </a:endParaRPr>
                    </a:p>
                  </a:txBody>
                  <a:tcPr anchor="ctr">
                    <a:solidFill>
                      <a:srgbClr val="92D050"/>
                    </a:solidFill>
                  </a:tcPr>
                </a:tc>
              </a:tr>
              <a:tr h="561400">
                <a:tc>
                  <a:txBody>
                    <a:bodyPr/>
                    <a:lstStyle/>
                    <a:p>
                      <a:r>
                        <a:rPr lang="en-US" sz="1600" baseline="0" dirty="0" smtClean="0">
                          <a:latin typeface="+mn-lt"/>
                        </a:rPr>
                        <a:t>Decision Tree</a:t>
                      </a:r>
                      <a:endParaRPr lang="en-US" sz="1600" baseline="0" dirty="0">
                        <a:latin typeface="+mn-lt"/>
                      </a:endParaRPr>
                    </a:p>
                  </a:txBody>
                  <a:tcPr anchor="ctr"/>
                </a:tc>
                <a:tc>
                  <a:txBody>
                    <a:bodyPr/>
                    <a:lstStyle/>
                    <a:p>
                      <a:endParaRPr lang="en-US" sz="1600" baseline="0" dirty="0">
                        <a:latin typeface="+mn-lt"/>
                      </a:endParaRPr>
                    </a:p>
                  </a:txBody>
                  <a:tcPr anchor="ctr">
                    <a:solidFill>
                      <a:schemeClr val="bg2"/>
                    </a:solidFill>
                  </a:tcPr>
                </a:tc>
                <a:tc>
                  <a:txBody>
                    <a:bodyPr/>
                    <a:lstStyle/>
                    <a:p>
                      <a:endParaRPr lang="en-US" sz="1600" baseline="0" dirty="0">
                        <a:latin typeface="+mn-lt"/>
                      </a:endParaRPr>
                    </a:p>
                  </a:txBody>
                  <a:tcPr anchor="ctr">
                    <a:solidFill>
                      <a:schemeClr val="bg2"/>
                    </a:solidFill>
                  </a:tcPr>
                </a:tc>
                <a:tc>
                  <a: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aseline="0" dirty="0">
                        <a:solidFill>
                          <a:schemeClr val="tx1"/>
                        </a:solidFill>
                        <a:latin typeface="+mn-lt"/>
                      </a:endParaRPr>
                    </a:p>
                  </a:txBody>
                  <a:tcPr anchor="ctr">
                    <a:solidFill>
                      <a:srgbClr val="92D050"/>
                    </a:solidFill>
                  </a:tcPr>
                </a:tc>
              </a:tr>
              <a:tr h="561400">
                <a:tc>
                  <a:txBody>
                    <a:bodyPr/>
                    <a:lstStyle/>
                    <a:p>
                      <a:r>
                        <a:rPr lang="en-US" sz="1600" baseline="0" dirty="0" smtClean="0">
                          <a:latin typeface="+mn-lt"/>
                        </a:rPr>
                        <a:t>Classification Rules</a:t>
                      </a:r>
                      <a:endParaRPr lang="en-US" sz="1600" baseline="0" dirty="0">
                        <a:latin typeface="+mn-lt"/>
                      </a:endParaRPr>
                    </a:p>
                  </a:txBody>
                  <a:tcPr anchor="ctr"/>
                </a:tc>
                <a:tc>
                  <a:txBody>
                    <a:bodyPr/>
                    <a:lstStyle/>
                    <a:p>
                      <a:endParaRPr lang="en-US" sz="1600" baseline="0" dirty="0">
                        <a:latin typeface="+mn-lt"/>
                      </a:endParaRPr>
                    </a:p>
                  </a:txBody>
                  <a:tcPr anchor="ctr">
                    <a:solidFill>
                      <a:schemeClr val="bg2"/>
                    </a:solidFill>
                  </a:tcPr>
                </a:tc>
                <a:tc>
                  <a:txBody>
                    <a:bodyPr/>
                    <a:lstStyle/>
                    <a:p>
                      <a:endParaRPr lang="en-US" sz="1600" baseline="0" dirty="0">
                        <a:latin typeface="+mn-lt"/>
                      </a:endParaRPr>
                    </a:p>
                  </a:txBody>
                  <a:tcPr anchor="ctr">
                    <a:solidFill>
                      <a:schemeClr val="bg2"/>
                    </a:solidFill>
                  </a:tcPr>
                </a:tc>
                <a:tc>
                  <a:txBody>
                    <a:bodyPr/>
                    <a:lstStyle/>
                    <a:p>
                      <a:pPr marL="171450" indent="-171450">
                        <a:buFont typeface="Arial" panose="020B0604020202020204" pitchFamily="34" charset="0"/>
                        <a:buChar char="•"/>
                      </a:pPr>
                      <a:endParaRPr lang="en-US" sz="1600" baseline="0" dirty="0">
                        <a:solidFill>
                          <a:schemeClr val="tx1"/>
                        </a:solidFill>
                        <a:latin typeface="+mn-lt"/>
                      </a:endParaRPr>
                    </a:p>
                  </a:txBody>
                  <a:tcPr anchor="ctr">
                    <a:solidFill>
                      <a:srgbClr val="FF0000"/>
                    </a:solidFill>
                  </a:tcPr>
                </a:tc>
              </a:tr>
            </a:tbl>
          </a:graphicData>
        </a:graphic>
      </p:graphicFrame>
    </p:spTree>
    <p:extLst>
      <p:ext uri="{BB962C8B-B14F-4D97-AF65-F5344CB8AC3E}">
        <p14:creationId xmlns:p14="http://schemas.microsoft.com/office/powerpoint/2010/main" val="3327372753"/>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RIPPER: Fast Effective Rule Induction [Cohen 1995]</a:t>
            </a:r>
            <a:endParaRPr lang="en-US" dirty="0"/>
          </a:p>
        </p:txBody>
      </p:sp>
      <p:sp>
        <p:nvSpPr>
          <p:cNvPr id="3" name="Content Placeholder 2"/>
          <p:cNvSpPr>
            <a:spLocks noGrp="1"/>
          </p:cNvSpPr>
          <p:nvPr>
            <p:ph idx="1"/>
          </p:nvPr>
        </p:nvSpPr>
        <p:spPr>
          <a:xfrm>
            <a:off x="182563" y="1325564"/>
            <a:ext cx="8686800" cy="5029200"/>
          </a:xfrm>
        </p:spPr>
        <p:txBody>
          <a:bodyPr/>
          <a:lstStyle/>
          <a:p>
            <a:pPr marL="171450" indent="-171450">
              <a:buFont typeface="Arial" panose="020B0604020202020204" pitchFamily="34" charset="0"/>
              <a:buChar char="•"/>
            </a:pPr>
            <a:r>
              <a:rPr lang="en-US" dirty="0" smtClean="0"/>
              <a:t>Classic propositional rule learner algorithm that:</a:t>
            </a:r>
          </a:p>
          <a:p>
            <a:pPr marL="508000" lvl="1" indent="-171450">
              <a:buFont typeface="Arial" panose="020B0604020202020204" pitchFamily="34" charset="0"/>
              <a:buChar char="•"/>
            </a:pPr>
            <a:r>
              <a:rPr lang="en-US" dirty="0" smtClean="0"/>
              <a:t>Performs efficiently on large noisy data</a:t>
            </a:r>
          </a:p>
          <a:p>
            <a:pPr marL="508000" lvl="1" indent="-171450">
              <a:buFont typeface="Arial" panose="020B0604020202020204" pitchFamily="34" charset="0"/>
              <a:buChar char="•"/>
            </a:pPr>
            <a:r>
              <a:rPr lang="en-US" dirty="0" smtClean="0"/>
              <a:t>Extends naturally to first order logic representations</a:t>
            </a:r>
          </a:p>
          <a:p>
            <a:pPr marL="508000" lvl="1" indent="-171450">
              <a:buFont typeface="Arial" panose="020B0604020202020204" pitchFamily="34" charset="0"/>
              <a:buChar char="•"/>
            </a:pPr>
            <a:r>
              <a:rPr lang="en-US" dirty="0" smtClean="0"/>
              <a:t>Competitive in generalization performance</a:t>
            </a:r>
            <a:endParaRPr lang="en-US" dirty="0"/>
          </a:p>
          <a:p>
            <a:pPr marL="171450" indent="-171450">
              <a:buFont typeface="Arial" panose="020B0604020202020204" pitchFamily="34" charset="0"/>
              <a:buChar char="•"/>
            </a:pPr>
            <a:r>
              <a:rPr lang="en-US" dirty="0" smtClean="0"/>
              <a:t>Input: positive and negative examples</a:t>
            </a:r>
          </a:p>
          <a:p>
            <a:pPr marL="171450" indent="-171450">
              <a:buFont typeface="Arial" panose="020B0604020202020204" pitchFamily="34" charset="0"/>
              <a:buChar char="•"/>
            </a:pPr>
            <a:r>
              <a:rPr lang="en-US" dirty="0" smtClean="0"/>
              <a:t>Algorithm sketch</a:t>
            </a:r>
          </a:p>
          <a:p>
            <a:pPr marL="679450" lvl="1" indent="-342900">
              <a:buFont typeface="+mj-lt"/>
              <a:buAutoNum type="arabicPeriod"/>
            </a:pPr>
            <a:r>
              <a:rPr lang="en-US" dirty="0" smtClean="0"/>
              <a:t>Building </a:t>
            </a:r>
            <a:r>
              <a:rPr lang="en-US" dirty="0"/>
              <a:t>stage</a:t>
            </a:r>
            <a:r>
              <a:rPr lang="en-US" dirty="0" smtClean="0"/>
              <a:t>: Repeat until &lt;stopping condition&gt;</a:t>
            </a:r>
          </a:p>
          <a:p>
            <a:pPr marL="1025525" lvl="2" indent="-342900">
              <a:buFont typeface="+mj-lt"/>
              <a:buAutoNum type="arabicPeriod"/>
            </a:pPr>
            <a:r>
              <a:rPr lang="en-US" dirty="0" smtClean="0"/>
              <a:t>Split examples into two sets: Grow and Prune</a:t>
            </a:r>
          </a:p>
          <a:p>
            <a:pPr marL="1025525" lvl="2" indent="-342900">
              <a:buFont typeface="+mj-lt"/>
              <a:buAutoNum type="arabicPeriod"/>
            </a:pPr>
            <a:r>
              <a:rPr lang="en-US" dirty="0" smtClean="0"/>
              <a:t>Grow </a:t>
            </a:r>
            <a:r>
              <a:rPr lang="en-US" dirty="0"/>
              <a:t>one rule by greedily adding </a:t>
            </a:r>
            <a:r>
              <a:rPr lang="en-US" dirty="0" smtClean="0"/>
              <a:t>conditions </a:t>
            </a:r>
            <a:r>
              <a:rPr lang="en-US" dirty="0"/>
              <a:t>until the rule is </a:t>
            </a:r>
            <a:r>
              <a:rPr lang="en-US" dirty="0" smtClean="0"/>
              <a:t>100</a:t>
            </a:r>
            <a:r>
              <a:rPr lang="en-US" dirty="0"/>
              <a:t>% </a:t>
            </a:r>
            <a:r>
              <a:rPr lang="en-US" dirty="0" smtClean="0"/>
              <a:t>precise on Grow set </a:t>
            </a:r>
          </a:p>
          <a:p>
            <a:pPr marL="1025525" lvl="2" indent="-342900">
              <a:buFont typeface="+mj-lt"/>
              <a:buAutoNum type="arabicPeriod"/>
            </a:pPr>
            <a:r>
              <a:rPr lang="en-US" dirty="0" smtClean="0"/>
              <a:t>Incrementally </a:t>
            </a:r>
            <a:r>
              <a:rPr lang="en-US" dirty="0"/>
              <a:t>prune each rule </a:t>
            </a:r>
            <a:r>
              <a:rPr lang="en-US" dirty="0" smtClean="0"/>
              <a:t>based on Prune set </a:t>
            </a:r>
            <a:r>
              <a:rPr lang="en-US" dirty="0" smtClean="0">
                <a:sym typeface="Wingdings" panose="05000000000000000000" pitchFamily="2" charset="2"/>
              </a:rPr>
              <a:t> to avoid overfitting</a:t>
            </a:r>
          </a:p>
          <a:p>
            <a:pPr marL="679450" lvl="1" indent="-342900">
              <a:buFont typeface="+mj-lt"/>
              <a:buAutoNum type="arabicPeriod"/>
            </a:pPr>
            <a:r>
              <a:rPr lang="en-US" dirty="0" smtClean="0">
                <a:sym typeface="Wingdings" panose="05000000000000000000" pitchFamily="2" charset="2"/>
              </a:rPr>
              <a:t>Optimization stage: Simplify ruleset by deleting rules in order to reduce total description length</a:t>
            </a:r>
            <a:endParaRPr lang="en-US" dirty="0" smtClean="0"/>
          </a:p>
          <a:p>
            <a:pPr marL="171450" indent="-171450">
              <a:buFont typeface="Arial" panose="020B0604020202020204" pitchFamily="34" charset="0"/>
              <a:buChar char="•"/>
            </a:pPr>
            <a:r>
              <a:rPr lang="en-US" dirty="0" smtClean="0"/>
              <a:t>Useful for learning Predicate-based rules for IE, e.g. rule induction [</a:t>
            </a:r>
            <a:r>
              <a:rPr lang="en-US" dirty="0" err="1" smtClean="0"/>
              <a:t>Nagesh</a:t>
            </a:r>
            <a:r>
              <a:rPr lang="en-US" dirty="0" smtClean="0"/>
              <a:t> et al., 2012]</a:t>
            </a:r>
            <a:endParaRPr lang="en-US" dirty="0"/>
          </a:p>
          <a:p>
            <a:pPr marL="171450" indent="-171450">
              <a:buFont typeface="Arial" panose="020B0604020202020204" pitchFamily="34" charset="0"/>
              <a:buChar char="•"/>
            </a:pPr>
            <a:r>
              <a:rPr lang="en-US" dirty="0" smtClean="0"/>
              <a:t>Extension: SLIPPER [Cohen &amp; Singer 1999]</a:t>
            </a:r>
          </a:p>
          <a:p>
            <a:pPr marL="508000" lvl="1" indent="-171450">
              <a:buFont typeface="Arial" panose="020B0604020202020204" pitchFamily="34" charset="0"/>
              <a:buChar char="•"/>
            </a:pPr>
            <a:r>
              <a:rPr lang="en-US" dirty="0" smtClean="0"/>
              <a:t>Lower error rate compared to RIPPER, but generates slightly larger rule sets </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128</a:t>
            </a:fld>
            <a:endParaRPr lang="en-US" altLang="en-US"/>
          </a:p>
        </p:txBody>
      </p:sp>
      <p:sp>
        <p:nvSpPr>
          <p:cNvPr id="5" name="Footer Placeholder 4"/>
          <p:cNvSpPr>
            <a:spLocks noGrp="1"/>
          </p:cNvSpPr>
          <p:nvPr>
            <p:ph type="ftr" sz="quarter" idx="11"/>
          </p:nvPr>
        </p:nvSpPr>
        <p:spPr/>
        <p:txBody>
          <a:bodyPr/>
          <a:lstStyle/>
          <a:p>
            <a:pPr>
              <a:defRPr/>
            </a:pPr>
            <a:r>
              <a:rPr lang="en-US" altLang="en-US" smtClean="0"/>
              <a:t>IBM Confidential		</a:t>
            </a:r>
            <a:endParaRPr lang="en-US" altLang="en-US"/>
          </a:p>
        </p:txBody>
      </p:sp>
    </p:spTree>
    <p:extLst>
      <p:ext uri="{BB962C8B-B14F-4D97-AF65-F5344CB8AC3E}">
        <p14:creationId xmlns:p14="http://schemas.microsoft.com/office/powerpoint/2010/main" val="576739460"/>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CHIMERA [Sun et al., 2015</a:t>
            </a:r>
            <a:r>
              <a:rPr lang="en-US" dirty="0" smtClean="0"/>
              <a:t>]</a:t>
            </a:r>
            <a:endParaRPr lang="en-US" dirty="0"/>
          </a:p>
        </p:txBody>
      </p:sp>
      <p:sp>
        <p:nvSpPr>
          <p:cNvPr id="3" name="Content Placeholder 2"/>
          <p:cNvSpPr>
            <a:spLocks noGrp="1"/>
          </p:cNvSpPr>
          <p:nvPr>
            <p:ph idx="1"/>
          </p:nvPr>
        </p:nvSpPr>
        <p:spPr/>
        <p:txBody>
          <a:bodyPr/>
          <a:lstStyle/>
          <a:p>
            <a:r>
              <a:rPr lang="en-US" dirty="0" smtClean="0"/>
              <a:t>Rule generation for product classification:  </a:t>
            </a:r>
            <a:r>
              <a:rPr lang="en-US" i="1" dirty="0" smtClean="0"/>
              <a:t>(motor | engine) oils? </a:t>
            </a:r>
            <a:r>
              <a:rPr lang="en-US" i="1" dirty="0" smtClean="0">
                <a:sym typeface="Wingdings" panose="05000000000000000000" pitchFamily="2" charset="2"/>
              </a:rPr>
              <a:t> motor oil</a:t>
            </a:r>
          </a:p>
          <a:p>
            <a:pPr marL="342900" indent="-342900">
              <a:buFont typeface="+mj-lt"/>
              <a:buAutoNum type="arabicPeriod"/>
            </a:pPr>
            <a:r>
              <a:rPr lang="en-US" dirty="0" smtClean="0">
                <a:sym typeface="Wingdings" panose="05000000000000000000" pitchFamily="2" charset="2"/>
              </a:rPr>
              <a:t>Tool to increase the recall of a single classification rule</a:t>
            </a:r>
          </a:p>
          <a:p>
            <a:pPr marL="342900" indent="-342900">
              <a:buFont typeface="+mj-lt"/>
              <a:buAutoNum type="arabicPeriod"/>
            </a:pPr>
            <a:endParaRPr lang="en-US" dirty="0">
              <a:sym typeface="Wingdings" panose="05000000000000000000" pitchFamily="2" charset="2"/>
            </a:endParaRPr>
          </a:p>
          <a:p>
            <a:pPr marL="342900" indent="-342900">
              <a:buFont typeface="+mj-lt"/>
              <a:buAutoNum type="arabicPeriod"/>
            </a:pPr>
            <a:endParaRPr lang="en-US" dirty="0" smtClean="0">
              <a:sym typeface="Wingdings" panose="05000000000000000000" pitchFamily="2" charset="2"/>
            </a:endParaRPr>
          </a:p>
          <a:p>
            <a:pPr marL="342900" indent="-342900">
              <a:buFont typeface="+mj-lt"/>
              <a:buAutoNum type="arabicPeriod"/>
            </a:pPr>
            <a:endParaRPr lang="en-US" dirty="0">
              <a:sym typeface="Wingdings" panose="05000000000000000000" pitchFamily="2" charset="2"/>
            </a:endParaRPr>
          </a:p>
          <a:p>
            <a:pPr marL="342900" indent="-342900">
              <a:buFont typeface="+mj-lt"/>
              <a:buAutoNum type="arabicPeriod"/>
            </a:pPr>
            <a:endParaRPr lang="en-US" dirty="0" smtClean="0">
              <a:sym typeface="Wingdings" panose="05000000000000000000" pitchFamily="2" charset="2"/>
            </a:endParaRPr>
          </a:p>
          <a:p>
            <a:pPr marL="342900" indent="-342900">
              <a:buFont typeface="+mj-lt"/>
              <a:buAutoNum type="arabicPeriod"/>
            </a:pPr>
            <a:endParaRPr lang="en-US" dirty="0">
              <a:sym typeface="Wingdings" panose="05000000000000000000" pitchFamily="2" charset="2"/>
            </a:endParaRPr>
          </a:p>
          <a:p>
            <a:pPr marL="342900" indent="-342900">
              <a:buFont typeface="+mj-lt"/>
              <a:buAutoNum type="arabicPeriod"/>
            </a:pPr>
            <a:endParaRPr lang="en-US" dirty="0" smtClean="0">
              <a:sym typeface="Wingdings" panose="05000000000000000000" pitchFamily="2" charset="2"/>
            </a:endParaRPr>
          </a:p>
          <a:p>
            <a:pPr marL="342900" indent="-342900">
              <a:buFont typeface="+mj-lt"/>
              <a:buAutoNum type="arabicPeriod"/>
            </a:pPr>
            <a:endParaRPr lang="en-US" dirty="0">
              <a:sym typeface="Wingdings" panose="05000000000000000000" pitchFamily="2" charset="2"/>
            </a:endParaRPr>
          </a:p>
          <a:p>
            <a:pPr marL="342900" indent="-342900">
              <a:buFont typeface="+mj-lt"/>
              <a:buAutoNum type="arabicPeriod"/>
            </a:pPr>
            <a:r>
              <a:rPr lang="en-US" dirty="0" smtClean="0">
                <a:sym typeface="Wingdings" panose="05000000000000000000" pitchFamily="2" charset="2"/>
              </a:rPr>
              <a:t>Tool to generate classification rules from examples</a:t>
            </a:r>
          </a:p>
          <a:p>
            <a:pPr marL="679450" lvl="1" indent="-342900"/>
            <a:r>
              <a:rPr lang="en-US" dirty="0" smtClean="0">
                <a:sym typeface="Wingdings" panose="05000000000000000000" pitchFamily="2" charset="2"/>
              </a:rPr>
              <a:t>Sequence mining to generate individual rule from labeled product titles</a:t>
            </a:r>
          </a:p>
          <a:p>
            <a:pPr marL="679450" lvl="1" indent="-342900"/>
            <a:r>
              <a:rPr lang="en-US" dirty="0" smtClean="0">
                <a:sym typeface="Wingdings" panose="05000000000000000000" pitchFamily="2" charset="2"/>
              </a:rPr>
              <a:t>Greedy algorithm to select a subset of rules that provide good coverage and high precision</a:t>
            </a:r>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129</a:t>
            </a:fld>
            <a:endParaRPr lang="en-US" altLang="en-US"/>
          </a:p>
        </p:txBody>
      </p:sp>
      <p:pic>
        <p:nvPicPr>
          <p:cNvPr id="6" name="Picture 5"/>
          <p:cNvPicPr>
            <a:picLocks noChangeAspect="1"/>
          </p:cNvPicPr>
          <p:nvPr/>
        </p:nvPicPr>
        <p:blipFill>
          <a:blip r:embed="rId2"/>
          <a:stretch>
            <a:fillRect/>
          </a:stretch>
        </p:blipFill>
        <p:spPr>
          <a:xfrm>
            <a:off x="1752600" y="2895600"/>
            <a:ext cx="4848225" cy="2000250"/>
          </a:xfrm>
          <a:prstGeom prst="rect">
            <a:avLst/>
          </a:prstGeom>
        </p:spPr>
      </p:pic>
    </p:spTree>
    <p:extLst>
      <p:ext uri="{BB962C8B-B14F-4D97-AF65-F5344CB8AC3E}">
        <p14:creationId xmlns:p14="http://schemas.microsoft.com/office/powerpoint/2010/main" val="7434816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9" name="Rectangle 6"/>
          <p:cNvSpPr txBox="1">
            <a:spLocks noGrp="1" noChangeArrowheads="1"/>
          </p:cNvSpPr>
          <p:nvPr/>
        </p:nvSpPr>
        <p:spPr bwMode="auto">
          <a:xfrm>
            <a:off x="7239000" y="2438400"/>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50000"/>
              </a:spcBef>
              <a:buClr>
                <a:schemeClr val="tx1"/>
              </a:buClr>
              <a:buFont typeface="Wingdings" panose="05000000000000000000" pitchFamily="2" charset="2"/>
              <a:buChar char="§"/>
              <a:defRPr sz="1600">
                <a:solidFill>
                  <a:schemeClr val="tx1"/>
                </a:solidFill>
                <a:latin typeface="Arial" panose="020B0604020202020204" pitchFamily="34" charset="0"/>
              </a:defRPr>
            </a:lvl1pPr>
            <a:lvl2pPr marL="742950" indent="-285750">
              <a:buClr>
                <a:schemeClr val="tx1"/>
              </a:buClr>
              <a:buFont typeface="Arial" panose="020B0604020202020204" pitchFamily="34" charset="0"/>
              <a:buChar char="–"/>
              <a:defRPr sz="1600">
                <a:solidFill>
                  <a:schemeClr val="tx1"/>
                </a:solidFill>
                <a:latin typeface="Arial" panose="020B0604020202020204" pitchFamily="34" charset="0"/>
              </a:defRPr>
            </a:lvl2pPr>
            <a:lvl3pPr marL="1143000" indent="-228600">
              <a:buClr>
                <a:schemeClr val="tx1"/>
              </a:buClr>
              <a:buChar char="•"/>
              <a:defRPr sz="1600">
                <a:solidFill>
                  <a:schemeClr val="tx1"/>
                </a:solidFill>
                <a:latin typeface="Arial" panose="020B0604020202020204" pitchFamily="34" charset="0"/>
              </a:defRPr>
            </a:lvl3pPr>
            <a:lvl4pPr marL="1600200" indent="-228600">
              <a:spcBef>
                <a:spcPct val="20000"/>
              </a:spcBef>
              <a:buClr>
                <a:schemeClr val="bg1"/>
              </a:buClr>
              <a:defRPr sz="1600">
                <a:solidFill>
                  <a:schemeClr val="bg1"/>
                </a:solidFill>
                <a:latin typeface="Arial" panose="020B0604020202020204" pitchFamily="34" charset="0"/>
              </a:defRPr>
            </a:lvl4pPr>
            <a:lvl5pPr marL="2057400" indent="-228600">
              <a:spcBef>
                <a:spcPct val="20000"/>
              </a:spcBef>
              <a:buClr>
                <a:schemeClr val="bg1"/>
              </a:buClr>
              <a:buChar char="»"/>
              <a:defRPr sz="1600">
                <a:solidFill>
                  <a:schemeClr val="bg1"/>
                </a:solidFill>
                <a:latin typeface="Arial" panose="020B0604020202020204" pitchFamily="34" charset="0"/>
              </a:defRPr>
            </a:lvl5pPr>
            <a:lvl6pPr marL="25146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6pPr>
            <a:lvl7pPr marL="29718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7pPr>
            <a:lvl8pPr marL="34290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8pPr>
            <a:lvl9pPr marL="38862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9pPr>
          </a:lstStyle>
          <a:p>
            <a:pPr algn="r" eaLnBrk="1" hangingPunct="1">
              <a:spcBef>
                <a:spcPct val="0"/>
              </a:spcBef>
              <a:buClrTx/>
              <a:buFontTx/>
              <a:buNone/>
            </a:pPr>
            <a:endParaRPr lang="en-US" altLang="en-US" sz="1400">
              <a:latin typeface="Whitney Light" pitchFamily="50" charset="0"/>
              <a:ea typeface="MS PGothic" panose="020B0600070205080204" pitchFamily="34" charset="-128"/>
            </a:endParaRPr>
          </a:p>
        </p:txBody>
      </p:sp>
      <p:sp>
        <p:nvSpPr>
          <p:cNvPr id="48131" name="Rectangle 2"/>
          <p:cNvSpPr>
            <a:spLocks noGrp="1" noChangeArrowheads="1"/>
          </p:cNvSpPr>
          <p:nvPr>
            <p:ph type="title"/>
          </p:nvPr>
        </p:nvSpPr>
        <p:spPr/>
        <p:txBody>
          <a:bodyPr>
            <a:normAutofit/>
          </a:bodyPr>
          <a:lstStyle/>
          <a:p>
            <a:r>
              <a:rPr lang="en-US" dirty="0">
                <a:solidFill>
                  <a:srgbClr val="00B0F0"/>
                </a:solidFill>
              </a:rPr>
              <a:t>Expressivity Example: Sentiment Analysis</a:t>
            </a:r>
            <a:endParaRPr lang="en-US" altLang="en-US" dirty="0">
              <a:solidFill>
                <a:srgbClr val="00B0F0"/>
              </a:solidFill>
            </a:endParaRPr>
          </a:p>
        </p:txBody>
      </p:sp>
      <p:sp>
        <p:nvSpPr>
          <p:cNvPr id="21507" name="Text Box 3"/>
          <p:cNvSpPr txBox="1">
            <a:spLocks noChangeArrowheads="1"/>
          </p:cNvSpPr>
          <p:nvPr/>
        </p:nvSpPr>
        <p:spPr bwMode="auto">
          <a:xfrm>
            <a:off x="2022475" y="5721350"/>
            <a:ext cx="4683125" cy="222250"/>
          </a:xfrm>
          <a:prstGeom prst="rect">
            <a:avLst/>
          </a:prstGeom>
          <a:gradFill rotWithShape="1">
            <a:gsLst>
              <a:gs pos="0">
                <a:srgbClr val="EAEAEA"/>
              </a:gs>
              <a:gs pos="100000">
                <a:srgbClr val="EAEAEA">
                  <a:gamma/>
                  <a:tint val="36471"/>
                  <a:invGamma/>
                </a:srgbClr>
              </a:gs>
            </a:gsLst>
            <a:lin ang="2700000" scaled="1"/>
          </a:gradFill>
          <a:ln w="9525">
            <a:solidFill>
              <a:srgbClr val="C0C0C0"/>
            </a:solidFill>
            <a:miter lim="800000"/>
            <a:headEnd/>
            <a:tailEnd/>
          </a:ln>
          <a:effectLst>
            <a:outerShdw blurRad="63500" dist="38099" dir="2700000" algn="ctr" rotWithShape="0">
              <a:srgbClr val="EAEAEA">
                <a:alpha val="74998"/>
              </a:srgbClr>
            </a:outerShdw>
          </a:effectLst>
        </p:spPr>
        <p:txBody>
          <a:bodyPr tIns="18288" bIns="18288">
            <a:spAutoFit/>
          </a:bodyPr>
          <a:lstStyle/>
          <a:p>
            <a:pPr eaLnBrk="1" hangingPunct="1">
              <a:defRPr/>
            </a:pPr>
            <a:r>
              <a:rPr lang="en-US" sz="1200" i="1">
                <a:solidFill>
                  <a:srgbClr val="006600"/>
                </a:solidFill>
                <a:latin typeface="Whitney Light" pitchFamily="50" charset="0"/>
                <a:ea typeface="MS PGothic" charset="0"/>
                <a:cs typeface="MS PGothic" charset="0"/>
              </a:rPr>
              <a:t>Mcdonalds mcnuggets are fake as shit but they so delicious.</a:t>
            </a:r>
          </a:p>
        </p:txBody>
      </p:sp>
      <p:sp>
        <p:nvSpPr>
          <p:cNvPr id="21508" name="Rectangle 4"/>
          <p:cNvSpPr>
            <a:spLocks noChangeArrowheads="1"/>
          </p:cNvSpPr>
          <p:nvPr/>
        </p:nvSpPr>
        <p:spPr bwMode="auto">
          <a:xfrm>
            <a:off x="2022475" y="6483350"/>
            <a:ext cx="4006850" cy="222250"/>
          </a:xfrm>
          <a:prstGeom prst="rect">
            <a:avLst/>
          </a:prstGeom>
          <a:gradFill rotWithShape="1">
            <a:gsLst>
              <a:gs pos="0">
                <a:srgbClr val="EAEAEA"/>
              </a:gs>
              <a:gs pos="100000">
                <a:srgbClr val="EAEAEA">
                  <a:gamma/>
                  <a:tint val="36471"/>
                  <a:invGamma/>
                </a:srgbClr>
              </a:gs>
            </a:gsLst>
            <a:lin ang="2700000" scaled="1"/>
          </a:gradFill>
          <a:ln w="9525">
            <a:solidFill>
              <a:srgbClr val="C0C0C0"/>
            </a:solidFill>
            <a:miter lim="800000"/>
            <a:headEnd/>
            <a:tailEnd/>
          </a:ln>
          <a:effectLst>
            <a:outerShdw blurRad="63500" dist="38099" dir="2700000" algn="ctr" rotWithShape="0">
              <a:srgbClr val="EAEAEA">
                <a:alpha val="74998"/>
              </a:srgbClr>
            </a:outerShdw>
          </a:effectLst>
        </p:spPr>
        <p:txBody>
          <a:bodyPr tIns="18288" bIns="18288">
            <a:spAutoFit/>
          </a:bodyPr>
          <a:lstStyle/>
          <a:p>
            <a:pPr eaLnBrk="1" hangingPunct="1">
              <a:defRPr/>
            </a:pPr>
            <a:r>
              <a:rPr lang="en-US" sz="1200" i="1">
                <a:solidFill>
                  <a:srgbClr val="006600"/>
                </a:solidFill>
                <a:latin typeface="Whitney Light" pitchFamily="50" charset="0"/>
                <a:ea typeface="MS PGothic" charset="0"/>
                <a:cs typeface="MS PGothic" charset="0"/>
              </a:rPr>
              <a:t>We should do something cool like go to </a:t>
            </a:r>
            <a:r>
              <a:rPr lang="en-US" sz="1200" b="1" i="1">
                <a:solidFill>
                  <a:srgbClr val="CC0000"/>
                </a:solidFill>
                <a:latin typeface="Whitney Light" pitchFamily="50" charset="0"/>
                <a:ea typeface="MS PGothic" charset="0"/>
                <a:cs typeface="MS PGothic" charset="0"/>
              </a:rPr>
              <a:t>Z</a:t>
            </a:r>
            <a:r>
              <a:rPr lang="en-US" sz="1200" i="1">
                <a:solidFill>
                  <a:srgbClr val="006600"/>
                </a:solidFill>
                <a:latin typeface="Whitney Light" pitchFamily="50" charset="0"/>
                <a:ea typeface="MS PGothic" charset="0"/>
                <a:cs typeface="MS PGothic" charset="0"/>
              </a:rPr>
              <a:t> (</a:t>
            </a:r>
            <a:r>
              <a:rPr lang="en-US" sz="1200" b="1" i="1">
                <a:solidFill>
                  <a:srgbClr val="006600"/>
                </a:solidFill>
                <a:latin typeface="Whitney Light" pitchFamily="50" charset="0"/>
                <a:ea typeface="MS PGothic" charset="0"/>
                <a:cs typeface="MS PGothic" charset="0"/>
              </a:rPr>
              <a:t>kidding</a:t>
            </a:r>
            <a:r>
              <a:rPr lang="en-US" sz="1200" i="1">
                <a:solidFill>
                  <a:srgbClr val="006600"/>
                </a:solidFill>
                <a:latin typeface="Whitney Light" pitchFamily="50" charset="0"/>
                <a:ea typeface="MS PGothic" charset="0"/>
                <a:cs typeface="MS PGothic" charset="0"/>
              </a:rPr>
              <a:t>).</a:t>
            </a:r>
          </a:p>
        </p:txBody>
      </p:sp>
      <p:sp>
        <p:nvSpPr>
          <p:cNvPr id="21509" name="Rectangle 5"/>
          <p:cNvSpPr>
            <a:spLocks noChangeArrowheads="1"/>
          </p:cNvSpPr>
          <p:nvPr/>
        </p:nvSpPr>
        <p:spPr bwMode="auto">
          <a:xfrm>
            <a:off x="2022475" y="4876800"/>
            <a:ext cx="3768725" cy="222250"/>
          </a:xfrm>
          <a:prstGeom prst="rect">
            <a:avLst/>
          </a:prstGeom>
          <a:gradFill rotWithShape="1">
            <a:gsLst>
              <a:gs pos="0">
                <a:srgbClr val="EAEAEA"/>
              </a:gs>
              <a:gs pos="100000">
                <a:srgbClr val="EAEAEA">
                  <a:gamma/>
                  <a:tint val="36471"/>
                  <a:invGamma/>
                </a:srgbClr>
              </a:gs>
            </a:gsLst>
            <a:lin ang="2700000" scaled="1"/>
          </a:gradFill>
          <a:ln w="9525">
            <a:solidFill>
              <a:srgbClr val="C0C0C0"/>
            </a:solidFill>
            <a:miter lim="800000"/>
            <a:headEnd/>
            <a:tailEnd/>
          </a:ln>
          <a:effectLst>
            <a:outerShdw blurRad="63500" dist="38099" dir="2700000" algn="ctr" rotWithShape="0">
              <a:srgbClr val="EAEAEA">
                <a:alpha val="74998"/>
              </a:srgbClr>
            </a:outerShdw>
          </a:effectLst>
        </p:spPr>
        <p:txBody>
          <a:bodyPr tIns="18288" bIns="18288">
            <a:spAutoFit/>
          </a:bodyPr>
          <a:lstStyle/>
          <a:p>
            <a:pPr eaLnBrk="1" hangingPunct="1">
              <a:defRPr/>
            </a:pPr>
            <a:r>
              <a:rPr lang="en-US" sz="1200">
                <a:latin typeface="Whitney Light" pitchFamily="50" charset="0"/>
                <a:ea typeface="MS PGothic" charset="0"/>
                <a:cs typeface="MS PGothic" charset="0"/>
              </a:rPr>
              <a:t> </a:t>
            </a:r>
            <a:r>
              <a:rPr lang="en-US" sz="1200" i="1">
                <a:solidFill>
                  <a:srgbClr val="006600"/>
                </a:solidFill>
                <a:latin typeface="Whitney Light" pitchFamily="50" charset="0"/>
                <a:ea typeface="MS PGothic" charset="0"/>
                <a:cs typeface="MS PGothic" charset="0"/>
              </a:rPr>
              <a:t>Makin chicken fries at home bc everyone sucks!</a:t>
            </a:r>
          </a:p>
        </p:txBody>
      </p:sp>
      <p:sp>
        <p:nvSpPr>
          <p:cNvPr id="21510" name="Rectangle 6"/>
          <p:cNvSpPr>
            <a:spLocks noChangeArrowheads="1"/>
          </p:cNvSpPr>
          <p:nvPr/>
        </p:nvSpPr>
        <p:spPr bwMode="auto">
          <a:xfrm>
            <a:off x="2022475" y="6102350"/>
            <a:ext cx="3200400" cy="222250"/>
          </a:xfrm>
          <a:prstGeom prst="rect">
            <a:avLst/>
          </a:prstGeom>
          <a:gradFill rotWithShape="1">
            <a:gsLst>
              <a:gs pos="0">
                <a:srgbClr val="EAEAEA"/>
              </a:gs>
              <a:gs pos="100000">
                <a:srgbClr val="EAEAEA">
                  <a:gamma/>
                  <a:tint val="36471"/>
                  <a:invGamma/>
                </a:srgbClr>
              </a:gs>
            </a:gsLst>
            <a:lin ang="2700000" scaled="1"/>
          </a:gradFill>
          <a:ln w="9525">
            <a:solidFill>
              <a:srgbClr val="C0C0C0"/>
            </a:solidFill>
            <a:miter lim="800000"/>
            <a:headEnd/>
            <a:tailEnd/>
          </a:ln>
          <a:effectLst>
            <a:outerShdw blurRad="63500" dist="38099" dir="2700000" algn="ctr" rotWithShape="0">
              <a:srgbClr val="EAEAEA">
                <a:alpha val="74998"/>
              </a:srgbClr>
            </a:outerShdw>
          </a:effectLst>
        </p:spPr>
        <p:txBody>
          <a:bodyPr tIns="18288" bIns="18288">
            <a:spAutoFit/>
          </a:bodyPr>
          <a:lstStyle/>
          <a:p>
            <a:pPr eaLnBrk="1" hangingPunct="1">
              <a:defRPr/>
            </a:pPr>
            <a:r>
              <a:rPr lang="en-US" sz="1200" i="1">
                <a:solidFill>
                  <a:srgbClr val="006600"/>
                </a:solidFill>
                <a:latin typeface="Whitney Light" pitchFamily="50" charset="0"/>
                <a:ea typeface="MS PGothic" charset="0"/>
                <a:cs typeface="MS PGothic" charset="0"/>
              </a:rPr>
              <a:t> You are never too old for </a:t>
            </a:r>
            <a:r>
              <a:rPr lang="en-US" sz="1200" i="1">
                <a:solidFill>
                  <a:srgbClr val="CC0000"/>
                </a:solidFill>
                <a:latin typeface="Whitney Light" pitchFamily="50" charset="0"/>
                <a:ea typeface="MS PGothic" charset="0"/>
                <a:cs typeface="MS PGothic" charset="0"/>
              </a:rPr>
              <a:t>Disney movies</a:t>
            </a:r>
            <a:r>
              <a:rPr lang="en-US" sz="1200" i="1">
                <a:solidFill>
                  <a:srgbClr val="006600"/>
                </a:solidFill>
                <a:latin typeface="Whitney Light" pitchFamily="50" charset="0"/>
                <a:ea typeface="MS PGothic" charset="0"/>
                <a:cs typeface="MS PGothic" charset="0"/>
              </a:rPr>
              <a:t>.</a:t>
            </a:r>
          </a:p>
        </p:txBody>
      </p:sp>
      <p:sp>
        <p:nvSpPr>
          <p:cNvPr id="21511" name="AutoShape 7"/>
          <p:cNvSpPr>
            <a:spLocks noChangeArrowheads="1"/>
          </p:cNvSpPr>
          <p:nvPr/>
        </p:nvSpPr>
        <p:spPr bwMode="auto">
          <a:xfrm>
            <a:off x="354013" y="4724400"/>
            <a:ext cx="8408987" cy="2057400"/>
          </a:xfrm>
          <a:prstGeom prst="roundRect">
            <a:avLst>
              <a:gd name="adj" fmla="val 16667"/>
            </a:avLst>
          </a:prstGeom>
          <a:noFill/>
          <a:ln w="9525">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wrap="none" tIns="18288" bIns="18288" anchor="b"/>
          <a:lstStyle>
            <a:lvl1pPr>
              <a:spcBef>
                <a:spcPct val="50000"/>
              </a:spcBef>
              <a:buClr>
                <a:schemeClr val="tx1"/>
              </a:buClr>
              <a:buFont typeface="Wingdings" panose="05000000000000000000" pitchFamily="2" charset="2"/>
              <a:buChar char="§"/>
              <a:defRPr sz="1600">
                <a:solidFill>
                  <a:schemeClr val="tx1"/>
                </a:solidFill>
                <a:latin typeface="Arial" panose="020B0604020202020204" pitchFamily="34" charset="0"/>
              </a:defRPr>
            </a:lvl1pPr>
            <a:lvl2pPr marL="742950" indent="-285750">
              <a:buClr>
                <a:schemeClr val="tx1"/>
              </a:buClr>
              <a:buFont typeface="Arial" panose="020B0604020202020204" pitchFamily="34" charset="0"/>
              <a:buChar char="–"/>
              <a:defRPr sz="1600">
                <a:solidFill>
                  <a:schemeClr val="tx1"/>
                </a:solidFill>
                <a:latin typeface="Arial" panose="020B0604020202020204" pitchFamily="34" charset="0"/>
              </a:defRPr>
            </a:lvl2pPr>
            <a:lvl3pPr marL="1143000" indent="-228600">
              <a:buClr>
                <a:schemeClr val="tx1"/>
              </a:buClr>
              <a:buChar char="•"/>
              <a:defRPr sz="1600">
                <a:solidFill>
                  <a:schemeClr val="tx1"/>
                </a:solidFill>
                <a:latin typeface="Arial" panose="020B0604020202020204" pitchFamily="34" charset="0"/>
              </a:defRPr>
            </a:lvl3pPr>
            <a:lvl4pPr marL="1600200" indent="-228600">
              <a:spcBef>
                <a:spcPct val="20000"/>
              </a:spcBef>
              <a:buClr>
                <a:schemeClr val="bg1"/>
              </a:buClr>
              <a:defRPr sz="1600">
                <a:solidFill>
                  <a:schemeClr val="bg1"/>
                </a:solidFill>
                <a:latin typeface="Arial" panose="020B0604020202020204" pitchFamily="34" charset="0"/>
              </a:defRPr>
            </a:lvl4pPr>
            <a:lvl5pPr marL="2057400" indent="-228600">
              <a:spcBef>
                <a:spcPct val="20000"/>
              </a:spcBef>
              <a:buClr>
                <a:schemeClr val="bg1"/>
              </a:buClr>
              <a:buChar char="»"/>
              <a:defRPr sz="1600">
                <a:solidFill>
                  <a:schemeClr val="bg1"/>
                </a:solidFill>
                <a:latin typeface="Arial" panose="020B0604020202020204" pitchFamily="34" charset="0"/>
              </a:defRPr>
            </a:lvl5pPr>
            <a:lvl6pPr marL="25146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6pPr>
            <a:lvl7pPr marL="29718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7pPr>
            <a:lvl8pPr marL="34290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8pPr>
            <a:lvl9pPr marL="38862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9pPr>
          </a:lstStyle>
          <a:p>
            <a:pPr algn="r" eaLnBrk="1" hangingPunct="1">
              <a:spcBef>
                <a:spcPct val="0"/>
              </a:spcBef>
              <a:buClrTx/>
              <a:buFontTx/>
              <a:buNone/>
            </a:pPr>
            <a:endParaRPr lang="en-US" altLang="en-US" sz="1800" i="1">
              <a:latin typeface="Whitney Light" pitchFamily="50" charset="0"/>
              <a:ea typeface="MS PGothic" panose="020B0600070205080204" pitchFamily="34" charset="-128"/>
            </a:endParaRPr>
          </a:p>
        </p:txBody>
      </p:sp>
      <p:sp>
        <p:nvSpPr>
          <p:cNvPr id="21513" name="Rectangle 9"/>
          <p:cNvSpPr>
            <a:spLocks noChangeArrowheads="1"/>
          </p:cNvSpPr>
          <p:nvPr/>
        </p:nvSpPr>
        <p:spPr bwMode="auto">
          <a:xfrm>
            <a:off x="2022475" y="5340350"/>
            <a:ext cx="2778125" cy="222250"/>
          </a:xfrm>
          <a:prstGeom prst="rect">
            <a:avLst/>
          </a:prstGeom>
          <a:gradFill rotWithShape="1">
            <a:gsLst>
              <a:gs pos="0">
                <a:srgbClr val="EAEAEA"/>
              </a:gs>
              <a:gs pos="100000">
                <a:srgbClr val="EAEAEA">
                  <a:gamma/>
                  <a:tint val="36471"/>
                  <a:invGamma/>
                </a:srgbClr>
              </a:gs>
            </a:gsLst>
            <a:lin ang="2700000" scaled="1"/>
          </a:gradFill>
          <a:ln w="9525">
            <a:solidFill>
              <a:srgbClr val="C0C0C0"/>
            </a:solidFill>
            <a:miter lim="800000"/>
            <a:headEnd/>
            <a:tailEnd/>
          </a:ln>
          <a:effectLst>
            <a:outerShdw blurRad="63500" dist="38099" dir="2700000" algn="ctr" rotWithShape="0">
              <a:srgbClr val="EAEAEA">
                <a:alpha val="74998"/>
              </a:srgbClr>
            </a:outerShdw>
          </a:effectLst>
        </p:spPr>
        <p:txBody>
          <a:bodyPr tIns="18288" bIns="18288">
            <a:spAutoFit/>
          </a:bodyPr>
          <a:lstStyle/>
          <a:p>
            <a:pPr eaLnBrk="1" hangingPunct="1">
              <a:defRPr/>
            </a:pPr>
            <a:r>
              <a:rPr lang="en-US" sz="1200">
                <a:solidFill>
                  <a:srgbClr val="CC0000"/>
                </a:solidFill>
                <a:latin typeface="Whitney Light" pitchFamily="50" charset="0"/>
                <a:ea typeface="MS PGothic" charset="0"/>
                <a:cs typeface="MS PGothic" charset="0"/>
              </a:rPr>
              <a:t> </a:t>
            </a:r>
            <a:r>
              <a:rPr lang="en-US" sz="1200" i="1">
                <a:solidFill>
                  <a:srgbClr val="CC0000"/>
                </a:solidFill>
                <a:latin typeface="Whitney Light" pitchFamily="50" charset="0"/>
                <a:ea typeface="MS PGothic" charset="0"/>
                <a:cs typeface="MS PGothic" charset="0"/>
              </a:rPr>
              <a:t>Bank X</a:t>
            </a:r>
            <a:r>
              <a:rPr lang="en-US" sz="1200" i="1">
                <a:solidFill>
                  <a:srgbClr val="006600"/>
                </a:solidFill>
                <a:latin typeface="Whitney Light" pitchFamily="50" charset="0"/>
                <a:ea typeface="MS PGothic" charset="0"/>
                <a:cs typeface="MS PGothic" charset="0"/>
              </a:rPr>
              <a:t> got me ****ed up today! </a:t>
            </a:r>
          </a:p>
        </p:txBody>
      </p:sp>
      <p:pic>
        <p:nvPicPr>
          <p:cNvPr id="21514" name="Picture 10" descr="MC910216403[1]"/>
          <p:cNvPicPr preferRelativeResize="0">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92275" y="5284788"/>
            <a:ext cx="406400" cy="35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5" name="Picture 11" descr="MC910216404[1]"/>
          <p:cNvPicPr preferRelativeResize="0">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92275" y="6046788"/>
            <a:ext cx="406400" cy="35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6" name="Picture 12" descr="MC910216403[1]"/>
          <p:cNvPicPr preferRelativeResize="0">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92275" y="5665788"/>
            <a:ext cx="406400" cy="35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7" name="Picture 13" descr="MC910216403[1]"/>
          <p:cNvPicPr preferRelativeResize="0">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92275" y="6427788"/>
            <a:ext cx="406400" cy="35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8" name="AutoShape 14"/>
          <p:cNvSpPr>
            <a:spLocks noChangeArrowheads="1"/>
          </p:cNvSpPr>
          <p:nvPr/>
        </p:nvSpPr>
        <p:spPr bwMode="auto">
          <a:xfrm>
            <a:off x="354013" y="3292475"/>
            <a:ext cx="8408987" cy="1203325"/>
          </a:xfrm>
          <a:prstGeom prst="roundRect">
            <a:avLst>
              <a:gd name="adj" fmla="val 16667"/>
            </a:avLst>
          </a:prstGeom>
          <a:noFill/>
          <a:ln w="9525">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wrap="none" tIns="18288" bIns="18288" anchor="b"/>
          <a:lstStyle>
            <a:lvl1pPr>
              <a:spcBef>
                <a:spcPct val="50000"/>
              </a:spcBef>
              <a:buClr>
                <a:schemeClr val="tx1"/>
              </a:buClr>
              <a:buFont typeface="Wingdings" panose="05000000000000000000" pitchFamily="2" charset="2"/>
              <a:buChar char="§"/>
              <a:defRPr sz="1600">
                <a:solidFill>
                  <a:schemeClr val="tx1"/>
                </a:solidFill>
                <a:latin typeface="Arial" panose="020B0604020202020204" pitchFamily="34" charset="0"/>
              </a:defRPr>
            </a:lvl1pPr>
            <a:lvl2pPr marL="742950" indent="-285750">
              <a:buClr>
                <a:schemeClr val="tx1"/>
              </a:buClr>
              <a:buFont typeface="Arial" panose="020B0604020202020204" pitchFamily="34" charset="0"/>
              <a:buChar char="–"/>
              <a:defRPr sz="1600">
                <a:solidFill>
                  <a:schemeClr val="tx1"/>
                </a:solidFill>
                <a:latin typeface="Arial" panose="020B0604020202020204" pitchFamily="34" charset="0"/>
              </a:defRPr>
            </a:lvl2pPr>
            <a:lvl3pPr marL="1143000" indent="-228600">
              <a:buClr>
                <a:schemeClr val="tx1"/>
              </a:buClr>
              <a:buChar char="•"/>
              <a:defRPr sz="1600">
                <a:solidFill>
                  <a:schemeClr val="tx1"/>
                </a:solidFill>
                <a:latin typeface="Arial" panose="020B0604020202020204" pitchFamily="34" charset="0"/>
              </a:defRPr>
            </a:lvl3pPr>
            <a:lvl4pPr marL="1600200" indent="-228600">
              <a:spcBef>
                <a:spcPct val="20000"/>
              </a:spcBef>
              <a:buClr>
                <a:schemeClr val="bg1"/>
              </a:buClr>
              <a:defRPr sz="1600">
                <a:solidFill>
                  <a:schemeClr val="bg1"/>
                </a:solidFill>
                <a:latin typeface="Arial" panose="020B0604020202020204" pitchFamily="34" charset="0"/>
              </a:defRPr>
            </a:lvl4pPr>
            <a:lvl5pPr marL="2057400" indent="-228600">
              <a:spcBef>
                <a:spcPct val="20000"/>
              </a:spcBef>
              <a:buClr>
                <a:schemeClr val="bg1"/>
              </a:buClr>
              <a:buChar char="»"/>
              <a:defRPr sz="1600">
                <a:solidFill>
                  <a:schemeClr val="bg1"/>
                </a:solidFill>
                <a:latin typeface="Arial" panose="020B0604020202020204" pitchFamily="34" charset="0"/>
              </a:defRPr>
            </a:lvl5pPr>
            <a:lvl6pPr marL="25146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6pPr>
            <a:lvl7pPr marL="29718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7pPr>
            <a:lvl8pPr marL="34290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8pPr>
            <a:lvl9pPr marL="38862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9pPr>
          </a:lstStyle>
          <a:p>
            <a:pPr algn="r" eaLnBrk="1" hangingPunct="1">
              <a:spcBef>
                <a:spcPct val="0"/>
              </a:spcBef>
              <a:buClrTx/>
              <a:buFontTx/>
              <a:buNone/>
            </a:pPr>
            <a:endParaRPr lang="en-US" altLang="en-US" sz="1800" i="1">
              <a:latin typeface="Whitney Light" pitchFamily="50" charset="0"/>
              <a:ea typeface="MS PGothic" panose="020B0600070205080204" pitchFamily="34" charset="-128"/>
            </a:endParaRPr>
          </a:p>
        </p:txBody>
      </p:sp>
      <p:sp>
        <p:nvSpPr>
          <p:cNvPr id="21519" name="Rectangle 15"/>
          <p:cNvSpPr>
            <a:spLocks noChangeArrowheads="1"/>
          </p:cNvSpPr>
          <p:nvPr/>
        </p:nvSpPr>
        <p:spPr bwMode="auto">
          <a:xfrm>
            <a:off x="1981200" y="3435350"/>
            <a:ext cx="3962400" cy="222250"/>
          </a:xfrm>
          <a:prstGeom prst="rect">
            <a:avLst/>
          </a:prstGeom>
          <a:gradFill rotWithShape="1">
            <a:gsLst>
              <a:gs pos="0">
                <a:srgbClr val="EAEAEA"/>
              </a:gs>
              <a:gs pos="100000">
                <a:srgbClr val="EAEAEA">
                  <a:gamma/>
                  <a:tint val="36471"/>
                  <a:invGamma/>
                </a:srgbClr>
              </a:gs>
            </a:gsLst>
            <a:lin ang="2700000" scaled="1"/>
          </a:gradFill>
          <a:ln w="9525">
            <a:solidFill>
              <a:srgbClr val="C0C0C0"/>
            </a:solidFill>
            <a:miter lim="800000"/>
            <a:headEnd/>
            <a:tailEnd/>
          </a:ln>
          <a:effectLst>
            <a:outerShdw blurRad="63500" dist="38099" dir="2700000" algn="ctr" rotWithShape="0">
              <a:srgbClr val="EAEAEA">
                <a:alpha val="74998"/>
              </a:srgbClr>
            </a:outerShdw>
          </a:effectLst>
        </p:spPr>
        <p:txBody>
          <a:bodyPr tIns="18288" bIns="18288">
            <a:spAutoFit/>
          </a:bodyPr>
          <a:lstStyle/>
          <a:p>
            <a:pPr eaLnBrk="1" hangingPunct="1">
              <a:defRPr/>
            </a:pPr>
            <a:r>
              <a:rPr lang="en-US" sz="1200" i="1" dirty="0">
                <a:solidFill>
                  <a:srgbClr val="006600"/>
                </a:solidFill>
                <a:latin typeface="Whitney Light" pitchFamily="50" charset="0"/>
                <a:ea typeface="MS PGothic" charset="0"/>
                <a:cs typeface="MS PGothic" charset="0"/>
              </a:rPr>
              <a:t> Not a pleasant client experience. Please fix ASAP.</a:t>
            </a:r>
          </a:p>
        </p:txBody>
      </p:sp>
      <p:sp>
        <p:nvSpPr>
          <p:cNvPr id="21520" name="Rectangle 16"/>
          <p:cNvSpPr>
            <a:spLocks noChangeArrowheads="1"/>
          </p:cNvSpPr>
          <p:nvPr/>
        </p:nvSpPr>
        <p:spPr bwMode="auto">
          <a:xfrm>
            <a:off x="2022475" y="3814763"/>
            <a:ext cx="4911725" cy="221599"/>
          </a:xfrm>
          <a:prstGeom prst="rect">
            <a:avLst/>
          </a:prstGeom>
          <a:gradFill rotWithShape="1">
            <a:gsLst>
              <a:gs pos="0">
                <a:srgbClr val="EAEAEA"/>
              </a:gs>
              <a:gs pos="100000">
                <a:srgbClr val="EAEAEA">
                  <a:gamma/>
                  <a:tint val="36471"/>
                  <a:invGamma/>
                </a:srgbClr>
              </a:gs>
            </a:gsLst>
            <a:lin ang="2700000" scaled="1"/>
          </a:gradFill>
          <a:ln w="9525">
            <a:solidFill>
              <a:srgbClr val="C0C0C0"/>
            </a:solidFill>
            <a:miter lim="800000"/>
            <a:headEnd/>
            <a:tailEnd/>
          </a:ln>
          <a:effectLst>
            <a:outerShdw blurRad="63500" dist="38099" dir="2700000" algn="ctr" rotWithShape="0">
              <a:srgbClr val="EAEAEA">
                <a:alpha val="74998"/>
              </a:srgbClr>
            </a:outerShdw>
          </a:effectLst>
        </p:spPr>
        <p:txBody>
          <a:bodyPr wrap="square" tIns="18288" bIns="18288">
            <a:spAutoFit/>
          </a:bodyPr>
          <a:lstStyle/>
          <a:p>
            <a:pPr eaLnBrk="1" hangingPunct="1">
              <a:defRPr/>
            </a:pPr>
            <a:r>
              <a:rPr lang="en-US" sz="1200" i="1" dirty="0">
                <a:solidFill>
                  <a:srgbClr val="006600"/>
                </a:solidFill>
                <a:latin typeface="Whitney Light" pitchFamily="50" charset="0"/>
                <a:ea typeface="MS PGothic" charset="0"/>
                <a:cs typeface="MS PGothic" charset="0"/>
              </a:rPr>
              <a:t>I'm still hearing from clients that </a:t>
            </a:r>
            <a:r>
              <a:rPr lang="en-US" sz="1200" i="1" dirty="0" smtClean="0">
                <a:solidFill>
                  <a:srgbClr val="006600"/>
                </a:solidFill>
                <a:latin typeface="Whitney Light" pitchFamily="50" charset="0"/>
                <a:ea typeface="MS PGothic" charset="0"/>
                <a:cs typeface="MS PGothic" charset="0"/>
              </a:rPr>
              <a:t>Company A's </a:t>
            </a:r>
            <a:r>
              <a:rPr lang="en-US" sz="1200" i="1" dirty="0">
                <a:solidFill>
                  <a:srgbClr val="CC0000"/>
                </a:solidFill>
                <a:latin typeface="Whitney Light" pitchFamily="50" charset="0"/>
                <a:ea typeface="MS PGothic" charset="0"/>
                <a:cs typeface="MS PGothic" charset="0"/>
              </a:rPr>
              <a:t>website</a:t>
            </a:r>
            <a:r>
              <a:rPr lang="en-US" sz="1200" i="1" dirty="0">
                <a:solidFill>
                  <a:srgbClr val="006600"/>
                </a:solidFill>
                <a:latin typeface="Whitney Light" pitchFamily="50" charset="0"/>
                <a:ea typeface="MS PGothic" charset="0"/>
                <a:cs typeface="MS PGothic" charset="0"/>
              </a:rPr>
              <a:t> is better.</a:t>
            </a:r>
          </a:p>
        </p:txBody>
      </p:sp>
      <p:sp>
        <p:nvSpPr>
          <p:cNvPr id="21521" name="Rectangle 17"/>
          <p:cNvSpPr>
            <a:spLocks noChangeArrowheads="1"/>
          </p:cNvSpPr>
          <p:nvPr/>
        </p:nvSpPr>
        <p:spPr bwMode="auto">
          <a:xfrm>
            <a:off x="2046288" y="4141788"/>
            <a:ext cx="3176587" cy="220662"/>
          </a:xfrm>
          <a:prstGeom prst="rect">
            <a:avLst/>
          </a:prstGeom>
          <a:gradFill rotWithShape="1">
            <a:gsLst>
              <a:gs pos="0">
                <a:srgbClr val="EAEAEA"/>
              </a:gs>
              <a:gs pos="100000">
                <a:srgbClr val="EAEAEA">
                  <a:gamma/>
                  <a:tint val="36471"/>
                  <a:invGamma/>
                </a:srgbClr>
              </a:gs>
            </a:gsLst>
            <a:lin ang="2700000" scaled="1"/>
          </a:gradFill>
          <a:ln w="9525">
            <a:solidFill>
              <a:srgbClr val="C0C0C0"/>
            </a:solidFill>
            <a:miter lim="800000"/>
            <a:headEnd/>
            <a:tailEnd/>
          </a:ln>
          <a:effectLst>
            <a:outerShdw blurRad="63500" dist="38099" dir="2700000" algn="ctr" rotWithShape="0">
              <a:srgbClr val="EAEAEA">
                <a:alpha val="74998"/>
              </a:srgbClr>
            </a:outerShdw>
          </a:effectLst>
        </p:spPr>
        <p:txBody>
          <a:bodyPr tIns="18288" bIns="18288">
            <a:spAutoFit/>
          </a:bodyPr>
          <a:lstStyle/>
          <a:p>
            <a:pPr eaLnBrk="1" hangingPunct="1">
              <a:defRPr/>
            </a:pPr>
            <a:r>
              <a:rPr lang="en-US" sz="1200" i="1">
                <a:solidFill>
                  <a:srgbClr val="CC0000"/>
                </a:solidFill>
                <a:latin typeface="Whitney Light" pitchFamily="50" charset="0"/>
                <a:ea typeface="MS PGothic" charset="0"/>
                <a:cs typeface="MS PGothic" charset="0"/>
              </a:rPr>
              <a:t>X</a:t>
            </a:r>
            <a:r>
              <a:rPr lang="en-US" sz="1200" i="1">
                <a:solidFill>
                  <a:srgbClr val="006600"/>
                </a:solidFill>
                <a:latin typeface="Whitney Light" pitchFamily="50" charset="0"/>
                <a:ea typeface="MS PGothic" charset="0"/>
                <a:cs typeface="MS PGothic" charset="0"/>
              </a:rPr>
              <a:t>... fixing something that wasn't broken</a:t>
            </a:r>
          </a:p>
        </p:txBody>
      </p:sp>
      <p:pic>
        <p:nvPicPr>
          <p:cNvPr id="21522" name="Picture 18" descr="MC910216403[1]"/>
          <p:cNvPicPr preferRelativeResize="0">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92275" y="3379788"/>
            <a:ext cx="406400" cy="35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23" name="Picture 19" descr="MC910216403[1]"/>
          <p:cNvPicPr preferRelativeResize="0">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92275" y="3778250"/>
            <a:ext cx="406400"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24" name="Picture 20" descr="MC910216403[1]"/>
          <p:cNvPicPr preferRelativeResize="0">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92275" y="4141788"/>
            <a:ext cx="406400" cy="35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35" name="Picture 31" descr="MC910216404[1]"/>
          <p:cNvPicPr preferRelativeResize="0">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50963" y="5665788"/>
            <a:ext cx="406400" cy="35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36" name="Picture 32" descr="MC910216403[1]"/>
          <p:cNvPicPr preferRelativeResize="0">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92275" y="4903788"/>
            <a:ext cx="406400" cy="35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038" name="AutoShape 22"/>
          <p:cNvSpPr>
            <a:spLocks noChangeArrowheads="1"/>
          </p:cNvSpPr>
          <p:nvPr/>
        </p:nvSpPr>
        <p:spPr bwMode="auto">
          <a:xfrm>
            <a:off x="354013" y="1027113"/>
            <a:ext cx="8408987" cy="1954212"/>
          </a:xfrm>
          <a:prstGeom prst="roundRect">
            <a:avLst>
              <a:gd name="adj" fmla="val 16667"/>
            </a:avLst>
          </a:prstGeom>
          <a:noFill/>
          <a:ln w="9525">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wrap="none" tIns="18288" bIns="18288" anchor="b"/>
          <a:lstStyle>
            <a:lvl1pPr>
              <a:spcBef>
                <a:spcPct val="50000"/>
              </a:spcBef>
              <a:buClr>
                <a:schemeClr val="tx1"/>
              </a:buClr>
              <a:buFont typeface="Wingdings" panose="05000000000000000000" pitchFamily="2" charset="2"/>
              <a:buChar char="§"/>
              <a:defRPr sz="1600">
                <a:solidFill>
                  <a:schemeClr val="tx1"/>
                </a:solidFill>
                <a:latin typeface="Arial" panose="020B0604020202020204" pitchFamily="34" charset="0"/>
              </a:defRPr>
            </a:lvl1pPr>
            <a:lvl2pPr marL="742950" indent="-285750">
              <a:buClr>
                <a:schemeClr val="tx1"/>
              </a:buClr>
              <a:buFont typeface="Arial" panose="020B0604020202020204" pitchFamily="34" charset="0"/>
              <a:buChar char="–"/>
              <a:defRPr sz="1600">
                <a:solidFill>
                  <a:schemeClr val="tx1"/>
                </a:solidFill>
                <a:latin typeface="Arial" panose="020B0604020202020204" pitchFamily="34" charset="0"/>
              </a:defRPr>
            </a:lvl2pPr>
            <a:lvl3pPr marL="1143000" indent="-228600">
              <a:buClr>
                <a:schemeClr val="tx1"/>
              </a:buClr>
              <a:buChar char="•"/>
              <a:defRPr sz="1600">
                <a:solidFill>
                  <a:schemeClr val="tx1"/>
                </a:solidFill>
                <a:latin typeface="Arial" panose="020B0604020202020204" pitchFamily="34" charset="0"/>
              </a:defRPr>
            </a:lvl3pPr>
            <a:lvl4pPr marL="1600200" indent="-228600">
              <a:spcBef>
                <a:spcPct val="20000"/>
              </a:spcBef>
              <a:buClr>
                <a:schemeClr val="bg1"/>
              </a:buClr>
              <a:defRPr sz="1600">
                <a:solidFill>
                  <a:schemeClr val="bg1"/>
                </a:solidFill>
                <a:latin typeface="Arial" panose="020B0604020202020204" pitchFamily="34" charset="0"/>
              </a:defRPr>
            </a:lvl4pPr>
            <a:lvl5pPr marL="2057400" indent="-228600">
              <a:spcBef>
                <a:spcPct val="20000"/>
              </a:spcBef>
              <a:buClr>
                <a:schemeClr val="bg1"/>
              </a:buClr>
              <a:buChar char="»"/>
              <a:defRPr sz="1600">
                <a:solidFill>
                  <a:schemeClr val="bg1"/>
                </a:solidFill>
                <a:latin typeface="Arial" panose="020B0604020202020204" pitchFamily="34" charset="0"/>
              </a:defRPr>
            </a:lvl5pPr>
            <a:lvl6pPr marL="25146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6pPr>
            <a:lvl7pPr marL="29718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7pPr>
            <a:lvl8pPr marL="34290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8pPr>
            <a:lvl9pPr marL="38862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9pPr>
          </a:lstStyle>
          <a:p>
            <a:pPr algn="r" eaLnBrk="1" hangingPunct="1">
              <a:spcBef>
                <a:spcPct val="0"/>
              </a:spcBef>
              <a:buClrTx/>
              <a:buFontTx/>
              <a:buNone/>
            </a:pPr>
            <a:r>
              <a:rPr lang="en-US" altLang="en-US" sz="1400" i="1">
                <a:latin typeface="Whitney Light" pitchFamily="50" charset="0"/>
                <a:ea typeface="MS PGothic" panose="020B0600070205080204" pitchFamily="34" charset="-128"/>
              </a:rPr>
              <a:t>   </a:t>
            </a:r>
          </a:p>
        </p:txBody>
      </p:sp>
      <p:sp>
        <p:nvSpPr>
          <p:cNvPr id="86039" name="Rectangle 23"/>
          <p:cNvSpPr>
            <a:spLocks noChangeArrowheads="1"/>
          </p:cNvSpPr>
          <p:nvPr/>
        </p:nvSpPr>
        <p:spPr bwMode="auto">
          <a:xfrm>
            <a:off x="2022475" y="1149350"/>
            <a:ext cx="5702300" cy="222250"/>
          </a:xfrm>
          <a:prstGeom prst="rect">
            <a:avLst/>
          </a:prstGeom>
          <a:gradFill rotWithShape="1">
            <a:gsLst>
              <a:gs pos="0">
                <a:srgbClr val="EAEAEA"/>
              </a:gs>
              <a:gs pos="100000">
                <a:srgbClr val="EAEAEA">
                  <a:gamma/>
                  <a:tint val="36471"/>
                  <a:invGamma/>
                </a:srgbClr>
              </a:gs>
            </a:gsLst>
            <a:lin ang="2700000" scaled="1"/>
          </a:gradFill>
          <a:ln w="9525">
            <a:solidFill>
              <a:srgbClr val="C0C0C0"/>
            </a:solidFill>
            <a:miter lim="800000"/>
            <a:headEnd/>
            <a:tailEnd/>
          </a:ln>
          <a:effectLst>
            <a:outerShdw blurRad="63500" dist="38099" dir="2700000" algn="ctr" rotWithShape="0">
              <a:srgbClr val="EAEAEA">
                <a:alpha val="74998"/>
              </a:srgbClr>
            </a:outerShdw>
          </a:effectLst>
        </p:spPr>
        <p:txBody>
          <a:bodyPr tIns="18288" bIns="18288">
            <a:spAutoFit/>
          </a:bodyPr>
          <a:lstStyle/>
          <a:p>
            <a:pPr eaLnBrk="1" hangingPunct="1">
              <a:defRPr/>
            </a:pPr>
            <a:r>
              <a:rPr lang="en-US" sz="1200" i="1" dirty="0">
                <a:solidFill>
                  <a:srgbClr val="CC0000"/>
                </a:solidFill>
                <a:latin typeface="Whitney Light" pitchFamily="50" charset="0"/>
                <a:ea typeface="MS PGothic" charset="0"/>
                <a:cs typeface="MS PGothic" charset="0"/>
              </a:rPr>
              <a:t>Intel'</a:t>
            </a:r>
            <a:r>
              <a:rPr lang="en-US" sz="1200" i="1" dirty="0">
                <a:solidFill>
                  <a:srgbClr val="006600"/>
                </a:solidFill>
                <a:latin typeface="Whitney Light" pitchFamily="50" charset="0"/>
                <a:ea typeface="MS PGothic" charset="0"/>
                <a:cs typeface="MS PGothic" charset="0"/>
              </a:rPr>
              <a:t>s 2013 </a:t>
            </a:r>
            <a:r>
              <a:rPr lang="en-US" sz="1200" i="1" dirty="0" err="1">
                <a:solidFill>
                  <a:srgbClr val="CC0000"/>
                </a:solidFill>
                <a:latin typeface="Whitney Light" pitchFamily="50" charset="0"/>
                <a:ea typeface="MS PGothic" charset="0"/>
                <a:cs typeface="MS PGothic" charset="0"/>
              </a:rPr>
              <a:t>capex</a:t>
            </a:r>
            <a:r>
              <a:rPr lang="en-US" sz="1200" i="1" dirty="0">
                <a:solidFill>
                  <a:srgbClr val="006600"/>
                </a:solidFill>
                <a:latin typeface="Whitney Light" pitchFamily="50" charset="0"/>
                <a:ea typeface="MS PGothic" charset="0"/>
                <a:cs typeface="MS PGothic" charset="0"/>
              </a:rPr>
              <a:t> is elevated at 23% of sales, above average of 16%</a:t>
            </a:r>
          </a:p>
        </p:txBody>
      </p:sp>
      <p:sp>
        <p:nvSpPr>
          <p:cNvPr id="86040" name="Rectangle 24"/>
          <p:cNvSpPr>
            <a:spLocks noChangeArrowheads="1"/>
          </p:cNvSpPr>
          <p:nvPr/>
        </p:nvSpPr>
        <p:spPr bwMode="auto">
          <a:xfrm>
            <a:off x="2022475" y="1441450"/>
            <a:ext cx="5702300" cy="406400"/>
          </a:xfrm>
          <a:prstGeom prst="rect">
            <a:avLst/>
          </a:prstGeom>
          <a:gradFill rotWithShape="1">
            <a:gsLst>
              <a:gs pos="0">
                <a:srgbClr val="EAEAEA"/>
              </a:gs>
              <a:gs pos="100000">
                <a:srgbClr val="EAEAEA">
                  <a:gamma/>
                  <a:tint val="36471"/>
                  <a:invGamma/>
                </a:srgbClr>
              </a:gs>
            </a:gsLst>
            <a:lin ang="2700000" scaled="1"/>
          </a:gradFill>
          <a:ln w="9525">
            <a:solidFill>
              <a:srgbClr val="C0C0C0"/>
            </a:solidFill>
            <a:miter lim="800000"/>
            <a:headEnd/>
            <a:tailEnd/>
          </a:ln>
          <a:effectLst>
            <a:outerShdw blurRad="63500" dist="38099" dir="2700000" algn="ctr" rotWithShape="0">
              <a:srgbClr val="EAEAEA">
                <a:alpha val="74998"/>
              </a:srgbClr>
            </a:outerShdw>
          </a:effectLst>
        </p:spPr>
        <p:txBody>
          <a:bodyPr tIns="18288" bIns="18288">
            <a:spAutoFit/>
          </a:bodyPr>
          <a:lstStyle/>
          <a:p>
            <a:pPr eaLnBrk="1" hangingPunct="1">
              <a:defRPr/>
            </a:pPr>
            <a:r>
              <a:rPr lang="en-US" sz="1200" i="1">
                <a:solidFill>
                  <a:srgbClr val="CC0000"/>
                </a:solidFill>
                <a:latin typeface="Whitney Light" pitchFamily="50" charset="0"/>
                <a:ea typeface="MS PGothic" charset="0"/>
                <a:cs typeface="MS PGothic" charset="0"/>
              </a:rPr>
              <a:t>IBM</a:t>
            </a:r>
            <a:r>
              <a:rPr lang="en-US" sz="1200" i="1">
                <a:solidFill>
                  <a:srgbClr val="006600"/>
                </a:solidFill>
                <a:latin typeface="Whitney Light" pitchFamily="50" charset="0"/>
                <a:ea typeface="MS PGothic" charset="0"/>
                <a:cs typeface="MS PGothic" charset="0"/>
              </a:rPr>
              <a:t> announced 4Q2012 earnings of $5.13 per share, compared with 4Q2011 earnings of $4.62 per share, an increase of 11 percent  </a:t>
            </a:r>
          </a:p>
        </p:txBody>
      </p:sp>
      <p:sp>
        <p:nvSpPr>
          <p:cNvPr id="86041" name="Rectangle 25"/>
          <p:cNvSpPr>
            <a:spLocks noChangeArrowheads="1"/>
          </p:cNvSpPr>
          <p:nvPr/>
        </p:nvSpPr>
        <p:spPr bwMode="auto">
          <a:xfrm>
            <a:off x="2022475" y="1901825"/>
            <a:ext cx="3546475" cy="222250"/>
          </a:xfrm>
          <a:prstGeom prst="rect">
            <a:avLst/>
          </a:prstGeom>
          <a:gradFill rotWithShape="1">
            <a:gsLst>
              <a:gs pos="0">
                <a:srgbClr val="EAEAEA"/>
              </a:gs>
              <a:gs pos="100000">
                <a:srgbClr val="EAEAEA">
                  <a:gamma/>
                  <a:tint val="36471"/>
                  <a:invGamma/>
                </a:srgbClr>
              </a:gs>
            </a:gsLst>
            <a:lin ang="2700000" scaled="1"/>
          </a:gradFill>
          <a:ln w="9525">
            <a:solidFill>
              <a:srgbClr val="C0C0C0"/>
            </a:solidFill>
            <a:miter lim="800000"/>
            <a:headEnd/>
            <a:tailEnd/>
          </a:ln>
          <a:effectLst>
            <a:outerShdw blurRad="63500" dist="38099" dir="2700000" algn="ctr" rotWithShape="0">
              <a:srgbClr val="EAEAEA">
                <a:alpha val="74998"/>
              </a:srgbClr>
            </a:outerShdw>
          </a:effectLst>
        </p:spPr>
        <p:txBody>
          <a:bodyPr tIns="18288" bIns="18288">
            <a:spAutoFit/>
          </a:bodyPr>
          <a:lstStyle/>
          <a:p>
            <a:pPr eaLnBrk="1" hangingPunct="1">
              <a:defRPr/>
            </a:pPr>
            <a:r>
              <a:rPr lang="en-US" sz="1200" i="1" dirty="0">
                <a:solidFill>
                  <a:srgbClr val="006600"/>
                </a:solidFill>
                <a:latin typeface="Whitney Light" pitchFamily="50" charset="0"/>
                <a:ea typeface="MS PGothic" charset="0"/>
                <a:cs typeface="MS PGothic" charset="0"/>
              </a:rPr>
              <a:t>We continue to rate shares of </a:t>
            </a:r>
            <a:r>
              <a:rPr lang="en-US" sz="1200" i="1" dirty="0">
                <a:solidFill>
                  <a:srgbClr val="CC0000"/>
                </a:solidFill>
                <a:latin typeface="Whitney Light" pitchFamily="50" charset="0"/>
                <a:ea typeface="MS PGothic" charset="0"/>
                <a:cs typeface="MS PGothic" charset="0"/>
              </a:rPr>
              <a:t>MSFT</a:t>
            </a:r>
            <a:r>
              <a:rPr lang="en-US" sz="1200" i="1" dirty="0">
                <a:solidFill>
                  <a:srgbClr val="006600"/>
                </a:solidFill>
                <a:latin typeface="Whitney Light" pitchFamily="50" charset="0"/>
                <a:ea typeface="MS PGothic" charset="0"/>
                <a:cs typeface="MS PGothic" charset="0"/>
              </a:rPr>
              <a:t> neutral. </a:t>
            </a:r>
          </a:p>
        </p:txBody>
      </p:sp>
      <p:pic>
        <p:nvPicPr>
          <p:cNvPr id="86042" name="Picture 26" descr="MC910216403[1]"/>
          <p:cNvPicPr preferRelativeResize="0">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92275" y="1130300"/>
            <a:ext cx="406400"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043" name="Picture 27" descr="MC910216404[1]"/>
          <p:cNvPicPr preferRelativeResize="0">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92275" y="1485900"/>
            <a:ext cx="406400"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045" name="Rectangle 29"/>
          <p:cNvSpPr>
            <a:spLocks noChangeArrowheads="1"/>
          </p:cNvSpPr>
          <p:nvPr/>
        </p:nvSpPr>
        <p:spPr bwMode="auto">
          <a:xfrm>
            <a:off x="2022475" y="2500313"/>
            <a:ext cx="5029200" cy="222250"/>
          </a:xfrm>
          <a:prstGeom prst="rect">
            <a:avLst/>
          </a:prstGeom>
          <a:gradFill rotWithShape="1">
            <a:gsLst>
              <a:gs pos="0">
                <a:srgbClr val="EAEAEA"/>
              </a:gs>
              <a:gs pos="100000">
                <a:srgbClr val="EAEAEA">
                  <a:gamma/>
                  <a:tint val="36471"/>
                  <a:invGamma/>
                </a:srgbClr>
              </a:gs>
            </a:gsLst>
            <a:lin ang="2700000" scaled="1"/>
          </a:gradFill>
          <a:ln w="9525">
            <a:solidFill>
              <a:srgbClr val="C0C0C0"/>
            </a:solidFill>
            <a:miter lim="800000"/>
            <a:headEnd/>
            <a:tailEnd/>
          </a:ln>
          <a:effectLst>
            <a:outerShdw blurRad="63500" dist="38099" dir="2700000" algn="ctr" rotWithShape="0">
              <a:srgbClr val="EAEAEA">
                <a:alpha val="74998"/>
              </a:srgbClr>
            </a:outerShdw>
          </a:effectLst>
        </p:spPr>
        <p:txBody>
          <a:bodyPr tIns="18288" bIns="18288">
            <a:spAutoFit/>
          </a:bodyPr>
          <a:lstStyle>
            <a:lvl1pPr>
              <a:spcBef>
                <a:spcPct val="50000"/>
              </a:spcBef>
              <a:buClr>
                <a:schemeClr val="tx1"/>
              </a:buClr>
              <a:buFont typeface="Wingdings" panose="05000000000000000000" pitchFamily="2" charset="2"/>
              <a:buChar char="§"/>
              <a:defRPr sz="1600">
                <a:solidFill>
                  <a:schemeClr val="tx1"/>
                </a:solidFill>
                <a:latin typeface="Arial" panose="020B0604020202020204" pitchFamily="34" charset="0"/>
              </a:defRPr>
            </a:lvl1pPr>
            <a:lvl2pPr marL="742950" indent="-285750">
              <a:buClr>
                <a:schemeClr val="tx1"/>
              </a:buClr>
              <a:buFont typeface="Arial" panose="020B0604020202020204" pitchFamily="34" charset="0"/>
              <a:buChar char="–"/>
              <a:defRPr sz="1600">
                <a:solidFill>
                  <a:schemeClr val="tx1"/>
                </a:solidFill>
                <a:latin typeface="Arial" panose="020B0604020202020204" pitchFamily="34" charset="0"/>
              </a:defRPr>
            </a:lvl2pPr>
            <a:lvl3pPr marL="1143000" indent="-228600">
              <a:buClr>
                <a:schemeClr val="tx1"/>
              </a:buClr>
              <a:buChar char="•"/>
              <a:defRPr sz="1600">
                <a:solidFill>
                  <a:schemeClr val="tx1"/>
                </a:solidFill>
                <a:latin typeface="Arial" panose="020B0604020202020204" pitchFamily="34" charset="0"/>
              </a:defRPr>
            </a:lvl3pPr>
            <a:lvl4pPr marL="1600200" indent="-228600">
              <a:spcBef>
                <a:spcPct val="20000"/>
              </a:spcBef>
              <a:buClr>
                <a:schemeClr val="bg1"/>
              </a:buClr>
              <a:defRPr sz="1600">
                <a:solidFill>
                  <a:schemeClr val="bg1"/>
                </a:solidFill>
                <a:latin typeface="Arial" panose="020B0604020202020204" pitchFamily="34" charset="0"/>
              </a:defRPr>
            </a:lvl4pPr>
            <a:lvl5pPr marL="2057400" indent="-228600">
              <a:spcBef>
                <a:spcPct val="20000"/>
              </a:spcBef>
              <a:buClr>
                <a:schemeClr val="bg1"/>
              </a:buClr>
              <a:buChar char="»"/>
              <a:defRPr sz="1600">
                <a:solidFill>
                  <a:schemeClr val="bg1"/>
                </a:solidFill>
                <a:latin typeface="Arial" panose="020B0604020202020204" pitchFamily="34" charset="0"/>
              </a:defRPr>
            </a:lvl5pPr>
            <a:lvl6pPr marL="25146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6pPr>
            <a:lvl7pPr marL="29718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7pPr>
            <a:lvl8pPr marL="34290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8pPr>
            <a:lvl9pPr marL="38862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9pPr>
          </a:lstStyle>
          <a:p>
            <a:pPr eaLnBrk="1" hangingPunct="1">
              <a:spcBef>
                <a:spcPct val="0"/>
              </a:spcBef>
              <a:buClrTx/>
              <a:buFontTx/>
              <a:buNone/>
              <a:defRPr/>
            </a:pPr>
            <a:r>
              <a:rPr lang="en-US" altLang="en-US" sz="1200" i="1" smtClean="0">
                <a:solidFill>
                  <a:srgbClr val="006600"/>
                </a:solidFill>
                <a:latin typeface="Whitney Light" pitchFamily="50" charset="0"/>
                <a:ea typeface="MS PGothic" panose="020B0600070205080204" pitchFamily="34" charset="-128"/>
              </a:rPr>
              <a:t>Sell </a:t>
            </a:r>
            <a:r>
              <a:rPr lang="en-US" altLang="en-US" sz="1200" i="1" smtClean="0">
                <a:solidFill>
                  <a:srgbClr val="CC0000"/>
                </a:solidFill>
                <a:latin typeface="Whitney Light" pitchFamily="50" charset="0"/>
                <a:ea typeface="MS PGothic" panose="020B0600070205080204" pitchFamily="34" charset="-128"/>
              </a:rPr>
              <a:t>EUR</a:t>
            </a:r>
            <a:r>
              <a:rPr lang="en-US" altLang="en-US" sz="1200" i="1" smtClean="0">
                <a:solidFill>
                  <a:srgbClr val="006600"/>
                </a:solidFill>
                <a:latin typeface="Whitney Light" pitchFamily="50" charset="0"/>
                <a:ea typeface="MS PGothic" panose="020B0600070205080204" pitchFamily="34" charset="-128"/>
              </a:rPr>
              <a:t>/</a:t>
            </a:r>
            <a:r>
              <a:rPr lang="en-US" altLang="en-US" sz="1200" i="1" smtClean="0">
                <a:solidFill>
                  <a:srgbClr val="CC0000"/>
                </a:solidFill>
                <a:latin typeface="Whitney Light" pitchFamily="50" charset="0"/>
                <a:ea typeface="MS PGothic" panose="020B0600070205080204" pitchFamily="34" charset="-128"/>
              </a:rPr>
              <a:t>CHF</a:t>
            </a:r>
            <a:r>
              <a:rPr lang="en-US" altLang="en-US" sz="1200" i="1" smtClean="0">
                <a:solidFill>
                  <a:srgbClr val="006600"/>
                </a:solidFill>
                <a:latin typeface="Whitney Light" pitchFamily="50" charset="0"/>
                <a:ea typeface="MS PGothic" panose="020B0600070205080204" pitchFamily="34" charset="-128"/>
              </a:rPr>
              <a:t> at market for a decline to 1.31000…</a:t>
            </a:r>
          </a:p>
        </p:txBody>
      </p:sp>
      <p:pic>
        <p:nvPicPr>
          <p:cNvPr id="86046" name="Picture 30" descr="MC910216403[1]"/>
          <p:cNvPicPr preferRelativeResize="0">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22525" y="2728913"/>
            <a:ext cx="457200"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047" name="Picture 31" descr="MC910216404[1]"/>
          <p:cNvPicPr preferRelativeResize="0">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62263" y="2727325"/>
            <a:ext cx="457200" cy="39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26" descr="MC910216403[1]"/>
          <p:cNvPicPr preferRelativeResize="0">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92275" y="1855788"/>
            <a:ext cx="406400" cy="35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5"/>
          <p:cNvSpPr>
            <a:spLocks noChangeArrowheads="1"/>
          </p:cNvSpPr>
          <p:nvPr/>
        </p:nvSpPr>
        <p:spPr bwMode="auto">
          <a:xfrm>
            <a:off x="2022475" y="2190750"/>
            <a:ext cx="5910263" cy="222250"/>
          </a:xfrm>
          <a:prstGeom prst="rect">
            <a:avLst/>
          </a:prstGeom>
          <a:gradFill rotWithShape="1">
            <a:gsLst>
              <a:gs pos="0">
                <a:srgbClr val="EAEAEA"/>
              </a:gs>
              <a:gs pos="100000">
                <a:srgbClr val="EAEAEA">
                  <a:gamma/>
                  <a:tint val="36471"/>
                  <a:invGamma/>
                </a:srgbClr>
              </a:gs>
            </a:gsLst>
            <a:lin ang="2700000" scaled="1"/>
          </a:gradFill>
          <a:ln w="9525">
            <a:solidFill>
              <a:srgbClr val="C0C0C0"/>
            </a:solidFill>
            <a:miter lim="800000"/>
            <a:headEnd/>
            <a:tailEnd/>
          </a:ln>
          <a:effectLst>
            <a:outerShdw blurRad="63500" dist="38099" dir="2700000" algn="ctr" rotWithShape="0">
              <a:srgbClr val="EAEAEA">
                <a:alpha val="74998"/>
              </a:srgbClr>
            </a:outerShdw>
          </a:effectLst>
        </p:spPr>
        <p:txBody>
          <a:bodyPr tIns="18288" bIns="18288">
            <a:spAutoFit/>
          </a:bodyPr>
          <a:lstStyle/>
          <a:p>
            <a:pPr eaLnBrk="1" hangingPunct="1">
              <a:defRPr/>
            </a:pPr>
            <a:r>
              <a:rPr lang="en-US" sz="1200" i="1">
                <a:solidFill>
                  <a:srgbClr val="CC0000"/>
                </a:solidFill>
                <a:latin typeface="Whitney Light" pitchFamily="50" charset="0"/>
                <a:ea typeface="MS PGothic" charset="0"/>
                <a:cs typeface="MS PGothic" charset="0"/>
              </a:rPr>
              <a:t>FHLMC</a:t>
            </a:r>
            <a:r>
              <a:rPr lang="en-US" sz="1200" i="1">
                <a:solidFill>
                  <a:srgbClr val="006600"/>
                </a:solidFill>
                <a:latin typeface="Whitney Light" pitchFamily="50" charset="0"/>
                <a:ea typeface="MS PGothic" charset="0"/>
                <a:cs typeface="MS PGothic" charset="0"/>
              </a:rPr>
              <a:t> reported $4.4bn net loss and requested $6bn in capital from Treasury. </a:t>
            </a:r>
          </a:p>
        </p:txBody>
      </p:sp>
      <p:pic>
        <p:nvPicPr>
          <p:cNvPr id="4" name="Picture 26" descr="MC910216403[1]"/>
          <p:cNvPicPr preferRelativeResize="0">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92275" y="2160588"/>
            <a:ext cx="406400" cy="35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67" name="AutoShape 2" descr="data:image/jpeg;base64,/9j/4AAQSkZJRgABAQAAAQABAAD/2wCEAAkGBw8PDxAPEBAUFRQVDxAVFQ8QFBQQFA8QFRQWFhQUFBQYHCggGBolHRQUITEhJSksLi4uFx8zODMsNygtLisBCgoKDg0OGxAQGiwkICQsLCwsLCwsLSwsLCwsLCwsLCwsLCwsLCwsLCwsLCwsLCwsLCwsLCwsLCwvLCwsLCwsLP/AABEIALIBHAMBEQACEQEDEQH/xAAbAAACAgMBAAAAAAAAAAAAAAAAAQIGBAUHA//EAEgQAAIBAgMEBgYGBwYFBQAAAAECAAMRBBIhBQYxURMiQWFxkTJSgaGxwQcUQmJy0TNDgpLh8PEjU1STssJEY6LS4hUkNHOD/8QAGwEBAAIDAQEAAAAAAAAAAAAAAAMEAQIFBgf/xAA4EQACAQMCAwUHAgYBBQAAAAAAAQIDBBEhMQUSURNBYXGRFCIygaGx0ULhBhUzUsHwIyRDU2Jy/9oADAMBAAIRAxEAPwDr4EAkBAJAQCQEAkBAGBAJWgDgBaAOAO0AIAQBwAgBACAEAIAQDwr4pVNuJ5DskU60Y6G8YOR4/wDqA9U+cj9oXQ27Jh9fHqnzEe0LoOyY/r49U+6Z9oXQdkw+vr6p90e0LoOyYvry8j7o9oj0HZMPry8j7o9oj0HZPqSXGIeY8ZlV4sw6TPeTkYiIArQCJEAREAiRAIEQCNoBMCATAgEgIBICAO0AYgDtAHAHACAOAEA8qmKpKbNURTyZgPiZnlZuqc3smeR2nhhxr0vbUT85nlfQ3VvVf6H6Mgds4QccTR/zU/OOSXQ29krv9EvRkDt7B/4qj/mL+czyS6G3sVx/45ejIHeLBf4mn7GBjs5dDPsNz/Y/Qid5cD/iE9lz8o7KXQz/AC+5f6GQO9OBH/ED2K5/2zPZT6Gy4ZdP9D+n5PHEb4YBVY9PwB+xU/7ZrOnJRbwbx4VdN/B9V+TRNvpgP75j/wDnU/7Zzuyky4uFXP8Ab9UQO+2A9d/ZTf8AKOykZ/lNz0+qInfjA86n+WY7KRt/KLjovUzdnbzYPEMESqAx4JUBpknkL6E9wmHTkiCtw+4pLMo6eGpuJoUggBACAZ2z3uCOXzlu3llYIKq1yZUsEQjAERAIkQCJEAiRAI2gEwIBICASAgDEAlaAO0AcAIA4AQBwDnm9W9VSo7UcOxWmpINRTZqhHGx7F8OMs06aWrPUcN4XGMVUqrLey6fuVMyU7iWNgmQEZGAjICMgLxkDvGTBi7Ra1M95A9/8JFXeIM2juaic8lCAEAIB0bcPbT16bUKpu9MAqx1LUzpqe0g6X7xK9WONUeY4raKlNVILR/ctV5CcgLwAvANjs1eqx5n4f1ly3WjZBV3wZdpYIhQBEQBEQCJEAiRAFaASAgEhAGIBKAOAOAOAEAcAIBr94cQaWExFReIpNY8idAffNo6ss2dNVK8IvqcelrJ7zAXmcgLwAvAC8ALxkDvAC8GDB2o3VUd9/Ifxle4eiRvE10qG4QAgBALP9HgP1tyOAoNf2stpFW+E5PGMdgl4nRryqeZC8DAXgYNxgyFprcgXuddOM6NCPuIpVZxUtWen1in66+Yk3LLoQ9tT/uQ1qKeBB8CDMYZupxezHMGwoArQCJEAjaASEAkIA4AzYamG8asLU1eL3hw1PTPnPKmM3v4e+c2txW2paZy/AvUuH16muMeZrqm94+zRJ/E9vcAZQnx5fph6stx4PL9UyK74HtoeT/8AjNY8e6w+ps+D9J/Qz8LvRhn0bMh+8LjzEuUeNW83iWY+ZVq8Lrw1WvkeO1950p9ShZ27X4ovhb0jIr3jEafu0dX17v3JLXhkp+9U0XTvK1iNrYiobtVbwU5R5CcGpfXFR5lN/b7HYp2dGG0UavbeMq/Va1qj/ozpmbx5ySzuKqrR95+paoUKfaxfKt+hTMNtdxo/WHMaEfIz1lO9kn72p2ZUE9jcUqyuAym4M6UJqayis4tPDJ3m2TAXjIC8zkwF5jIC8zkyF4yYNftJuso5D4n+Eq13qbxMOQGwQAgBALx9HOHsterzZUH7IzH/AFCV672R5/jM/ejD5lxvK5xDA2ltelh9Dq3Yi8faewSalRlU8ipcXdOjvq+hWcbt3EVdA2Qdipofa3GX4W0I+Jxq1/VqbPC8C50Vyqq8lUXOvAWl5LCKbbe56XmTAXmDJ7UsW68G05HUTVwTJoXFSGzNhhsar6HQ+4+EgnTcTo0bqM9HozJMjLQjAI2gDEAkIBibT2lTwyZnOp9FBxY935yrdXdO2hzT+S6li3tp15csfUpO09sVsQesbL2U19H28/bPJ3d/WuH7zwun+7npLayp0Fosvqa+8olwLwAvAC8DAXgYC8Aw9r64et/9T/CT22lWPmS0f6kfMoM9KdoytnYo03+6dCOXfLFvWdOWO5kdWHMiwzsZKQQAgBAC8ALwDW4/0z4CVqvxG6MeRGQgBACAdM3OodHgqXN8zn9om3/TllKs/ePJ8SnzXEvDQ9Nu7X6EZE/SEfuDn48pNb0Od5exwL287Fcsfif0Ki7Ekkm5JuSdSTOokksI8+228syNm089akv318gbn4TK3MF7zSY1yGaAPNBkeaBkM0DJtdnYzN1G49h5j85WqQxqjqWlzze5LczjIi+RtAGIB54vErSptUfgoue/kB3nhI61WNKDnLZElKm6k1CO7Oc7Rx74ioaj9vBexV7AJ4m5uJ15ucvl4I9fb28aMFFGNeV8E4XjAC8YAXgBeAF4AXgGPtDWjVH/AC3/ANJktD+pHzN6fxooAnpTtBALHg3vTQn1ROzSlmCZRmsSZ7XkmTULzOQF4yB3jIC8ZB44mgH7iO2aSjzGUYbYRx2X8DInBmcniykcQR4zTDApgyNVLEKOJIA8ToIMN4TZ1h3XD0Byp01AHOwAA+EoRi6k8HhbqtyqVR+JSq1VnZnY3JNyZ24xUVhHkJzc5OT3ZCZNTabuU717+qrH2nT5mbQ3MMtWaSmmR5oGQzQZyPNAyGaBkklQggg6g3Ew1nQ2jNxaaLJRqB1Vh2gGU2sM9BTnzxUiUwbjEAq2/GMIFOiDxu7eA0X338pwON1mlGmu/Vnc4NRy5VH3aIqN5509BgLwAvAC8ALwAvAC8DAXgYPHF606g+4/wMkpfGvM2j8SKCJ6U7IQCx4ZMqKvJQPb2zsU1yxSKUnltnpeb5NQvAC8ZAXjICZyB3jIC8AIBj4pFCk2F+zs1mk0sAnu5h+kxdBewPmPggzfECVarxBla+qclCT8C67yMxWnSUElmJsNbhf6zWxhmTZ874vUxBR6mgq4OqnpIw77XHmJ08M4OUQpUHc2VSfARhjKLJsjBdCpv6Tcbdg7BJIxwRylk2GabGMjzQAzQMjzQMhmgzkeaBksGxXvR8GYfP5ytV+I7djLNIzpEXBiAUDfR/8A3ZHKmg+J+c8pxh5uPkj1XCI/9PnxZo7zl4OoK8ALwMBeMDAXjAwF4M4C8YMYC8AhW9Fvwn4TeHxIytygiekOwSBtqJlPAN7g8R0iA9vA+M6dKpzxyU5x5We8lyahGQF4yYC8ZAXjIC8ZA7xkBeMgw8Y9yF/m80m86GS2fRnsY1sRVqObBKYGnG7n3aKZHOlzrDOJxy47OnGK739i57xYdaRpBRYZW8SbjiZbtoRimkfO+KyblHPiajNLRyh5pgZDNAyPNBnI80DIZoA80AeaAGaAWXYK2og82Y/L5SrVfvHdsFiibCRl0BAKLv3RK4hH7HpAe1Sb+4ieZ4zTxVUuq+x6fgs80nHo/uVq85B2QvAwF4AXgBeAF4AXgyF4Am1BEytHkFEZCpKniCQfEaT0cXlJo6qeVkUyZNhshtWHcD5f1lq1erRDWWiNneXCuF4AXgDvGQF5nIC8ZAXjIC8ZBEIASbantmAdQ+jLC5cI9U/rKxt+FAF+OabHkOO1Oa4Uei++ptd6qF6SuPsNr+FtPjaTUZYeDynEqeafMu4qmaWTh5HmgBmgZHmgZDNBnI80DI80DIZoBJLsQBxJAA5kzBtFOTwi7Yaj0aKnJQPb2yk3l5PTUockFHoekwSAIBpt7NmHEYc5Rd0OZR2t6y+0e8Cc/iNt21H3d1qjocMuewrLm2ejObZp5PB7ILxgYC8YGAvGBgLxgzgLxgYC8YGAvM4GAvAwaXa+yS5NSn6XavDN3jvl+2ulFck/UsUa3LpI0b0HXQow8QZ0lUi9mWlKL2ZlbLFmYnTQDXT+eEtW2rbI6r0SNlnHOXMkA7xkBeMgLxkDvGQF5nIC8ZAXjIM7Y+y6uLqijSW50zN9mmvrMf5vMorXV1C2puc35dWztGy8EmHo06KeiigDmeZPeTc+2bHg61aVao6kt2e1ekrqyNwIII7jMp4eSCcVKLi+8oG0MK1Co1NuzgfWXsIlyMuZZPL16UqU3FmPmmxFkM0DI80DI80GchmgDzQMjzQCwbtbPJPTuNB6APae1pBVn+lHW4fbf9yXyLFK52BGAAgEoBS9692GJbEYdb3uXpDjftZB8ROFxDhzbdSkvNf5R6HhnFEkqVZ+T/wymXnCwejWoXgYC8YM4C8ALwAvAC8ALwAvAGiliFUEkkAAakk8ABNoxbeEayaim3sjqe7eyfq2HWmwBc9Z+3rHs9gsJ62yt+wpKL33Z4m+u3cVnNbbLyNg+DpN6VND4qp+UtlVVJrZv1K5vPubRxKZ6CrSqgaZQFSp91wPj8ZhrJ07DitS3libzF+q8jlmMw1SjUalVUq6mxVuzv7x3yLY9jSqwqwU4PKZ43jJIXncTYeCxtCp01MmolSxYO6koQCugNuY9k3jhnneL3lzbVl2ctGuiN++4GAPAVB4VD87zblRzVxu7Xen8jwqfRzhDwq1h+0h/wBsxyokXH7hbqPp+4Yf6OsIpu9Sq49W6qD42F/fM8qE+PXDWEki0bP2fRw6dHRpqi8lHE8yeJPeZk5NavUrS5qjyzKgiCAYG1tmJiEsdGHov2qfmO6bwm4srXNtGvHD+RR8fgquHbLUW3Jh6LeBlqMlLY87WoTovEl+DGzTYhDNAHmgZDNBnIweyAt8Fi2Pu+zWqVxZeIp9rfi5DukE6vcjq2nD2/eqbdCzgACw4cuQlc7SWFgDBkRgAIA4BKAafa+7WGxJLMuR/wC8p6E/iHAylcWFGtq1h9UX7XiVe30TyujKtjNx8Sp/snRx33pt5aj3zlVOEVF8LTO3S47Rl8cWvqa5t18eP+HJ8GQ/7pWfDrhfp+xbXFbR/r+jJ0t08c36kL+J0+RMzHhtw/04+ZrLi9ov1Z+TNPiaD0nNOopVhxVhY/075UnTlCXLJYZ0KVSFSPNB5R53mhJg98LhKtXMKSFyouVXU255eJ9kkp0p1M8qzghq1qdLHO8ZIthqoNjTcHkUYH4R2NRacr9Aq9JrPMvVGfgd38ZWIy0WUevUBpqO/XU+y8mpWNeptH10K1biNtSWsk30Wped3d2KeE/tGOerb0rdVO5B8/hO9Z2EKHvPWXU81fcTnc+6tI9OvmWGdA5gQAgGl3k3do46nZ+q6g5KwHWU8jzXumHFMu2V9UtZ5jqu9HIts7KrYOqaVZbHirD0ai81Pb8pC00e2tbqncw54PzXeix/RhjcmMekTpVpG340OYe4vNqb7jl8fo81BT/tf3/1HVJKeQCAEAIAQAgBANRvPilpYZ7gEt1VBF+se23cLmSUlmRSv6qhRee/RFAzS4eYyemHpPUbKiljyUX/AKTDaW5JCEpvEVk3NLdfFEAnIvcWNx5AyLtol6PDKz3wjOw26P8AeVfYg+Z/Kauv0RZp8K/vl6G7wOyqFDVE19dus3n2eyQym5bnRo2tKl8KM2algUARgCgBAGIA4A4A4AQBwDB2tsmhiky1UvycaMngZBXt6dZYmixb3VW3lzU3+Dne391q+Fu6/wBpS9dR1kH31+Y08J5+64fUo6rVHq7Li1K492Xuy+j8jW7F2kcNXp1hwB6w9ZDow8vgJXtqzo1FP/cFy8tlcUZU38vM7FRqB1VlNwwBBHaCLgz10Wmso8DKLi2nuTmTAQAgBACAEAwNsbJo4ukaVZbjiCNGRvWU9hmGkye3ualvPnpvD+5zDEbIrbJx2Hqt1qQrLlrAaFSbMreq2UnTt7JDhxZ6yN3T4hazgtJY2/HgddEnPGDgBACAEAIAoBTN4FrYzEdHRQstO65uC5/t3Y6aaD2GWaeIRyzg3iqXNbkprKWnhnvMrZ26CizV3zH1E0X2txPumsq77iahwqK1qPPgWPDYanSXLTQKOSi3nzkLbe51YU4U1iKwe0wbigAYAoAjAEYAoAhAJCAMQBwBiAEAcAIAQCq7wbm0q96lC1Opxt+rc94HonvHlOZc8NhU96Gj+jOzZcYqUcRqe9H6o9NzK1WmjYLEKVqUtUvweiTxU8CAdNOYm9g5xi6VRar7EfFI05zVei8xlv4Px8yzidA5QQAgBACAEAIB44zC061NqVVAyMLFWFwRBvTqSpyUovDROigVVUXsABrqbAW1g1by8k4MBACAEAIAQBAAaAeUBIIAQAMAUAUAIBEwBGAKAAgDgDEAcAcAcA1GP3jw9Elbl2HEJqB4sdJy7ji1vRfLnmfh+S9R4fWqrOy8TXje9b/oTb8Yv8JT/n0c/A/UtfyeX930M7B7y4aobElD9/h+8NPOXKHF7eq8N8r8StV4bXp6pZ8jcqb6idNNNZRQ2AqCQbcOB5QMkpkGNjcalFcznwUalj3SOpUjTWWbwg5vCNFX3hqE9RVUd/WMoyvJP4UWo2y7zyTb1cccp7iv5TVXdQ2dtA2uzttJVIRhlY8O0Me49hlqldRno9GV6lBx1WqNtLRAEAIBpdqbyUKIIVhUfhkQ3AP3m4CSRpORQuOIUqSwnl9EVutvZimPVyKOQW/vMnVGPecuXFKzemEZWB3wqAgVkDL6ydVh7OB901lQXcS0eLST/wCRehbsJiUqoKiMCp4Efzxldpp4Z26dSNSPNF6HtMG4QBEwDQ47e3B0iVDmoRxFIZgP2jYeRk0aEmdGjwu5qLOMLxMSnv1hidadUd9lPwabezSJ5cErrZpm52btnDYn9FUBPqG6t+6dZFKnKO5z69pWo/HH59xnzQrhAFAFAFAEYBGAAgDEAkIA4A4BXt7NqGkooobM4uxHFU4e/wCRnE4zeOlBU4PV7+R1OG2qqSc5LRfcp08qehHeAEwDebtbYNJxSc3psbC/6tjwI7u6dnhd/KlNU5v3X9DmcQs1UjzxWq+pdxPWnnQgFP2pVatWqEAkLcafZRTa/wA/bORWlKpN+B0KSUIrxMGVyYV5kE1psQWANltdhwXXTWbKMsZRhyWcMumzq3SUkc8Sov48D752KUuaCZzJrlk0ZMkNTQ75YtqWGspsXcJccQpBJ/029slorMjn8TquFHTveCg9G2QVMpy5iubszAXt5GW8rODzfJLl5saEM0yajzQCy7kY8rWagT1XBIHJ1/MX8hIK8dMnW4VXam6fc/uXiVT0AGAULfnbzFzhKZsq26Qj7TEXyeAFr/wlmjBLVno+EWMeXtp7935KiEbLnynLmC5raZrXtfnaWeY7vNHm5c69COaZ5jbBJKhBBBIINwQbEHuMxnJiUVJYZ0Pc3eBsSpo1TeoguG/vE4XPeNPMSnWpqLytjynFLBUGpw+F/Qs0hOSKAEAiYAjAFAEDAGIBIQBwBwDnW8WJ6TFVT2Bso8F0+N54viVTtLmXhp6HrLClyUI+OvqYj4d1ppVI6jlgG714/wA9xlWVCapqo1oyeNWDm6a3R5tcaH+R2SNxaJFhrIs0xgzgM0DB0nYOL6bDUnPHLY/iXqn4T3FhW7W3jJ79/wAjyF3S7KtKJny2VjSbFpZcRigexh+6xJ/KU6EUqk0WKrzCJkYjYdBzcAr+A2HkZvK1pyNY15ojS2BQXUhm/E35WhWlNB3E2ZWNw6jD1EUADo3sALAaXEkqRXZtI0jJ8ybPPYH/AMan4N/qM1t/6aNq/wDUZsJORFf33o5sIW9Sojew9X/dJaD9453FIZoN9GvweuyNmUnwFKk63DUwx/E3WuD2EXmJzfPlG9vbQdsoSW6KvtbdWvRJakDVT7vpgd69vsliFZPc5Nxw2pTeYar6miZGBsVIPIgg+Ulyjn8klo0zdbvYSrTxmGLoVzFyAwsSoVrm3ZIqjTiy9Z0pwrwcljJ0WUz0wmNgTyF4MpZeDixZ8RX01erV0/E7fxltSwj3q5aFHXaK+yOp1t36LYP6mNFCizgaioNc/eb8fGV+d82Tx0b6pG47fv8A8dDmW1tmVsK+SqtvVcaq45qflxllTzseutrqncR5oPXp3mFmmeYtYNxuhXKY6hbtYqe8MpHxt5TSo8xOfxSClayz3a/U6vKp4oUAUAiYAjAIwBCASEAlAHAGIByjE1L1HJ7XY+ZM8JW1nJ+LPcUo4hFeCOg7v0kq4GirqGUoQVIuCcxnq7KnCpaRjJZWDyt7KVO6k4vDyeWL3YosoFNijKTlY9eyn7BB9JePE9vKR1eFUpRXK8Nbd/y8jelxKpGTctU9+75+Zr625pJBWsFFtRlLWP3deHcfMypPgmXmMsfItQ4xhYlHPz+5Wdo0OhrVKV75GIvwvOJcUeyqyhnODtW9TtaanjGS47i1b4d19WsbeBVT+c9DwWTdBrozgcYjiun1RZJ2TklbXB1P0qOVtmWsQesSjm59o18pR7OXxReOpa547NeRtauBpqpbpKgsCc3Sv58bSd044zl+pCpvOyMWhhXDKles7ZkuAGKWcekvVOvEeRmkYNPE2buaxmKJbQwLWCUajhmDXVnZgVym9817akD2xUpvGIv6iE1nMkZGxEy0bA3Gdwp+6Da/tsT7ZJQWIYNKrzIz5MRmn3joCoKCP+jatkbuL03Wmx8HK+0iSU3jJTvIKaipbZw/TT6mVsWjUp4elTq2zIuU5TcEDQHytNZtOWUS20JQpKMt0Z01JxEQYwiv7ZwrtjMNU4WKIljqWzF6hI5ZFI/aksJLlaOfcU5OvCXyX+foWGRHRI1FupHMEeYgynhpnMdwtmipjCzGxodbL6zXK6+HHykkpaHrOL3LhbJL9f7M6fIzyR4Y3CU6yGnVQMp4g/Ecj3zKeCSlVnSlzQeGc53k3ZOGWo63KJkKue2m5y5W+8ptr2hu6SqZ6iw4n20oxlu9H59fJ/c126KZsfhh/wAwn91WPyhvQt8UeLSfl/lHXJCeIFAEYBEwBGARvAIgwCQMAkDAJXgDBgHKtsUDRxFWmeyo1u9SbqfIieLuqTp1pRfU9vaVFUoxkuhc9xMWHwzU7603On3W6wPnm8p3uD1Oajy9Gee4xS5K/N1X2LLOsckIByfauI6TEVnHA1XI8Lm08Rcy560peLPcWtPkoxi+iLruHRK4ZnP26pI71AAv5gz0HB6bjRbfezzvGZqVdRXciyTrnJNfikFKotYEhWYLUW/V6wyhyOd8ovykMlyy5vUki+ZcvoZK4KkDcU1B8BoZuoRXcauTZ61aKuLMoI5EX1mzSe5hPGxgYqioKUqYyGoesyaMKS6tr36D2yKSWkV3/Yki95Pu+5n0qYVQqiwAAA5AcJKkksIibzqycyDxxeGWqjU3F1YWNtDzBB7CDY37plPGqNJwU4uMu8w9j1GHSUHYs9Koesxuz0361Njz0JHipm0l3oht5NZhJ6r7dxspoWQMA1OzE6ao+KYkjM60QT1VpCylgObFSb8rTeWi5SrRXaSdV+S8v3NrNC0EA5XtHG1NmbUrvTUEFicjaB0qAPa/ZZvhMtnsKFGF9YxjJ7d/iv2Ol7Pxi16NOsnB0Vh3XGoPeOHsmDydalKlUcJbp4MiCM0G/NcJs+vf7WRR3kuPyPlMo6PCYOV3DHdqU76OKWbGlvUoufaSqj3ExnQ7vHZ8tuo9Wjp0weRFeARMARgESYBG8AiDAJAwCYMAYMAleAanbuwKWLsSSrgWFRddOTDtEpXdjC41ej6l6zv6ls8LVdDS4TZNfZjdOrrVVmSmaQBVnzsALEmwIJ+Mo07WpZPnTynhYL9W8p3y7Nrlay89Cw09u4Y6NVFNu1K39kw9jfKdNXVLvePB6HLdnWW0crqtUYO1ttF06PCdYuwp9PqKVMtoLN9o+F7SvcXLlHlo6t6Z7lks21ooy5q2iWuO948DV7N3IbMDiKgsP1dO5zdxY2t7JRocHec1X8l+S/X42sYox+b/AAXOlTVFCqAFAAAGgAHACd2MVFYR5+UnJ5e5OZMEatMMpVhcEEEHtB4zDWVqE8PQ1mExVSmCHVnRXdVqJ12AVivXXieHESGEpR31XUmlFPbRnudqKdKaVHb1QjL5swAE27VbJPJr2b7yGzQ3SVmq26S6Dq8FplQVVe65bXtImKeeZuW4njCxsbGTEY4AoBqdu02To8RSsKqvTpgNotVKjqpR+65uD2W8ZvDXRlS5TjipD4tvPwJLttV0rUq1NuXRvVU/hemCCI5M7GfaktJpp+WfqjE2jtCpWVURHp0mqU0eu4NJirsFtTQ9YXuBmIFr6TaMUvMiq1pVElFNRbw3t6G8pU1RQqiygAADgANAJFnJejFRWETgyKAcx+lGmFxdJu1qAB/ZdrfGaSZ63+H5Zoyj0f8AgW4W8VSiWwzI9SnZnHRjM9K3pEKNWXW9hrEZGOMWEai7ZNKW2uzL2N4sERf61SHMM4Vh3FTqDNsnnPY6+ccjKT9IW3OmFGkiMKeYuKjgp0pHV6qnXKL8e3smGz0HBLPs3Kcms7YXd5+IfRc4+sVx29CtvANr8REWZ/iBPs4PxOjTY8qImAImARJgESYBG8AiDAJAwCQMAkDAJAwDCx21qNEhGa7n0aKAvUbwUa+chqXEIPDevTvLFK1qVVzJaLdvRHglOviXptVToqSOHFJiGqVHHol7aKBxtc62kajOrJOSxFa472/ElcqdGLjB80msZ7kvA2rIG4gHxAMsuKe6KabWzPDaGDFak1O+XgVYcUdSCrAdxAkdWkpw5dunmSUarpz5t+viu8whthqAAxlMpwH1hOvRY8AbjVL8iPbIfaHTWKyx4937Fj2VVXmg8/8Aq9/3NrRrK6hkYMp4MpBB8CJajJSWU8lSUZReJLDPDG7So0P0jgfd4sf2RrNJ1Yw3ZmNOUtkaLEb1qzBUUqpNjVYBmUc1T8/KVpXSbwvUsK1aWX6FhwPR9GvRsGW2jA5r9pJPO+pluGMaFWec6nvebGCu7a21To1Vakc1QDK6j0SnGzH1geFuFzKlasoyzHctUqMpx12PfA70YepYPemfvar+8PnabQuoS30NZ201tqbpaikZgRa18wItbneWVrsV3puV/am+eDoXVWNVh9mlqAe9zp5Xk0aEpHOr8To09E8vwNZQ3nR8RSOL6lPKtSjkOamWIIzVGsCSOsOFgb37DNnSaXulaN/GVVdrot1jb5lzRwwBUggi4INwRzBlfB2U01lGt3gx+Go0W+sNZWBAUem5+4ONxpr2TenGUnoV7qtSpw/5H+SvYDfUpTQ4mmcrFgjqR0jIptndOHdcHUg2EmlQy9DnUuKcsU6i0e3XHVos2zdr4fEi9GoG5rwYeKnUSCUJR3OnRuaVZe4zNJtqfMzUnRyne+rU2htBqeFU1RTpqgyWINiSzZuAF2tfukE3zSwj2PDFCztOas+XmedfoWfcjdV8GWr1yOlZcoRTcU1JBNz2k2HlJIRxucjivE43OKdP4V9S1tSQm5VSeZAJ85ucdTljGTQb5bvfXqS5CBVpklC3BgfSUnsvYa901lHKOjwy/wDZajzrF7/komxGrbLx1JsShpq10YnUGm1usCNCAQp9kiTcXqeiu+zv7V9i8ta/PodYSoGAZSCDwYG4I7iJOeLcWnhoCYMCJgESYBAmARvAEIBIQCQgEhAPHaDEUKpBIIpuQRoQbHUGaVNIPyJKKzUin1OM9KxOfMc1757nNm5343nkOZuWc6n0BQjy8uNOh2XYzlsNRZiSTTUkk3JNuJM9bRbdOOeh4K5SVWSXUzZKQDhAoX0lVG6TDrmOXI5y3Ns1wL25zicXb5oo9N/D0U1Nta6GN9HtZxXqoGOXoWOW5tm52598j4TJ80lnuJOPQj2cZY1yYruWJZiSSTck3J8TJc5bOYtEKaoyTpYh0N0dl/CSvwksG1saTSe574vH1mADVahB4guxB9l5vUnLG5rCEc7GJIe4le4TUGLtXEVBR6MOwUuLoGIVtDxHAzrcL1k8nnf4jbVKOOpqJ2jx5sW1wKE9mMqAdwNJCQOQvrNX8bLG9uv/AKf2LX9GNViMQhYlVyWUk2Um97Dsla5WqOvwWTcZJsqu8tVmxmIzMTaqwGYk2UcAL8BLFJe4cu8k3XlkNv8A6e3YKOHAHYo6FDYDsFyfOYp7Gt1/Vx4L7GDSqMjKysVYEWZSQRr2ETeWzIYSaaaZbvpRxDilhFDsFbNmUEgPZRbMO2cersfWP4dhGUpSa1wikbHrOmIoMjFT0qC6kqbEgEXHZIYbno7uKlQkpLOjO8y2j553CgwKDD2OH7y1mfG4ksxa1Z1GYk2UHQC/Ad0qT3PoPD4RjbQwsaFo+ius3SYhMxyhFIS5yhiTcgcLySlscb+IYpRjLGvU6IZOeYImARMAiYBGAf/Z"/>
          <p:cNvSpPr>
            <a:spLocks noChangeAspect="1" noChangeArrowheads="1"/>
          </p:cNvSpPr>
          <p:nvPr/>
        </p:nvSpPr>
        <p:spPr bwMode="auto">
          <a:xfrm>
            <a:off x="4222750" y="-1736725"/>
            <a:ext cx="5772150" cy="361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cs typeface="Arial" panose="020B0604020202020204" pitchFamily="34" charset="0"/>
              </a:defRPr>
            </a:lvl1pPr>
            <a:lvl2pPr marL="742950" indent="-285750">
              <a:defRPr>
                <a:solidFill>
                  <a:schemeClr val="tx1"/>
                </a:solidFill>
                <a:latin typeface="Georgia" panose="02040502050405020303" pitchFamily="18" charset="0"/>
                <a:cs typeface="Arial" panose="020B0604020202020204" pitchFamily="34" charset="0"/>
              </a:defRPr>
            </a:lvl2pPr>
            <a:lvl3pPr marL="1143000" indent="-228600">
              <a:defRPr>
                <a:solidFill>
                  <a:schemeClr val="tx1"/>
                </a:solidFill>
                <a:latin typeface="Georgia" panose="02040502050405020303" pitchFamily="18" charset="0"/>
                <a:cs typeface="Arial" panose="020B0604020202020204" pitchFamily="34" charset="0"/>
              </a:defRPr>
            </a:lvl3pPr>
            <a:lvl4pPr marL="1600200" indent="-228600">
              <a:defRPr>
                <a:solidFill>
                  <a:schemeClr val="tx1"/>
                </a:solidFill>
                <a:latin typeface="Georgia" panose="02040502050405020303" pitchFamily="18" charset="0"/>
                <a:cs typeface="Arial" panose="020B0604020202020204" pitchFamily="34" charset="0"/>
              </a:defRPr>
            </a:lvl4pPr>
            <a:lvl5pPr marL="2057400" indent="-22860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endParaRPr lang="en-US" altLang="en-US"/>
          </a:p>
        </p:txBody>
      </p:sp>
      <p:sp>
        <p:nvSpPr>
          <p:cNvPr id="7" name="Rectangle 6"/>
          <p:cNvSpPr/>
          <p:nvPr/>
        </p:nvSpPr>
        <p:spPr>
          <a:xfrm>
            <a:off x="250825" y="4225925"/>
            <a:ext cx="1485900" cy="260350"/>
          </a:xfrm>
          <a:prstGeom prst="rect">
            <a:avLst/>
          </a:prstGeom>
        </p:spPr>
        <p:txBody>
          <a:bodyPr>
            <a:spAutoFit/>
          </a:bodyPr>
          <a:lstStyle/>
          <a:p>
            <a:pPr algn="r" eaLnBrk="1" hangingPunct="1">
              <a:defRPr/>
            </a:pPr>
            <a:r>
              <a:rPr lang="en-US" sz="1100" b="1" dirty="0">
                <a:latin typeface="Whitney Light" pitchFamily="50" charset="0"/>
              </a:rPr>
              <a:t>Customer Surveys</a:t>
            </a:r>
          </a:p>
        </p:txBody>
      </p:sp>
      <p:pic>
        <p:nvPicPr>
          <p:cNvPr id="47110" name="Picture 6" descr="http://www.harringtonbrooks.co.uk/finances/wp-content/uploads/2012/09/reviews_icon.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63563" y="3489325"/>
            <a:ext cx="106203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Rectangle 44"/>
          <p:cNvSpPr/>
          <p:nvPr/>
        </p:nvSpPr>
        <p:spPr>
          <a:xfrm>
            <a:off x="41275" y="6488113"/>
            <a:ext cx="1485900" cy="261937"/>
          </a:xfrm>
          <a:prstGeom prst="rect">
            <a:avLst/>
          </a:prstGeom>
        </p:spPr>
        <p:txBody>
          <a:bodyPr>
            <a:spAutoFit/>
          </a:bodyPr>
          <a:lstStyle/>
          <a:p>
            <a:pPr algn="r" eaLnBrk="1" hangingPunct="1">
              <a:defRPr/>
            </a:pPr>
            <a:r>
              <a:rPr lang="en-US" sz="1100" b="1" dirty="0">
                <a:latin typeface="Whitney Light" pitchFamily="50" charset="0"/>
              </a:rPr>
              <a:t>Social Media</a:t>
            </a:r>
          </a:p>
        </p:txBody>
      </p:sp>
      <p:pic>
        <p:nvPicPr>
          <p:cNvPr id="47112" name="Picture 8" descr="http://www.seansupplee.com/wp-content/uploads/2013/10/social-media-icons.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09563" y="4879975"/>
            <a:ext cx="1320800" cy="1319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14" name="Picture 10" descr="https://cdn3.iconfinder.com/data/icons/business-finance-2/256/Finance_Report-512.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23888" y="1328738"/>
            <a:ext cx="896937"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Rectangle 47"/>
          <p:cNvSpPr/>
          <p:nvPr/>
        </p:nvSpPr>
        <p:spPr>
          <a:xfrm>
            <a:off x="363538" y="2408238"/>
            <a:ext cx="1485900" cy="430212"/>
          </a:xfrm>
          <a:prstGeom prst="rect">
            <a:avLst/>
          </a:prstGeom>
        </p:spPr>
        <p:txBody>
          <a:bodyPr>
            <a:spAutoFit/>
          </a:bodyPr>
          <a:lstStyle/>
          <a:p>
            <a:pPr algn="ctr" eaLnBrk="1" hangingPunct="1">
              <a:defRPr/>
            </a:pPr>
            <a:r>
              <a:rPr lang="en-US" sz="1100" b="1" dirty="0">
                <a:latin typeface="Whitney Light" pitchFamily="50" charset="0"/>
              </a:rPr>
              <a:t>Analyst Research Reports</a:t>
            </a:r>
          </a:p>
        </p:txBody>
      </p:sp>
      <p:sp>
        <p:nvSpPr>
          <p:cNvPr id="6" name="Date Placeholder 5"/>
          <p:cNvSpPr>
            <a:spLocks noGrp="1"/>
          </p:cNvSpPr>
          <p:nvPr>
            <p:ph type="dt" sz="half" idx="12"/>
          </p:nvPr>
        </p:nvSpPr>
        <p:spPr/>
        <p:txBody>
          <a:bodyPr/>
          <a:lstStyle/>
          <a:p>
            <a:pPr>
              <a:defRPr/>
            </a:pPr>
            <a:r>
              <a:rPr lang="en-US" altLang="en-US" smtClean="0"/>
              <a:t> </a:t>
            </a:r>
            <a:endParaRPr lang="en-US" altLang="en-US"/>
          </a:p>
        </p:txBody>
      </p:sp>
      <p:sp>
        <p:nvSpPr>
          <p:cNvPr id="8" name="Slide Number Placeholder 7"/>
          <p:cNvSpPr>
            <a:spLocks noGrp="1"/>
          </p:cNvSpPr>
          <p:nvPr>
            <p:ph type="sldNum" sz="quarter" idx="10"/>
          </p:nvPr>
        </p:nvSpPr>
        <p:spPr>
          <a:xfrm>
            <a:off x="182562" y="6537324"/>
            <a:ext cx="503237" cy="212725"/>
          </a:xfr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p>
            <a:fld id="{5F5D9E43-21F3-4778-A962-C51EB09149AB}" type="slidenum">
              <a:rPr lang="en-US" altLang="en-US" sz="1400">
                <a:latin typeface="Arial" panose="020B0604020202020204" pitchFamily="34" charset="0"/>
                <a:ea typeface="ＭＳ Ｐゴシック" panose="020B0600070205080204" pitchFamily="34" charset="-128"/>
              </a:rPr>
              <a:pPr/>
              <a:t>13</a:t>
            </a:fld>
            <a:endParaRPr lang="en-US" altLang="en-US" sz="140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27449069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71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8"/>
                                        </p:tgtEl>
                                        <p:attrNameLst>
                                          <p:attrName>style.visibility</p:attrName>
                                        </p:attrNameLst>
                                      </p:cBhvr>
                                      <p:to>
                                        <p:strVal val="visible"/>
                                      </p:to>
                                    </p:set>
                                  </p:childTnLst>
                                </p:cTn>
                              </p:par>
                              <p:par>
                                <p:cTn id="9" presetID="9" presetClass="entr" presetSubtype="0" fill="hold" grpId="0" nodeType="withEffect" nodePh="1">
                                  <p:stCondLst>
                                    <p:cond delay="0"/>
                                  </p:stCondLst>
                                  <p:endCondLst>
                                    <p:cond evt="begin" delay="0">
                                      <p:tn val="9"/>
                                    </p:cond>
                                  </p:endCondLst>
                                  <p:childTnLst>
                                    <p:set>
                                      <p:cBhvr>
                                        <p:cTn id="10" dur="1" fill="hold">
                                          <p:stCondLst>
                                            <p:cond delay="0"/>
                                          </p:stCondLst>
                                        </p:cTn>
                                        <p:tgtEl>
                                          <p:spTgt spid="39"/>
                                        </p:tgtEl>
                                        <p:attrNameLst>
                                          <p:attrName>style.visibility</p:attrName>
                                        </p:attrNameLst>
                                      </p:cBhvr>
                                      <p:to>
                                        <p:strVal val="visible"/>
                                      </p:to>
                                    </p:set>
                                    <p:animEffect transition="in" filter="dissolve">
                                      <p:cBhvr>
                                        <p:cTn id="11" dur="500"/>
                                        <p:tgtEl>
                                          <p:spTgt spid="39"/>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86038"/>
                                        </p:tgtEl>
                                        <p:attrNameLst>
                                          <p:attrName>style.visibility</p:attrName>
                                        </p:attrNameLst>
                                      </p:cBhvr>
                                      <p:to>
                                        <p:strVal val="visible"/>
                                      </p:to>
                                    </p:set>
                                    <p:animEffect transition="in" filter="dissolve">
                                      <p:cBhvr>
                                        <p:cTn id="14" dur="500"/>
                                        <p:tgtEl>
                                          <p:spTgt spid="86038"/>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86039"/>
                                        </p:tgtEl>
                                        <p:attrNameLst>
                                          <p:attrName>style.visibility</p:attrName>
                                        </p:attrNameLst>
                                      </p:cBhvr>
                                      <p:to>
                                        <p:strVal val="visible"/>
                                      </p:to>
                                    </p:set>
                                    <p:animEffect transition="in" filter="dissolve">
                                      <p:cBhvr>
                                        <p:cTn id="17" dur="500"/>
                                        <p:tgtEl>
                                          <p:spTgt spid="86039"/>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86040"/>
                                        </p:tgtEl>
                                        <p:attrNameLst>
                                          <p:attrName>style.visibility</p:attrName>
                                        </p:attrNameLst>
                                      </p:cBhvr>
                                      <p:to>
                                        <p:strVal val="visible"/>
                                      </p:to>
                                    </p:set>
                                    <p:animEffect transition="in" filter="dissolve">
                                      <p:cBhvr>
                                        <p:cTn id="20" dur="500"/>
                                        <p:tgtEl>
                                          <p:spTgt spid="86040"/>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86041"/>
                                        </p:tgtEl>
                                        <p:attrNameLst>
                                          <p:attrName>style.visibility</p:attrName>
                                        </p:attrNameLst>
                                      </p:cBhvr>
                                      <p:to>
                                        <p:strVal val="visible"/>
                                      </p:to>
                                    </p:set>
                                    <p:animEffect transition="in" filter="dissolve">
                                      <p:cBhvr>
                                        <p:cTn id="23" dur="500"/>
                                        <p:tgtEl>
                                          <p:spTgt spid="86041"/>
                                        </p:tgtEl>
                                      </p:cBhvr>
                                    </p:animEffect>
                                  </p:childTnLst>
                                </p:cTn>
                              </p:par>
                              <p:par>
                                <p:cTn id="24" presetID="9" presetClass="entr" presetSubtype="0" fill="hold" nodeType="withEffect">
                                  <p:stCondLst>
                                    <p:cond delay="0"/>
                                  </p:stCondLst>
                                  <p:childTnLst>
                                    <p:set>
                                      <p:cBhvr>
                                        <p:cTn id="25" dur="1" fill="hold">
                                          <p:stCondLst>
                                            <p:cond delay="0"/>
                                          </p:stCondLst>
                                        </p:cTn>
                                        <p:tgtEl>
                                          <p:spTgt spid="86042"/>
                                        </p:tgtEl>
                                        <p:attrNameLst>
                                          <p:attrName>style.visibility</p:attrName>
                                        </p:attrNameLst>
                                      </p:cBhvr>
                                      <p:to>
                                        <p:strVal val="visible"/>
                                      </p:to>
                                    </p:set>
                                    <p:animEffect transition="in" filter="dissolve">
                                      <p:cBhvr>
                                        <p:cTn id="26" dur="500"/>
                                        <p:tgtEl>
                                          <p:spTgt spid="86042"/>
                                        </p:tgtEl>
                                      </p:cBhvr>
                                    </p:animEffect>
                                  </p:childTnLst>
                                </p:cTn>
                              </p:par>
                              <p:par>
                                <p:cTn id="27" presetID="9" presetClass="entr" presetSubtype="0" fill="hold" nodeType="withEffect">
                                  <p:stCondLst>
                                    <p:cond delay="0"/>
                                  </p:stCondLst>
                                  <p:childTnLst>
                                    <p:set>
                                      <p:cBhvr>
                                        <p:cTn id="28" dur="1" fill="hold">
                                          <p:stCondLst>
                                            <p:cond delay="0"/>
                                          </p:stCondLst>
                                        </p:cTn>
                                        <p:tgtEl>
                                          <p:spTgt spid="86043"/>
                                        </p:tgtEl>
                                        <p:attrNameLst>
                                          <p:attrName>style.visibility</p:attrName>
                                        </p:attrNameLst>
                                      </p:cBhvr>
                                      <p:to>
                                        <p:strVal val="visible"/>
                                      </p:to>
                                    </p:set>
                                    <p:animEffect transition="in" filter="dissolve">
                                      <p:cBhvr>
                                        <p:cTn id="29" dur="500"/>
                                        <p:tgtEl>
                                          <p:spTgt spid="86043"/>
                                        </p:tgtEl>
                                      </p:cBhvr>
                                    </p:animEffect>
                                  </p:childTnLst>
                                </p:cTn>
                              </p:par>
                              <p:par>
                                <p:cTn id="30" presetID="9" presetClass="entr" presetSubtype="0" fill="hold" grpId="0" nodeType="withEffect">
                                  <p:stCondLst>
                                    <p:cond delay="0"/>
                                  </p:stCondLst>
                                  <p:childTnLst>
                                    <p:set>
                                      <p:cBhvr>
                                        <p:cTn id="31" dur="1" fill="hold">
                                          <p:stCondLst>
                                            <p:cond delay="0"/>
                                          </p:stCondLst>
                                        </p:cTn>
                                        <p:tgtEl>
                                          <p:spTgt spid="86045"/>
                                        </p:tgtEl>
                                        <p:attrNameLst>
                                          <p:attrName>style.visibility</p:attrName>
                                        </p:attrNameLst>
                                      </p:cBhvr>
                                      <p:to>
                                        <p:strVal val="visible"/>
                                      </p:to>
                                    </p:set>
                                    <p:animEffect transition="in" filter="dissolve">
                                      <p:cBhvr>
                                        <p:cTn id="32" dur="500"/>
                                        <p:tgtEl>
                                          <p:spTgt spid="86045"/>
                                        </p:tgtEl>
                                      </p:cBhvr>
                                    </p:animEffect>
                                  </p:childTnLst>
                                </p:cTn>
                              </p:par>
                              <p:par>
                                <p:cTn id="33" presetID="9" presetClass="entr" presetSubtype="0" fill="hold" nodeType="withEffect">
                                  <p:stCondLst>
                                    <p:cond delay="0"/>
                                  </p:stCondLst>
                                  <p:childTnLst>
                                    <p:set>
                                      <p:cBhvr>
                                        <p:cTn id="34" dur="1" fill="hold">
                                          <p:stCondLst>
                                            <p:cond delay="0"/>
                                          </p:stCondLst>
                                        </p:cTn>
                                        <p:tgtEl>
                                          <p:spTgt spid="86046"/>
                                        </p:tgtEl>
                                        <p:attrNameLst>
                                          <p:attrName>style.visibility</p:attrName>
                                        </p:attrNameLst>
                                      </p:cBhvr>
                                      <p:to>
                                        <p:strVal val="visible"/>
                                      </p:to>
                                    </p:set>
                                    <p:animEffect transition="in" filter="dissolve">
                                      <p:cBhvr>
                                        <p:cTn id="35" dur="500"/>
                                        <p:tgtEl>
                                          <p:spTgt spid="86046"/>
                                        </p:tgtEl>
                                      </p:cBhvr>
                                    </p:animEffect>
                                  </p:childTnLst>
                                </p:cTn>
                              </p:par>
                              <p:par>
                                <p:cTn id="36" presetID="9" presetClass="entr" presetSubtype="0" fill="hold" nodeType="withEffect">
                                  <p:stCondLst>
                                    <p:cond delay="0"/>
                                  </p:stCondLst>
                                  <p:childTnLst>
                                    <p:set>
                                      <p:cBhvr>
                                        <p:cTn id="37" dur="1" fill="hold">
                                          <p:stCondLst>
                                            <p:cond delay="0"/>
                                          </p:stCondLst>
                                        </p:cTn>
                                        <p:tgtEl>
                                          <p:spTgt spid="86047"/>
                                        </p:tgtEl>
                                        <p:attrNameLst>
                                          <p:attrName>style.visibility</p:attrName>
                                        </p:attrNameLst>
                                      </p:cBhvr>
                                      <p:to>
                                        <p:strVal val="visible"/>
                                      </p:to>
                                    </p:set>
                                    <p:animEffect transition="in" filter="dissolve">
                                      <p:cBhvr>
                                        <p:cTn id="38" dur="500"/>
                                        <p:tgtEl>
                                          <p:spTgt spid="86047"/>
                                        </p:tgtEl>
                                      </p:cBhvr>
                                    </p:animEffect>
                                  </p:childTnLst>
                                </p:cTn>
                              </p:par>
                              <p:par>
                                <p:cTn id="39" presetID="9" presetClass="entr" presetSubtype="0" fill="hold" nodeType="with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dissolve">
                                      <p:cBhvr>
                                        <p:cTn id="41" dur="500"/>
                                        <p:tgtEl>
                                          <p:spTgt spid="2"/>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dissolve">
                                      <p:cBhvr>
                                        <p:cTn id="44" dur="500"/>
                                        <p:tgtEl>
                                          <p:spTgt spid="3"/>
                                        </p:tgtEl>
                                      </p:cBhvr>
                                    </p:animEffect>
                                  </p:childTnLst>
                                </p:cTn>
                              </p:par>
                              <p:par>
                                <p:cTn id="45" presetID="9" presetClass="entr" presetSubtype="0" fill="hold" nodeType="with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dissolve">
                                      <p:cBhvr>
                                        <p:cTn id="47" dur="500"/>
                                        <p:tgtEl>
                                          <p:spTgt spid="4"/>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21518"/>
                                        </p:tgtEl>
                                        <p:attrNameLst>
                                          <p:attrName>style.visibility</p:attrName>
                                        </p:attrNameLst>
                                      </p:cBhvr>
                                      <p:to>
                                        <p:strVal val="visible"/>
                                      </p:to>
                                    </p:set>
                                    <p:animEffect transition="in" filter="dissolve">
                                      <p:cBhvr>
                                        <p:cTn id="52" dur="500"/>
                                        <p:tgtEl>
                                          <p:spTgt spid="21518"/>
                                        </p:tgtEl>
                                      </p:cBhvr>
                                    </p:animEffect>
                                  </p:childTnLst>
                                </p:cTn>
                              </p:par>
                              <p:par>
                                <p:cTn id="53" presetID="9" presetClass="entr" presetSubtype="0" fill="hold" grpId="0" nodeType="withEffect">
                                  <p:stCondLst>
                                    <p:cond delay="0"/>
                                  </p:stCondLst>
                                  <p:childTnLst>
                                    <p:set>
                                      <p:cBhvr>
                                        <p:cTn id="54" dur="1" fill="hold">
                                          <p:stCondLst>
                                            <p:cond delay="0"/>
                                          </p:stCondLst>
                                        </p:cTn>
                                        <p:tgtEl>
                                          <p:spTgt spid="21519"/>
                                        </p:tgtEl>
                                        <p:attrNameLst>
                                          <p:attrName>style.visibility</p:attrName>
                                        </p:attrNameLst>
                                      </p:cBhvr>
                                      <p:to>
                                        <p:strVal val="visible"/>
                                      </p:to>
                                    </p:set>
                                    <p:animEffect transition="in" filter="dissolve">
                                      <p:cBhvr>
                                        <p:cTn id="55" dur="500"/>
                                        <p:tgtEl>
                                          <p:spTgt spid="21519"/>
                                        </p:tgtEl>
                                      </p:cBhvr>
                                    </p:animEffect>
                                  </p:childTnLst>
                                </p:cTn>
                              </p:par>
                              <p:par>
                                <p:cTn id="56" presetID="9" presetClass="entr" presetSubtype="0" fill="hold" grpId="0" nodeType="withEffect">
                                  <p:stCondLst>
                                    <p:cond delay="0"/>
                                  </p:stCondLst>
                                  <p:childTnLst>
                                    <p:set>
                                      <p:cBhvr>
                                        <p:cTn id="57" dur="1" fill="hold">
                                          <p:stCondLst>
                                            <p:cond delay="0"/>
                                          </p:stCondLst>
                                        </p:cTn>
                                        <p:tgtEl>
                                          <p:spTgt spid="21520"/>
                                        </p:tgtEl>
                                        <p:attrNameLst>
                                          <p:attrName>style.visibility</p:attrName>
                                        </p:attrNameLst>
                                      </p:cBhvr>
                                      <p:to>
                                        <p:strVal val="visible"/>
                                      </p:to>
                                    </p:set>
                                    <p:animEffect transition="in" filter="dissolve">
                                      <p:cBhvr>
                                        <p:cTn id="58" dur="500"/>
                                        <p:tgtEl>
                                          <p:spTgt spid="21520"/>
                                        </p:tgtEl>
                                      </p:cBhvr>
                                    </p:animEffect>
                                  </p:childTnLst>
                                </p:cTn>
                              </p:par>
                              <p:par>
                                <p:cTn id="59" presetID="9" presetClass="entr" presetSubtype="0" fill="hold" grpId="0" nodeType="withEffect">
                                  <p:stCondLst>
                                    <p:cond delay="0"/>
                                  </p:stCondLst>
                                  <p:childTnLst>
                                    <p:set>
                                      <p:cBhvr>
                                        <p:cTn id="60" dur="1" fill="hold">
                                          <p:stCondLst>
                                            <p:cond delay="0"/>
                                          </p:stCondLst>
                                        </p:cTn>
                                        <p:tgtEl>
                                          <p:spTgt spid="21521"/>
                                        </p:tgtEl>
                                        <p:attrNameLst>
                                          <p:attrName>style.visibility</p:attrName>
                                        </p:attrNameLst>
                                      </p:cBhvr>
                                      <p:to>
                                        <p:strVal val="visible"/>
                                      </p:to>
                                    </p:set>
                                    <p:animEffect transition="in" filter="dissolve">
                                      <p:cBhvr>
                                        <p:cTn id="61" dur="500"/>
                                        <p:tgtEl>
                                          <p:spTgt spid="21521"/>
                                        </p:tgtEl>
                                      </p:cBhvr>
                                    </p:animEffect>
                                  </p:childTnLst>
                                </p:cTn>
                              </p:par>
                              <p:par>
                                <p:cTn id="62" presetID="9" presetClass="entr" presetSubtype="0" fill="hold" nodeType="withEffect">
                                  <p:stCondLst>
                                    <p:cond delay="0"/>
                                  </p:stCondLst>
                                  <p:childTnLst>
                                    <p:set>
                                      <p:cBhvr>
                                        <p:cTn id="63" dur="1" fill="hold">
                                          <p:stCondLst>
                                            <p:cond delay="0"/>
                                          </p:stCondLst>
                                        </p:cTn>
                                        <p:tgtEl>
                                          <p:spTgt spid="21522"/>
                                        </p:tgtEl>
                                        <p:attrNameLst>
                                          <p:attrName>style.visibility</p:attrName>
                                        </p:attrNameLst>
                                      </p:cBhvr>
                                      <p:to>
                                        <p:strVal val="visible"/>
                                      </p:to>
                                    </p:set>
                                    <p:animEffect transition="in" filter="dissolve">
                                      <p:cBhvr>
                                        <p:cTn id="64" dur="500"/>
                                        <p:tgtEl>
                                          <p:spTgt spid="21522"/>
                                        </p:tgtEl>
                                      </p:cBhvr>
                                    </p:animEffect>
                                  </p:childTnLst>
                                </p:cTn>
                              </p:par>
                              <p:par>
                                <p:cTn id="65" presetID="9" presetClass="entr" presetSubtype="0" fill="hold" nodeType="withEffect">
                                  <p:stCondLst>
                                    <p:cond delay="0"/>
                                  </p:stCondLst>
                                  <p:childTnLst>
                                    <p:set>
                                      <p:cBhvr>
                                        <p:cTn id="66" dur="1" fill="hold">
                                          <p:stCondLst>
                                            <p:cond delay="0"/>
                                          </p:stCondLst>
                                        </p:cTn>
                                        <p:tgtEl>
                                          <p:spTgt spid="21523"/>
                                        </p:tgtEl>
                                        <p:attrNameLst>
                                          <p:attrName>style.visibility</p:attrName>
                                        </p:attrNameLst>
                                      </p:cBhvr>
                                      <p:to>
                                        <p:strVal val="visible"/>
                                      </p:to>
                                    </p:set>
                                    <p:animEffect transition="in" filter="dissolve">
                                      <p:cBhvr>
                                        <p:cTn id="67" dur="500"/>
                                        <p:tgtEl>
                                          <p:spTgt spid="21523"/>
                                        </p:tgtEl>
                                      </p:cBhvr>
                                    </p:animEffect>
                                  </p:childTnLst>
                                </p:cTn>
                              </p:par>
                              <p:par>
                                <p:cTn id="68" presetID="9" presetClass="entr" presetSubtype="0" fill="hold" nodeType="withEffect">
                                  <p:stCondLst>
                                    <p:cond delay="0"/>
                                  </p:stCondLst>
                                  <p:childTnLst>
                                    <p:set>
                                      <p:cBhvr>
                                        <p:cTn id="69" dur="1" fill="hold">
                                          <p:stCondLst>
                                            <p:cond delay="0"/>
                                          </p:stCondLst>
                                        </p:cTn>
                                        <p:tgtEl>
                                          <p:spTgt spid="21524"/>
                                        </p:tgtEl>
                                        <p:attrNameLst>
                                          <p:attrName>style.visibility</p:attrName>
                                        </p:attrNameLst>
                                      </p:cBhvr>
                                      <p:to>
                                        <p:strVal val="visible"/>
                                      </p:to>
                                    </p:set>
                                    <p:animEffect transition="in" filter="dissolve">
                                      <p:cBhvr>
                                        <p:cTn id="70" dur="500"/>
                                        <p:tgtEl>
                                          <p:spTgt spid="21524"/>
                                        </p:tgtEl>
                                      </p:cBhvr>
                                    </p:animEffect>
                                  </p:childTnLst>
                                </p:cTn>
                              </p:par>
                              <p:par>
                                <p:cTn id="71" presetID="1" presetClass="entr" presetSubtype="0" fill="hold" grpId="0" nodeType="withEffect">
                                  <p:stCondLst>
                                    <p:cond delay="0"/>
                                  </p:stCondLst>
                                  <p:childTnLst>
                                    <p:set>
                                      <p:cBhvr>
                                        <p:cTn id="72" dur="1" fill="hold">
                                          <p:stCondLst>
                                            <p:cond delay="0"/>
                                          </p:stCondLst>
                                        </p:cTn>
                                        <p:tgtEl>
                                          <p:spTgt spid="7"/>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47110"/>
                                        </p:tgtEl>
                                        <p:attrNameLst>
                                          <p:attrName>style.visibility</p:attrName>
                                        </p:attrNameLst>
                                      </p:cBhvr>
                                      <p:to>
                                        <p:strVal val="visible"/>
                                      </p:to>
                                    </p:set>
                                  </p:childTnLst>
                                </p:cTn>
                              </p:par>
                            </p:childTnLst>
                          </p:cTn>
                        </p:par>
                      </p:childTnLst>
                    </p:cTn>
                  </p:par>
                  <p:par>
                    <p:cTn id="75" fill="hold" nodeType="clickPar">
                      <p:stCondLst>
                        <p:cond delay="indefinite"/>
                      </p:stCondLst>
                      <p:childTnLst>
                        <p:par>
                          <p:cTn id="76" fill="hold" nodeType="withGroup">
                            <p:stCondLst>
                              <p:cond delay="0"/>
                            </p:stCondLst>
                            <p:childTnLst>
                              <p:par>
                                <p:cTn id="77" presetID="9" presetClass="entr" presetSubtype="0" fill="hold" grpId="0" nodeType="clickEffect">
                                  <p:stCondLst>
                                    <p:cond delay="0"/>
                                  </p:stCondLst>
                                  <p:childTnLst>
                                    <p:set>
                                      <p:cBhvr>
                                        <p:cTn id="78" dur="1" fill="hold">
                                          <p:stCondLst>
                                            <p:cond delay="0"/>
                                          </p:stCondLst>
                                        </p:cTn>
                                        <p:tgtEl>
                                          <p:spTgt spid="21507"/>
                                        </p:tgtEl>
                                        <p:attrNameLst>
                                          <p:attrName>style.visibility</p:attrName>
                                        </p:attrNameLst>
                                      </p:cBhvr>
                                      <p:to>
                                        <p:strVal val="visible"/>
                                      </p:to>
                                    </p:set>
                                    <p:animEffect transition="in" filter="dissolve">
                                      <p:cBhvr>
                                        <p:cTn id="79" dur="500"/>
                                        <p:tgtEl>
                                          <p:spTgt spid="21507"/>
                                        </p:tgtEl>
                                      </p:cBhvr>
                                    </p:animEffect>
                                  </p:childTnLst>
                                </p:cTn>
                              </p:par>
                              <p:par>
                                <p:cTn id="80" presetID="9" presetClass="entr" presetSubtype="0" fill="hold" grpId="0" nodeType="withEffect">
                                  <p:stCondLst>
                                    <p:cond delay="0"/>
                                  </p:stCondLst>
                                  <p:childTnLst>
                                    <p:set>
                                      <p:cBhvr>
                                        <p:cTn id="81" dur="1" fill="hold">
                                          <p:stCondLst>
                                            <p:cond delay="0"/>
                                          </p:stCondLst>
                                        </p:cTn>
                                        <p:tgtEl>
                                          <p:spTgt spid="21508"/>
                                        </p:tgtEl>
                                        <p:attrNameLst>
                                          <p:attrName>style.visibility</p:attrName>
                                        </p:attrNameLst>
                                      </p:cBhvr>
                                      <p:to>
                                        <p:strVal val="visible"/>
                                      </p:to>
                                    </p:set>
                                    <p:animEffect transition="in" filter="dissolve">
                                      <p:cBhvr>
                                        <p:cTn id="82" dur="500"/>
                                        <p:tgtEl>
                                          <p:spTgt spid="21508"/>
                                        </p:tgtEl>
                                      </p:cBhvr>
                                    </p:animEffect>
                                  </p:childTnLst>
                                </p:cTn>
                              </p:par>
                              <p:par>
                                <p:cTn id="83" presetID="9" presetClass="entr" presetSubtype="0" fill="hold" grpId="0" nodeType="withEffect">
                                  <p:stCondLst>
                                    <p:cond delay="0"/>
                                  </p:stCondLst>
                                  <p:childTnLst>
                                    <p:set>
                                      <p:cBhvr>
                                        <p:cTn id="84" dur="1" fill="hold">
                                          <p:stCondLst>
                                            <p:cond delay="0"/>
                                          </p:stCondLst>
                                        </p:cTn>
                                        <p:tgtEl>
                                          <p:spTgt spid="21509"/>
                                        </p:tgtEl>
                                        <p:attrNameLst>
                                          <p:attrName>style.visibility</p:attrName>
                                        </p:attrNameLst>
                                      </p:cBhvr>
                                      <p:to>
                                        <p:strVal val="visible"/>
                                      </p:to>
                                    </p:set>
                                    <p:animEffect transition="in" filter="dissolve">
                                      <p:cBhvr>
                                        <p:cTn id="85" dur="500"/>
                                        <p:tgtEl>
                                          <p:spTgt spid="21509"/>
                                        </p:tgtEl>
                                      </p:cBhvr>
                                    </p:animEffect>
                                  </p:childTnLst>
                                </p:cTn>
                              </p:par>
                              <p:par>
                                <p:cTn id="86" presetID="9" presetClass="entr" presetSubtype="0" fill="hold" grpId="0" nodeType="withEffect">
                                  <p:stCondLst>
                                    <p:cond delay="0"/>
                                  </p:stCondLst>
                                  <p:childTnLst>
                                    <p:set>
                                      <p:cBhvr>
                                        <p:cTn id="87" dur="1" fill="hold">
                                          <p:stCondLst>
                                            <p:cond delay="0"/>
                                          </p:stCondLst>
                                        </p:cTn>
                                        <p:tgtEl>
                                          <p:spTgt spid="21510"/>
                                        </p:tgtEl>
                                        <p:attrNameLst>
                                          <p:attrName>style.visibility</p:attrName>
                                        </p:attrNameLst>
                                      </p:cBhvr>
                                      <p:to>
                                        <p:strVal val="visible"/>
                                      </p:to>
                                    </p:set>
                                    <p:animEffect transition="in" filter="dissolve">
                                      <p:cBhvr>
                                        <p:cTn id="88" dur="500"/>
                                        <p:tgtEl>
                                          <p:spTgt spid="21510"/>
                                        </p:tgtEl>
                                      </p:cBhvr>
                                    </p:animEffect>
                                  </p:childTnLst>
                                </p:cTn>
                              </p:par>
                              <p:par>
                                <p:cTn id="89" presetID="9" presetClass="entr" presetSubtype="0" fill="hold" grpId="0" nodeType="withEffect">
                                  <p:stCondLst>
                                    <p:cond delay="0"/>
                                  </p:stCondLst>
                                  <p:childTnLst>
                                    <p:set>
                                      <p:cBhvr>
                                        <p:cTn id="90" dur="1" fill="hold">
                                          <p:stCondLst>
                                            <p:cond delay="0"/>
                                          </p:stCondLst>
                                        </p:cTn>
                                        <p:tgtEl>
                                          <p:spTgt spid="21511"/>
                                        </p:tgtEl>
                                        <p:attrNameLst>
                                          <p:attrName>style.visibility</p:attrName>
                                        </p:attrNameLst>
                                      </p:cBhvr>
                                      <p:to>
                                        <p:strVal val="visible"/>
                                      </p:to>
                                    </p:set>
                                    <p:animEffect transition="in" filter="dissolve">
                                      <p:cBhvr>
                                        <p:cTn id="91" dur="500"/>
                                        <p:tgtEl>
                                          <p:spTgt spid="21511"/>
                                        </p:tgtEl>
                                      </p:cBhvr>
                                    </p:animEffect>
                                  </p:childTnLst>
                                </p:cTn>
                              </p:par>
                              <p:par>
                                <p:cTn id="92" presetID="9" presetClass="entr" presetSubtype="0" fill="hold" grpId="0" nodeType="withEffect">
                                  <p:stCondLst>
                                    <p:cond delay="0"/>
                                  </p:stCondLst>
                                  <p:childTnLst>
                                    <p:set>
                                      <p:cBhvr>
                                        <p:cTn id="93" dur="1" fill="hold">
                                          <p:stCondLst>
                                            <p:cond delay="0"/>
                                          </p:stCondLst>
                                        </p:cTn>
                                        <p:tgtEl>
                                          <p:spTgt spid="21513"/>
                                        </p:tgtEl>
                                        <p:attrNameLst>
                                          <p:attrName>style.visibility</p:attrName>
                                        </p:attrNameLst>
                                      </p:cBhvr>
                                      <p:to>
                                        <p:strVal val="visible"/>
                                      </p:to>
                                    </p:set>
                                    <p:animEffect transition="in" filter="dissolve">
                                      <p:cBhvr>
                                        <p:cTn id="94" dur="500"/>
                                        <p:tgtEl>
                                          <p:spTgt spid="21513"/>
                                        </p:tgtEl>
                                      </p:cBhvr>
                                    </p:animEffect>
                                  </p:childTnLst>
                                </p:cTn>
                              </p:par>
                              <p:par>
                                <p:cTn id="95" presetID="9" presetClass="entr" presetSubtype="0" fill="hold" nodeType="withEffect">
                                  <p:stCondLst>
                                    <p:cond delay="0"/>
                                  </p:stCondLst>
                                  <p:childTnLst>
                                    <p:set>
                                      <p:cBhvr>
                                        <p:cTn id="96" dur="1" fill="hold">
                                          <p:stCondLst>
                                            <p:cond delay="0"/>
                                          </p:stCondLst>
                                        </p:cTn>
                                        <p:tgtEl>
                                          <p:spTgt spid="21514"/>
                                        </p:tgtEl>
                                        <p:attrNameLst>
                                          <p:attrName>style.visibility</p:attrName>
                                        </p:attrNameLst>
                                      </p:cBhvr>
                                      <p:to>
                                        <p:strVal val="visible"/>
                                      </p:to>
                                    </p:set>
                                    <p:animEffect transition="in" filter="dissolve">
                                      <p:cBhvr>
                                        <p:cTn id="97" dur="500"/>
                                        <p:tgtEl>
                                          <p:spTgt spid="21514"/>
                                        </p:tgtEl>
                                      </p:cBhvr>
                                    </p:animEffect>
                                  </p:childTnLst>
                                </p:cTn>
                              </p:par>
                              <p:par>
                                <p:cTn id="98" presetID="9" presetClass="entr" presetSubtype="0" fill="hold" nodeType="withEffect">
                                  <p:stCondLst>
                                    <p:cond delay="0"/>
                                  </p:stCondLst>
                                  <p:childTnLst>
                                    <p:set>
                                      <p:cBhvr>
                                        <p:cTn id="99" dur="1" fill="hold">
                                          <p:stCondLst>
                                            <p:cond delay="0"/>
                                          </p:stCondLst>
                                        </p:cTn>
                                        <p:tgtEl>
                                          <p:spTgt spid="21515"/>
                                        </p:tgtEl>
                                        <p:attrNameLst>
                                          <p:attrName>style.visibility</p:attrName>
                                        </p:attrNameLst>
                                      </p:cBhvr>
                                      <p:to>
                                        <p:strVal val="visible"/>
                                      </p:to>
                                    </p:set>
                                    <p:animEffect transition="in" filter="dissolve">
                                      <p:cBhvr>
                                        <p:cTn id="100" dur="500"/>
                                        <p:tgtEl>
                                          <p:spTgt spid="21515"/>
                                        </p:tgtEl>
                                      </p:cBhvr>
                                    </p:animEffect>
                                  </p:childTnLst>
                                </p:cTn>
                              </p:par>
                              <p:par>
                                <p:cTn id="101" presetID="9" presetClass="entr" presetSubtype="0" fill="hold" nodeType="withEffect">
                                  <p:stCondLst>
                                    <p:cond delay="0"/>
                                  </p:stCondLst>
                                  <p:childTnLst>
                                    <p:set>
                                      <p:cBhvr>
                                        <p:cTn id="102" dur="1" fill="hold">
                                          <p:stCondLst>
                                            <p:cond delay="0"/>
                                          </p:stCondLst>
                                        </p:cTn>
                                        <p:tgtEl>
                                          <p:spTgt spid="21516"/>
                                        </p:tgtEl>
                                        <p:attrNameLst>
                                          <p:attrName>style.visibility</p:attrName>
                                        </p:attrNameLst>
                                      </p:cBhvr>
                                      <p:to>
                                        <p:strVal val="visible"/>
                                      </p:to>
                                    </p:set>
                                    <p:animEffect transition="in" filter="dissolve">
                                      <p:cBhvr>
                                        <p:cTn id="103" dur="500"/>
                                        <p:tgtEl>
                                          <p:spTgt spid="21516"/>
                                        </p:tgtEl>
                                      </p:cBhvr>
                                    </p:animEffect>
                                  </p:childTnLst>
                                </p:cTn>
                              </p:par>
                              <p:par>
                                <p:cTn id="104" presetID="9" presetClass="entr" presetSubtype="0" fill="hold" nodeType="withEffect">
                                  <p:stCondLst>
                                    <p:cond delay="0"/>
                                  </p:stCondLst>
                                  <p:childTnLst>
                                    <p:set>
                                      <p:cBhvr>
                                        <p:cTn id="105" dur="1" fill="hold">
                                          <p:stCondLst>
                                            <p:cond delay="0"/>
                                          </p:stCondLst>
                                        </p:cTn>
                                        <p:tgtEl>
                                          <p:spTgt spid="21517"/>
                                        </p:tgtEl>
                                        <p:attrNameLst>
                                          <p:attrName>style.visibility</p:attrName>
                                        </p:attrNameLst>
                                      </p:cBhvr>
                                      <p:to>
                                        <p:strVal val="visible"/>
                                      </p:to>
                                    </p:set>
                                    <p:animEffect transition="in" filter="dissolve">
                                      <p:cBhvr>
                                        <p:cTn id="106" dur="500"/>
                                        <p:tgtEl>
                                          <p:spTgt spid="21517"/>
                                        </p:tgtEl>
                                      </p:cBhvr>
                                    </p:animEffect>
                                  </p:childTnLst>
                                </p:cTn>
                              </p:par>
                              <p:par>
                                <p:cTn id="107" presetID="9" presetClass="entr" presetSubtype="0" fill="hold" nodeType="withEffect">
                                  <p:stCondLst>
                                    <p:cond delay="0"/>
                                  </p:stCondLst>
                                  <p:childTnLst>
                                    <p:set>
                                      <p:cBhvr>
                                        <p:cTn id="108" dur="1" fill="hold">
                                          <p:stCondLst>
                                            <p:cond delay="0"/>
                                          </p:stCondLst>
                                        </p:cTn>
                                        <p:tgtEl>
                                          <p:spTgt spid="21535"/>
                                        </p:tgtEl>
                                        <p:attrNameLst>
                                          <p:attrName>style.visibility</p:attrName>
                                        </p:attrNameLst>
                                      </p:cBhvr>
                                      <p:to>
                                        <p:strVal val="visible"/>
                                      </p:to>
                                    </p:set>
                                    <p:animEffect transition="in" filter="dissolve">
                                      <p:cBhvr>
                                        <p:cTn id="109" dur="500"/>
                                        <p:tgtEl>
                                          <p:spTgt spid="21535"/>
                                        </p:tgtEl>
                                      </p:cBhvr>
                                    </p:animEffect>
                                  </p:childTnLst>
                                </p:cTn>
                              </p:par>
                              <p:par>
                                <p:cTn id="110" presetID="9" presetClass="entr" presetSubtype="0" fill="hold" nodeType="withEffect">
                                  <p:stCondLst>
                                    <p:cond delay="0"/>
                                  </p:stCondLst>
                                  <p:childTnLst>
                                    <p:set>
                                      <p:cBhvr>
                                        <p:cTn id="111" dur="1" fill="hold">
                                          <p:stCondLst>
                                            <p:cond delay="0"/>
                                          </p:stCondLst>
                                        </p:cTn>
                                        <p:tgtEl>
                                          <p:spTgt spid="21536"/>
                                        </p:tgtEl>
                                        <p:attrNameLst>
                                          <p:attrName>style.visibility</p:attrName>
                                        </p:attrNameLst>
                                      </p:cBhvr>
                                      <p:to>
                                        <p:strVal val="visible"/>
                                      </p:to>
                                    </p:set>
                                    <p:animEffect transition="in" filter="dissolve">
                                      <p:cBhvr>
                                        <p:cTn id="112" dur="500"/>
                                        <p:tgtEl>
                                          <p:spTgt spid="21536"/>
                                        </p:tgtEl>
                                      </p:cBhvr>
                                    </p:animEffect>
                                  </p:childTnLst>
                                </p:cTn>
                              </p:par>
                              <p:par>
                                <p:cTn id="113" presetID="1" presetClass="entr" presetSubtype="0" fill="hold" nodeType="withEffect">
                                  <p:stCondLst>
                                    <p:cond delay="0"/>
                                  </p:stCondLst>
                                  <p:childTnLst>
                                    <p:set>
                                      <p:cBhvr>
                                        <p:cTn id="114" dur="1" fill="hold">
                                          <p:stCondLst>
                                            <p:cond delay="0"/>
                                          </p:stCondLst>
                                        </p:cTn>
                                        <p:tgtEl>
                                          <p:spTgt spid="47112"/>
                                        </p:tgtEl>
                                        <p:attrNameLst>
                                          <p:attrName>style.visibility</p:attrName>
                                        </p:attrNameLst>
                                      </p:cBhvr>
                                      <p:to>
                                        <p:strVal val="visible"/>
                                      </p:to>
                                    </p:set>
                                  </p:childTnLst>
                                </p:cTn>
                              </p:par>
                              <p:par>
                                <p:cTn id="115" presetID="1" presetClass="entr" presetSubtype="0" fill="hold" grpId="0" nodeType="withEffect">
                                  <p:stCondLst>
                                    <p:cond delay="0"/>
                                  </p:stCondLst>
                                  <p:childTnLst>
                                    <p:set>
                                      <p:cBhvr>
                                        <p:cTn id="116"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21507" grpId="0" animBg="1"/>
      <p:bldP spid="21508" grpId="0" animBg="1"/>
      <p:bldP spid="21509" grpId="0" animBg="1"/>
      <p:bldP spid="21510" grpId="0" animBg="1"/>
      <p:bldP spid="21511" grpId="0" animBg="1"/>
      <p:bldP spid="21513" grpId="0" animBg="1"/>
      <p:bldP spid="21518" grpId="0" animBg="1"/>
      <p:bldP spid="21519" grpId="0" animBg="1"/>
      <p:bldP spid="21520" grpId="0" animBg="1"/>
      <p:bldP spid="21521" grpId="0" animBg="1"/>
      <p:bldP spid="86038" grpId="0" animBg="1"/>
      <p:bldP spid="86039" grpId="0" animBg="1"/>
      <p:bldP spid="86040" grpId="0" animBg="1"/>
      <p:bldP spid="86041" grpId="0" animBg="1"/>
      <p:bldP spid="86045" grpId="0" animBg="1"/>
      <p:bldP spid="3" grpId="0" animBg="1"/>
      <p:bldP spid="7" grpId="0"/>
      <p:bldP spid="45" grpId="0"/>
      <p:bldP spid="48"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Transparent ML: Building an End-to-end Transparent </a:t>
            </a:r>
            <a:r>
              <a:rPr lang="en-US" smtClean="0"/>
              <a:t>IE System</a:t>
            </a:r>
            <a:endParaRPr lang="en-US" dirty="0"/>
          </a:p>
        </p:txBody>
      </p:sp>
      <p:sp>
        <p:nvSpPr>
          <p:cNvPr id="5" name="Text Placeholder 4"/>
          <p:cNvSpPr>
            <a:spLocks noGrp="1"/>
          </p:cNvSpPr>
          <p:nvPr>
            <p:ph type="body" idx="1"/>
          </p:nvPr>
        </p:nvSpPr>
        <p:spPr/>
        <p:txBody>
          <a:bodyPr/>
          <a:lstStyle/>
          <a:p>
            <a:endParaRPr lang="en-US"/>
          </a:p>
        </p:txBody>
      </p:sp>
      <p:sp>
        <p:nvSpPr>
          <p:cNvPr id="2" name="Date Placeholder 1"/>
          <p:cNvSpPr>
            <a:spLocks noGrp="1"/>
          </p:cNvSpPr>
          <p:nvPr>
            <p:ph type="dt" sz="half" idx="12"/>
          </p:nvPr>
        </p:nvSpPr>
        <p:spPr/>
        <p:txBody>
          <a:bodyPr/>
          <a:lstStyle/>
          <a:p>
            <a:pPr>
              <a:defRPr/>
            </a:pPr>
            <a:r>
              <a:rPr lang="en-US" altLang="en-US" smtClean="0"/>
              <a:t> </a:t>
            </a:r>
            <a:endParaRPr lang="en-US" altLang="en-US"/>
          </a:p>
        </p:txBody>
      </p:sp>
      <p:sp>
        <p:nvSpPr>
          <p:cNvPr id="6" name="Slide Number Placeholder 5"/>
          <p:cNvSpPr>
            <a:spLocks noGrp="1"/>
          </p:cNvSpPr>
          <p:nvPr>
            <p:ph type="sldNum" sz="quarter" idx="10"/>
          </p:nvPr>
        </p:nvSpPr>
        <p:spPr/>
        <p:txBody>
          <a:bodyPr/>
          <a:lstStyle/>
          <a:p>
            <a:pPr>
              <a:defRPr/>
            </a:pPr>
            <a:fld id="{CFC9D5CA-2EE1-4195-8579-34EEB622F863}" type="slidenum">
              <a:rPr lang="en-US" altLang="en-US" smtClean="0"/>
              <a:pPr>
                <a:defRPr/>
              </a:pPr>
              <a:t>130</a:t>
            </a:fld>
            <a:endParaRPr lang="en-US" altLang="en-US"/>
          </a:p>
        </p:txBody>
      </p:sp>
    </p:spTree>
    <p:extLst>
      <p:ext uri="{BB962C8B-B14F-4D97-AF65-F5344CB8AC3E}">
        <p14:creationId xmlns:p14="http://schemas.microsoft.com/office/powerpoint/2010/main" val="3874150257"/>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smtClean="0">
                <a:latin typeface="Whitney-Semibold"/>
                <a:cs typeface="Whitney-Semibold"/>
              </a:rPr>
              <a:t>Outline</a:t>
            </a:r>
            <a:endParaRPr lang="en-US" b="0" dirty="0">
              <a:latin typeface="Whitney-Semibold"/>
              <a:cs typeface="Whitney-Semibold"/>
            </a:endParaRPr>
          </a:p>
        </p:txBody>
      </p:sp>
      <p:sp>
        <p:nvSpPr>
          <p:cNvPr id="3" name="Content Placeholder 2"/>
          <p:cNvSpPr>
            <a:spLocks noGrp="1"/>
          </p:cNvSpPr>
          <p:nvPr>
            <p:ph idx="1"/>
          </p:nvPr>
        </p:nvSpPr>
        <p:spPr/>
        <p:txBody>
          <a:bodyPr/>
          <a:lstStyle/>
          <a:p>
            <a:r>
              <a:rPr lang="en-US" sz="3200" dirty="0">
                <a:solidFill>
                  <a:srgbClr val="FF0000"/>
                </a:solidFill>
                <a:latin typeface="Whitney-Book"/>
                <a:cs typeface="Whitney-Book"/>
              </a:rPr>
              <a:t>Design </a:t>
            </a:r>
            <a:r>
              <a:rPr lang="en-US" sz="3200" dirty="0" smtClean="0">
                <a:solidFill>
                  <a:srgbClr val="FF0000"/>
                </a:solidFill>
                <a:latin typeface="Whitney-Book"/>
                <a:cs typeface="Whitney-Book"/>
              </a:rPr>
              <a:t>Considerations and Overall </a:t>
            </a:r>
            <a:r>
              <a:rPr lang="en-US" sz="3200" dirty="0">
                <a:solidFill>
                  <a:srgbClr val="FF0000"/>
                </a:solidFill>
                <a:latin typeface="Whitney-Book"/>
                <a:cs typeface="Whitney-Book"/>
              </a:rPr>
              <a:t>Architecture</a:t>
            </a:r>
          </a:p>
          <a:p>
            <a:r>
              <a:rPr lang="en-US" sz="3200" dirty="0">
                <a:latin typeface="Whitney-Book"/>
                <a:cs typeface="Whitney-Book"/>
              </a:rPr>
              <a:t>Transparent ML Techniques</a:t>
            </a:r>
          </a:p>
          <a:p>
            <a:r>
              <a:rPr lang="en-US" sz="3200" dirty="0" smtClean="0">
                <a:latin typeface="Whitney-Book"/>
                <a:cs typeface="Whitney-Book"/>
              </a:rPr>
              <a:t>Case Study and Demo</a:t>
            </a:r>
            <a:endParaRPr lang="en-US" sz="3200" dirty="0">
              <a:latin typeface="Whitney-Book"/>
              <a:cs typeface="Whitney-Book"/>
            </a:endParaRPr>
          </a:p>
          <a:p>
            <a:endParaRPr lang="en-US" sz="3200" dirty="0">
              <a:latin typeface="Whitney-Book"/>
              <a:cs typeface="Whitney-Book"/>
            </a:endParaRPr>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131</a:t>
            </a:fld>
            <a:endParaRPr lang="en-US" altLang="en-US"/>
          </a:p>
        </p:txBody>
      </p:sp>
    </p:spTree>
    <p:extLst>
      <p:ext uri="{BB962C8B-B14F-4D97-AF65-F5344CB8AC3E}">
        <p14:creationId xmlns:p14="http://schemas.microsoft.com/office/powerpoint/2010/main" val="1131955244"/>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smtClean="0">
                <a:latin typeface="Whitney-Semibold"/>
                <a:cs typeface="Whitney-Semibold"/>
              </a:rPr>
              <a:t>Design Considerations</a:t>
            </a:r>
            <a:endParaRPr lang="en-US" b="0" dirty="0">
              <a:latin typeface="Whitney-Semibold"/>
              <a:cs typeface="Whitney-Semibold"/>
            </a:endParaRPr>
          </a:p>
        </p:txBody>
      </p:sp>
      <p:sp>
        <p:nvSpPr>
          <p:cNvPr id="3" name="Content Placeholder 2"/>
          <p:cNvSpPr>
            <a:spLocks noGrp="1"/>
          </p:cNvSpPr>
          <p:nvPr>
            <p:ph idx="1"/>
          </p:nvPr>
        </p:nvSpPr>
        <p:spPr/>
        <p:txBody>
          <a:bodyPr/>
          <a:lstStyle/>
          <a:p>
            <a:r>
              <a:rPr lang="en-US" sz="2000" dirty="0" smtClean="0">
                <a:latin typeface="Whitney-Book"/>
                <a:cs typeface="Whitney-Book"/>
              </a:rPr>
              <a:t>Standard IE language as key enabler of Transparent ML</a:t>
            </a:r>
            <a:endParaRPr lang="en-US" sz="2400" dirty="0" smtClean="0">
              <a:latin typeface="Whitney-Book"/>
              <a:cs typeface="Whitney-Book"/>
            </a:endParaRPr>
          </a:p>
          <a:p>
            <a:r>
              <a:rPr lang="en-US" sz="2000" dirty="0" smtClean="0">
                <a:latin typeface="Whitney-Book"/>
                <a:cs typeface="Whitney-Book"/>
              </a:rPr>
              <a:t>Standard IE language characteristics</a:t>
            </a:r>
          </a:p>
          <a:p>
            <a:pPr lvl="1"/>
            <a:r>
              <a:rPr lang="en-US" sz="2000" dirty="0" smtClean="0">
                <a:latin typeface="Whitney-Book"/>
                <a:cs typeface="Whitney-Book"/>
              </a:rPr>
              <a:t>Expressive: to represent and combine different kinds of transparent models of representation</a:t>
            </a:r>
          </a:p>
          <a:p>
            <a:pPr lvl="1"/>
            <a:r>
              <a:rPr lang="en-US" sz="2000" dirty="0" smtClean="0">
                <a:latin typeface="Whitney-Book"/>
                <a:cs typeface="Whitney-Book"/>
              </a:rPr>
              <a:t>Extensible: to allow new models to be added in the future</a:t>
            </a:r>
          </a:p>
          <a:p>
            <a:pPr lvl="1"/>
            <a:r>
              <a:rPr lang="en-US" sz="2000" dirty="0" smtClean="0">
                <a:latin typeface="Whitney-Book"/>
                <a:cs typeface="Whitney-Book"/>
              </a:rPr>
              <a:t>Declarative: to enable optimization, scalability</a:t>
            </a:r>
          </a:p>
          <a:p>
            <a:pPr marL="173038" lvl="1" indent="-173038">
              <a:spcBef>
                <a:spcPct val="50000"/>
              </a:spcBef>
              <a:buFont typeface="Wingdings" panose="05000000000000000000" pitchFamily="2" charset="2"/>
              <a:buChar char="§"/>
            </a:pPr>
            <a:r>
              <a:rPr lang="en-US" sz="2000" dirty="0" smtClean="0">
                <a:latin typeface="Whitney-Book"/>
                <a:cs typeface="Whitney-Book"/>
              </a:rPr>
              <a:t>Advantages: Enables </a:t>
            </a:r>
            <a:r>
              <a:rPr lang="en-US" sz="2000" dirty="0" smtClean="0">
                <a:latin typeface="Whitney-Book"/>
                <a:cs typeface="Whitney-Book"/>
                <a:sym typeface="Wingdings" panose="05000000000000000000" pitchFamily="2" charset="2"/>
              </a:rPr>
              <a:t>NLP </a:t>
            </a:r>
            <a:r>
              <a:rPr lang="en-US" sz="2000" dirty="0">
                <a:latin typeface="Whitney-Book"/>
                <a:cs typeface="Whitney-Book"/>
                <a:sym typeface="Wingdings" panose="05000000000000000000" pitchFamily="2" charset="2"/>
              </a:rPr>
              <a:t>researchers </a:t>
            </a:r>
            <a:r>
              <a:rPr lang="en-US" sz="2000" dirty="0" smtClean="0">
                <a:latin typeface="Whitney-Book"/>
                <a:cs typeface="Whitney-Book"/>
                <a:sym typeface="Wingdings" panose="05000000000000000000" pitchFamily="2" charset="2"/>
              </a:rPr>
              <a:t>to focus </a:t>
            </a:r>
            <a:r>
              <a:rPr lang="en-US" sz="2000" dirty="0">
                <a:latin typeface="Whitney-Book"/>
                <a:cs typeface="Whitney-Book"/>
                <a:sym typeface="Wingdings" panose="05000000000000000000" pitchFamily="2" charset="2"/>
              </a:rPr>
              <a:t>on transparent ML research rather than </a:t>
            </a:r>
            <a:r>
              <a:rPr lang="en-US" sz="2000" dirty="0" smtClean="0">
                <a:latin typeface="Whitney-Book"/>
                <a:cs typeface="Whitney-Book"/>
                <a:sym typeface="Wingdings" panose="05000000000000000000" pitchFamily="2" charset="2"/>
              </a:rPr>
              <a:t>system building</a:t>
            </a:r>
            <a:endParaRPr lang="en-US" sz="2000" dirty="0" smtClean="0">
              <a:latin typeface="Whitney-Book"/>
              <a:cs typeface="Whitney-Book"/>
            </a:endParaRPr>
          </a:p>
          <a:p>
            <a:pPr lvl="1"/>
            <a:r>
              <a:rPr lang="en-US" sz="2000" dirty="0" smtClean="0">
                <a:latin typeface="Whitney-Book"/>
                <a:cs typeface="Whitney-Book"/>
              </a:rPr>
              <a:t>Use the standard as the expressivity of the output model</a:t>
            </a:r>
          </a:p>
          <a:p>
            <a:pPr lvl="1"/>
            <a:r>
              <a:rPr lang="en-US" sz="2000" dirty="0">
                <a:latin typeface="Whitney-Book"/>
                <a:cs typeface="Whitney-Book"/>
              </a:rPr>
              <a:t>Enables systems to be built that optimize execution and scale </a:t>
            </a:r>
            <a:r>
              <a:rPr lang="en-US" sz="2000" dirty="0" smtClean="0">
                <a:latin typeface="Whitney-Book"/>
                <a:cs typeface="Whitney-Book"/>
              </a:rPr>
              <a:t>out</a:t>
            </a:r>
          </a:p>
          <a:p>
            <a:pPr lvl="1"/>
            <a:r>
              <a:rPr lang="en-US" sz="2000" dirty="0" smtClean="0">
                <a:latin typeface="Whitney-Book"/>
                <a:cs typeface="Whitney-Book"/>
              </a:rPr>
              <a:t>IE Pipeline expressed in a unified framework, eliminating the need to understand multiple programming paradigms</a:t>
            </a:r>
          </a:p>
          <a:p>
            <a:pPr lvl="1"/>
            <a:endParaRPr lang="en-US" sz="2000" dirty="0" smtClean="0">
              <a:latin typeface="Whitney-Book"/>
              <a:cs typeface="Whitney-Book"/>
              <a:sym typeface="Wingdings" panose="05000000000000000000" pitchFamily="2" charset="2"/>
            </a:endParaRPr>
          </a:p>
          <a:p>
            <a:pPr lvl="1"/>
            <a:endParaRPr lang="en-US" sz="2000" dirty="0" smtClean="0">
              <a:latin typeface="Whitney-Book"/>
              <a:cs typeface="Whitney-Book"/>
              <a:sym typeface="Wingdings" panose="05000000000000000000" pitchFamily="2" charset="2"/>
            </a:endParaRPr>
          </a:p>
          <a:p>
            <a:pPr lvl="1"/>
            <a:endParaRPr lang="en-US" sz="2000" dirty="0" smtClean="0">
              <a:latin typeface="Whitney-Book"/>
              <a:cs typeface="Whitney-Book"/>
            </a:endParaRPr>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132</a:t>
            </a:fld>
            <a:endParaRPr lang="en-US" altLang="en-US"/>
          </a:p>
        </p:txBody>
      </p:sp>
    </p:spTree>
    <p:extLst>
      <p:ext uri="{BB962C8B-B14F-4D97-AF65-F5344CB8AC3E}">
        <p14:creationId xmlns:p14="http://schemas.microsoft.com/office/powerpoint/2010/main" val="1388702878"/>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9"/>
          <p:cNvSpPr>
            <a:spLocks noChangeArrowheads="1"/>
          </p:cNvSpPr>
          <p:nvPr/>
        </p:nvSpPr>
        <p:spPr bwMode="auto">
          <a:xfrm>
            <a:off x="7705725" y="923925"/>
            <a:ext cx="1352550" cy="1565275"/>
          </a:xfrm>
          <a:prstGeom prst="rect">
            <a:avLst/>
          </a:prstGeom>
          <a:solidFill>
            <a:srgbClr val="CCFFFF"/>
          </a:solidFill>
          <a:ln w="9525">
            <a:solidFill>
              <a:schemeClr val="bg2"/>
            </a:solidFill>
            <a:miter lim="800000"/>
            <a:headEnd/>
            <a:tailEnd/>
          </a:ln>
        </p:spPr>
        <p:txBody>
          <a:bodyP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eaLnBrk="1" hangingPunct="1">
              <a:spcBef>
                <a:spcPct val="0"/>
              </a:spcBef>
              <a:buFontTx/>
              <a:buNone/>
            </a:pPr>
            <a:r>
              <a:rPr lang="en-US" altLang="en-US" sz="1400">
                <a:latin typeface="Whitney-Book"/>
                <a:cs typeface="Whitney-Book"/>
              </a:rPr>
              <a:t>InfoSphere </a:t>
            </a:r>
            <a:r>
              <a:rPr lang="en-US" altLang="en-US" sz="1400" b="1">
                <a:latin typeface="Whitney-Book"/>
                <a:cs typeface="Whitney-Book"/>
              </a:rPr>
              <a:t>Streams</a:t>
            </a:r>
          </a:p>
        </p:txBody>
      </p:sp>
      <p:sp>
        <p:nvSpPr>
          <p:cNvPr id="56331" name="Rectangle 11"/>
          <p:cNvSpPr>
            <a:spLocks noChangeArrowheads="1"/>
          </p:cNvSpPr>
          <p:nvPr/>
        </p:nvSpPr>
        <p:spPr bwMode="auto">
          <a:xfrm>
            <a:off x="95250" y="838200"/>
            <a:ext cx="3105150" cy="4876800"/>
          </a:xfrm>
          <a:prstGeom prst="rect">
            <a:avLst/>
          </a:prstGeom>
          <a:noFill/>
          <a:ln w="19050">
            <a:solidFill>
              <a:srgbClr val="333399"/>
            </a:solidFill>
            <a:miter lim="800000"/>
            <a:headEnd/>
            <a:tailEnd/>
          </a:ln>
          <a:effectLst/>
          <a:extLst/>
        </p:spPr>
        <p:txBody>
          <a:bodyPr wrap="none" anchor="ctr"/>
          <a:lstStyle>
            <a:lvl1pPr>
              <a:spcBef>
                <a:spcPct val="30000"/>
              </a:spcBef>
              <a:buChar char="•"/>
              <a:defRPr sz="28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FontTx/>
              <a:buNone/>
              <a:defRPr/>
            </a:pPr>
            <a:endParaRPr lang="en-US" altLang="en-US" sz="1800" smtClean="0">
              <a:effectLst>
                <a:outerShdw blurRad="38100" dist="38100" dir="2700000" algn="tl">
                  <a:srgbClr val="C0C0C0"/>
                </a:outerShdw>
              </a:effectLst>
              <a:latin typeface="Whitney-Book"/>
              <a:cs typeface="Whitney-Book"/>
            </a:endParaRPr>
          </a:p>
        </p:txBody>
      </p:sp>
      <p:sp>
        <p:nvSpPr>
          <p:cNvPr id="36869" name="Text Box 12"/>
          <p:cNvSpPr txBox="1">
            <a:spLocks noChangeArrowheads="1"/>
          </p:cNvSpPr>
          <p:nvPr/>
        </p:nvSpPr>
        <p:spPr bwMode="auto">
          <a:xfrm>
            <a:off x="100013" y="609600"/>
            <a:ext cx="3090862" cy="336550"/>
          </a:xfrm>
          <a:prstGeom prst="rect">
            <a:avLst/>
          </a:prstGeom>
          <a:solidFill>
            <a:srgbClr val="33339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eaLnBrk="1" hangingPunct="1">
              <a:spcBef>
                <a:spcPct val="50000"/>
              </a:spcBef>
              <a:buFontTx/>
              <a:buNone/>
            </a:pPr>
            <a:r>
              <a:rPr lang="en-US" altLang="en-US" sz="1600" b="1">
                <a:solidFill>
                  <a:schemeClr val="bg1"/>
                </a:solidFill>
                <a:latin typeface="Whitney-Book"/>
                <a:cs typeface="Whitney-Book"/>
              </a:rPr>
              <a:t>Development Environment</a:t>
            </a:r>
          </a:p>
        </p:txBody>
      </p:sp>
      <p:grpSp>
        <p:nvGrpSpPr>
          <p:cNvPr id="36873" name="Group 62"/>
          <p:cNvGrpSpPr>
            <a:grpSpLocks/>
          </p:cNvGrpSpPr>
          <p:nvPr/>
        </p:nvGrpSpPr>
        <p:grpSpPr bwMode="auto">
          <a:xfrm>
            <a:off x="3276600" y="1600200"/>
            <a:ext cx="2971800" cy="4114800"/>
            <a:chOff x="2064" y="960"/>
            <a:chExt cx="1872" cy="2592"/>
          </a:xfrm>
        </p:grpSpPr>
        <p:sp>
          <p:nvSpPr>
            <p:cNvPr id="36900" name="AutoShape 19"/>
            <p:cNvSpPr>
              <a:spLocks noChangeArrowheads="1"/>
            </p:cNvSpPr>
            <p:nvPr/>
          </p:nvSpPr>
          <p:spPr bwMode="auto">
            <a:xfrm>
              <a:off x="2112" y="960"/>
              <a:ext cx="1824" cy="2592"/>
            </a:xfrm>
            <a:prstGeom prst="rightArrow">
              <a:avLst>
                <a:gd name="adj1" fmla="val 47056"/>
                <a:gd name="adj2" fmla="val 100000"/>
              </a:avLst>
            </a:prstGeom>
            <a:gradFill rotWithShape="1">
              <a:gsLst>
                <a:gs pos="0">
                  <a:schemeClr val="bg1"/>
                </a:gs>
                <a:gs pos="100000">
                  <a:schemeClr val="bg2"/>
                </a:gs>
              </a:gsLst>
              <a:lin ang="0" scaled="1"/>
            </a:gradFill>
            <a:ln w="31750">
              <a:solidFill>
                <a:schemeClr val="bg1"/>
              </a:solidFill>
              <a:miter lim="800000"/>
              <a:headEnd/>
              <a:tailEnd/>
            </a:ln>
          </p:spPr>
          <p:txBody>
            <a:bodyPr wrap="none" anchor="ct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eaLnBrk="1" hangingPunct="1">
                <a:spcBef>
                  <a:spcPct val="0"/>
                </a:spcBef>
                <a:buFontTx/>
                <a:buNone/>
              </a:pPr>
              <a:endParaRPr lang="en-US" altLang="en-US" sz="1200">
                <a:latin typeface="Whitney-Book"/>
                <a:cs typeface="Whitney-Book"/>
              </a:endParaRPr>
            </a:p>
          </p:txBody>
        </p:sp>
        <p:sp>
          <p:nvSpPr>
            <p:cNvPr id="36901" name="Rectangle 20"/>
            <p:cNvSpPr>
              <a:spLocks noChangeArrowheads="1"/>
            </p:cNvSpPr>
            <p:nvPr/>
          </p:nvSpPr>
          <p:spPr bwMode="auto">
            <a:xfrm>
              <a:off x="2736" y="2208"/>
              <a:ext cx="1008" cy="3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eaLnBrk="1" hangingPunct="1">
                <a:lnSpc>
                  <a:spcPct val="80000"/>
                </a:lnSpc>
                <a:buClr>
                  <a:srgbClr val="3333CC"/>
                </a:buClr>
                <a:buFontTx/>
                <a:buNone/>
              </a:pPr>
              <a:r>
                <a:rPr lang="en-US" altLang="en-US" sz="1800">
                  <a:solidFill>
                    <a:srgbClr val="0000CC"/>
                  </a:solidFill>
                  <a:latin typeface="Whitney-Book"/>
                  <a:cs typeface="Whitney-Book"/>
                </a:rPr>
                <a:t>Cost-based optimization</a:t>
              </a:r>
            </a:p>
          </p:txBody>
        </p:sp>
        <p:grpSp>
          <p:nvGrpSpPr>
            <p:cNvPr id="36902" name="Group 22"/>
            <p:cNvGrpSpPr>
              <a:grpSpLocks/>
            </p:cNvGrpSpPr>
            <p:nvPr/>
          </p:nvGrpSpPr>
          <p:grpSpPr bwMode="auto">
            <a:xfrm>
              <a:off x="2064" y="2653"/>
              <a:ext cx="545" cy="659"/>
              <a:chOff x="2160" y="2619"/>
              <a:chExt cx="545" cy="659"/>
            </a:xfrm>
          </p:grpSpPr>
          <p:sp>
            <p:nvSpPr>
              <p:cNvPr id="56343" name="AutoShape 23"/>
              <p:cNvSpPr>
                <a:spLocks noChangeArrowheads="1"/>
              </p:cNvSpPr>
              <p:nvPr/>
            </p:nvSpPr>
            <p:spPr bwMode="auto">
              <a:xfrm>
                <a:off x="2160" y="3155"/>
                <a:ext cx="212" cy="123"/>
              </a:xfrm>
              <a:prstGeom prst="triangle">
                <a:avLst>
                  <a:gd name="adj" fmla="val 50000"/>
                </a:avLst>
              </a:prstGeom>
              <a:gradFill rotWithShape="1">
                <a:gsLst>
                  <a:gs pos="0">
                    <a:schemeClr val="accent1"/>
                  </a:gs>
                  <a:gs pos="100000">
                    <a:schemeClr val="accent1">
                      <a:gamma/>
                      <a:shade val="94902"/>
                      <a:invGamma/>
                      <a:alpha val="30000"/>
                    </a:schemeClr>
                  </a:gs>
                </a:gsLst>
                <a:lin ang="5400000" scaled="1"/>
              </a:gradFill>
              <a:ln>
                <a:noFill/>
              </a:ln>
              <a:effectLst/>
              <a:extLst/>
            </p:spPr>
            <p:txBody>
              <a:bodyPr wrap="none" anchor="ctr"/>
              <a:lstStyle/>
              <a:p>
                <a:pPr algn="ctr" eaLnBrk="1" hangingPunct="1">
                  <a:spcBef>
                    <a:spcPct val="50000"/>
                  </a:spcBef>
                  <a:defRPr/>
                </a:pPr>
                <a:r>
                  <a:rPr lang="en-US" sz="700">
                    <a:latin typeface="Whitney-Book"/>
                    <a:ea typeface="MS PGothic" charset="0"/>
                    <a:cs typeface="Whitney-Book"/>
                  </a:rPr>
                  <a:t> </a:t>
                </a:r>
              </a:p>
            </p:txBody>
          </p:sp>
          <p:sp>
            <p:nvSpPr>
              <p:cNvPr id="36927" name="Oval 24"/>
              <p:cNvSpPr>
                <a:spLocks noChangeArrowheads="1"/>
              </p:cNvSpPr>
              <p:nvPr/>
            </p:nvSpPr>
            <p:spPr bwMode="auto">
              <a:xfrm>
                <a:off x="2313" y="2864"/>
                <a:ext cx="181" cy="101"/>
              </a:xfrm>
              <a:prstGeom prst="ellipse">
                <a:avLst/>
              </a:prstGeom>
              <a:solidFill>
                <a:srgbClr val="CCCCFF"/>
              </a:solidFill>
              <a:ln w="6350">
                <a:solidFill>
                  <a:schemeClr val="tx1"/>
                </a:solidFill>
                <a:round/>
                <a:headEnd type="none" w="sm" len="sm"/>
                <a:tailEnd type="none" w="lg" len="lg"/>
              </a:ln>
            </p:spPr>
            <p:txBody>
              <a:bodyPr wrap="none" anchor="ct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eaLnBrk="1" hangingPunct="1">
                  <a:spcBef>
                    <a:spcPct val="50000"/>
                  </a:spcBef>
                  <a:buFontTx/>
                  <a:buNone/>
                </a:pPr>
                <a:r>
                  <a:rPr lang="en-US" altLang="en-US" sz="700" b="1">
                    <a:latin typeface="Whitney-Book"/>
                    <a:cs typeface="Whitney-Book"/>
                  </a:rPr>
                  <a:t> </a:t>
                </a:r>
              </a:p>
            </p:txBody>
          </p:sp>
          <p:cxnSp>
            <p:nvCxnSpPr>
              <p:cNvPr id="36928" name="AutoShape 25"/>
              <p:cNvCxnSpPr>
                <a:cxnSpLocks noChangeShapeType="1"/>
                <a:stCxn id="56349" idx="0"/>
                <a:endCxn id="36931" idx="5"/>
              </p:cNvCxnSpPr>
              <p:nvPr/>
            </p:nvCxnSpPr>
            <p:spPr bwMode="auto">
              <a:xfrm rot="5400000" flipH="1">
                <a:off x="2547" y="2823"/>
                <a:ext cx="72" cy="32"/>
              </a:xfrm>
              <a:prstGeom prst="curvedConnector3">
                <a:avLst>
                  <a:gd name="adj1" fmla="val 39505"/>
                </a:avLst>
              </a:prstGeom>
              <a:noFill/>
              <a:ln w="19050">
                <a:solidFill>
                  <a:schemeClr val="tx1"/>
                </a:solidFill>
                <a:round/>
                <a:headEnd type="none" w="sm" len="sm"/>
                <a:tailEnd type="triangle" w="lg" len="sm"/>
              </a:ln>
              <a:extLst>
                <a:ext uri="{909E8E84-426E-40dd-AFC4-6F175D3DCCD1}">
                  <a14:hiddenFill xmlns:a14="http://schemas.microsoft.com/office/drawing/2010/main" xmlns="">
                    <a:noFill/>
                  </a14:hiddenFill>
                </a:ext>
              </a:extLst>
            </p:spPr>
          </p:cxnSp>
          <p:cxnSp>
            <p:nvCxnSpPr>
              <p:cNvPr id="36929" name="AutoShape 26"/>
              <p:cNvCxnSpPr>
                <a:cxnSpLocks noChangeShapeType="1"/>
                <a:stCxn id="56343" idx="0"/>
                <a:endCxn id="36934" idx="3"/>
              </p:cNvCxnSpPr>
              <p:nvPr/>
            </p:nvCxnSpPr>
            <p:spPr bwMode="auto">
              <a:xfrm rot="5400000" flipH="1">
                <a:off x="2236" y="3125"/>
                <a:ext cx="57" cy="3"/>
              </a:xfrm>
              <a:prstGeom prst="curvedConnector3">
                <a:avLst>
                  <a:gd name="adj1" fmla="val 36843"/>
                </a:avLst>
              </a:prstGeom>
              <a:noFill/>
              <a:ln w="19050">
                <a:solidFill>
                  <a:schemeClr val="tx1"/>
                </a:solidFill>
                <a:round/>
                <a:headEnd type="none" w="sm" len="sm"/>
                <a:tailEnd type="triangle" w="lg" len="sm"/>
              </a:ln>
              <a:extLst>
                <a:ext uri="{909E8E84-426E-40dd-AFC4-6F175D3DCCD1}">
                  <a14:hiddenFill xmlns:a14="http://schemas.microsoft.com/office/drawing/2010/main" xmlns="">
                    <a:noFill/>
                  </a14:hiddenFill>
                </a:ext>
              </a:extLst>
            </p:spPr>
          </p:cxnSp>
          <p:cxnSp>
            <p:nvCxnSpPr>
              <p:cNvPr id="36930" name="AutoShape 27"/>
              <p:cNvCxnSpPr>
                <a:cxnSpLocks noChangeShapeType="1"/>
                <a:stCxn id="36927" idx="0"/>
                <a:endCxn id="36931" idx="3"/>
              </p:cNvCxnSpPr>
              <p:nvPr/>
            </p:nvCxnSpPr>
            <p:spPr bwMode="auto">
              <a:xfrm rot="-5400000">
                <a:off x="2397" y="2810"/>
                <a:ext cx="61" cy="48"/>
              </a:xfrm>
              <a:prstGeom prst="curvedConnector3">
                <a:avLst>
                  <a:gd name="adj1" fmla="val 37704"/>
                </a:avLst>
              </a:prstGeom>
              <a:noFill/>
              <a:ln w="19050">
                <a:solidFill>
                  <a:schemeClr val="tx1"/>
                </a:solidFill>
                <a:round/>
                <a:headEnd type="none" w="sm" len="sm"/>
                <a:tailEnd type="triangle" w="lg" len="sm"/>
              </a:ln>
              <a:extLst>
                <a:ext uri="{909E8E84-426E-40dd-AFC4-6F175D3DCCD1}">
                  <a14:hiddenFill xmlns:a14="http://schemas.microsoft.com/office/drawing/2010/main" xmlns="">
                    <a:noFill/>
                  </a14:hiddenFill>
                </a:ext>
              </a:extLst>
            </p:spPr>
          </p:cxnSp>
          <p:sp>
            <p:nvSpPr>
              <p:cNvPr id="36931" name="Oval 28"/>
              <p:cNvSpPr>
                <a:spLocks noChangeArrowheads="1"/>
              </p:cNvSpPr>
              <p:nvPr/>
            </p:nvSpPr>
            <p:spPr bwMode="auto">
              <a:xfrm>
                <a:off x="2428" y="2717"/>
                <a:ext cx="162" cy="101"/>
              </a:xfrm>
              <a:prstGeom prst="ellipse">
                <a:avLst/>
              </a:prstGeom>
              <a:solidFill>
                <a:srgbClr val="CCCCFF"/>
              </a:solidFill>
              <a:ln w="6350">
                <a:solidFill>
                  <a:schemeClr val="tx1"/>
                </a:solidFill>
                <a:round/>
                <a:headEnd type="none" w="sm" len="sm"/>
                <a:tailEnd type="none" w="lg" len="lg"/>
              </a:ln>
            </p:spPr>
            <p:txBody>
              <a:bodyPr wrap="none" anchor="ct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eaLnBrk="1" hangingPunct="1">
                  <a:spcBef>
                    <a:spcPct val="50000"/>
                  </a:spcBef>
                  <a:buFontTx/>
                  <a:buNone/>
                </a:pPr>
                <a:r>
                  <a:rPr lang="en-US" altLang="en-US" sz="700" b="1">
                    <a:latin typeface="Whitney-Book"/>
                    <a:cs typeface="Whitney-Book"/>
                  </a:rPr>
                  <a:t> </a:t>
                </a:r>
              </a:p>
            </p:txBody>
          </p:sp>
          <p:sp>
            <p:nvSpPr>
              <p:cNvPr id="56349" name="AutoShape 29"/>
              <p:cNvSpPr>
                <a:spLocks noChangeArrowheads="1"/>
              </p:cNvSpPr>
              <p:nvPr/>
            </p:nvSpPr>
            <p:spPr bwMode="auto">
              <a:xfrm>
                <a:off x="2493" y="2875"/>
                <a:ext cx="212" cy="123"/>
              </a:xfrm>
              <a:prstGeom prst="triangle">
                <a:avLst>
                  <a:gd name="adj" fmla="val 50000"/>
                </a:avLst>
              </a:prstGeom>
              <a:gradFill rotWithShape="1">
                <a:gsLst>
                  <a:gs pos="0">
                    <a:schemeClr val="accent1"/>
                  </a:gs>
                  <a:gs pos="100000">
                    <a:schemeClr val="accent1">
                      <a:gamma/>
                      <a:shade val="94902"/>
                      <a:invGamma/>
                      <a:alpha val="30000"/>
                    </a:schemeClr>
                  </a:gs>
                </a:gsLst>
                <a:lin ang="5400000" scaled="1"/>
              </a:gradFill>
              <a:ln>
                <a:noFill/>
              </a:ln>
              <a:effectLst/>
              <a:extLst/>
            </p:spPr>
            <p:txBody>
              <a:bodyPr wrap="none" anchor="ctr"/>
              <a:lstStyle/>
              <a:p>
                <a:pPr algn="ctr" eaLnBrk="1" hangingPunct="1">
                  <a:spcBef>
                    <a:spcPct val="50000"/>
                  </a:spcBef>
                  <a:defRPr/>
                </a:pPr>
                <a:r>
                  <a:rPr lang="en-US" sz="700">
                    <a:latin typeface="Whitney-Book"/>
                    <a:ea typeface="MS PGothic" charset="0"/>
                    <a:cs typeface="Whitney-Book"/>
                  </a:rPr>
                  <a:t> </a:t>
                </a:r>
              </a:p>
            </p:txBody>
          </p:sp>
          <p:cxnSp>
            <p:nvCxnSpPr>
              <p:cNvPr id="36933" name="AutoShape 30"/>
              <p:cNvCxnSpPr>
                <a:cxnSpLocks noChangeShapeType="1"/>
                <a:stCxn id="36931" idx="0"/>
              </p:cNvCxnSpPr>
              <p:nvPr/>
            </p:nvCxnSpPr>
            <p:spPr bwMode="auto">
              <a:xfrm flipV="1">
                <a:off x="2509" y="2619"/>
                <a:ext cx="0" cy="98"/>
              </a:xfrm>
              <a:prstGeom prst="straightConnector1">
                <a:avLst/>
              </a:prstGeom>
              <a:noFill/>
              <a:ln w="19050">
                <a:solidFill>
                  <a:schemeClr val="tx1"/>
                </a:solidFill>
                <a:round/>
                <a:headEnd type="none" w="sm" len="sm"/>
                <a:tailEnd type="triangle" w="lg" len="sm"/>
              </a:ln>
              <a:extLst>
                <a:ext uri="{909E8E84-426E-40dd-AFC4-6F175D3DCCD1}">
                  <a14:hiddenFill xmlns:a14="http://schemas.microsoft.com/office/drawing/2010/main" xmlns="">
                    <a:noFill/>
                  </a14:hiddenFill>
                </a:ext>
              </a:extLst>
            </p:spPr>
          </p:cxnSp>
          <p:sp>
            <p:nvSpPr>
              <p:cNvPr id="36934" name="Oval 31"/>
              <p:cNvSpPr>
                <a:spLocks noChangeArrowheads="1"/>
              </p:cNvSpPr>
              <p:nvPr/>
            </p:nvSpPr>
            <p:spPr bwMode="auto">
              <a:xfrm>
                <a:off x="2232" y="3011"/>
                <a:ext cx="213" cy="102"/>
              </a:xfrm>
              <a:prstGeom prst="ellipse">
                <a:avLst/>
              </a:prstGeom>
              <a:solidFill>
                <a:srgbClr val="CCCCFF"/>
              </a:solidFill>
              <a:ln w="6350">
                <a:solidFill>
                  <a:schemeClr val="tx1"/>
                </a:solidFill>
                <a:round/>
                <a:headEnd type="none" w="sm" len="sm"/>
                <a:tailEnd type="none" w="lg" len="lg"/>
              </a:ln>
            </p:spPr>
            <p:txBody>
              <a:bodyPr wrap="none" anchor="ct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eaLnBrk="1" hangingPunct="1">
                  <a:spcBef>
                    <a:spcPct val="50000"/>
                  </a:spcBef>
                  <a:buFontTx/>
                  <a:buNone/>
                </a:pPr>
                <a:r>
                  <a:rPr lang="en-US" altLang="en-US" sz="700" b="1">
                    <a:latin typeface="Whitney-Book"/>
                    <a:cs typeface="Whitney-Book"/>
                  </a:rPr>
                  <a:t> </a:t>
                </a:r>
              </a:p>
            </p:txBody>
          </p:sp>
          <p:cxnSp>
            <p:nvCxnSpPr>
              <p:cNvPr id="36935" name="AutoShape 32"/>
              <p:cNvCxnSpPr>
                <a:cxnSpLocks noChangeShapeType="1"/>
                <a:stCxn id="36934" idx="0"/>
                <a:endCxn id="36927" idx="3"/>
              </p:cNvCxnSpPr>
              <p:nvPr/>
            </p:nvCxnSpPr>
            <p:spPr bwMode="auto">
              <a:xfrm rot="-5400000">
                <a:off x="2309" y="2980"/>
                <a:ext cx="61" cy="1"/>
              </a:xfrm>
              <a:prstGeom prst="curvedConnector3">
                <a:avLst>
                  <a:gd name="adj1" fmla="val 37704"/>
                </a:avLst>
              </a:prstGeom>
              <a:noFill/>
              <a:ln w="19050">
                <a:solidFill>
                  <a:schemeClr val="tx1"/>
                </a:solidFill>
                <a:round/>
                <a:headEnd type="none" w="sm" len="sm"/>
                <a:tailEnd type="triangle" w="lg" len="sm"/>
              </a:ln>
              <a:extLst>
                <a:ext uri="{909E8E84-426E-40dd-AFC4-6F175D3DCCD1}">
                  <a14:hiddenFill xmlns:a14="http://schemas.microsoft.com/office/drawing/2010/main" xmlns="">
                    <a:noFill/>
                  </a14:hiddenFill>
                </a:ext>
              </a:extLst>
            </p:spPr>
          </p:cxnSp>
        </p:grpSp>
        <p:grpSp>
          <p:nvGrpSpPr>
            <p:cNvPr id="36903" name="Group 33"/>
            <p:cNvGrpSpPr>
              <a:grpSpLocks/>
            </p:cNvGrpSpPr>
            <p:nvPr/>
          </p:nvGrpSpPr>
          <p:grpSpPr bwMode="auto">
            <a:xfrm>
              <a:off x="2094" y="1201"/>
              <a:ext cx="436" cy="685"/>
              <a:chOff x="2118" y="1377"/>
              <a:chExt cx="436" cy="685"/>
            </a:xfrm>
          </p:grpSpPr>
          <p:sp>
            <p:nvSpPr>
              <p:cNvPr id="56354" name="AutoShape 34"/>
              <p:cNvSpPr>
                <a:spLocks noChangeArrowheads="1"/>
              </p:cNvSpPr>
              <p:nvPr/>
            </p:nvSpPr>
            <p:spPr bwMode="auto">
              <a:xfrm>
                <a:off x="2118" y="1939"/>
                <a:ext cx="212" cy="123"/>
              </a:xfrm>
              <a:prstGeom prst="triangle">
                <a:avLst>
                  <a:gd name="adj" fmla="val 50000"/>
                </a:avLst>
              </a:prstGeom>
              <a:gradFill rotWithShape="1">
                <a:gsLst>
                  <a:gs pos="0">
                    <a:schemeClr val="accent1"/>
                  </a:gs>
                  <a:gs pos="100000">
                    <a:schemeClr val="accent1">
                      <a:gamma/>
                      <a:shade val="94902"/>
                      <a:invGamma/>
                      <a:alpha val="30000"/>
                    </a:schemeClr>
                  </a:gs>
                </a:gsLst>
                <a:lin ang="5400000" scaled="1"/>
              </a:gradFill>
              <a:ln>
                <a:noFill/>
              </a:ln>
              <a:effectLst/>
              <a:extLst/>
            </p:spPr>
            <p:txBody>
              <a:bodyPr wrap="none" anchor="ctr"/>
              <a:lstStyle/>
              <a:p>
                <a:pPr algn="ctr" eaLnBrk="1" hangingPunct="1">
                  <a:spcBef>
                    <a:spcPct val="50000"/>
                  </a:spcBef>
                  <a:defRPr/>
                </a:pPr>
                <a:r>
                  <a:rPr lang="en-US" sz="700">
                    <a:latin typeface="Whitney-Book"/>
                    <a:ea typeface="MS PGothic" charset="0"/>
                    <a:cs typeface="Whitney-Book"/>
                  </a:rPr>
                  <a:t> </a:t>
                </a:r>
              </a:p>
            </p:txBody>
          </p:sp>
          <p:sp>
            <p:nvSpPr>
              <p:cNvPr id="36917" name="Oval 35"/>
              <p:cNvSpPr>
                <a:spLocks noChangeArrowheads="1"/>
              </p:cNvSpPr>
              <p:nvPr/>
            </p:nvSpPr>
            <p:spPr bwMode="auto">
              <a:xfrm>
                <a:off x="2224" y="1634"/>
                <a:ext cx="209" cy="102"/>
              </a:xfrm>
              <a:prstGeom prst="ellipse">
                <a:avLst/>
              </a:prstGeom>
              <a:solidFill>
                <a:srgbClr val="CCCCFF"/>
              </a:solidFill>
              <a:ln w="6350">
                <a:solidFill>
                  <a:schemeClr val="tx1"/>
                </a:solidFill>
                <a:round/>
                <a:headEnd type="none" w="sm" len="sm"/>
                <a:tailEnd type="none" w="lg" len="lg"/>
              </a:ln>
            </p:spPr>
            <p:txBody>
              <a:bodyPr wrap="none" anchor="ct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eaLnBrk="1" hangingPunct="1">
                  <a:spcBef>
                    <a:spcPct val="50000"/>
                  </a:spcBef>
                  <a:buFontTx/>
                  <a:buNone/>
                </a:pPr>
                <a:r>
                  <a:rPr lang="en-US" altLang="en-US" sz="700" b="1">
                    <a:latin typeface="Whitney-Book"/>
                    <a:cs typeface="Whitney-Book"/>
                  </a:rPr>
                  <a:t> </a:t>
                </a:r>
              </a:p>
            </p:txBody>
          </p:sp>
          <p:cxnSp>
            <p:nvCxnSpPr>
              <p:cNvPr id="36918" name="AutoShape 36"/>
              <p:cNvCxnSpPr>
                <a:cxnSpLocks noChangeShapeType="1"/>
                <a:stCxn id="56359" idx="0"/>
                <a:endCxn id="36923" idx="5"/>
              </p:cNvCxnSpPr>
              <p:nvPr/>
            </p:nvCxnSpPr>
            <p:spPr bwMode="auto">
              <a:xfrm rot="5400000" flipH="1">
                <a:off x="2391" y="1880"/>
                <a:ext cx="54" cy="63"/>
              </a:xfrm>
              <a:prstGeom prst="curvedConnector3">
                <a:avLst>
                  <a:gd name="adj1" fmla="val 36065"/>
                </a:avLst>
              </a:prstGeom>
              <a:noFill/>
              <a:ln w="19050">
                <a:solidFill>
                  <a:schemeClr val="tx1"/>
                </a:solidFill>
                <a:round/>
                <a:headEnd type="none" w="sm" len="sm"/>
                <a:tailEnd type="triangle" w="lg" len="sm"/>
              </a:ln>
              <a:extLst>
                <a:ext uri="{909E8E84-426E-40dd-AFC4-6F175D3DCCD1}">
                  <a14:hiddenFill xmlns:a14="http://schemas.microsoft.com/office/drawing/2010/main" xmlns="">
                    <a:noFill/>
                  </a14:hiddenFill>
                </a:ext>
              </a:extLst>
            </p:spPr>
          </p:cxnSp>
          <p:cxnSp>
            <p:nvCxnSpPr>
              <p:cNvPr id="36919" name="AutoShape 37"/>
              <p:cNvCxnSpPr>
                <a:cxnSpLocks noChangeShapeType="1"/>
                <a:stCxn id="56354" idx="0"/>
                <a:endCxn id="36923" idx="3"/>
              </p:cNvCxnSpPr>
              <p:nvPr/>
            </p:nvCxnSpPr>
            <p:spPr bwMode="auto">
              <a:xfrm rot="-5400000">
                <a:off x="2221" y="1888"/>
                <a:ext cx="54" cy="48"/>
              </a:xfrm>
              <a:prstGeom prst="curvedConnector3">
                <a:avLst>
                  <a:gd name="adj1" fmla="val 36065"/>
                </a:avLst>
              </a:prstGeom>
              <a:noFill/>
              <a:ln w="19050">
                <a:solidFill>
                  <a:schemeClr val="tx1"/>
                </a:solidFill>
                <a:round/>
                <a:headEnd type="none" w="sm" len="sm"/>
                <a:tailEnd type="triangle" w="lg" len="sm"/>
              </a:ln>
              <a:extLst>
                <a:ext uri="{909E8E84-426E-40dd-AFC4-6F175D3DCCD1}">
                  <a14:hiddenFill xmlns:a14="http://schemas.microsoft.com/office/drawing/2010/main" xmlns="">
                    <a:noFill/>
                  </a14:hiddenFill>
                </a:ext>
              </a:extLst>
            </p:spPr>
          </p:cxnSp>
          <p:sp>
            <p:nvSpPr>
              <p:cNvPr id="36920" name="Oval 38"/>
              <p:cNvSpPr>
                <a:spLocks noChangeArrowheads="1"/>
              </p:cNvSpPr>
              <p:nvPr/>
            </p:nvSpPr>
            <p:spPr bwMode="auto">
              <a:xfrm>
                <a:off x="2224" y="1475"/>
                <a:ext cx="214" cy="101"/>
              </a:xfrm>
              <a:prstGeom prst="ellipse">
                <a:avLst/>
              </a:prstGeom>
              <a:solidFill>
                <a:srgbClr val="CCCCFF"/>
              </a:solidFill>
              <a:ln w="6350">
                <a:solidFill>
                  <a:schemeClr val="tx1"/>
                </a:solidFill>
                <a:round/>
                <a:headEnd type="none" w="sm" len="sm"/>
                <a:tailEnd type="none" w="lg" len="lg"/>
              </a:ln>
            </p:spPr>
            <p:txBody>
              <a:bodyPr wrap="none" anchor="ct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eaLnBrk="1" hangingPunct="1">
                  <a:spcBef>
                    <a:spcPct val="50000"/>
                  </a:spcBef>
                  <a:buFontTx/>
                  <a:buNone/>
                </a:pPr>
                <a:r>
                  <a:rPr lang="en-US" altLang="en-US" sz="700" b="1">
                    <a:latin typeface="Whitney-Book"/>
                    <a:cs typeface="Whitney-Book"/>
                  </a:rPr>
                  <a:t> </a:t>
                </a:r>
              </a:p>
            </p:txBody>
          </p:sp>
          <p:sp>
            <p:nvSpPr>
              <p:cNvPr id="56359" name="AutoShape 39"/>
              <p:cNvSpPr>
                <a:spLocks noChangeArrowheads="1"/>
              </p:cNvSpPr>
              <p:nvPr/>
            </p:nvSpPr>
            <p:spPr bwMode="auto">
              <a:xfrm>
                <a:off x="2342" y="1939"/>
                <a:ext cx="212" cy="123"/>
              </a:xfrm>
              <a:prstGeom prst="triangle">
                <a:avLst>
                  <a:gd name="adj" fmla="val 50000"/>
                </a:avLst>
              </a:prstGeom>
              <a:gradFill rotWithShape="1">
                <a:gsLst>
                  <a:gs pos="0">
                    <a:schemeClr val="accent1"/>
                  </a:gs>
                  <a:gs pos="100000">
                    <a:schemeClr val="accent1">
                      <a:gamma/>
                      <a:shade val="94902"/>
                      <a:invGamma/>
                      <a:alpha val="30000"/>
                    </a:schemeClr>
                  </a:gs>
                </a:gsLst>
                <a:lin ang="5400000" scaled="1"/>
              </a:gradFill>
              <a:ln>
                <a:noFill/>
              </a:ln>
              <a:effectLst/>
              <a:extLst/>
            </p:spPr>
            <p:txBody>
              <a:bodyPr wrap="none" anchor="ctr"/>
              <a:lstStyle/>
              <a:p>
                <a:pPr algn="ctr" eaLnBrk="1" hangingPunct="1">
                  <a:spcBef>
                    <a:spcPct val="50000"/>
                  </a:spcBef>
                  <a:defRPr/>
                </a:pPr>
                <a:r>
                  <a:rPr lang="en-US" sz="700">
                    <a:latin typeface="Whitney-Book"/>
                    <a:ea typeface="MS PGothic" charset="0"/>
                    <a:cs typeface="Whitney-Book"/>
                  </a:rPr>
                  <a:t> </a:t>
                </a:r>
              </a:p>
            </p:txBody>
          </p:sp>
          <p:cxnSp>
            <p:nvCxnSpPr>
              <p:cNvPr id="36922" name="AutoShape 40"/>
              <p:cNvCxnSpPr>
                <a:cxnSpLocks noChangeShapeType="1"/>
                <a:stCxn id="36920" idx="0"/>
              </p:cNvCxnSpPr>
              <p:nvPr/>
            </p:nvCxnSpPr>
            <p:spPr bwMode="auto">
              <a:xfrm flipV="1">
                <a:off x="2331" y="1377"/>
                <a:ext cx="0" cy="98"/>
              </a:xfrm>
              <a:prstGeom prst="straightConnector1">
                <a:avLst/>
              </a:prstGeom>
              <a:noFill/>
              <a:ln w="19050">
                <a:solidFill>
                  <a:schemeClr val="tx1"/>
                </a:solidFill>
                <a:round/>
                <a:headEnd type="none" w="sm" len="sm"/>
                <a:tailEnd type="triangle" w="lg" len="sm"/>
              </a:ln>
              <a:extLst>
                <a:ext uri="{909E8E84-426E-40dd-AFC4-6F175D3DCCD1}">
                  <a14:hiddenFill xmlns:a14="http://schemas.microsoft.com/office/drawing/2010/main" xmlns="">
                    <a:noFill/>
                  </a14:hiddenFill>
                </a:ext>
              </a:extLst>
            </p:spPr>
          </p:cxnSp>
          <p:sp>
            <p:nvSpPr>
              <p:cNvPr id="36923" name="Oval 41"/>
              <p:cNvSpPr>
                <a:spLocks noChangeArrowheads="1"/>
              </p:cNvSpPr>
              <p:nvPr/>
            </p:nvSpPr>
            <p:spPr bwMode="auto">
              <a:xfrm>
                <a:off x="2249" y="1798"/>
                <a:ext cx="161" cy="102"/>
              </a:xfrm>
              <a:prstGeom prst="ellipse">
                <a:avLst/>
              </a:prstGeom>
              <a:solidFill>
                <a:srgbClr val="CCCCFF"/>
              </a:solidFill>
              <a:ln w="6350">
                <a:solidFill>
                  <a:schemeClr val="tx1"/>
                </a:solidFill>
                <a:round/>
                <a:headEnd type="none" w="sm" len="sm"/>
                <a:tailEnd type="none" w="lg" len="lg"/>
              </a:ln>
            </p:spPr>
            <p:txBody>
              <a:bodyPr wrap="none" anchor="ct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eaLnBrk="1" hangingPunct="1">
                  <a:spcBef>
                    <a:spcPct val="50000"/>
                  </a:spcBef>
                  <a:buFontTx/>
                  <a:buNone/>
                </a:pPr>
                <a:r>
                  <a:rPr lang="en-US" altLang="en-US" sz="700" b="1">
                    <a:latin typeface="Whitney-Book"/>
                    <a:cs typeface="Whitney-Book"/>
                  </a:rPr>
                  <a:t> </a:t>
                </a:r>
              </a:p>
            </p:txBody>
          </p:sp>
          <p:cxnSp>
            <p:nvCxnSpPr>
              <p:cNvPr id="36924" name="AutoShape 42"/>
              <p:cNvCxnSpPr>
                <a:cxnSpLocks noChangeShapeType="1"/>
                <a:stCxn id="36917" idx="0"/>
                <a:endCxn id="36920" idx="4"/>
              </p:cNvCxnSpPr>
              <p:nvPr/>
            </p:nvCxnSpPr>
            <p:spPr bwMode="auto">
              <a:xfrm flipV="1">
                <a:off x="2329" y="1576"/>
                <a:ext cx="2" cy="58"/>
              </a:xfrm>
              <a:prstGeom prst="straightConnector1">
                <a:avLst/>
              </a:prstGeom>
              <a:noFill/>
              <a:ln w="19050">
                <a:solidFill>
                  <a:schemeClr val="tx1"/>
                </a:solidFill>
                <a:round/>
                <a:headEnd type="none" w="sm" len="sm"/>
                <a:tailEnd type="triangle" w="lg" len="sm"/>
              </a:ln>
              <a:extLst>
                <a:ext uri="{909E8E84-426E-40dd-AFC4-6F175D3DCCD1}">
                  <a14:hiddenFill xmlns:a14="http://schemas.microsoft.com/office/drawing/2010/main" xmlns="">
                    <a:noFill/>
                  </a14:hiddenFill>
                </a:ext>
              </a:extLst>
            </p:spPr>
          </p:cxnSp>
          <p:cxnSp>
            <p:nvCxnSpPr>
              <p:cNvPr id="36925" name="AutoShape 43"/>
              <p:cNvCxnSpPr>
                <a:cxnSpLocks noChangeShapeType="1"/>
                <a:stCxn id="36923" idx="0"/>
                <a:endCxn id="36917" idx="4"/>
              </p:cNvCxnSpPr>
              <p:nvPr/>
            </p:nvCxnSpPr>
            <p:spPr bwMode="auto">
              <a:xfrm flipH="1" flipV="1">
                <a:off x="2329" y="1736"/>
                <a:ext cx="1" cy="62"/>
              </a:xfrm>
              <a:prstGeom prst="straightConnector1">
                <a:avLst/>
              </a:prstGeom>
              <a:noFill/>
              <a:ln w="19050">
                <a:solidFill>
                  <a:schemeClr val="tx1"/>
                </a:solidFill>
                <a:round/>
                <a:headEnd type="none" w="sm" len="sm"/>
                <a:tailEnd type="triangle" w="lg" len="sm"/>
              </a:ln>
              <a:extLst>
                <a:ext uri="{909E8E84-426E-40dd-AFC4-6F175D3DCCD1}">
                  <a14:hiddenFill xmlns:a14="http://schemas.microsoft.com/office/drawing/2010/main" xmlns="">
                    <a:noFill/>
                  </a14:hiddenFill>
                </a:ext>
              </a:extLst>
            </p:spPr>
          </p:cxnSp>
        </p:grpSp>
        <p:sp>
          <p:nvSpPr>
            <p:cNvPr id="36904" name="Rectangle 44"/>
            <p:cNvSpPr>
              <a:spLocks noChangeArrowheads="1"/>
            </p:cNvSpPr>
            <p:nvPr/>
          </p:nvSpPr>
          <p:spPr bwMode="auto">
            <a:xfrm rot="5400000" flipH="1" flipV="1">
              <a:off x="2136" y="2136"/>
              <a:ext cx="624" cy="5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5" tIns="46038" rIns="92075" bIns="46038"/>
            <a:lstStyle>
              <a:lvl1pPr marL="342900" indent="-342900">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eaLnBrk="1" hangingPunct="1">
                <a:lnSpc>
                  <a:spcPct val="80000"/>
                </a:lnSpc>
                <a:buClr>
                  <a:srgbClr val="3333CC"/>
                </a:buClr>
                <a:buFontTx/>
                <a:buNone/>
              </a:pPr>
              <a:r>
                <a:rPr lang="en-US" altLang="en-US" sz="2400" b="1">
                  <a:solidFill>
                    <a:srgbClr val="0033CC"/>
                  </a:solidFill>
                  <a:latin typeface="Whitney-Book"/>
                  <a:cs typeface="Whitney-Book"/>
                </a:rPr>
                <a:t>. . .</a:t>
              </a:r>
            </a:p>
          </p:txBody>
        </p:sp>
        <p:grpSp>
          <p:nvGrpSpPr>
            <p:cNvPr id="36905" name="Group 46"/>
            <p:cNvGrpSpPr>
              <a:grpSpLocks/>
            </p:cNvGrpSpPr>
            <p:nvPr/>
          </p:nvGrpSpPr>
          <p:grpSpPr bwMode="auto">
            <a:xfrm>
              <a:off x="2400" y="1536"/>
              <a:ext cx="537" cy="679"/>
              <a:chOff x="2444" y="1730"/>
              <a:chExt cx="537" cy="679"/>
            </a:xfrm>
          </p:grpSpPr>
          <p:sp>
            <p:nvSpPr>
              <p:cNvPr id="56367" name="AutoShape 47"/>
              <p:cNvSpPr>
                <a:spLocks noChangeArrowheads="1"/>
              </p:cNvSpPr>
              <p:nvPr/>
            </p:nvSpPr>
            <p:spPr bwMode="auto">
              <a:xfrm>
                <a:off x="2444" y="2286"/>
                <a:ext cx="212" cy="123"/>
              </a:xfrm>
              <a:prstGeom prst="triangle">
                <a:avLst>
                  <a:gd name="adj" fmla="val 50000"/>
                </a:avLst>
              </a:prstGeom>
              <a:gradFill rotWithShape="1">
                <a:gsLst>
                  <a:gs pos="0">
                    <a:schemeClr val="accent1"/>
                  </a:gs>
                  <a:gs pos="100000">
                    <a:schemeClr val="accent1">
                      <a:gamma/>
                      <a:shade val="94902"/>
                      <a:invGamma/>
                      <a:alpha val="30000"/>
                    </a:schemeClr>
                  </a:gs>
                </a:gsLst>
                <a:lin ang="5400000" scaled="1"/>
              </a:gradFill>
              <a:ln>
                <a:noFill/>
              </a:ln>
              <a:effectLst/>
              <a:extLst/>
            </p:spPr>
            <p:txBody>
              <a:bodyPr wrap="none" anchor="ctr"/>
              <a:lstStyle/>
              <a:p>
                <a:pPr algn="ctr" eaLnBrk="1" hangingPunct="1">
                  <a:spcBef>
                    <a:spcPct val="50000"/>
                  </a:spcBef>
                  <a:defRPr/>
                </a:pPr>
                <a:r>
                  <a:rPr lang="en-US" sz="700">
                    <a:latin typeface="Whitney-Book"/>
                    <a:ea typeface="MS PGothic" charset="0"/>
                    <a:cs typeface="Whitney-Book"/>
                  </a:rPr>
                  <a:t>   </a:t>
                </a:r>
              </a:p>
            </p:txBody>
          </p:sp>
          <p:sp>
            <p:nvSpPr>
              <p:cNvPr id="36907" name="Oval 48"/>
              <p:cNvSpPr>
                <a:spLocks noChangeArrowheads="1"/>
              </p:cNvSpPr>
              <p:nvPr/>
            </p:nvSpPr>
            <p:spPr bwMode="auto">
              <a:xfrm>
                <a:off x="2665" y="1987"/>
                <a:ext cx="161" cy="101"/>
              </a:xfrm>
              <a:prstGeom prst="ellipse">
                <a:avLst/>
              </a:prstGeom>
              <a:solidFill>
                <a:srgbClr val="CCCCFF"/>
              </a:solidFill>
              <a:ln w="6350">
                <a:solidFill>
                  <a:schemeClr val="tx1"/>
                </a:solidFill>
                <a:round/>
                <a:headEnd type="none" w="sm" len="sm"/>
                <a:tailEnd type="none" w="lg" len="lg"/>
              </a:ln>
            </p:spPr>
            <p:txBody>
              <a:bodyPr wrap="none" anchor="ct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eaLnBrk="1" hangingPunct="1">
                  <a:spcBef>
                    <a:spcPct val="50000"/>
                  </a:spcBef>
                  <a:buFontTx/>
                  <a:buNone/>
                </a:pPr>
                <a:r>
                  <a:rPr lang="en-US" altLang="en-US" sz="700" b="1">
                    <a:latin typeface="Whitney-Book"/>
                    <a:cs typeface="Whitney-Book"/>
                  </a:rPr>
                  <a:t> </a:t>
                </a:r>
              </a:p>
            </p:txBody>
          </p:sp>
          <p:cxnSp>
            <p:nvCxnSpPr>
              <p:cNvPr id="36908" name="AutoShape 49"/>
              <p:cNvCxnSpPr>
                <a:cxnSpLocks noChangeShapeType="1"/>
                <a:stCxn id="56372" idx="0"/>
                <a:endCxn id="36907" idx="5"/>
              </p:cNvCxnSpPr>
              <p:nvPr/>
            </p:nvCxnSpPr>
            <p:spPr bwMode="auto">
              <a:xfrm rot="5400000" flipH="1">
                <a:off x="2804" y="2071"/>
                <a:ext cx="69" cy="73"/>
              </a:xfrm>
              <a:prstGeom prst="curvedConnector3">
                <a:avLst>
                  <a:gd name="adj1" fmla="val 39130"/>
                </a:avLst>
              </a:prstGeom>
              <a:noFill/>
              <a:ln w="19050">
                <a:solidFill>
                  <a:schemeClr val="tx1"/>
                </a:solidFill>
                <a:round/>
                <a:headEnd type="none" w="sm" len="sm"/>
                <a:tailEnd type="triangle" w="lg" len="sm"/>
              </a:ln>
              <a:extLst>
                <a:ext uri="{909E8E84-426E-40dd-AFC4-6F175D3DCCD1}">
                  <a14:hiddenFill xmlns:a14="http://schemas.microsoft.com/office/drawing/2010/main" xmlns="">
                    <a:noFill/>
                  </a14:hiddenFill>
                </a:ext>
              </a:extLst>
            </p:spPr>
          </p:cxnSp>
          <p:cxnSp>
            <p:nvCxnSpPr>
              <p:cNvPr id="36909" name="AutoShape 50"/>
              <p:cNvCxnSpPr>
                <a:cxnSpLocks noChangeShapeType="1"/>
                <a:stCxn id="56367" idx="0"/>
                <a:endCxn id="36913" idx="3"/>
              </p:cNvCxnSpPr>
              <p:nvPr/>
            </p:nvCxnSpPr>
            <p:spPr bwMode="auto">
              <a:xfrm rot="-5400000">
                <a:off x="2537" y="2234"/>
                <a:ext cx="65" cy="34"/>
              </a:xfrm>
              <a:prstGeom prst="curvedConnector3">
                <a:avLst>
                  <a:gd name="adj1" fmla="val 38463"/>
                </a:avLst>
              </a:prstGeom>
              <a:noFill/>
              <a:ln w="19050">
                <a:solidFill>
                  <a:schemeClr val="tx1"/>
                </a:solidFill>
                <a:round/>
                <a:headEnd type="none" w="sm" len="sm"/>
                <a:tailEnd type="triangle" w="lg" len="sm"/>
              </a:ln>
              <a:extLst>
                <a:ext uri="{909E8E84-426E-40dd-AFC4-6F175D3DCCD1}">
                  <a14:hiddenFill xmlns:a14="http://schemas.microsoft.com/office/drawing/2010/main" xmlns="">
                    <a:noFill/>
                  </a14:hiddenFill>
                </a:ext>
              </a:extLst>
            </p:spPr>
          </p:cxnSp>
          <p:sp>
            <p:nvSpPr>
              <p:cNvPr id="36910" name="Oval 51"/>
              <p:cNvSpPr>
                <a:spLocks noChangeArrowheads="1"/>
              </p:cNvSpPr>
              <p:nvPr/>
            </p:nvSpPr>
            <p:spPr bwMode="auto">
              <a:xfrm>
                <a:off x="2640" y="1828"/>
                <a:ext cx="210" cy="101"/>
              </a:xfrm>
              <a:prstGeom prst="ellipse">
                <a:avLst/>
              </a:prstGeom>
              <a:solidFill>
                <a:srgbClr val="CCCCFF"/>
              </a:solidFill>
              <a:ln w="6350">
                <a:solidFill>
                  <a:schemeClr val="tx1"/>
                </a:solidFill>
                <a:round/>
                <a:headEnd type="none" w="sm" len="sm"/>
                <a:tailEnd type="none" w="lg" len="lg"/>
              </a:ln>
            </p:spPr>
            <p:txBody>
              <a:bodyPr wrap="none" anchor="ct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eaLnBrk="1" hangingPunct="1">
                  <a:spcBef>
                    <a:spcPct val="50000"/>
                  </a:spcBef>
                  <a:buFontTx/>
                  <a:buNone/>
                </a:pPr>
                <a:r>
                  <a:rPr lang="en-US" altLang="en-US" sz="700" b="1">
                    <a:latin typeface="Whitney-Book"/>
                    <a:cs typeface="Whitney-Book"/>
                  </a:rPr>
                  <a:t> </a:t>
                </a:r>
              </a:p>
            </p:txBody>
          </p:sp>
          <p:sp>
            <p:nvSpPr>
              <p:cNvPr id="56372" name="AutoShape 52"/>
              <p:cNvSpPr>
                <a:spLocks noChangeArrowheads="1"/>
              </p:cNvSpPr>
              <p:nvPr/>
            </p:nvSpPr>
            <p:spPr bwMode="auto">
              <a:xfrm>
                <a:off x="2769" y="2142"/>
                <a:ext cx="212" cy="123"/>
              </a:xfrm>
              <a:prstGeom prst="triangle">
                <a:avLst>
                  <a:gd name="adj" fmla="val 50000"/>
                </a:avLst>
              </a:prstGeom>
              <a:gradFill rotWithShape="1">
                <a:gsLst>
                  <a:gs pos="0">
                    <a:schemeClr val="accent1"/>
                  </a:gs>
                  <a:gs pos="100000">
                    <a:schemeClr val="accent1">
                      <a:gamma/>
                      <a:shade val="94902"/>
                      <a:invGamma/>
                      <a:alpha val="30000"/>
                    </a:schemeClr>
                  </a:gs>
                </a:gsLst>
                <a:lin ang="5400000" scaled="1"/>
              </a:gradFill>
              <a:ln>
                <a:noFill/>
              </a:ln>
              <a:effectLst/>
              <a:extLst/>
            </p:spPr>
            <p:txBody>
              <a:bodyPr wrap="none" anchor="ctr"/>
              <a:lstStyle/>
              <a:p>
                <a:pPr algn="ctr" eaLnBrk="1" hangingPunct="1">
                  <a:spcBef>
                    <a:spcPct val="50000"/>
                  </a:spcBef>
                  <a:defRPr/>
                </a:pPr>
                <a:r>
                  <a:rPr lang="en-US" sz="700">
                    <a:latin typeface="Whitney-Book"/>
                    <a:ea typeface="MS PGothic" charset="0"/>
                    <a:cs typeface="Whitney-Book"/>
                  </a:rPr>
                  <a:t> </a:t>
                </a:r>
              </a:p>
            </p:txBody>
          </p:sp>
          <p:cxnSp>
            <p:nvCxnSpPr>
              <p:cNvPr id="36912" name="AutoShape 53"/>
              <p:cNvCxnSpPr>
                <a:cxnSpLocks noChangeShapeType="1"/>
                <a:stCxn id="36910" idx="0"/>
              </p:cNvCxnSpPr>
              <p:nvPr/>
            </p:nvCxnSpPr>
            <p:spPr bwMode="auto">
              <a:xfrm flipV="1">
                <a:off x="2745" y="1730"/>
                <a:ext cx="0" cy="98"/>
              </a:xfrm>
              <a:prstGeom prst="straightConnector1">
                <a:avLst/>
              </a:prstGeom>
              <a:noFill/>
              <a:ln w="19050">
                <a:solidFill>
                  <a:schemeClr val="tx1"/>
                </a:solidFill>
                <a:round/>
                <a:headEnd type="none" w="sm" len="sm"/>
                <a:tailEnd type="triangle" w="lg" len="sm"/>
              </a:ln>
              <a:extLst>
                <a:ext uri="{909E8E84-426E-40dd-AFC4-6F175D3DCCD1}">
                  <a14:hiddenFill xmlns:a14="http://schemas.microsoft.com/office/drawing/2010/main" xmlns="">
                    <a:noFill/>
                  </a14:hiddenFill>
                </a:ext>
              </a:extLst>
            </p:spPr>
          </p:cxnSp>
          <p:sp>
            <p:nvSpPr>
              <p:cNvPr id="36913" name="Oval 54"/>
              <p:cNvSpPr>
                <a:spLocks noChangeArrowheads="1"/>
              </p:cNvSpPr>
              <p:nvPr/>
            </p:nvSpPr>
            <p:spPr bwMode="auto">
              <a:xfrm>
                <a:off x="2556" y="2134"/>
                <a:ext cx="193" cy="102"/>
              </a:xfrm>
              <a:prstGeom prst="ellipse">
                <a:avLst/>
              </a:prstGeom>
              <a:solidFill>
                <a:srgbClr val="CCCCFF"/>
              </a:solidFill>
              <a:ln w="6350">
                <a:solidFill>
                  <a:schemeClr val="tx1"/>
                </a:solidFill>
                <a:round/>
                <a:headEnd type="none" w="sm" len="sm"/>
                <a:tailEnd type="none" w="lg" len="lg"/>
              </a:ln>
            </p:spPr>
            <p:txBody>
              <a:bodyPr wrap="none" anchor="ct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eaLnBrk="1" hangingPunct="1">
                  <a:spcBef>
                    <a:spcPct val="50000"/>
                  </a:spcBef>
                  <a:buFontTx/>
                  <a:buNone/>
                </a:pPr>
                <a:r>
                  <a:rPr lang="en-US" altLang="en-US" sz="700" b="1">
                    <a:latin typeface="Whitney-Book"/>
                    <a:cs typeface="Whitney-Book"/>
                  </a:rPr>
                  <a:t> </a:t>
                </a:r>
              </a:p>
            </p:txBody>
          </p:sp>
          <p:cxnSp>
            <p:nvCxnSpPr>
              <p:cNvPr id="36914" name="AutoShape 55"/>
              <p:cNvCxnSpPr>
                <a:cxnSpLocks noChangeShapeType="1"/>
                <a:stCxn id="36913" idx="0"/>
                <a:endCxn id="36907" idx="3"/>
              </p:cNvCxnSpPr>
              <p:nvPr/>
            </p:nvCxnSpPr>
            <p:spPr bwMode="auto">
              <a:xfrm rot="-5400000">
                <a:off x="2641" y="2086"/>
                <a:ext cx="61" cy="36"/>
              </a:xfrm>
              <a:prstGeom prst="curvedConnector3">
                <a:avLst>
                  <a:gd name="adj1" fmla="val 37704"/>
                </a:avLst>
              </a:prstGeom>
              <a:noFill/>
              <a:ln w="19050">
                <a:solidFill>
                  <a:schemeClr val="tx1"/>
                </a:solidFill>
                <a:round/>
                <a:headEnd type="none" w="sm" len="sm"/>
                <a:tailEnd type="triangle" w="lg" len="sm"/>
              </a:ln>
              <a:extLst>
                <a:ext uri="{909E8E84-426E-40dd-AFC4-6F175D3DCCD1}">
                  <a14:hiddenFill xmlns:a14="http://schemas.microsoft.com/office/drawing/2010/main" xmlns="">
                    <a:noFill/>
                  </a14:hiddenFill>
                </a:ext>
              </a:extLst>
            </p:spPr>
          </p:cxnSp>
          <p:cxnSp>
            <p:nvCxnSpPr>
              <p:cNvPr id="36915" name="AutoShape 56"/>
              <p:cNvCxnSpPr>
                <a:cxnSpLocks noChangeShapeType="1"/>
                <a:stCxn id="36907" idx="0"/>
                <a:endCxn id="36910" idx="4"/>
              </p:cNvCxnSpPr>
              <p:nvPr/>
            </p:nvCxnSpPr>
            <p:spPr bwMode="auto">
              <a:xfrm flipH="1" flipV="1">
                <a:off x="2745" y="1929"/>
                <a:ext cx="1" cy="58"/>
              </a:xfrm>
              <a:prstGeom prst="straightConnector1">
                <a:avLst/>
              </a:prstGeom>
              <a:noFill/>
              <a:ln w="19050">
                <a:solidFill>
                  <a:schemeClr val="tx1"/>
                </a:solidFill>
                <a:round/>
                <a:headEnd type="none" w="sm" len="sm"/>
                <a:tailEnd type="triangle" w="lg" len="sm"/>
              </a:ln>
              <a:extLst>
                <a:ext uri="{909E8E84-426E-40dd-AFC4-6F175D3DCCD1}">
                  <a14:hiddenFill xmlns:a14="http://schemas.microsoft.com/office/drawing/2010/main" xmlns="">
                    <a:noFill/>
                  </a14:hiddenFill>
                </a:ext>
              </a:extLst>
            </p:spPr>
          </p:cxnSp>
        </p:grpSp>
      </p:grpSp>
      <p:sp>
        <p:nvSpPr>
          <p:cNvPr id="56377" name="Rectangle 57"/>
          <p:cNvSpPr>
            <a:spLocks noGrp="1" noChangeArrowheads="1"/>
          </p:cNvSpPr>
          <p:nvPr>
            <p:ph type="title"/>
          </p:nvPr>
        </p:nvSpPr>
        <p:spPr>
          <a:xfrm>
            <a:off x="161925" y="123825"/>
            <a:ext cx="8686800" cy="731838"/>
          </a:xfrm>
        </p:spPr>
        <p:txBody>
          <a:bodyPr/>
          <a:lstStyle/>
          <a:p>
            <a:pPr eaLnBrk="1" hangingPunct="1">
              <a:defRPr/>
            </a:pPr>
            <a:r>
              <a:rPr lang="en-US" altLang="en-US" b="0" dirty="0" smtClean="0">
                <a:latin typeface="Whitney-Semibold"/>
                <a:cs typeface="Whitney-Semibold"/>
              </a:rPr>
              <a:t>SystemT: Overall Architecture</a:t>
            </a:r>
          </a:p>
        </p:txBody>
      </p:sp>
      <p:sp>
        <p:nvSpPr>
          <p:cNvPr id="36875" name="Rectangle 58"/>
          <p:cNvSpPr>
            <a:spLocks noChangeArrowheads="1"/>
          </p:cNvSpPr>
          <p:nvPr/>
        </p:nvSpPr>
        <p:spPr bwMode="auto">
          <a:xfrm>
            <a:off x="228600" y="4154424"/>
            <a:ext cx="2971800" cy="609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eaLnBrk="1" hangingPunct="1">
              <a:lnSpc>
                <a:spcPct val="80000"/>
              </a:lnSpc>
              <a:buClr>
                <a:srgbClr val="3333CC"/>
              </a:buClr>
              <a:buFontTx/>
              <a:buNone/>
            </a:pPr>
            <a:r>
              <a:rPr lang="en-US" altLang="en-US" sz="1800" dirty="0" smtClean="0">
                <a:solidFill>
                  <a:srgbClr val="0000CC"/>
                </a:solidFill>
                <a:latin typeface="Whitney-Book"/>
                <a:cs typeface="Whitney-Book"/>
              </a:rPr>
              <a:t>Transparent ML </a:t>
            </a:r>
            <a:r>
              <a:rPr lang="en-US" altLang="en-US" sz="1800" dirty="0">
                <a:solidFill>
                  <a:srgbClr val="0000CC"/>
                </a:solidFill>
                <a:latin typeface="Whitney-Book"/>
                <a:cs typeface="Whitney-Book"/>
              </a:rPr>
              <a:t>tools for AQL development</a:t>
            </a:r>
          </a:p>
        </p:txBody>
      </p:sp>
      <p:pic>
        <p:nvPicPr>
          <p:cNvPr id="36877" name="Picture 60"/>
          <p:cNvPicPr>
            <a:picLocks noChangeAspect="1" noChangeArrowheads="1"/>
          </p:cNvPicPr>
          <p:nvPr/>
        </p:nvPicPr>
        <p:blipFill>
          <a:blip r:embed="rId3" cstate="print">
            <a:extLst>
              <a:ext uri="{28A0092B-C50C-407E-A947-70E740481C1C}">
                <a14:useLocalDpi xmlns:a14="http://schemas.microsoft.com/office/drawing/2010/main" val="0"/>
              </a:ext>
            </a:extLst>
          </a:blip>
          <a:srcRect r="35265" b="28413"/>
          <a:stretch>
            <a:fillRect/>
          </a:stretch>
        </p:blipFill>
        <p:spPr bwMode="auto">
          <a:xfrm>
            <a:off x="304800" y="4632262"/>
            <a:ext cx="2668588" cy="1046162"/>
          </a:xfrm>
          <a:prstGeom prst="rect">
            <a:avLst/>
          </a:prstGeom>
          <a:noFill/>
          <a:ln w="9525">
            <a:solidFill>
              <a:srgbClr val="333333"/>
            </a:solidFill>
            <a:miter lim="800000"/>
            <a:headEnd/>
            <a:tailEnd/>
          </a:ln>
          <a:extLst>
            <a:ext uri="{909E8E84-426E-40dd-AFC4-6F175D3DCCD1}">
              <a14:hiddenFill xmlns:a14="http://schemas.microsoft.com/office/drawing/2010/main" xmlns="">
                <a:solidFill>
                  <a:srgbClr val="FFFFFF"/>
                </a:solidFill>
              </a14:hiddenFill>
            </a:ext>
          </a:extLst>
        </p:spPr>
      </p:pic>
      <p:sp>
        <p:nvSpPr>
          <p:cNvPr id="56381" name="Rectangle 61"/>
          <p:cNvSpPr>
            <a:spLocks noChangeArrowheads="1"/>
          </p:cNvSpPr>
          <p:nvPr/>
        </p:nvSpPr>
        <p:spPr bwMode="auto">
          <a:xfrm>
            <a:off x="152400" y="4673600"/>
            <a:ext cx="2895600" cy="1041400"/>
          </a:xfrm>
          <a:prstGeom prst="rect">
            <a:avLst/>
          </a:prstGeom>
          <a:solidFill>
            <a:schemeClr val="bg1">
              <a:alpha val="34000"/>
            </a:schemeClr>
          </a:solidFill>
          <a:ln>
            <a:noFill/>
          </a:ln>
          <a:effectLst/>
          <a:extLst/>
        </p:spPr>
        <p:txBody>
          <a:bodyPr wrap="none" anchor="ctr"/>
          <a:lstStyle>
            <a:lvl1pPr>
              <a:spcBef>
                <a:spcPct val="30000"/>
              </a:spcBef>
              <a:buChar char="•"/>
              <a:defRPr sz="28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FontTx/>
              <a:buNone/>
              <a:defRPr/>
            </a:pPr>
            <a:endParaRPr lang="en-US" altLang="en-US" sz="1800" smtClean="0">
              <a:effectLst>
                <a:outerShdw blurRad="38100" dist="38100" dir="2700000" algn="tl">
                  <a:srgbClr val="C0C0C0"/>
                </a:outerShdw>
              </a:effectLst>
              <a:latin typeface="Whitney-Book"/>
              <a:cs typeface="Whitney-Book"/>
            </a:endParaRPr>
          </a:p>
        </p:txBody>
      </p:sp>
      <p:sp>
        <p:nvSpPr>
          <p:cNvPr id="36879" name="Rectangle 69"/>
          <p:cNvSpPr>
            <a:spLocks noChangeArrowheads="1"/>
          </p:cNvSpPr>
          <p:nvPr/>
        </p:nvSpPr>
        <p:spPr bwMode="auto">
          <a:xfrm>
            <a:off x="6286500" y="923925"/>
            <a:ext cx="1352550" cy="1565275"/>
          </a:xfrm>
          <a:prstGeom prst="rect">
            <a:avLst/>
          </a:prstGeom>
          <a:solidFill>
            <a:srgbClr val="CCFFFF"/>
          </a:solidFill>
          <a:ln w="9525">
            <a:solidFill>
              <a:schemeClr val="bg2"/>
            </a:solidFill>
            <a:miter lim="800000"/>
            <a:headEnd/>
            <a:tailEnd/>
          </a:ln>
        </p:spPr>
        <p:txBody>
          <a:bodyP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eaLnBrk="1" hangingPunct="1">
              <a:spcBef>
                <a:spcPct val="0"/>
              </a:spcBef>
              <a:buFontTx/>
              <a:buNone/>
            </a:pPr>
            <a:r>
              <a:rPr lang="en-US" altLang="en-US" sz="1400">
                <a:latin typeface="Whitney-Book"/>
                <a:cs typeface="Whitney-Book"/>
              </a:rPr>
              <a:t>InfoSphere </a:t>
            </a:r>
            <a:r>
              <a:rPr lang="en-US" altLang="en-US" sz="1400" b="1">
                <a:latin typeface="Whitney-Book"/>
                <a:cs typeface="Whitney-Book"/>
              </a:rPr>
              <a:t>BigInsights</a:t>
            </a:r>
          </a:p>
        </p:txBody>
      </p:sp>
      <p:sp>
        <p:nvSpPr>
          <p:cNvPr id="56393" name="Rectangle 73"/>
          <p:cNvSpPr>
            <a:spLocks noChangeArrowheads="1"/>
          </p:cNvSpPr>
          <p:nvPr/>
        </p:nvSpPr>
        <p:spPr bwMode="auto">
          <a:xfrm>
            <a:off x="6343650" y="1631950"/>
            <a:ext cx="1247775" cy="787400"/>
          </a:xfrm>
          <a:prstGeom prst="rect">
            <a:avLst/>
          </a:prstGeom>
          <a:gradFill rotWithShape="1">
            <a:gsLst>
              <a:gs pos="0">
                <a:srgbClr val="FFFF99">
                  <a:gamma/>
                  <a:shade val="86275"/>
                  <a:invGamma/>
                </a:srgbClr>
              </a:gs>
              <a:gs pos="100000">
                <a:srgbClr val="FFFF99"/>
              </a:gs>
            </a:gsLst>
            <a:lin ang="2700000" scaled="1"/>
          </a:gradFill>
          <a:ln w="9525">
            <a:solidFill>
              <a:srgbClr val="808080"/>
            </a:solidFill>
            <a:miter lim="800000"/>
            <a:headEnd/>
            <a:tailEnd/>
          </a:ln>
          <a:effectLst>
            <a:outerShdw blurRad="63500" dist="46662" dir="2115817" algn="ctr" rotWithShape="0">
              <a:srgbClr val="C0C0C0">
                <a:alpha val="74998"/>
              </a:srgbClr>
            </a:outerShdw>
          </a:effectLst>
        </p:spPr>
        <p:txBody>
          <a:bodyPr tIns="91440" bIns="91440"/>
          <a:lstStyle/>
          <a:p>
            <a:pPr algn="ctr" eaLnBrk="1" hangingPunct="1">
              <a:defRPr/>
            </a:pPr>
            <a:r>
              <a:rPr lang="en-US" sz="2000">
                <a:latin typeface="Whitney-Book"/>
                <a:ea typeface="ＭＳ Ｐゴシック" charset="0"/>
                <a:cs typeface="Whitney-Book"/>
              </a:rPr>
              <a:t>ETL</a:t>
            </a:r>
          </a:p>
        </p:txBody>
      </p:sp>
      <p:sp>
        <p:nvSpPr>
          <p:cNvPr id="56395" name="Rectangle 75"/>
          <p:cNvSpPr>
            <a:spLocks noChangeArrowheads="1"/>
          </p:cNvSpPr>
          <p:nvPr/>
        </p:nvSpPr>
        <p:spPr bwMode="auto">
          <a:xfrm>
            <a:off x="7753350" y="1631950"/>
            <a:ext cx="1247775" cy="787400"/>
          </a:xfrm>
          <a:prstGeom prst="rect">
            <a:avLst/>
          </a:prstGeom>
          <a:gradFill rotWithShape="1">
            <a:gsLst>
              <a:gs pos="0">
                <a:srgbClr val="FFFF99">
                  <a:gamma/>
                  <a:shade val="86275"/>
                  <a:invGamma/>
                </a:srgbClr>
              </a:gs>
              <a:gs pos="100000">
                <a:srgbClr val="FFFF99"/>
              </a:gs>
            </a:gsLst>
            <a:lin ang="2700000" scaled="1"/>
          </a:gradFill>
          <a:ln w="9525">
            <a:solidFill>
              <a:srgbClr val="808080"/>
            </a:solidFill>
            <a:miter lim="800000"/>
            <a:headEnd/>
            <a:tailEnd/>
          </a:ln>
          <a:effectLst>
            <a:outerShdw blurRad="63500" dist="46662" dir="2115817" algn="ctr" rotWithShape="0">
              <a:srgbClr val="C0C0C0">
                <a:alpha val="74998"/>
              </a:srgbClr>
            </a:outerShdw>
          </a:effectLst>
        </p:spPr>
        <p:txBody>
          <a:bodyPr tIns="91440" bIns="91440"/>
          <a:lstStyle/>
          <a:p>
            <a:pPr algn="ctr" eaLnBrk="1" hangingPunct="1">
              <a:defRPr/>
            </a:pPr>
            <a:r>
              <a:rPr lang="en-US" sz="2000">
                <a:latin typeface="Whitney-Book"/>
                <a:ea typeface="ＭＳ Ｐゴシック" charset="0"/>
                <a:cs typeface="Whitney-Book"/>
              </a:rPr>
              <a:t>ETL</a:t>
            </a:r>
          </a:p>
        </p:txBody>
      </p:sp>
      <p:grpSp>
        <p:nvGrpSpPr>
          <p:cNvPr id="36882" name="Group 65"/>
          <p:cNvGrpSpPr>
            <a:grpSpLocks/>
          </p:cNvGrpSpPr>
          <p:nvPr/>
        </p:nvGrpSpPr>
        <p:grpSpPr bwMode="auto">
          <a:xfrm>
            <a:off x="6400800" y="1905000"/>
            <a:ext cx="2743200" cy="5133975"/>
            <a:chOff x="3984" y="672"/>
            <a:chExt cx="1728" cy="3234"/>
          </a:xfrm>
        </p:grpSpPr>
        <p:sp>
          <p:nvSpPr>
            <p:cNvPr id="56322" name="AutoShape 2"/>
            <p:cNvSpPr>
              <a:spLocks noChangeArrowheads="1"/>
            </p:cNvSpPr>
            <p:nvPr/>
          </p:nvSpPr>
          <p:spPr bwMode="auto">
            <a:xfrm rot="-5400000">
              <a:off x="4513" y="1303"/>
              <a:ext cx="624" cy="191"/>
            </a:xfrm>
            <a:custGeom>
              <a:avLst/>
              <a:gdLst>
                <a:gd name="T0" fmla="*/ 525 w 21600"/>
                <a:gd name="T1" fmla="*/ 0 h 21600"/>
                <a:gd name="T2" fmla="*/ 0 w 21600"/>
                <a:gd name="T3" fmla="*/ 96 h 21600"/>
                <a:gd name="T4" fmla="*/ 525 w 21600"/>
                <a:gd name="T5" fmla="*/ 191 h 21600"/>
                <a:gd name="T6" fmla="*/ 624 w 21600"/>
                <a:gd name="T7" fmla="*/ 96 h 21600"/>
                <a:gd name="T8" fmla="*/ 17694720 60000 65536"/>
                <a:gd name="T9" fmla="*/ 11796480 60000 65536"/>
                <a:gd name="T10" fmla="*/ 5898240 60000 65536"/>
                <a:gd name="T11" fmla="*/ 0 60000 65536"/>
                <a:gd name="T12" fmla="*/ 3392 w 21600"/>
                <a:gd name="T13" fmla="*/ 7125 h 21600"/>
                <a:gd name="T14" fmla="*/ 20423 w 21600"/>
                <a:gd name="T15" fmla="*/ 14475 h 21600"/>
              </a:gdLst>
              <a:ahLst/>
              <a:cxnLst>
                <a:cxn ang="T8">
                  <a:pos x="T0" y="T1"/>
                </a:cxn>
                <a:cxn ang="T9">
                  <a:pos x="T2" y="T3"/>
                </a:cxn>
                <a:cxn ang="T10">
                  <a:pos x="T4" y="T5"/>
                </a:cxn>
                <a:cxn ang="T11">
                  <a:pos x="T6" y="T7"/>
                </a:cxn>
              </a:cxnLst>
              <a:rect l="T12" t="T13" r="T14" b="T15"/>
              <a:pathLst>
                <a:path w="21600" h="21600">
                  <a:moveTo>
                    <a:pt x="18179" y="0"/>
                  </a:moveTo>
                  <a:lnTo>
                    <a:pt x="18179" y="7110"/>
                  </a:lnTo>
                  <a:lnTo>
                    <a:pt x="3375" y="7110"/>
                  </a:lnTo>
                  <a:lnTo>
                    <a:pt x="3375" y="14490"/>
                  </a:lnTo>
                  <a:lnTo>
                    <a:pt x="18179" y="14490"/>
                  </a:lnTo>
                  <a:lnTo>
                    <a:pt x="18179" y="21600"/>
                  </a:lnTo>
                  <a:lnTo>
                    <a:pt x="21600" y="10800"/>
                  </a:lnTo>
                  <a:lnTo>
                    <a:pt x="18179" y="0"/>
                  </a:lnTo>
                  <a:close/>
                </a:path>
                <a:path w="21600" h="21600">
                  <a:moveTo>
                    <a:pt x="1350" y="7110"/>
                  </a:moveTo>
                  <a:lnTo>
                    <a:pt x="1350" y="14490"/>
                  </a:lnTo>
                  <a:lnTo>
                    <a:pt x="2700" y="14490"/>
                  </a:lnTo>
                  <a:lnTo>
                    <a:pt x="2700" y="7110"/>
                  </a:lnTo>
                  <a:lnTo>
                    <a:pt x="1350" y="7110"/>
                  </a:lnTo>
                  <a:close/>
                </a:path>
                <a:path w="21600" h="21600">
                  <a:moveTo>
                    <a:pt x="0" y="7110"/>
                  </a:moveTo>
                  <a:lnTo>
                    <a:pt x="0" y="14490"/>
                  </a:lnTo>
                  <a:lnTo>
                    <a:pt x="675" y="14490"/>
                  </a:lnTo>
                  <a:lnTo>
                    <a:pt x="675" y="7110"/>
                  </a:lnTo>
                  <a:lnTo>
                    <a:pt x="0" y="7110"/>
                  </a:lnTo>
                  <a:close/>
                </a:path>
              </a:pathLst>
            </a:custGeom>
            <a:solidFill>
              <a:srgbClr val="000000"/>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en-US">
                <a:effectLst>
                  <a:outerShdw blurRad="38100" dist="38100" dir="2700000" algn="tl">
                    <a:srgbClr val="000000">
                      <a:alpha val="43137"/>
                    </a:srgbClr>
                  </a:outerShdw>
                </a:effectLst>
                <a:latin typeface="Whitney-Book"/>
                <a:cs typeface="Whitney-Book"/>
              </a:endParaRPr>
            </a:p>
          </p:txBody>
        </p:sp>
        <p:sp>
          <p:nvSpPr>
            <p:cNvPr id="56324" name="Rectangle 4"/>
            <p:cNvSpPr>
              <a:spLocks noChangeArrowheads="1"/>
            </p:cNvSpPr>
            <p:nvPr/>
          </p:nvSpPr>
          <p:spPr bwMode="auto">
            <a:xfrm>
              <a:off x="4128" y="1698"/>
              <a:ext cx="1392" cy="384"/>
            </a:xfrm>
            <a:prstGeom prst="rect">
              <a:avLst/>
            </a:prstGeom>
            <a:solidFill>
              <a:srgbClr val="333399"/>
            </a:solidFill>
            <a:ln>
              <a:noFill/>
            </a:ln>
            <a:effectLst>
              <a:outerShdw blurRad="63500" dist="107933" dir="2700000" algn="ctr" rotWithShape="0">
                <a:srgbClr val="000000">
                  <a:alpha val="50027"/>
                </a:srgbClr>
              </a:outerShdw>
            </a:effectLst>
            <a:extLst/>
          </p:spPr>
          <p:txBody>
            <a:bodyPr lIns="90000" tIns="46800" rIns="90000" bIns="46800" anchor="ctr"/>
            <a:lstStyle/>
            <a:p>
              <a:pPr algn="ctr" defTabSz="457200" eaLnBrk="1" hangingPunct="1">
                <a:spcBef>
                  <a:spcPts val="1500"/>
                </a:spcBef>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600" b="1">
                  <a:solidFill>
                    <a:srgbClr val="FFFFFF"/>
                  </a:solidFill>
                  <a:latin typeface="Whitney-Book"/>
                  <a:ea typeface="MS PGothic" charset="0"/>
                  <a:cs typeface="Whitney-Book"/>
                </a:rPr>
                <a:t>SystemT Runtime</a:t>
              </a:r>
            </a:p>
          </p:txBody>
        </p:sp>
        <p:sp>
          <p:nvSpPr>
            <p:cNvPr id="56325" name="AutoShape 5"/>
            <p:cNvSpPr>
              <a:spLocks noChangeArrowheads="1"/>
            </p:cNvSpPr>
            <p:nvPr/>
          </p:nvSpPr>
          <p:spPr bwMode="auto">
            <a:xfrm rot="-5400000">
              <a:off x="4513" y="2311"/>
              <a:ext cx="624" cy="191"/>
            </a:xfrm>
            <a:custGeom>
              <a:avLst/>
              <a:gdLst>
                <a:gd name="T0" fmla="*/ 525 w 21600"/>
                <a:gd name="T1" fmla="*/ 0 h 21600"/>
                <a:gd name="T2" fmla="*/ 0 w 21600"/>
                <a:gd name="T3" fmla="*/ 96 h 21600"/>
                <a:gd name="T4" fmla="*/ 525 w 21600"/>
                <a:gd name="T5" fmla="*/ 191 h 21600"/>
                <a:gd name="T6" fmla="*/ 624 w 21600"/>
                <a:gd name="T7" fmla="*/ 96 h 21600"/>
                <a:gd name="T8" fmla="*/ 17694720 60000 65536"/>
                <a:gd name="T9" fmla="*/ 11796480 60000 65536"/>
                <a:gd name="T10" fmla="*/ 5898240 60000 65536"/>
                <a:gd name="T11" fmla="*/ 0 60000 65536"/>
                <a:gd name="T12" fmla="*/ 3392 w 21600"/>
                <a:gd name="T13" fmla="*/ 7125 h 21600"/>
                <a:gd name="T14" fmla="*/ 20423 w 21600"/>
                <a:gd name="T15" fmla="*/ 14475 h 21600"/>
              </a:gdLst>
              <a:ahLst/>
              <a:cxnLst>
                <a:cxn ang="T8">
                  <a:pos x="T0" y="T1"/>
                </a:cxn>
                <a:cxn ang="T9">
                  <a:pos x="T2" y="T3"/>
                </a:cxn>
                <a:cxn ang="T10">
                  <a:pos x="T4" y="T5"/>
                </a:cxn>
                <a:cxn ang="T11">
                  <a:pos x="T6" y="T7"/>
                </a:cxn>
              </a:cxnLst>
              <a:rect l="T12" t="T13" r="T14" b="T15"/>
              <a:pathLst>
                <a:path w="21600" h="21600">
                  <a:moveTo>
                    <a:pt x="18179" y="0"/>
                  </a:moveTo>
                  <a:lnTo>
                    <a:pt x="18179" y="7110"/>
                  </a:lnTo>
                  <a:lnTo>
                    <a:pt x="3375" y="7110"/>
                  </a:lnTo>
                  <a:lnTo>
                    <a:pt x="3375" y="14490"/>
                  </a:lnTo>
                  <a:lnTo>
                    <a:pt x="18179" y="14490"/>
                  </a:lnTo>
                  <a:lnTo>
                    <a:pt x="18179" y="21600"/>
                  </a:lnTo>
                  <a:lnTo>
                    <a:pt x="21600" y="10800"/>
                  </a:lnTo>
                  <a:lnTo>
                    <a:pt x="18179" y="0"/>
                  </a:lnTo>
                  <a:close/>
                </a:path>
                <a:path w="21600" h="21600">
                  <a:moveTo>
                    <a:pt x="1350" y="7110"/>
                  </a:moveTo>
                  <a:lnTo>
                    <a:pt x="1350" y="14490"/>
                  </a:lnTo>
                  <a:lnTo>
                    <a:pt x="2700" y="14490"/>
                  </a:lnTo>
                  <a:lnTo>
                    <a:pt x="2700" y="7110"/>
                  </a:lnTo>
                  <a:lnTo>
                    <a:pt x="1350" y="7110"/>
                  </a:lnTo>
                  <a:close/>
                </a:path>
                <a:path w="21600" h="21600">
                  <a:moveTo>
                    <a:pt x="0" y="7110"/>
                  </a:moveTo>
                  <a:lnTo>
                    <a:pt x="0" y="14490"/>
                  </a:lnTo>
                  <a:lnTo>
                    <a:pt x="675" y="14490"/>
                  </a:lnTo>
                  <a:lnTo>
                    <a:pt x="675" y="7110"/>
                  </a:lnTo>
                  <a:lnTo>
                    <a:pt x="0" y="7110"/>
                  </a:lnTo>
                  <a:close/>
                </a:path>
              </a:pathLst>
            </a:custGeom>
            <a:solidFill>
              <a:srgbClr val="000000"/>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en-US">
                <a:effectLst>
                  <a:outerShdw blurRad="38100" dist="38100" dir="2700000" algn="tl">
                    <a:srgbClr val="000000">
                      <a:alpha val="43137"/>
                    </a:srgbClr>
                  </a:outerShdw>
                </a:effectLst>
                <a:latin typeface="Whitney-Book"/>
                <a:cs typeface="Whitney-Book"/>
              </a:endParaRPr>
            </a:p>
          </p:txBody>
        </p:sp>
        <p:sp>
          <p:nvSpPr>
            <p:cNvPr id="56326" name="AutoShape 6"/>
            <p:cNvSpPr>
              <a:spLocks noChangeAspect="1" noChangeArrowheads="1"/>
            </p:cNvSpPr>
            <p:nvPr/>
          </p:nvSpPr>
          <p:spPr bwMode="auto">
            <a:xfrm>
              <a:off x="4671" y="2295"/>
              <a:ext cx="305" cy="213"/>
            </a:xfrm>
            <a:prstGeom prst="flowChartDocument">
              <a:avLst/>
            </a:prstGeom>
            <a:solidFill>
              <a:srgbClr val="C0C0C0"/>
            </a:solidFill>
            <a:ln>
              <a:noFill/>
            </a:ln>
            <a:effectLst>
              <a:outerShdw blurRad="63500" dist="107933" dir="2700000" algn="ctr" rotWithShape="0">
                <a:srgbClr val="000000">
                  <a:alpha val="50027"/>
                </a:srgbClr>
              </a:outerShdw>
            </a:effectLst>
            <a:extLst/>
          </p:spPr>
          <p:txBody>
            <a:bodyPr wrap="none" anchor="ctr"/>
            <a:lstStyle>
              <a:lvl1pPr>
                <a:spcBef>
                  <a:spcPct val="30000"/>
                </a:spcBef>
                <a:buChar char="•"/>
                <a:defRPr sz="28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FontTx/>
                <a:buNone/>
                <a:defRPr/>
              </a:pPr>
              <a:endParaRPr lang="en-US" altLang="en-US" sz="1800" smtClean="0">
                <a:effectLst>
                  <a:outerShdw blurRad="38100" dist="38100" dir="2700000" algn="tl">
                    <a:srgbClr val="FFFFFF"/>
                  </a:outerShdw>
                </a:effectLst>
                <a:latin typeface="Whitney-Book"/>
                <a:cs typeface="Whitney-Book"/>
              </a:endParaRPr>
            </a:p>
          </p:txBody>
        </p:sp>
        <p:sp>
          <p:nvSpPr>
            <p:cNvPr id="36895" name="Text Box 7"/>
            <p:cNvSpPr txBox="1">
              <a:spLocks noChangeArrowheads="1"/>
            </p:cNvSpPr>
            <p:nvPr/>
          </p:nvSpPr>
          <p:spPr bwMode="auto">
            <a:xfrm>
              <a:off x="5022" y="2244"/>
              <a:ext cx="576" cy="2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0000" tIns="46800" rIns="90000" bIns="46800">
              <a:spAutoFit/>
            </a:bodyPr>
            <a:lstStyle>
              <a:lvl1pPr defTabSz="457200">
                <a:spcBef>
                  <a:spcPct val="3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defTabSz="457200">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defTabSz="457200">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defTabSz="457200">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defTabSz="457200">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defTabSz="457200"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defTabSz="457200"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defTabSz="457200"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defTabSz="457200"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eaLnBrk="1" hangingPunct="1">
                <a:spcBef>
                  <a:spcPct val="0"/>
                </a:spcBef>
                <a:buFontTx/>
                <a:buNone/>
              </a:pPr>
              <a:r>
                <a:rPr lang="en-US" altLang="en-US" sz="1100" i="1">
                  <a:solidFill>
                    <a:srgbClr val="000000"/>
                  </a:solidFill>
                  <a:latin typeface="Whitney-Book"/>
                  <a:cs typeface="Whitney-Book"/>
                </a:rPr>
                <a:t>Input Documents</a:t>
              </a:r>
            </a:p>
          </p:txBody>
        </p:sp>
        <p:sp>
          <p:nvSpPr>
            <p:cNvPr id="56328" name="AutoShape 8"/>
            <p:cNvSpPr>
              <a:spLocks noChangeAspect="1" noChangeArrowheads="1"/>
            </p:cNvSpPr>
            <p:nvPr/>
          </p:nvSpPr>
          <p:spPr bwMode="auto">
            <a:xfrm>
              <a:off x="4671" y="1279"/>
              <a:ext cx="305" cy="214"/>
            </a:xfrm>
            <a:prstGeom prst="flowChartDocument">
              <a:avLst/>
            </a:prstGeom>
            <a:solidFill>
              <a:srgbClr val="FFFF00"/>
            </a:solidFill>
            <a:ln>
              <a:noFill/>
            </a:ln>
            <a:effectLst>
              <a:outerShdw blurRad="63500" dist="107933" dir="2700000" algn="ctr" rotWithShape="0">
                <a:srgbClr val="000000">
                  <a:alpha val="50027"/>
                </a:srgbClr>
              </a:outerShdw>
            </a:effectLst>
            <a:extLst/>
          </p:spPr>
          <p:txBody>
            <a:bodyPr wrap="none" anchor="ctr"/>
            <a:lstStyle>
              <a:lvl1pPr>
                <a:spcBef>
                  <a:spcPct val="30000"/>
                </a:spcBef>
                <a:buChar char="•"/>
                <a:defRPr sz="28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FontTx/>
                <a:buNone/>
                <a:defRPr/>
              </a:pPr>
              <a:endParaRPr lang="en-US" altLang="en-US" sz="1800" smtClean="0">
                <a:effectLst>
                  <a:outerShdw blurRad="38100" dist="38100" dir="2700000" algn="tl">
                    <a:srgbClr val="FFFFFF"/>
                  </a:outerShdw>
                </a:effectLst>
                <a:latin typeface="Whitney-Book"/>
                <a:cs typeface="Whitney-Book"/>
              </a:endParaRPr>
            </a:p>
          </p:txBody>
        </p:sp>
        <p:sp>
          <p:nvSpPr>
            <p:cNvPr id="56334" name="Rectangle 14"/>
            <p:cNvSpPr>
              <a:spLocks noChangeArrowheads="1"/>
            </p:cNvSpPr>
            <p:nvPr/>
          </p:nvSpPr>
          <p:spPr bwMode="auto">
            <a:xfrm>
              <a:off x="3984" y="672"/>
              <a:ext cx="1680" cy="3234"/>
            </a:xfrm>
            <a:prstGeom prst="rect">
              <a:avLst/>
            </a:prstGeom>
            <a:noFill/>
            <a:ln>
              <a:noFill/>
            </a:ln>
            <a:effectLst/>
            <a:extLst/>
          </p:spPr>
          <p:txBody>
            <a:bodyPr wrap="none" anchor="ctr"/>
            <a:lstStyle>
              <a:lvl1pPr>
                <a:spcBef>
                  <a:spcPct val="30000"/>
                </a:spcBef>
                <a:buChar char="•"/>
                <a:defRPr sz="28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FontTx/>
                <a:buNone/>
                <a:defRPr/>
              </a:pPr>
              <a:endParaRPr lang="en-US" altLang="en-US" sz="1800" smtClean="0">
                <a:effectLst>
                  <a:outerShdw blurRad="38100" dist="38100" dir="2700000" algn="tl">
                    <a:srgbClr val="C0C0C0"/>
                  </a:outerShdw>
                </a:effectLst>
                <a:latin typeface="Whitney-Book"/>
                <a:cs typeface="Whitney-Book"/>
              </a:endParaRPr>
            </a:p>
          </p:txBody>
        </p:sp>
        <p:sp>
          <p:nvSpPr>
            <p:cNvPr id="36898" name="Rectangle 15"/>
            <p:cNvSpPr>
              <a:spLocks noChangeArrowheads="1"/>
            </p:cNvSpPr>
            <p:nvPr/>
          </p:nvSpPr>
          <p:spPr bwMode="auto">
            <a:xfrm>
              <a:off x="4032" y="2784"/>
              <a:ext cx="1680" cy="6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177800" indent="-177800">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eaLnBrk="1" hangingPunct="1">
                <a:lnSpc>
                  <a:spcPct val="80000"/>
                </a:lnSpc>
                <a:buClr>
                  <a:srgbClr val="3333CC"/>
                </a:buClr>
              </a:pPr>
              <a:endParaRPr lang="en-US" altLang="en-US" sz="1800">
                <a:solidFill>
                  <a:srgbClr val="0000CC"/>
                </a:solidFill>
                <a:latin typeface="Whitney-Book"/>
                <a:cs typeface="Whitney-Book"/>
              </a:endParaRPr>
            </a:p>
          </p:txBody>
        </p:sp>
        <p:sp>
          <p:nvSpPr>
            <p:cNvPr id="36899" name="Text Box 18"/>
            <p:cNvSpPr txBox="1">
              <a:spLocks noChangeArrowheads="1"/>
            </p:cNvSpPr>
            <p:nvPr/>
          </p:nvSpPr>
          <p:spPr bwMode="auto">
            <a:xfrm>
              <a:off x="5022" y="1218"/>
              <a:ext cx="576" cy="2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0000" tIns="46800" rIns="90000" bIns="46800">
              <a:spAutoFit/>
            </a:bodyPr>
            <a:lstStyle>
              <a:lvl1pPr defTabSz="457200">
                <a:spcBef>
                  <a:spcPct val="3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defTabSz="457200">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defTabSz="457200">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defTabSz="457200">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defTabSz="457200">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defTabSz="457200"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defTabSz="457200"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defTabSz="457200"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defTabSz="457200"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eaLnBrk="1" hangingPunct="1">
                <a:spcBef>
                  <a:spcPct val="0"/>
                </a:spcBef>
                <a:buFontTx/>
                <a:buNone/>
              </a:pPr>
              <a:r>
                <a:rPr lang="en-US" altLang="en-US" sz="1100" i="1">
                  <a:solidFill>
                    <a:srgbClr val="000000"/>
                  </a:solidFill>
                  <a:latin typeface="Whitney-Book"/>
                  <a:cs typeface="Whitney-Book"/>
                </a:rPr>
                <a:t>Extracted</a:t>
              </a:r>
            </a:p>
            <a:p>
              <a:pPr eaLnBrk="1" hangingPunct="1">
                <a:spcBef>
                  <a:spcPct val="0"/>
                </a:spcBef>
                <a:buFontTx/>
                <a:buNone/>
              </a:pPr>
              <a:r>
                <a:rPr lang="en-US" altLang="en-US" sz="1100" i="1">
                  <a:solidFill>
                    <a:srgbClr val="000000"/>
                  </a:solidFill>
                  <a:latin typeface="Whitney-Book"/>
                  <a:cs typeface="Whitney-Book"/>
                </a:rPr>
                <a:t>Objects</a:t>
              </a:r>
            </a:p>
          </p:txBody>
        </p:sp>
      </p:grpSp>
      <p:sp>
        <p:nvSpPr>
          <p:cNvPr id="36883" name="Rectangle 76"/>
          <p:cNvSpPr>
            <a:spLocks noChangeArrowheads="1"/>
          </p:cNvSpPr>
          <p:nvPr/>
        </p:nvSpPr>
        <p:spPr bwMode="auto">
          <a:xfrm>
            <a:off x="7858125" y="2009775"/>
            <a:ext cx="1047750" cy="333375"/>
          </a:xfrm>
          <a:prstGeom prst="rect">
            <a:avLst/>
          </a:prstGeom>
          <a:solidFill>
            <a:schemeClr val="bg1"/>
          </a:solidFill>
          <a:ln w="9525">
            <a:solidFill>
              <a:schemeClr val="bg2"/>
            </a:solidFill>
            <a:miter lim="800000"/>
            <a:headEnd/>
            <a:tailEnd/>
          </a:ln>
        </p:spPr>
        <p:txBody>
          <a:bodyPr wrap="none" anchor="ct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eaLnBrk="1" hangingPunct="1">
              <a:spcBef>
                <a:spcPct val="0"/>
              </a:spcBef>
              <a:buFontTx/>
              <a:buNone/>
            </a:pPr>
            <a:r>
              <a:rPr lang="en-US" altLang="en-US" sz="1600" b="1">
                <a:solidFill>
                  <a:srgbClr val="FF0000"/>
                </a:solidFill>
                <a:latin typeface="Whitney-Book"/>
                <a:cs typeface="Whitney-Book"/>
              </a:rPr>
              <a:t>SystemT</a:t>
            </a:r>
          </a:p>
        </p:txBody>
      </p:sp>
      <p:sp>
        <p:nvSpPr>
          <p:cNvPr id="36884" name="Rectangle 74"/>
          <p:cNvSpPr>
            <a:spLocks noChangeArrowheads="1"/>
          </p:cNvSpPr>
          <p:nvPr/>
        </p:nvSpPr>
        <p:spPr bwMode="auto">
          <a:xfrm>
            <a:off x="6448425" y="2009775"/>
            <a:ext cx="1047750" cy="333375"/>
          </a:xfrm>
          <a:prstGeom prst="rect">
            <a:avLst/>
          </a:prstGeom>
          <a:solidFill>
            <a:schemeClr val="bg1"/>
          </a:solidFill>
          <a:ln w="9525">
            <a:solidFill>
              <a:schemeClr val="bg2"/>
            </a:solidFill>
            <a:miter lim="800000"/>
            <a:headEnd/>
            <a:tailEnd/>
          </a:ln>
        </p:spPr>
        <p:txBody>
          <a:bodyPr wrap="none" anchor="ct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eaLnBrk="1" hangingPunct="1">
              <a:spcBef>
                <a:spcPct val="0"/>
              </a:spcBef>
              <a:buFontTx/>
              <a:buNone/>
            </a:pPr>
            <a:r>
              <a:rPr lang="en-US" altLang="en-US" sz="1600" b="1">
                <a:solidFill>
                  <a:srgbClr val="FF0000"/>
                </a:solidFill>
                <a:latin typeface="Whitney-Book"/>
                <a:cs typeface="Whitney-Book"/>
              </a:rPr>
              <a:t>SystemT</a:t>
            </a:r>
          </a:p>
        </p:txBody>
      </p:sp>
      <p:sp>
        <p:nvSpPr>
          <p:cNvPr id="56451" name="AutoShape 131"/>
          <p:cNvSpPr>
            <a:spLocks/>
          </p:cNvSpPr>
          <p:nvPr/>
        </p:nvSpPr>
        <p:spPr bwMode="auto">
          <a:xfrm rot="5400000">
            <a:off x="7475538" y="-639763"/>
            <a:ext cx="431800" cy="2905125"/>
          </a:xfrm>
          <a:prstGeom prst="leftBrace">
            <a:avLst>
              <a:gd name="adj1" fmla="val 89484"/>
              <a:gd name="adj2" fmla="val 48537"/>
            </a:avLst>
          </a:prstGeom>
          <a:noFill/>
          <a:ln w="19050">
            <a:solidFill>
              <a:schemeClr val="tx1"/>
            </a:solidFill>
            <a:round/>
            <a:headEnd/>
            <a:tailEnd/>
          </a:ln>
          <a:effectLst/>
          <a:extLst/>
        </p:spPr>
        <p:txBody>
          <a:bodyPr wrap="none" anchor="ctr"/>
          <a:lstStyle>
            <a:lvl1pPr>
              <a:spcBef>
                <a:spcPct val="30000"/>
              </a:spcBef>
              <a:buChar char="•"/>
              <a:defRPr sz="28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FontTx/>
              <a:buNone/>
              <a:defRPr/>
            </a:pPr>
            <a:endParaRPr lang="en-US" altLang="en-US" sz="1800" smtClean="0">
              <a:effectLst>
                <a:outerShdw blurRad="38100" dist="38100" dir="2700000" algn="tl">
                  <a:srgbClr val="C0C0C0"/>
                </a:outerShdw>
              </a:effectLst>
              <a:latin typeface="Whitney-Book"/>
              <a:cs typeface="Whitney-Book"/>
            </a:endParaRPr>
          </a:p>
        </p:txBody>
      </p:sp>
      <p:sp>
        <p:nvSpPr>
          <p:cNvPr id="56452" name="Rectangle 132"/>
          <p:cNvSpPr>
            <a:spLocks noChangeArrowheads="1"/>
          </p:cNvSpPr>
          <p:nvPr/>
        </p:nvSpPr>
        <p:spPr bwMode="auto">
          <a:xfrm>
            <a:off x="7033967" y="238125"/>
            <a:ext cx="1508617" cy="400110"/>
          </a:xfrm>
          <a:prstGeom prst="rect">
            <a:avLst/>
          </a:prstGeom>
          <a:noFill/>
          <a:ln>
            <a:noFill/>
          </a:ln>
          <a:effectLs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defRPr/>
            </a:pPr>
            <a:r>
              <a:rPr lang="en-US" altLang="en-US" sz="2000" b="1" smtClean="0">
                <a:effectLst>
                  <a:outerShdw blurRad="38100" dist="38100" dir="2700000" algn="tl">
                    <a:srgbClr val="C0C0C0"/>
                  </a:outerShdw>
                </a:effectLst>
                <a:latin typeface="Whitney-Book"/>
                <a:ea typeface="SimSun" panose="02010600030101010101" pitchFamily="2" charset="-122"/>
                <a:cs typeface="Whitney-Book"/>
              </a:rPr>
              <a:t>IBM Engines</a:t>
            </a:r>
          </a:p>
        </p:txBody>
      </p:sp>
      <p:sp>
        <p:nvSpPr>
          <p:cNvPr id="36887" name="Slide Number Placeholder 1"/>
          <p:cNvSpPr>
            <a:spLocks noGrp="1"/>
          </p:cNvSpPr>
          <p:nvPr>
            <p:ph type="sldNum" sz="quarter" idx="12"/>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spcBef>
                <a:spcPct val="0"/>
              </a:spcBef>
              <a:buFontTx/>
              <a:buNone/>
            </a:pPr>
            <a:fld id="{CCFFC317-E569-4F42-98DC-2B64ADFF9606}" type="slidenum">
              <a:rPr lang="en-US" altLang="en-US" sz="1400" smtClean="0">
                <a:latin typeface="Whitney-Book"/>
                <a:cs typeface="Whitney-Book"/>
              </a:rPr>
              <a:pPr>
                <a:spcBef>
                  <a:spcPct val="0"/>
                </a:spcBef>
                <a:buFontTx/>
                <a:buNone/>
              </a:pPr>
              <a:t>133</a:t>
            </a:fld>
            <a:endParaRPr lang="en-US" altLang="en-US" sz="1400" smtClean="0">
              <a:latin typeface="Whitney-Book"/>
              <a:cs typeface="Whitney-Book"/>
            </a:endParaRPr>
          </a:p>
        </p:txBody>
      </p:sp>
      <p:sp>
        <p:nvSpPr>
          <p:cNvPr id="89" name="AutoShape 10"/>
          <p:cNvSpPr>
            <a:spLocks noChangeArrowheads="1"/>
          </p:cNvSpPr>
          <p:nvPr/>
        </p:nvSpPr>
        <p:spPr bwMode="auto">
          <a:xfrm>
            <a:off x="95250" y="5819775"/>
            <a:ext cx="3105150" cy="1030288"/>
          </a:xfrm>
          <a:prstGeom prst="wedgeRectCallout">
            <a:avLst>
              <a:gd name="adj1" fmla="val -8741"/>
              <a:gd name="adj2" fmla="val 11613"/>
            </a:avLst>
          </a:prstGeom>
          <a:solidFill>
            <a:schemeClr val="bg1">
              <a:lumMod val="85000"/>
            </a:schemeClr>
          </a:solidFill>
          <a:ln w="19050">
            <a:solidFill>
              <a:schemeClr val="tx1"/>
            </a:solidFill>
            <a:miter lim="800000"/>
            <a:headEnd/>
            <a:tailEnd/>
          </a:ln>
          <a:effectLst>
            <a:outerShdw blurRad="63500" dist="38099" dir="2700000" algn="ctr" rotWithShape="0">
              <a:schemeClr val="bg2">
                <a:alpha val="74998"/>
              </a:schemeClr>
            </a:outerShdw>
          </a:effectLst>
        </p:spPr>
        <p:txBody>
          <a:bodyPr anchor="ctr"/>
          <a:lstStyle/>
          <a:p>
            <a:pPr algn="ctr">
              <a:spcBef>
                <a:spcPct val="50000"/>
              </a:spcBef>
              <a:defRPr/>
            </a:pPr>
            <a:r>
              <a:rPr lang="en-US" sz="1200" dirty="0">
                <a:latin typeface="Whitney-Book"/>
                <a:cs typeface="Whitney-Book"/>
              </a:rPr>
              <a:t>Rule language with familiar SQL-like syntax</a:t>
            </a:r>
          </a:p>
          <a:p>
            <a:pPr algn="ctr">
              <a:spcBef>
                <a:spcPct val="50000"/>
              </a:spcBef>
              <a:defRPr/>
            </a:pPr>
            <a:r>
              <a:rPr lang="en-US" sz="1200" dirty="0">
                <a:latin typeface="Whitney-Book"/>
                <a:cs typeface="Whitney-Book"/>
              </a:rPr>
              <a:t>Specify extractor semantics declaratively</a:t>
            </a:r>
          </a:p>
        </p:txBody>
      </p:sp>
      <p:sp>
        <p:nvSpPr>
          <p:cNvPr id="90" name="AutoShape 11"/>
          <p:cNvSpPr>
            <a:spLocks noChangeArrowheads="1"/>
          </p:cNvSpPr>
          <p:nvPr/>
        </p:nvSpPr>
        <p:spPr bwMode="auto">
          <a:xfrm>
            <a:off x="3357563" y="5819775"/>
            <a:ext cx="2824162" cy="1030288"/>
          </a:xfrm>
          <a:prstGeom prst="wedgeRectCallout">
            <a:avLst>
              <a:gd name="adj1" fmla="val -2056"/>
              <a:gd name="adj2" fmla="val -41101"/>
            </a:avLst>
          </a:prstGeom>
          <a:solidFill>
            <a:schemeClr val="bg1">
              <a:lumMod val="85000"/>
            </a:schemeClr>
          </a:solidFill>
          <a:ln w="19050">
            <a:solidFill>
              <a:schemeClr val="tx1"/>
            </a:solidFill>
            <a:miter lim="800000"/>
            <a:headEnd/>
            <a:tailEnd/>
          </a:ln>
          <a:effectLst>
            <a:outerShdw blurRad="63500" dist="38099" dir="2700000" algn="ctr" rotWithShape="0">
              <a:schemeClr val="bg2">
                <a:alpha val="74998"/>
              </a:schemeClr>
            </a:outerShdw>
          </a:effectLst>
        </p:spPr>
        <p:txBody>
          <a:bodyPr anchor="ctr"/>
          <a:lstStyle/>
          <a:p>
            <a:pPr algn="ctr">
              <a:spcBef>
                <a:spcPct val="50000"/>
              </a:spcBef>
              <a:defRPr/>
            </a:pPr>
            <a:r>
              <a:rPr lang="en-US" sz="1200" dirty="0">
                <a:latin typeface="Whitney-Book"/>
                <a:cs typeface="Whitney-Book"/>
              </a:rPr>
              <a:t>Choose an efficient execution plan that implements the semantics</a:t>
            </a:r>
          </a:p>
        </p:txBody>
      </p:sp>
      <p:sp>
        <p:nvSpPr>
          <p:cNvPr id="91" name="AutoShape 12"/>
          <p:cNvSpPr>
            <a:spLocks noChangeArrowheads="1"/>
          </p:cNvSpPr>
          <p:nvPr/>
        </p:nvSpPr>
        <p:spPr bwMode="auto">
          <a:xfrm>
            <a:off x="6296025" y="5819775"/>
            <a:ext cx="2695575" cy="1030288"/>
          </a:xfrm>
          <a:prstGeom prst="wedgeRectCallout">
            <a:avLst>
              <a:gd name="adj1" fmla="val 5899"/>
              <a:gd name="adj2" fmla="val -13942"/>
            </a:avLst>
          </a:prstGeom>
          <a:solidFill>
            <a:schemeClr val="bg1">
              <a:lumMod val="85000"/>
            </a:schemeClr>
          </a:solidFill>
          <a:ln w="19050">
            <a:solidFill>
              <a:schemeClr val="tx1"/>
            </a:solidFill>
            <a:miter lim="800000"/>
            <a:headEnd/>
            <a:tailEnd/>
          </a:ln>
          <a:effectLst>
            <a:outerShdw blurRad="63500" dist="38099" dir="2700000" algn="ctr" rotWithShape="0">
              <a:schemeClr val="bg2">
                <a:alpha val="74998"/>
              </a:schemeClr>
            </a:outerShdw>
          </a:effectLst>
        </p:spPr>
        <p:txBody>
          <a:bodyPr anchor="ctr"/>
          <a:lstStyle/>
          <a:p>
            <a:pPr algn="ctr">
              <a:spcBef>
                <a:spcPct val="50000"/>
              </a:spcBef>
              <a:defRPr/>
            </a:pPr>
            <a:r>
              <a:rPr lang="en-US" sz="1200" dirty="0">
                <a:latin typeface="Whitney-Book"/>
                <a:cs typeface="Whitney-Book"/>
              </a:rPr>
              <a:t>Embeddable Java runtime</a:t>
            </a:r>
          </a:p>
          <a:p>
            <a:pPr algn="ctr">
              <a:spcBef>
                <a:spcPct val="50000"/>
              </a:spcBef>
              <a:defRPr/>
            </a:pPr>
            <a:r>
              <a:rPr lang="en-US" sz="1200" dirty="0">
                <a:latin typeface="Whitney-Book"/>
                <a:cs typeface="Whitney-Book"/>
              </a:rPr>
              <a:t>Highly scalable, small memory footprint</a:t>
            </a:r>
          </a:p>
        </p:txBody>
      </p:sp>
      <p:pic>
        <p:nvPicPr>
          <p:cNvPr id="73" name="Picture 107" descr="swl"/>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8600" y="1203325"/>
            <a:ext cx="2968625" cy="298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 name="Rectangle 3"/>
          <p:cNvSpPr txBox="1">
            <a:spLocks noChangeArrowheads="1"/>
          </p:cNvSpPr>
          <p:nvPr/>
        </p:nvSpPr>
        <p:spPr bwMode="auto">
          <a:xfrm>
            <a:off x="161925" y="966216"/>
            <a:ext cx="2971800" cy="381000"/>
          </a:xfrm>
          <a:prstGeom prst="rect">
            <a:avLst/>
          </a:prstGeom>
          <a:noFill/>
          <a:ln>
            <a:noFill/>
          </a:ln>
          <a:effectLst/>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909E8E84-426E-40dd-AFC4-6F175D3DCCD1}"/>
            <a:ext uri="{91240B29-F687-4f45-9708-019B960494DF}"/>
            <a:ext uri="{AF507438-7753-43e0-B8FC-AC1667EBCBE1}"/>
            <a:ext uri="{FAA26D3D-D897-4be2-8F04-BA451C77F1D7}"/>
          </a:extLst>
        </p:spPr>
        <p:txBody>
          <a:bodyPr/>
          <a:lstStyle>
            <a:lvl1pPr marL="342900" indent="-342900" algn="l" rtl="0" eaLnBrk="0" fontAlgn="base" hangingPunct="0">
              <a:spcBef>
                <a:spcPct val="30000"/>
              </a:spcBef>
              <a:spcAft>
                <a:spcPct val="0"/>
              </a:spcAft>
              <a:buChar char="•"/>
              <a:defRPr sz="28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har char="–"/>
              <a:defRPr sz="2400">
                <a:solidFill>
                  <a:schemeClr val="tx1"/>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Char char="–"/>
              <a:defRPr>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Char char="»"/>
              <a:defRPr>
                <a:solidFill>
                  <a:schemeClr val="tx1"/>
                </a:solidFill>
                <a:latin typeface="+mn-lt"/>
                <a:ea typeface="MS PGothic" panose="020B0600070205080204" pitchFamily="34" charset="-128"/>
                <a:cs typeface="+mn-cs"/>
              </a:defRPr>
            </a:lvl5pPr>
            <a:lvl6pPr marL="2514600" indent="-228600" algn="l" rtl="0" fontAlgn="base">
              <a:spcBef>
                <a:spcPct val="20000"/>
              </a:spcBef>
              <a:spcAft>
                <a:spcPct val="0"/>
              </a:spcAft>
              <a:buChar char="»"/>
              <a:defRPr>
                <a:solidFill>
                  <a:schemeClr val="tx1"/>
                </a:solidFill>
                <a:latin typeface="+mn-lt"/>
                <a:ea typeface="Arial" charset="0"/>
                <a:cs typeface="+mn-cs"/>
              </a:defRPr>
            </a:lvl6pPr>
            <a:lvl7pPr marL="2971800" indent="-228600" algn="l" rtl="0" fontAlgn="base">
              <a:spcBef>
                <a:spcPct val="20000"/>
              </a:spcBef>
              <a:spcAft>
                <a:spcPct val="0"/>
              </a:spcAft>
              <a:buChar char="»"/>
              <a:defRPr>
                <a:solidFill>
                  <a:schemeClr val="tx1"/>
                </a:solidFill>
                <a:latin typeface="+mn-lt"/>
                <a:ea typeface="Arial" charset="0"/>
                <a:cs typeface="+mn-cs"/>
              </a:defRPr>
            </a:lvl7pPr>
            <a:lvl8pPr marL="3429000" indent="-228600" algn="l" rtl="0" fontAlgn="base">
              <a:spcBef>
                <a:spcPct val="20000"/>
              </a:spcBef>
              <a:spcAft>
                <a:spcPct val="0"/>
              </a:spcAft>
              <a:buChar char="»"/>
              <a:defRPr>
                <a:solidFill>
                  <a:schemeClr val="tx1"/>
                </a:solidFill>
                <a:latin typeface="+mn-lt"/>
                <a:ea typeface="Arial" charset="0"/>
                <a:cs typeface="+mn-cs"/>
              </a:defRPr>
            </a:lvl8pPr>
            <a:lvl9pPr marL="3886200" indent="-228600" algn="l" rtl="0" fontAlgn="base">
              <a:spcBef>
                <a:spcPct val="20000"/>
              </a:spcBef>
              <a:spcAft>
                <a:spcPct val="0"/>
              </a:spcAft>
              <a:buChar char="»"/>
              <a:defRPr>
                <a:solidFill>
                  <a:schemeClr val="tx1"/>
                </a:solidFill>
                <a:latin typeface="+mn-lt"/>
                <a:ea typeface="Arial" charset="0"/>
                <a:cs typeface="+mn-cs"/>
              </a:defRPr>
            </a:lvl9pPr>
          </a:lstStyle>
          <a:p>
            <a:pPr marL="177800" indent="-177800" algn="ctr">
              <a:lnSpc>
                <a:spcPct val="80000"/>
              </a:lnSpc>
              <a:buClr>
                <a:srgbClr val="3333CC"/>
              </a:buClr>
              <a:buFontTx/>
              <a:buNone/>
              <a:defRPr/>
            </a:pPr>
            <a:r>
              <a:rPr lang="en-US" sz="1600" kern="0" dirty="0" smtClean="0">
                <a:solidFill>
                  <a:srgbClr val="0000CC"/>
                </a:solidFill>
                <a:latin typeface="Whitney Light" pitchFamily="50" charset="0"/>
              </a:rPr>
              <a:t>Declarative AQL language</a:t>
            </a:r>
          </a:p>
        </p:txBody>
      </p:sp>
      <p:sp>
        <p:nvSpPr>
          <p:cNvPr id="75" name="AutoShape 48"/>
          <p:cNvSpPr>
            <a:spLocks noChangeArrowheads="1"/>
          </p:cNvSpPr>
          <p:nvPr/>
        </p:nvSpPr>
        <p:spPr bwMode="auto">
          <a:xfrm>
            <a:off x="2590800" y="3567113"/>
            <a:ext cx="304800" cy="381000"/>
          </a:xfrm>
          <a:prstGeom prst="upDownArrow">
            <a:avLst>
              <a:gd name="adj1" fmla="val 50000"/>
              <a:gd name="adj2" fmla="val 25000"/>
            </a:avLst>
          </a:prstGeom>
          <a:solidFill>
            <a:schemeClr val="tx1"/>
          </a:solidFill>
          <a:ln w="9525">
            <a:solidFill>
              <a:schemeClr val="tx1"/>
            </a:solidFill>
            <a:prstDash val="sysDot"/>
            <a:miter lim="800000"/>
            <a:headEnd/>
            <a:tailEnd/>
          </a:ln>
        </p:spPr>
        <p:txBody>
          <a:bodyPr wrap="none" anchor="ct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algn="ctr" eaLnBrk="1" hangingPunct="1">
              <a:spcBef>
                <a:spcPct val="0"/>
              </a:spcBef>
              <a:buFontTx/>
              <a:buNone/>
            </a:pPr>
            <a:endParaRPr lang="en-US" sz="1800">
              <a:latin typeface="Whitney Light" pitchFamily="50" charset="0"/>
            </a:endParaRPr>
          </a:p>
        </p:txBody>
      </p:sp>
    </p:spTree>
    <p:extLst>
      <p:ext uri="{BB962C8B-B14F-4D97-AF65-F5344CB8AC3E}">
        <p14:creationId xmlns:p14="http://schemas.microsoft.com/office/powerpoint/2010/main" val="1678686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609600" y="1981200"/>
            <a:ext cx="1219200" cy="381000"/>
          </a:xfrm>
          <a:prstGeom prst="rect">
            <a:avLst/>
          </a:prstGeom>
          <a:solidFill>
            <a:srgbClr val="C7F1F0"/>
          </a:solidFill>
          <a:ln w="9525">
            <a:solidFill>
              <a:schemeClr val="tx1"/>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ctr">
              <a:defRPr/>
            </a:pPr>
            <a:r>
              <a:rPr lang="en-US">
                <a:latin typeface="Helvetica Neue"/>
                <a:cs typeface="Helvetica Neue"/>
              </a:rPr>
              <a:t>Document</a:t>
            </a:r>
          </a:p>
        </p:txBody>
      </p:sp>
      <p:sp>
        <p:nvSpPr>
          <p:cNvPr id="86019" name="Rectangle 3"/>
          <p:cNvSpPr>
            <a:spLocks noChangeArrowheads="1"/>
          </p:cNvSpPr>
          <p:nvPr/>
        </p:nvSpPr>
        <p:spPr bwMode="auto">
          <a:xfrm>
            <a:off x="609600" y="2362200"/>
            <a:ext cx="1219200" cy="381000"/>
          </a:xfrm>
          <a:prstGeom prst="rect">
            <a:avLst/>
          </a:prstGeom>
          <a:solidFill>
            <a:srgbClr val="C7F1F0"/>
          </a:solidFill>
          <a:ln w="9525">
            <a:solidFill>
              <a:schemeClr val="tx1"/>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ctr">
              <a:defRPr/>
            </a:pPr>
            <a:r>
              <a:rPr lang="en-US" sz="1600" i="1">
                <a:latin typeface="Helvetica Neue"/>
                <a:cs typeface="Helvetica Neue"/>
              </a:rPr>
              <a:t>text</a:t>
            </a:r>
            <a:r>
              <a:rPr lang="en-US" sz="1600">
                <a:latin typeface="Helvetica Neue"/>
                <a:cs typeface="Helvetica Neue"/>
              </a:rPr>
              <a:t>: STRING</a:t>
            </a:r>
            <a:endParaRPr lang="en-US" sz="1600" i="1">
              <a:latin typeface="Helvetica Neue"/>
              <a:cs typeface="Helvetica Neue"/>
            </a:endParaRPr>
          </a:p>
        </p:txBody>
      </p:sp>
      <p:sp>
        <p:nvSpPr>
          <p:cNvPr id="86020" name="Rectangle 4"/>
          <p:cNvSpPr>
            <a:spLocks noChangeArrowheads="1"/>
          </p:cNvSpPr>
          <p:nvPr/>
        </p:nvSpPr>
        <p:spPr bwMode="auto">
          <a:xfrm>
            <a:off x="2209800" y="1981200"/>
            <a:ext cx="3886200" cy="381000"/>
          </a:xfrm>
          <a:prstGeom prst="rect">
            <a:avLst/>
          </a:prstGeom>
          <a:solidFill>
            <a:srgbClr val="C7F1F0"/>
          </a:solidFill>
          <a:ln w="9525">
            <a:solidFill>
              <a:schemeClr val="tx1"/>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ctr">
              <a:defRPr/>
            </a:pPr>
            <a:r>
              <a:rPr lang="en-US">
                <a:latin typeface="Helvetica Neue"/>
                <a:cs typeface="Helvetica Neue"/>
              </a:rPr>
              <a:t>Annotation (Span)</a:t>
            </a:r>
          </a:p>
        </p:txBody>
      </p:sp>
      <p:sp>
        <p:nvSpPr>
          <p:cNvPr id="86021" name="Rectangle 5"/>
          <p:cNvSpPr>
            <a:spLocks noChangeArrowheads="1"/>
          </p:cNvSpPr>
          <p:nvPr/>
        </p:nvSpPr>
        <p:spPr bwMode="auto">
          <a:xfrm>
            <a:off x="3352800" y="2362200"/>
            <a:ext cx="1143000" cy="381000"/>
          </a:xfrm>
          <a:prstGeom prst="rect">
            <a:avLst/>
          </a:prstGeom>
          <a:solidFill>
            <a:srgbClr val="C7F1F0"/>
          </a:solidFill>
          <a:ln w="9525">
            <a:solidFill>
              <a:schemeClr val="tx1"/>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ctr">
              <a:defRPr/>
            </a:pPr>
            <a:r>
              <a:rPr lang="en-US" sz="1600" i="1">
                <a:latin typeface="Helvetica Neue"/>
                <a:cs typeface="Helvetica Neue"/>
              </a:rPr>
              <a:t>end</a:t>
            </a:r>
            <a:r>
              <a:rPr lang="en-US" sz="1600">
                <a:latin typeface="Helvetica Neue"/>
                <a:cs typeface="Helvetica Neue"/>
              </a:rPr>
              <a:t>: INT</a:t>
            </a:r>
            <a:endParaRPr lang="en-US" sz="1600" i="1">
              <a:latin typeface="Helvetica Neue"/>
              <a:cs typeface="Helvetica Neue"/>
            </a:endParaRPr>
          </a:p>
        </p:txBody>
      </p:sp>
      <p:sp>
        <p:nvSpPr>
          <p:cNvPr id="86022" name="Rectangle 6"/>
          <p:cNvSpPr>
            <a:spLocks noChangeArrowheads="1"/>
          </p:cNvSpPr>
          <p:nvPr/>
        </p:nvSpPr>
        <p:spPr bwMode="auto">
          <a:xfrm>
            <a:off x="2209800" y="2362200"/>
            <a:ext cx="1143000" cy="381000"/>
          </a:xfrm>
          <a:prstGeom prst="rect">
            <a:avLst/>
          </a:prstGeom>
          <a:solidFill>
            <a:srgbClr val="C7F1F0"/>
          </a:solidFill>
          <a:ln w="9525">
            <a:solidFill>
              <a:schemeClr val="tx1"/>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ctr">
              <a:defRPr/>
            </a:pPr>
            <a:r>
              <a:rPr lang="en-US" sz="1600" i="1">
                <a:latin typeface="Helvetica Neue"/>
                <a:cs typeface="Helvetica Neue"/>
              </a:rPr>
              <a:t>begin</a:t>
            </a:r>
            <a:r>
              <a:rPr lang="en-US" sz="1600">
                <a:latin typeface="Helvetica Neue"/>
                <a:cs typeface="Helvetica Neue"/>
              </a:rPr>
              <a:t>: INT</a:t>
            </a:r>
            <a:endParaRPr lang="en-US" sz="1600" i="1">
              <a:latin typeface="Helvetica Neue"/>
              <a:cs typeface="Helvetica Neue"/>
            </a:endParaRPr>
          </a:p>
        </p:txBody>
      </p:sp>
      <p:sp>
        <p:nvSpPr>
          <p:cNvPr id="86023" name="Rectangle 7"/>
          <p:cNvSpPr>
            <a:spLocks noChangeArrowheads="1"/>
          </p:cNvSpPr>
          <p:nvPr/>
        </p:nvSpPr>
        <p:spPr bwMode="auto">
          <a:xfrm>
            <a:off x="4495800" y="2362200"/>
            <a:ext cx="1600200" cy="381000"/>
          </a:xfrm>
          <a:prstGeom prst="rect">
            <a:avLst/>
          </a:prstGeom>
          <a:solidFill>
            <a:srgbClr val="C7F1F0"/>
          </a:solidFill>
          <a:ln w="9525">
            <a:solidFill>
              <a:schemeClr val="tx1"/>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ctr">
              <a:defRPr/>
            </a:pPr>
            <a:r>
              <a:rPr lang="en-US" sz="1600" i="1">
                <a:latin typeface="Helvetica Neue"/>
                <a:cs typeface="Helvetica Neue"/>
              </a:rPr>
              <a:t>doc</a:t>
            </a:r>
            <a:r>
              <a:rPr lang="en-US" sz="1600">
                <a:latin typeface="Helvetica Neue"/>
                <a:cs typeface="Helvetica Neue"/>
              </a:rPr>
              <a:t>: DOC</a:t>
            </a:r>
            <a:endParaRPr lang="en-US" sz="1600" i="1">
              <a:latin typeface="Helvetica Neue"/>
              <a:cs typeface="Helvetica Neue"/>
            </a:endParaRPr>
          </a:p>
        </p:txBody>
      </p:sp>
      <p:sp>
        <p:nvSpPr>
          <p:cNvPr id="86024" name="Rectangle 8"/>
          <p:cNvSpPr>
            <a:spLocks noGrp="1" noChangeArrowheads="1"/>
          </p:cNvSpPr>
          <p:nvPr>
            <p:ph type="title"/>
          </p:nvPr>
        </p:nvSpPr>
        <p:spPr>
          <a:extLs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a:lstStyle/>
          <a:p>
            <a:pPr>
              <a:defRPr/>
            </a:pPr>
            <a:r>
              <a:rPr lang="en-US" b="0" dirty="0" err="1" smtClean="0">
                <a:latin typeface="Whitney-Semibold"/>
                <a:cs typeface="Whitney-Semibold"/>
              </a:rPr>
              <a:t>SystemT</a:t>
            </a:r>
            <a:r>
              <a:rPr lang="en-US" b="0" dirty="0" smtClean="0">
                <a:latin typeface="Whitney-Semibold"/>
                <a:cs typeface="Whitney-Semibold"/>
              </a:rPr>
              <a:t> Data </a:t>
            </a:r>
            <a:r>
              <a:rPr lang="en-US" b="0" dirty="0">
                <a:latin typeface="Whitney-Semibold"/>
                <a:cs typeface="Whitney-Semibold"/>
              </a:rPr>
              <a:t>Model (Simplified</a:t>
            </a:r>
            <a:r>
              <a:rPr lang="en-US" b="0" dirty="0" smtClean="0">
                <a:latin typeface="Whitney-Semibold"/>
                <a:cs typeface="Whitney-Semibold"/>
              </a:rPr>
              <a:t>)</a:t>
            </a:r>
            <a:endParaRPr lang="en-US" b="0" dirty="0">
              <a:latin typeface="Whitney-Semibold"/>
              <a:cs typeface="Whitney-Semibold"/>
            </a:endParaRPr>
          </a:p>
        </p:txBody>
      </p:sp>
      <p:sp>
        <p:nvSpPr>
          <p:cNvPr id="86025" name="Rectangle 9"/>
          <p:cNvSpPr>
            <a:spLocks noGrp="1" noChangeArrowheads="1"/>
          </p:cNvSpPr>
          <p:nvPr>
            <p:ph type="body" idx="1"/>
          </p:nvPr>
        </p:nvSpPr>
        <p:spPr>
          <a:xfrm>
            <a:off x="609600" y="3352800"/>
            <a:ext cx="8305800" cy="2209800"/>
          </a:xfrm>
          <a:extLs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lIns="92075" tIns="46038" rIns="92075" bIns="46038"/>
          <a:lstStyle/>
          <a:p>
            <a:pPr>
              <a:lnSpc>
                <a:spcPct val="90000"/>
              </a:lnSpc>
              <a:defRPr/>
            </a:pPr>
            <a:r>
              <a:rPr lang="en-US" sz="2000" b="1" dirty="0" smtClean="0">
                <a:latin typeface="Whitney-Book"/>
                <a:cs typeface="Whitney-Book"/>
              </a:rPr>
              <a:t>Relational data model</a:t>
            </a:r>
            <a:r>
              <a:rPr lang="en-US" sz="2000" b="1" dirty="0">
                <a:latin typeface="Whitney-Book"/>
                <a:cs typeface="Whitney-Book"/>
              </a:rPr>
              <a:t>: data is organized in </a:t>
            </a:r>
            <a:r>
              <a:rPr lang="en-US" sz="2000" i="1" dirty="0">
                <a:latin typeface="Whitney-Book"/>
                <a:cs typeface="Whitney-Book"/>
              </a:rPr>
              <a:t>tuples</a:t>
            </a:r>
            <a:r>
              <a:rPr lang="en-US" sz="2000" b="1" dirty="0">
                <a:latin typeface="Whitney-Book"/>
                <a:cs typeface="Whitney-Book"/>
              </a:rPr>
              <a:t>; tuples have a </a:t>
            </a:r>
            <a:r>
              <a:rPr lang="en-US" sz="2000" i="1" dirty="0">
                <a:latin typeface="Whitney-Book"/>
                <a:cs typeface="Whitney-Book"/>
              </a:rPr>
              <a:t>schema</a:t>
            </a:r>
          </a:p>
          <a:p>
            <a:pPr>
              <a:lnSpc>
                <a:spcPct val="90000"/>
              </a:lnSpc>
              <a:defRPr/>
            </a:pPr>
            <a:r>
              <a:rPr lang="en-US" sz="2000" b="1" dirty="0">
                <a:latin typeface="Whitney-Book"/>
                <a:cs typeface="Whitney-Book"/>
              </a:rPr>
              <a:t>Special </a:t>
            </a:r>
            <a:r>
              <a:rPr lang="en-US" sz="2000" b="1" dirty="0" smtClean="0">
                <a:latin typeface="Whitney-Book"/>
                <a:cs typeface="Whitney-Book"/>
              </a:rPr>
              <a:t>data types necessary </a:t>
            </a:r>
            <a:r>
              <a:rPr lang="en-US" sz="2000" b="1" dirty="0">
                <a:latin typeface="Whitney-Book"/>
                <a:cs typeface="Whitney-Book"/>
              </a:rPr>
              <a:t>for text processing:</a:t>
            </a:r>
          </a:p>
          <a:p>
            <a:pPr lvl="1">
              <a:lnSpc>
                <a:spcPct val="90000"/>
              </a:lnSpc>
              <a:defRPr/>
            </a:pPr>
            <a:r>
              <a:rPr lang="en-US" sz="1800" dirty="0">
                <a:latin typeface="Whitney-Book"/>
                <a:cs typeface="Whitney-Book"/>
              </a:rPr>
              <a:t>Document consists of a single </a:t>
            </a:r>
            <a:r>
              <a:rPr lang="en-US" sz="1800" b="1" i="1" dirty="0">
                <a:latin typeface="Whitney-Book"/>
                <a:cs typeface="Whitney-Book"/>
              </a:rPr>
              <a:t>text</a:t>
            </a:r>
            <a:r>
              <a:rPr lang="en-US" sz="1800" dirty="0">
                <a:latin typeface="Whitney-Book"/>
                <a:cs typeface="Whitney-Book"/>
              </a:rPr>
              <a:t> attribute</a:t>
            </a:r>
          </a:p>
          <a:p>
            <a:pPr lvl="1">
              <a:lnSpc>
                <a:spcPct val="90000"/>
              </a:lnSpc>
              <a:defRPr/>
            </a:pPr>
            <a:r>
              <a:rPr lang="en-US" sz="1800" dirty="0">
                <a:latin typeface="Whitney-Book"/>
                <a:cs typeface="Whitney-Book"/>
              </a:rPr>
              <a:t>Annotations are represented by a type called </a:t>
            </a:r>
            <a:r>
              <a:rPr lang="en-US" sz="1800" b="1" dirty="0">
                <a:latin typeface="Whitney-Book"/>
                <a:cs typeface="Whitney-Book"/>
              </a:rPr>
              <a:t>Span</a:t>
            </a:r>
            <a:r>
              <a:rPr lang="en-US" sz="1800" dirty="0">
                <a:latin typeface="Whitney-Book"/>
                <a:cs typeface="Whitney-Book"/>
              </a:rPr>
              <a:t>, which consists of </a:t>
            </a:r>
            <a:r>
              <a:rPr lang="en-US" sz="1800" b="1" i="1" dirty="0">
                <a:latin typeface="Whitney-Book"/>
                <a:cs typeface="Whitney-Book"/>
              </a:rPr>
              <a:t>begin</a:t>
            </a:r>
            <a:r>
              <a:rPr lang="en-US" sz="1800" dirty="0">
                <a:latin typeface="Whitney-Book"/>
                <a:cs typeface="Whitney-Book"/>
              </a:rPr>
              <a:t>, </a:t>
            </a:r>
            <a:r>
              <a:rPr lang="en-US" sz="1800" b="1" i="1" dirty="0">
                <a:latin typeface="Whitney-Book"/>
                <a:cs typeface="Whitney-Book"/>
              </a:rPr>
              <a:t>end</a:t>
            </a:r>
            <a:r>
              <a:rPr lang="en-US" sz="1800" dirty="0">
                <a:latin typeface="Whitney-Book"/>
                <a:cs typeface="Whitney-Book"/>
              </a:rPr>
              <a:t> and </a:t>
            </a:r>
            <a:r>
              <a:rPr lang="en-US" sz="1800" b="1" i="1" dirty="0">
                <a:latin typeface="Whitney-Book"/>
                <a:cs typeface="Whitney-Book"/>
              </a:rPr>
              <a:t>document</a:t>
            </a:r>
            <a:r>
              <a:rPr lang="en-US" sz="1800" dirty="0">
                <a:latin typeface="Whitney-Book"/>
                <a:cs typeface="Whitney-Book"/>
              </a:rPr>
              <a:t> attribute</a:t>
            </a:r>
            <a:endParaRPr lang="en-US" sz="1600" dirty="0">
              <a:latin typeface="Whitney-Book"/>
              <a:cs typeface="Whitney-Book"/>
            </a:endParaRPr>
          </a:p>
        </p:txBody>
      </p:sp>
      <p:sp>
        <p:nvSpPr>
          <p:cNvPr id="2" name="Slide Number Placeholder 1"/>
          <p:cNvSpPr>
            <a:spLocks noGrp="1"/>
          </p:cNvSpPr>
          <p:nvPr>
            <p:ph type="sldNum" sz="quarter" idx="12"/>
          </p:nvPr>
        </p:nvSpPr>
        <p:spPr/>
        <p:txBody>
          <a:bodyPr/>
          <a:lstStyle/>
          <a:p>
            <a:pPr>
              <a:defRPr/>
            </a:pPr>
            <a:fld id="{ED0BD77A-CF35-6B4A-B145-F2A6EADBDBDB}" type="slidenum">
              <a:rPr lang="en-US" smtClean="0"/>
              <a:pPr>
                <a:defRPr/>
              </a:pPr>
              <a:t>134</a:t>
            </a:fld>
            <a:endParaRPr lang="en-US"/>
          </a:p>
        </p:txBody>
      </p:sp>
    </p:spTree>
    <p:extLst>
      <p:ext uri="{BB962C8B-B14F-4D97-AF65-F5344CB8AC3E}">
        <p14:creationId xmlns:p14="http://schemas.microsoft.com/office/powerpoint/2010/main" val="4181865013"/>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986" name="Group 2"/>
          <p:cNvGrpSpPr>
            <a:grpSpLocks/>
          </p:cNvGrpSpPr>
          <p:nvPr/>
        </p:nvGrpSpPr>
        <p:grpSpPr bwMode="auto">
          <a:xfrm>
            <a:off x="1295400" y="2819400"/>
            <a:ext cx="6172200" cy="1371600"/>
            <a:chOff x="192" y="2626"/>
            <a:chExt cx="2793" cy="1313"/>
          </a:xfrm>
        </p:grpSpPr>
        <p:sp>
          <p:nvSpPr>
            <p:cNvPr id="41999" name="Rectangle 3"/>
            <p:cNvSpPr>
              <a:spLocks noChangeArrowheads="1"/>
            </p:cNvSpPr>
            <p:nvPr/>
          </p:nvSpPr>
          <p:spPr bwMode="auto">
            <a:xfrm>
              <a:off x="192" y="2626"/>
              <a:ext cx="2793" cy="1313"/>
            </a:xfrm>
            <a:prstGeom prst="rect">
              <a:avLst/>
            </a:prstGeom>
            <a:solidFill>
              <a:srgbClr val="DCE0FE"/>
            </a:solidFill>
            <a:ln>
              <a:noFill/>
            </a:ln>
            <a:effectLst>
              <a:outerShdw dist="170861" dir="2880767" algn="ctr" rotWithShape="0">
                <a:schemeClr val="bg2">
                  <a:alpha val="50000"/>
                </a:schemeClr>
              </a:outerShdw>
            </a:effectLst>
            <a:extLst>
              <a:ext uri="{91240B29-F687-4f45-9708-019B960494DF}">
                <a14:hiddenLine xmlns:a14="http://schemas.microsoft.com/office/drawing/2010/main" xmlns="" w="12700" algn="ctr">
                  <a:solidFill>
                    <a:schemeClr val="tx1"/>
                  </a:solidFill>
                  <a:miter lim="800000"/>
                  <a:headEnd/>
                  <a:tailEnd/>
                </a14:hiddenLine>
              </a:ext>
            </a:extLst>
          </p:spPr>
          <p:txBody>
            <a:bodyPr wrap="none" anchor="ct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eaLnBrk="1" hangingPunct="1">
                <a:spcBef>
                  <a:spcPct val="0"/>
                </a:spcBef>
                <a:buFontTx/>
                <a:buNone/>
              </a:pPr>
              <a:endParaRPr lang="en-US" altLang="en-US" sz="1800">
                <a:latin typeface="Arial" panose="020B0604020202020204" pitchFamily="34" charset="0"/>
              </a:endParaRPr>
            </a:p>
          </p:txBody>
        </p:sp>
        <p:sp>
          <p:nvSpPr>
            <p:cNvPr id="42000" name="Rectangle 4"/>
            <p:cNvSpPr>
              <a:spLocks noChangeArrowheads="1"/>
            </p:cNvSpPr>
            <p:nvPr/>
          </p:nvSpPr>
          <p:spPr bwMode="auto">
            <a:xfrm>
              <a:off x="236" y="2668"/>
              <a:ext cx="2705" cy="1271"/>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38100">
                  <a:solidFill>
                    <a:schemeClr val="tx1"/>
                  </a:solidFill>
                  <a:miter lim="800000"/>
                  <a:headEnd type="none" w="sm" len="sm"/>
                  <a:tailEnd type="none" w="lg" len="lg"/>
                </a14:hiddenLine>
              </a:ext>
              <a:ext uri="{AF507438-7753-43e0-B8FC-AC1667EBCBE1}">
                <a14:hiddenEffects xmlns:a14="http://schemas.microsoft.com/office/drawing/2010/main" xmlns="">
                  <a:effectLst>
                    <a:outerShdw dist="107763" dir="2700000" algn="ctr" rotWithShape="0">
                      <a:schemeClr val="bg2">
                        <a:alpha val="50000"/>
                      </a:schemeClr>
                    </a:outerShdw>
                  </a:effectLst>
                </a14:hiddenEffects>
              </a:ext>
            </a:extLst>
          </p:spPr>
          <p:txBody>
            <a:bodyPr wrap="none" lIns="0" tIns="0" rIns="0" bIns="0"/>
            <a:lstStyle>
              <a:lvl1pPr defTabSz="820738">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409575" indent="-285750" defTabSz="820738">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820738" indent="-228600" defTabSz="820738">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230313" indent="-228600" defTabSz="820738">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1641475" indent="-228600" defTabSz="820738">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098675" indent="-228600" defTabSz="820738"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555875" indent="-228600" defTabSz="820738"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013075" indent="-228600" defTabSz="820738"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470275" indent="-228600" defTabSz="820738"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eaLnBrk="1" hangingPunct="1">
                <a:spcBef>
                  <a:spcPct val="0"/>
                </a:spcBef>
                <a:buFontTx/>
                <a:buNone/>
              </a:pPr>
              <a:r>
                <a:rPr lang="en-US" altLang="en-US" sz="2000" b="1" noProof="1">
                  <a:solidFill>
                    <a:srgbClr val="660066"/>
                  </a:solidFill>
                  <a:latin typeface="Consolas" panose="020B0609020204030204" pitchFamily="49" charset="0"/>
                </a:rPr>
                <a:t>create view</a:t>
              </a:r>
              <a:r>
                <a:rPr lang="en-US" altLang="en-US" sz="2000" b="1" noProof="1">
                  <a:latin typeface="Consolas" panose="020B0609020204030204" pitchFamily="49" charset="0"/>
                </a:rPr>
                <a:t> </a:t>
              </a:r>
              <a:r>
                <a:rPr lang="en-US" altLang="en-US" sz="2000">
                  <a:latin typeface="Consolas" panose="020B0609020204030204" pitchFamily="49" charset="0"/>
                </a:rPr>
                <a:t>FirstCaps</a:t>
              </a:r>
              <a:r>
                <a:rPr lang="en-US" altLang="en-US" sz="2000" b="1" noProof="1">
                  <a:latin typeface="Consolas" panose="020B0609020204030204" pitchFamily="49" charset="0"/>
                </a:rPr>
                <a:t> </a:t>
              </a:r>
              <a:r>
                <a:rPr lang="en-US" altLang="en-US" sz="2000" b="1" noProof="1">
                  <a:solidFill>
                    <a:srgbClr val="660066"/>
                  </a:solidFill>
                  <a:latin typeface="Consolas" panose="020B0609020204030204" pitchFamily="49" charset="0"/>
                </a:rPr>
                <a:t>as</a:t>
              </a:r>
            </a:p>
            <a:p>
              <a:pPr eaLnBrk="1" hangingPunct="1">
                <a:spcBef>
                  <a:spcPct val="0"/>
                </a:spcBef>
                <a:buFontTx/>
                <a:buNone/>
              </a:pPr>
              <a:r>
                <a:rPr lang="en-US" altLang="en-US" sz="2000" b="1" noProof="1">
                  <a:solidFill>
                    <a:srgbClr val="660066"/>
                  </a:solidFill>
                  <a:latin typeface="Consolas" panose="020B0609020204030204" pitchFamily="49" charset="0"/>
                </a:rPr>
                <a:t>select</a:t>
              </a:r>
              <a:r>
                <a:rPr lang="en-US" altLang="en-US" sz="2000" noProof="1">
                  <a:latin typeface="Consolas" panose="020B0609020204030204" pitchFamily="49" charset="0"/>
                </a:rPr>
                <a:t> </a:t>
              </a:r>
              <a:r>
                <a:rPr lang="en-US" altLang="en-US" sz="2000">
                  <a:latin typeface="Consolas" panose="020B0609020204030204" pitchFamily="49" charset="0"/>
                </a:rPr>
                <a:t>CombineSpans(F.name, C.name)</a:t>
              </a:r>
              <a:r>
                <a:rPr lang="en-US" altLang="en-US" sz="2000" noProof="1">
                  <a:latin typeface="Consolas" panose="020B0609020204030204" pitchFamily="49" charset="0"/>
                </a:rPr>
                <a:t> </a:t>
              </a:r>
              <a:r>
                <a:rPr lang="en-US" altLang="en-US" sz="2000" b="1" noProof="1">
                  <a:solidFill>
                    <a:srgbClr val="660066"/>
                  </a:solidFill>
                  <a:latin typeface="Consolas" panose="020B0609020204030204" pitchFamily="49" charset="0"/>
                </a:rPr>
                <a:t>as</a:t>
              </a:r>
              <a:r>
                <a:rPr lang="en-US" altLang="en-US" sz="2000" noProof="1">
                  <a:latin typeface="Consolas" panose="020B0609020204030204" pitchFamily="49" charset="0"/>
                </a:rPr>
                <a:t> </a:t>
              </a:r>
              <a:r>
                <a:rPr lang="en-US" altLang="en-US" sz="2000">
                  <a:latin typeface="Consolas" panose="020B0609020204030204" pitchFamily="49" charset="0"/>
                </a:rPr>
                <a:t>name</a:t>
              </a:r>
              <a:endParaRPr lang="en-US" altLang="en-US" sz="2000" noProof="1">
                <a:latin typeface="Consolas" panose="020B0609020204030204" pitchFamily="49" charset="0"/>
              </a:endParaRPr>
            </a:p>
            <a:p>
              <a:pPr eaLnBrk="1" hangingPunct="1">
                <a:spcBef>
                  <a:spcPct val="0"/>
                </a:spcBef>
                <a:buFontTx/>
                <a:buNone/>
              </a:pPr>
              <a:r>
                <a:rPr lang="en-US" altLang="en-US" sz="2000" b="1" noProof="1">
                  <a:solidFill>
                    <a:srgbClr val="660066"/>
                  </a:solidFill>
                  <a:latin typeface="Consolas" panose="020B0609020204030204" pitchFamily="49" charset="0"/>
                </a:rPr>
                <a:t>from</a:t>
              </a:r>
              <a:r>
                <a:rPr lang="en-US" altLang="en-US" sz="2000" noProof="1">
                  <a:latin typeface="Consolas" panose="020B0609020204030204" pitchFamily="49" charset="0"/>
                </a:rPr>
                <a:t> </a:t>
              </a:r>
              <a:r>
                <a:rPr lang="en-US" altLang="en-US" sz="2000">
                  <a:latin typeface="Consolas" panose="020B0609020204030204" pitchFamily="49" charset="0"/>
                </a:rPr>
                <a:t>First F</a:t>
              </a:r>
              <a:r>
                <a:rPr lang="en-US" altLang="en-US" sz="2000" noProof="1">
                  <a:latin typeface="Consolas" panose="020B0609020204030204" pitchFamily="49" charset="0"/>
                </a:rPr>
                <a:t>, </a:t>
              </a:r>
              <a:r>
                <a:rPr lang="en-US" altLang="en-US" sz="2000">
                  <a:latin typeface="Consolas" panose="020B0609020204030204" pitchFamily="49" charset="0"/>
                </a:rPr>
                <a:t>Caps C</a:t>
              </a:r>
              <a:endParaRPr lang="en-US" altLang="en-US" sz="2000" noProof="1">
                <a:latin typeface="Consolas" panose="020B0609020204030204" pitchFamily="49" charset="0"/>
              </a:endParaRPr>
            </a:p>
            <a:p>
              <a:pPr eaLnBrk="1" hangingPunct="1">
                <a:spcBef>
                  <a:spcPct val="0"/>
                </a:spcBef>
                <a:buFontTx/>
                <a:buNone/>
              </a:pPr>
              <a:r>
                <a:rPr lang="en-US" altLang="en-US" sz="2000" b="1" noProof="1">
                  <a:solidFill>
                    <a:srgbClr val="660066"/>
                  </a:solidFill>
                  <a:latin typeface="Consolas" panose="020B0609020204030204" pitchFamily="49" charset="0"/>
                </a:rPr>
                <a:t>where</a:t>
              </a:r>
              <a:r>
                <a:rPr lang="en-US" altLang="en-US" sz="2000" b="1" noProof="1">
                  <a:latin typeface="Consolas" panose="020B0609020204030204" pitchFamily="49" charset="0"/>
                </a:rPr>
                <a:t> </a:t>
              </a:r>
              <a:r>
                <a:rPr lang="en-US" altLang="en-US" sz="2000" noProof="1">
                  <a:latin typeface="Consolas" panose="020B0609020204030204" pitchFamily="49" charset="0"/>
                </a:rPr>
                <a:t>Follows</a:t>
              </a:r>
              <a:r>
                <a:rPr lang="en-US" altLang="en-US" sz="2000">
                  <a:latin typeface="Consolas" panose="020B0609020204030204" pitchFamily="49" charset="0"/>
                </a:rPr>
                <a:t>Tok</a:t>
              </a:r>
              <a:r>
                <a:rPr lang="en-US" altLang="en-US" sz="2000" noProof="1">
                  <a:latin typeface="Consolas" panose="020B0609020204030204" pitchFamily="49" charset="0"/>
                </a:rPr>
                <a:t>(</a:t>
              </a:r>
              <a:r>
                <a:rPr lang="en-US" altLang="en-US" sz="2000">
                  <a:latin typeface="Consolas" panose="020B0609020204030204" pitchFamily="49" charset="0"/>
                </a:rPr>
                <a:t>F</a:t>
              </a:r>
              <a:r>
                <a:rPr lang="en-US" altLang="en-US" sz="2000" noProof="1">
                  <a:latin typeface="Consolas" panose="020B0609020204030204" pitchFamily="49" charset="0"/>
                </a:rPr>
                <a:t>.name</a:t>
              </a:r>
              <a:r>
                <a:rPr lang="en-US" altLang="en-US" sz="2000">
                  <a:latin typeface="Consolas" panose="020B0609020204030204" pitchFamily="49" charset="0"/>
                </a:rPr>
                <a:t>,</a:t>
              </a:r>
              <a:r>
                <a:rPr lang="en-US" altLang="en-US" sz="2000" noProof="1">
                  <a:latin typeface="Consolas" panose="020B0609020204030204" pitchFamily="49" charset="0"/>
                </a:rPr>
                <a:t> </a:t>
              </a:r>
              <a:r>
                <a:rPr lang="en-US" altLang="en-US" sz="2000">
                  <a:latin typeface="Consolas" panose="020B0609020204030204" pitchFamily="49" charset="0"/>
                </a:rPr>
                <a:t>C.name</a:t>
              </a:r>
              <a:r>
                <a:rPr lang="en-US" altLang="en-US" sz="2000" noProof="1">
                  <a:latin typeface="Consolas" panose="020B0609020204030204" pitchFamily="49" charset="0"/>
                </a:rPr>
                <a:t>, 0, </a:t>
              </a:r>
              <a:r>
                <a:rPr lang="en-US" altLang="en-US" sz="2000">
                  <a:latin typeface="Consolas" panose="020B0609020204030204" pitchFamily="49" charset="0"/>
                </a:rPr>
                <a:t>0</a:t>
              </a:r>
              <a:r>
                <a:rPr lang="en-US" altLang="en-US" sz="2000" noProof="1">
                  <a:latin typeface="Consolas" panose="020B0609020204030204" pitchFamily="49" charset="0"/>
                </a:rPr>
                <a:t>)</a:t>
              </a:r>
              <a:r>
                <a:rPr lang="en-US" altLang="en-US" sz="2000">
                  <a:latin typeface="Consolas" panose="020B0609020204030204" pitchFamily="49" charset="0"/>
                </a:rPr>
                <a:t>;</a:t>
              </a:r>
              <a:endParaRPr lang="en-US" altLang="en-US" sz="2000" noProof="1">
                <a:latin typeface="Consolas" panose="020B0609020204030204" pitchFamily="49" charset="0"/>
              </a:endParaRPr>
            </a:p>
          </p:txBody>
        </p:sp>
      </p:grpSp>
      <p:grpSp>
        <p:nvGrpSpPr>
          <p:cNvPr id="41987" name="Group 5"/>
          <p:cNvGrpSpPr>
            <a:grpSpLocks/>
          </p:cNvGrpSpPr>
          <p:nvPr/>
        </p:nvGrpSpPr>
        <p:grpSpPr bwMode="auto">
          <a:xfrm>
            <a:off x="2971800" y="1689100"/>
            <a:ext cx="2971800" cy="673100"/>
            <a:chOff x="144" y="816"/>
            <a:chExt cx="1872" cy="424"/>
          </a:xfrm>
        </p:grpSpPr>
        <p:sp>
          <p:nvSpPr>
            <p:cNvPr id="41991" name="Text Box 6"/>
            <p:cNvSpPr txBox="1">
              <a:spLocks noChangeArrowheads="1"/>
            </p:cNvSpPr>
            <p:nvPr/>
          </p:nvSpPr>
          <p:spPr bwMode="auto">
            <a:xfrm>
              <a:off x="144" y="816"/>
              <a:ext cx="480" cy="17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409575"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820738"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230313"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1641475"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098675"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555875"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013075"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470275"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eaLnBrk="1" hangingPunct="1">
                <a:spcBef>
                  <a:spcPct val="50000"/>
                </a:spcBef>
                <a:buClr>
                  <a:schemeClr val="accent2"/>
                </a:buClr>
                <a:buFont typeface="Wingdings" panose="05000000000000000000" pitchFamily="2" charset="2"/>
                <a:buNone/>
              </a:pPr>
              <a:r>
                <a:rPr lang="en-US" altLang="en-US" sz="1800" b="1">
                  <a:solidFill>
                    <a:srgbClr val="FF3300"/>
                  </a:solidFill>
                  <a:latin typeface="Arial" panose="020B0604020202020204" pitchFamily="34" charset="0"/>
                  <a:sym typeface="Symbol" panose="05050102010706020507" pitchFamily="18" charset="2"/>
                </a:rPr>
                <a:t>&lt;First&gt;</a:t>
              </a:r>
            </a:p>
          </p:txBody>
        </p:sp>
        <p:sp>
          <p:nvSpPr>
            <p:cNvPr id="41992" name="Text Box 7"/>
            <p:cNvSpPr txBox="1">
              <a:spLocks noChangeArrowheads="1"/>
            </p:cNvSpPr>
            <p:nvPr/>
          </p:nvSpPr>
          <p:spPr bwMode="auto">
            <a:xfrm>
              <a:off x="1496" y="816"/>
              <a:ext cx="520" cy="17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409575"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820738"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230313"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1641475"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098675"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555875"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013075"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470275"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eaLnBrk="1" hangingPunct="1">
                <a:spcBef>
                  <a:spcPct val="50000"/>
                </a:spcBef>
                <a:buClr>
                  <a:schemeClr val="accent2"/>
                </a:buClr>
                <a:buFont typeface="Wingdings" panose="05000000000000000000" pitchFamily="2" charset="2"/>
                <a:buNone/>
              </a:pPr>
              <a:r>
                <a:rPr lang="en-US" altLang="en-US" sz="1800" b="1">
                  <a:solidFill>
                    <a:srgbClr val="FF3300"/>
                  </a:solidFill>
                  <a:latin typeface="Arial" panose="020B0604020202020204" pitchFamily="34" charset="0"/>
                  <a:sym typeface="Symbol" panose="05050102010706020507" pitchFamily="18" charset="2"/>
                </a:rPr>
                <a:t>&lt;Caps&gt;</a:t>
              </a:r>
            </a:p>
          </p:txBody>
        </p:sp>
        <p:sp>
          <p:nvSpPr>
            <p:cNvPr id="41993" name="Line 8"/>
            <p:cNvSpPr>
              <a:spLocks noChangeShapeType="1"/>
            </p:cNvSpPr>
            <p:nvPr/>
          </p:nvSpPr>
          <p:spPr bwMode="auto">
            <a:xfrm flipH="1">
              <a:off x="605" y="964"/>
              <a:ext cx="0" cy="121"/>
            </a:xfrm>
            <a:prstGeom prst="line">
              <a:avLst/>
            </a:prstGeom>
            <a:noFill/>
            <a:ln w="2857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en-US"/>
            </a:p>
          </p:txBody>
        </p:sp>
        <p:sp>
          <p:nvSpPr>
            <p:cNvPr id="41994" name="Line 9"/>
            <p:cNvSpPr>
              <a:spLocks noChangeShapeType="1"/>
            </p:cNvSpPr>
            <p:nvPr/>
          </p:nvSpPr>
          <p:spPr bwMode="auto">
            <a:xfrm>
              <a:off x="631" y="1026"/>
              <a:ext cx="829" cy="0"/>
            </a:xfrm>
            <a:prstGeom prst="line">
              <a:avLst/>
            </a:prstGeom>
            <a:noFill/>
            <a:ln w="28575" cap="rnd">
              <a:solidFill>
                <a:schemeClr val="tx1"/>
              </a:solidFill>
              <a:prstDash val="sysDot"/>
              <a:round/>
              <a:headEnd type="stealth" w="lg" len="lg"/>
              <a:tailEnd type="stealth" w="lg" len="lg"/>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en-US"/>
            </a:p>
          </p:txBody>
        </p:sp>
        <p:sp>
          <p:nvSpPr>
            <p:cNvPr id="41995" name="Line 10"/>
            <p:cNvSpPr>
              <a:spLocks noChangeShapeType="1"/>
            </p:cNvSpPr>
            <p:nvPr/>
          </p:nvSpPr>
          <p:spPr bwMode="auto">
            <a:xfrm flipH="1">
              <a:off x="1469" y="964"/>
              <a:ext cx="0" cy="144"/>
            </a:xfrm>
            <a:prstGeom prst="line">
              <a:avLst/>
            </a:prstGeom>
            <a:noFill/>
            <a:ln w="2857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en-US"/>
            </a:p>
          </p:txBody>
        </p:sp>
        <p:sp>
          <p:nvSpPr>
            <p:cNvPr id="41996" name="Text Box 11"/>
            <p:cNvSpPr txBox="1">
              <a:spLocks noChangeArrowheads="1"/>
            </p:cNvSpPr>
            <p:nvPr/>
          </p:nvSpPr>
          <p:spPr bwMode="auto">
            <a:xfrm>
              <a:off x="726" y="1034"/>
              <a:ext cx="588" cy="20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82058" tIns="41029" rIns="82058" bIns="41029">
              <a:spAutoFit/>
            </a:bodyP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409575"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820738"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230313"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1641475"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098675"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555875"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013075"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470275"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eaLnBrk="1" hangingPunct="1">
                <a:spcBef>
                  <a:spcPct val="50000"/>
                </a:spcBef>
                <a:buClr>
                  <a:schemeClr val="accent2"/>
                </a:buClr>
                <a:buFont typeface="Wingdings" panose="05000000000000000000" pitchFamily="2" charset="2"/>
                <a:buNone/>
              </a:pPr>
              <a:r>
                <a:rPr lang="en-US" altLang="en-US" sz="1600" i="1">
                  <a:latin typeface="Arial" panose="020B0604020202020204" pitchFamily="34" charset="0"/>
                </a:rPr>
                <a:t>0 tokens</a:t>
              </a:r>
            </a:p>
          </p:txBody>
        </p:sp>
        <p:sp>
          <p:nvSpPr>
            <p:cNvPr id="41997" name="Line 12"/>
            <p:cNvSpPr>
              <a:spLocks noChangeShapeType="1"/>
            </p:cNvSpPr>
            <p:nvPr/>
          </p:nvSpPr>
          <p:spPr bwMode="auto">
            <a:xfrm flipH="1">
              <a:off x="605" y="1108"/>
              <a:ext cx="0" cy="93"/>
            </a:xfrm>
            <a:prstGeom prst="line">
              <a:avLst/>
            </a:prstGeom>
            <a:noFill/>
            <a:ln w="28575" cap="rnd">
              <a:solidFill>
                <a:schemeClr val="tx1"/>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en-US"/>
            </a:p>
          </p:txBody>
        </p:sp>
        <p:sp>
          <p:nvSpPr>
            <p:cNvPr id="41998" name="Line 13"/>
            <p:cNvSpPr>
              <a:spLocks noChangeShapeType="1"/>
            </p:cNvSpPr>
            <p:nvPr/>
          </p:nvSpPr>
          <p:spPr bwMode="auto">
            <a:xfrm flipH="1">
              <a:off x="1469" y="1111"/>
              <a:ext cx="0" cy="93"/>
            </a:xfrm>
            <a:prstGeom prst="line">
              <a:avLst/>
            </a:prstGeom>
            <a:noFill/>
            <a:ln w="28575" cap="rnd">
              <a:solidFill>
                <a:schemeClr val="tx1"/>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en-US"/>
            </a:p>
          </p:txBody>
        </p:sp>
      </p:grpSp>
      <p:sp>
        <p:nvSpPr>
          <p:cNvPr id="15" name="Text Box 32"/>
          <p:cNvSpPr txBox="1">
            <a:spLocks noChangeArrowheads="1"/>
          </p:cNvSpPr>
          <p:nvPr/>
        </p:nvSpPr>
        <p:spPr bwMode="auto">
          <a:xfrm>
            <a:off x="648494" y="4857750"/>
            <a:ext cx="7754938" cy="10772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37931725" indent="-37474525">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marL="285750" indent="-285750" eaLnBrk="1" hangingPunct="1">
              <a:spcBef>
                <a:spcPct val="0"/>
              </a:spcBef>
            </a:pPr>
            <a:r>
              <a:rPr lang="en-US" altLang="en-US" sz="1600" dirty="0" smtClean="0">
                <a:latin typeface="Whitney Light" pitchFamily="50" charset="0"/>
              </a:rPr>
              <a:t>Declarative: Specify logical conditions that input tuples should satisfy in order to generate an output tuple</a:t>
            </a:r>
          </a:p>
          <a:p>
            <a:pPr marL="285750" indent="-285750" eaLnBrk="1" hangingPunct="1">
              <a:spcBef>
                <a:spcPct val="0"/>
              </a:spcBef>
            </a:pPr>
            <a:r>
              <a:rPr lang="en-US" altLang="en-US" sz="1600" dirty="0" smtClean="0">
                <a:latin typeface="Whitney Light" pitchFamily="50" charset="0"/>
              </a:rPr>
              <a:t>Choice </a:t>
            </a:r>
            <a:r>
              <a:rPr lang="en-US" altLang="en-US" sz="1600" dirty="0">
                <a:latin typeface="Whitney Light" pitchFamily="50" charset="0"/>
              </a:rPr>
              <a:t>of SQL-like syntax for AQL motivated by wider adoption of </a:t>
            </a:r>
            <a:r>
              <a:rPr lang="en-US" altLang="en-US" sz="1600" dirty="0" smtClean="0">
                <a:latin typeface="Whitney Light" pitchFamily="50" charset="0"/>
              </a:rPr>
              <a:t>SQL</a:t>
            </a:r>
          </a:p>
          <a:p>
            <a:pPr marL="285750" indent="-285750" eaLnBrk="1" hangingPunct="1">
              <a:spcBef>
                <a:spcPct val="0"/>
              </a:spcBef>
            </a:pPr>
            <a:r>
              <a:rPr lang="en-US" altLang="en-US" sz="1600" dirty="0" smtClean="0">
                <a:latin typeface="Whitney Light" pitchFamily="50" charset="0"/>
              </a:rPr>
              <a:t>Compiles into SystemT algebra</a:t>
            </a:r>
            <a:endParaRPr lang="en-US" altLang="en-US" sz="1600" dirty="0">
              <a:latin typeface="Whitney Light" pitchFamily="50" charset="0"/>
            </a:endParaRPr>
          </a:p>
        </p:txBody>
      </p:sp>
      <p:sp>
        <p:nvSpPr>
          <p:cNvPr id="41990" name="Slide Number Placeholder 1"/>
          <p:cNvSpPr>
            <a:spLocks noGrp="1"/>
          </p:cNvSpPr>
          <p:nvPr>
            <p:ph type="sldNum" sz="quarter" idx="12"/>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spcBef>
                <a:spcPct val="0"/>
              </a:spcBef>
              <a:buFontTx/>
              <a:buNone/>
            </a:pPr>
            <a:fld id="{913A4D25-8EB1-4293-8850-098C6ABE8CBC}" type="slidenum">
              <a:rPr lang="en-US" altLang="en-US" sz="1400" smtClean="0">
                <a:latin typeface="Arial" panose="020B0604020202020204" pitchFamily="34" charset="0"/>
              </a:rPr>
              <a:pPr>
                <a:spcBef>
                  <a:spcPct val="0"/>
                </a:spcBef>
                <a:buFontTx/>
                <a:buNone/>
              </a:pPr>
              <a:t>135</a:t>
            </a:fld>
            <a:endParaRPr lang="en-US" altLang="en-US" sz="1400" smtClean="0">
              <a:latin typeface="Arial" panose="020B0604020202020204" pitchFamily="34" charset="0"/>
            </a:endParaRPr>
          </a:p>
        </p:txBody>
      </p:sp>
      <p:sp>
        <p:nvSpPr>
          <p:cNvPr id="17" name="Title 1"/>
          <p:cNvSpPr>
            <a:spLocks noGrp="1"/>
          </p:cNvSpPr>
          <p:nvPr>
            <p:ph type="title"/>
          </p:nvPr>
        </p:nvSpPr>
        <p:spPr>
          <a:xfrm>
            <a:off x="182563" y="593725"/>
            <a:ext cx="8686800" cy="731838"/>
          </a:xfrm>
        </p:spPr>
        <p:txBody>
          <a:bodyPr/>
          <a:lstStyle/>
          <a:p>
            <a:r>
              <a:rPr lang="en-US" dirty="0" smtClean="0">
                <a:latin typeface="Whitney-Semibold"/>
                <a:cs typeface="Whitney-Semibold"/>
              </a:rPr>
              <a:t>AQL By Example</a:t>
            </a:r>
            <a:endParaRPr lang="en-US" dirty="0">
              <a:latin typeface="Whitney-Semibold"/>
              <a:cs typeface="Whitney-Semibold"/>
            </a:endParaRPr>
          </a:p>
        </p:txBody>
      </p:sp>
    </p:spTree>
    <p:extLst>
      <p:ext uri="{BB962C8B-B14F-4D97-AF65-F5344CB8AC3E}">
        <p14:creationId xmlns:p14="http://schemas.microsoft.com/office/powerpoint/2010/main" val="462106143"/>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AutoShape 2"/>
          <p:cNvSpPr>
            <a:spLocks noChangeArrowheads="1"/>
          </p:cNvSpPr>
          <p:nvPr/>
        </p:nvSpPr>
        <p:spPr bwMode="auto">
          <a:xfrm>
            <a:off x="5029200" y="3733800"/>
            <a:ext cx="3886200" cy="2133600"/>
          </a:xfrm>
          <a:prstGeom prst="foldedCorner">
            <a:avLst>
              <a:gd name="adj" fmla="val 12500"/>
            </a:avLst>
          </a:prstGeom>
          <a:solidFill>
            <a:schemeClr val="bg1">
              <a:lumMod val="75000"/>
            </a:schemeClr>
          </a:solidFill>
          <a:ln w="28575">
            <a:solidFill>
              <a:schemeClr val="tx1"/>
            </a:solidFill>
            <a:round/>
            <a:headEnd type="none" w="sm" len="sm"/>
            <a:tailEnd type="none" w="lg" len="lg"/>
          </a:ln>
          <a:effectLst>
            <a:outerShdw blurRad="63500" dist="107763" dir="2700000" algn="ctr" rotWithShape="0">
              <a:schemeClr val="bg2">
                <a:alpha val="50000"/>
              </a:schemeClr>
            </a:outerShdw>
          </a:effectLst>
        </p:spPr>
        <p:txBody>
          <a:bodyPr wrap="none" anchor="ctr"/>
          <a:lstStyle/>
          <a:p>
            <a:pPr>
              <a:defRPr/>
            </a:pPr>
            <a:endParaRPr lang="en-US">
              <a:latin typeface="Helvetica Neue"/>
              <a:cs typeface="Helvetica Neue"/>
            </a:endParaRPr>
          </a:p>
        </p:txBody>
      </p:sp>
      <p:sp>
        <p:nvSpPr>
          <p:cNvPr id="91139" name="AutoShape 3"/>
          <p:cNvSpPr>
            <a:spLocks noChangeArrowheads="1"/>
          </p:cNvSpPr>
          <p:nvPr/>
        </p:nvSpPr>
        <p:spPr bwMode="auto">
          <a:xfrm>
            <a:off x="2819400" y="1447800"/>
            <a:ext cx="838200" cy="1828800"/>
          </a:xfrm>
          <a:prstGeom prst="upArrow">
            <a:avLst>
              <a:gd name="adj1" fmla="val 50000"/>
              <a:gd name="adj2" fmla="val 54545"/>
            </a:avLst>
          </a:prstGeom>
          <a:solidFill>
            <a:schemeClr val="accent1"/>
          </a:solidFill>
          <a:ln>
            <a:noFill/>
          </a:ln>
          <a:effectLst/>
          <a:extLs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Helvetica Neue"/>
              <a:cs typeface="Helvetica Neue"/>
            </a:endParaRPr>
          </a:p>
        </p:txBody>
      </p:sp>
      <p:sp>
        <p:nvSpPr>
          <p:cNvPr id="91140" name="AutoShape 4"/>
          <p:cNvSpPr>
            <a:spLocks noChangeArrowheads="1"/>
          </p:cNvSpPr>
          <p:nvPr/>
        </p:nvSpPr>
        <p:spPr bwMode="auto">
          <a:xfrm>
            <a:off x="2819400" y="4876800"/>
            <a:ext cx="838200" cy="1447800"/>
          </a:xfrm>
          <a:prstGeom prst="upArrow">
            <a:avLst>
              <a:gd name="adj1" fmla="val 50000"/>
              <a:gd name="adj2" fmla="val 43182"/>
            </a:avLst>
          </a:prstGeom>
          <a:solidFill>
            <a:schemeClr val="accent1"/>
          </a:solidFill>
          <a:ln>
            <a:noFill/>
          </a:ln>
          <a:effectLst/>
          <a:extLs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Helvetica Neue"/>
              <a:cs typeface="Helvetica Neue"/>
            </a:endParaRPr>
          </a:p>
        </p:txBody>
      </p:sp>
      <p:sp>
        <p:nvSpPr>
          <p:cNvPr id="91141" name="Rectangle 5"/>
          <p:cNvSpPr>
            <a:spLocks noGrp="1" noChangeArrowheads="1"/>
          </p:cNvSpPr>
          <p:nvPr>
            <p:ph type="title"/>
          </p:nvPr>
        </p:nvSpPr>
        <p:spPr>
          <a:extLs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a:lstStyle/>
          <a:p>
            <a:pPr>
              <a:defRPr/>
            </a:pPr>
            <a:r>
              <a:rPr lang="en-US" b="0" dirty="0">
                <a:latin typeface="Whitney-Semibold"/>
                <a:cs typeface="Whitney-Semibold"/>
              </a:rPr>
              <a:t>Regular Expression Extraction Operator</a:t>
            </a:r>
          </a:p>
        </p:txBody>
      </p:sp>
      <p:sp>
        <p:nvSpPr>
          <p:cNvPr id="91142" name="Text Box 6"/>
          <p:cNvSpPr txBox="1">
            <a:spLocks noChangeArrowheads="1"/>
          </p:cNvSpPr>
          <p:nvPr/>
        </p:nvSpPr>
        <p:spPr bwMode="auto">
          <a:xfrm>
            <a:off x="214313" y="3886200"/>
            <a:ext cx="16129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38100">
                <a:solidFill>
                  <a:schemeClr val="tx1"/>
                </a:solidFill>
                <a:miter lim="800000"/>
                <a:headEnd type="none" w="sm" len="sm"/>
                <a:tailEnd type="none" w="lg" len="lg"/>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lgn="ctr">
              <a:spcBef>
                <a:spcPct val="50000"/>
              </a:spcBef>
              <a:defRPr/>
            </a:pPr>
            <a:r>
              <a:rPr lang="en-US" sz="2400">
                <a:solidFill>
                  <a:schemeClr val="accent2"/>
                </a:solidFill>
                <a:latin typeface="Helvetica Neue"/>
                <a:cs typeface="Helvetica Neue"/>
              </a:rPr>
              <a:t>[A-Z][a-z]+</a:t>
            </a:r>
          </a:p>
        </p:txBody>
      </p:sp>
      <p:cxnSp>
        <p:nvCxnSpPr>
          <p:cNvPr id="91143" name="AutoShape 7"/>
          <p:cNvCxnSpPr>
            <a:cxnSpLocks noChangeShapeType="1"/>
            <a:stCxn id="91142" idx="3"/>
          </p:cNvCxnSpPr>
          <p:nvPr/>
        </p:nvCxnSpPr>
        <p:spPr bwMode="auto">
          <a:xfrm>
            <a:off x="1827213" y="4114800"/>
            <a:ext cx="555625" cy="0"/>
          </a:xfrm>
          <a:prstGeom prst="straightConnector1">
            <a:avLst/>
          </a:prstGeom>
          <a:noFill/>
          <a:ln w="38100">
            <a:solidFill>
              <a:schemeClr val="accent2"/>
            </a:solidFill>
            <a:round/>
            <a:headEnd type="none" w="sm" len="sm"/>
            <a:tailEnd type="triangle" w="lg" len="lg"/>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91144" name="Rectangle 8"/>
          <p:cNvSpPr>
            <a:spLocks noChangeArrowheads="1"/>
          </p:cNvSpPr>
          <p:nvPr/>
        </p:nvSpPr>
        <p:spPr bwMode="auto">
          <a:xfrm>
            <a:off x="2438400" y="5410200"/>
            <a:ext cx="1600200" cy="685800"/>
          </a:xfrm>
          <a:prstGeom prst="rect">
            <a:avLst/>
          </a:prstGeom>
          <a:solidFill>
            <a:schemeClr val="accent1"/>
          </a:solidFill>
          <a:ln w="12700">
            <a:solidFill>
              <a:schemeClr val="tx1"/>
            </a:solidFill>
            <a:miter lim="800000"/>
            <a:headEnd type="none" w="sm" len="sm"/>
            <a:tailEnd type="none" w="sm" len="sm"/>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ctr">
              <a:spcBef>
                <a:spcPct val="50000"/>
              </a:spcBef>
              <a:defRPr/>
            </a:pPr>
            <a:r>
              <a:rPr lang="en-US" sz="2400">
                <a:latin typeface="Helvetica Neue"/>
                <a:cs typeface="Helvetica Neue"/>
              </a:rPr>
              <a:t>Document</a:t>
            </a:r>
          </a:p>
        </p:txBody>
      </p:sp>
      <p:sp>
        <p:nvSpPr>
          <p:cNvPr id="91145" name="Text Box 9"/>
          <p:cNvSpPr txBox="1">
            <a:spLocks noChangeArrowheads="1"/>
          </p:cNvSpPr>
          <p:nvPr/>
        </p:nvSpPr>
        <p:spPr bwMode="auto">
          <a:xfrm>
            <a:off x="576263" y="5486400"/>
            <a:ext cx="1709737"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38100">
                <a:solidFill>
                  <a:schemeClr val="tx1"/>
                </a:solidFill>
                <a:miter lim="800000"/>
                <a:headEnd type="none" w="sm" len="sm"/>
                <a:tailEnd type="none" w="lg" len="lg"/>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lgn="ctr">
              <a:spcBef>
                <a:spcPct val="50000"/>
              </a:spcBef>
              <a:defRPr/>
            </a:pPr>
            <a:r>
              <a:rPr lang="en-US" sz="2400">
                <a:latin typeface="Helvetica Neue"/>
                <a:cs typeface="Helvetica Neue"/>
              </a:rPr>
              <a:t>Input Tuple</a:t>
            </a:r>
          </a:p>
        </p:txBody>
      </p:sp>
      <p:sp>
        <p:nvSpPr>
          <p:cNvPr id="91146" name="Text Box 10"/>
          <p:cNvSpPr txBox="1">
            <a:spLocks noChangeArrowheads="1"/>
          </p:cNvSpPr>
          <p:nvPr/>
        </p:nvSpPr>
        <p:spPr bwMode="auto">
          <a:xfrm>
            <a:off x="5334000" y="3886200"/>
            <a:ext cx="3352800" cy="193899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38100">
                <a:solidFill>
                  <a:schemeClr val="tx1"/>
                </a:solidFill>
                <a:miter lim="800000"/>
                <a:headEnd type="none" w="sm" len="sm"/>
                <a:tailEnd type="none" w="lg" len="lg"/>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2400">
                <a:latin typeface="Helvetica Neue"/>
                <a:cs typeface="Helvetica Neue"/>
              </a:rPr>
              <a:t>…</a:t>
            </a:r>
          </a:p>
          <a:p>
            <a:pPr>
              <a:spcBef>
                <a:spcPct val="50000"/>
              </a:spcBef>
              <a:defRPr/>
            </a:pPr>
            <a:r>
              <a:rPr lang="en-US" sz="2400">
                <a:latin typeface="Helvetica Neue"/>
                <a:cs typeface="Helvetica Neue"/>
              </a:rPr>
              <a:t>we will meet Mark Scott and</a:t>
            </a:r>
          </a:p>
          <a:p>
            <a:pPr>
              <a:spcBef>
                <a:spcPct val="50000"/>
              </a:spcBef>
              <a:defRPr/>
            </a:pPr>
            <a:r>
              <a:rPr lang="en-US" sz="2400">
                <a:latin typeface="Helvetica Neue"/>
                <a:cs typeface="Helvetica Neue"/>
              </a:rPr>
              <a:t>…</a:t>
            </a:r>
          </a:p>
        </p:txBody>
      </p:sp>
      <p:sp>
        <p:nvSpPr>
          <p:cNvPr id="91147" name="Line 11"/>
          <p:cNvSpPr>
            <a:spLocks noChangeShapeType="1"/>
          </p:cNvSpPr>
          <p:nvPr/>
        </p:nvSpPr>
        <p:spPr bwMode="auto">
          <a:xfrm flipV="1">
            <a:off x="4038600" y="5181600"/>
            <a:ext cx="990600" cy="533400"/>
          </a:xfrm>
          <a:prstGeom prst="line">
            <a:avLst/>
          </a:prstGeom>
          <a:noFill/>
          <a:ln w="38100">
            <a:solidFill>
              <a:schemeClr val="tx1"/>
            </a:solidFill>
            <a:round/>
            <a:headEnd type="none" w="sm" len="sm"/>
            <a:tailEnd type="triangle" w="lg" len="lg"/>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a:latin typeface="Helvetica Neue"/>
              <a:cs typeface="Helvetica Neue"/>
            </a:endParaRPr>
          </a:p>
        </p:txBody>
      </p:sp>
      <p:grpSp>
        <p:nvGrpSpPr>
          <p:cNvPr id="91148" name="Group 12"/>
          <p:cNvGrpSpPr>
            <a:grpSpLocks/>
          </p:cNvGrpSpPr>
          <p:nvPr/>
        </p:nvGrpSpPr>
        <p:grpSpPr bwMode="auto">
          <a:xfrm>
            <a:off x="152400" y="2590800"/>
            <a:ext cx="6030913" cy="2667000"/>
            <a:chOff x="96" y="1632"/>
            <a:chExt cx="3799" cy="1680"/>
          </a:xfrm>
        </p:grpSpPr>
        <p:sp>
          <p:nvSpPr>
            <p:cNvPr id="91149" name="Text Box 13"/>
            <p:cNvSpPr txBox="1">
              <a:spLocks noChangeArrowheads="1"/>
            </p:cNvSpPr>
            <p:nvPr/>
          </p:nvSpPr>
          <p:spPr bwMode="auto">
            <a:xfrm>
              <a:off x="96" y="1680"/>
              <a:ext cx="1386" cy="2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38100">
                  <a:solidFill>
                    <a:schemeClr val="tx1"/>
                  </a:solidFill>
                  <a:miter lim="800000"/>
                  <a:headEnd type="none" w="sm" len="sm"/>
                  <a:tailEnd type="none" w="lg" len="lg"/>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lgn="r">
                <a:spcBef>
                  <a:spcPct val="50000"/>
                </a:spcBef>
                <a:defRPr/>
              </a:pPr>
              <a:r>
                <a:rPr lang="en-US" sz="2400">
                  <a:latin typeface="Helvetica Neue"/>
                  <a:cs typeface="Helvetica Neue"/>
                </a:rPr>
                <a:t>Output Tuple 2</a:t>
              </a:r>
            </a:p>
          </p:txBody>
        </p:sp>
        <p:sp>
          <p:nvSpPr>
            <p:cNvPr id="91150" name="Rectangle 14"/>
            <p:cNvSpPr>
              <a:spLocks noChangeArrowheads="1"/>
            </p:cNvSpPr>
            <p:nvPr/>
          </p:nvSpPr>
          <p:spPr bwMode="auto">
            <a:xfrm>
              <a:off x="2544" y="1632"/>
              <a:ext cx="912" cy="432"/>
            </a:xfrm>
            <a:prstGeom prst="rect">
              <a:avLst/>
            </a:prstGeom>
            <a:solidFill>
              <a:schemeClr val="folHlink"/>
            </a:solidFill>
            <a:ln w="12700">
              <a:solidFill>
                <a:schemeClr val="tx1"/>
              </a:solidFill>
              <a:miter lim="800000"/>
              <a:headEnd type="none" w="sm" len="sm"/>
              <a:tailEnd type="none" w="sm" len="sm"/>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ctr">
                <a:spcBef>
                  <a:spcPct val="50000"/>
                </a:spcBef>
                <a:defRPr/>
              </a:pPr>
              <a:r>
                <a:rPr lang="en-US" sz="2400">
                  <a:latin typeface="Helvetica Neue"/>
                  <a:cs typeface="Helvetica Neue"/>
                </a:rPr>
                <a:t>Span 2</a:t>
              </a:r>
            </a:p>
          </p:txBody>
        </p:sp>
        <p:sp>
          <p:nvSpPr>
            <p:cNvPr id="91151" name="Rectangle 15"/>
            <p:cNvSpPr>
              <a:spLocks noChangeArrowheads="1"/>
            </p:cNvSpPr>
            <p:nvPr/>
          </p:nvSpPr>
          <p:spPr bwMode="auto">
            <a:xfrm>
              <a:off x="1536" y="1632"/>
              <a:ext cx="1008" cy="432"/>
            </a:xfrm>
            <a:prstGeom prst="rect">
              <a:avLst/>
            </a:prstGeom>
            <a:solidFill>
              <a:schemeClr val="accent1"/>
            </a:solidFill>
            <a:ln w="12700">
              <a:solidFill>
                <a:schemeClr val="tx1"/>
              </a:solidFill>
              <a:miter lim="800000"/>
              <a:headEnd type="none" w="sm" len="sm"/>
              <a:tailEnd type="none" w="sm" len="sm"/>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ctr">
                <a:spcBef>
                  <a:spcPct val="50000"/>
                </a:spcBef>
                <a:defRPr/>
              </a:pPr>
              <a:r>
                <a:rPr lang="en-US" sz="2400">
                  <a:latin typeface="Helvetica Neue"/>
                  <a:cs typeface="Helvetica Neue"/>
                </a:rPr>
                <a:t>Document</a:t>
              </a:r>
            </a:p>
          </p:txBody>
        </p:sp>
        <p:sp>
          <p:nvSpPr>
            <p:cNvPr id="91152" name="Rectangle 16"/>
            <p:cNvSpPr>
              <a:spLocks noChangeArrowheads="1"/>
            </p:cNvSpPr>
            <p:nvPr/>
          </p:nvSpPr>
          <p:spPr bwMode="auto">
            <a:xfrm>
              <a:off x="3367" y="3024"/>
              <a:ext cx="528" cy="288"/>
            </a:xfrm>
            <a:prstGeom prst="rect">
              <a:avLst/>
            </a:prstGeom>
            <a:solidFill>
              <a:schemeClr val="folHlink">
                <a:alpha val="50000"/>
              </a:schemeClr>
            </a:solidFill>
            <a:ln w="38100">
              <a:solidFill>
                <a:schemeClr val="folHlink"/>
              </a:solidFill>
              <a:miter lim="800000"/>
              <a:headEnd type="none" w="sm" len="sm"/>
              <a:tailEnd type="none" w="lg" len="lg"/>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Helvetica Neue"/>
                <a:cs typeface="Helvetica Neue"/>
              </a:endParaRPr>
            </a:p>
          </p:txBody>
        </p:sp>
        <p:sp>
          <p:nvSpPr>
            <p:cNvPr id="91153" name="Line 17"/>
            <p:cNvSpPr>
              <a:spLocks noChangeShapeType="1"/>
            </p:cNvSpPr>
            <p:nvPr/>
          </p:nvSpPr>
          <p:spPr bwMode="auto">
            <a:xfrm>
              <a:off x="3072" y="2064"/>
              <a:ext cx="480" cy="960"/>
            </a:xfrm>
            <a:prstGeom prst="line">
              <a:avLst/>
            </a:prstGeom>
            <a:noFill/>
            <a:ln w="38100">
              <a:solidFill>
                <a:schemeClr val="tx1"/>
              </a:solidFill>
              <a:round/>
              <a:headEnd type="none" w="sm" len="sm"/>
              <a:tailEnd type="triangle" w="lg" len="lg"/>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a:latin typeface="Helvetica Neue"/>
                <a:cs typeface="Helvetica Neue"/>
              </a:endParaRPr>
            </a:p>
          </p:txBody>
        </p:sp>
      </p:grpSp>
      <p:grpSp>
        <p:nvGrpSpPr>
          <p:cNvPr id="91154" name="Group 18"/>
          <p:cNvGrpSpPr>
            <a:grpSpLocks/>
          </p:cNvGrpSpPr>
          <p:nvPr/>
        </p:nvGrpSpPr>
        <p:grpSpPr bwMode="auto">
          <a:xfrm>
            <a:off x="161925" y="1828800"/>
            <a:ext cx="7762875" cy="3070225"/>
            <a:chOff x="102" y="1152"/>
            <a:chExt cx="4890" cy="1934"/>
          </a:xfrm>
        </p:grpSpPr>
        <p:sp>
          <p:nvSpPr>
            <p:cNvPr id="91155" name="Rectangle 19"/>
            <p:cNvSpPr>
              <a:spLocks noChangeArrowheads="1"/>
            </p:cNvSpPr>
            <p:nvPr/>
          </p:nvSpPr>
          <p:spPr bwMode="auto">
            <a:xfrm>
              <a:off x="2550" y="1152"/>
              <a:ext cx="912" cy="432"/>
            </a:xfrm>
            <a:prstGeom prst="rect">
              <a:avLst/>
            </a:prstGeom>
            <a:solidFill>
              <a:schemeClr val="folHlink"/>
            </a:solidFill>
            <a:ln w="12700">
              <a:solidFill>
                <a:schemeClr val="tx1"/>
              </a:solidFill>
              <a:miter lim="800000"/>
              <a:headEnd type="none" w="sm" len="sm"/>
              <a:tailEnd type="none" w="sm" len="sm"/>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ctr">
                <a:spcBef>
                  <a:spcPct val="50000"/>
                </a:spcBef>
                <a:defRPr/>
              </a:pPr>
              <a:r>
                <a:rPr lang="en-US" sz="2400">
                  <a:latin typeface="Helvetica Neue"/>
                  <a:cs typeface="Helvetica Neue"/>
                </a:rPr>
                <a:t>Span 1</a:t>
              </a:r>
            </a:p>
          </p:txBody>
        </p:sp>
        <p:sp>
          <p:nvSpPr>
            <p:cNvPr id="91156" name="Text Box 20"/>
            <p:cNvSpPr txBox="1">
              <a:spLocks noChangeArrowheads="1"/>
            </p:cNvSpPr>
            <p:nvPr/>
          </p:nvSpPr>
          <p:spPr bwMode="auto">
            <a:xfrm>
              <a:off x="102" y="1200"/>
              <a:ext cx="1386" cy="2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38100">
                  <a:solidFill>
                    <a:schemeClr val="tx1"/>
                  </a:solidFill>
                  <a:miter lim="800000"/>
                  <a:headEnd type="none" w="sm" len="sm"/>
                  <a:tailEnd type="none" w="lg" len="lg"/>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lgn="r">
                <a:spcBef>
                  <a:spcPct val="50000"/>
                </a:spcBef>
                <a:defRPr/>
              </a:pPr>
              <a:r>
                <a:rPr lang="en-US" sz="2400">
                  <a:latin typeface="Helvetica Neue"/>
                  <a:cs typeface="Helvetica Neue"/>
                </a:rPr>
                <a:t>Output Tuple 1</a:t>
              </a:r>
            </a:p>
          </p:txBody>
        </p:sp>
        <p:sp>
          <p:nvSpPr>
            <p:cNvPr id="91157" name="Rectangle 21"/>
            <p:cNvSpPr>
              <a:spLocks noChangeArrowheads="1"/>
            </p:cNvSpPr>
            <p:nvPr/>
          </p:nvSpPr>
          <p:spPr bwMode="auto">
            <a:xfrm>
              <a:off x="1542" y="1152"/>
              <a:ext cx="1008" cy="432"/>
            </a:xfrm>
            <a:prstGeom prst="rect">
              <a:avLst/>
            </a:prstGeom>
            <a:solidFill>
              <a:schemeClr val="accent1"/>
            </a:solidFill>
            <a:ln w="12700">
              <a:solidFill>
                <a:schemeClr val="tx1"/>
              </a:solidFill>
              <a:miter lim="800000"/>
              <a:headEnd type="none" w="sm" len="sm"/>
              <a:tailEnd type="none" w="sm" len="sm"/>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ctr">
                <a:spcBef>
                  <a:spcPct val="50000"/>
                </a:spcBef>
                <a:defRPr/>
              </a:pPr>
              <a:r>
                <a:rPr lang="en-US" sz="2400">
                  <a:latin typeface="Helvetica Neue"/>
                  <a:cs typeface="Helvetica Neue"/>
                </a:rPr>
                <a:t>Document</a:t>
              </a:r>
            </a:p>
          </p:txBody>
        </p:sp>
        <p:sp>
          <p:nvSpPr>
            <p:cNvPr id="91158" name="Rectangle 22"/>
            <p:cNvSpPr>
              <a:spLocks noChangeArrowheads="1"/>
            </p:cNvSpPr>
            <p:nvPr/>
          </p:nvSpPr>
          <p:spPr bwMode="auto">
            <a:xfrm>
              <a:off x="4492" y="2798"/>
              <a:ext cx="500" cy="288"/>
            </a:xfrm>
            <a:prstGeom prst="rect">
              <a:avLst/>
            </a:prstGeom>
            <a:solidFill>
              <a:schemeClr val="folHlink">
                <a:alpha val="50000"/>
              </a:schemeClr>
            </a:solidFill>
            <a:ln w="38100">
              <a:solidFill>
                <a:schemeClr val="folHlink"/>
              </a:solidFill>
              <a:miter lim="800000"/>
              <a:headEnd type="none" w="sm" len="sm"/>
              <a:tailEnd type="none" w="lg" len="lg"/>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Helvetica Neue"/>
                <a:cs typeface="Helvetica Neue"/>
              </a:endParaRPr>
            </a:p>
          </p:txBody>
        </p:sp>
        <p:sp>
          <p:nvSpPr>
            <p:cNvPr id="91159" name="Line 23"/>
            <p:cNvSpPr>
              <a:spLocks noChangeShapeType="1"/>
            </p:cNvSpPr>
            <p:nvPr/>
          </p:nvSpPr>
          <p:spPr bwMode="auto">
            <a:xfrm>
              <a:off x="3504" y="1344"/>
              <a:ext cx="1200" cy="1440"/>
            </a:xfrm>
            <a:prstGeom prst="line">
              <a:avLst/>
            </a:prstGeom>
            <a:noFill/>
            <a:ln w="38100">
              <a:solidFill>
                <a:schemeClr val="tx1"/>
              </a:solidFill>
              <a:round/>
              <a:headEnd type="none" w="sm" len="sm"/>
              <a:tailEnd type="triangle" w="lg" len="lg"/>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a:latin typeface="Helvetica Neue"/>
                <a:cs typeface="Helvetica Neue"/>
              </a:endParaRPr>
            </a:p>
          </p:txBody>
        </p:sp>
      </p:grpSp>
      <p:sp>
        <p:nvSpPr>
          <p:cNvPr id="91160" name="Oval 24"/>
          <p:cNvSpPr>
            <a:spLocks noChangeArrowheads="1"/>
          </p:cNvSpPr>
          <p:nvPr/>
        </p:nvSpPr>
        <p:spPr bwMode="auto">
          <a:xfrm>
            <a:off x="2362200" y="3429000"/>
            <a:ext cx="1752600" cy="1371600"/>
          </a:xfrm>
          <a:prstGeom prst="ellipse">
            <a:avLst/>
          </a:prstGeom>
          <a:gradFill rotWithShape="1">
            <a:gsLst>
              <a:gs pos="0">
                <a:srgbClr val="0000FF"/>
              </a:gs>
              <a:gs pos="100000">
                <a:srgbClr val="0000FF">
                  <a:gamma/>
                  <a:shade val="46275"/>
                  <a:invGamma/>
                </a:srgbClr>
              </a:gs>
            </a:gsLst>
            <a:lin ang="5400000" scaled="1"/>
          </a:gradFill>
          <a:ln w="38100">
            <a:solidFill>
              <a:schemeClr val="tx1"/>
            </a:solidFill>
            <a:round/>
            <a:headEnd type="none" w="sm" len="sm"/>
            <a:tailEnd type="none" w="lg" len="lg"/>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ctr">
              <a:spcBef>
                <a:spcPct val="50000"/>
              </a:spcBef>
              <a:defRPr/>
            </a:pPr>
            <a:r>
              <a:rPr lang="en-US" sz="2400">
                <a:solidFill>
                  <a:schemeClr val="bg1"/>
                </a:solidFill>
                <a:latin typeface="Helvetica Neue"/>
                <a:cs typeface="Helvetica Neue"/>
              </a:rPr>
              <a:t>Regex</a:t>
            </a:r>
          </a:p>
        </p:txBody>
      </p:sp>
      <p:sp>
        <p:nvSpPr>
          <p:cNvPr id="2" name="Slide Number Placeholder 1"/>
          <p:cNvSpPr>
            <a:spLocks noGrp="1"/>
          </p:cNvSpPr>
          <p:nvPr>
            <p:ph type="sldNum" sz="quarter" idx="10"/>
          </p:nvPr>
        </p:nvSpPr>
        <p:spPr/>
        <p:txBody>
          <a:bodyPr/>
          <a:lstStyle/>
          <a:p>
            <a:pPr>
              <a:defRPr/>
            </a:pPr>
            <a:fld id="{8EB80615-730A-433B-8BCF-3330F86BF0E4}" type="slidenum">
              <a:rPr lang="en-US" altLang="en-US" smtClean="0"/>
              <a:pPr>
                <a:defRPr/>
              </a:pPr>
              <a:t>136</a:t>
            </a:fld>
            <a:endParaRPr lang="en-US" altLang="en-US"/>
          </a:p>
        </p:txBody>
      </p:sp>
    </p:spTree>
    <p:extLst>
      <p:ext uri="{BB962C8B-B14F-4D97-AF65-F5344CB8AC3E}">
        <p14:creationId xmlns:p14="http://schemas.microsoft.com/office/powerpoint/2010/main" val="160462146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91154"/>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nodeType="afterEffect">
                                  <p:stCondLst>
                                    <p:cond delay="300"/>
                                  </p:stCondLst>
                                  <p:childTnLst>
                                    <p:set>
                                      <p:cBhvr>
                                        <p:cTn id="9" dur="1" fill="hold">
                                          <p:stCondLst>
                                            <p:cond delay="0"/>
                                          </p:stCondLst>
                                        </p:cTn>
                                        <p:tgtEl>
                                          <p:spTgt spid="911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A936D25C-1249-42F5-92D6-D3C69CE00DB8}" type="slidenum">
              <a:rPr lang="en-US" altLang="en-US" smtClean="0"/>
              <a:pPr>
                <a:defRPr/>
              </a:pPr>
              <a:t>137</a:t>
            </a:fld>
            <a:endParaRPr lang="en-US" altLang="en-US"/>
          </a:p>
        </p:txBody>
      </p:sp>
      <p:sp>
        <p:nvSpPr>
          <p:cNvPr id="3" name="Rectangle 2"/>
          <p:cNvSpPr txBox="1">
            <a:spLocks noChangeArrowheads="1"/>
          </p:cNvSpPr>
          <p:nvPr/>
        </p:nvSpPr>
        <p:spPr bwMode="auto">
          <a:xfrm>
            <a:off x="182563" y="533400"/>
            <a:ext cx="8686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2075" tIns="46038" rIns="92075" bIns="46038" numCol="1" anchor="b" anchorCtr="0" compatLnSpc="1">
            <a:prstTxWarp prst="textNoShape">
              <a:avLst/>
            </a:prstTxWarp>
          </a:bodyPr>
          <a:lstStyle>
            <a:lvl1pPr algn="l" rtl="0" eaLnBrk="0" fontAlgn="base" hangingPunct="0">
              <a:lnSpc>
                <a:spcPct val="90000"/>
              </a:lnSpc>
              <a:spcBef>
                <a:spcPct val="0"/>
              </a:spcBef>
              <a:spcAft>
                <a:spcPct val="0"/>
              </a:spcAft>
              <a:defRPr sz="2200" kern="1200">
                <a:solidFill>
                  <a:schemeClr val="tx2"/>
                </a:solidFill>
                <a:latin typeface="Whitney Semibold" pitchFamily="50" charset="0"/>
                <a:ea typeface="+mj-ea"/>
                <a:cs typeface="+mj-cs"/>
              </a:defRPr>
            </a:lvl1pPr>
            <a:lvl2pPr algn="l" rtl="0" eaLnBrk="0" fontAlgn="base" hangingPunct="0">
              <a:lnSpc>
                <a:spcPct val="90000"/>
              </a:lnSpc>
              <a:spcBef>
                <a:spcPct val="0"/>
              </a:spcBef>
              <a:spcAft>
                <a:spcPct val="0"/>
              </a:spcAft>
              <a:defRPr sz="2200">
                <a:solidFill>
                  <a:schemeClr val="tx2"/>
                </a:solidFill>
                <a:latin typeface="Whitney Semibold" pitchFamily="50" charset="0"/>
              </a:defRPr>
            </a:lvl2pPr>
            <a:lvl3pPr algn="l" rtl="0" eaLnBrk="0" fontAlgn="base" hangingPunct="0">
              <a:lnSpc>
                <a:spcPct val="90000"/>
              </a:lnSpc>
              <a:spcBef>
                <a:spcPct val="0"/>
              </a:spcBef>
              <a:spcAft>
                <a:spcPct val="0"/>
              </a:spcAft>
              <a:defRPr sz="2200">
                <a:solidFill>
                  <a:schemeClr val="tx2"/>
                </a:solidFill>
                <a:latin typeface="Whitney Semibold" pitchFamily="50" charset="0"/>
              </a:defRPr>
            </a:lvl3pPr>
            <a:lvl4pPr algn="l" rtl="0" eaLnBrk="0" fontAlgn="base" hangingPunct="0">
              <a:lnSpc>
                <a:spcPct val="90000"/>
              </a:lnSpc>
              <a:spcBef>
                <a:spcPct val="0"/>
              </a:spcBef>
              <a:spcAft>
                <a:spcPct val="0"/>
              </a:spcAft>
              <a:defRPr sz="2200">
                <a:solidFill>
                  <a:schemeClr val="tx2"/>
                </a:solidFill>
                <a:latin typeface="Whitney Semibold" pitchFamily="50" charset="0"/>
              </a:defRPr>
            </a:lvl4pPr>
            <a:lvl5pPr algn="l" rtl="0" eaLnBrk="0" fontAlgn="base" hangingPunct="0">
              <a:lnSpc>
                <a:spcPct val="90000"/>
              </a:lnSpc>
              <a:spcBef>
                <a:spcPct val="0"/>
              </a:spcBef>
              <a:spcAft>
                <a:spcPct val="0"/>
              </a:spcAft>
              <a:defRPr sz="2200">
                <a:solidFill>
                  <a:schemeClr val="tx2"/>
                </a:solidFill>
                <a:latin typeface="Whitney Semibold" pitchFamily="50" charset="0"/>
              </a:defRPr>
            </a:lvl5pPr>
            <a:lvl6pPr marL="457200" algn="l" rtl="0" fontAlgn="base">
              <a:lnSpc>
                <a:spcPct val="90000"/>
              </a:lnSpc>
              <a:spcBef>
                <a:spcPct val="0"/>
              </a:spcBef>
              <a:spcAft>
                <a:spcPct val="0"/>
              </a:spcAft>
              <a:defRPr sz="2200">
                <a:solidFill>
                  <a:schemeClr val="tx2"/>
                </a:solidFill>
                <a:latin typeface="Arial" panose="020B0604020202020204" pitchFamily="34" charset="0"/>
              </a:defRPr>
            </a:lvl6pPr>
            <a:lvl7pPr marL="914400" algn="l" rtl="0" fontAlgn="base">
              <a:lnSpc>
                <a:spcPct val="90000"/>
              </a:lnSpc>
              <a:spcBef>
                <a:spcPct val="0"/>
              </a:spcBef>
              <a:spcAft>
                <a:spcPct val="0"/>
              </a:spcAft>
              <a:defRPr sz="2200">
                <a:solidFill>
                  <a:schemeClr val="tx2"/>
                </a:solidFill>
                <a:latin typeface="Arial" panose="020B0604020202020204" pitchFamily="34" charset="0"/>
              </a:defRPr>
            </a:lvl7pPr>
            <a:lvl8pPr marL="1371600" algn="l" rtl="0" fontAlgn="base">
              <a:lnSpc>
                <a:spcPct val="90000"/>
              </a:lnSpc>
              <a:spcBef>
                <a:spcPct val="0"/>
              </a:spcBef>
              <a:spcAft>
                <a:spcPct val="0"/>
              </a:spcAft>
              <a:defRPr sz="2200">
                <a:solidFill>
                  <a:schemeClr val="tx2"/>
                </a:solidFill>
                <a:latin typeface="Arial" panose="020B0604020202020204" pitchFamily="34" charset="0"/>
              </a:defRPr>
            </a:lvl8pPr>
            <a:lvl9pPr marL="1828800" algn="l" rtl="0" fontAlgn="base">
              <a:lnSpc>
                <a:spcPct val="90000"/>
              </a:lnSpc>
              <a:spcBef>
                <a:spcPct val="0"/>
              </a:spcBef>
              <a:spcAft>
                <a:spcPct val="0"/>
              </a:spcAft>
              <a:defRPr sz="2200">
                <a:solidFill>
                  <a:schemeClr val="tx2"/>
                </a:solidFill>
                <a:latin typeface="Arial" panose="020B0604020202020204" pitchFamily="34" charset="0"/>
              </a:defRPr>
            </a:lvl9pPr>
          </a:lstStyle>
          <a:p>
            <a:r>
              <a:rPr lang="en-US" altLang="en-US" dirty="0" smtClean="0"/>
              <a:t>SystemT: Declarativity</a:t>
            </a:r>
          </a:p>
        </p:txBody>
      </p:sp>
      <p:sp>
        <p:nvSpPr>
          <p:cNvPr id="4" name="Rectangle 4"/>
          <p:cNvSpPr>
            <a:spLocks noChangeArrowheads="1"/>
          </p:cNvSpPr>
          <p:nvPr/>
        </p:nvSpPr>
        <p:spPr bwMode="auto">
          <a:xfrm>
            <a:off x="2514600" y="2080418"/>
            <a:ext cx="2133600" cy="457200"/>
          </a:xfrm>
          <a:prstGeom prst="rect">
            <a:avLst/>
          </a:prstGeom>
          <a:solidFill>
            <a:srgbClr val="CCCCFF"/>
          </a:solidFill>
          <a:ln w="28440">
            <a:solidFill>
              <a:srgbClr val="000000"/>
            </a:solidFill>
            <a:miter lim="800000"/>
            <a:headEnd/>
            <a:tailEnd/>
          </a:ln>
        </p:spPr>
        <p:txBody>
          <a:bodyPr wrap="none" lIns="90000" tIns="46800" rIns="90000" bIns="46800" anchor="ctr"/>
          <a:lstStyle>
            <a:lvl1pPr defTabSz="457200">
              <a:spcBef>
                <a:spcPct val="3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457200">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defTabSz="457200">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457200">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457200">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ts val="1500"/>
              </a:spcBef>
              <a:buFontTx/>
              <a:buNone/>
            </a:pPr>
            <a:r>
              <a:rPr lang="en-US" altLang="en-US" sz="1800">
                <a:solidFill>
                  <a:srgbClr val="000000"/>
                </a:solidFill>
              </a:rPr>
              <a:t>AQL Language</a:t>
            </a:r>
          </a:p>
        </p:txBody>
      </p:sp>
      <p:sp>
        <p:nvSpPr>
          <p:cNvPr id="5" name="Rectangle 5"/>
          <p:cNvSpPr>
            <a:spLocks noChangeArrowheads="1"/>
          </p:cNvSpPr>
          <p:nvPr/>
        </p:nvSpPr>
        <p:spPr bwMode="auto">
          <a:xfrm>
            <a:off x="2514600" y="2918618"/>
            <a:ext cx="2133600" cy="457200"/>
          </a:xfrm>
          <a:prstGeom prst="rect">
            <a:avLst/>
          </a:prstGeom>
          <a:solidFill>
            <a:srgbClr val="CCCCFF"/>
          </a:solidFill>
          <a:ln w="28440">
            <a:solidFill>
              <a:srgbClr val="000000"/>
            </a:solidFill>
            <a:miter lim="800000"/>
            <a:headEnd/>
            <a:tailEnd/>
          </a:ln>
        </p:spPr>
        <p:txBody>
          <a:bodyPr wrap="none" lIns="90000" tIns="46800" rIns="90000" bIns="46800" anchor="ctr"/>
          <a:lstStyle>
            <a:lvl1pPr defTabSz="457200">
              <a:spcBef>
                <a:spcPct val="3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457200">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defTabSz="457200">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457200">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457200">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ts val="1500"/>
              </a:spcBef>
              <a:buFontTx/>
              <a:buNone/>
            </a:pPr>
            <a:r>
              <a:rPr lang="en-US" altLang="en-US" sz="1800">
                <a:solidFill>
                  <a:srgbClr val="000000"/>
                </a:solidFill>
              </a:rPr>
              <a:t>Optimizer</a:t>
            </a:r>
          </a:p>
        </p:txBody>
      </p:sp>
      <p:grpSp>
        <p:nvGrpSpPr>
          <p:cNvPr id="6" name="Group 6"/>
          <p:cNvGrpSpPr>
            <a:grpSpLocks/>
          </p:cNvGrpSpPr>
          <p:nvPr/>
        </p:nvGrpSpPr>
        <p:grpSpPr bwMode="auto">
          <a:xfrm>
            <a:off x="2514600" y="3756818"/>
            <a:ext cx="2132013" cy="776288"/>
            <a:chOff x="2976" y="2736"/>
            <a:chExt cx="1919" cy="815"/>
          </a:xfrm>
        </p:grpSpPr>
        <p:sp>
          <p:nvSpPr>
            <p:cNvPr id="7" name="Rectangle 7"/>
            <p:cNvSpPr>
              <a:spLocks noChangeArrowheads="1"/>
            </p:cNvSpPr>
            <p:nvPr/>
          </p:nvSpPr>
          <p:spPr bwMode="auto">
            <a:xfrm>
              <a:off x="2976" y="2736"/>
              <a:ext cx="1919" cy="815"/>
            </a:xfrm>
            <a:prstGeom prst="rect">
              <a:avLst/>
            </a:prstGeom>
            <a:solidFill>
              <a:srgbClr val="CCCCFF"/>
            </a:solidFill>
            <a:ln w="28440">
              <a:solidFill>
                <a:srgbClr val="000000"/>
              </a:solidFill>
              <a:miter lim="800000"/>
              <a:headEnd/>
              <a:tailEnd/>
            </a:ln>
          </p:spPr>
          <p:txBody>
            <a:bodyPr wrap="none" lIns="90000" tIns="46800" rIns="90000" bIns="46800" anchor="ctr"/>
            <a:lstStyle>
              <a:lvl1pPr defTabSz="457200">
                <a:spcBef>
                  <a:spcPct val="3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457200">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defTabSz="457200">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457200">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457200">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FontTx/>
                <a:buNone/>
              </a:pPr>
              <a:r>
                <a:rPr lang="en-US" altLang="en-US" sz="1800" dirty="0">
                  <a:solidFill>
                    <a:srgbClr val="000000"/>
                  </a:solidFill>
                </a:rPr>
                <a:t>Operator</a:t>
              </a:r>
            </a:p>
            <a:p>
              <a:pPr eaLnBrk="1" hangingPunct="1">
                <a:spcBef>
                  <a:spcPct val="0"/>
                </a:spcBef>
                <a:buFontTx/>
                <a:buNone/>
              </a:pPr>
              <a:r>
                <a:rPr lang="en-US" altLang="en-US" sz="1800" dirty="0" smtClean="0">
                  <a:solidFill>
                    <a:srgbClr val="000000"/>
                  </a:solidFill>
                </a:rPr>
                <a:t>Graph</a:t>
              </a:r>
              <a:endParaRPr lang="en-US" altLang="en-US" sz="1800" dirty="0">
                <a:solidFill>
                  <a:srgbClr val="000000"/>
                </a:solidFill>
              </a:endParaRPr>
            </a:p>
          </p:txBody>
        </p:sp>
        <p:sp>
          <p:nvSpPr>
            <p:cNvPr id="8" name="Oval 8"/>
            <p:cNvSpPr>
              <a:spLocks noChangeArrowheads="1"/>
            </p:cNvSpPr>
            <p:nvPr/>
          </p:nvSpPr>
          <p:spPr bwMode="auto">
            <a:xfrm>
              <a:off x="4275" y="2911"/>
              <a:ext cx="169" cy="173"/>
            </a:xfrm>
            <a:prstGeom prst="ellipse">
              <a:avLst/>
            </a:prstGeom>
            <a:solidFill>
              <a:srgbClr val="CCCCFF"/>
            </a:solidFill>
            <a:ln w="28440">
              <a:solidFill>
                <a:srgbClr val="000000"/>
              </a:solidFill>
              <a:miter lim="800000"/>
              <a:headEnd/>
              <a:tailEnd/>
            </a:ln>
          </p:spPr>
          <p:txBody>
            <a:bodyPr wrap="none" anchor="ctr"/>
            <a:lstStyle>
              <a:lvl1pPr>
                <a:spcBef>
                  <a:spcPct val="30000"/>
                </a:spcBef>
                <a:buChar char="•"/>
                <a:defRPr sz="28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FontTx/>
                <a:buNone/>
                <a:defRPr/>
              </a:pPr>
              <a:endParaRPr lang="en-US" altLang="en-US" sz="1800" smtClean="0">
                <a:effectLst>
                  <a:outerShdw blurRad="38100" dist="38100" dir="2700000" algn="tl">
                    <a:srgbClr val="FFFFFF"/>
                  </a:outerShdw>
                </a:effectLst>
              </a:endParaRPr>
            </a:p>
          </p:txBody>
        </p:sp>
        <p:sp>
          <p:nvSpPr>
            <p:cNvPr id="9" name="Oval 9"/>
            <p:cNvSpPr>
              <a:spLocks noChangeArrowheads="1"/>
            </p:cNvSpPr>
            <p:nvPr/>
          </p:nvSpPr>
          <p:spPr bwMode="auto">
            <a:xfrm>
              <a:off x="4501" y="3203"/>
              <a:ext cx="170" cy="173"/>
            </a:xfrm>
            <a:prstGeom prst="ellipse">
              <a:avLst/>
            </a:prstGeom>
            <a:solidFill>
              <a:srgbClr val="CCCCFF"/>
            </a:solidFill>
            <a:ln w="28440">
              <a:solidFill>
                <a:srgbClr val="000000"/>
              </a:solidFill>
              <a:miter lim="800000"/>
              <a:headEnd/>
              <a:tailEnd/>
            </a:ln>
          </p:spPr>
          <p:txBody>
            <a:bodyPr wrap="none" anchor="ctr"/>
            <a:lstStyle>
              <a:lvl1pPr>
                <a:spcBef>
                  <a:spcPct val="30000"/>
                </a:spcBef>
                <a:buChar char="•"/>
                <a:defRPr sz="28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FontTx/>
                <a:buNone/>
                <a:defRPr/>
              </a:pPr>
              <a:endParaRPr lang="en-US" altLang="en-US" sz="1800" smtClean="0">
                <a:effectLst>
                  <a:outerShdw blurRad="38100" dist="38100" dir="2700000" algn="tl">
                    <a:srgbClr val="FFFFFF"/>
                  </a:outerShdw>
                </a:effectLst>
              </a:endParaRPr>
            </a:p>
          </p:txBody>
        </p:sp>
        <p:sp>
          <p:nvSpPr>
            <p:cNvPr id="10" name="Oval 10"/>
            <p:cNvSpPr>
              <a:spLocks noChangeArrowheads="1"/>
            </p:cNvSpPr>
            <p:nvPr/>
          </p:nvSpPr>
          <p:spPr bwMode="auto">
            <a:xfrm>
              <a:off x="4049" y="3203"/>
              <a:ext cx="169" cy="173"/>
            </a:xfrm>
            <a:prstGeom prst="ellipse">
              <a:avLst/>
            </a:prstGeom>
            <a:solidFill>
              <a:srgbClr val="CCCCFF"/>
            </a:solidFill>
            <a:ln w="28440">
              <a:solidFill>
                <a:srgbClr val="000000"/>
              </a:solidFill>
              <a:miter lim="800000"/>
              <a:headEnd/>
              <a:tailEnd/>
            </a:ln>
          </p:spPr>
          <p:txBody>
            <a:bodyPr wrap="none" anchor="ctr"/>
            <a:lstStyle>
              <a:lvl1pPr>
                <a:spcBef>
                  <a:spcPct val="30000"/>
                </a:spcBef>
                <a:buChar char="•"/>
                <a:defRPr sz="28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FontTx/>
                <a:buNone/>
                <a:defRPr/>
              </a:pPr>
              <a:endParaRPr lang="en-US" altLang="en-US" sz="1800" smtClean="0">
                <a:effectLst>
                  <a:outerShdw blurRad="38100" dist="38100" dir="2700000" algn="tl">
                    <a:srgbClr val="FFFFFF"/>
                  </a:outerShdw>
                </a:effectLst>
              </a:endParaRPr>
            </a:p>
          </p:txBody>
        </p:sp>
        <p:cxnSp>
          <p:nvCxnSpPr>
            <p:cNvPr id="11" name="AutoShape 11"/>
            <p:cNvCxnSpPr>
              <a:cxnSpLocks noChangeShapeType="1"/>
              <a:stCxn id="10" idx="7"/>
              <a:endCxn id="8" idx="3"/>
            </p:cNvCxnSpPr>
            <p:nvPr/>
          </p:nvCxnSpPr>
          <p:spPr bwMode="auto">
            <a:xfrm flipV="1">
              <a:off x="4193" y="3059"/>
              <a:ext cx="103" cy="168"/>
            </a:xfrm>
            <a:prstGeom prst="straightConnector1">
              <a:avLst/>
            </a:prstGeom>
            <a:noFill/>
            <a:ln w="28440">
              <a:solidFill>
                <a:srgbClr val="000000"/>
              </a:solidFill>
              <a:miter lim="800000"/>
              <a:headEnd/>
              <a:tailEnd type="triangle" w="med" len="med"/>
            </a:ln>
            <a:extLst>
              <a:ext uri="{909E8E84-426E-40dd-AFC4-6F175D3DCCD1}">
                <a14:hiddenFill xmlns:a14="http://schemas.microsoft.com/office/drawing/2010/main" xmlns="">
                  <a:noFill/>
                </a14:hiddenFill>
              </a:ext>
            </a:extLst>
          </p:spPr>
        </p:cxnSp>
        <p:cxnSp>
          <p:nvCxnSpPr>
            <p:cNvPr id="12" name="AutoShape 12"/>
            <p:cNvCxnSpPr>
              <a:cxnSpLocks noChangeShapeType="1"/>
              <a:stCxn id="9" idx="1"/>
              <a:endCxn id="8" idx="5"/>
            </p:cNvCxnSpPr>
            <p:nvPr/>
          </p:nvCxnSpPr>
          <p:spPr bwMode="auto">
            <a:xfrm flipH="1" flipV="1">
              <a:off x="4419" y="3059"/>
              <a:ext cx="104" cy="168"/>
            </a:xfrm>
            <a:prstGeom prst="straightConnector1">
              <a:avLst/>
            </a:prstGeom>
            <a:noFill/>
            <a:ln w="28440">
              <a:solidFill>
                <a:srgbClr val="000000"/>
              </a:solidFill>
              <a:miter lim="800000"/>
              <a:headEnd/>
              <a:tailEnd type="triangle" w="med" len="med"/>
            </a:ln>
            <a:extLst>
              <a:ext uri="{909E8E84-426E-40dd-AFC4-6F175D3DCCD1}">
                <a14:hiddenFill xmlns:a14="http://schemas.microsoft.com/office/drawing/2010/main" xmlns="">
                  <a:noFill/>
                </a14:hiddenFill>
              </a:ext>
            </a:extLst>
          </p:spPr>
        </p:cxnSp>
      </p:grpSp>
      <p:sp>
        <p:nvSpPr>
          <p:cNvPr id="13" name="AutoShape 13"/>
          <p:cNvSpPr>
            <a:spLocks noChangeArrowheads="1"/>
          </p:cNvSpPr>
          <p:nvPr/>
        </p:nvSpPr>
        <p:spPr bwMode="auto">
          <a:xfrm>
            <a:off x="4800600" y="2080418"/>
            <a:ext cx="2590800" cy="823913"/>
          </a:xfrm>
          <a:prstGeom prst="wedgeRectCallout">
            <a:avLst>
              <a:gd name="adj1" fmla="val -60486"/>
              <a:gd name="adj2" fmla="val -34093"/>
            </a:avLst>
          </a:prstGeom>
          <a:solidFill>
            <a:srgbClr val="FFF75D"/>
          </a:solidFill>
          <a:ln w="19080">
            <a:solidFill>
              <a:srgbClr val="000000"/>
            </a:solidFill>
            <a:miter lim="800000"/>
            <a:headEnd/>
            <a:tailEnd/>
          </a:ln>
          <a:effectLst>
            <a:outerShdw blurRad="63500" dist="107933" dir="2700000" algn="ctr" rotWithShape="0">
              <a:srgbClr val="000000">
                <a:alpha val="50027"/>
              </a:srgbClr>
            </a:outerShdw>
          </a:effectLst>
        </p:spPr>
        <p:txBody>
          <a:bodyPr lIns="90000" tIns="46800" rIns="90000" bIns="46800" anchor="ctr"/>
          <a:lstStyle/>
          <a:p>
            <a:pPr defTabSz="457200" eaLnBrk="1" hangingPunct="1">
              <a:spcBef>
                <a:spcPts val="1500"/>
              </a:spcBef>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400" dirty="0">
                <a:solidFill>
                  <a:srgbClr val="000000"/>
                </a:solidFill>
                <a:latin typeface="Arial" charset="0"/>
                <a:ea typeface="ＭＳ Ｐゴシック" charset="0"/>
              </a:rPr>
              <a:t>Specify extractor semantics </a:t>
            </a:r>
            <a:r>
              <a:rPr lang="en-US" sz="1400" dirty="0" smtClean="0">
                <a:solidFill>
                  <a:srgbClr val="000000"/>
                </a:solidFill>
                <a:latin typeface="Arial" charset="0"/>
                <a:ea typeface="ＭＳ Ｐゴシック" charset="0"/>
              </a:rPr>
              <a:t>declaratively (express logic of computation, not control flow)</a:t>
            </a:r>
          </a:p>
        </p:txBody>
      </p:sp>
      <p:sp>
        <p:nvSpPr>
          <p:cNvPr id="14" name="AutoShape 14"/>
          <p:cNvSpPr>
            <a:spLocks noChangeArrowheads="1"/>
          </p:cNvSpPr>
          <p:nvPr/>
        </p:nvSpPr>
        <p:spPr bwMode="auto">
          <a:xfrm>
            <a:off x="4800600" y="3223418"/>
            <a:ext cx="2590800" cy="838200"/>
          </a:xfrm>
          <a:prstGeom prst="wedgeRectCallout">
            <a:avLst>
              <a:gd name="adj1" fmla="val -68009"/>
              <a:gd name="adj2" fmla="val -65153"/>
            </a:avLst>
          </a:prstGeom>
          <a:solidFill>
            <a:srgbClr val="FFF75D"/>
          </a:solidFill>
          <a:ln w="19080">
            <a:solidFill>
              <a:srgbClr val="000000"/>
            </a:solidFill>
            <a:miter lim="800000"/>
            <a:headEnd/>
            <a:tailEnd/>
          </a:ln>
          <a:effectLst>
            <a:outerShdw blurRad="63500" dist="107933" dir="2700000" algn="ctr" rotWithShape="0">
              <a:srgbClr val="000000">
                <a:alpha val="50027"/>
              </a:srgbClr>
            </a:outerShdw>
          </a:effectLst>
        </p:spPr>
        <p:txBody>
          <a:bodyPr lIns="90000" tIns="46800" rIns="90000" bIns="46800" anchor="ctr"/>
          <a:lstStyle/>
          <a:p>
            <a:pPr defTabSz="457200" eaLnBrk="1" hangingPunct="1">
              <a:spcBef>
                <a:spcPts val="1500"/>
              </a:spcBef>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400" dirty="0">
                <a:solidFill>
                  <a:srgbClr val="000000"/>
                </a:solidFill>
                <a:latin typeface="Arial" charset="0"/>
                <a:ea typeface="ＭＳ Ｐゴシック" charset="0"/>
              </a:rPr>
              <a:t>Choose efficient execution plan that implements semantics</a:t>
            </a:r>
          </a:p>
        </p:txBody>
      </p:sp>
      <p:cxnSp>
        <p:nvCxnSpPr>
          <p:cNvPr id="15" name="AutoShape 15"/>
          <p:cNvCxnSpPr>
            <a:cxnSpLocks noChangeShapeType="1"/>
            <a:stCxn id="4" idx="2"/>
            <a:endCxn id="5" idx="0"/>
          </p:cNvCxnSpPr>
          <p:nvPr/>
        </p:nvCxnSpPr>
        <p:spPr bwMode="auto">
          <a:xfrm>
            <a:off x="3581400" y="2551906"/>
            <a:ext cx="0" cy="352425"/>
          </a:xfrm>
          <a:prstGeom prst="straightConnector1">
            <a:avLst/>
          </a:prstGeom>
          <a:noFill/>
          <a:ln w="19050">
            <a:solidFill>
              <a:schemeClr val="tx1"/>
            </a:solidFill>
            <a:round/>
            <a:headEnd/>
            <a:tailEnd type="stealth" w="lg" len="lg"/>
          </a:ln>
          <a:extLst>
            <a:ext uri="{909E8E84-426E-40dd-AFC4-6F175D3DCCD1}">
              <a14:hiddenFill xmlns:a14="http://schemas.microsoft.com/office/drawing/2010/main" xmlns="">
                <a:noFill/>
              </a14:hiddenFill>
            </a:ext>
          </a:extLst>
        </p:spPr>
      </p:cxnSp>
      <p:cxnSp>
        <p:nvCxnSpPr>
          <p:cNvPr id="16" name="AutoShape 16"/>
          <p:cNvCxnSpPr>
            <a:cxnSpLocks noChangeShapeType="1"/>
            <a:stCxn id="5" idx="2"/>
            <a:endCxn id="7" idx="0"/>
          </p:cNvCxnSpPr>
          <p:nvPr/>
        </p:nvCxnSpPr>
        <p:spPr bwMode="auto">
          <a:xfrm>
            <a:off x="3581400" y="3390106"/>
            <a:ext cx="0" cy="352425"/>
          </a:xfrm>
          <a:prstGeom prst="straightConnector1">
            <a:avLst/>
          </a:prstGeom>
          <a:noFill/>
          <a:ln w="19050">
            <a:solidFill>
              <a:schemeClr val="tx1"/>
            </a:solidFill>
            <a:round/>
            <a:headEnd/>
            <a:tailEnd type="stealth" w="lg" len="lg"/>
          </a:ln>
          <a:extLst>
            <a:ext uri="{909E8E84-426E-40dd-AFC4-6F175D3DCCD1}">
              <a14:hiddenFill xmlns:a14="http://schemas.microsoft.com/office/drawing/2010/main" xmlns="">
                <a:noFill/>
              </a14:hiddenFill>
            </a:ext>
          </a:extLst>
        </p:spPr>
      </p:cxnSp>
      <p:sp>
        <p:nvSpPr>
          <p:cNvPr id="17" name="AutoShape 14"/>
          <p:cNvSpPr>
            <a:spLocks noChangeArrowheads="1"/>
          </p:cNvSpPr>
          <p:nvPr/>
        </p:nvSpPr>
        <p:spPr bwMode="auto">
          <a:xfrm>
            <a:off x="4800600" y="4366419"/>
            <a:ext cx="2590800" cy="838200"/>
          </a:xfrm>
          <a:prstGeom prst="wedgeRectCallout">
            <a:avLst>
              <a:gd name="adj1" fmla="val -68009"/>
              <a:gd name="adj2" fmla="val -65153"/>
            </a:avLst>
          </a:prstGeom>
          <a:solidFill>
            <a:srgbClr val="FFF75D"/>
          </a:solidFill>
          <a:ln w="19080">
            <a:solidFill>
              <a:srgbClr val="000000"/>
            </a:solidFill>
            <a:miter lim="800000"/>
            <a:headEnd/>
            <a:tailEnd/>
          </a:ln>
          <a:effectLst>
            <a:outerShdw blurRad="63500" dist="107933" dir="2700000" algn="ctr" rotWithShape="0">
              <a:srgbClr val="000000">
                <a:alpha val="50027"/>
              </a:srgbClr>
            </a:outerShdw>
          </a:effectLst>
        </p:spPr>
        <p:txBody>
          <a:bodyPr lIns="90000" tIns="46800" rIns="90000" bIns="46800" anchor="ctr"/>
          <a:lstStyle/>
          <a:p>
            <a:pPr defTabSz="457200" eaLnBrk="1" hangingPunct="1">
              <a:spcBef>
                <a:spcPts val="1500"/>
              </a:spcBef>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400" dirty="0" smtClean="0">
                <a:solidFill>
                  <a:srgbClr val="000000"/>
                </a:solidFill>
                <a:latin typeface="Arial" charset="0"/>
                <a:ea typeface="ＭＳ Ｐゴシック" charset="0"/>
              </a:rPr>
              <a:t>Optimized execution plan executed at runtime</a:t>
            </a:r>
            <a:endParaRPr lang="en-US" sz="1400" dirty="0">
              <a:solidFill>
                <a:srgbClr val="000000"/>
              </a:solidFill>
              <a:latin typeface="Arial" charset="0"/>
              <a:ea typeface="ＭＳ Ｐゴシック" charset="0"/>
            </a:endParaRPr>
          </a:p>
        </p:txBody>
      </p:sp>
    </p:spTree>
    <p:extLst>
      <p:ext uri="{BB962C8B-B14F-4D97-AF65-F5344CB8AC3E}">
        <p14:creationId xmlns:p14="http://schemas.microsoft.com/office/powerpoint/2010/main" val="1595521807"/>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153988" y="644525"/>
            <a:ext cx="8245475" cy="498475"/>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r>
              <a:rPr lang="en-US" altLang="en-US" dirty="0" smtClean="0"/>
              <a:t>Finite-state Grammars</a:t>
            </a:r>
          </a:p>
        </p:txBody>
      </p:sp>
      <p:sp>
        <p:nvSpPr>
          <p:cNvPr id="70659" name="Rectangle 3"/>
          <p:cNvSpPr>
            <a:spLocks noGrp="1" noChangeArrowheads="1"/>
          </p:cNvSpPr>
          <p:nvPr>
            <p:ph type="body" idx="1"/>
          </p:nvPr>
        </p:nvSpPr>
        <p:spPr>
          <a:xfrm>
            <a:off x="228600" y="1371600"/>
            <a:ext cx="8305800" cy="4876800"/>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normAutofit/>
          </a:bodyPr>
          <a:lstStyle/>
          <a:p>
            <a:pPr marL="228600" indent="-228600">
              <a:lnSpc>
                <a:spcPct val="90000"/>
              </a:lnSpc>
              <a:defRPr/>
            </a:pPr>
            <a:r>
              <a:rPr lang="en-US" altLang="en-US" dirty="0" smtClean="0"/>
              <a:t>Common formalism underlying most rule-based IE systems</a:t>
            </a:r>
          </a:p>
          <a:p>
            <a:pPr marL="457200" lvl="1" indent="-227013">
              <a:lnSpc>
                <a:spcPct val="90000"/>
              </a:lnSpc>
              <a:defRPr/>
            </a:pPr>
            <a:r>
              <a:rPr lang="en-US" altLang="en-US" dirty="0" smtClean="0"/>
              <a:t>Input text viewed as a sequence of tokens</a:t>
            </a:r>
          </a:p>
          <a:p>
            <a:pPr marL="457200" lvl="1" indent="-227013">
              <a:lnSpc>
                <a:spcPct val="90000"/>
              </a:lnSpc>
              <a:defRPr/>
            </a:pPr>
            <a:r>
              <a:rPr lang="en-US" altLang="en-US" dirty="0" smtClean="0"/>
              <a:t>Rules expressed as regular expression patterns over the lexical features of these tokens</a:t>
            </a:r>
          </a:p>
          <a:p>
            <a:pPr marL="457200" lvl="1" indent="-227013">
              <a:lnSpc>
                <a:spcPct val="90000"/>
              </a:lnSpc>
              <a:defRPr/>
            </a:pPr>
            <a:endParaRPr lang="en-US" altLang="en-US" dirty="0" smtClean="0"/>
          </a:p>
          <a:p>
            <a:pPr marL="228600" indent="-228600">
              <a:lnSpc>
                <a:spcPct val="90000"/>
              </a:lnSpc>
              <a:defRPr/>
            </a:pPr>
            <a:r>
              <a:rPr lang="en-US" altLang="en-US" dirty="0" smtClean="0"/>
              <a:t>Several levels of processing </a:t>
            </a:r>
            <a:r>
              <a:rPr lang="en-US" altLang="en-US" dirty="0" smtClean="0">
                <a:sym typeface="Wingdings" panose="05000000000000000000" pitchFamily="2" charset="2"/>
              </a:rPr>
              <a:t> C</a:t>
            </a:r>
            <a:r>
              <a:rPr lang="en-US" altLang="en-US" dirty="0" smtClean="0"/>
              <a:t>ascading Grammars</a:t>
            </a:r>
          </a:p>
          <a:p>
            <a:pPr marL="457200" lvl="1" indent="-227013">
              <a:lnSpc>
                <a:spcPct val="90000"/>
              </a:lnSpc>
              <a:defRPr/>
            </a:pPr>
            <a:r>
              <a:rPr lang="en-US" altLang="en-US" dirty="0" smtClean="0"/>
              <a:t>Typically, at higher levels of the grammar, larger segments of text are analyzed and annotated</a:t>
            </a:r>
          </a:p>
          <a:p>
            <a:pPr marL="457200" lvl="1" indent="-227013">
              <a:lnSpc>
                <a:spcPct val="90000"/>
              </a:lnSpc>
              <a:defRPr/>
            </a:pPr>
            <a:endParaRPr lang="en-US" altLang="en-US" dirty="0" smtClean="0"/>
          </a:p>
          <a:p>
            <a:pPr marL="228600" indent="-228600">
              <a:lnSpc>
                <a:spcPct val="90000"/>
              </a:lnSpc>
              <a:defRPr/>
            </a:pPr>
            <a:r>
              <a:rPr lang="en-US" altLang="en-US" dirty="0" smtClean="0"/>
              <a:t>Common Pattern Specification Language (CPSL)</a:t>
            </a:r>
          </a:p>
          <a:p>
            <a:pPr marL="457200" lvl="1" indent="-227013">
              <a:lnSpc>
                <a:spcPct val="90000"/>
              </a:lnSpc>
              <a:defRPr/>
            </a:pPr>
            <a:r>
              <a:rPr lang="en-US" altLang="en-US" dirty="0" smtClean="0"/>
              <a:t>A common language to specify and represent finite-state transducers</a:t>
            </a:r>
          </a:p>
          <a:p>
            <a:pPr marL="457200" lvl="1" indent="-227013">
              <a:lnSpc>
                <a:spcPct val="90000"/>
              </a:lnSpc>
              <a:defRPr/>
            </a:pPr>
            <a:r>
              <a:rPr lang="en-US" altLang="en-US" dirty="0" smtClean="0"/>
              <a:t>Each transducer accepts a </a:t>
            </a:r>
            <a:r>
              <a:rPr lang="en-US" altLang="en-US" dirty="0" smtClean="0">
                <a:solidFill>
                  <a:srgbClr val="0000CC"/>
                </a:solidFill>
              </a:rPr>
              <a:t>sequence of annotations</a:t>
            </a:r>
            <a:r>
              <a:rPr lang="en-US" altLang="en-US" dirty="0" smtClean="0"/>
              <a:t> and </a:t>
            </a:r>
            <a:r>
              <a:rPr lang="en-US" altLang="en-US" dirty="0" smtClean="0">
                <a:solidFill>
                  <a:srgbClr val="0000CC"/>
                </a:solidFill>
              </a:rPr>
              <a:t>outputs a sequence of annotations</a:t>
            </a:r>
          </a:p>
          <a:p>
            <a:pPr marL="457200" lvl="1" indent="-227013">
              <a:lnSpc>
                <a:spcPct val="90000"/>
              </a:lnSpc>
              <a:defRPr/>
            </a:pPr>
            <a:r>
              <a:rPr lang="en-US" altLang="en-US" dirty="0" smtClean="0"/>
              <a:t>Example implementations: GATE, </a:t>
            </a:r>
            <a:r>
              <a:rPr lang="en-US" altLang="en-US" dirty="0" err="1" smtClean="0"/>
              <a:t>SProUT</a:t>
            </a:r>
            <a:r>
              <a:rPr lang="en-US" altLang="en-US" dirty="0" smtClean="0"/>
              <a:t>, XTDL</a:t>
            </a:r>
          </a:p>
          <a:p>
            <a:pPr marL="457200" lvl="1" indent="-227013">
              <a:lnSpc>
                <a:spcPct val="90000"/>
              </a:lnSpc>
              <a:defRPr/>
            </a:pPr>
            <a:endParaRPr lang="en-US" altLang="en-US" dirty="0" smtClean="0">
              <a:solidFill>
                <a:srgbClr val="0000CC"/>
              </a:solidFill>
            </a:endParaRPr>
          </a:p>
        </p:txBody>
      </p:sp>
      <p:sp>
        <p:nvSpPr>
          <p:cNvPr id="28676" name="Slide Number Placeholder 1"/>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spcBef>
                <a:spcPct val="0"/>
              </a:spcBef>
              <a:buFontTx/>
              <a:buNone/>
            </a:pPr>
            <a:fld id="{386F4952-47AA-49D1-8369-ED2EB618A0E6}" type="slidenum">
              <a:rPr lang="en-US" altLang="en-US" sz="1400" smtClean="0">
                <a:latin typeface="Arial" panose="020B0604020202020204" pitchFamily="34" charset="0"/>
              </a:rPr>
              <a:pPr>
                <a:spcBef>
                  <a:spcPct val="0"/>
                </a:spcBef>
                <a:buFontTx/>
                <a:buNone/>
              </a:pPr>
              <a:t>138</a:t>
            </a:fld>
            <a:endParaRPr lang="en-US" altLang="en-US" sz="1400" smtClean="0">
              <a:latin typeface="Arial" panose="020B0604020202020204" pitchFamily="34" charset="0"/>
            </a:endParaRPr>
          </a:p>
        </p:txBody>
      </p:sp>
    </p:spTree>
    <p:extLst>
      <p:ext uri="{BB962C8B-B14F-4D97-AF65-F5344CB8AC3E}">
        <p14:creationId xmlns:p14="http://schemas.microsoft.com/office/powerpoint/2010/main" val="323974381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0659">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0659">
                                            <p:txEl>
                                              <p:pRg st="5" end="5"/>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70659">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0659">
                                            <p:txEl>
                                              <p:pRg st="8" end="8"/>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0659">
                                            <p:txEl>
                                              <p:pRg st="9" end="9"/>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0659">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ChangeArrowheads="1"/>
          </p:cNvSpPr>
          <p:nvPr/>
        </p:nvSpPr>
        <p:spPr bwMode="auto">
          <a:xfrm>
            <a:off x="0" y="3200400"/>
            <a:ext cx="9144000" cy="838200"/>
          </a:xfrm>
          <a:prstGeom prst="rect">
            <a:avLst/>
          </a:prstGeom>
          <a:solidFill>
            <a:schemeClr val="bg1"/>
          </a:solidFill>
          <a:ln>
            <a:noFill/>
          </a:ln>
          <a:effectLst/>
          <a:extLst>
            <a:ext uri="{91240B29-F687-4F45-9708-019B960494DF}">
              <a14:hiddenLine xmlns:a14="http://schemas.microsoft.com/office/drawing/2010/main" w="38100">
                <a:solidFill>
                  <a:schemeClr val="tx1"/>
                </a:solidFill>
                <a:miter lim="800000"/>
                <a:headEnd type="none" w="sm" len="sm"/>
                <a:tailEnd type="none" w="lg"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eaLnBrk="1" hangingPunct="1">
              <a:spcBef>
                <a:spcPct val="50000"/>
              </a:spcBef>
              <a:buFontTx/>
              <a:buNone/>
            </a:pPr>
            <a:r>
              <a:rPr lang="en-US" altLang="en-US" sz="1000">
                <a:solidFill>
                  <a:schemeClr val="bg2"/>
                </a:solidFill>
                <a:latin typeface="Arial" panose="020B0604020202020204" pitchFamily="34" charset="0"/>
              </a:rPr>
              <a:t>Lorem ipsum dolor sit amet, consectetuer adipiscing elit. Proin, in sagittis facilisis, volutpat dapibus, ultrices sit amet, sem , volutpat dapibus, ultrices sit amet, sem </a:t>
            </a:r>
            <a:r>
              <a:rPr lang="en-US" altLang="en-US" sz="1200" b="1">
                <a:latin typeface="Arial" panose="020B0604020202020204" pitchFamily="34" charset="0"/>
              </a:rPr>
              <a:t>Tomorrow, we will meet Mark Scott, Howard Smith and</a:t>
            </a:r>
            <a:r>
              <a:rPr lang="en-US" altLang="en-US" sz="1000">
                <a:solidFill>
                  <a:schemeClr val="bg2"/>
                </a:solidFill>
                <a:latin typeface="Arial" panose="020B0604020202020204" pitchFamily="34" charset="0"/>
              </a:rPr>
              <a:t> amet lt arcu tincidunt orci. Pellentesque justo tellus , scelerisque quis, facilisis nunc volutpat enim, quis viverra lacus nulla sit lectus. Curabitur cursus tincidunt orci. Pellentesque justo tellus , scelerisque quis, facilisis quis, interdum non, ante. Suspendisse  </a:t>
            </a:r>
          </a:p>
        </p:txBody>
      </p:sp>
      <p:sp>
        <p:nvSpPr>
          <p:cNvPr id="72707" name="Rectangle 3"/>
          <p:cNvSpPr>
            <a:spLocks noChangeArrowheads="1"/>
          </p:cNvSpPr>
          <p:nvPr/>
        </p:nvSpPr>
        <p:spPr bwMode="auto">
          <a:xfrm>
            <a:off x="-381000" y="5257800"/>
            <a:ext cx="3370263" cy="685800"/>
          </a:xfrm>
          <a:prstGeom prst="rect">
            <a:avLst/>
          </a:prstGeom>
          <a:gradFill rotWithShape="1">
            <a:gsLst>
              <a:gs pos="0">
                <a:schemeClr val="bg1">
                  <a:gamma/>
                  <a:tint val="0"/>
                  <a:invGamma/>
                  <a:alpha val="0"/>
                </a:schemeClr>
              </a:gs>
              <a:gs pos="100000">
                <a:schemeClr val="bg1"/>
              </a:gs>
            </a:gsLst>
            <a:lin ang="5400000" scaled="1"/>
          </a:gradFill>
          <a:ln>
            <a:noFill/>
          </a:ln>
          <a:effectLst/>
          <a:extLst>
            <a:ext uri="{91240B29-F687-4F45-9708-019B960494DF}">
              <a14:hiddenLine xmlns:a14="http://schemas.microsoft.com/office/drawing/2010/main" w="38100">
                <a:solidFill>
                  <a:schemeClr val="tx1"/>
                </a:solidFill>
                <a:miter lim="800000"/>
                <a:headEnd type="none" w="sm" len="sm"/>
                <a:tailEnd type="none" w="lg"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endParaRPr lang="en-US" altLang="en-US" sz="1600"/>
          </a:p>
        </p:txBody>
      </p:sp>
      <p:sp>
        <p:nvSpPr>
          <p:cNvPr id="30724" name="Rectangle 4"/>
          <p:cNvSpPr>
            <a:spLocks noChangeArrowheads="1"/>
          </p:cNvSpPr>
          <p:nvPr/>
        </p:nvSpPr>
        <p:spPr bwMode="auto">
          <a:xfrm>
            <a:off x="1055688" y="4419600"/>
            <a:ext cx="13001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type="none" w="sm" len="sm"/>
                <a:tailEnd type="none" w="lg"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eaLnBrk="1" hangingPunct="1">
              <a:spcBef>
                <a:spcPct val="0"/>
              </a:spcBef>
              <a:buFontTx/>
              <a:buNone/>
            </a:pPr>
            <a:endParaRPr lang="en-US" altLang="en-US" sz="1800">
              <a:latin typeface="Arial" panose="020B0604020202020204" pitchFamily="34" charset="0"/>
            </a:endParaRPr>
          </a:p>
        </p:txBody>
      </p:sp>
      <p:sp>
        <p:nvSpPr>
          <p:cNvPr id="30725" name="Line 5"/>
          <p:cNvSpPr>
            <a:spLocks noChangeShapeType="1"/>
          </p:cNvSpPr>
          <p:nvPr/>
        </p:nvSpPr>
        <p:spPr bwMode="auto">
          <a:xfrm>
            <a:off x="0" y="5867400"/>
            <a:ext cx="9144000" cy="0"/>
          </a:xfrm>
          <a:prstGeom prst="line">
            <a:avLst/>
          </a:prstGeom>
          <a:noFill/>
          <a:ln w="12700" cap="rnd">
            <a:solidFill>
              <a:srgbClr val="840D04"/>
            </a:solidFill>
            <a:prstDash val="sysDot"/>
            <a:round/>
            <a:headEnd type="none" w="sm" len="sm"/>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726" name="Line 6"/>
          <p:cNvSpPr>
            <a:spLocks noChangeShapeType="1"/>
          </p:cNvSpPr>
          <p:nvPr/>
        </p:nvSpPr>
        <p:spPr bwMode="auto">
          <a:xfrm>
            <a:off x="0" y="3200400"/>
            <a:ext cx="9144000" cy="0"/>
          </a:xfrm>
          <a:prstGeom prst="line">
            <a:avLst/>
          </a:prstGeom>
          <a:noFill/>
          <a:ln w="12700" cap="rnd">
            <a:solidFill>
              <a:srgbClr val="840D04"/>
            </a:solidFill>
            <a:prstDash val="sysDot"/>
            <a:round/>
            <a:headEnd type="none" w="sm" len="sm"/>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727" name="Rectangle 7"/>
          <p:cNvSpPr>
            <a:spLocks noChangeArrowheads="1"/>
          </p:cNvSpPr>
          <p:nvPr/>
        </p:nvSpPr>
        <p:spPr bwMode="auto">
          <a:xfrm>
            <a:off x="0" y="5486400"/>
            <a:ext cx="9144000" cy="838200"/>
          </a:xfrm>
          <a:prstGeom prst="rect">
            <a:avLst/>
          </a:prstGeom>
          <a:solidFill>
            <a:schemeClr val="bg1"/>
          </a:solidFill>
          <a:ln>
            <a:noFill/>
          </a:ln>
          <a:effectLst/>
          <a:extLst>
            <a:ext uri="{91240B29-F687-4F45-9708-019B960494DF}">
              <a14:hiddenLine xmlns:a14="http://schemas.microsoft.com/office/drawing/2010/main" w="38100">
                <a:solidFill>
                  <a:schemeClr val="tx1"/>
                </a:solidFill>
                <a:miter lim="800000"/>
                <a:headEnd type="none" w="sm" len="sm"/>
                <a:tailEnd type="none" w="lg"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eaLnBrk="1" hangingPunct="1">
              <a:spcBef>
                <a:spcPct val="50000"/>
              </a:spcBef>
              <a:buFontTx/>
              <a:buNone/>
            </a:pPr>
            <a:r>
              <a:rPr lang="en-US" altLang="en-US" sz="1000">
                <a:solidFill>
                  <a:schemeClr val="bg2"/>
                </a:solidFill>
                <a:latin typeface="Arial" panose="020B0604020202020204" pitchFamily="34" charset="0"/>
              </a:rPr>
              <a:t>Lorem ipsum dolor sit amet, consectetuer adipiscing elit. Proin elementum neque at justo. Aliquam erat volutpat. Curabitur a massa. Vivamus luctus, risus in sagittis facilisis arcu </a:t>
            </a:r>
            <a:r>
              <a:rPr lang="en-US" altLang="en-US" sz="1200" b="1">
                <a:latin typeface="Arial" panose="020B0604020202020204" pitchFamily="34" charset="0"/>
              </a:rPr>
              <a:t>Tomorrow, we will meet Mark Scott, Howard Smith and</a:t>
            </a:r>
            <a:r>
              <a:rPr lang="en-US" altLang="en-US" sz="1000">
                <a:solidFill>
                  <a:schemeClr val="bg2"/>
                </a:solidFill>
                <a:latin typeface="Arial" panose="020B0604020202020204" pitchFamily="34" charset="0"/>
              </a:rPr>
              <a:t> hendrerit faucibus pede mi ipsum. Curabitur cursus tincidunt orci. Pellentesque justo tellus , scelerisque quis, facilisis quis, interdum non, ante. Suspendisse feugiat, erat in  </a:t>
            </a:r>
          </a:p>
        </p:txBody>
      </p:sp>
      <p:sp>
        <p:nvSpPr>
          <p:cNvPr id="30728" name="Rectangle 8"/>
          <p:cNvSpPr>
            <a:spLocks noChangeArrowheads="1"/>
          </p:cNvSpPr>
          <p:nvPr/>
        </p:nvSpPr>
        <p:spPr bwMode="auto">
          <a:xfrm>
            <a:off x="4267200" y="6248400"/>
            <a:ext cx="609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type="none" w="sm" len="sm"/>
                <a:tailEnd type="none" w="lg"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eaLnBrk="1" hangingPunct="1">
              <a:spcBef>
                <a:spcPct val="0"/>
              </a:spcBef>
              <a:buFontTx/>
              <a:buNone/>
            </a:pPr>
            <a:endParaRPr lang="en-US" altLang="en-US" sz="1800">
              <a:latin typeface="Arial" panose="020B0604020202020204" pitchFamily="34" charset="0"/>
            </a:endParaRPr>
          </a:p>
        </p:txBody>
      </p:sp>
      <p:grpSp>
        <p:nvGrpSpPr>
          <p:cNvPr id="72713" name="Group 9"/>
          <p:cNvGrpSpPr>
            <a:grpSpLocks/>
          </p:cNvGrpSpPr>
          <p:nvPr/>
        </p:nvGrpSpPr>
        <p:grpSpPr bwMode="auto">
          <a:xfrm>
            <a:off x="0" y="914400"/>
            <a:ext cx="9144000" cy="990600"/>
            <a:chOff x="-96" y="2640"/>
            <a:chExt cx="6144" cy="624"/>
          </a:xfrm>
        </p:grpSpPr>
        <p:sp>
          <p:nvSpPr>
            <p:cNvPr id="30761" name="Rectangle 10"/>
            <p:cNvSpPr>
              <a:spLocks noChangeArrowheads="1"/>
            </p:cNvSpPr>
            <p:nvPr/>
          </p:nvSpPr>
          <p:spPr bwMode="auto">
            <a:xfrm>
              <a:off x="-96" y="2640"/>
              <a:ext cx="6144" cy="624"/>
            </a:xfrm>
            <a:prstGeom prst="rect">
              <a:avLst/>
            </a:prstGeom>
            <a:solidFill>
              <a:schemeClr val="bg1"/>
            </a:solidFill>
            <a:ln>
              <a:noFill/>
            </a:ln>
            <a:effectLst/>
            <a:extLst>
              <a:ext uri="{91240B29-F687-4F45-9708-019B960494DF}">
                <a14:hiddenLine xmlns:a14="http://schemas.microsoft.com/office/drawing/2010/main" w="38100">
                  <a:solidFill>
                    <a:schemeClr val="tx1"/>
                  </a:solidFill>
                  <a:miter lim="800000"/>
                  <a:headEnd type="none" w="sm" len="sm"/>
                  <a:tailEnd type="none" w="lg"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eaLnBrk="1" hangingPunct="1">
                <a:spcBef>
                  <a:spcPct val="50000"/>
                </a:spcBef>
                <a:buFontTx/>
                <a:buNone/>
              </a:pPr>
              <a:r>
                <a:rPr lang="en-US" altLang="en-US" sz="1000">
                  <a:solidFill>
                    <a:schemeClr val="bg2"/>
                  </a:solidFill>
                  <a:latin typeface="Arial" panose="020B0604020202020204" pitchFamily="34" charset="0"/>
                </a:rPr>
                <a:t>Lorem ipsum dolor sit amet, consectetuer adipiscing elit. Proin elementum neque at justo. Aliquam erat volutpat. Curabitur a massa. Vivamus luctus, risus in e sagittis  </a:t>
              </a:r>
              <a:r>
                <a:rPr lang="en-US" altLang="en-US" sz="1200" b="1">
                  <a:latin typeface="Arial" panose="020B0604020202020204" pitchFamily="34" charset="0"/>
                </a:rPr>
                <a:t>Tomorrow, we will meet Mark Scott, Howard Smith and</a:t>
              </a:r>
              <a:r>
                <a:rPr lang="en-US" altLang="en-US" sz="1000">
                  <a:solidFill>
                    <a:schemeClr val="bg2"/>
                  </a:solidFill>
                  <a:latin typeface="Arial" panose="020B0604020202020204" pitchFamily="34" charset="0"/>
                </a:rPr>
                <a:t> hendrerit faucibus pede mi sed ipsum. Curabitur cursus tincidunt orci. Pellentesque justo tellus , scelerisque quis, facilisis quis, interdum non, ante. Suspendisse feugiat, erat in feugiat tincidunt, est nunc volutpat enim, quis viverra lacus nulla sit amet lectus. Nulla odio lorem, feugiat et, volutpat dapibus, ultrices sit amet, sem. Vestibulum quis dui vitae massa euismod faucibus. Pellentesque id neque id tellus hendrerit tincidunt. Etiam augue. Class aptent </a:t>
              </a:r>
            </a:p>
          </p:txBody>
        </p:sp>
        <p:sp>
          <p:nvSpPr>
            <p:cNvPr id="72715" name="Rectangle 11"/>
            <p:cNvSpPr>
              <a:spLocks noChangeArrowheads="1"/>
            </p:cNvSpPr>
            <p:nvPr/>
          </p:nvSpPr>
          <p:spPr bwMode="auto">
            <a:xfrm>
              <a:off x="-48" y="2832"/>
              <a:ext cx="6000" cy="432"/>
            </a:xfrm>
            <a:prstGeom prst="rect">
              <a:avLst/>
            </a:prstGeom>
            <a:gradFill rotWithShape="1">
              <a:gsLst>
                <a:gs pos="0">
                  <a:schemeClr val="bg1">
                    <a:gamma/>
                    <a:tint val="0"/>
                    <a:invGamma/>
                    <a:alpha val="0"/>
                  </a:schemeClr>
                </a:gs>
                <a:gs pos="100000">
                  <a:schemeClr val="bg1"/>
                </a:gs>
              </a:gsLst>
              <a:lin ang="5400000" scaled="1"/>
            </a:gradFill>
            <a:ln>
              <a:noFill/>
            </a:ln>
            <a:effectLst/>
            <a:extLst>
              <a:ext uri="{91240B29-F687-4F45-9708-019B960494DF}">
                <a14:hiddenLine xmlns:a14="http://schemas.microsoft.com/office/drawing/2010/main" w="38100">
                  <a:solidFill>
                    <a:schemeClr val="tx1"/>
                  </a:solidFill>
                  <a:miter lim="800000"/>
                  <a:headEnd type="none" w="sm" len="sm"/>
                  <a:tailEnd type="none" w="lg"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endParaRPr lang="en-US"/>
            </a:p>
          </p:txBody>
        </p:sp>
      </p:grpSp>
      <p:sp>
        <p:nvSpPr>
          <p:cNvPr id="30730" name="Rectangle 12"/>
          <p:cNvSpPr>
            <a:spLocks noChangeArrowheads="1"/>
          </p:cNvSpPr>
          <p:nvPr/>
        </p:nvSpPr>
        <p:spPr bwMode="auto">
          <a:xfrm>
            <a:off x="3886200" y="1600200"/>
            <a:ext cx="13716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type="none" w="sm" len="sm"/>
                <a:tailEnd type="none" w="lg"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eaLnBrk="1" hangingPunct="1">
              <a:spcBef>
                <a:spcPct val="0"/>
              </a:spcBef>
              <a:buFontTx/>
              <a:buNone/>
            </a:pPr>
            <a:endParaRPr lang="en-US" altLang="en-US" sz="1800">
              <a:latin typeface="Arial" panose="020B0604020202020204" pitchFamily="34" charset="0"/>
            </a:endParaRPr>
          </a:p>
        </p:txBody>
      </p:sp>
      <p:sp>
        <p:nvSpPr>
          <p:cNvPr id="30731" name="Rectangle 13"/>
          <p:cNvSpPr>
            <a:spLocks noGrp="1" noChangeArrowheads="1"/>
          </p:cNvSpPr>
          <p:nvPr>
            <p:ph type="title"/>
          </p:nvPr>
        </p:nvSpPr>
        <p:spPr>
          <a:xfrm>
            <a:off x="152400" y="76200"/>
            <a:ext cx="8228013" cy="727075"/>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r>
              <a:rPr lang="en-US" altLang="en-US" smtClean="0"/>
              <a:t>Example: Simplified Person Annotator</a:t>
            </a:r>
          </a:p>
        </p:txBody>
      </p:sp>
      <p:sp>
        <p:nvSpPr>
          <p:cNvPr id="30732" name="Text Box 14"/>
          <p:cNvSpPr txBox="1">
            <a:spLocks noChangeArrowheads="1"/>
          </p:cNvSpPr>
          <p:nvPr/>
        </p:nvSpPr>
        <p:spPr bwMode="auto">
          <a:xfrm>
            <a:off x="0" y="5273675"/>
            <a:ext cx="1935163" cy="452438"/>
          </a:xfrm>
          <a:prstGeom prst="rect">
            <a:avLst/>
          </a:prstGeom>
          <a:solidFill>
            <a:schemeClr val="bg1">
              <a:alpha val="50195"/>
            </a:schemeClr>
          </a:solidFill>
          <a:ln>
            <a:noFill/>
          </a:ln>
          <a:effectLst/>
          <a:extLst>
            <a:ext uri="{91240B29-F687-4F45-9708-019B960494DF}">
              <a14:hiddenLine xmlns:a14="http://schemas.microsoft.com/office/drawing/2010/main" w="38100">
                <a:solidFill>
                  <a:schemeClr val="tx1"/>
                </a:solidFill>
                <a:miter lim="800000"/>
                <a:headEnd type="none" w="sm" len="sm"/>
                <a:tailEnd type="none" w="lg"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eaLnBrk="1" hangingPunct="1">
              <a:lnSpc>
                <a:spcPct val="60000"/>
              </a:lnSpc>
              <a:spcBef>
                <a:spcPct val="50000"/>
              </a:spcBef>
              <a:buFontTx/>
              <a:buNone/>
            </a:pPr>
            <a:r>
              <a:rPr lang="en-US" altLang="en-US" sz="1400" b="1">
                <a:solidFill>
                  <a:srgbClr val="840D04"/>
                </a:solidFill>
                <a:latin typeface="Arial" panose="020B0604020202020204" pitchFamily="34" charset="0"/>
              </a:rPr>
              <a:t>Tokenization</a:t>
            </a:r>
          </a:p>
          <a:p>
            <a:pPr eaLnBrk="1" hangingPunct="1">
              <a:lnSpc>
                <a:spcPct val="60000"/>
              </a:lnSpc>
              <a:spcBef>
                <a:spcPct val="50000"/>
              </a:spcBef>
              <a:buFontTx/>
              <a:buNone/>
            </a:pPr>
            <a:r>
              <a:rPr lang="en-US" altLang="en-US" sz="1400" b="1">
                <a:solidFill>
                  <a:srgbClr val="840D04"/>
                </a:solidFill>
                <a:latin typeface="Arial" panose="020B0604020202020204" pitchFamily="34" charset="0"/>
              </a:rPr>
              <a:t>(preprocessing step)</a:t>
            </a:r>
          </a:p>
        </p:txBody>
      </p:sp>
      <p:sp>
        <p:nvSpPr>
          <p:cNvPr id="30733" name="Rectangle 15"/>
          <p:cNvSpPr>
            <a:spLocks noChangeArrowheads="1"/>
          </p:cNvSpPr>
          <p:nvPr/>
        </p:nvSpPr>
        <p:spPr bwMode="auto">
          <a:xfrm>
            <a:off x="1360488" y="152400"/>
            <a:ext cx="13001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folHlink"/>
                </a:solidFill>
                <a:miter lim="800000"/>
                <a:headEnd type="none" w="sm" len="sm"/>
                <a:tailEnd type="none" w="lg"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eaLnBrk="1" hangingPunct="1">
              <a:spcBef>
                <a:spcPct val="0"/>
              </a:spcBef>
              <a:buFontTx/>
              <a:buNone/>
            </a:pPr>
            <a:endParaRPr lang="en-US" altLang="en-US" sz="1800">
              <a:latin typeface="Arial" panose="020B0604020202020204" pitchFamily="34" charset="0"/>
            </a:endParaRPr>
          </a:p>
        </p:txBody>
      </p:sp>
      <p:grpSp>
        <p:nvGrpSpPr>
          <p:cNvPr id="72720" name="Group 16"/>
          <p:cNvGrpSpPr>
            <a:grpSpLocks/>
          </p:cNvGrpSpPr>
          <p:nvPr/>
        </p:nvGrpSpPr>
        <p:grpSpPr bwMode="auto">
          <a:xfrm>
            <a:off x="304800" y="4038600"/>
            <a:ext cx="6019800" cy="1524000"/>
            <a:chOff x="192" y="2544"/>
            <a:chExt cx="3792" cy="960"/>
          </a:xfrm>
        </p:grpSpPr>
        <p:sp>
          <p:nvSpPr>
            <p:cNvPr id="30755" name="Text Box 17"/>
            <p:cNvSpPr txBox="1">
              <a:spLocks noChangeArrowheads="1"/>
            </p:cNvSpPr>
            <p:nvPr/>
          </p:nvSpPr>
          <p:spPr bwMode="auto">
            <a:xfrm>
              <a:off x="192" y="2574"/>
              <a:ext cx="658" cy="250"/>
            </a:xfrm>
            <a:prstGeom prst="rect">
              <a:avLst/>
            </a:prstGeom>
            <a:solidFill>
              <a:schemeClr val="bg1">
                <a:alpha val="50195"/>
              </a:schemeClr>
            </a:solidFill>
            <a:ln>
              <a:noFill/>
            </a:ln>
            <a:effectLst/>
            <a:extLst>
              <a:ext uri="{91240B29-F687-4F45-9708-019B960494DF}">
                <a14:hiddenLine xmlns:a14="http://schemas.microsoft.com/office/drawing/2010/main" w="38100">
                  <a:solidFill>
                    <a:schemeClr val="tx1"/>
                  </a:solidFill>
                  <a:miter lim="800000"/>
                  <a:headEnd type="none" w="sm" len="sm"/>
                  <a:tailEnd type="none" w="lg"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eaLnBrk="1" hangingPunct="1">
                <a:spcBef>
                  <a:spcPct val="50000"/>
                </a:spcBef>
                <a:buFontTx/>
                <a:buNone/>
              </a:pPr>
              <a:r>
                <a:rPr lang="en-US" altLang="en-US" sz="2000" b="1">
                  <a:solidFill>
                    <a:srgbClr val="840D04"/>
                  </a:solidFill>
                  <a:latin typeface="Arial" panose="020B0604020202020204" pitchFamily="34" charset="0"/>
                </a:rPr>
                <a:t>Level 1</a:t>
              </a:r>
            </a:p>
          </p:txBody>
        </p:sp>
        <p:grpSp>
          <p:nvGrpSpPr>
            <p:cNvPr id="30756" name="Group 18"/>
            <p:cNvGrpSpPr>
              <a:grpSpLocks/>
            </p:cNvGrpSpPr>
            <p:nvPr/>
          </p:nvGrpSpPr>
          <p:grpSpPr bwMode="auto">
            <a:xfrm>
              <a:off x="1632" y="2544"/>
              <a:ext cx="2352" cy="720"/>
              <a:chOff x="1632" y="2544"/>
              <a:chExt cx="2352" cy="720"/>
            </a:xfrm>
          </p:grpSpPr>
          <p:sp>
            <p:nvSpPr>
              <p:cNvPr id="30758" name="Rectangle 19"/>
              <p:cNvSpPr>
                <a:spLocks noChangeArrowheads="1"/>
              </p:cNvSpPr>
              <p:nvPr/>
            </p:nvSpPr>
            <p:spPr bwMode="auto">
              <a:xfrm>
                <a:off x="1632" y="2832"/>
                <a:ext cx="2352" cy="192"/>
              </a:xfrm>
              <a:prstGeom prst="rect">
                <a:avLst/>
              </a:prstGeom>
              <a:solidFill>
                <a:schemeClr val="accent1"/>
              </a:solidFill>
              <a:ln w="28575">
                <a:solidFill>
                  <a:schemeClr val="tx1"/>
                </a:solidFill>
                <a:miter lim="800000"/>
                <a:headEnd type="none" w="sm" len="sm"/>
                <a:tailEnd type="none" w="lg" len="lg"/>
              </a:ln>
              <a:effectLst>
                <a:outerShdw dist="107763" dir="2700000" algn="ctr" rotWithShape="0">
                  <a:schemeClr val="bg2">
                    <a:alpha val="50000"/>
                  </a:schemeClr>
                </a:outerShdw>
              </a:effectLst>
            </p:spPr>
            <p:txBody>
              <a:bodyPr wrap="none" anchor="ct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eaLnBrk="1" hangingPunct="1">
                  <a:lnSpc>
                    <a:spcPct val="90000"/>
                  </a:lnSpc>
                  <a:spcBef>
                    <a:spcPct val="50000"/>
                  </a:spcBef>
                  <a:spcAft>
                    <a:spcPct val="15000"/>
                  </a:spcAft>
                  <a:buClr>
                    <a:schemeClr val="accent2"/>
                  </a:buClr>
                  <a:buFont typeface="Wingdings" panose="05000000000000000000" pitchFamily="2" charset="2"/>
                  <a:buNone/>
                </a:pPr>
                <a:r>
                  <a:rPr lang="en-US" altLang="en-US" sz="1400">
                    <a:latin typeface="Arial" panose="020B0604020202020204" pitchFamily="34" charset="0"/>
                    <a:sym typeface="Symbol" panose="05050102010706020507" pitchFamily="18" charset="2"/>
                  </a:rPr>
                  <a:t></a:t>
                </a:r>
                <a:r>
                  <a:rPr lang="en-US" altLang="en-US" sz="1400">
                    <a:latin typeface="Arial" panose="020B0604020202020204" pitchFamily="34" charset="0"/>
                  </a:rPr>
                  <a:t>Gazetteer</a:t>
                </a:r>
                <a:r>
                  <a:rPr lang="en-US" altLang="en-US" sz="1400">
                    <a:latin typeface="Arial" panose="020B0604020202020204" pitchFamily="34" charset="0"/>
                    <a:sym typeface="Symbol" panose="05050102010706020507" pitchFamily="18" charset="2"/>
                  </a:rPr>
                  <a:t>[type = LastGaz]  </a:t>
                </a:r>
                <a:r>
                  <a:rPr lang="en-US" altLang="en-US" sz="1400">
                    <a:latin typeface="Arial" panose="020B0604020202020204" pitchFamily="34" charset="0"/>
                    <a:sym typeface="Wingdings" panose="05000000000000000000" pitchFamily="2" charset="2"/>
                  </a:rPr>
                  <a:t> </a:t>
                </a:r>
                <a:r>
                  <a:rPr lang="en-US" altLang="en-US" sz="1400">
                    <a:latin typeface="Arial" panose="020B0604020202020204" pitchFamily="34" charset="0"/>
                    <a:sym typeface="Symbol" panose="05050102010706020507" pitchFamily="18" charset="2"/>
                  </a:rPr>
                  <a:t></a:t>
                </a:r>
                <a:r>
                  <a:rPr lang="en-US" altLang="en-US" sz="1400">
                    <a:latin typeface="Arial" panose="020B0604020202020204" pitchFamily="34" charset="0"/>
                  </a:rPr>
                  <a:t>Last</a:t>
                </a:r>
                <a:r>
                  <a:rPr lang="en-US" altLang="en-US" sz="1400">
                    <a:latin typeface="Arial" panose="020B0604020202020204" pitchFamily="34" charset="0"/>
                    <a:sym typeface="Symbol" panose="05050102010706020507" pitchFamily="18" charset="2"/>
                  </a:rPr>
                  <a:t></a:t>
                </a:r>
              </a:p>
            </p:txBody>
          </p:sp>
          <p:sp>
            <p:nvSpPr>
              <p:cNvPr id="30759" name="Rectangle 20"/>
              <p:cNvSpPr>
                <a:spLocks noChangeArrowheads="1"/>
              </p:cNvSpPr>
              <p:nvPr/>
            </p:nvSpPr>
            <p:spPr bwMode="auto">
              <a:xfrm>
                <a:off x="1632" y="2544"/>
                <a:ext cx="2352" cy="240"/>
              </a:xfrm>
              <a:prstGeom prst="rect">
                <a:avLst/>
              </a:prstGeom>
              <a:solidFill>
                <a:srgbClr val="99CC00"/>
              </a:solidFill>
              <a:ln w="28575">
                <a:solidFill>
                  <a:schemeClr val="tx1"/>
                </a:solidFill>
                <a:miter lim="800000"/>
                <a:headEnd type="none" w="sm" len="sm"/>
                <a:tailEnd type="none" w="lg" len="lg"/>
              </a:ln>
              <a:effectLst>
                <a:outerShdw dist="107763" dir="2700000" algn="ctr" rotWithShape="0">
                  <a:schemeClr val="bg2">
                    <a:alpha val="50000"/>
                  </a:schemeClr>
                </a:outerShdw>
              </a:effectLst>
            </p:spPr>
            <p:txBody>
              <a:bodyPr wrap="none" anchor="ct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eaLnBrk="1" hangingPunct="1">
                  <a:lnSpc>
                    <a:spcPct val="90000"/>
                  </a:lnSpc>
                  <a:spcBef>
                    <a:spcPct val="50000"/>
                  </a:spcBef>
                  <a:spcAft>
                    <a:spcPct val="15000"/>
                  </a:spcAft>
                  <a:buClr>
                    <a:schemeClr val="accent2"/>
                  </a:buClr>
                  <a:buFont typeface="Wingdings" panose="05000000000000000000" pitchFamily="2" charset="2"/>
                  <a:buNone/>
                </a:pPr>
                <a:r>
                  <a:rPr lang="en-US" altLang="en-US" sz="1400">
                    <a:latin typeface="Arial" panose="020B0604020202020204" pitchFamily="34" charset="0"/>
                    <a:sym typeface="Symbol" panose="05050102010706020507" pitchFamily="18" charset="2"/>
                  </a:rPr>
                  <a:t></a:t>
                </a:r>
                <a:r>
                  <a:rPr lang="en-US" altLang="en-US" sz="1400">
                    <a:latin typeface="Arial" panose="020B0604020202020204" pitchFamily="34" charset="0"/>
                  </a:rPr>
                  <a:t>Gazetteer</a:t>
                </a:r>
                <a:r>
                  <a:rPr lang="en-US" altLang="en-US" sz="1400">
                    <a:latin typeface="Arial" panose="020B0604020202020204" pitchFamily="34" charset="0"/>
                    <a:sym typeface="Symbol" panose="05050102010706020507" pitchFamily="18" charset="2"/>
                  </a:rPr>
                  <a:t>[type = FirstGaz]  </a:t>
                </a:r>
                <a:r>
                  <a:rPr lang="en-US" altLang="en-US" sz="1400">
                    <a:latin typeface="Arial" panose="020B0604020202020204" pitchFamily="34" charset="0"/>
                    <a:sym typeface="Wingdings" panose="05000000000000000000" pitchFamily="2" charset="2"/>
                  </a:rPr>
                  <a:t> </a:t>
                </a:r>
                <a:r>
                  <a:rPr lang="en-US" altLang="en-US" sz="1400">
                    <a:latin typeface="Arial" panose="020B0604020202020204" pitchFamily="34" charset="0"/>
                    <a:sym typeface="Symbol" panose="05050102010706020507" pitchFamily="18" charset="2"/>
                  </a:rPr>
                  <a:t></a:t>
                </a:r>
                <a:r>
                  <a:rPr lang="en-US" altLang="en-US" sz="1400">
                    <a:latin typeface="Arial" panose="020B0604020202020204" pitchFamily="34" charset="0"/>
                  </a:rPr>
                  <a:t>First</a:t>
                </a:r>
                <a:r>
                  <a:rPr lang="en-US" altLang="en-US" sz="1400">
                    <a:latin typeface="Arial" panose="020B0604020202020204" pitchFamily="34" charset="0"/>
                    <a:sym typeface="Symbol" panose="05050102010706020507" pitchFamily="18" charset="2"/>
                  </a:rPr>
                  <a:t></a:t>
                </a:r>
                <a:endParaRPr lang="en-US" altLang="en-US" sz="1400">
                  <a:latin typeface="Arial" panose="020B0604020202020204" pitchFamily="34" charset="0"/>
                </a:endParaRPr>
              </a:p>
            </p:txBody>
          </p:sp>
          <p:sp>
            <p:nvSpPr>
              <p:cNvPr id="30760" name="Rectangle 21"/>
              <p:cNvSpPr>
                <a:spLocks noChangeArrowheads="1"/>
              </p:cNvSpPr>
              <p:nvPr/>
            </p:nvSpPr>
            <p:spPr bwMode="auto">
              <a:xfrm>
                <a:off x="1632" y="3072"/>
                <a:ext cx="2352" cy="192"/>
              </a:xfrm>
              <a:prstGeom prst="rect">
                <a:avLst/>
              </a:prstGeom>
              <a:solidFill>
                <a:srgbClr val="FFCC00"/>
              </a:solidFill>
              <a:ln w="28575">
                <a:solidFill>
                  <a:schemeClr val="tx1"/>
                </a:solidFill>
                <a:miter lim="800000"/>
                <a:headEnd type="none" w="sm" len="sm"/>
                <a:tailEnd type="none" w="lg" len="lg"/>
              </a:ln>
              <a:effectLst>
                <a:outerShdw dist="107763" dir="2700000" algn="ctr" rotWithShape="0">
                  <a:schemeClr val="bg2">
                    <a:alpha val="50000"/>
                  </a:schemeClr>
                </a:outerShdw>
              </a:effectLst>
            </p:spPr>
            <p:txBody>
              <a:bodyPr wrap="none" anchor="ct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eaLnBrk="1" hangingPunct="1">
                  <a:lnSpc>
                    <a:spcPct val="90000"/>
                  </a:lnSpc>
                  <a:spcBef>
                    <a:spcPct val="50000"/>
                  </a:spcBef>
                  <a:spcAft>
                    <a:spcPct val="15000"/>
                  </a:spcAft>
                  <a:buClr>
                    <a:schemeClr val="accent2"/>
                  </a:buClr>
                  <a:buFont typeface="Wingdings" panose="05000000000000000000" pitchFamily="2" charset="2"/>
                  <a:buNone/>
                </a:pPr>
                <a:r>
                  <a:rPr lang="en-US" altLang="en-US" sz="1400">
                    <a:latin typeface="Arial" panose="020B0604020202020204" pitchFamily="34" charset="0"/>
                    <a:sym typeface="Symbol" panose="05050102010706020507" pitchFamily="18" charset="2"/>
                  </a:rPr>
                  <a:t>      </a:t>
                </a:r>
                <a:r>
                  <a:rPr lang="en-US" altLang="en-US" sz="1400">
                    <a:latin typeface="Arial" panose="020B0604020202020204" pitchFamily="34" charset="0"/>
                  </a:rPr>
                  <a:t>Token</a:t>
                </a:r>
                <a:r>
                  <a:rPr lang="en-US" altLang="en-US" sz="1400">
                    <a:latin typeface="Arial" panose="020B0604020202020204" pitchFamily="34" charset="0"/>
                    <a:sym typeface="Symbol" panose="05050102010706020507" pitchFamily="18" charset="2"/>
                  </a:rPr>
                  <a:t>[~ “[A-Z]\w+”]             </a:t>
                </a:r>
                <a:r>
                  <a:rPr lang="en-US" altLang="en-US" sz="1400">
                    <a:latin typeface="Arial" panose="020B0604020202020204" pitchFamily="34" charset="0"/>
                    <a:sym typeface="Wingdings" panose="05000000000000000000" pitchFamily="2" charset="2"/>
                  </a:rPr>
                  <a:t> </a:t>
                </a:r>
                <a:r>
                  <a:rPr lang="en-US" altLang="en-US" sz="1400">
                    <a:latin typeface="Arial" panose="020B0604020202020204" pitchFamily="34" charset="0"/>
                    <a:sym typeface="Symbol" panose="05050102010706020507" pitchFamily="18" charset="2"/>
                  </a:rPr>
                  <a:t></a:t>
                </a:r>
                <a:r>
                  <a:rPr lang="en-US" altLang="en-US" sz="1400">
                    <a:latin typeface="Arial" panose="020B0604020202020204" pitchFamily="34" charset="0"/>
                  </a:rPr>
                  <a:t>Caps</a:t>
                </a:r>
                <a:r>
                  <a:rPr lang="en-US" altLang="en-US" sz="1400">
                    <a:latin typeface="Arial" panose="020B0604020202020204" pitchFamily="34" charset="0"/>
                    <a:sym typeface="Symbol" panose="05050102010706020507" pitchFamily="18" charset="2"/>
                  </a:rPr>
                  <a:t></a:t>
                </a:r>
              </a:p>
            </p:txBody>
          </p:sp>
        </p:grpSp>
        <p:sp>
          <p:nvSpPr>
            <p:cNvPr id="30757" name="AutoShape 22"/>
            <p:cNvSpPr>
              <a:spLocks noChangeArrowheads="1"/>
            </p:cNvSpPr>
            <p:nvPr/>
          </p:nvSpPr>
          <p:spPr bwMode="auto">
            <a:xfrm>
              <a:off x="2688" y="3312"/>
              <a:ext cx="192" cy="192"/>
            </a:xfrm>
            <a:prstGeom prst="upArrow">
              <a:avLst>
                <a:gd name="adj1" fmla="val 50000"/>
                <a:gd name="adj2" fmla="val 25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eaLnBrk="1" hangingPunct="1">
                <a:spcBef>
                  <a:spcPct val="0"/>
                </a:spcBef>
                <a:buFontTx/>
                <a:buNone/>
              </a:pPr>
              <a:endParaRPr lang="en-US" altLang="en-US" sz="1800">
                <a:latin typeface="Arial" panose="020B0604020202020204" pitchFamily="34" charset="0"/>
              </a:endParaRPr>
            </a:p>
          </p:txBody>
        </p:sp>
      </p:grpSp>
      <p:grpSp>
        <p:nvGrpSpPr>
          <p:cNvPr id="72727" name="Group 23"/>
          <p:cNvGrpSpPr>
            <a:grpSpLocks/>
          </p:cNvGrpSpPr>
          <p:nvPr/>
        </p:nvGrpSpPr>
        <p:grpSpPr bwMode="auto">
          <a:xfrm>
            <a:off x="228600" y="1800225"/>
            <a:ext cx="5486400" cy="1552575"/>
            <a:chOff x="144" y="1134"/>
            <a:chExt cx="3456" cy="978"/>
          </a:xfrm>
        </p:grpSpPr>
        <p:sp>
          <p:nvSpPr>
            <p:cNvPr id="30750" name="Text Box 24"/>
            <p:cNvSpPr txBox="1">
              <a:spLocks noChangeArrowheads="1"/>
            </p:cNvSpPr>
            <p:nvPr/>
          </p:nvSpPr>
          <p:spPr bwMode="auto">
            <a:xfrm>
              <a:off x="144" y="1134"/>
              <a:ext cx="658" cy="250"/>
            </a:xfrm>
            <a:prstGeom prst="rect">
              <a:avLst/>
            </a:prstGeom>
            <a:solidFill>
              <a:schemeClr val="bg1">
                <a:alpha val="50195"/>
              </a:schemeClr>
            </a:solidFill>
            <a:ln>
              <a:noFill/>
            </a:ln>
            <a:effectLst/>
            <a:extLst>
              <a:ext uri="{91240B29-F687-4F45-9708-019B960494DF}">
                <a14:hiddenLine xmlns:a14="http://schemas.microsoft.com/office/drawing/2010/main" w="38100">
                  <a:solidFill>
                    <a:schemeClr val="tx1"/>
                  </a:solidFill>
                  <a:miter lim="800000"/>
                  <a:headEnd type="none" w="sm" len="sm"/>
                  <a:tailEnd type="none" w="lg"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eaLnBrk="1" hangingPunct="1">
                <a:spcBef>
                  <a:spcPct val="50000"/>
                </a:spcBef>
                <a:buFontTx/>
                <a:buNone/>
              </a:pPr>
              <a:r>
                <a:rPr lang="en-US" altLang="en-US" sz="2000" b="1">
                  <a:solidFill>
                    <a:srgbClr val="840D04"/>
                  </a:solidFill>
                  <a:latin typeface="Arial" panose="020B0604020202020204" pitchFamily="34" charset="0"/>
                </a:rPr>
                <a:t>Level 2</a:t>
              </a:r>
            </a:p>
          </p:txBody>
        </p:sp>
        <p:sp>
          <p:nvSpPr>
            <p:cNvPr id="30751" name="Rectangle 25"/>
            <p:cNvSpPr>
              <a:spLocks noChangeArrowheads="1"/>
            </p:cNvSpPr>
            <p:nvPr/>
          </p:nvSpPr>
          <p:spPr bwMode="auto">
            <a:xfrm>
              <a:off x="1920" y="1152"/>
              <a:ext cx="1680" cy="192"/>
            </a:xfrm>
            <a:prstGeom prst="rect">
              <a:avLst/>
            </a:prstGeom>
            <a:solidFill>
              <a:srgbClr val="DDDDDD"/>
            </a:solidFill>
            <a:ln w="28575">
              <a:solidFill>
                <a:schemeClr val="tx1"/>
              </a:solidFill>
              <a:miter lim="800000"/>
              <a:headEnd type="none" w="sm" len="sm"/>
              <a:tailEnd type="none" w="lg" len="lg"/>
            </a:ln>
            <a:effectLst>
              <a:outerShdw dist="107763" dir="2700000" algn="ctr" rotWithShape="0">
                <a:schemeClr val="bg2">
                  <a:alpha val="50000"/>
                </a:schemeClr>
              </a:outerShdw>
            </a:effectLst>
          </p:spPr>
          <p:txBody>
            <a:bodyPr wrap="none" anchor="ct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eaLnBrk="1" hangingPunct="1">
                <a:lnSpc>
                  <a:spcPct val="90000"/>
                </a:lnSpc>
                <a:spcBef>
                  <a:spcPct val="50000"/>
                </a:spcBef>
                <a:spcAft>
                  <a:spcPct val="15000"/>
                </a:spcAft>
                <a:buClr>
                  <a:schemeClr val="accent2"/>
                </a:buClr>
                <a:buFont typeface="Wingdings" panose="05000000000000000000" pitchFamily="2" charset="2"/>
                <a:buNone/>
              </a:pPr>
              <a:r>
                <a:rPr lang="en-US" altLang="en-US" sz="1400">
                  <a:latin typeface="Arial" panose="020B0604020202020204" pitchFamily="34" charset="0"/>
                  <a:sym typeface="Symbol" panose="05050102010706020507" pitchFamily="18" charset="2"/>
                </a:rPr>
                <a:t></a:t>
              </a:r>
              <a:r>
                <a:rPr lang="en-US" altLang="en-US" sz="1400">
                  <a:latin typeface="Arial" panose="020B0604020202020204" pitchFamily="34" charset="0"/>
                </a:rPr>
                <a:t>First</a:t>
              </a:r>
              <a:r>
                <a:rPr lang="en-US" altLang="en-US" sz="1400">
                  <a:latin typeface="Arial" panose="020B0604020202020204" pitchFamily="34" charset="0"/>
                  <a:sym typeface="Symbol" panose="05050102010706020507" pitchFamily="18" charset="2"/>
                </a:rPr>
                <a:t> Last  </a:t>
              </a:r>
              <a:r>
                <a:rPr lang="en-US" altLang="en-US" sz="1400">
                  <a:latin typeface="Arial" panose="020B0604020202020204" pitchFamily="34" charset="0"/>
                  <a:sym typeface="Wingdings" panose="05000000000000000000" pitchFamily="2" charset="2"/>
                </a:rPr>
                <a:t> </a:t>
              </a:r>
              <a:r>
                <a:rPr lang="en-US" altLang="en-US" sz="1400">
                  <a:latin typeface="Arial" panose="020B0604020202020204" pitchFamily="34" charset="0"/>
                  <a:sym typeface="Symbol" panose="05050102010706020507" pitchFamily="18" charset="2"/>
                </a:rPr>
                <a:t></a:t>
              </a:r>
              <a:r>
                <a:rPr lang="en-US" altLang="en-US" sz="1400">
                  <a:latin typeface="Arial" panose="020B0604020202020204" pitchFamily="34" charset="0"/>
                </a:rPr>
                <a:t>Person</a:t>
              </a:r>
              <a:r>
                <a:rPr lang="en-US" altLang="en-US" sz="1400">
                  <a:latin typeface="Arial" panose="020B0604020202020204" pitchFamily="34" charset="0"/>
                  <a:sym typeface="Symbol" panose="05050102010706020507" pitchFamily="18" charset="2"/>
                </a:rPr>
                <a:t></a:t>
              </a:r>
            </a:p>
          </p:txBody>
        </p:sp>
        <p:sp>
          <p:nvSpPr>
            <p:cNvPr id="30752" name="Rectangle 26"/>
            <p:cNvSpPr>
              <a:spLocks noChangeArrowheads="1"/>
            </p:cNvSpPr>
            <p:nvPr/>
          </p:nvSpPr>
          <p:spPr bwMode="auto">
            <a:xfrm>
              <a:off x="1920" y="1392"/>
              <a:ext cx="1680" cy="192"/>
            </a:xfrm>
            <a:prstGeom prst="rect">
              <a:avLst/>
            </a:prstGeom>
            <a:solidFill>
              <a:srgbClr val="FF9999"/>
            </a:solidFill>
            <a:ln w="28575">
              <a:solidFill>
                <a:schemeClr val="tx1"/>
              </a:solidFill>
              <a:miter lim="800000"/>
              <a:headEnd type="none" w="sm" len="sm"/>
              <a:tailEnd type="none" w="lg" len="lg"/>
            </a:ln>
            <a:effectLst>
              <a:outerShdw dist="107763" dir="2700000" algn="ctr" rotWithShape="0">
                <a:schemeClr val="bg2">
                  <a:alpha val="50000"/>
                </a:schemeClr>
              </a:outerShdw>
            </a:effectLst>
          </p:spPr>
          <p:txBody>
            <a:bodyPr wrap="none" anchor="ct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eaLnBrk="1" hangingPunct="1">
                <a:lnSpc>
                  <a:spcPct val="90000"/>
                </a:lnSpc>
                <a:spcBef>
                  <a:spcPct val="50000"/>
                </a:spcBef>
                <a:spcAft>
                  <a:spcPct val="15000"/>
                </a:spcAft>
                <a:buClr>
                  <a:schemeClr val="accent2"/>
                </a:buClr>
                <a:buFont typeface="Wingdings" panose="05000000000000000000" pitchFamily="2" charset="2"/>
                <a:buNone/>
              </a:pPr>
              <a:r>
                <a:rPr lang="en-US" altLang="en-US" sz="1400">
                  <a:latin typeface="Arial" panose="020B0604020202020204" pitchFamily="34" charset="0"/>
                  <a:sym typeface="Symbol" panose="05050102010706020507" pitchFamily="18" charset="2"/>
                </a:rPr>
                <a:t></a:t>
              </a:r>
              <a:r>
                <a:rPr lang="en-US" altLang="en-US" sz="1400">
                  <a:latin typeface="Arial" panose="020B0604020202020204" pitchFamily="34" charset="0"/>
                </a:rPr>
                <a:t>First</a:t>
              </a:r>
              <a:r>
                <a:rPr lang="en-US" altLang="en-US" sz="1400">
                  <a:latin typeface="Arial" panose="020B0604020202020204" pitchFamily="34" charset="0"/>
                  <a:sym typeface="Symbol" panose="05050102010706020507" pitchFamily="18" charset="2"/>
                </a:rPr>
                <a:t> Caps </a:t>
              </a:r>
              <a:r>
                <a:rPr lang="en-US" altLang="en-US" sz="1400">
                  <a:latin typeface="Arial" panose="020B0604020202020204" pitchFamily="34" charset="0"/>
                  <a:sym typeface="Wingdings" panose="05000000000000000000" pitchFamily="2" charset="2"/>
                </a:rPr>
                <a:t> </a:t>
              </a:r>
              <a:r>
                <a:rPr lang="en-US" altLang="en-US" sz="1400">
                  <a:latin typeface="Arial" panose="020B0604020202020204" pitchFamily="34" charset="0"/>
                  <a:sym typeface="Symbol" panose="05050102010706020507" pitchFamily="18" charset="2"/>
                </a:rPr>
                <a:t></a:t>
              </a:r>
              <a:r>
                <a:rPr lang="en-US" altLang="en-US" sz="1400">
                  <a:latin typeface="Arial" panose="020B0604020202020204" pitchFamily="34" charset="0"/>
                </a:rPr>
                <a:t>Person</a:t>
              </a:r>
              <a:r>
                <a:rPr lang="en-US" altLang="en-US" sz="1400">
                  <a:latin typeface="Arial" panose="020B0604020202020204" pitchFamily="34" charset="0"/>
                  <a:sym typeface="Symbol" panose="05050102010706020507" pitchFamily="18" charset="2"/>
                </a:rPr>
                <a:t></a:t>
              </a:r>
            </a:p>
          </p:txBody>
        </p:sp>
        <p:sp>
          <p:nvSpPr>
            <p:cNvPr id="30753" name="Rectangle 27"/>
            <p:cNvSpPr>
              <a:spLocks noChangeArrowheads="1"/>
            </p:cNvSpPr>
            <p:nvPr/>
          </p:nvSpPr>
          <p:spPr bwMode="auto">
            <a:xfrm>
              <a:off x="1920" y="1632"/>
              <a:ext cx="1680" cy="192"/>
            </a:xfrm>
            <a:prstGeom prst="rect">
              <a:avLst/>
            </a:prstGeom>
            <a:solidFill>
              <a:srgbClr val="00CCFF"/>
            </a:solidFill>
            <a:ln w="28575">
              <a:solidFill>
                <a:schemeClr val="tx1"/>
              </a:solidFill>
              <a:miter lim="800000"/>
              <a:headEnd type="none" w="sm" len="sm"/>
              <a:tailEnd type="none" w="lg" len="lg"/>
            </a:ln>
            <a:effectLst>
              <a:outerShdw dist="107763" dir="2700000" algn="ctr" rotWithShape="0">
                <a:schemeClr val="bg2">
                  <a:alpha val="50000"/>
                </a:schemeClr>
              </a:outerShdw>
            </a:effectLst>
          </p:spPr>
          <p:txBody>
            <a:bodyPr wrap="none" anchor="ct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eaLnBrk="1" hangingPunct="1">
                <a:lnSpc>
                  <a:spcPct val="90000"/>
                </a:lnSpc>
                <a:spcBef>
                  <a:spcPct val="50000"/>
                </a:spcBef>
                <a:spcAft>
                  <a:spcPct val="15000"/>
                </a:spcAft>
                <a:buClr>
                  <a:schemeClr val="accent2"/>
                </a:buClr>
                <a:buFont typeface="Wingdings" panose="05000000000000000000" pitchFamily="2" charset="2"/>
                <a:buNone/>
              </a:pPr>
              <a:r>
                <a:rPr lang="en-US" altLang="en-US" sz="1400">
                  <a:latin typeface="Arial" panose="020B0604020202020204" pitchFamily="34" charset="0"/>
                  <a:sym typeface="Symbol" panose="05050102010706020507" pitchFamily="18" charset="2"/>
                </a:rPr>
                <a:t>          </a:t>
              </a:r>
              <a:r>
                <a:rPr lang="en-US" altLang="en-US" sz="1400">
                  <a:latin typeface="Arial" panose="020B0604020202020204" pitchFamily="34" charset="0"/>
                </a:rPr>
                <a:t>First</a:t>
              </a:r>
              <a:r>
                <a:rPr lang="en-US" altLang="en-US" sz="1400">
                  <a:latin typeface="Arial" panose="020B0604020202020204" pitchFamily="34" charset="0"/>
                  <a:sym typeface="Symbol" panose="05050102010706020507" pitchFamily="18" charset="2"/>
                </a:rPr>
                <a:t>  </a:t>
              </a:r>
              <a:r>
                <a:rPr lang="en-US" altLang="en-US" sz="1400">
                  <a:latin typeface="Arial" panose="020B0604020202020204" pitchFamily="34" charset="0"/>
                  <a:sym typeface="Wingdings" panose="05000000000000000000" pitchFamily="2" charset="2"/>
                </a:rPr>
                <a:t> </a:t>
              </a:r>
              <a:r>
                <a:rPr lang="en-US" altLang="en-US" sz="1400">
                  <a:latin typeface="Arial" panose="020B0604020202020204" pitchFamily="34" charset="0"/>
                  <a:sym typeface="Symbol" panose="05050102010706020507" pitchFamily="18" charset="2"/>
                </a:rPr>
                <a:t></a:t>
              </a:r>
              <a:r>
                <a:rPr lang="en-US" altLang="en-US" sz="1400">
                  <a:latin typeface="Arial" panose="020B0604020202020204" pitchFamily="34" charset="0"/>
                </a:rPr>
                <a:t>Person</a:t>
              </a:r>
              <a:r>
                <a:rPr lang="en-US" altLang="en-US" sz="1400">
                  <a:latin typeface="Arial" panose="020B0604020202020204" pitchFamily="34" charset="0"/>
                  <a:sym typeface="Symbol" panose="05050102010706020507" pitchFamily="18" charset="2"/>
                </a:rPr>
                <a:t></a:t>
              </a:r>
            </a:p>
          </p:txBody>
        </p:sp>
        <p:sp>
          <p:nvSpPr>
            <p:cNvPr id="30754" name="AutoShape 28"/>
            <p:cNvSpPr>
              <a:spLocks noChangeArrowheads="1"/>
            </p:cNvSpPr>
            <p:nvPr/>
          </p:nvSpPr>
          <p:spPr bwMode="auto">
            <a:xfrm>
              <a:off x="2688" y="1872"/>
              <a:ext cx="192" cy="240"/>
            </a:xfrm>
            <a:prstGeom prst="upArrow">
              <a:avLst>
                <a:gd name="adj1" fmla="val 50000"/>
                <a:gd name="adj2" fmla="val 3125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eaLnBrk="1" hangingPunct="1">
                <a:spcBef>
                  <a:spcPct val="0"/>
                </a:spcBef>
                <a:buFontTx/>
                <a:buNone/>
              </a:pPr>
              <a:endParaRPr lang="en-US" altLang="en-US" sz="1800">
                <a:latin typeface="Arial" panose="020B0604020202020204" pitchFamily="34" charset="0"/>
              </a:endParaRPr>
            </a:p>
          </p:txBody>
        </p:sp>
      </p:grpSp>
      <p:sp>
        <p:nvSpPr>
          <p:cNvPr id="72733" name="Rectangle 29"/>
          <p:cNvSpPr>
            <a:spLocks noChangeArrowheads="1"/>
          </p:cNvSpPr>
          <p:nvPr/>
        </p:nvSpPr>
        <p:spPr bwMode="auto">
          <a:xfrm>
            <a:off x="2590800" y="3276600"/>
            <a:ext cx="381000" cy="152400"/>
          </a:xfrm>
          <a:prstGeom prst="rect">
            <a:avLst/>
          </a:prstGeom>
          <a:solidFill>
            <a:srgbClr val="99CC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eaLnBrk="1" hangingPunct="1">
              <a:spcBef>
                <a:spcPct val="0"/>
              </a:spcBef>
              <a:buFontTx/>
              <a:buNone/>
            </a:pPr>
            <a:endParaRPr lang="en-US" altLang="en-US" sz="1800">
              <a:latin typeface="Arial" panose="020B0604020202020204" pitchFamily="34" charset="0"/>
            </a:endParaRPr>
          </a:p>
        </p:txBody>
      </p:sp>
      <p:sp>
        <p:nvSpPr>
          <p:cNvPr id="72734" name="Rectangle 30"/>
          <p:cNvSpPr>
            <a:spLocks noChangeArrowheads="1"/>
          </p:cNvSpPr>
          <p:nvPr/>
        </p:nvSpPr>
        <p:spPr bwMode="auto">
          <a:xfrm>
            <a:off x="3048000" y="3276600"/>
            <a:ext cx="457200" cy="152400"/>
          </a:xfrm>
          <a:prstGeom prst="rect">
            <a:avLst/>
          </a:prstGeom>
          <a:solidFill>
            <a:srgbClr val="99CC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eaLnBrk="1" hangingPunct="1">
              <a:spcBef>
                <a:spcPct val="0"/>
              </a:spcBef>
              <a:buFontTx/>
              <a:buNone/>
            </a:pPr>
            <a:endParaRPr lang="en-US" altLang="en-US" sz="1800">
              <a:latin typeface="Arial" panose="020B0604020202020204" pitchFamily="34" charset="0"/>
            </a:endParaRPr>
          </a:p>
        </p:txBody>
      </p:sp>
      <p:sp>
        <p:nvSpPr>
          <p:cNvPr id="72735" name="Rectangle 31"/>
          <p:cNvSpPr>
            <a:spLocks noChangeArrowheads="1"/>
          </p:cNvSpPr>
          <p:nvPr/>
        </p:nvSpPr>
        <p:spPr bwMode="auto">
          <a:xfrm>
            <a:off x="3581400" y="3276600"/>
            <a:ext cx="457200" cy="1524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eaLnBrk="1" hangingPunct="1">
              <a:spcBef>
                <a:spcPct val="0"/>
              </a:spcBef>
              <a:buFontTx/>
              <a:buNone/>
            </a:pPr>
            <a:endParaRPr lang="en-US" altLang="en-US" sz="1800">
              <a:latin typeface="Arial" panose="020B0604020202020204" pitchFamily="34" charset="0"/>
            </a:endParaRPr>
          </a:p>
        </p:txBody>
      </p:sp>
      <p:sp>
        <p:nvSpPr>
          <p:cNvPr id="72737" name="Rectangle 33"/>
          <p:cNvSpPr>
            <a:spLocks noChangeArrowheads="1"/>
          </p:cNvSpPr>
          <p:nvPr/>
        </p:nvSpPr>
        <p:spPr bwMode="auto">
          <a:xfrm>
            <a:off x="3048000" y="3810000"/>
            <a:ext cx="457200" cy="152400"/>
          </a:xfrm>
          <a:prstGeom prst="rect">
            <a:avLst/>
          </a:prstGeom>
          <a:solidFill>
            <a:srgbClr val="FF99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eaLnBrk="1" hangingPunct="1">
              <a:spcBef>
                <a:spcPct val="0"/>
              </a:spcBef>
              <a:buFontTx/>
              <a:buNone/>
            </a:pPr>
            <a:endParaRPr lang="en-US" altLang="en-US" sz="1800">
              <a:latin typeface="Arial" panose="020B0604020202020204" pitchFamily="34" charset="0"/>
            </a:endParaRPr>
          </a:p>
        </p:txBody>
      </p:sp>
      <p:sp>
        <p:nvSpPr>
          <p:cNvPr id="72738" name="Rectangle 34"/>
          <p:cNvSpPr>
            <a:spLocks noChangeArrowheads="1"/>
          </p:cNvSpPr>
          <p:nvPr/>
        </p:nvSpPr>
        <p:spPr bwMode="auto">
          <a:xfrm>
            <a:off x="2286000" y="990600"/>
            <a:ext cx="381000" cy="152400"/>
          </a:xfrm>
          <a:prstGeom prst="rect">
            <a:avLst/>
          </a:prstGeom>
          <a:solidFill>
            <a:srgbClr val="00CCFF"/>
          </a:solidFill>
          <a:ln w="9525">
            <a:solidFill>
              <a:schemeClr val="tx1"/>
            </a:solidFill>
            <a:miter lim="800000"/>
            <a:headEnd/>
            <a:tailEnd/>
          </a:ln>
        </p:spPr>
        <p:txBody>
          <a:bodyPr wrap="none" anchor="ct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eaLnBrk="1" hangingPunct="1">
              <a:spcBef>
                <a:spcPct val="0"/>
              </a:spcBef>
              <a:buFontTx/>
              <a:buNone/>
            </a:pPr>
            <a:endParaRPr lang="en-US" altLang="en-US" sz="1800">
              <a:latin typeface="Arial" panose="020B0604020202020204" pitchFamily="34" charset="0"/>
            </a:endParaRPr>
          </a:p>
        </p:txBody>
      </p:sp>
      <p:sp>
        <p:nvSpPr>
          <p:cNvPr id="72739" name="Rectangle 35"/>
          <p:cNvSpPr>
            <a:spLocks noChangeArrowheads="1"/>
          </p:cNvSpPr>
          <p:nvPr/>
        </p:nvSpPr>
        <p:spPr bwMode="auto">
          <a:xfrm>
            <a:off x="2743200" y="990600"/>
            <a:ext cx="381000" cy="152400"/>
          </a:xfrm>
          <a:prstGeom prst="rect">
            <a:avLst/>
          </a:prstGeom>
          <a:solidFill>
            <a:srgbClr val="00CCFF"/>
          </a:solidFill>
          <a:ln w="9525">
            <a:solidFill>
              <a:schemeClr val="tx1"/>
            </a:solidFill>
            <a:miter lim="800000"/>
            <a:headEnd/>
            <a:tailEnd/>
          </a:ln>
        </p:spPr>
        <p:txBody>
          <a:bodyPr wrap="none" anchor="ct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eaLnBrk="1" hangingPunct="1">
              <a:spcBef>
                <a:spcPct val="0"/>
              </a:spcBef>
              <a:buFontTx/>
              <a:buNone/>
            </a:pPr>
            <a:endParaRPr lang="en-US" altLang="en-US" sz="1800">
              <a:latin typeface="Arial" panose="020B0604020202020204" pitchFamily="34" charset="0"/>
            </a:endParaRPr>
          </a:p>
        </p:txBody>
      </p:sp>
      <p:sp>
        <p:nvSpPr>
          <p:cNvPr id="72740" name="Rectangle 36"/>
          <p:cNvSpPr>
            <a:spLocks noChangeArrowheads="1"/>
          </p:cNvSpPr>
          <p:nvPr/>
        </p:nvSpPr>
        <p:spPr bwMode="auto">
          <a:xfrm>
            <a:off x="3200400" y="990600"/>
            <a:ext cx="990600" cy="152400"/>
          </a:xfrm>
          <a:prstGeom prst="rect">
            <a:avLst/>
          </a:prstGeom>
          <a:solidFill>
            <a:srgbClr val="DDDDDD"/>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eaLnBrk="1" hangingPunct="1">
              <a:spcBef>
                <a:spcPct val="0"/>
              </a:spcBef>
              <a:buFontTx/>
              <a:buNone/>
            </a:pPr>
            <a:endParaRPr lang="en-US" altLang="en-US" sz="1800">
              <a:latin typeface="Arial" panose="020B0604020202020204" pitchFamily="34" charset="0"/>
            </a:endParaRPr>
          </a:p>
        </p:txBody>
      </p:sp>
      <p:sp>
        <p:nvSpPr>
          <p:cNvPr id="72741" name="Rectangle 37"/>
          <p:cNvSpPr>
            <a:spLocks noChangeArrowheads="1"/>
          </p:cNvSpPr>
          <p:nvPr/>
        </p:nvSpPr>
        <p:spPr bwMode="auto">
          <a:xfrm>
            <a:off x="2590800" y="3581400"/>
            <a:ext cx="381000" cy="152400"/>
          </a:xfrm>
          <a:prstGeom prst="rect">
            <a:avLst/>
          </a:prstGeom>
          <a:solidFill>
            <a:srgbClr val="FF99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eaLnBrk="1" hangingPunct="1">
              <a:spcBef>
                <a:spcPct val="0"/>
              </a:spcBef>
              <a:buFontTx/>
              <a:buNone/>
            </a:pPr>
            <a:endParaRPr lang="en-US" altLang="en-US" sz="1800">
              <a:solidFill>
                <a:schemeClr val="accent1"/>
              </a:solidFill>
              <a:latin typeface="Arial" panose="020B0604020202020204" pitchFamily="34" charset="0"/>
            </a:endParaRPr>
          </a:p>
        </p:txBody>
      </p:sp>
      <p:sp>
        <p:nvSpPr>
          <p:cNvPr id="72742" name="Rectangle 38"/>
          <p:cNvSpPr>
            <a:spLocks noChangeArrowheads="1"/>
          </p:cNvSpPr>
          <p:nvPr/>
        </p:nvSpPr>
        <p:spPr bwMode="auto">
          <a:xfrm>
            <a:off x="2133600" y="3276600"/>
            <a:ext cx="381000" cy="152400"/>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eaLnBrk="1" hangingPunct="1">
              <a:spcBef>
                <a:spcPct val="0"/>
              </a:spcBef>
              <a:buFontTx/>
              <a:buNone/>
            </a:pPr>
            <a:endParaRPr lang="en-US" altLang="en-US" sz="1800">
              <a:latin typeface="Arial" panose="020B0604020202020204" pitchFamily="34" charset="0"/>
            </a:endParaRPr>
          </a:p>
        </p:txBody>
      </p:sp>
      <p:sp>
        <p:nvSpPr>
          <p:cNvPr id="72743" name="Rectangle 39"/>
          <p:cNvSpPr>
            <a:spLocks noChangeArrowheads="1"/>
          </p:cNvSpPr>
          <p:nvPr/>
        </p:nvSpPr>
        <p:spPr bwMode="auto">
          <a:xfrm>
            <a:off x="3048000" y="3581400"/>
            <a:ext cx="457200" cy="152400"/>
          </a:xfrm>
          <a:prstGeom prst="rect">
            <a:avLst/>
          </a:prstGeom>
          <a:solidFill>
            <a:schemeClr val="accent1"/>
          </a:solidFill>
          <a:ln w="9525">
            <a:solidFill>
              <a:srgbClr val="3366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eaLnBrk="1" hangingPunct="1">
              <a:spcBef>
                <a:spcPct val="0"/>
              </a:spcBef>
              <a:buFontTx/>
              <a:buNone/>
            </a:pPr>
            <a:endParaRPr lang="en-US" altLang="en-US" sz="1800">
              <a:latin typeface="Arial" panose="020B0604020202020204" pitchFamily="34" charset="0"/>
            </a:endParaRPr>
          </a:p>
        </p:txBody>
      </p:sp>
      <p:sp>
        <p:nvSpPr>
          <p:cNvPr id="72744" name="AutoShape 40"/>
          <p:cNvSpPr>
            <a:spLocks noChangeArrowheads="1"/>
          </p:cNvSpPr>
          <p:nvPr/>
        </p:nvSpPr>
        <p:spPr bwMode="auto">
          <a:xfrm>
            <a:off x="457200" y="2133600"/>
            <a:ext cx="2743200" cy="914400"/>
          </a:xfrm>
          <a:prstGeom prst="wedgeRectCallout">
            <a:avLst>
              <a:gd name="adj1" fmla="val 32639"/>
              <a:gd name="adj2" fmla="val 80384"/>
            </a:avLst>
          </a:prstGeom>
          <a:solidFill>
            <a:srgbClr val="FFFF00"/>
          </a:solidFill>
          <a:ln w="38100">
            <a:solidFill>
              <a:schemeClr val="tx1"/>
            </a:solidFill>
            <a:miter lim="800000"/>
            <a:headEnd type="none" w="sm" len="sm"/>
            <a:tailEnd type="non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eaLnBrk="1" hangingPunct="1">
              <a:spcBef>
                <a:spcPct val="50000"/>
              </a:spcBef>
              <a:buFontTx/>
              <a:buNone/>
            </a:pPr>
            <a:r>
              <a:rPr lang="en-US" altLang="en-US" sz="1600">
                <a:latin typeface="Arial" panose="020B0604020202020204" pitchFamily="34" charset="0"/>
              </a:rPr>
              <a:t>Rule priority used to prefer </a:t>
            </a:r>
            <a:r>
              <a:rPr lang="en-US" altLang="en-US" sz="1600">
                <a:solidFill>
                  <a:srgbClr val="A50021"/>
                </a:solidFill>
                <a:latin typeface="Arial" panose="020B0604020202020204" pitchFamily="34" charset="0"/>
              </a:rPr>
              <a:t>First</a:t>
            </a:r>
            <a:r>
              <a:rPr lang="en-US" altLang="en-US" sz="1600">
                <a:latin typeface="Arial" panose="020B0604020202020204" pitchFamily="34" charset="0"/>
              </a:rPr>
              <a:t> over </a:t>
            </a:r>
            <a:r>
              <a:rPr lang="en-US" altLang="en-US" sz="1600">
                <a:solidFill>
                  <a:srgbClr val="A50021"/>
                </a:solidFill>
                <a:latin typeface="Arial" panose="020B0604020202020204" pitchFamily="34" charset="0"/>
              </a:rPr>
              <a:t>Caps</a:t>
            </a:r>
          </a:p>
        </p:txBody>
      </p:sp>
      <p:sp>
        <p:nvSpPr>
          <p:cNvPr id="72745" name="AutoShape 41"/>
          <p:cNvSpPr>
            <a:spLocks noChangeArrowheads="1"/>
          </p:cNvSpPr>
          <p:nvPr/>
        </p:nvSpPr>
        <p:spPr bwMode="auto">
          <a:xfrm>
            <a:off x="3886200" y="1981200"/>
            <a:ext cx="5029200" cy="914400"/>
          </a:xfrm>
          <a:prstGeom prst="wedgeRectCallout">
            <a:avLst>
              <a:gd name="adj1" fmla="val -59912"/>
              <a:gd name="adj2" fmla="val 85940"/>
            </a:avLst>
          </a:prstGeom>
          <a:solidFill>
            <a:srgbClr val="FFFF00"/>
          </a:solidFill>
          <a:ln w="38100">
            <a:solidFill>
              <a:schemeClr val="tx1"/>
            </a:solidFill>
            <a:miter lim="800000"/>
            <a:headEnd type="none" w="sm" len="sm"/>
            <a:tailEnd type="non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eaLnBrk="1" hangingPunct="1">
              <a:spcBef>
                <a:spcPct val="50000"/>
              </a:spcBef>
              <a:buFontTx/>
              <a:buNone/>
            </a:pPr>
            <a:r>
              <a:rPr lang="en-US" altLang="en-US" sz="1600">
                <a:latin typeface="Arial" panose="020B0604020202020204" pitchFamily="34" charset="0"/>
              </a:rPr>
              <a:t>Rule priority used to prefer </a:t>
            </a:r>
            <a:r>
              <a:rPr lang="en-US" altLang="en-US" sz="1600">
                <a:solidFill>
                  <a:srgbClr val="A50021"/>
                </a:solidFill>
                <a:latin typeface="Arial" panose="020B0604020202020204" pitchFamily="34" charset="0"/>
              </a:rPr>
              <a:t>First</a:t>
            </a:r>
            <a:r>
              <a:rPr lang="en-US" altLang="en-US" sz="1600">
                <a:latin typeface="Arial" panose="020B0604020202020204" pitchFamily="34" charset="0"/>
              </a:rPr>
              <a:t> over </a:t>
            </a:r>
            <a:r>
              <a:rPr lang="en-US" altLang="en-US" sz="1600">
                <a:solidFill>
                  <a:srgbClr val="A50021"/>
                </a:solidFill>
                <a:latin typeface="Arial" panose="020B0604020202020204" pitchFamily="34" charset="0"/>
              </a:rPr>
              <a:t>Caps.</a:t>
            </a:r>
          </a:p>
          <a:p>
            <a:pPr algn="ctr" eaLnBrk="1" hangingPunct="1">
              <a:spcBef>
                <a:spcPct val="50000"/>
              </a:spcBef>
              <a:buFontTx/>
              <a:buNone/>
            </a:pPr>
            <a:r>
              <a:rPr lang="en-US" altLang="en-US" sz="1600">
                <a:solidFill>
                  <a:srgbClr val="A50021"/>
                </a:solidFill>
                <a:latin typeface="Arial" panose="020B0604020202020204" pitchFamily="34" charset="0"/>
              </a:rPr>
              <a:t> First</a:t>
            </a:r>
            <a:r>
              <a:rPr lang="en-US" altLang="en-US" sz="1600">
                <a:latin typeface="Arial" panose="020B0604020202020204" pitchFamily="34" charset="0"/>
              </a:rPr>
              <a:t> preferred over </a:t>
            </a:r>
            <a:r>
              <a:rPr lang="en-US" altLang="en-US" sz="1600">
                <a:solidFill>
                  <a:srgbClr val="A50021"/>
                </a:solidFill>
                <a:latin typeface="Arial" panose="020B0604020202020204" pitchFamily="34" charset="0"/>
              </a:rPr>
              <a:t>Last </a:t>
            </a:r>
            <a:r>
              <a:rPr lang="en-US" altLang="en-US" sz="1600">
                <a:latin typeface="Arial" panose="020B0604020202020204" pitchFamily="34" charset="0"/>
              </a:rPr>
              <a:t>since it was declared earlier</a:t>
            </a:r>
            <a:endParaRPr lang="en-US" altLang="en-US" sz="1600">
              <a:solidFill>
                <a:srgbClr val="A50021"/>
              </a:solidFill>
              <a:latin typeface="Arial" panose="020B0604020202020204" pitchFamily="34" charset="0"/>
            </a:endParaRPr>
          </a:p>
        </p:txBody>
      </p:sp>
      <p:sp>
        <p:nvSpPr>
          <p:cNvPr id="72746" name="AutoShape 42"/>
          <p:cNvSpPr>
            <a:spLocks noChangeArrowheads="1"/>
          </p:cNvSpPr>
          <p:nvPr/>
        </p:nvSpPr>
        <p:spPr bwMode="auto">
          <a:xfrm>
            <a:off x="4191000" y="990600"/>
            <a:ext cx="3276600" cy="914400"/>
          </a:xfrm>
          <a:prstGeom prst="wedgeRectCallout">
            <a:avLst>
              <a:gd name="adj1" fmla="val -86870"/>
              <a:gd name="adj2" fmla="val -35069"/>
            </a:avLst>
          </a:prstGeom>
          <a:solidFill>
            <a:srgbClr val="FFFF00"/>
          </a:solidFill>
          <a:ln w="38100">
            <a:solidFill>
              <a:schemeClr val="tx1"/>
            </a:solidFill>
            <a:miter lim="800000"/>
            <a:headEnd type="none" w="sm" len="sm"/>
            <a:tailEnd type="non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eaLnBrk="1" hangingPunct="1">
              <a:spcBef>
                <a:spcPct val="50000"/>
              </a:spcBef>
              <a:buFontTx/>
              <a:buNone/>
            </a:pPr>
            <a:r>
              <a:rPr lang="en-US" altLang="en-US" sz="1600">
                <a:latin typeface="Arial" panose="020B0604020202020204" pitchFamily="34" charset="0"/>
              </a:rPr>
              <a:t>Rigid Rule Priority in Level 1 caused partial results</a:t>
            </a:r>
          </a:p>
        </p:txBody>
      </p:sp>
      <p:sp>
        <p:nvSpPr>
          <p:cNvPr id="30749" name="Slide Number Placeholder 1"/>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spcBef>
                <a:spcPct val="0"/>
              </a:spcBef>
              <a:buFontTx/>
              <a:buNone/>
            </a:pPr>
            <a:fld id="{42FC2C3D-4818-4899-AB84-F26D62E5CD26}" type="slidenum">
              <a:rPr lang="en-US" altLang="en-US" sz="1400" smtClean="0">
                <a:latin typeface="Arial" panose="020B0604020202020204" pitchFamily="34" charset="0"/>
              </a:rPr>
              <a:pPr>
                <a:spcBef>
                  <a:spcPct val="0"/>
                </a:spcBef>
                <a:buFontTx/>
                <a:buNone/>
              </a:pPr>
              <a:t>139</a:t>
            </a:fld>
            <a:endParaRPr lang="en-US" altLang="en-US" sz="1400" smtClean="0">
              <a:latin typeface="Arial" panose="020B0604020202020204" pitchFamily="34" charset="0"/>
            </a:endParaRPr>
          </a:p>
        </p:txBody>
      </p:sp>
    </p:spTree>
    <p:extLst>
      <p:ext uri="{BB962C8B-B14F-4D97-AF65-F5344CB8AC3E}">
        <p14:creationId xmlns:p14="http://schemas.microsoft.com/office/powerpoint/2010/main" val="224865901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272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270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2742"/>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273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2741"/>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2744"/>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xit" presetSubtype="0" fill="hold" grpId="1" nodeType="clickEffect">
                                  <p:stCondLst>
                                    <p:cond delay="0"/>
                                  </p:stCondLst>
                                  <p:childTnLst>
                                    <p:set>
                                      <p:cBhvr>
                                        <p:cTn id="28" dur="1" fill="hold">
                                          <p:stCondLst>
                                            <p:cond delay="0"/>
                                          </p:stCondLst>
                                        </p:cTn>
                                        <p:tgtEl>
                                          <p:spTgt spid="72744"/>
                                        </p:tgtEl>
                                        <p:attrNameLst>
                                          <p:attrName>style.visibility</p:attrName>
                                        </p:attrNameLst>
                                      </p:cBhvr>
                                      <p:to>
                                        <p:strVal val="hidden"/>
                                      </p:to>
                                    </p:set>
                                  </p:childTnLst>
                                </p:cTn>
                              </p:par>
                              <p:par>
                                <p:cTn id="29" presetID="1" presetClass="exit" presetSubtype="0" fill="hold" grpId="1" nodeType="withEffect">
                                  <p:stCondLst>
                                    <p:cond delay="0"/>
                                  </p:stCondLst>
                                  <p:childTnLst>
                                    <p:set>
                                      <p:cBhvr>
                                        <p:cTn id="30" dur="1" fill="hold">
                                          <p:stCondLst>
                                            <p:cond delay="0"/>
                                          </p:stCondLst>
                                        </p:cTn>
                                        <p:tgtEl>
                                          <p:spTgt spid="72741"/>
                                        </p:tgtEl>
                                        <p:attrNameLst>
                                          <p:attrName>style.visibility</p:attrName>
                                        </p:attrNameLst>
                                      </p:cBhvr>
                                      <p:to>
                                        <p:strVal val="hidden"/>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2734"/>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7273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72743"/>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72745"/>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xit" presetSubtype="0" fill="hold" grpId="1" nodeType="clickEffect">
                                  <p:stCondLst>
                                    <p:cond delay="0"/>
                                  </p:stCondLst>
                                  <p:childTnLst>
                                    <p:set>
                                      <p:cBhvr>
                                        <p:cTn id="46" dur="1" fill="hold">
                                          <p:stCondLst>
                                            <p:cond delay="0"/>
                                          </p:stCondLst>
                                        </p:cTn>
                                        <p:tgtEl>
                                          <p:spTgt spid="72745"/>
                                        </p:tgtEl>
                                        <p:attrNameLst>
                                          <p:attrName>style.visibility</p:attrName>
                                        </p:attrNameLst>
                                      </p:cBhvr>
                                      <p:to>
                                        <p:strVal val="hidden"/>
                                      </p:to>
                                    </p:set>
                                  </p:childTnLst>
                                </p:cTn>
                              </p:par>
                              <p:par>
                                <p:cTn id="47" presetID="1" presetClass="exit" presetSubtype="0" fill="hold" grpId="1" nodeType="withEffect">
                                  <p:stCondLst>
                                    <p:cond delay="0"/>
                                  </p:stCondLst>
                                  <p:childTnLst>
                                    <p:set>
                                      <p:cBhvr>
                                        <p:cTn id="48" dur="1" fill="hold">
                                          <p:stCondLst>
                                            <p:cond delay="0"/>
                                          </p:stCondLst>
                                        </p:cTn>
                                        <p:tgtEl>
                                          <p:spTgt spid="72737"/>
                                        </p:tgtEl>
                                        <p:attrNameLst>
                                          <p:attrName>style.visibility</p:attrName>
                                        </p:attrNameLst>
                                      </p:cBhvr>
                                      <p:to>
                                        <p:strVal val="hidden"/>
                                      </p:to>
                                    </p:set>
                                  </p:childTnLst>
                                </p:cTn>
                              </p:par>
                              <p:par>
                                <p:cTn id="49" presetID="1" presetClass="exit" presetSubtype="0" fill="hold" grpId="1" nodeType="withEffect">
                                  <p:stCondLst>
                                    <p:cond delay="0"/>
                                  </p:stCondLst>
                                  <p:childTnLst>
                                    <p:set>
                                      <p:cBhvr>
                                        <p:cTn id="50" dur="1" fill="hold">
                                          <p:stCondLst>
                                            <p:cond delay="0"/>
                                          </p:stCondLst>
                                        </p:cTn>
                                        <p:tgtEl>
                                          <p:spTgt spid="72743"/>
                                        </p:tgtEl>
                                        <p:attrNameLst>
                                          <p:attrName>style.visibility</p:attrName>
                                        </p:attrNameLst>
                                      </p:cBhvr>
                                      <p:to>
                                        <p:strVal val="hidden"/>
                                      </p:to>
                                    </p:set>
                                  </p:childTnLst>
                                </p:cTn>
                              </p:par>
                            </p:childTnLst>
                          </p:cTn>
                        </p:par>
                      </p:childTnLst>
                    </p:cTn>
                  </p:par>
                  <p:par>
                    <p:cTn id="51" fill="hold" nodeType="clickPar">
                      <p:stCondLst>
                        <p:cond delay="indefinite"/>
                      </p:stCondLst>
                      <p:childTnLst>
                        <p:par>
                          <p:cTn id="52" fill="hold" nodeType="withGroup">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72735"/>
                                        </p:tgtEl>
                                        <p:attrNameLst>
                                          <p:attrName>style.visibility</p:attrName>
                                        </p:attrNameLst>
                                      </p:cBhvr>
                                      <p:to>
                                        <p:strVal val="visible"/>
                                      </p:to>
                                    </p:set>
                                  </p:childTnLst>
                                </p:cTn>
                              </p:par>
                            </p:childTnLst>
                          </p:cTn>
                        </p:par>
                      </p:childTnLst>
                    </p:cTn>
                  </p:par>
                  <p:par>
                    <p:cTn id="55" fill="hold" nodeType="clickPar">
                      <p:stCondLst>
                        <p:cond delay="indefinite"/>
                      </p:stCondLst>
                      <p:childTnLst>
                        <p:par>
                          <p:cTn id="56" fill="hold" nodeType="withGroup">
                            <p:stCondLst>
                              <p:cond delay="0"/>
                            </p:stCondLst>
                            <p:childTnLst>
                              <p:par>
                                <p:cTn id="57" presetID="1" presetClass="entr" presetSubtype="0" fill="hold" nodeType="clickEffect">
                                  <p:stCondLst>
                                    <p:cond delay="0"/>
                                  </p:stCondLst>
                                  <p:childTnLst>
                                    <p:set>
                                      <p:cBhvr>
                                        <p:cTn id="58" dur="1" fill="hold">
                                          <p:stCondLst>
                                            <p:cond delay="0"/>
                                          </p:stCondLst>
                                        </p:cTn>
                                        <p:tgtEl>
                                          <p:spTgt spid="72727"/>
                                        </p:tgtEl>
                                        <p:attrNameLst>
                                          <p:attrName>style.visibility</p:attrName>
                                        </p:attrNameLst>
                                      </p:cBhvr>
                                      <p:to>
                                        <p:strVal val="visible"/>
                                      </p:to>
                                    </p:set>
                                  </p:childTnLst>
                                </p:cTn>
                              </p:par>
                            </p:childTnLst>
                          </p:cTn>
                        </p:par>
                      </p:childTnLst>
                    </p:cTn>
                  </p:par>
                  <p:par>
                    <p:cTn id="59" fill="hold" nodeType="clickPar">
                      <p:stCondLst>
                        <p:cond delay="indefinite"/>
                      </p:stCondLst>
                      <p:childTnLst>
                        <p:par>
                          <p:cTn id="60" fill="hold" nodeType="withGroup">
                            <p:stCondLst>
                              <p:cond delay="0"/>
                            </p:stCondLst>
                            <p:childTnLst>
                              <p:par>
                                <p:cTn id="61" presetID="1" presetClass="entr" presetSubtype="0" fill="hold" nodeType="clickEffect">
                                  <p:stCondLst>
                                    <p:cond delay="0"/>
                                  </p:stCondLst>
                                  <p:childTnLst>
                                    <p:set>
                                      <p:cBhvr>
                                        <p:cTn id="62" dur="1" fill="hold">
                                          <p:stCondLst>
                                            <p:cond delay="0"/>
                                          </p:stCondLst>
                                        </p:cTn>
                                        <p:tgtEl>
                                          <p:spTgt spid="72713"/>
                                        </p:tgtEl>
                                        <p:attrNameLst>
                                          <p:attrName>style.visibility</p:attrName>
                                        </p:attrNameLst>
                                      </p:cBhvr>
                                      <p:to>
                                        <p:strVal val="visible"/>
                                      </p:to>
                                    </p:set>
                                  </p:childTnLst>
                                </p:cTn>
                              </p:par>
                            </p:childTnLst>
                          </p:cTn>
                        </p:par>
                      </p:childTnLst>
                    </p:cTn>
                  </p:par>
                  <p:par>
                    <p:cTn id="63" fill="hold" nodeType="clickPar">
                      <p:stCondLst>
                        <p:cond delay="indefinite"/>
                      </p:stCondLst>
                      <p:childTnLst>
                        <p:par>
                          <p:cTn id="64" fill="hold" nodeType="withGroup">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72738"/>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72739"/>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72740"/>
                                        </p:tgtEl>
                                        <p:attrNameLst>
                                          <p:attrName>style.visibility</p:attrName>
                                        </p:attrNameLst>
                                      </p:cBhvr>
                                      <p:to>
                                        <p:strVal val="visible"/>
                                      </p:to>
                                    </p:set>
                                  </p:childTnLst>
                                </p:cTn>
                              </p:par>
                            </p:childTnLst>
                          </p:cTn>
                        </p:par>
                      </p:childTnLst>
                    </p:cTn>
                  </p:par>
                  <p:par>
                    <p:cTn id="71" fill="hold" nodeType="clickPar">
                      <p:stCondLst>
                        <p:cond delay="indefinite"/>
                      </p:stCondLst>
                      <p:childTnLst>
                        <p:par>
                          <p:cTn id="72" fill="hold" nodeType="withGroup">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727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6" grpId="0" animBg="1"/>
      <p:bldP spid="72733" grpId="0" animBg="1"/>
      <p:bldP spid="72734" grpId="0" animBg="1"/>
      <p:bldP spid="72735" grpId="0" animBg="1"/>
      <p:bldP spid="72737" grpId="0" animBg="1"/>
      <p:bldP spid="72737" grpId="1" animBg="1"/>
      <p:bldP spid="72738" grpId="0" animBg="1"/>
      <p:bldP spid="72739" grpId="0" animBg="1"/>
      <p:bldP spid="72740" grpId="0" animBg="1"/>
      <p:bldP spid="72741" grpId="0" animBg="1"/>
      <p:bldP spid="72741" grpId="1" animBg="1"/>
      <p:bldP spid="72742" grpId="0" animBg="1"/>
      <p:bldP spid="72743" grpId="0" animBg="1"/>
      <p:bldP spid="72743" grpId="1" animBg="1"/>
      <p:bldP spid="72744" grpId="0" animBg="1"/>
      <p:bldP spid="72744" grpId="1" animBg="1"/>
      <p:bldP spid="72745" grpId="0" animBg="1"/>
      <p:bldP spid="72745" grpId="1" animBg="1"/>
      <p:bldP spid="7274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extLst>
            <a:ext uri="{AF507438-7753-43e0-B8FC-AC1667EBCBE1}">
              <a14:hiddenEffects xmln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r>
              <a:rPr lang="en-US" sz="2400" dirty="0"/>
              <a:t>Transparency Example: Need to incorporate </a:t>
            </a:r>
            <a:r>
              <a:rPr lang="en-US" sz="2400" dirty="0" smtClean="0"/>
              <a:t>in-situ </a:t>
            </a:r>
            <a:r>
              <a:rPr lang="en-US" sz="2400" dirty="0"/>
              <a:t>data</a:t>
            </a:r>
          </a:p>
        </p:txBody>
      </p:sp>
      <p:sp>
        <p:nvSpPr>
          <p:cNvPr id="15" name="Rectangle 6"/>
          <p:cNvSpPr>
            <a:spLocks noGrp="1" noChangeArrowheads="1"/>
          </p:cNvSpPr>
          <p:nvPr>
            <p:ph type="sldNum" sz="quarter" idx="10"/>
          </p:nvPr>
        </p:nvSpPr>
        <p:spPr>
          <a:xfrm>
            <a:off x="182562" y="6537325"/>
            <a:ext cx="503237" cy="184150"/>
          </a:xfrm>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45BBF163-2AE4-468C-921A-A0B032E69E48}" type="slidenum">
              <a:rPr lang="en-US" sz="1400"/>
              <a:pPr eaLnBrk="1" hangingPunct="1"/>
              <a:t>14</a:t>
            </a:fld>
            <a:endParaRPr lang="en-US" sz="1400" dirty="0"/>
          </a:p>
        </p:txBody>
      </p:sp>
      <p:sp>
        <p:nvSpPr>
          <p:cNvPr id="86039" name="Rectangle 23"/>
          <p:cNvSpPr>
            <a:spLocks noChangeArrowheads="1"/>
          </p:cNvSpPr>
          <p:nvPr/>
        </p:nvSpPr>
        <p:spPr bwMode="auto">
          <a:xfrm>
            <a:off x="1752600" y="2827338"/>
            <a:ext cx="6934200" cy="292100"/>
          </a:xfrm>
          <a:prstGeom prst="rect">
            <a:avLst/>
          </a:prstGeom>
          <a:gradFill rotWithShape="1">
            <a:gsLst>
              <a:gs pos="0">
                <a:srgbClr val="EAEAEA"/>
              </a:gs>
              <a:gs pos="100000">
                <a:srgbClr val="EAEAEA">
                  <a:gamma/>
                  <a:tint val="36471"/>
                  <a:invGamma/>
                </a:srgbClr>
              </a:gs>
            </a:gsLst>
            <a:lin ang="2700000" scaled="1"/>
          </a:gradFill>
          <a:ln w="9525">
            <a:solidFill>
              <a:srgbClr val="C0C0C0"/>
            </a:solidFill>
            <a:miter lim="800000"/>
            <a:headEnd/>
            <a:tailEnd/>
          </a:ln>
          <a:effectLst>
            <a:outerShdw blurRad="63500" dist="38099" dir="2700000" algn="ctr" rotWithShape="0">
              <a:srgbClr val="EAEAEA">
                <a:alpha val="74998"/>
              </a:srgbClr>
            </a:outerShdw>
          </a:effectLst>
        </p:spPr>
        <p:txBody>
          <a:bodyPr tIns="18288" bIns="18288">
            <a:spAutoFit/>
          </a:bodyPr>
          <a:lstStyle/>
          <a:p>
            <a:pPr>
              <a:defRPr/>
            </a:pPr>
            <a:r>
              <a:rPr lang="en-US" sz="1600" i="1">
                <a:solidFill>
                  <a:srgbClr val="CC0000"/>
                </a:solidFill>
                <a:latin typeface="Whitney Light" pitchFamily="50" charset="0"/>
                <a:ea typeface="MS PGothic" charset="0"/>
                <a:cs typeface="MS PGothic" charset="0"/>
              </a:rPr>
              <a:t>Intel'</a:t>
            </a:r>
            <a:r>
              <a:rPr lang="en-US" sz="1600" i="1">
                <a:solidFill>
                  <a:srgbClr val="006600"/>
                </a:solidFill>
                <a:latin typeface="Whitney Light" pitchFamily="50" charset="0"/>
                <a:ea typeface="MS PGothic" charset="0"/>
                <a:cs typeface="MS PGothic" charset="0"/>
              </a:rPr>
              <a:t>s 2013 </a:t>
            </a:r>
            <a:r>
              <a:rPr lang="en-US" sz="1600" i="1">
                <a:solidFill>
                  <a:srgbClr val="CC0000"/>
                </a:solidFill>
                <a:latin typeface="Whitney Light" pitchFamily="50" charset="0"/>
                <a:ea typeface="MS PGothic" charset="0"/>
                <a:cs typeface="MS PGothic" charset="0"/>
              </a:rPr>
              <a:t>capex</a:t>
            </a:r>
            <a:r>
              <a:rPr lang="en-US" sz="1600" i="1">
                <a:solidFill>
                  <a:srgbClr val="006600"/>
                </a:solidFill>
                <a:latin typeface="Whitney Light" pitchFamily="50" charset="0"/>
                <a:ea typeface="MS PGothic" charset="0"/>
                <a:cs typeface="MS PGothic" charset="0"/>
              </a:rPr>
              <a:t> is </a:t>
            </a:r>
            <a:r>
              <a:rPr lang="en-US" sz="1600" i="1">
                <a:solidFill>
                  <a:srgbClr val="CC0000"/>
                </a:solidFill>
                <a:latin typeface="Whitney Light" pitchFamily="50" charset="0"/>
                <a:ea typeface="MS PGothic" charset="0"/>
                <a:cs typeface="MS PGothic" charset="0"/>
              </a:rPr>
              <a:t>elevated </a:t>
            </a:r>
            <a:r>
              <a:rPr lang="en-US" sz="1600" i="1">
                <a:solidFill>
                  <a:srgbClr val="006600"/>
                </a:solidFill>
                <a:latin typeface="Whitney Light" pitchFamily="50" charset="0"/>
                <a:ea typeface="MS PGothic" charset="0"/>
                <a:cs typeface="MS PGothic" charset="0"/>
              </a:rPr>
              <a:t>at 23% of sales, above average of 16%</a:t>
            </a:r>
          </a:p>
        </p:txBody>
      </p:sp>
      <p:sp>
        <p:nvSpPr>
          <p:cNvPr id="3" name="Rectangle 25"/>
          <p:cNvSpPr>
            <a:spLocks noChangeArrowheads="1"/>
          </p:cNvSpPr>
          <p:nvPr/>
        </p:nvSpPr>
        <p:spPr bwMode="auto">
          <a:xfrm>
            <a:off x="533400" y="1371600"/>
            <a:ext cx="7848600" cy="292100"/>
          </a:xfrm>
          <a:prstGeom prst="rect">
            <a:avLst/>
          </a:prstGeom>
          <a:gradFill rotWithShape="1">
            <a:gsLst>
              <a:gs pos="0">
                <a:srgbClr val="EAEAEA"/>
              </a:gs>
              <a:gs pos="100000">
                <a:srgbClr val="EAEAEA">
                  <a:gamma/>
                  <a:tint val="36471"/>
                  <a:invGamma/>
                </a:srgbClr>
              </a:gs>
            </a:gsLst>
            <a:lin ang="2700000" scaled="1"/>
          </a:gradFill>
          <a:ln w="9525">
            <a:solidFill>
              <a:srgbClr val="C0C0C0"/>
            </a:solidFill>
            <a:miter lim="800000"/>
            <a:headEnd/>
            <a:tailEnd/>
          </a:ln>
          <a:effectLst>
            <a:outerShdw blurRad="63500" dist="38099" dir="2700000" algn="ctr" rotWithShape="0">
              <a:srgbClr val="EAEAEA">
                <a:alpha val="74998"/>
              </a:srgbClr>
            </a:outerShdw>
          </a:effectLst>
        </p:spPr>
        <p:txBody>
          <a:bodyPr tIns="18288" bIns="18288">
            <a:spAutoFit/>
          </a:bodyPr>
          <a:lstStyle/>
          <a:p>
            <a:pPr>
              <a:defRPr/>
            </a:pPr>
            <a:r>
              <a:rPr lang="en-US" sz="1600" i="1">
                <a:solidFill>
                  <a:srgbClr val="CC0000"/>
                </a:solidFill>
                <a:latin typeface="Whitney Light" pitchFamily="50" charset="0"/>
                <a:ea typeface="MS PGothic" charset="0"/>
                <a:cs typeface="MS PGothic" charset="0"/>
              </a:rPr>
              <a:t>FHLMC</a:t>
            </a:r>
            <a:r>
              <a:rPr lang="en-US" sz="1600" i="1">
                <a:solidFill>
                  <a:srgbClr val="006600"/>
                </a:solidFill>
                <a:latin typeface="Whitney Light" pitchFamily="50" charset="0"/>
                <a:ea typeface="MS PGothic" charset="0"/>
                <a:cs typeface="MS PGothic" charset="0"/>
              </a:rPr>
              <a:t> reported $4.4bn net loss and requested $6bn in capital from Treasury. </a:t>
            </a:r>
          </a:p>
        </p:txBody>
      </p:sp>
      <p:sp>
        <p:nvSpPr>
          <p:cNvPr id="50182" name="Oval 6"/>
          <p:cNvSpPr>
            <a:spLocks noChangeArrowheads="1"/>
          </p:cNvSpPr>
          <p:nvPr/>
        </p:nvSpPr>
        <p:spPr bwMode="auto">
          <a:xfrm>
            <a:off x="457200" y="1295400"/>
            <a:ext cx="990600" cy="457200"/>
          </a:xfrm>
          <a:prstGeom prst="ellipse">
            <a:avLst/>
          </a:prstGeom>
          <a:noFill/>
          <a:ln w="19050">
            <a:solidFill>
              <a:srgbClr val="3366CC"/>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17961" dir="2700000" algn="ctr" rotWithShape="0">
                    <a:srgbClr val="3366CC">
                      <a:gamma/>
                      <a:shade val="60000"/>
                      <a:invGamma/>
                      <a:alpha val="74998"/>
                    </a:srgbClr>
                  </a:outerShdw>
                </a:effectLst>
              </a14:hiddenEffects>
            </a:ext>
          </a:extLst>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sz="1800">
              <a:latin typeface="Whitney Light" pitchFamily="50" charset="0"/>
            </a:endParaRPr>
          </a:p>
        </p:txBody>
      </p:sp>
      <p:sp>
        <p:nvSpPr>
          <p:cNvPr id="86033" name="Rectangle 17"/>
          <p:cNvSpPr>
            <a:spLocks noChangeArrowheads="1"/>
          </p:cNvSpPr>
          <p:nvPr/>
        </p:nvSpPr>
        <p:spPr bwMode="auto">
          <a:xfrm>
            <a:off x="609600" y="3841750"/>
            <a:ext cx="6400800" cy="292100"/>
          </a:xfrm>
          <a:prstGeom prst="rect">
            <a:avLst/>
          </a:prstGeom>
          <a:gradFill rotWithShape="1">
            <a:gsLst>
              <a:gs pos="0">
                <a:srgbClr val="EAEAEA"/>
              </a:gs>
              <a:gs pos="100000">
                <a:srgbClr val="EAEAEA">
                  <a:gamma/>
                  <a:tint val="36471"/>
                  <a:invGamma/>
                </a:srgbClr>
              </a:gs>
            </a:gsLst>
            <a:lin ang="2700000" scaled="1"/>
          </a:gradFill>
          <a:ln w="9525">
            <a:solidFill>
              <a:srgbClr val="C0C0C0"/>
            </a:solidFill>
            <a:miter lim="800000"/>
            <a:headEnd/>
            <a:tailEnd/>
          </a:ln>
          <a:effectLst>
            <a:outerShdw blurRad="63500" dist="38099" dir="2700000" algn="ctr" rotWithShape="0">
              <a:srgbClr val="EAEAEA">
                <a:alpha val="74998"/>
              </a:srgbClr>
            </a:outerShdw>
          </a:effectLst>
        </p:spPr>
        <p:txBody>
          <a:bodyPr tIns="18288" bIns="18288">
            <a:spAutoFit/>
          </a:bodyPr>
          <a:lstStyle/>
          <a:p>
            <a:pPr>
              <a:defRPr/>
            </a:pPr>
            <a:r>
              <a:rPr lang="en-US" sz="1600" i="1">
                <a:solidFill>
                  <a:srgbClr val="006600"/>
                </a:solidFill>
                <a:latin typeface="Whitney Light" pitchFamily="50" charset="0"/>
                <a:ea typeface="MS PGothic" charset="0"/>
                <a:cs typeface="MS PGothic" charset="0"/>
              </a:rPr>
              <a:t>I'm still hearing from clients that </a:t>
            </a:r>
            <a:r>
              <a:rPr lang="en-US" sz="1600" i="1">
                <a:solidFill>
                  <a:srgbClr val="CC0000"/>
                </a:solidFill>
                <a:latin typeface="Whitney Light" pitchFamily="50" charset="0"/>
                <a:ea typeface="MS PGothic" charset="0"/>
                <a:cs typeface="MS PGothic" charset="0"/>
              </a:rPr>
              <a:t>Merrill's</a:t>
            </a:r>
            <a:r>
              <a:rPr lang="en-US" sz="1600" i="1">
                <a:solidFill>
                  <a:srgbClr val="006600"/>
                </a:solidFill>
                <a:latin typeface="Whitney Light" pitchFamily="50" charset="0"/>
                <a:ea typeface="MS PGothic" charset="0"/>
                <a:cs typeface="MS PGothic" charset="0"/>
              </a:rPr>
              <a:t> </a:t>
            </a:r>
            <a:r>
              <a:rPr lang="en-US" sz="1600" i="1">
                <a:solidFill>
                  <a:srgbClr val="CC0000"/>
                </a:solidFill>
                <a:latin typeface="Whitney Light" pitchFamily="50" charset="0"/>
                <a:ea typeface="MS PGothic" charset="0"/>
                <a:cs typeface="MS PGothic" charset="0"/>
              </a:rPr>
              <a:t>website</a:t>
            </a:r>
            <a:r>
              <a:rPr lang="en-US" sz="1600" i="1">
                <a:solidFill>
                  <a:srgbClr val="006600"/>
                </a:solidFill>
                <a:latin typeface="Whitney Light" pitchFamily="50" charset="0"/>
                <a:ea typeface="MS PGothic" charset="0"/>
                <a:cs typeface="MS PGothic" charset="0"/>
              </a:rPr>
              <a:t> is better.</a:t>
            </a:r>
          </a:p>
        </p:txBody>
      </p:sp>
      <p:sp>
        <p:nvSpPr>
          <p:cNvPr id="50184" name="AutoShape 8"/>
          <p:cNvSpPr>
            <a:spLocks/>
          </p:cNvSpPr>
          <p:nvPr/>
        </p:nvSpPr>
        <p:spPr bwMode="auto">
          <a:xfrm>
            <a:off x="6705600" y="4298950"/>
            <a:ext cx="2133600" cy="650875"/>
          </a:xfrm>
          <a:prstGeom prst="accentCallout1">
            <a:avLst>
              <a:gd name="adj1" fmla="val 30380"/>
              <a:gd name="adj2" fmla="val -3569"/>
              <a:gd name="adj3" fmla="val -15190"/>
              <a:gd name="adj4" fmla="val -52009"/>
            </a:avLst>
          </a:prstGeom>
          <a:noFill/>
          <a:ln w="9525">
            <a:solidFill>
              <a:srgbClr val="3366CC"/>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17961" dir="2700000" algn="ctr" rotWithShape="0">
                    <a:srgbClr val="3366CC">
                      <a:gamma/>
                      <a:shade val="60000"/>
                      <a:invGamma/>
                      <a:alpha val="74998"/>
                    </a:srgbClr>
                  </a:outerShdw>
                </a:effectLst>
              </a14:hiddenEffects>
            </a:ext>
          </a:extLst>
        </p:spPr>
        <p:txBody>
          <a:bodyPr>
            <a:spAutoFit/>
          </a:bodyPr>
          <a:lstStyle/>
          <a:p>
            <a:pPr>
              <a:defRPr/>
            </a:pPr>
            <a:r>
              <a:rPr lang="en-US" i="1">
                <a:solidFill>
                  <a:srgbClr val="3366CC"/>
                </a:solidFill>
                <a:latin typeface="Whitney Light" pitchFamily="50" charset="0"/>
                <a:ea typeface="MS PGothic" charset="0"/>
                <a:cs typeface="MS PGothic" charset="0"/>
              </a:rPr>
              <a:t>Customer or competitor?</a:t>
            </a:r>
          </a:p>
        </p:txBody>
      </p:sp>
      <p:sp>
        <p:nvSpPr>
          <p:cNvPr id="50185" name="Oval 9"/>
          <p:cNvSpPr>
            <a:spLocks noChangeArrowheads="1"/>
          </p:cNvSpPr>
          <p:nvPr/>
        </p:nvSpPr>
        <p:spPr bwMode="auto">
          <a:xfrm>
            <a:off x="3962400" y="3765550"/>
            <a:ext cx="1752600" cy="457200"/>
          </a:xfrm>
          <a:prstGeom prst="ellipse">
            <a:avLst/>
          </a:prstGeom>
          <a:noFill/>
          <a:ln w="19050">
            <a:solidFill>
              <a:srgbClr val="3366CC"/>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17961" dir="2700000" algn="ctr" rotWithShape="0">
                    <a:srgbClr val="3366CC">
                      <a:gamma/>
                      <a:shade val="60000"/>
                      <a:invGamma/>
                      <a:alpha val="74998"/>
                    </a:srgbClr>
                  </a:outerShdw>
                </a:effectLst>
              </a14:hiddenEffects>
            </a:ext>
          </a:extLst>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sz="1800">
              <a:latin typeface="Whitney Light" pitchFamily="50" charset="0"/>
            </a:endParaRPr>
          </a:p>
        </p:txBody>
      </p:sp>
      <p:sp>
        <p:nvSpPr>
          <p:cNvPr id="50186" name="Oval 10"/>
          <p:cNvSpPr>
            <a:spLocks noChangeArrowheads="1"/>
          </p:cNvSpPr>
          <p:nvPr/>
        </p:nvSpPr>
        <p:spPr bwMode="auto">
          <a:xfrm>
            <a:off x="2971800" y="2743200"/>
            <a:ext cx="1905000" cy="457200"/>
          </a:xfrm>
          <a:prstGeom prst="ellipse">
            <a:avLst/>
          </a:prstGeom>
          <a:noFill/>
          <a:ln w="19050">
            <a:solidFill>
              <a:srgbClr val="3366CC"/>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17961" dir="2700000" algn="ctr" rotWithShape="0">
                    <a:srgbClr val="3366CC">
                      <a:gamma/>
                      <a:shade val="60000"/>
                      <a:invGamma/>
                      <a:alpha val="74998"/>
                    </a:srgbClr>
                  </a:outerShdw>
                </a:effectLst>
              </a14:hiddenEffects>
            </a:ext>
          </a:extLst>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sz="1800">
              <a:latin typeface="Whitney Light" pitchFamily="50" charset="0"/>
            </a:endParaRPr>
          </a:p>
        </p:txBody>
      </p:sp>
      <p:sp>
        <p:nvSpPr>
          <p:cNvPr id="50187" name="AutoShape 11"/>
          <p:cNvSpPr>
            <a:spLocks/>
          </p:cNvSpPr>
          <p:nvPr/>
        </p:nvSpPr>
        <p:spPr bwMode="auto">
          <a:xfrm>
            <a:off x="5105400" y="2509838"/>
            <a:ext cx="1676400" cy="376237"/>
          </a:xfrm>
          <a:prstGeom prst="accentCallout1">
            <a:avLst>
              <a:gd name="adj1" fmla="val 30380"/>
              <a:gd name="adj2" fmla="val -4546"/>
              <a:gd name="adj3" fmla="val 72153"/>
              <a:gd name="adj4" fmla="val -33903"/>
            </a:avLst>
          </a:prstGeom>
          <a:noFill/>
          <a:ln w="9525">
            <a:solidFill>
              <a:srgbClr val="3366CC"/>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17961" dir="2700000" algn="ctr" rotWithShape="0">
                    <a:srgbClr val="3366CC">
                      <a:gamma/>
                      <a:shade val="60000"/>
                      <a:invGamma/>
                      <a:alpha val="74998"/>
                    </a:srgbClr>
                  </a:outerShdw>
                </a:effectLst>
              </a14:hiddenEffects>
            </a:ext>
          </a:extLst>
        </p:spPr>
        <p:txBody>
          <a:bodyPr>
            <a:spAutoFit/>
          </a:bodyPr>
          <a:lstStyle/>
          <a:p>
            <a:pPr>
              <a:defRPr/>
            </a:pPr>
            <a:r>
              <a:rPr lang="en-US" i="1">
                <a:solidFill>
                  <a:srgbClr val="3366CC"/>
                </a:solidFill>
                <a:latin typeface="Whitney Light" pitchFamily="50" charset="0"/>
                <a:ea typeface="MS PGothic" charset="0"/>
                <a:cs typeface="MS PGothic" charset="0"/>
              </a:rPr>
              <a:t>Good or bad?</a:t>
            </a:r>
          </a:p>
        </p:txBody>
      </p:sp>
      <p:sp>
        <p:nvSpPr>
          <p:cNvPr id="50188" name="AutoShape 12"/>
          <p:cNvSpPr>
            <a:spLocks/>
          </p:cNvSpPr>
          <p:nvPr/>
        </p:nvSpPr>
        <p:spPr bwMode="auto">
          <a:xfrm>
            <a:off x="1676400" y="1649413"/>
            <a:ext cx="1981200" cy="346075"/>
          </a:xfrm>
          <a:prstGeom prst="accentCallout1">
            <a:avLst>
              <a:gd name="adj1" fmla="val 33028"/>
              <a:gd name="adj2" fmla="val -3847"/>
              <a:gd name="adj3" fmla="val 17889"/>
              <a:gd name="adj4" fmla="val -22116"/>
            </a:avLst>
          </a:prstGeom>
          <a:noFill/>
          <a:ln w="9525">
            <a:solidFill>
              <a:srgbClr val="3366CC"/>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17961" dir="2700000" algn="ctr" rotWithShape="0">
                    <a:srgbClr val="3366CC">
                      <a:gamma/>
                      <a:shade val="60000"/>
                      <a:invGamma/>
                      <a:alpha val="74998"/>
                    </a:srgbClr>
                  </a:outerShdw>
                </a:effectLst>
              </a14:hiddenEffects>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sz="1600" i="1">
                <a:solidFill>
                  <a:srgbClr val="3366CC"/>
                </a:solidFill>
                <a:latin typeface="Whitney Light" pitchFamily="50" charset="0"/>
              </a:rPr>
              <a:t>Entity of interest</a:t>
            </a:r>
            <a:endParaRPr lang="en-US" sz="1800" i="1">
              <a:solidFill>
                <a:srgbClr val="3366CC"/>
              </a:solidFill>
              <a:latin typeface="Whitney Light" pitchFamily="50" charset="0"/>
            </a:endParaRPr>
          </a:p>
        </p:txBody>
      </p:sp>
      <p:sp>
        <p:nvSpPr>
          <p:cNvPr id="50189" name="Rectangle 13"/>
          <p:cNvSpPr>
            <a:spLocks noChangeArrowheads="1"/>
          </p:cNvSpPr>
          <p:nvPr/>
        </p:nvSpPr>
        <p:spPr bwMode="auto">
          <a:xfrm>
            <a:off x="304800" y="4645025"/>
            <a:ext cx="5638800" cy="536575"/>
          </a:xfrm>
          <a:prstGeom prst="rect">
            <a:avLst/>
          </a:prstGeom>
          <a:gradFill rotWithShape="1">
            <a:gsLst>
              <a:gs pos="0">
                <a:srgbClr val="EAEAEA"/>
              </a:gs>
              <a:gs pos="100000">
                <a:srgbClr val="F7F7F7"/>
              </a:gs>
            </a:gsLst>
            <a:lin ang="2700000" scaled="1"/>
          </a:gradFill>
          <a:ln w="9525">
            <a:solidFill>
              <a:srgbClr val="C0C0C0"/>
            </a:solidFill>
            <a:miter lim="800000"/>
            <a:headEnd/>
            <a:tailEnd/>
          </a:ln>
          <a:effectLst>
            <a:outerShdw blurRad="63500" dist="38099" dir="2700000" algn="ctr" rotWithShape="0">
              <a:srgbClr val="EAEAEA">
                <a:alpha val="74997"/>
              </a:srgbClr>
            </a:outerShdw>
          </a:effectLst>
        </p:spPr>
        <p:txBody>
          <a:bodyPr tIns="18288" bIns="18288">
            <a:spAutoFit/>
          </a:bodyPr>
          <a:lstStyle/>
          <a:p>
            <a:pPr>
              <a:defRPr/>
            </a:pPr>
            <a:r>
              <a:rPr lang="en-US" sz="1600" i="1">
                <a:solidFill>
                  <a:srgbClr val="006600"/>
                </a:solidFill>
                <a:latin typeface="Whitney Light" pitchFamily="50" charset="0"/>
                <a:ea typeface="MS PGothic" charset="0"/>
                <a:cs typeface="MS PGothic" charset="0"/>
              </a:rPr>
              <a:t>I need to go back to </a:t>
            </a:r>
            <a:r>
              <a:rPr lang="en-US" sz="1600" i="1">
                <a:solidFill>
                  <a:srgbClr val="CC0000"/>
                </a:solidFill>
                <a:latin typeface="Whitney Light" pitchFamily="50" charset="0"/>
                <a:ea typeface="MS PGothic" charset="0"/>
                <a:cs typeface="MS PGothic" charset="0"/>
              </a:rPr>
              <a:t>Walmart</a:t>
            </a:r>
            <a:r>
              <a:rPr lang="en-US" sz="1600" i="1">
                <a:solidFill>
                  <a:srgbClr val="006600"/>
                </a:solidFill>
                <a:latin typeface="Whitney Light" pitchFamily="50" charset="0"/>
                <a:ea typeface="MS PGothic" charset="0"/>
                <a:cs typeface="MS PGothic" charset="0"/>
              </a:rPr>
              <a:t>, </a:t>
            </a:r>
            <a:r>
              <a:rPr lang="en-US" sz="1600" i="1">
                <a:solidFill>
                  <a:srgbClr val="CC0000"/>
                </a:solidFill>
                <a:latin typeface="Whitney Light" pitchFamily="50" charset="0"/>
                <a:ea typeface="MS PGothic" charset="0"/>
                <a:cs typeface="MS PGothic" charset="0"/>
              </a:rPr>
              <a:t>Toys R Us</a:t>
            </a:r>
            <a:r>
              <a:rPr lang="en-US" sz="1600" i="1">
                <a:solidFill>
                  <a:srgbClr val="006600"/>
                </a:solidFill>
                <a:latin typeface="Whitney Light" pitchFamily="50" charset="0"/>
                <a:ea typeface="MS PGothic" charset="0"/>
                <a:cs typeface="MS PGothic" charset="0"/>
              </a:rPr>
              <a:t> has the same toy $10 cheaper!</a:t>
            </a:r>
          </a:p>
        </p:txBody>
      </p:sp>
      <p:sp>
        <p:nvSpPr>
          <p:cNvPr id="50190" name="Oval 14"/>
          <p:cNvSpPr>
            <a:spLocks noChangeArrowheads="1"/>
          </p:cNvSpPr>
          <p:nvPr/>
        </p:nvSpPr>
        <p:spPr bwMode="auto">
          <a:xfrm>
            <a:off x="2362200" y="4568825"/>
            <a:ext cx="2057400" cy="457200"/>
          </a:xfrm>
          <a:prstGeom prst="ellipse">
            <a:avLst/>
          </a:prstGeom>
          <a:noFill/>
          <a:ln w="19050">
            <a:solidFill>
              <a:srgbClr val="3366CC"/>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17961" dir="2700000" algn="ctr" rotWithShape="0">
                    <a:srgbClr val="3366CC">
                      <a:gamma/>
                      <a:shade val="60000"/>
                      <a:invGamma/>
                      <a:alpha val="74998"/>
                    </a:srgbClr>
                  </a:outerShdw>
                </a:effectLst>
              </a14:hiddenEffects>
            </a:ext>
          </a:extLst>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sz="1800">
              <a:latin typeface="Whitney Light" pitchFamily="50" charset="0"/>
            </a:endParaRPr>
          </a:p>
        </p:txBody>
      </p:sp>
      <p:sp>
        <p:nvSpPr>
          <p:cNvPr id="50191" name="Line 15"/>
          <p:cNvSpPr>
            <a:spLocks noChangeShapeType="1"/>
          </p:cNvSpPr>
          <p:nvPr/>
        </p:nvSpPr>
        <p:spPr bwMode="auto">
          <a:xfrm flipV="1">
            <a:off x="5943600" y="4568825"/>
            <a:ext cx="685800" cy="384175"/>
          </a:xfrm>
          <a:prstGeom prst="line">
            <a:avLst/>
          </a:prstGeom>
          <a:noFill/>
          <a:ln w="9525">
            <a:solidFill>
              <a:srgbClr val="3366CC"/>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17961" dir="2700000" algn="ctr" rotWithShape="0">
                    <a:srgbClr val="3366CC">
                      <a:gamma/>
                      <a:shade val="60000"/>
                      <a:invGamma/>
                      <a:alpha val="74998"/>
                    </a:srgbClr>
                  </a:outerShdw>
                </a:effectLst>
              </a14:hiddenEffects>
            </a:ext>
          </a:extLst>
        </p:spPr>
        <p:txBody>
          <a:bodyPr/>
          <a:lstStyle/>
          <a:p>
            <a:pPr>
              <a:defRPr/>
            </a:pPr>
            <a:endParaRPr lang="en-US">
              <a:latin typeface="Whitney Light" pitchFamily="50" charset="0"/>
              <a:ea typeface="MS PGothic" charset="0"/>
              <a:cs typeface="MS PGothic" charset="0"/>
            </a:endParaRPr>
          </a:p>
        </p:txBody>
      </p:sp>
      <p:sp>
        <p:nvSpPr>
          <p:cNvPr id="4" name="Date Placeholder 3"/>
          <p:cNvSpPr>
            <a:spLocks noGrp="1"/>
          </p:cNvSpPr>
          <p:nvPr>
            <p:ph type="dt" sz="half" idx="12"/>
          </p:nvPr>
        </p:nvSpPr>
        <p:spPr/>
        <p:txBody>
          <a:bodyPr/>
          <a:lstStyle/>
          <a:p>
            <a:pPr>
              <a:defRPr/>
            </a:pPr>
            <a:r>
              <a:rPr lang="en-US" altLang="en-US" smtClean="0"/>
              <a:t> </a:t>
            </a:r>
            <a:endParaRPr lang="en-US" altLang="en-US"/>
          </a:p>
        </p:txBody>
      </p:sp>
    </p:spTree>
    <p:extLst>
      <p:ext uri="{BB962C8B-B14F-4D97-AF65-F5344CB8AC3E}">
        <p14:creationId xmlns:p14="http://schemas.microsoft.com/office/powerpoint/2010/main" val="11000250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nodeType="afterGroup">
                            <p:stCondLst>
                              <p:cond delay="500"/>
                            </p:stCondLst>
                            <p:childTnLst>
                              <p:par>
                                <p:cTn id="9" presetID="53" presetClass="entr" presetSubtype="0" fill="hold" grpId="0" nodeType="afterEffect">
                                  <p:stCondLst>
                                    <p:cond delay="0"/>
                                  </p:stCondLst>
                                  <p:childTnLst>
                                    <p:set>
                                      <p:cBhvr>
                                        <p:cTn id="10" dur="1" fill="hold">
                                          <p:stCondLst>
                                            <p:cond delay="0"/>
                                          </p:stCondLst>
                                        </p:cTn>
                                        <p:tgtEl>
                                          <p:spTgt spid="50182"/>
                                        </p:tgtEl>
                                        <p:attrNameLst>
                                          <p:attrName>style.visibility</p:attrName>
                                        </p:attrNameLst>
                                      </p:cBhvr>
                                      <p:to>
                                        <p:strVal val="visible"/>
                                      </p:to>
                                    </p:set>
                                    <p:anim calcmode="lin" valueType="num">
                                      <p:cBhvr>
                                        <p:cTn id="11" dur="500" fill="hold"/>
                                        <p:tgtEl>
                                          <p:spTgt spid="50182"/>
                                        </p:tgtEl>
                                        <p:attrNameLst>
                                          <p:attrName>ppt_w</p:attrName>
                                        </p:attrNameLst>
                                      </p:cBhvr>
                                      <p:tavLst>
                                        <p:tav tm="0">
                                          <p:val>
                                            <p:fltVal val="0"/>
                                          </p:val>
                                        </p:tav>
                                        <p:tav tm="100000">
                                          <p:val>
                                            <p:strVal val="#ppt_w"/>
                                          </p:val>
                                        </p:tav>
                                      </p:tavLst>
                                    </p:anim>
                                    <p:anim calcmode="lin" valueType="num">
                                      <p:cBhvr>
                                        <p:cTn id="12" dur="500" fill="hold"/>
                                        <p:tgtEl>
                                          <p:spTgt spid="50182"/>
                                        </p:tgtEl>
                                        <p:attrNameLst>
                                          <p:attrName>ppt_h</p:attrName>
                                        </p:attrNameLst>
                                      </p:cBhvr>
                                      <p:tavLst>
                                        <p:tav tm="0">
                                          <p:val>
                                            <p:fltVal val="0"/>
                                          </p:val>
                                        </p:tav>
                                        <p:tav tm="100000">
                                          <p:val>
                                            <p:strVal val="#ppt_h"/>
                                          </p:val>
                                        </p:tav>
                                      </p:tavLst>
                                    </p:anim>
                                    <p:animEffect transition="in" filter="fade">
                                      <p:cBhvr>
                                        <p:cTn id="13" dur="500"/>
                                        <p:tgtEl>
                                          <p:spTgt spid="50182"/>
                                        </p:tgtEl>
                                      </p:cBhvr>
                                    </p:animEffect>
                                  </p:childTnLst>
                                </p:cTn>
                              </p:par>
                              <p:par>
                                <p:cTn id="14" presetID="53" presetClass="entr" presetSubtype="0" fill="hold" nodeType="withEffect">
                                  <p:stCondLst>
                                    <p:cond delay="0"/>
                                  </p:stCondLst>
                                  <p:childTnLst>
                                    <p:set>
                                      <p:cBhvr>
                                        <p:cTn id="15" dur="1" fill="hold">
                                          <p:stCondLst>
                                            <p:cond delay="0"/>
                                          </p:stCondLst>
                                        </p:cTn>
                                        <p:tgtEl>
                                          <p:spTgt spid="50188"/>
                                        </p:tgtEl>
                                        <p:attrNameLst>
                                          <p:attrName>style.visibility</p:attrName>
                                        </p:attrNameLst>
                                      </p:cBhvr>
                                      <p:to>
                                        <p:strVal val="visible"/>
                                      </p:to>
                                    </p:set>
                                    <p:anim calcmode="lin" valueType="num">
                                      <p:cBhvr>
                                        <p:cTn id="16" dur="500" fill="hold"/>
                                        <p:tgtEl>
                                          <p:spTgt spid="50188"/>
                                        </p:tgtEl>
                                        <p:attrNameLst>
                                          <p:attrName>ppt_w</p:attrName>
                                        </p:attrNameLst>
                                      </p:cBhvr>
                                      <p:tavLst>
                                        <p:tav tm="0">
                                          <p:val>
                                            <p:fltVal val="0"/>
                                          </p:val>
                                        </p:tav>
                                        <p:tav tm="100000">
                                          <p:val>
                                            <p:strVal val="#ppt_w"/>
                                          </p:val>
                                        </p:tav>
                                      </p:tavLst>
                                    </p:anim>
                                    <p:anim calcmode="lin" valueType="num">
                                      <p:cBhvr>
                                        <p:cTn id="17" dur="500" fill="hold"/>
                                        <p:tgtEl>
                                          <p:spTgt spid="50188"/>
                                        </p:tgtEl>
                                        <p:attrNameLst>
                                          <p:attrName>ppt_h</p:attrName>
                                        </p:attrNameLst>
                                      </p:cBhvr>
                                      <p:tavLst>
                                        <p:tav tm="0">
                                          <p:val>
                                            <p:fltVal val="0"/>
                                          </p:val>
                                        </p:tav>
                                        <p:tav tm="100000">
                                          <p:val>
                                            <p:strVal val="#ppt_h"/>
                                          </p:val>
                                        </p:tav>
                                      </p:tavLst>
                                    </p:anim>
                                    <p:animEffect transition="in" filter="fade">
                                      <p:cBhvr>
                                        <p:cTn id="18" dur="500"/>
                                        <p:tgtEl>
                                          <p:spTgt spid="50188"/>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6039"/>
                                        </p:tgtEl>
                                        <p:attrNameLst>
                                          <p:attrName>style.visibility</p:attrName>
                                        </p:attrNameLst>
                                      </p:cBhvr>
                                      <p:to>
                                        <p:strVal val="visible"/>
                                      </p:to>
                                    </p:set>
                                    <p:animEffect transition="in" filter="wipe(left)">
                                      <p:cBhvr>
                                        <p:cTn id="23" dur="500"/>
                                        <p:tgtEl>
                                          <p:spTgt spid="86039"/>
                                        </p:tgtEl>
                                      </p:cBhvr>
                                    </p:animEffect>
                                  </p:childTnLst>
                                </p:cTn>
                              </p:par>
                            </p:childTnLst>
                          </p:cTn>
                        </p:par>
                        <p:par>
                          <p:cTn id="24" fill="hold" nodeType="afterGroup">
                            <p:stCondLst>
                              <p:cond delay="500"/>
                            </p:stCondLst>
                            <p:childTnLst>
                              <p:par>
                                <p:cTn id="25" presetID="53" presetClass="entr" presetSubtype="0" fill="hold" grpId="0" nodeType="afterEffect">
                                  <p:stCondLst>
                                    <p:cond delay="0"/>
                                  </p:stCondLst>
                                  <p:childTnLst>
                                    <p:set>
                                      <p:cBhvr>
                                        <p:cTn id="26" dur="1" fill="hold">
                                          <p:stCondLst>
                                            <p:cond delay="0"/>
                                          </p:stCondLst>
                                        </p:cTn>
                                        <p:tgtEl>
                                          <p:spTgt spid="50187"/>
                                        </p:tgtEl>
                                        <p:attrNameLst>
                                          <p:attrName>style.visibility</p:attrName>
                                        </p:attrNameLst>
                                      </p:cBhvr>
                                      <p:to>
                                        <p:strVal val="visible"/>
                                      </p:to>
                                    </p:set>
                                    <p:anim calcmode="lin" valueType="num">
                                      <p:cBhvr>
                                        <p:cTn id="27" dur="500" fill="hold"/>
                                        <p:tgtEl>
                                          <p:spTgt spid="50187"/>
                                        </p:tgtEl>
                                        <p:attrNameLst>
                                          <p:attrName>ppt_w</p:attrName>
                                        </p:attrNameLst>
                                      </p:cBhvr>
                                      <p:tavLst>
                                        <p:tav tm="0">
                                          <p:val>
                                            <p:fltVal val="0"/>
                                          </p:val>
                                        </p:tav>
                                        <p:tav tm="100000">
                                          <p:val>
                                            <p:strVal val="#ppt_w"/>
                                          </p:val>
                                        </p:tav>
                                      </p:tavLst>
                                    </p:anim>
                                    <p:anim calcmode="lin" valueType="num">
                                      <p:cBhvr>
                                        <p:cTn id="28" dur="500" fill="hold"/>
                                        <p:tgtEl>
                                          <p:spTgt spid="50187"/>
                                        </p:tgtEl>
                                        <p:attrNameLst>
                                          <p:attrName>ppt_h</p:attrName>
                                        </p:attrNameLst>
                                      </p:cBhvr>
                                      <p:tavLst>
                                        <p:tav tm="0">
                                          <p:val>
                                            <p:fltVal val="0"/>
                                          </p:val>
                                        </p:tav>
                                        <p:tav tm="100000">
                                          <p:val>
                                            <p:strVal val="#ppt_h"/>
                                          </p:val>
                                        </p:tav>
                                      </p:tavLst>
                                    </p:anim>
                                    <p:animEffect transition="in" filter="fade">
                                      <p:cBhvr>
                                        <p:cTn id="29" dur="500"/>
                                        <p:tgtEl>
                                          <p:spTgt spid="50187"/>
                                        </p:tgtEl>
                                      </p:cBhvr>
                                    </p:animEffect>
                                  </p:childTnLst>
                                </p:cTn>
                              </p:par>
                              <p:par>
                                <p:cTn id="30" presetID="53" presetClass="entr" presetSubtype="0" fill="hold" grpId="0" nodeType="withEffect">
                                  <p:stCondLst>
                                    <p:cond delay="0"/>
                                  </p:stCondLst>
                                  <p:childTnLst>
                                    <p:set>
                                      <p:cBhvr>
                                        <p:cTn id="31" dur="1" fill="hold">
                                          <p:stCondLst>
                                            <p:cond delay="0"/>
                                          </p:stCondLst>
                                        </p:cTn>
                                        <p:tgtEl>
                                          <p:spTgt spid="50186"/>
                                        </p:tgtEl>
                                        <p:attrNameLst>
                                          <p:attrName>style.visibility</p:attrName>
                                        </p:attrNameLst>
                                      </p:cBhvr>
                                      <p:to>
                                        <p:strVal val="visible"/>
                                      </p:to>
                                    </p:set>
                                    <p:anim calcmode="lin" valueType="num">
                                      <p:cBhvr>
                                        <p:cTn id="32" dur="500" fill="hold"/>
                                        <p:tgtEl>
                                          <p:spTgt spid="50186"/>
                                        </p:tgtEl>
                                        <p:attrNameLst>
                                          <p:attrName>ppt_w</p:attrName>
                                        </p:attrNameLst>
                                      </p:cBhvr>
                                      <p:tavLst>
                                        <p:tav tm="0">
                                          <p:val>
                                            <p:fltVal val="0"/>
                                          </p:val>
                                        </p:tav>
                                        <p:tav tm="100000">
                                          <p:val>
                                            <p:strVal val="#ppt_w"/>
                                          </p:val>
                                        </p:tav>
                                      </p:tavLst>
                                    </p:anim>
                                    <p:anim calcmode="lin" valueType="num">
                                      <p:cBhvr>
                                        <p:cTn id="33" dur="500" fill="hold"/>
                                        <p:tgtEl>
                                          <p:spTgt spid="50186"/>
                                        </p:tgtEl>
                                        <p:attrNameLst>
                                          <p:attrName>ppt_h</p:attrName>
                                        </p:attrNameLst>
                                      </p:cBhvr>
                                      <p:tavLst>
                                        <p:tav tm="0">
                                          <p:val>
                                            <p:fltVal val="0"/>
                                          </p:val>
                                        </p:tav>
                                        <p:tav tm="100000">
                                          <p:val>
                                            <p:strVal val="#ppt_h"/>
                                          </p:val>
                                        </p:tav>
                                      </p:tavLst>
                                    </p:anim>
                                    <p:animEffect transition="in" filter="fade">
                                      <p:cBhvr>
                                        <p:cTn id="34" dur="500"/>
                                        <p:tgtEl>
                                          <p:spTgt spid="50186"/>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86033"/>
                                        </p:tgtEl>
                                        <p:attrNameLst>
                                          <p:attrName>style.visibility</p:attrName>
                                        </p:attrNameLst>
                                      </p:cBhvr>
                                      <p:to>
                                        <p:strVal val="visible"/>
                                      </p:to>
                                    </p:set>
                                    <p:animEffect transition="in" filter="wipe(left)">
                                      <p:cBhvr>
                                        <p:cTn id="39" dur="500"/>
                                        <p:tgtEl>
                                          <p:spTgt spid="86033"/>
                                        </p:tgtEl>
                                      </p:cBhvr>
                                    </p:animEffect>
                                  </p:childTnLst>
                                </p:cTn>
                              </p:par>
                            </p:childTnLst>
                          </p:cTn>
                        </p:par>
                        <p:par>
                          <p:cTn id="40" fill="hold" nodeType="afterGroup">
                            <p:stCondLst>
                              <p:cond delay="500"/>
                            </p:stCondLst>
                            <p:childTnLst>
                              <p:par>
                                <p:cTn id="41" presetID="53" presetClass="entr" presetSubtype="0" fill="hold" grpId="0" nodeType="afterEffect">
                                  <p:stCondLst>
                                    <p:cond delay="0"/>
                                  </p:stCondLst>
                                  <p:childTnLst>
                                    <p:set>
                                      <p:cBhvr>
                                        <p:cTn id="42" dur="1" fill="hold">
                                          <p:stCondLst>
                                            <p:cond delay="0"/>
                                          </p:stCondLst>
                                        </p:cTn>
                                        <p:tgtEl>
                                          <p:spTgt spid="50185"/>
                                        </p:tgtEl>
                                        <p:attrNameLst>
                                          <p:attrName>style.visibility</p:attrName>
                                        </p:attrNameLst>
                                      </p:cBhvr>
                                      <p:to>
                                        <p:strVal val="visible"/>
                                      </p:to>
                                    </p:set>
                                    <p:anim calcmode="lin" valueType="num">
                                      <p:cBhvr>
                                        <p:cTn id="43" dur="500" fill="hold"/>
                                        <p:tgtEl>
                                          <p:spTgt spid="50185"/>
                                        </p:tgtEl>
                                        <p:attrNameLst>
                                          <p:attrName>ppt_w</p:attrName>
                                        </p:attrNameLst>
                                      </p:cBhvr>
                                      <p:tavLst>
                                        <p:tav tm="0">
                                          <p:val>
                                            <p:fltVal val="0"/>
                                          </p:val>
                                        </p:tav>
                                        <p:tav tm="100000">
                                          <p:val>
                                            <p:strVal val="#ppt_w"/>
                                          </p:val>
                                        </p:tav>
                                      </p:tavLst>
                                    </p:anim>
                                    <p:anim calcmode="lin" valueType="num">
                                      <p:cBhvr>
                                        <p:cTn id="44" dur="500" fill="hold"/>
                                        <p:tgtEl>
                                          <p:spTgt spid="50185"/>
                                        </p:tgtEl>
                                        <p:attrNameLst>
                                          <p:attrName>ppt_h</p:attrName>
                                        </p:attrNameLst>
                                      </p:cBhvr>
                                      <p:tavLst>
                                        <p:tav tm="0">
                                          <p:val>
                                            <p:fltVal val="0"/>
                                          </p:val>
                                        </p:tav>
                                        <p:tav tm="100000">
                                          <p:val>
                                            <p:strVal val="#ppt_h"/>
                                          </p:val>
                                        </p:tav>
                                      </p:tavLst>
                                    </p:anim>
                                    <p:animEffect transition="in" filter="fade">
                                      <p:cBhvr>
                                        <p:cTn id="45" dur="500"/>
                                        <p:tgtEl>
                                          <p:spTgt spid="50185"/>
                                        </p:tgtEl>
                                      </p:cBhvr>
                                    </p:animEffect>
                                  </p:childTnLst>
                                </p:cTn>
                              </p:par>
                              <p:par>
                                <p:cTn id="46" presetID="53" presetClass="entr" presetSubtype="0" fill="hold" grpId="0" nodeType="withEffect">
                                  <p:stCondLst>
                                    <p:cond delay="0"/>
                                  </p:stCondLst>
                                  <p:childTnLst>
                                    <p:set>
                                      <p:cBhvr>
                                        <p:cTn id="47" dur="1" fill="hold">
                                          <p:stCondLst>
                                            <p:cond delay="0"/>
                                          </p:stCondLst>
                                        </p:cTn>
                                        <p:tgtEl>
                                          <p:spTgt spid="50184"/>
                                        </p:tgtEl>
                                        <p:attrNameLst>
                                          <p:attrName>style.visibility</p:attrName>
                                        </p:attrNameLst>
                                      </p:cBhvr>
                                      <p:to>
                                        <p:strVal val="visible"/>
                                      </p:to>
                                    </p:set>
                                    <p:anim calcmode="lin" valueType="num">
                                      <p:cBhvr>
                                        <p:cTn id="48" dur="500" fill="hold"/>
                                        <p:tgtEl>
                                          <p:spTgt spid="50184"/>
                                        </p:tgtEl>
                                        <p:attrNameLst>
                                          <p:attrName>ppt_w</p:attrName>
                                        </p:attrNameLst>
                                      </p:cBhvr>
                                      <p:tavLst>
                                        <p:tav tm="0">
                                          <p:val>
                                            <p:fltVal val="0"/>
                                          </p:val>
                                        </p:tav>
                                        <p:tav tm="100000">
                                          <p:val>
                                            <p:strVal val="#ppt_w"/>
                                          </p:val>
                                        </p:tav>
                                      </p:tavLst>
                                    </p:anim>
                                    <p:anim calcmode="lin" valueType="num">
                                      <p:cBhvr>
                                        <p:cTn id="49" dur="500" fill="hold"/>
                                        <p:tgtEl>
                                          <p:spTgt spid="50184"/>
                                        </p:tgtEl>
                                        <p:attrNameLst>
                                          <p:attrName>ppt_h</p:attrName>
                                        </p:attrNameLst>
                                      </p:cBhvr>
                                      <p:tavLst>
                                        <p:tav tm="0">
                                          <p:val>
                                            <p:fltVal val="0"/>
                                          </p:val>
                                        </p:tav>
                                        <p:tav tm="100000">
                                          <p:val>
                                            <p:strVal val="#ppt_h"/>
                                          </p:val>
                                        </p:tav>
                                      </p:tavLst>
                                    </p:anim>
                                    <p:animEffect transition="in" filter="fade">
                                      <p:cBhvr>
                                        <p:cTn id="50" dur="500"/>
                                        <p:tgtEl>
                                          <p:spTgt spid="50184"/>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50189"/>
                                        </p:tgtEl>
                                        <p:attrNameLst>
                                          <p:attrName>style.visibility</p:attrName>
                                        </p:attrNameLst>
                                      </p:cBhvr>
                                      <p:to>
                                        <p:strVal val="visible"/>
                                      </p:to>
                                    </p:set>
                                    <p:animEffect transition="in" filter="wipe(left)">
                                      <p:cBhvr>
                                        <p:cTn id="55" dur="500"/>
                                        <p:tgtEl>
                                          <p:spTgt spid="50189"/>
                                        </p:tgtEl>
                                      </p:cBhvr>
                                    </p:animEffect>
                                  </p:childTnLst>
                                </p:cTn>
                              </p:par>
                              <p:par>
                                <p:cTn id="56" presetID="53" presetClass="entr" presetSubtype="0" fill="hold" nodeType="withEffect">
                                  <p:stCondLst>
                                    <p:cond delay="0"/>
                                  </p:stCondLst>
                                  <p:childTnLst>
                                    <p:set>
                                      <p:cBhvr>
                                        <p:cTn id="57" dur="1" fill="hold">
                                          <p:stCondLst>
                                            <p:cond delay="0"/>
                                          </p:stCondLst>
                                        </p:cTn>
                                        <p:tgtEl>
                                          <p:spTgt spid="50191"/>
                                        </p:tgtEl>
                                        <p:attrNameLst>
                                          <p:attrName>style.visibility</p:attrName>
                                        </p:attrNameLst>
                                      </p:cBhvr>
                                      <p:to>
                                        <p:strVal val="visible"/>
                                      </p:to>
                                    </p:set>
                                    <p:anim calcmode="lin" valueType="num">
                                      <p:cBhvr>
                                        <p:cTn id="58" dur="500" fill="hold"/>
                                        <p:tgtEl>
                                          <p:spTgt spid="50191"/>
                                        </p:tgtEl>
                                        <p:attrNameLst>
                                          <p:attrName>ppt_w</p:attrName>
                                        </p:attrNameLst>
                                      </p:cBhvr>
                                      <p:tavLst>
                                        <p:tav tm="0">
                                          <p:val>
                                            <p:fltVal val="0"/>
                                          </p:val>
                                        </p:tav>
                                        <p:tav tm="100000">
                                          <p:val>
                                            <p:strVal val="#ppt_w"/>
                                          </p:val>
                                        </p:tav>
                                      </p:tavLst>
                                    </p:anim>
                                    <p:anim calcmode="lin" valueType="num">
                                      <p:cBhvr>
                                        <p:cTn id="59" dur="500" fill="hold"/>
                                        <p:tgtEl>
                                          <p:spTgt spid="50191"/>
                                        </p:tgtEl>
                                        <p:attrNameLst>
                                          <p:attrName>ppt_h</p:attrName>
                                        </p:attrNameLst>
                                      </p:cBhvr>
                                      <p:tavLst>
                                        <p:tav tm="0">
                                          <p:val>
                                            <p:fltVal val="0"/>
                                          </p:val>
                                        </p:tav>
                                        <p:tav tm="100000">
                                          <p:val>
                                            <p:strVal val="#ppt_h"/>
                                          </p:val>
                                        </p:tav>
                                      </p:tavLst>
                                    </p:anim>
                                    <p:animEffect transition="in" filter="fade">
                                      <p:cBhvr>
                                        <p:cTn id="60" dur="500"/>
                                        <p:tgtEl>
                                          <p:spTgt spid="50191"/>
                                        </p:tgtEl>
                                      </p:cBhvr>
                                    </p:animEffect>
                                  </p:childTnLst>
                                </p:cTn>
                              </p:par>
                              <p:par>
                                <p:cTn id="61" presetID="53" presetClass="entr" presetSubtype="0" fill="hold" grpId="0" nodeType="withEffect">
                                  <p:stCondLst>
                                    <p:cond delay="0"/>
                                  </p:stCondLst>
                                  <p:childTnLst>
                                    <p:set>
                                      <p:cBhvr>
                                        <p:cTn id="62" dur="1" fill="hold">
                                          <p:stCondLst>
                                            <p:cond delay="0"/>
                                          </p:stCondLst>
                                        </p:cTn>
                                        <p:tgtEl>
                                          <p:spTgt spid="50190"/>
                                        </p:tgtEl>
                                        <p:attrNameLst>
                                          <p:attrName>style.visibility</p:attrName>
                                        </p:attrNameLst>
                                      </p:cBhvr>
                                      <p:to>
                                        <p:strVal val="visible"/>
                                      </p:to>
                                    </p:set>
                                    <p:anim calcmode="lin" valueType="num">
                                      <p:cBhvr>
                                        <p:cTn id="63" dur="500" fill="hold"/>
                                        <p:tgtEl>
                                          <p:spTgt spid="50190"/>
                                        </p:tgtEl>
                                        <p:attrNameLst>
                                          <p:attrName>ppt_w</p:attrName>
                                        </p:attrNameLst>
                                      </p:cBhvr>
                                      <p:tavLst>
                                        <p:tav tm="0">
                                          <p:val>
                                            <p:fltVal val="0"/>
                                          </p:val>
                                        </p:tav>
                                        <p:tav tm="100000">
                                          <p:val>
                                            <p:strVal val="#ppt_w"/>
                                          </p:val>
                                        </p:tav>
                                      </p:tavLst>
                                    </p:anim>
                                    <p:anim calcmode="lin" valueType="num">
                                      <p:cBhvr>
                                        <p:cTn id="64" dur="500" fill="hold"/>
                                        <p:tgtEl>
                                          <p:spTgt spid="50190"/>
                                        </p:tgtEl>
                                        <p:attrNameLst>
                                          <p:attrName>ppt_h</p:attrName>
                                        </p:attrNameLst>
                                      </p:cBhvr>
                                      <p:tavLst>
                                        <p:tav tm="0">
                                          <p:val>
                                            <p:fltVal val="0"/>
                                          </p:val>
                                        </p:tav>
                                        <p:tav tm="100000">
                                          <p:val>
                                            <p:strVal val="#ppt_h"/>
                                          </p:val>
                                        </p:tav>
                                      </p:tavLst>
                                    </p:anim>
                                    <p:animEffect transition="in" filter="fade">
                                      <p:cBhvr>
                                        <p:cTn id="65" dur="500"/>
                                        <p:tgtEl>
                                          <p:spTgt spid="501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39" grpId="0" animBg="1"/>
      <p:bldP spid="3" grpId="0" animBg="1"/>
      <p:bldP spid="50182" grpId="0" animBg="1"/>
      <p:bldP spid="86033" grpId="0" animBg="1"/>
      <p:bldP spid="50184" grpId="0" animBg="1"/>
      <p:bldP spid="50185" grpId="0" animBg="1"/>
      <p:bldP spid="50186" grpId="0" animBg="1"/>
      <p:bldP spid="50187" grpId="0" animBg="1"/>
      <p:bldP spid="50189" grpId="0" animBg="1"/>
      <p:bldP spid="50190" grpId="0" animBg="1"/>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r>
              <a:rPr lang="en-US" altLang="en-US" smtClean="0"/>
              <a:t>Problems with Traditional IE Approaches</a:t>
            </a:r>
          </a:p>
        </p:txBody>
      </p:sp>
      <p:sp>
        <p:nvSpPr>
          <p:cNvPr id="32771" name="Rectangle 3"/>
          <p:cNvSpPr>
            <a:spLocks noGrp="1" noChangeArrowheads="1"/>
          </p:cNvSpPr>
          <p:nvPr>
            <p:ph type="body" idx="1"/>
          </p:nvPr>
        </p:nvSpPr>
        <p:spPr>
          <a:xfrm>
            <a:off x="76200" y="1219200"/>
            <a:ext cx="6172200" cy="1652588"/>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r>
              <a:rPr lang="en-US" altLang="en-US" sz="2400" smtClean="0"/>
              <a:t>Complex, fixed pipelines and rule sets</a:t>
            </a:r>
          </a:p>
          <a:p>
            <a:r>
              <a:rPr lang="en-US" altLang="en-US" sz="2400" smtClean="0"/>
              <a:t>Semantics tied to order of execution</a:t>
            </a:r>
          </a:p>
        </p:txBody>
      </p:sp>
      <p:sp>
        <p:nvSpPr>
          <p:cNvPr id="32772" name="Text Box 4"/>
          <p:cNvSpPr txBox="1">
            <a:spLocks noChangeArrowheads="1"/>
          </p:cNvSpPr>
          <p:nvPr/>
        </p:nvSpPr>
        <p:spPr bwMode="auto">
          <a:xfrm>
            <a:off x="276680" y="3333750"/>
            <a:ext cx="167866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eaLnBrk="1" hangingPunct="1">
              <a:spcBef>
                <a:spcPct val="50000"/>
              </a:spcBef>
              <a:buFontTx/>
              <a:buNone/>
            </a:pPr>
            <a:r>
              <a:rPr lang="en-US" altLang="en-US" dirty="0">
                <a:solidFill>
                  <a:srgbClr val="CC0000"/>
                </a:solidFill>
                <a:latin typeface="Whitney Light" pitchFamily="50" charset="0"/>
              </a:rPr>
              <a:t>Scalability</a:t>
            </a:r>
          </a:p>
        </p:txBody>
      </p:sp>
      <p:sp>
        <p:nvSpPr>
          <p:cNvPr id="32773" name="Text Box 5"/>
          <p:cNvSpPr txBox="1">
            <a:spLocks noChangeArrowheads="1"/>
          </p:cNvSpPr>
          <p:nvPr/>
        </p:nvSpPr>
        <p:spPr bwMode="auto">
          <a:xfrm>
            <a:off x="149979" y="4216400"/>
            <a:ext cx="1932067"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eaLnBrk="1" hangingPunct="1">
              <a:spcBef>
                <a:spcPct val="50000"/>
              </a:spcBef>
              <a:buFontTx/>
              <a:buNone/>
            </a:pPr>
            <a:r>
              <a:rPr lang="en-US" altLang="en-US">
                <a:solidFill>
                  <a:srgbClr val="CC0000"/>
                </a:solidFill>
                <a:latin typeface="Whitney Light" pitchFamily="50" charset="0"/>
              </a:rPr>
              <a:t>Expressivity</a:t>
            </a:r>
          </a:p>
        </p:txBody>
      </p:sp>
      <p:sp>
        <p:nvSpPr>
          <p:cNvPr id="32774" name="Text Box 6"/>
          <p:cNvSpPr txBox="1">
            <a:spLocks noChangeArrowheads="1"/>
          </p:cNvSpPr>
          <p:nvPr/>
        </p:nvSpPr>
        <p:spPr bwMode="auto">
          <a:xfrm>
            <a:off x="380082" y="5421313"/>
            <a:ext cx="147027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eaLnBrk="1" hangingPunct="1">
              <a:spcBef>
                <a:spcPct val="50000"/>
              </a:spcBef>
              <a:buFontTx/>
              <a:buNone/>
            </a:pPr>
            <a:r>
              <a:rPr lang="en-US" altLang="en-US">
                <a:solidFill>
                  <a:srgbClr val="CC0000"/>
                </a:solidFill>
                <a:latin typeface="Whitney Light" pitchFamily="50" charset="0"/>
              </a:rPr>
              <a:t>Usability</a:t>
            </a:r>
          </a:p>
        </p:txBody>
      </p:sp>
      <p:sp>
        <p:nvSpPr>
          <p:cNvPr id="32775" name="Line 7"/>
          <p:cNvSpPr>
            <a:spLocks noChangeShapeType="1"/>
          </p:cNvSpPr>
          <p:nvPr/>
        </p:nvSpPr>
        <p:spPr bwMode="auto">
          <a:xfrm>
            <a:off x="2066925" y="3641725"/>
            <a:ext cx="762000" cy="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2776" name="Text Box 8"/>
          <p:cNvSpPr txBox="1">
            <a:spLocks noChangeArrowheads="1"/>
          </p:cNvSpPr>
          <p:nvPr/>
        </p:nvSpPr>
        <p:spPr bwMode="auto">
          <a:xfrm>
            <a:off x="2905125" y="3170238"/>
            <a:ext cx="5303311"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eaLnBrk="1" hangingPunct="1">
              <a:spcBef>
                <a:spcPct val="50000"/>
              </a:spcBef>
              <a:buFontTx/>
              <a:buNone/>
            </a:pPr>
            <a:r>
              <a:rPr lang="en-US" altLang="en-US" dirty="0">
                <a:latin typeface="Whitney Light" pitchFamily="50" charset="0"/>
              </a:rPr>
              <a:t>Data only flows forward, leading to</a:t>
            </a:r>
            <a:br>
              <a:rPr lang="en-US" altLang="en-US" dirty="0">
                <a:latin typeface="Whitney Light" pitchFamily="50" charset="0"/>
              </a:rPr>
            </a:br>
            <a:r>
              <a:rPr lang="en-US" altLang="en-US" dirty="0">
                <a:latin typeface="Whitney Light" pitchFamily="50" charset="0"/>
                <a:sym typeface="Wingdings" panose="05000000000000000000" pitchFamily="2" charset="2"/>
              </a:rPr>
              <a:t>wasted work in early stages.</a:t>
            </a:r>
            <a:endParaRPr lang="en-US" altLang="en-US" dirty="0">
              <a:latin typeface="Whitney Light" pitchFamily="50" charset="0"/>
            </a:endParaRPr>
          </a:p>
        </p:txBody>
      </p:sp>
      <p:sp>
        <p:nvSpPr>
          <p:cNvPr id="32777" name="Line 9"/>
          <p:cNvSpPr>
            <a:spLocks noChangeShapeType="1"/>
          </p:cNvSpPr>
          <p:nvPr/>
        </p:nvSpPr>
        <p:spPr bwMode="auto">
          <a:xfrm>
            <a:off x="2057400" y="4679950"/>
            <a:ext cx="762000" cy="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2778" name="Line 10"/>
          <p:cNvSpPr>
            <a:spLocks noChangeShapeType="1"/>
          </p:cNvSpPr>
          <p:nvPr/>
        </p:nvSpPr>
        <p:spPr bwMode="auto">
          <a:xfrm>
            <a:off x="2057400" y="5730875"/>
            <a:ext cx="762000" cy="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2779" name="Text Box 11"/>
          <p:cNvSpPr txBox="1">
            <a:spLocks noChangeArrowheads="1"/>
          </p:cNvSpPr>
          <p:nvPr/>
        </p:nvSpPr>
        <p:spPr bwMode="auto">
          <a:xfrm>
            <a:off x="2895600" y="4421188"/>
            <a:ext cx="488467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eaLnBrk="1" hangingPunct="1">
              <a:spcBef>
                <a:spcPct val="50000"/>
              </a:spcBef>
              <a:buFontTx/>
              <a:buNone/>
            </a:pPr>
            <a:r>
              <a:rPr lang="en-US" altLang="en-US" dirty="0">
                <a:latin typeface="Whitney Light" pitchFamily="50" charset="0"/>
              </a:rPr>
              <a:t>Lots of custom procedural code.</a:t>
            </a:r>
          </a:p>
        </p:txBody>
      </p:sp>
      <p:sp>
        <p:nvSpPr>
          <p:cNvPr id="32780" name="Text Box 12"/>
          <p:cNvSpPr txBox="1">
            <a:spLocks noChangeArrowheads="1"/>
          </p:cNvSpPr>
          <p:nvPr/>
        </p:nvSpPr>
        <p:spPr bwMode="auto">
          <a:xfrm>
            <a:off x="2895600" y="5257800"/>
            <a:ext cx="5455661"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eaLnBrk="1" hangingPunct="1">
              <a:spcBef>
                <a:spcPct val="50000"/>
              </a:spcBef>
              <a:buFontTx/>
              <a:buNone/>
            </a:pPr>
            <a:r>
              <a:rPr lang="en-US" altLang="en-US">
                <a:latin typeface="Whitney Light" pitchFamily="50" charset="0"/>
              </a:rPr>
              <a:t>Hard to understand why the system</a:t>
            </a:r>
            <a:br>
              <a:rPr lang="en-US" altLang="en-US">
                <a:latin typeface="Whitney Light" pitchFamily="50" charset="0"/>
              </a:rPr>
            </a:br>
            <a:r>
              <a:rPr lang="en-US" altLang="en-US">
                <a:latin typeface="Whitney Light" pitchFamily="50" charset="0"/>
              </a:rPr>
              <a:t>produces a particular result.</a:t>
            </a:r>
          </a:p>
        </p:txBody>
      </p:sp>
      <p:pic>
        <p:nvPicPr>
          <p:cNvPr id="32781" name="Picture 13" descr="MC90043316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05600" y="838200"/>
            <a:ext cx="19812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82" name="Text Box 14"/>
          <p:cNvSpPr txBox="1">
            <a:spLocks noChangeArrowheads="1"/>
          </p:cNvSpPr>
          <p:nvPr/>
        </p:nvSpPr>
        <p:spPr bwMode="auto">
          <a:xfrm>
            <a:off x="43860" y="4533900"/>
            <a:ext cx="214430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eaLnBrk="1" hangingPunct="1">
              <a:spcBef>
                <a:spcPct val="50000"/>
              </a:spcBef>
              <a:buFontTx/>
              <a:buNone/>
            </a:pPr>
            <a:r>
              <a:rPr lang="en-US" altLang="en-US" dirty="0">
                <a:solidFill>
                  <a:srgbClr val="CC0000"/>
                </a:solidFill>
                <a:latin typeface="Whitney Light" pitchFamily="50" charset="0"/>
              </a:rPr>
              <a:t>Transparency</a:t>
            </a:r>
          </a:p>
        </p:txBody>
      </p:sp>
      <p:sp>
        <p:nvSpPr>
          <p:cNvPr id="32783" name="Slide Number Placeholder 1"/>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spcBef>
                <a:spcPct val="0"/>
              </a:spcBef>
              <a:buFontTx/>
              <a:buNone/>
            </a:pPr>
            <a:fld id="{BF28A0CB-C071-4DB9-9DBE-11A6DB7EAB7C}" type="slidenum">
              <a:rPr lang="en-US" altLang="en-US" sz="1400" smtClean="0">
                <a:latin typeface="Arial" panose="020B0604020202020204" pitchFamily="34" charset="0"/>
              </a:rPr>
              <a:pPr>
                <a:spcBef>
                  <a:spcPct val="0"/>
                </a:spcBef>
                <a:buFontTx/>
                <a:buNone/>
              </a:pPr>
              <a:t>140</a:t>
            </a:fld>
            <a:endParaRPr lang="en-US" altLang="en-US" sz="1400" smtClean="0">
              <a:latin typeface="Arial" panose="020B0604020202020204" pitchFamily="34" charset="0"/>
            </a:endParaRPr>
          </a:p>
        </p:txBody>
      </p:sp>
    </p:spTree>
    <p:extLst>
      <p:ext uri="{BB962C8B-B14F-4D97-AF65-F5344CB8AC3E}">
        <p14:creationId xmlns:p14="http://schemas.microsoft.com/office/powerpoint/2010/main" val="1906253523"/>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MC900433191[1]"/>
          <p:cNvPicPr>
            <a:picLocks noChangeAspect="1" noChangeArrowheads="1"/>
          </p:cNvPicPr>
          <p:nvPr/>
        </p:nvPicPr>
        <p:blipFill>
          <a:blip r:embed="rId2" cstate="print">
            <a:extLst>
              <a:ext uri="{28A0092B-C50C-407E-A947-70E740481C1C}">
                <a14:useLocalDpi xmlns:a14="http://schemas.microsoft.com/office/drawing/2010/main" val="0"/>
              </a:ext>
            </a:extLst>
          </a:blip>
          <a:srcRect t="10001" b="13333"/>
          <a:stretch>
            <a:fillRect/>
          </a:stretch>
        </p:blipFill>
        <p:spPr bwMode="auto">
          <a:xfrm>
            <a:off x="6400800" y="1143000"/>
            <a:ext cx="22860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5" name="Rectangle 3"/>
          <p:cNvSpPr>
            <a:spLocks noGrp="1" noChangeArrowheads="1"/>
          </p:cNvSpPr>
          <p:nvPr>
            <p:ph type="title"/>
          </p:nvPr>
        </p:nvSpPr>
        <p:spPr/>
        <p:txBody>
          <a:bodyPr/>
          <a:lstStyle/>
          <a:p>
            <a:r>
              <a:rPr lang="en-US" altLang="en-US" sz="2400" dirty="0" smtClean="0"/>
              <a:t>SystemT: Declarativity to the Rescue</a:t>
            </a:r>
          </a:p>
        </p:txBody>
      </p:sp>
      <p:sp>
        <p:nvSpPr>
          <p:cNvPr id="103428" name="Rectangle 4"/>
          <p:cNvSpPr>
            <a:spLocks noGrp="1" noChangeArrowheads="1"/>
          </p:cNvSpPr>
          <p:nvPr>
            <p:ph type="body" idx="1"/>
          </p:nvPr>
        </p:nvSpPr>
        <p:spPr>
          <a:xfrm>
            <a:off x="152400" y="1219200"/>
            <a:ext cx="5638800" cy="1652588"/>
          </a:xfrm>
        </p:spPr>
        <p:txBody>
          <a:bodyPr/>
          <a:lstStyle/>
          <a:p>
            <a:pPr>
              <a:lnSpc>
                <a:spcPct val="90000"/>
              </a:lnSpc>
              <a:defRPr/>
            </a:pPr>
            <a:r>
              <a:rPr lang="en-US" altLang="en-US" sz="2400" dirty="0"/>
              <a:t>Define the </a:t>
            </a:r>
            <a:r>
              <a:rPr lang="en-US" altLang="en-US" sz="2400" i="1" dirty="0"/>
              <a:t>logical</a:t>
            </a:r>
            <a:r>
              <a:rPr lang="en-US" altLang="en-US" sz="2400" dirty="0"/>
              <a:t> constraints between rules/components</a:t>
            </a:r>
          </a:p>
          <a:p>
            <a:pPr>
              <a:lnSpc>
                <a:spcPct val="90000"/>
              </a:lnSpc>
              <a:defRPr/>
            </a:pPr>
            <a:r>
              <a:rPr lang="en-US" altLang="en-US" sz="2400" dirty="0"/>
              <a:t>System determines order of execution</a:t>
            </a:r>
          </a:p>
        </p:txBody>
      </p:sp>
      <p:sp>
        <p:nvSpPr>
          <p:cNvPr id="103429" name="Text Box 5"/>
          <p:cNvSpPr txBox="1">
            <a:spLocks noChangeArrowheads="1"/>
          </p:cNvSpPr>
          <p:nvPr/>
        </p:nvSpPr>
        <p:spPr bwMode="auto">
          <a:xfrm>
            <a:off x="2819400" y="3390900"/>
            <a:ext cx="54641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r>
              <a:rPr lang="en-US" altLang="en-US" sz="2800" dirty="0">
                <a:latin typeface="Whitney Light" pitchFamily="50" charset="0"/>
              </a:rPr>
              <a:t>Optimizer avoids wasted work</a:t>
            </a:r>
          </a:p>
        </p:txBody>
      </p:sp>
      <p:sp>
        <p:nvSpPr>
          <p:cNvPr id="103430" name="Text Box 6"/>
          <p:cNvSpPr txBox="1">
            <a:spLocks noChangeArrowheads="1"/>
          </p:cNvSpPr>
          <p:nvPr/>
        </p:nvSpPr>
        <p:spPr bwMode="auto">
          <a:xfrm>
            <a:off x="2819400" y="4191000"/>
            <a:ext cx="587851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r>
              <a:rPr lang="en-US" altLang="en-US" sz="2800" dirty="0">
                <a:latin typeface="Whitney Light" pitchFamily="50" charset="0"/>
              </a:rPr>
              <a:t>More expressive rule language;</a:t>
            </a:r>
          </a:p>
        </p:txBody>
      </p:sp>
      <p:sp>
        <p:nvSpPr>
          <p:cNvPr id="103431" name="Text Box 7"/>
          <p:cNvSpPr txBox="1">
            <a:spLocks noChangeArrowheads="1"/>
          </p:cNvSpPr>
          <p:nvPr/>
        </p:nvSpPr>
        <p:spPr bwMode="auto">
          <a:xfrm>
            <a:off x="2819400" y="4633913"/>
            <a:ext cx="539115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r>
              <a:rPr lang="en-US" altLang="en-US" sz="2800" dirty="0">
                <a:latin typeface="Whitney Light" pitchFamily="50" charset="0"/>
              </a:rPr>
              <a:t>Customizable extractor libraries</a:t>
            </a:r>
          </a:p>
        </p:txBody>
      </p:sp>
      <p:sp>
        <p:nvSpPr>
          <p:cNvPr id="103432" name="Text Box 8"/>
          <p:cNvSpPr txBox="1">
            <a:spLocks noChangeArrowheads="1"/>
          </p:cNvSpPr>
          <p:nvPr/>
        </p:nvSpPr>
        <p:spPr bwMode="auto">
          <a:xfrm>
            <a:off x="2819400" y="5341203"/>
            <a:ext cx="5846763"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r>
              <a:rPr lang="en-US" altLang="en-US" sz="2400" dirty="0">
                <a:latin typeface="Whitney Light" pitchFamily="50" charset="0"/>
              </a:rPr>
              <a:t>Describe </a:t>
            </a:r>
            <a:r>
              <a:rPr lang="en-US" altLang="en-US" sz="2400" i="1" dirty="0">
                <a:latin typeface="Whitney Light" pitchFamily="50" charset="0"/>
              </a:rPr>
              <a:t>what</a:t>
            </a:r>
            <a:r>
              <a:rPr lang="en-US" altLang="en-US" sz="2400" dirty="0">
                <a:latin typeface="Whitney Light" pitchFamily="50" charset="0"/>
              </a:rPr>
              <a:t> to extract,</a:t>
            </a:r>
            <a:br>
              <a:rPr lang="en-US" altLang="en-US" sz="2400" dirty="0">
                <a:latin typeface="Whitney Light" pitchFamily="50" charset="0"/>
              </a:rPr>
            </a:br>
            <a:r>
              <a:rPr lang="en-US" altLang="en-US" sz="2400" dirty="0">
                <a:latin typeface="Whitney Light" pitchFamily="50" charset="0"/>
              </a:rPr>
              <a:t>          instead of </a:t>
            </a:r>
            <a:r>
              <a:rPr lang="en-US" altLang="en-US" sz="2400" i="1" dirty="0">
                <a:latin typeface="Whitney Light" pitchFamily="50" charset="0"/>
              </a:rPr>
              <a:t>how </a:t>
            </a:r>
            <a:r>
              <a:rPr lang="en-US" altLang="en-US" sz="2400" dirty="0">
                <a:latin typeface="Whitney Light" pitchFamily="50" charset="0"/>
              </a:rPr>
              <a:t>to extract </a:t>
            </a:r>
            <a:r>
              <a:rPr lang="en-US" altLang="en-US" sz="2400" dirty="0" smtClean="0">
                <a:latin typeface="Whitney Light" pitchFamily="50" charset="0"/>
              </a:rPr>
              <a:t>it</a:t>
            </a:r>
            <a:endParaRPr lang="en-US" altLang="en-US" sz="2400" dirty="0">
              <a:latin typeface="Whitney Light" pitchFamily="50" charset="0"/>
            </a:endParaRPr>
          </a:p>
        </p:txBody>
      </p:sp>
      <p:sp>
        <p:nvSpPr>
          <p:cNvPr id="103433" name="Text Box 9"/>
          <p:cNvSpPr txBox="1">
            <a:spLocks noChangeArrowheads="1"/>
          </p:cNvSpPr>
          <p:nvPr/>
        </p:nvSpPr>
        <p:spPr bwMode="auto">
          <a:xfrm>
            <a:off x="195263" y="3382963"/>
            <a:ext cx="167866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en-US" sz="2800" dirty="0">
                <a:solidFill>
                  <a:srgbClr val="C00000"/>
                </a:solidFill>
                <a:latin typeface="Whitney Light" pitchFamily="50" charset="0"/>
              </a:rPr>
              <a:t>Scalability</a:t>
            </a:r>
          </a:p>
        </p:txBody>
      </p:sp>
      <p:sp>
        <p:nvSpPr>
          <p:cNvPr id="103434" name="Text Box 10"/>
          <p:cNvSpPr txBox="1">
            <a:spLocks noChangeArrowheads="1"/>
          </p:cNvSpPr>
          <p:nvPr/>
        </p:nvSpPr>
        <p:spPr bwMode="auto">
          <a:xfrm>
            <a:off x="28244" y="4191000"/>
            <a:ext cx="2162836"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defRPr/>
            </a:pPr>
            <a:r>
              <a:rPr lang="en-US" altLang="en-US" sz="2800" dirty="0">
                <a:solidFill>
                  <a:srgbClr val="C00000"/>
                </a:solidFill>
                <a:latin typeface="Whitney Light" pitchFamily="50" charset="0"/>
              </a:rPr>
              <a:t>Expressivity</a:t>
            </a:r>
          </a:p>
          <a:p>
            <a:pPr>
              <a:defRPr/>
            </a:pPr>
            <a:r>
              <a:rPr lang="en-US" altLang="en-US" sz="2800" dirty="0">
                <a:solidFill>
                  <a:srgbClr val="C00000"/>
                </a:solidFill>
                <a:latin typeface="Whitney Light" pitchFamily="50" charset="0"/>
              </a:rPr>
              <a:t>Transparency</a:t>
            </a:r>
          </a:p>
        </p:txBody>
      </p:sp>
      <p:sp>
        <p:nvSpPr>
          <p:cNvPr id="103435" name="Text Box 11"/>
          <p:cNvSpPr txBox="1">
            <a:spLocks noChangeArrowheads="1"/>
          </p:cNvSpPr>
          <p:nvPr/>
        </p:nvSpPr>
        <p:spPr bwMode="auto">
          <a:xfrm>
            <a:off x="306388" y="5470525"/>
            <a:ext cx="147027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en-US" sz="2800" dirty="0">
                <a:solidFill>
                  <a:srgbClr val="C00000"/>
                </a:solidFill>
                <a:latin typeface="Whitney Light" pitchFamily="50" charset="0"/>
              </a:rPr>
              <a:t>Usability</a:t>
            </a:r>
          </a:p>
        </p:txBody>
      </p:sp>
      <p:sp>
        <p:nvSpPr>
          <p:cNvPr id="103436" name="Line 12"/>
          <p:cNvSpPr>
            <a:spLocks noChangeShapeType="1"/>
          </p:cNvSpPr>
          <p:nvPr/>
        </p:nvSpPr>
        <p:spPr bwMode="auto">
          <a:xfrm>
            <a:off x="2057400" y="3641725"/>
            <a:ext cx="762000" cy="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mj-lt"/>
            </a:endParaRPr>
          </a:p>
        </p:txBody>
      </p:sp>
      <p:sp>
        <p:nvSpPr>
          <p:cNvPr id="103437" name="Line 13"/>
          <p:cNvSpPr>
            <a:spLocks noChangeShapeType="1"/>
          </p:cNvSpPr>
          <p:nvPr/>
        </p:nvSpPr>
        <p:spPr bwMode="auto">
          <a:xfrm>
            <a:off x="2057400" y="4679950"/>
            <a:ext cx="762000" cy="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mj-lt"/>
            </a:endParaRPr>
          </a:p>
        </p:txBody>
      </p:sp>
      <p:sp>
        <p:nvSpPr>
          <p:cNvPr id="103438" name="Line 14"/>
          <p:cNvSpPr>
            <a:spLocks noChangeShapeType="1"/>
          </p:cNvSpPr>
          <p:nvPr/>
        </p:nvSpPr>
        <p:spPr bwMode="auto">
          <a:xfrm>
            <a:off x="2057400" y="5730875"/>
            <a:ext cx="762000" cy="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mj-lt"/>
            </a:endParaRPr>
          </a:p>
        </p:txBody>
      </p:sp>
      <p:sp>
        <p:nvSpPr>
          <p:cNvPr id="38927" name="Slide Number Placeholder 1"/>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spcBef>
                <a:spcPct val="0"/>
              </a:spcBef>
              <a:buFontTx/>
              <a:buNone/>
            </a:pPr>
            <a:fld id="{A221786A-8BDE-4E93-ADB4-1C84963A676A}" type="slidenum">
              <a:rPr lang="en-US" altLang="en-US" sz="1400" smtClean="0">
                <a:latin typeface="Arial" panose="020B0604020202020204" pitchFamily="34" charset="0"/>
              </a:rPr>
              <a:pPr>
                <a:spcBef>
                  <a:spcPct val="0"/>
                </a:spcBef>
                <a:buFontTx/>
                <a:buNone/>
              </a:pPr>
              <a:t>141</a:t>
            </a:fld>
            <a:endParaRPr lang="en-US" altLang="en-US" sz="1400" smtClean="0">
              <a:latin typeface="Arial" panose="020B0604020202020204" pitchFamily="34" charset="0"/>
            </a:endParaRPr>
          </a:p>
        </p:txBody>
      </p:sp>
    </p:spTree>
    <p:extLst>
      <p:ext uri="{BB962C8B-B14F-4D97-AF65-F5344CB8AC3E}">
        <p14:creationId xmlns:p14="http://schemas.microsoft.com/office/powerpoint/2010/main" val="672866199"/>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034" name="Group 2"/>
          <p:cNvGrpSpPr>
            <a:grpSpLocks/>
          </p:cNvGrpSpPr>
          <p:nvPr/>
        </p:nvGrpSpPr>
        <p:grpSpPr bwMode="auto">
          <a:xfrm>
            <a:off x="2362200" y="1676400"/>
            <a:ext cx="6705600" cy="4572000"/>
            <a:chOff x="192" y="2626"/>
            <a:chExt cx="2793" cy="1313"/>
          </a:xfrm>
        </p:grpSpPr>
        <p:sp>
          <p:nvSpPr>
            <p:cNvPr id="44043" name="Rectangle 3"/>
            <p:cNvSpPr>
              <a:spLocks noChangeArrowheads="1"/>
            </p:cNvSpPr>
            <p:nvPr/>
          </p:nvSpPr>
          <p:spPr bwMode="auto">
            <a:xfrm>
              <a:off x="192" y="2626"/>
              <a:ext cx="2793" cy="1313"/>
            </a:xfrm>
            <a:prstGeom prst="rect">
              <a:avLst/>
            </a:prstGeom>
            <a:solidFill>
              <a:srgbClr val="DCE0FE"/>
            </a:solidFill>
            <a:ln>
              <a:noFill/>
            </a:ln>
            <a:effectLst>
              <a:outerShdw dist="170861" dir="2880767" algn="ctr" rotWithShape="0">
                <a:schemeClr val="bg2">
                  <a:alpha val="50000"/>
                </a:schemeClr>
              </a:outerShdw>
            </a:effectLst>
            <a:extLst>
              <a:ext uri="{91240B29-F687-4F45-9708-019B960494DF}">
                <a14:hiddenLine xmlns:a14="http://schemas.microsoft.com/office/drawing/2010/main" w="12700" algn="ctr">
                  <a:solidFill>
                    <a:schemeClr val="tx1"/>
                  </a:solidFill>
                  <a:miter lim="800000"/>
                  <a:headEnd/>
                  <a:tailEnd/>
                </a14:hiddenLine>
              </a:ext>
            </a:extLst>
          </p:spPr>
          <p:txBody>
            <a:bodyPr wrap="none" anchor="ct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spcBef>
                  <a:spcPct val="0"/>
                </a:spcBef>
                <a:buFontTx/>
                <a:buNone/>
              </a:pPr>
              <a:endParaRPr lang="en-US" altLang="en-US" sz="1800">
                <a:latin typeface="Arial" panose="020B0604020202020204" pitchFamily="34" charset="0"/>
              </a:endParaRPr>
            </a:p>
          </p:txBody>
        </p:sp>
        <p:sp>
          <p:nvSpPr>
            <p:cNvPr id="44044" name="Rectangle 4"/>
            <p:cNvSpPr>
              <a:spLocks noChangeArrowheads="1"/>
            </p:cNvSpPr>
            <p:nvPr/>
          </p:nvSpPr>
          <p:spPr bwMode="auto">
            <a:xfrm>
              <a:off x="236" y="2668"/>
              <a:ext cx="2705" cy="127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38100">
                  <a:solidFill>
                    <a:schemeClr val="tx1"/>
                  </a:solidFill>
                  <a:miter lim="800000"/>
                  <a:headEnd type="none" w="sm" len="sm"/>
                  <a:tailEnd type="none" w="lg" len="lg"/>
                </a14:hiddenLine>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txBody>
            <a:bodyPr wrap="none" lIns="0" tIns="0" rIns="0" bIns="0"/>
            <a:lstStyle>
              <a:lvl1pPr defTabSz="820738">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409575" indent="-285750" defTabSz="820738">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820738" indent="-228600" defTabSz="820738">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230313" indent="-228600" defTabSz="820738">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1641475" indent="-228600" defTabSz="820738">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098675" indent="-228600" defTabSz="820738"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555875" indent="-228600" defTabSz="820738"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013075" indent="-228600" defTabSz="820738"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470275" indent="-228600" defTabSz="820738"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eaLnBrk="1" hangingPunct="1">
                <a:spcBef>
                  <a:spcPct val="0"/>
                </a:spcBef>
                <a:buFontTx/>
                <a:buNone/>
              </a:pPr>
              <a:r>
                <a:rPr lang="en-US" altLang="en-US" sz="1800" noProof="1">
                  <a:solidFill>
                    <a:srgbClr val="660066"/>
                  </a:solidFill>
                  <a:latin typeface="Consolas" panose="020B0609020204030204" pitchFamily="49" charset="0"/>
                </a:rPr>
                <a:t>create view</a:t>
              </a:r>
              <a:r>
                <a:rPr lang="en-US" altLang="en-US" sz="1800" noProof="1">
                  <a:latin typeface="Consolas" panose="020B0609020204030204" pitchFamily="49" charset="0"/>
                </a:rPr>
                <a:t> </a:t>
              </a:r>
              <a:r>
                <a:rPr lang="en-US" altLang="en-US" sz="1800">
                  <a:latin typeface="Consolas" panose="020B0609020204030204" pitchFamily="49" charset="0"/>
                </a:rPr>
                <a:t>Person</a:t>
              </a:r>
              <a:r>
                <a:rPr lang="en-US" altLang="en-US" sz="1800" noProof="1">
                  <a:latin typeface="Consolas" panose="020B0609020204030204" pitchFamily="49" charset="0"/>
                </a:rPr>
                <a:t> </a:t>
              </a:r>
              <a:r>
                <a:rPr lang="en-US" altLang="en-US" sz="1800" noProof="1">
                  <a:solidFill>
                    <a:srgbClr val="660066"/>
                  </a:solidFill>
                  <a:latin typeface="Consolas" panose="020B0609020204030204" pitchFamily="49" charset="0"/>
                </a:rPr>
                <a:t>as</a:t>
              </a:r>
            </a:p>
            <a:p>
              <a:pPr eaLnBrk="1" hangingPunct="1">
                <a:spcBef>
                  <a:spcPct val="0"/>
                </a:spcBef>
                <a:buFontTx/>
                <a:buNone/>
              </a:pPr>
              <a:r>
                <a:rPr lang="en-US" altLang="en-US" sz="1800" noProof="1">
                  <a:solidFill>
                    <a:srgbClr val="660066"/>
                  </a:solidFill>
                  <a:latin typeface="Consolas" panose="020B0609020204030204" pitchFamily="49" charset="0"/>
                </a:rPr>
                <a:t>select</a:t>
              </a:r>
              <a:r>
                <a:rPr lang="en-US" altLang="en-US" sz="1800" noProof="1">
                  <a:latin typeface="Consolas" panose="020B0609020204030204" pitchFamily="49" charset="0"/>
                </a:rPr>
                <a:t> </a:t>
              </a:r>
              <a:r>
                <a:rPr lang="en-US" altLang="en-US" sz="1800">
                  <a:latin typeface="Consolas" panose="020B0609020204030204" pitchFamily="49" charset="0"/>
                </a:rPr>
                <a:t>S.name</a:t>
              </a:r>
              <a:r>
                <a:rPr lang="en-US" altLang="en-US" sz="1800" noProof="1">
                  <a:latin typeface="Consolas" panose="020B0609020204030204" pitchFamily="49" charset="0"/>
                </a:rPr>
                <a:t> </a:t>
              </a:r>
              <a:r>
                <a:rPr lang="en-US" altLang="en-US" sz="1800" noProof="1">
                  <a:solidFill>
                    <a:srgbClr val="660066"/>
                  </a:solidFill>
                  <a:latin typeface="Consolas" panose="020B0609020204030204" pitchFamily="49" charset="0"/>
                </a:rPr>
                <a:t>as</a:t>
              </a:r>
              <a:r>
                <a:rPr lang="en-US" altLang="en-US" sz="1800" noProof="1">
                  <a:latin typeface="Consolas" panose="020B0609020204030204" pitchFamily="49" charset="0"/>
                </a:rPr>
                <a:t> </a:t>
              </a:r>
              <a:r>
                <a:rPr lang="en-US" altLang="en-US" sz="1800">
                  <a:latin typeface="Consolas" panose="020B0609020204030204" pitchFamily="49" charset="0"/>
                </a:rPr>
                <a:t>name</a:t>
              </a:r>
              <a:endParaRPr lang="en-US" altLang="en-US" sz="1800" noProof="1">
                <a:latin typeface="Consolas" panose="020B0609020204030204" pitchFamily="49" charset="0"/>
              </a:endParaRPr>
            </a:p>
            <a:p>
              <a:pPr eaLnBrk="1" hangingPunct="1">
                <a:spcBef>
                  <a:spcPct val="0"/>
                </a:spcBef>
                <a:buFontTx/>
                <a:buNone/>
              </a:pPr>
              <a:r>
                <a:rPr lang="en-US" altLang="en-US" sz="1800" noProof="1">
                  <a:solidFill>
                    <a:srgbClr val="660066"/>
                  </a:solidFill>
                  <a:latin typeface="Consolas" panose="020B0609020204030204" pitchFamily="49" charset="0"/>
                </a:rPr>
                <a:t>from</a:t>
              </a:r>
              <a:r>
                <a:rPr lang="en-US" altLang="en-US" sz="1800" noProof="1">
                  <a:latin typeface="Consolas" panose="020B0609020204030204" pitchFamily="49" charset="0"/>
                </a:rPr>
                <a:t> </a:t>
              </a:r>
              <a:r>
                <a:rPr lang="en-US" altLang="en-US" sz="1800">
                  <a:latin typeface="Consolas" panose="020B0609020204030204" pitchFamily="49" charset="0"/>
                </a:rPr>
                <a:t>(</a:t>
              </a:r>
            </a:p>
            <a:p>
              <a:pPr eaLnBrk="1" hangingPunct="1">
                <a:spcBef>
                  <a:spcPct val="0"/>
                </a:spcBef>
                <a:buFontTx/>
                <a:buNone/>
              </a:pPr>
              <a:r>
                <a:rPr lang="en-US" altLang="en-US" sz="1800">
                  <a:latin typeface="Consolas" panose="020B0609020204030204" pitchFamily="49" charset="0"/>
                </a:rPr>
                <a:t>	( </a:t>
              </a:r>
              <a:r>
                <a:rPr lang="en-US" altLang="en-US" sz="1800" noProof="1">
                  <a:solidFill>
                    <a:srgbClr val="660066"/>
                  </a:solidFill>
                  <a:latin typeface="Consolas" panose="020B0609020204030204" pitchFamily="49" charset="0"/>
                </a:rPr>
                <a:t>select</a:t>
              </a:r>
              <a:r>
                <a:rPr lang="en-US" altLang="en-US" sz="1800" noProof="1">
                  <a:latin typeface="Consolas" panose="020B0609020204030204" pitchFamily="49" charset="0"/>
                </a:rPr>
                <a:t> </a:t>
              </a:r>
              <a:r>
                <a:rPr lang="en-US" altLang="en-US" sz="1800">
                  <a:latin typeface="Consolas" panose="020B0609020204030204" pitchFamily="49" charset="0"/>
                </a:rPr>
                <a:t>CombineSpans(F.name, C.name)</a:t>
              </a:r>
              <a:r>
                <a:rPr lang="en-US" altLang="en-US" sz="1800" noProof="1">
                  <a:latin typeface="Consolas" panose="020B0609020204030204" pitchFamily="49" charset="0"/>
                </a:rPr>
                <a:t> </a:t>
              </a:r>
              <a:r>
                <a:rPr lang="en-US" altLang="en-US" sz="1800" noProof="1">
                  <a:solidFill>
                    <a:srgbClr val="660066"/>
                  </a:solidFill>
                  <a:latin typeface="Consolas" panose="020B0609020204030204" pitchFamily="49" charset="0"/>
                </a:rPr>
                <a:t>as</a:t>
              </a:r>
              <a:r>
                <a:rPr lang="en-US" altLang="en-US" sz="1800" noProof="1">
                  <a:latin typeface="Consolas" panose="020B0609020204030204" pitchFamily="49" charset="0"/>
                </a:rPr>
                <a:t> </a:t>
              </a:r>
              <a:r>
                <a:rPr lang="en-US" altLang="en-US" sz="1800">
                  <a:latin typeface="Consolas" panose="020B0609020204030204" pitchFamily="49" charset="0"/>
                </a:rPr>
                <a:t>name</a:t>
              </a:r>
              <a:endParaRPr lang="en-US" altLang="en-US" sz="1800" noProof="1">
                <a:latin typeface="Consolas" panose="020B0609020204030204" pitchFamily="49" charset="0"/>
              </a:endParaRPr>
            </a:p>
            <a:p>
              <a:pPr eaLnBrk="1" hangingPunct="1">
                <a:spcBef>
                  <a:spcPct val="0"/>
                </a:spcBef>
                <a:buFontTx/>
                <a:buNone/>
              </a:pPr>
              <a:r>
                <a:rPr lang="en-US" altLang="en-US" sz="1800">
                  <a:solidFill>
                    <a:srgbClr val="660066"/>
                  </a:solidFill>
                  <a:latin typeface="Consolas" panose="020B0609020204030204" pitchFamily="49" charset="0"/>
                </a:rPr>
                <a:t>	  </a:t>
              </a:r>
              <a:r>
                <a:rPr lang="en-US" altLang="en-US" sz="1800" noProof="1">
                  <a:solidFill>
                    <a:srgbClr val="660066"/>
                  </a:solidFill>
                  <a:latin typeface="Consolas" panose="020B0609020204030204" pitchFamily="49" charset="0"/>
                </a:rPr>
                <a:t>from</a:t>
              </a:r>
              <a:r>
                <a:rPr lang="en-US" altLang="en-US" sz="1800" noProof="1">
                  <a:latin typeface="Consolas" panose="020B0609020204030204" pitchFamily="49" charset="0"/>
                </a:rPr>
                <a:t> </a:t>
              </a:r>
              <a:r>
                <a:rPr lang="en-US" altLang="en-US" sz="1800">
                  <a:latin typeface="Consolas" panose="020B0609020204030204" pitchFamily="49" charset="0"/>
                </a:rPr>
                <a:t>First F</a:t>
              </a:r>
              <a:r>
                <a:rPr lang="en-US" altLang="en-US" sz="1800" noProof="1">
                  <a:latin typeface="Consolas" panose="020B0609020204030204" pitchFamily="49" charset="0"/>
                </a:rPr>
                <a:t>, </a:t>
              </a:r>
              <a:r>
                <a:rPr lang="en-US" altLang="en-US" sz="1800">
                  <a:latin typeface="Consolas" panose="020B0609020204030204" pitchFamily="49" charset="0"/>
                </a:rPr>
                <a:t>Caps C</a:t>
              </a:r>
              <a:endParaRPr lang="en-US" altLang="en-US" sz="1800" noProof="1">
                <a:latin typeface="Consolas" panose="020B0609020204030204" pitchFamily="49" charset="0"/>
              </a:endParaRPr>
            </a:p>
            <a:p>
              <a:pPr eaLnBrk="1" hangingPunct="1">
                <a:spcBef>
                  <a:spcPct val="0"/>
                </a:spcBef>
                <a:buFontTx/>
                <a:buNone/>
              </a:pPr>
              <a:r>
                <a:rPr lang="en-US" altLang="en-US" sz="1800">
                  <a:solidFill>
                    <a:srgbClr val="660066"/>
                  </a:solidFill>
                  <a:latin typeface="Consolas" panose="020B0609020204030204" pitchFamily="49" charset="0"/>
                </a:rPr>
                <a:t>	  </a:t>
              </a:r>
              <a:r>
                <a:rPr lang="en-US" altLang="en-US" sz="1800" noProof="1">
                  <a:solidFill>
                    <a:srgbClr val="660066"/>
                  </a:solidFill>
                  <a:latin typeface="Consolas" panose="020B0609020204030204" pitchFamily="49" charset="0"/>
                </a:rPr>
                <a:t>where</a:t>
              </a:r>
              <a:r>
                <a:rPr lang="en-US" altLang="en-US" sz="1800" noProof="1">
                  <a:latin typeface="Consolas" panose="020B0609020204030204" pitchFamily="49" charset="0"/>
                </a:rPr>
                <a:t> Follows</a:t>
              </a:r>
              <a:r>
                <a:rPr lang="en-US" altLang="en-US" sz="1800">
                  <a:latin typeface="Consolas" panose="020B0609020204030204" pitchFamily="49" charset="0"/>
                </a:rPr>
                <a:t>Tok</a:t>
              </a:r>
              <a:r>
                <a:rPr lang="en-US" altLang="en-US" sz="1800" noProof="1">
                  <a:latin typeface="Consolas" panose="020B0609020204030204" pitchFamily="49" charset="0"/>
                </a:rPr>
                <a:t>(</a:t>
              </a:r>
              <a:r>
                <a:rPr lang="en-US" altLang="en-US" sz="1800">
                  <a:latin typeface="Consolas" panose="020B0609020204030204" pitchFamily="49" charset="0"/>
                </a:rPr>
                <a:t>F</a:t>
              </a:r>
              <a:r>
                <a:rPr lang="en-US" altLang="en-US" sz="1800" noProof="1">
                  <a:latin typeface="Consolas" panose="020B0609020204030204" pitchFamily="49" charset="0"/>
                </a:rPr>
                <a:t>.name</a:t>
              </a:r>
              <a:r>
                <a:rPr lang="en-US" altLang="en-US" sz="1800">
                  <a:latin typeface="Consolas" panose="020B0609020204030204" pitchFamily="49" charset="0"/>
                </a:rPr>
                <a:t>,</a:t>
              </a:r>
              <a:r>
                <a:rPr lang="en-US" altLang="en-US" sz="1800" noProof="1">
                  <a:latin typeface="Consolas" panose="020B0609020204030204" pitchFamily="49" charset="0"/>
                </a:rPr>
                <a:t> </a:t>
              </a:r>
              <a:r>
                <a:rPr lang="en-US" altLang="en-US" sz="1800">
                  <a:latin typeface="Consolas" panose="020B0609020204030204" pitchFamily="49" charset="0"/>
                </a:rPr>
                <a:t>C.name</a:t>
              </a:r>
              <a:r>
                <a:rPr lang="en-US" altLang="en-US" sz="1800" noProof="1">
                  <a:latin typeface="Consolas" panose="020B0609020204030204" pitchFamily="49" charset="0"/>
                </a:rPr>
                <a:t>, 0, </a:t>
              </a:r>
              <a:r>
                <a:rPr lang="en-US" altLang="en-US" sz="1800">
                  <a:latin typeface="Consolas" panose="020B0609020204030204" pitchFamily="49" charset="0"/>
                </a:rPr>
                <a:t>0</a:t>
              </a:r>
              <a:r>
                <a:rPr lang="en-US" altLang="en-US" sz="1800" noProof="1">
                  <a:latin typeface="Consolas" panose="020B0609020204030204" pitchFamily="49" charset="0"/>
                </a:rPr>
                <a:t>)</a:t>
              </a:r>
              <a:r>
                <a:rPr lang="en-US" altLang="en-US" sz="1800">
                  <a:latin typeface="Consolas" panose="020B0609020204030204" pitchFamily="49" charset="0"/>
                </a:rPr>
                <a:t>)</a:t>
              </a:r>
            </a:p>
            <a:p>
              <a:pPr eaLnBrk="1" hangingPunct="1">
                <a:spcBef>
                  <a:spcPct val="0"/>
                </a:spcBef>
                <a:buFontTx/>
                <a:buNone/>
              </a:pPr>
              <a:r>
                <a:rPr lang="en-US" altLang="en-US" sz="1800">
                  <a:latin typeface="Consolas" panose="020B0609020204030204" pitchFamily="49" charset="0"/>
                </a:rPr>
                <a:t>    </a:t>
              </a:r>
              <a:r>
                <a:rPr lang="en-US" altLang="en-US" sz="1800">
                  <a:solidFill>
                    <a:srgbClr val="660066"/>
                  </a:solidFill>
                  <a:latin typeface="Consolas" panose="020B0609020204030204" pitchFamily="49" charset="0"/>
                </a:rPr>
                <a:t>union all</a:t>
              </a:r>
              <a:r>
                <a:rPr lang="en-US" altLang="en-US" sz="1800" noProof="1">
                  <a:latin typeface="Consolas" panose="020B0609020204030204" pitchFamily="49" charset="0"/>
                </a:rPr>
                <a:t> </a:t>
              </a:r>
              <a:endParaRPr lang="en-US" altLang="en-US" sz="1800">
                <a:latin typeface="Consolas" panose="020B0609020204030204" pitchFamily="49" charset="0"/>
              </a:endParaRPr>
            </a:p>
            <a:p>
              <a:pPr eaLnBrk="1" hangingPunct="1">
                <a:spcBef>
                  <a:spcPct val="0"/>
                </a:spcBef>
                <a:buFontTx/>
                <a:buNone/>
              </a:pPr>
              <a:r>
                <a:rPr lang="en-US" altLang="en-US" sz="1800">
                  <a:latin typeface="Consolas" panose="020B0609020204030204" pitchFamily="49" charset="0"/>
                </a:rPr>
                <a:t>	( </a:t>
              </a:r>
              <a:r>
                <a:rPr lang="en-US" altLang="en-US" sz="1800" noProof="1">
                  <a:solidFill>
                    <a:srgbClr val="660066"/>
                  </a:solidFill>
                  <a:latin typeface="Consolas" panose="020B0609020204030204" pitchFamily="49" charset="0"/>
                </a:rPr>
                <a:t>select</a:t>
              </a:r>
              <a:r>
                <a:rPr lang="en-US" altLang="en-US" sz="1800" noProof="1">
                  <a:latin typeface="Consolas" panose="020B0609020204030204" pitchFamily="49" charset="0"/>
                </a:rPr>
                <a:t> </a:t>
              </a:r>
              <a:r>
                <a:rPr lang="en-US" altLang="en-US" sz="1800">
                  <a:latin typeface="Consolas" panose="020B0609020204030204" pitchFamily="49" charset="0"/>
                </a:rPr>
                <a:t>CombineSpans(F.name, L.name)</a:t>
              </a:r>
              <a:r>
                <a:rPr lang="en-US" altLang="en-US" sz="1800" noProof="1">
                  <a:latin typeface="Consolas" panose="020B0609020204030204" pitchFamily="49" charset="0"/>
                </a:rPr>
                <a:t> </a:t>
              </a:r>
              <a:r>
                <a:rPr lang="en-US" altLang="en-US" sz="1800" noProof="1">
                  <a:solidFill>
                    <a:srgbClr val="660066"/>
                  </a:solidFill>
                  <a:latin typeface="Consolas" panose="020B0609020204030204" pitchFamily="49" charset="0"/>
                </a:rPr>
                <a:t>as</a:t>
              </a:r>
              <a:r>
                <a:rPr lang="en-US" altLang="en-US" sz="1800" noProof="1">
                  <a:latin typeface="Consolas" panose="020B0609020204030204" pitchFamily="49" charset="0"/>
                </a:rPr>
                <a:t> </a:t>
              </a:r>
              <a:r>
                <a:rPr lang="en-US" altLang="en-US" sz="1800">
                  <a:latin typeface="Consolas" panose="020B0609020204030204" pitchFamily="49" charset="0"/>
                </a:rPr>
                <a:t>name</a:t>
              </a:r>
              <a:r>
                <a:rPr lang="en-US" altLang="en-US" sz="1800">
                  <a:solidFill>
                    <a:srgbClr val="660066"/>
                  </a:solidFill>
                  <a:latin typeface="Consolas" panose="020B0609020204030204" pitchFamily="49" charset="0"/>
                </a:rPr>
                <a:t> </a:t>
              </a:r>
            </a:p>
            <a:p>
              <a:pPr eaLnBrk="1" hangingPunct="1">
                <a:spcBef>
                  <a:spcPct val="0"/>
                </a:spcBef>
                <a:buFontTx/>
                <a:buNone/>
              </a:pPr>
              <a:r>
                <a:rPr lang="en-US" altLang="en-US" sz="1800">
                  <a:solidFill>
                    <a:srgbClr val="660066"/>
                  </a:solidFill>
                  <a:latin typeface="Consolas" panose="020B0609020204030204" pitchFamily="49" charset="0"/>
                </a:rPr>
                <a:t>	  </a:t>
              </a:r>
              <a:r>
                <a:rPr lang="en-US" altLang="en-US" sz="1800" noProof="1">
                  <a:solidFill>
                    <a:srgbClr val="660066"/>
                  </a:solidFill>
                  <a:latin typeface="Consolas" panose="020B0609020204030204" pitchFamily="49" charset="0"/>
                </a:rPr>
                <a:t>from</a:t>
              </a:r>
              <a:r>
                <a:rPr lang="en-US" altLang="en-US" sz="1800" noProof="1">
                  <a:latin typeface="Consolas" panose="020B0609020204030204" pitchFamily="49" charset="0"/>
                </a:rPr>
                <a:t> </a:t>
              </a:r>
              <a:r>
                <a:rPr lang="en-US" altLang="en-US" sz="1800">
                  <a:latin typeface="Consolas" panose="020B0609020204030204" pitchFamily="49" charset="0"/>
                </a:rPr>
                <a:t>First F</a:t>
              </a:r>
              <a:r>
                <a:rPr lang="en-US" altLang="en-US" sz="1800" noProof="1">
                  <a:latin typeface="Consolas" panose="020B0609020204030204" pitchFamily="49" charset="0"/>
                </a:rPr>
                <a:t>, </a:t>
              </a:r>
              <a:r>
                <a:rPr lang="en-US" altLang="en-US" sz="1800">
                  <a:latin typeface="Consolas" panose="020B0609020204030204" pitchFamily="49" charset="0"/>
                </a:rPr>
                <a:t>Last L</a:t>
              </a:r>
              <a:endParaRPr lang="en-US" altLang="en-US" sz="1800" noProof="1">
                <a:latin typeface="Consolas" panose="020B0609020204030204" pitchFamily="49" charset="0"/>
              </a:endParaRPr>
            </a:p>
            <a:p>
              <a:pPr eaLnBrk="1" hangingPunct="1">
                <a:spcBef>
                  <a:spcPct val="0"/>
                </a:spcBef>
                <a:buFontTx/>
                <a:buNone/>
              </a:pPr>
              <a:r>
                <a:rPr lang="en-US" altLang="en-US" sz="1800">
                  <a:solidFill>
                    <a:srgbClr val="660066"/>
                  </a:solidFill>
                  <a:latin typeface="Consolas" panose="020B0609020204030204" pitchFamily="49" charset="0"/>
                </a:rPr>
                <a:t>	  </a:t>
              </a:r>
              <a:r>
                <a:rPr lang="en-US" altLang="en-US" sz="1800" noProof="1">
                  <a:solidFill>
                    <a:srgbClr val="660066"/>
                  </a:solidFill>
                  <a:latin typeface="Consolas" panose="020B0609020204030204" pitchFamily="49" charset="0"/>
                </a:rPr>
                <a:t>where</a:t>
              </a:r>
              <a:r>
                <a:rPr lang="en-US" altLang="en-US" sz="1800" noProof="1">
                  <a:latin typeface="Consolas" panose="020B0609020204030204" pitchFamily="49" charset="0"/>
                </a:rPr>
                <a:t> Follows</a:t>
              </a:r>
              <a:r>
                <a:rPr lang="en-US" altLang="en-US" sz="1800">
                  <a:latin typeface="Consolas" panose="020B0609020204030204" pitchFamily="49" charset="0"/>
                </a:rPr>
                <a:t>Tok</a:t>
              </a:r>
              <a:r>
                <a:rPr lang="en-US" altLang="en-US" sz="1800" noProof="1">
                  <a:latin typeface="Consolas" panose="020B0609020204030204" pitchFamily="49" charset="0"/>
                </a:rPr>
                <a:t>(</a:t>
              </a:r>
              <a:r>
                <a:rPr lang="en-US" altLang="en-US" sz="1800">
                  <a:latin typeface="Consolas" panose="020B0609020204030204" pitchFamily="49" charset="0"/>
                </a:rPr>
                <a:t>F</a:t>
              </a:r>
              <a:r>
                <a:rPr lang="en-US" altLang="en-US" sz="1800" noProof="1">
                  <a:latin typeface="Consolas" panose="020B0609020204030204" pitchFamily="49" charset="0"/>
                </a:rPr>
                <a:t>.name</a:t>
              </a:r>
              <a:r>
                <a:rPr lang="en-US" altLang="en-US" sz="1800">
                  <a:latin typeface="Consolas" panose="020B0609020204030204" pitchFamily="49" charset="0"/>
                </a:rPr>
                <a:t>,</a:t>
              </a:r>
              <a:r>
                <a:rPr lang="en-US" altLang="en-US" sz="1800" noProof="1">
                  <a:latin typeface="Consolas" panose="020B0609020204030204" pitchFamily="49" charset="0"/>
                </a:rPr>
                <a:t> </a:t>
              </a:r>
              <a:r>
                <a:rPr lang="en-US" altLang="en-US" sz="1800">
                  <a:latin typeface="Consolas" panose="020B0609020204030204" pitchFamily="49" charset="0"/>
                </a:rPr>
                <a:t>L.name</a:t>
              </a:r>
              <a:r>
                <a:rPr lang="en-US" altLang="en-US" sz="1800" noProof="1">
                  <a:latin typeface="Consolas" panose="020B0609020204030204" pitchFamily="49" charset="0"/>
                </a:rPr>
                <a:t>, 0, </a:t>
              </a:r>
              <a:r>
                <a:rPr lang="en-US" altLang="en-US" sz="1800">
                  <a:latin typeface="Consolas" panose="020B0609020204030204" pitchFamily="49" charset="0"/>
                </a:rPr>
                <a:t>0</a:t>
              </a:r>
              <a:r>
                <a:rPr lang="en-US" altLang="en-US" sz="1800" noProof="1">
                  <a:latin typeface="Consolas" panose="020B0609020204030204" pitchFamily="49" charset="0"/>
                </a:rPr>
                <a:t>)</a:t>
              </a:r>
              <a:r>
                <a:rPr lang="en-US" altLang="en-US" sz="1800">
                  <a:latin typeface="Consolas" panose="020B0609020204030204" pitchFamily="49" charset="0"/>
                </a:rPr>
                <a:t>)</a:t>
              </a:r>
            </a:p>
            <a:p>
              <a:pPr eaLnBrk="1" hangingPunct="1">
                <a:spcBef>
                  <a:spcPct val="0"/>
                </a:spcBef>
                <a:buFontTx/>
                <a:buNone/>
              </a:pPr>
              <a:r>
                <a:rPr lang="en-US" altLang="en-US" sz="1800">
                  <a:solidFill>
                    <a:srgbClr val="660066"/>
                  </a:solidFill>
                  <a:latin typeface="Consolas" panose="020B0609020204030204" pitchFamily="49" charset="0"/>
                </a:rPr>
                <a:t>    union all</a:t>
              </a:r>
              <a:r>
                <a:rPr lang="en-US" altLang="en-US" sz="1800" noProof="1">
                  <a:latin typeface="Consolas" panose="020B0609020204030204" pitchFamily="49" charset="0"/>
                </a:rPr>
                <a:t> </a:t>
              </a:r>
              <a:endParaRPr lang="en-US" altLang="en-US" sz="1800">
                <a:latin typeface="Consolas" panose="020B0609020204030204" pitchFamily="49" charset="0"/>
              </a:endParaRPr>
            </a:p>
            <a:p>
              <a:pPr eaLnBrk="1" hangingPunct="1">
                <a:spcBef>
                  <a:spcPct val="0"/>
                </a:spcBef>
                <a:buFontTx/>
                <a:buNone/>
              </a:pPr>
              <a:r>
                <a:rPr lang="en-US" altLang="en-US" sz="1800">
                  <a:latin typeface="Consolas" panose="020B0609020204030204" pitchFamily="49" charset="0"/>
                </a:rPr>
                <a:t>	( </a:t>
              </a:r>
              <a:r>
                <a:rPr lang="en-US" altLang="en-US" sz="1800" noProof="1">
                  <a:solidFill>
                    <a:srgbClr val="660066"/>
                  </a:solidFill>
                  <a:latin typeface="Consolas" panose="020B0609020204030204" pitchFamily="49" charset="0"/>
                </a:rPr>
                <a:t>select</a:t>
              </a:r>
              <a:r>
                <a:rPr lang="en-US" altLang="en-US" sz="1800" noProof="1">
                  <a:latin typeface="Consolas" panose="020B0609020204030204" pitchFamily="49" charset="0"/>
                </a:rPr>
                <a:t> </a:t>
              </a:r>
              <a:r>
                <a:rPr lang="en-US" altLang="en-US" sz="1800">
                  <a:latin typeface="Consolas" panose="020B0609020204030204" pitchFamily="49" charset="0"/>
                </a:rPr>
                <a:t>*</a:t>
              </a:r>
              <a:r>
                <a:rPr lang="en-US" altLang="en-US" sz="1800">
                  <a:solidFill>
                    <a:srgbClr val="660066"/>
                  </a:solidFill>
                  <a:latin typeface="Consolas" panose="020B0609020204030204" pitchFamily="49" charset="0"/>
                </a:rPr>
                <a:t> </a:t>
              </a:r>
            </a:p>
            <a:p>
              <a:pPr eaLnBrk="1" hangingPunct="1">
                <a:spcBef>
                  <a:spcPct val="0"/>
                </a:spcBef>
                <a:buFontTx/>
                <a:buNone/>
              </a:pPr>
              <a:r>
                <a:rPr lang="en-US" altLang="en-US" sz="1800">
                  <a:solidFill>
                    <a:srgbClr val="660066"/>
                  </a:solidFill>
                  <a:latin typeface="Consolas" panose="020B0609020204030204" pitchFamily="49" charset="0"/>
                </a:rPr>
                <a:t>	  </a:t>
              </a:r>
              <a:r>
                <a:rPr lang="en-US" altLang="en-US" sz="1800" noProof="1">
                  <a:solidFill>
                    <a:srgbClr val="660066"/>
                  </a:solidFill>
                  <a:latin typeface="Consolas" panose="020B0609020204030204" pitchFamily="49" charset="0"/>
                </a:rPr>
                <a:t>from</a:t>
              </a:r>
              <a:r>
                <a:rPr lang="en-US" altLang="en-US" sz="1800" noProof="1">
                  <a:latin typeface="Consolas" panose="020B0609020204030204" pitchFamily="49" charset="0"/>
                </a:rPr>
                <a:t> </a:t>
              </a:r>
              <a:r>
                <a:rPr lang="en-US" altLang="en-US" sz="1800">
                  <a:latin typeface="Consolas" panose="020B0609020204030204" pitchFamily="49" charset="0"/>
                </a:rPr>
                <a:t>First F )</a:t>
              </a:r>
            </a:p>
            <a:p>
              <a:pPr eaLnBrk="1" hangingPunct="1">
                <a:spcBef>
                  <a:spcPct val="0"/>
                </a:spcBef>
                <a:buFontTx/>
                <a:buNone/>
              </a:pPr>
              <a:r>
                <a:rPr lang="en-US" altLang="en-US" sz="1800">
                  <a:latin typeface="Consolas" panose="020B0609020204030204" pitchFamily="49" charset="0"/>
                </a:rPr>
                <a:t>) S</a:t>
              </a:r>
            </a:p>
            <a:p>
              <a:pPr eaLnBrk="1" hangingPunct="1">
                <a:spcBef>
                  <a:spcPct val="0"/>
                </a:spcBef>
                <a:buFontTx/>
                <a:buNone/>
              </a:pPr>
              <a:r>
                <a:rPr lang="en-US" altLang="en-US" sz="1800">
                  <a:solidFill>
                    <a:srgbClr val="660066"/>
                  </a:solidFill>
                  <a:latin typeface="Consolas" panose="020B0609020204030204" pitchFamily="49" charset="0"/>
                </a:rPr>
                <a:t>consolidate on</a:t>
              </a:r>
              <a:r>
                <a:rPr lang="en-US" altLang="en-US" sz="1800">
                  <a:latin typeface="Consolas" panose="020B0609020204030204" pitchFamily="49" charset="0"/>
                </a:rPr>
                <a:t> name;</a:t>
              </a:r>
              <a:endParaRPr lang="en-US" altLang="en-US" sz="1800" noProof="1">
                <a:latin typeface="Consolas" panose="020B0609020204030204" pitchFamily="49" charset="0"/>
              </a:endParaRPr>
            </a:p>
          </p:txBody>
        </p:sp>
      </p:grpSp>
      <p:sp>
        <p:nvSpPr>
          <p:cNvPr id="568326" name="Rectangle 6"/>
          <p:cNvSpPr>
            <a:spLocks noChangeArrowheads="1"/>
          </p:cNvSpPr>
          <p:nvPr/>
        </p:nvSpPr>
        <p:spPr bwMode="auto">
          <a:xfrm>
            <a:off x="3276600" y="2667000"/>
            <a:ext cx="5715000" cy="838200"/>
          </a:xfrm>
          <a:prstGeom prst="rect">
            <a:avLst/>
          </a:prstGeom>
          <a:noFill/>
          <a:ln w="28575" algn="ctr">
            <a:solidFill>
              <a:srgbClr val="A5002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spcBef>
                <a:spcPct val="0"/>
              </a:spcBef>
              <a:buFontTx/>
              <a:buNone/>
            </a:pPr>
            <a:endParaRPr lang="en-US" altLang="en-US" sz="1800">
              <a:latin typeface="Arial" panose="020B0604020202020204" pitchFamily="34" charset="0"/>
            </a:endParaRPr>
          </a:p>
        </p:txBody>
      </p:sp>
      <p:sp>
        <p:nvSpPr>
          <p:cNvPr id="568327" name="Rectangle 7"/>
          <p:cNvSpPr>
            <a:spLocks noChangeArrowheads="1"/>
          </p:cNvSpPr>
          <p:nvPr/>
        </p:nvSpPr>
        <p:spPr bwMode="auto">
          <a:xfrm>
            <a:off x="3276600" y="3733800"/>
            <a:ext cx="5715000" cy="838200"/>
          </a:xfrm>
          <a:prstGeom prst="rect">
            <a:avLst/>
          </a:prstGeom>
          <a:noFill/>
          <a:ln w="28575" algn="ctr">
            <a:solidFill>
              <a:srgbClr val="A5002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spcBef>
                <a:spcPct val="0"/>
              </a:spcBef>
              <a:buFontTx/>
              <a:buNone/>
            </a:pPr>
            <a:endParaRPr lang="en-US" altLang="en-US" sz="1800">
              <a:latin typeface="Arial" panose="020B0604020202020204" pitchFamily="34" charset="0"/>
            </a:endParaRPr>
          </a:p>
        </p:txBody>
      </p:sp>
      <p:sp>
        <p:nvSpPr>
          <p:cNvPr id="568328" name="Rectangle 8"/>
          <p:cNvSpPr>
            <a:spLocks noChangeArrowheads="1"/>
          </p:cNvSpPr>
          <p:nvPr/>
        </p:nvSpPr>
        <p:spPr bwMode="auto">
          <a:xfrm>
            <a:off x="3276600" y="4829175"/>
            <a:ext cx="5715000" cy="657225"/>
          </a:xfrm>
          <a:prstGeom prst="rect">
            <a:avLst/>
          </a:prstGeom>
          <a:noFill/>
          <a:ln w="28575" algn="ctr">
            <a:solidFill>
              <a:srgbClr val="A5002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spcBef>
                <a:spcPct val="0"/>
              </a:spcBef>
              <a:buFontTx/>
              <a:buNone/>
            </a:pPr>
            <a:endParaRPr lang="en-US" altLang="en-US" sz="1800">
              <a:latin typeface="Arial" panose="020B0604020202020204" pitchFamily="34" charset="0"/>
            </a:endParaRPr>
          </a:p>
        </p:txBody>
      </p:sp>
      <p:sp>
        <p:nvSpPr>
          <p:cNvPr id="568329" name="AutoShape 9"/>
          <p:cNvSpPr>
            <a:spLocks noChangeArrowheads="1"/>
          </p:cNvSpPr>
          <p:nvPr/>
        </p:nvSpPr>
        <p:spPr bwMode="auto">
          <a:xfrm>
            <a:off x="609600" y="2286000"/>
            <a:ext cx="1524000" cy="457200"/>
          </a:xfrm>
          <a:prstGeom prst="wedgeRectCallout">
            <a:avLst>
              <a:gd name="adj1" fmla="val 122917"/>
              <a:gd name="adj2" fmla="val 113542"/>
            </a:avLst>
          </a:prstGeom>
          <a:solidFill>
            <a:srgbClr val="FFFF00"/>
          </a:solidFill>
          <a:ln w="38100">
            <a:solidFill>
              <a:schemeClr val="tx1"/>
            </a:solidFill>
            <a:miter lim="800000"/>
            <a:headEnd type="none" w="sm" len="sm"/>
            <a:tailEnd type="non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spcBef>
                <a:spcPct val="50000"/>
              </a:spcBef>
              <a:buFontTx/>
              <a:buNone/>
            </a:pPr>
            <a:r>
              <a:rPr lang="en-US" altLang="en-US" sz="1400">
                <a:latin typeface="Arial" panose="020B0604020202020204" pitchFamily="34" charset="0"/>
              </a:rPr>
              <a:t>&lt;First&gt;&lt;Caps&gt; </a:t>
            </a:r>
          </a:p>
        </p:txBody>
      </p:sp>
      <p:sp>
        <p:nvSpPr>
          <p:cNvPr id="568330" name="AutoShape 10"/>
          <p:cNvSpPr>
            <a:spLocks noChangeArrowheads="1"/>
          </p:cNvSpPr>
          <p:nvPr/>
        </p:nvSpPr>
        <p:spPr bwMode="auto">
          <a:xfrm>
            <a:off x="609600" y="3581400"/>
            <a:ext cx="1524000" cy="457200"/>
          </a:xfrm>
          <a:prstGeom prst="wedgeRectCallout">
            <a:avLst>
              <a:gd name="adj1" fmla="val 122917"/>
              <a:gd name="adj2" fmla="val 79861"/>
            </a:avLst>
          </a:prstGeom>
          <a:solidFill>
            <a:srgbClr val="FFFF00"/>
          </a:solidFill>
          <a:ln w="38100">
            <a:solidFill>
              <a:schemeClr val="tx1"/>
            </a:solidFill>
            <a:miter lim="800000"/>
            <a:headEnd type="none" w="sm" len="sm"/>
            <a:tailEnd type="non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spcBef>
                <a:spcPct val="50000"/>
              </a:spcBef>
              <a:buFontTx/>
              <a:buNone/>
            </a:pPr>
            <a:r>
              <a:rPr lang="en-US" altLang="en-US" sz="1400">
                <a:latin typeface="Arial" panose="020B0604020202020204" pitchFamily="34" charset="0"/>
              </a:rPr>
              <a:t>&lt;First&gt;&lt;Last&gt; </a:t>
            </a:r>
          </a:p>
        </p:txBody>
      </p:sp>
      <p:sp>
        <p:nvSpPr>
          <p:cNvPr id="568331" name="AutoShape 11"/>
          <p:cNvSpPr>
            <a:spLocks noChangeArrowheads="1"/>
          </p:cNvSpPr>
          <p:nvPr/>
        </p:nvSpPr>
        <p:spPr bwMode="auto">
          <a:xfrm>
            <a:off x="609600" y="4724400"/>
            <a:ext cx="1524000" cy="457200"/>
          </a:xfrm>
          <a:prstGeom prst="wedgeRectCallout">
            <a:avLst>
              <a:gd name="adj1" fmla="val 123333"/>
              <a:gd name="adj2" fmla="val 37500"/>
            </a:avLst>
          </a:prstGeom>
          <a:solidFill>
            <a:srgbClr val="FFFF00"/>
          </a:solidFill>
          <a:ln w="38100">
            <a:solidFill>
              <a:schemeClr val="tx1"/>
            </a:solidFill>
            <a:miter lim="800000"/>
            <a:headEnd type="none" w="sm" len="sm"/>
            <a:tailEnd type="non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spcBef>
                <a:spcPct val="50000"/>
              </a:spcBef>
              <a:buFontTx/>
              <a:buNone/>
            </a:pPr>
            <a:r>
              <a:rPr lang="en-US" altLang="en-US" sz="1400">
                <a:latin typeface="Arial" panose="020B0604020202020204" pitchFamily="34" charset="0"/>
              </a:rPr>
              <a:t>&lt;First&gt;</a:t>
            </a:r>
          </a:p>
        </p:txBody>
      </p:sp>
      <p:sp>
        <p:nvSpPr>
          <p:cNvPr id="44041" name="Rectangle 14"/>
          <p:cNvSpPr>
            <a:spLocks noChangeArrowheads="1"/>
          </p:cNvSpPr>
          <p:nvPr/>
        </p:nvSpPr>
        <p:spPr bwMode="auto">
          <a:xfrm>
            <a:off x="153988" y="568325"/>
            <a:ext cx="8245475" cy="498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b"/>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spcBef>
                <a:spcPct val="0"/>
              </a:spcBef>
              <a:buFontTx/>
              <a:buNone/>
            </a:pPr>
            <a:r>
              <a:rPr lang="en-US" altLang="en-US" sz="3200" dirty="0">
                <a:solidFill>
                  <a:schemeClr val="tx2"/>
                </a:solidFill>
                <a:latin typeface="Whitney Light" pitchFamily="50" charset="0"/>
              </a:rPr>
              <a:t>Revisiting the Person Example</a:t>
            </a:r>
          </a:p>
        </p:txBody>
      </p:sp>
      <p:sp>
        <p:nvSpPr>
          <p:cNvPr id="44042" name="Slide Number Placeholder 1"/>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spcBef>
                <a:spcPct val="0"/>
              </a:spcBef>
              <a:buFontTx/>
              <a:buNone/>
            </a:pPr>
            <a:fld id="{41E9ABE5-85ED-4476-A032-94FF51486626}" type="slidenum">
              <a:rPr lang="en-US" altLang="en-US" sz="1400" smtClean="0">
                <a:latin typeface="Arial" panose="020B0604020202020204" pitchFamily="34" charset="0"/>
              </a:rPr>
              <a:pPr>
                <a:spcBef>
                  <a:spcPct val="0"/>
                </a:spcBef>
                <a:buFontTx/>
                <a:buNone/>
              </a:pPr>
              <a:t>142</a:t>
            </a:fld>
            <a:endParaRPr lang="en-US" altLang="en-US" sz="1400" smtClean="0">
              <a:latin typeface="Arial" panose="020B0604020202020204" pitchFamily="34" charset="0"/>
            </a:endParaRPr>
          </a:p>
        </p:txBody>
      </p:sp>
    </p:spTree>
    <p:extLst>
      <p:ext uri="{BB962C8B-B14F-4D97-AF65-F5344CB8AC3E}">
        <p14:creationId xmlns:p14="http://schemas.microsoft.com/office/powerpoint/2010/main" val="178077329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6832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6833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6833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6832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6832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683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8326" grpId="0" animBg="1"/>
      <p:bldP spid="568327" grpId="0" animBg="1"/>
      <p:bldP spid="568328" grpId="0" animBg="1"/>
      <p:bldP spid="568329" grpId="0" animBg="1"/>
      <p:bldP spid="568330" grpId="0" animBg="1"/>
      <p:bldP spid="568331" grpId="0" animBg="1"/>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082" name="Group 2"/>
          <p:cNvGrpSpPr>
            <a:grpSpLocks/>
          </p:cNvGrpSpPr>
          <p:nvPr/>
        </p:nvGrpSpPr>
        <p:grpSpPr bwMode="auto">
          <a:xfrm>
            <a:off x="2362200" y="1676400"/>
            <a:ext cx="6705600" cy="4572000"/>
            <a:chOff x="192" y="2626"/>
            <a:chExt cx="2793" cy="1313"/>
          </a:xfrm>
        </p:grpSpPr>
        <p:sp>
          <p:nvSpPr>
            <p:cNvPr id="46087" name="Rectangle 3"/>
            <p:cNvSpPr>
              <a:spLocks noChangeArrowheads="1"/>
            </p:cNvSpPr>
            <p:nvPr/>
          </p:nvSpPr>
          <p:spPr bwMode="auto">
            <a:xfrm>
              <a:off x="192" y="2626"/>
              <a:ext cx="2793" cy="1313"/>
            </a:xfrm>
            <a:prstGeom prst="rect">
              <a:avLst/>
            </a:prstGeom>
            <a:solidFill>
              <a:srgbClr val="DCE0FE"/>
            </a:solidFill>
            <a:ln>
              <a:noFill/>
            </a:ln>
            <a:effectLst>
              <a:outerShdw dist="170861" dir="2880767" algn="ctr" rotWithShape="0">
                <a:schemeClr val="bg2">
                  <a:alpha val="50000"/>
                </a:schemeClr>
              </a:outerShdw>
            </a:effectLst>
            <a:extLst>
              <a:ext uri="{91240B29-F687-4F45-9708-019B960494DF}">
                <a14:hiddenLine xmlns:a14="http://schemas.microsoft.com/office/drawing/2010/main" w="12700" algn="ctr">
                  <a:solidFill>
                    <a:schemeClr val="tx1"/>
                  </a:solidFill>
                  <a:miter lim="800000"/>
                  <a:headEnd/>
                  <a:tailEnd/>
                </a14:hiddenLine>
              </a:ext>
            </a:extLst>
          </p:spPr>
          <p:txBody>
            <a:bodyPr wrap="none" anchor="ct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spcBef>
                  <a:spcPct val="0"/>
                </a:spcBef>
                <a:buFontTx/>
                <a:buNone/>
              </a:pPr>
              <a:endParaRPr lang="en-US" altLang="en-US" sz="1800">
                <a:latin typeface="Arial" panose="020B0604020202020204" pitchFamily="34" charset="0"/>
              </a:endParaRPr>
            </a:p>
          </p:txBody>
        </p:sp>
        <p:sp>
          <p:nvSpPr>
            <p:cNvPr id="46088" name="Rectangle 4"/>
            <p:cNvSpPr>
              <a:spLocks noChangeArrowheads="1"/>
            </p:cNvSpPr>
            <p:nvPr/>
          </p:nvSpPr>
          <p:spPr bwMode="auto">
            <a:xfrm>
              <a:off x="236" y="2668"/>
              <a:ext cx="2705" cy="127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38100">
                  <a:solidFill>
                    <a:schemeClr val="tx1"/>
                  </a:solidFill>
                  <a:miter lim="800000"/>
                  <a:headEnd type="none" w="sm" len="sm"/>
                  <a:tailEnd type="none" w="lg" len="lg"/>
                </a14:hiddenLine>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txBody>
            <a:bodyPr wrap="none" lIns="0" tIns="0" rIns="0" bIns="0"/>
            <a:lstStyle>
              <a:lvl1pPr defTabSz="820738">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409575" indent="-285750" defTabSz="820738">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820738" indent="-228600" defTabSz="820738">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230313" indent="-228600" defTabSz="820738">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1641475" indent="-228600" defTabSz="820738">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098675" indent="-228600" defTabSz="820738"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555875" indent="-228600" defTabSz="820738"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013075" indent="-228600" defTabSz="820738"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470275" indent="-228600" defTabSz="820738"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eaLnBrk="1" hangingPunct="1">
                <a:spcBef>
                  <a:spcPct val="0"/>
                </a:spcBef>
                <a:buFontTx/>
                <a:buNone/>
              </a:pPr>
              <a:r>
                <a:rPr lang="en-US" altLang="en-US" sz="1800" noProof="1">
                  <a:solidFill>
                    <a:srgbClr val="660066"/>
                  </a:solidFill>
                  <a:latin typeface="Consolas" panose="020B0609020204030204" pitchFamily="49" charset="0"/>
                </a:rPr>
                <a:t>create view</a:t>
              </a:r>
              <a:r>
                <a:rPr lang="en-US" altLang="en-US" sz="1800" noProof="1">
                  <a:latin typeface="Consolas" panose="020B0609020204030204" pitchFamily="49" charset="0"/>
                </a:rPr>
                <a:t> </a:t>
              </a:r>
              <a:r>
                <a:rPr lang="en-US" altLang="en-US" sz="1800">
                  <a:latin typeface="Consolas" panose="020B0609020204030204" pitchFamily="49" charset="0"/>
                </a:rPr>
                <a:t>Person</a:t>
              </a:r>
              <a:r>
                <a:rPr lang="en-US" altLang="en-US" sz="1800" noProof="1">
                  <a:latin typeface="Consolas" panose="020B0609020204030204" pitchFamily="49" charset="0"/>
                </a:rPr>
                <a:t> </a:t>
              </a:r>
              <a:r>
                <a:rPr lang="en-US" altLang="en-US" sz="1800" noProof="1">
                  <a:solidFill>
                    <a:srgbClr val="660066"/>
                  </a:solidFill>
                  <a:latin typeface="Consolas" panose="020B0609020204030204" pitchFamily="49" charset="0"/>
                </a:rPr>
                <a:t>as</a:t>
              </a:r>
            </a:p>
            <a:p>
              <a:pPr eaLnBrk="1" hangingPunct="1">
                <a:spcBef>
                  <a:spcPct val="0"/>
                </a:spcBef>
                <a:buFontTx/>
                <a:buNone/>
              </a:pPr>
              <a:r>
                <a:rPr lang="en-US" altLang="en-US" sz="1800" noProof="1">
                  <a:solidFill>
                    <a:srgbClr val="660066"/>
                  </a:solidFill>
                  <a:latin typeface="Consolas" panose="020B0609020204030204" pitchFamily="49" charset="0"/>
                </a:rPr>
                <a:t>select</a:t>
              </a:r>
              <a:r>
                <a:rPr lang="en-US" altLang="en-US" sz="1800" noProof="1">
                  <a:latin typeface="Consolas" panose="020B0609020204030204" pitchFamily="49" charset="0"/>
                </a:rPr>
                <a:t> </a:t>
              </a:r>
              <a:r>
                <a:rPr lang="en-US" altLang="en-US" sz="1800">
                  <a:latin typeface="Consolas" panose="020B0609020204030204" pitchFamily="49" charset="0"/>
                </a:rPr>
                <a:t>S.name</a:t>
              </a:r>
              <a:r>
                <a:rPr lang="en-US" altLang="en-US" sz="1800" noProof="1">
                  <a:latin typeface="Consolas" panose="020B0609020204030204" pitchFamily="49" charset="0"/>
                </a:rPr>
                <a:t> </a:t>
              </a:r>
              <a:r>
                <a:rPr lang="en-US" altLang="en-US" sz="1800" noProof="1">
                  <a:solidFill>
                    <a:srgbClr val="660066"/>
                  </a:solidFill>
                  <a:latin typeface="Consolas" panose="020B0609020204030204" pitchFamily="49" charset="0"/>
                </a:rPr>
                <a:t>as</a:t>
              </a:r>
              <a:r>
                <a:rPr lang="en-US" altLang="en-US" sz="1800" noProof="1">
                  <a:latin typeface="Consolas" panose="020B0609020204030204" pitchFamily="49" charset="0"/>
                </a:rPr>
                <a:t> </a:t>
              </a:r>
              <a:r>
                <a:rPr lang="en-US" altLang="en-US" sz="1800">
                  <a:latin typeface="Consolas" panose="020B0609020204030204" pitchFamily="49" charset="0"/>
                </a:rPr>
                <a:t>name</a:t>
              </a:r>
              <a:endParaRPr lang="en-US" altLang="en-US" sz="1800" noProof="1">
                <a:latin typeface="Consolas" panose="020B0609020204030204" pitchFamily="49" charset="0"/>
              </a:endParaRPr>
            </a:p>
            <a:p>
              <a:pPr eaLnBrk="1" hangingPunct="1">
                <a:spcBef>
                  <a:spcPct val="0"/>
                </a:spcBef>
                <a:buFontTx/>
                <a:buNone/>
              </a:pPr>
              <a:r>
                <a:rPr lang="en-US" altLang="en-US" sz="1800" noProof="1">
                  <a:solidFill>
                    <a:srgbClr val="660066"/>
                  </a:solidFill>
                  <a:latin typeface="Consolas" panose="020B0609020204030204" pitchFamily="49" charset="0"/>
                </a:rPr>
                <a:t>from</a:t>
              </a:r>
              <a:r>
                <a:rPr lang="en-US" altLang="en-US" sz="1800" noProof="1">
                  <a:latin typeface="Consolas" panose="020B0609020204030204" pitchFamily="49" charset="0"/>
                </a:rPr>
                <a:t> </a:t>
              </a:r>
              <a:r>
                <a:rPr lang="en-US" altLang="en-US" sz="1800">
                  <a:latin typeface="Consolas" panose="020B0609020204030204" pitchFamily="49" charset="0"/>
                </a:rPr>
                <a:t>(</a:t>
              </a:r>
            </a:p>
            <a:p>
              <a:pPr eaLnBrk="1" hangingPunct="1">
                <a:spcBef>
                  <a:spcPct val="0"/>
                </a:spcBef>
                <a:buFontTx/>
                <a:buNone/>
              </a:pPr>
              <a:r>
                <a:rPr lang="en-US" altLang="en-US" sz="1800">
                  <a:latin typeface="Consolas" panose="020B0609020204030204" pitchFamily="49" charset="0"/>
                </a:rPr>
                <a:t>	( </a:t>
              </a:r>
              <a:r>
                <a:rPr lang="en-US" altLang="en-US" sz="1800" noProof="1">
                  <a:solidFill>
                    <a:srgbClr val="660066"/>
                  </a:solidFill>
                  <a:latin typeface="Consolas" panose="020B0609020204030204" pitchFamily="49" charset="0"/>
                </a:rPr>
                <a:t>select</a:t>
              </a:r>
              <a:r>
                <a:rPr lang="en-US" altLang="en-US" sz="1800" noProof="1">
                  <a:latin typeface="Consolas" panose="020B0609020204030204" pitchFamily="49" charset="0"/>
                </a:rPr>
                <a:t> </a:t>
              </a:r>
              <a:r>
                <a:rPr lang="en-US" altLang="en-US" sz="1800">
                  <a:latin typeface="Consolas" panose="020B0609020204030204" pitchFamily="49" charset="0"/>
                </a:rPr>
                <a:t>CombineSpans(F.name, C.name)</a:t>
              </a:r>
              <a:r>
                <a:rPr lang="en-US" altLang="en-US" sz="1800" noProof="1">
                  <a:latin typeface="Consolas" panose="020B0609020204030204" pitchFamily="49" charset="0"/>
                </a:rPr>
                <a:t> </a:t>
              </a:r>
              <a:r>
                <a:rPr lang="en-US" altLang="en-US" sz="1800" noProof="1">
                  <a:solidFill>
                    <a:srgbClr val="660066"/>
                  </a:solidFill>
                  <a:latin typeface="Consolas" panose="020B0609020204030204" pitchFamily="49" charset="0"/>
                </a:rPr>
                <a:t>as</a:t>
              </a:r>
              <a:r>
                <a:rPr lang="en-US" altLang="en-US" sz="1800" noProof="1">
                  <a:latin typeface="Consolas" panose="020B0609020204030204" pitchFamily="49" charset="0"/>
                </a:rPr>
                <a:t> </a:t>
              </a:r>
              <a:r>
                <a:rPr lang="en-US" altLang="en-US" sz="1800">
                  <a:latin typeface="Consolas" panose="020B0609020204030204" pitchFamily="49" charset="0"/>
                </a:rPr>
                <a:t>name</a:t>
              </a:r>
              <a:endParaRPr lang="en-US" altLang="en-US" sz="1800" noProof="1">
                <a:latin typeface="Consolas" panose="020B0609020204030204" pitchFamily="49" charset="0"/>
              </a:endParaRPr>
            </a:p>
            <a:p>
              <a:pPr eaLnBrk="1" hangingPunct="1">
                <a:spcBef>
                  <a:spcPct val="0"/>
                </a:spcBef>
                <a:buFontTx/>
                <a:buNone/>
              </a:pPr>
              <a:r>
                <a:rPr lang="en-US" altLang="en-US" sz="1800">
                  <a:solidFill>
                    <a:srgbClr val="660066"/>
                  </a:solidFill>
                  <a:latin typeface="Consolas" panose="020B0609020204030204" pitchFamily="49" charset="0"/>
                </a:rPr>
                <a:t>	  </a:t>
              </a:r>
              <a:r>
                <a:rPr lang="en-US" altLang="en-US" sz="1800" noProof="1">
                  <a:solidFill>
                    <a:srgbClr val="660066"/>
                  </a:solidFill>
                  <a:latin typeface="Consolas" panose="020B0609020204030204" pitchFamily="49" charset="0"/>
                </a:rPr>
                <a:t>from</a:t>
              </a:r>
              <a:r>
                <a:rPr lang="en-US" altLang="en-US" sz="1800" noProof="1">
                  <a:latin typeface="Consolas" panose="020B0609020204030204" pitchFamily="49" charset="0"/>
                </a:rPr>
                <a:t> </a:t>
              </a:r>
              <a:r>
                <a:rPr lang="en-US" altLang="en-US" sz="1800">
                  <a:latin typeface="Consolas" panose="020B0609020204030204" pitchFamily="49" charset="0"/>
                </a:rPr>
                <a:t>First F</a:t>
              </a:r>
              <a:r>
                <a:rPr lang="en-US" altLang="en-US" sz="1800" noProof="1">
                  <a:latin typeface="Consolas" panose="020B0609020204030204" pitchFamily="49" charset="0"/>
                </a:rPr>
                <a:t>, </a:t>
              </a:r>
              <a:r>
                <a:rPr lang="en-US" altLang="en-US" sz="1800">
                  <a:latin typeface="Consolas" panose="020B0609020204030204" pitchFamily="49" charset="0"/>
                </a:rPr>
                <a:t>Caps C</a:t>
              </a:r>
              <a:endParaRPr lang="en-US" altLang="en-US" sz="1800" noProof="1">
                <a:latin typeface="Consolas" panose="020B0609020204030204" pitchFamily="49" charset="0"/>
              </a:endParaRPr>
            </a:p>
            <a:p>
              <a:pPr eaLnBrk="1" hangingPunct="1">
                <a:spcBef>
                  <a:spcPct val="0"/>
                </a:spcBef>
                <a:buFontTx/>
                <a:buNone/>
              </a:pPr>
              <a:r>
                <a:rPr lang="en-US" altLang="en-US" sz="1800">
                  <a:solidFill>
                    <a:srgbClr val="660066"/>
                  </a:solidFill>
                  <a:latin typeface="Consolas" panose="020B0609020204030204" pitchFamily="49" charset="0"/>
                </a:rPr>
                <a:t>	  </a:t>
              </a:r>
              <a:r>
                <a:rPr lang="en-US" altLang="en-US" sz="1800" noProof="1">
                  <a:solidFill>
                    <a:srgbClr val="660066"/>
                  </a:solidFill>
                  <a:latin typeface="Consolas" panose="020B0609020204030204" pitchFamily="49" charset="0"/>
                </a:rPr>
                <a:t>where</a:t>
              </a:r>
              <a:r>
                <a:rPr lang="en-US" altLang="en-US" sz="1800" noProof="1">
                  <a:latin typeface="Consolas" panose="020B0609020204030204" pitchFamily="49" charset="0"/>
                </a:rPr>
                <a:t> Follows</a:t>
              </a:r>
              <a:r>
                <a:rPr lang="en-US" altLang="en-US" sz="1800">
                  <a:latin typeface="Consolas" panose="020B0609020204030204" pitchFamily="49" charset="0"/>
                </a:rPr>
                <a:t>Tok</a:t>
              </a:r>
              <a:r>
                <a:rPr lang="en-US" altLang="en-US" sz="1800" noProof="1">
                  <a:latin typeface="Consolas" panose="020B0609020204030204" pitchFamily="49" charset="0"/>
                </a:rPr>
                <a:t>(</a:t>
              </a:r>
              <a:r>
                <a:rPr lang="en-US" altLang="en-US" sz="1800">
                  <a:latin typeface="Consolas" panose="020B0609020204030204" pitchFamily="49" charset="0"/>
                </a:rPr>
                <a:t>F</a:t>
              </a:r>
              <a:r>
                <a:rPr lang="en-US" altLang="en-US" sz="1800" noProof="1">
                  <a:latin typeface="Consolas" panose="020B0609020204030204" pitchFamily="49" charset="0"/>
                </a:rPr>
                <a:t>.name</a:t>
              </a:r>
              <a:r>
                <a:rPr lang="en-US" altLang="en-US" sz="1800">
                  <a:latin typeface="Consolas" panose="020B0609020204030204" pitchFamily="49" charset="0"/>
                </a:rPr>
                <a:t>,</a:t>
              </a:r>
              <a:r>
                <a:rPr lang="en-US" altLang="en-US" sz="1800" noProof="1">
                  <a:latin typeface="Consolas" panose="020B0609020204030204" pitchFamily="49" charset="0"/>
                </a:rPr>
                <a:t> </a:t>
              </a:r>
              <a:r>
                <a:rPr lang="en-US" altLang="en-US" sz="1800">
                  <a:latin typeface="Consolas" panose="020B0609020204030204" pitchFamily="49" charset="0"/>
                </a:rPr>
                <a:t>C.name</a:t>
              </a:r>
              <a:r>
                <a:rPr lang="en-US" altLang="en-US" sz="1800" noProof="1">
                  <a:latin typeface="Consolas" panose="020B0609020204030204" pitchFamily="49" charset="0"/>
                </a:rPr>
                <a:t>, 0, </a:t>
              </a:r>
              <a:r>
                <a:rPr lang="en-US" altLang="en-US" sz="1800">
                  <a:latin typeface="Consolas" panose="020B0609020204030204" pitchFamily="49" charset="0"/>
                </a:rPr>
                <a:t>0</a:t>
              </a:r>
              <a:r>
                <a:rPr lang="en-US" altLang="en-US" sz="1800" noProof="1">
                  <a:latin typeface="Consolas" panose="020B0609020204030204" pitchFamily="49" charset="0"/>
                </a:rPr>
                <a:t>)</a:t>
              </a:r>
              <a:r>
                <a:rPr lang="en-US" altLang="en-US" sz="1800">
                  <a:latin typeface="Consolas" panose="020B0609020204030204" pitchFamily="49" charset="0"/>
                </a:rPr>
                <a:t>)</a:t>
              </a:r>
            </a:p>
            <a:p>
              <a:pPr eaLnBrk="1" hangingPunct="1">
                <a:spcBef>
                  <a:spcPct val="0"/>
                </a:spcBef>
                <a:buFontTx/>
                <a:buNone/>
              </a:pPr>
              <a:r>
                <a:rPr lang="en-US" altLang="en-US" sz="1800">
                  <a:latin typeface="Consolas" panose="020B0609020204030204" pitchFamily="49" charset="0"/>
                </a:rPr>
                <a:t>    </a:t>
              </a:r>
              <a:r>
                <a:rPr lang="en-US" altLang="en-US" sz="1800">
                  <a:solidFill>
                    <a:srgbClr val="660066"/>
                  </a:solidFill>
                  <a:latin typeface="Consolas" panose="020B0609020204030204" pitchFamily="49" charset="0"/>
                </a:rPr>
                <a:t>union all</a:t>
              </a:r>
              <a:r>
                <a:rPr lang="en-US" altLang="en-US" sz="1800" noProof="1">
                  <a:latin typeface="Consolas" panose="020B0609020204030204" pitchFamily="49" charset="0"/>
                </a:rPr>
                <a:t> </a:t>
              </a:r>
              <a:endParaRPr lang="en-US" altLang="en-US" sz="1800">
                <a:latin typeface="Consolas" panose="020B0609020204030204" pitchFamily="49" charset="0"/>
              </a:endParaRPr>
            </a:p>
            <a:p>
              <a:pPr eaLnBrk="1" hangingPunct="1">
                <a:spcBef>
                  <a:spcPct val="0"/>
                </a:spcBef>
                <a:buFontTx/>
                <a:buNone/>
              </a:pPr>
              <a:r>
                <a:rPr lang="en-US" altLang="en-US" sz="1800">
                  <a:latin typeface="Consolas" panose="020B0609020204030204" pitchFamily="49" charset="0"/>
                </a:rPr>
                <a:t>	( </a:t>
              </a:r>
              <a:r>
                <a:rPr lang="en-US" altLang="en-US" sz="1800" noProof="1">
                  <a:solidFill>
                    <a:srgbClr val="660066"/>
                  </a:solidFill>
                  <a:latin typeface="Consolas" panose="020B0609020204030204" pitchFamily="49" charset="0"/>
                </a:rPr>
                <a:t>select</a:t>
              </a:r>
              <a:r>
                <a:rPr lang="en-US" altLang="en-US" sz="1800" noProof="1">
                  <a:latin typeface="Consolas" panose="020B0609020204030204" pitchFamily="49" charset="0"/>
                </a:rPr>
                <a:t> </a:t>
              </a:r>
              <a:r>
                <a:rPr lang="en-US" altLang="en-US" sz="1800">
                  <a:latin typeface="Consolas" panose="020B0609020204030204" pitchFamily="49" charset="0"/>
                </a:rPr>
                <a:t>CombineSpans(F.name, L.name)</a:t>
              </a:r>
              <a:r>
                <a:rPr lang="en-US" altLang="en-US" sz="1800" noProof="1">
                  <a:latin typeface="Consolas" panose="020B0609020204030204" pitchFamily="49" charset="0"/>
                </a:rPr>
                <a:t> </a:t>
              </a:r>
              <a:r>
                <a:rPr lang="en-US" altLang="en-US" sz="1800" noProof="1">
                  <a:solidFill>
                    <a:srgbClr val="660066"/>
                  </a:solidFill>
                  <a:latin typeface="Consolas" panose="020B0609020204030204" pitchFamily="49" charset="0"/>
                </a:rPr>
                <a:t>as</a:t>
              </a:r>
              <a:r>
                <a:rPr lang="en-US" altLang="en-US" sz="1800" noProof="1">
                  <a:latin typeface="Consolas" panose="020B0609020204030204" pitchFamily="49" charset="0"/>
                </a:rPr>
                <a:t> </a:t>
              </a:r>
              <a:r>
                <a:rPr lang="en-US" altLang="en-US" sz="1800">
                  <a:latin typeface="Consolas" panose="020B0609020204030204" pitchFamily="49" charset="0"/>
                </a:rPr>
                <a:t>name</a:t>
              </a:r>
              <a:r>
                <a:rPr lang="en-US" altLang="en-US" sz="1800">
                  <a:solidFill>
                    <a:srgbClr val="660066"/>
                  </a:solidFill>
                  <a:latin typeface="Consolas" panose="020B0609020204030204" pitchFamily="49" charset="0"/>
                </a:rPr>
                <a:t> </a:t>
              </a:r>
            </a:p>
            <a:p>
              <a:pPr eaLnBrk="1" hangingPunct="1">
                <a:spcBef>
                  <a:spcPct val="0"/>
                </a:spcBef>
                <a:buFontTx/>
                <a:buNone/>
              </a:pPr>
              <a:r>
                <a:rPr lang="en-US" altLang="en-US" sz="1800">
                  <a:solidFill>
                    <a:srgbClr val="660066"/>
                  </a:solidFill>
                  <a:latin typeface="Consolas" panose="020B0609020204030204" pitchFamily="49" charset="0"/>
                </a:rPr>
                <a:t>	  </a:t>
              </a:r>
              <a:r>
                <a:rPr lang="en-US" altLang="en-US" sz="1800" noProof="1">
                  <a:solidFill>
                    <a:srgbClr val="660066"/>
                  </a:solidFill>
                  <a:latin typeface="Consolas" panose="020B0609020204030204" pitchFamily="49" charset="0"/>
                </a:rPr>
                <a:t>from</a:t>
              </a:r>
              <a:r>
                <a:rPr lang="en-US" altLang="en-US" sz="1800" noProof="1">
                  <a:latin typeface="Consolas" panose="020B0609020204030204" pitchFamily="49" charset="0"/>
                </a:rPr>
                <a:t> </a:t>
              </a:r>
              <a:r>
                <a:rPr lang="en-US" altLang="en-US" sz="1800">
                  <a:latin typeface="Consolas" panose="020B0609020204030204" pitchFamily="49" charset="0"/>
                </a:rPr>
                <a:t>First F</a:t>
              </a:r>
              <a:r>
                <a:rPr lang="en-US" altLang="en-US" sz="1800" noProof="1">
                  <a:latin typeface="Consolas" panose="020B0609020204030204" pitchFamily="49" charset="0"/>
                </a:rPr>
                <a:t>, </a:t>
              </a:r>
              <a:r>
                <a:rPr lang="en-US" altLang="en-US" sz="1800">
                  <a:latin typeface="Consolas" panose="020B0609020204030204" pitchFamily="49" charset="0"/>
                </a:rPr>
                <a:t>Last L</a:t>
              </a:r>
              <a:endParaRPr lang="en-US" altLang="en-US" sz="1800" noProof="1">
                <a:latin typeface="Consolas" panose="020B0609020204030204" pitchFamily="49" charset="0"/>
              </a:endParaRPr>
            </a:p>
            <a:p>
              <a:pPr eaLnBrk="1" hangingPunct="1">
                <a:spcBef>
                  <a:spcPct val="0"/>
                </a:spcBef>
                <a:buFontTx/>
                <a:buNone/>
              </a:pPr>
              <a:r>
                <a:rPr lang="en-US" altLang="en-US" sz="1800">
                  <a:solidFill>
                    <a:srgbClr val="660066"/>
                  </a:solidFill>
                  <a:latin typeface="Consolas" panose="020B0609020204030204" pitchFamily="49" charset="0"/>
                </a:rPr>
                <a:t>	  </a:t>
              </a:r>
              <a:r>
                <a:rPr lang="en-US" altLang="en-US" sz="1800" noProof="1">
                  <a:solidFill>
                    <a:srgbClr val="660066"/>
                  </a:solidFill>
                  <a:latin typeface="Consolas" panose="020B0609020204030204" pitchFamily="49" charset="0"/>
                </a:rPr>
                <a:t>where</a:t>
              </a:r>
              <a:r>
                <a:rPr lang="en-US" altLang="en-US" sz="1800" noProof="1">
                  <a:latin typeface="Consolas" panose="020B0609020204030204" pitchFamily="49" charset="0"/>
                </a:rPr>
                <a:t> Follows</a:t>
              </a:r>
              <a:r>
                <a:rPr lang="en-US" altLang="en-US" sz="1800">
                  <a:latin typeface="Consolas" panose="020B0609020204030204" pitchFamily="49" charset="0"/>
                </a:rPr>
                <a:t>Tok</a:t>
              </a:r>
              <a:r>
                <a:rPr lang="en-US" altLang="en-US" sz="1800" noProof="1">
                  <a:latin typeface="Consolas" panose="020B0609020204030204" pitchFamily="49" charset="0"/>
                </a:rPr>
                <a:t>(</a:t>
              </a:r>
              <a:r>
                <a:rPr lang="en-US" altLang="en-US" sz="1800">
                  <a:latin typeface="Consolas" panose="020B0609020204030204" pitchFamily="49" charset="0"/>
                </a:rPr>
                <a:t>F</a:t>
              </a:r>
              <a:r>
                <a:rPr lang="en-US" altLang="en-US" sz="1800" noProof="1">
                  <a:latin typeface="Consolas" panose="020B0609020204030204" pitchFamily="49" charset="0"/>
                </a:rPr>
                <a:t>.name</a:t>
              </a:r>
              <a:r>
                <a:rPr lang="en-US" altLang="en-US" sz="1800">
                  <a:latin typeface="Consolas" panose="020B0609020204030204" pitchFamily="49" charset="0"/>
                </a:rPr>
                <a:t>,</a:t>
              </a:r>
              <a:r>
                <a:rPr lang="en-US" altLang="en-US" sz="1800" noProof="1">
                  <a:latin typeface="Consolas" panose="020B0609020204030204" pitchFamily="49" charset="0"/>
                </a:rPr>
                <a:t> </a:t>
              </a:r>
              <a:r>
                <a:rPr lang="en-US" altLang="en-US" sz="1800">
                  <a:latin typeface="Consolas" panose="020B0609020204030204" pitchFamily="49" charset="0"/>
                </a:rPr>
                <a:t>L.name</a:t>
              </a:r>
              <a:r>
                <a:rPr lang="en-US" altLang="en-US" sz="1800" noProof="1">
                  <a:latin typeface="Consolas" panose="020B0609020204030204" pitchFamily="49" charset="0"/>
                </a:rPr>
                <a:t>, 0, </a:t>
              </a:r>
              <a:r>
                <a:rPr lang="en-US" altLang="en-US" sz="1800">
                  <a:latin typeface="Consolas" panose="020B0609020204030204" pitchFamily="49" charset="0"/>
                </a:rPr>
                <a:t>0</a:t>
              </a:r>
              <a:r>
                <a:rPr lang="en-US" altLang="en-US" sz="1800" noProof="1">
                  <a:latin typeface="Consolas" panose="020B0609020204030204" pitchFamily="49" charset="0"/>
                </a:rPr>
                <a:t>)</a:t>
              </a:r>
              <a:r>
                <a:rPr lang="en-US" altLang="en-US" sz="1800">
                  <a:latin typeface="Consolas" panose="020B0609020204030204" pitchFamily="49" charset="0"/>
                </a:rPr>
                <a:t>)</a:t>
              </a:r>
            </a:p>
            <a:p>
              <a:pPr eaLnBrk="1" hangingPunct="1">
                <a:spcBef>
                  <a:spcPct val="0"/>
                </a:spcBef>
                <a:buFontTx/>
                <a:buNone/>
              </a:pPr>
              <a:r>
                <a:rPr lang="en-US" altLang="en-US" sz="1800">
                  <a:solidFill>
                    <a:srgbClr val="660066"/>
                  </a:solidFill>
                  <a:latin typeface="Consolas" panose="020B0609020204030204" pitchFamily="49" charset="0"/>
                </a:rPr>
                <a:t>    union all</a:t>
              </a:r>
              <a:r>
                <a:rPr lang="en-US" altLang="en-US" sz="1800" noProof="1">
                  <a:latin typeface="Consolas" panose="020B0609020204030204" pitchFamily="49" charset="0"/>
                </a:rPr>
                <a:t> </a:t>
              </a:r>
              <a:endParaRPr lang="en-US" altLang="en-US" sz="1800">
                <a:latin typeface="Consolas" panose="020B0609020204030204" pitchFamily="49" charset="0"/>
              </a:endParaRPr>
            </a:p>
            <a:p>
              <a:pPr eaLnBrk="1" hangingPunct="1">
                <a:spcBef>
                  <a:spcPct val="0"/>
                </a:spcBef>
                <a:buFontTx/>
                <a:buNone/>
              </a:pPr>
              <a:r>
                <a:rPr lang="en-US" altLang="en-US" sz="1800">
                  <a:latin typeface="Consolas" panose="020B0609020204030204" pitchFamily="49" charset="0"/>
                </a:rPr>
                <a:t>	( </a:t>
              </a:r>
              <a:r>
                <a:rPr lang="en-US" altLang="en-US" sz="1800" noProof="1">
                  <a:solidFill>
                    <a:srgbClr val="660066"/>
                  </a:solidFill>
                  <a:latin typeface="Consolas" panose="020B0609020204030204" pitchFamily="49" charset="0"/>
                </a:rPr>
                <a:t>select</a:t>
              </a:r>
              <a:r>
                <a:rPr lang="en-US" altLang="en-US" sz="1800" noProof="1">
                  <a:latin typeface="Consolas" panose="020B0609020204030204" pitchFamily="49" charset="0"/>
                </a:rPr>
                <a:t> </a:t>
              </a:r>
              <a:r>
                <a:rPr lang="en-US" altLang="en-US" sz="1800">
                  <a:latin typeface="Consolas" panose="020B0609020204030204" pitchFamily="49" charset="0"/>
                </a:rPr>
                <a:t>*</a:t>
              </a:r>
              <a:r>
                <a:rPr lang="en-US" altLang="en-US" sz="1800">
                  <a:solidFill>
                    <a:srgbClr val="660066"/>
                  </a:solidFill>
                  <a:latin typeface="Consolas" panose="020B0609020204030204" pitchFamily="49" charset="0"/>
                </a:rPr>
                <a:t> </a:t>
              </a:r>
            </a:p>
            <a:p>
              <a:pPr eaLnBrk="1" hangingPunct="1">
                <a:spcBef>
                  <a:spcPct val="0"/>
                </a:spcBef>
                <a:buFontTx/>
                <a:buNone/>
              </a:pPr>
              <a:r>
                <a:rPr lang="en-US" altLang="en-US" sz="1800">
                  <a:solidFill>
                    <a:srgbClr val="660066"/>
                  </a:solidFill>
                  <a:latin typeface="Consolas" panose="020B0609020204030204" pitchFamily="49" charset="0"/>
                </a:rPr>
                <a:t>	  </a:t>
              </a:r>
              <a:r>
                <a:rPr lang="en-US" altLang="en-US" sz="1800" noProof="1">
                  <a:solidFill>
                    <a:srgbClr val="660066"/>
                  </a:solidFill>
                  <a:latin typeface="Consolas" panose="020B0609020204030204" pitchFamily="49" charset="0"/>
                </a:rPr>
                <a:t>from</a:t>
              </a:r>
              <a:r>
                <a:rPr lang="en-US" altLang="en-US" sz="1800" noProof="1">
                  <a:latin typeface="Consolas" panose="020B0609020204030204" pitchFamily="49" charset="0"/>
                </a:rPr>
                <a:t> </a:t>
              </a:r>
              <a:r>
                <a:rPr lang="en-US" altLang="en-US" sz="1800">
                  <a:latin typeface="Consolas" panose="020B0609020204030204" pitchFamily="49" charset="0"/>
                </a:rPr>
                <a:t>First F )</a:t>
              </a:r>
            </a:p>
            <a:p>
              <a:pPr eaLnBrk="1" hangingPunct="1">
                <a:spcBef>
                  <a:spcPct val="0"/>
                </a:spcBef>
                <a:buFontTx/>
                <a:buNone/>
              </a:pPr>
              <a:r>
                <a:rPr lang="en-US" altLang="en-US" sz="1800">
                  <a:latin typeface="Consolas" panose="020B0609020204030204" pitchFamily="49" charset="0"/>
                </a:rPr>
                <a:t>) S</a:t>
              </a:r>
            </a:p>
            <a:p>
              <a:pPr eaLnBrk="1" hangingPunct="1">
                <a:spcBef>
                  <a:spcPct val="0"/>
                </a:spcBef>
                <a:buFontTx/>
                <a:buNone/>
              </a:pPr>
              <a:r>
                <a:rPr lang="en-US" altLang="en-US" sz="1800">
                  <a:solidFill>
                    <a:srgbClr val="660066"/>
                  </a:solidFill>
                  <a:latin typeface="Consolas" panose="020B0609020204030204" pitchFamily="49" charset="0"/>
                </a:rPr>
                <a:t>consolidate on</a:t>
              </a:r>
              <a:r>
                <a:rPr lang="en-US" altLang="en-US" sz="1800">
                  <a:latin typeface="Consolas" panose="020B0609020204030204" pitchFamily="49" charset="0"/>
                </a:rPr>
                <a:t> name;</a:t>
              </a:r>
              <a:endParaRPr lang="en-US" altLang="en-US" sz="1800" noProof="1">
                <a:latin typeface="Consolas" panose="020B0609020204030204" pitchFamily="49" charset="0"/>
              </a:endParaRPr>
            </a:p>
          </p:txBody>
        </p:sp>
      </p:grpSp>
      <p:sp>
        <p:nvSpPr>
          <p:cNvPr id="570374" name="AutoShape 6"/>
          <p:cNvSpPr>
            <a:spLocks noChangeArrowheads="1"/>
          </p:cNvSpPr>
          <p:nvPr/>
        </p:nvSpPr>
        <p:spPr bwMode="auto">
          <a:xfrm>
            <a:off x="152400" y="4648200"/>
            <a:ext cx="2133600" cy="914400"/>
          </a:xfrm>
          <a:prstGeom prst="wedgeRectCallout">
            <a:avLst>
              <a:gd name="adj1" fmla="val 51190"/>
              <a:gd name="adj2" fmla="val 81426"/>
            </a:avLst>
          </a:prstGeom>
          <a:solidFill>
            <a:srgbClr val="FFFF00"/>
          </a:solidFill>
          <a:ln w="38100">
            <a:solidFill>
              <a:schemeClr val="tx1"/>
            </a:solidFill>
            <a:miter lim="800000"/>
            <a:headEnd type="none" w="sm" len="sm"/>
            <a:tailEnd type="non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spcBef>
                <a:spcPct val="50000"/>
              </a:spcBef>
              <a:buFontTx/>
              <a:buNone/>
            </a:pPr>
            <a:r>
              <a:rPr lang="en-US" altLang="en-US" sz="1800">
                <a:latin typeface="Arial" panose="020B0604020202020204" pitchFamily="34" charset="0"/>
              </a:rPr>
              <a:t>Explicit clause for resolving ambiguity</a:t>
            </a:r>
          </a:p>
        </p:txBody>
      </p:sp>
      <p:sp>
        <p:nvSpPr>
          <p:cNvPr id="570375" name="AutoShape 7"/>
          <p:cNvSpPr>
            <a:spLocks noChangeArrowheads="1"/>
          </p:cNvSpPr>
          <p:nvPr/>
        </p:nvSpPr>
        <p:spPr bwMode="auto">
          <a:xfrm>
            <a:off x="152400" y="1371600"/>
            <a:ext cx="2209800" cy="1143000"/>
          </a:xfrm>
          <a:prstGeom prst="wedgeRectCallout">
            <a:avLst>
              <a:gd name="adj1" fmla="val 65444"/>
              <a:gd name="adj2" fmla="val 135417"/>
            </a:avLst>
          </a:prstGeom>
          <a:solidFill>
            <a:srgbClr val="FFFF00"/>
          </a:solidFill>
          <a:ln w="38100">
            <a:solidFill>
              <a:schemeClr val="tx1"/>
            </a:solidFill>
            <a:miter lim="800000"/>
            <a:headEnd type="none" w="sm" len="sm"/>
            <a:tailEnd type="non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spcBef>
                <a:spcPct val="50000"/>
              </a:spcBef>
              <a:buFontTx/>
              <a:buNone/>
            </a:pPr>
            <a:r>
              <a:rPr lang="en-US" altLang="en-US" sz="1400">
                <a:latin typeface="Arial" panose="020B0604020202020204" pitchFamily="34" charset="0"/>
              </a:rPr>
              <a:t>Input may contain overlapping annotations</a:t>
            </a:r>
          </a:p>
          <a:p>
            <a:pPr>
              <a:spcBef>
                <a:spcPct val="50000"/>
              </a:spcBef>
              <a:buFontTx/>
              <a:buNone/>
            </a:pPr>
            <a:r>
              <a:rPr lang="en-US" altLang="en-US" sz="1400">
                <a:latin typeface="Arial" panose="020B0604020202020204" pitchFamily="34" charset="0"/>
              </a:rPr>
              <a:t>(No Lossy Sequencing problem) </a:t>
            </a:r>
          </a:p>
        </p:txBody>
      </p:sp>
      <p:sp>
        <p:nvSpPr>
          <p:cNvPr id="46086" name="Slide Number Placeholder 1"/>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spcBef>
                <a:spcPct val="0"/>
              </a:spcBef>
              <a:buFontTx/>
              <a:buNone/>
            </a:pPr>
            <a:fld id="{66D99C66-208E-4A93-BFB2-2B2998F64E28}" type="slidenum">
              <a:rPr lang="en-US" altLang="en-US" sz="1400" smtClean="0">
                <a:latin typeface="Arial" panose="020B0604020202020204" pitchFamily="34" charset="0"/>
              </a:rPr>
              <a:pPr>
                <a:spcBef>
                  <a:spcPct val="0"/>
                </a:spcBef>
                <a:buFontTx/>
                <a:buNone/>
              </a:pPr>
              <a:t>143</a:t>
            </a:fld>
            <a:endParaRPr lang="en-US" altLang="en-US" sz="1400" smtClean="0">
              <a:latin typeface="Arial" panose="020B0604020202020204" pitchFamily="34" charset="0"/>
            </a:endParaRPr>
          </a:p>
        </p:txBody>
      </p:sp>
      <p:sp>
        <p:nvSpPr>
          <p:cNvPr id="9" name="Rectangle 14"/>
          <p:cNvSpPr>
            <a:spLocks noChangeArrowheads="1"/>
          </p:cNvSpPr>
          <p:nvPr/>
        </p:nvSpPr>
        <p:spPr bwMode="auto">
          <a:xfrm>
            <a:off x="153988" y="568325"/>
            <a:ext cx="8245475" cy="498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b"/>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spcBef>
                <a:spcPct val="0"/>
              </a:spcBef>
              <a:buFontTx/>
              <a:buNone/>
            </a:pPr>
            <a:r>
              <a:rPr lang="en-US" altLang="en-US" sz="3200" dirty="0">
                <a:solidFill>
                  <a:schemeClr val="tx2"/>
                </a:solidFill>
                <a:latin typeface="Whitney Light" pitchFamily="50" charset="0"/>
              </a:rPr>
              <a:t>Revisiting the Person Example</a:t>
            </a:r>
          </a:p>
        </p:txBody>
      </p:sp>
    </p:spTree>
    <p:extLst>
      <p:ext uri="{BB962C8B-B14F-4D97-AF65-F5344CB8AC3E}">
        <p14:creationId xmlns:p14="http://schemas.microsoft.com/office/powerpoint/2010/main" val="37332056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7037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703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0374" grpId="0" animBg="1"/>
      <p:bldP spid="570375" grpId="0" animBg="1"/>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Number Placeholder 3"/>
          <p:cNvSpPr txBox="1">
            <a:spLocks noGrp="1"/>
          </p:cNvSpPr>
          <p:nvPr/>
        </p:nvSpPr>
        <p:spPr bwMode="black">
          <a:xfrm>
            <a:off x="153988" y="6500813"/>
            <a:ext cx="684212" cy="320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5" tIns="46038" rIns="92075" bIns="46038"/>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37931725" indent="-37474525">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eaLnBrk="1" hangingPunct="1">
              <a:spcBef>
                <a:spcPct val="50000"/>
              </a:spcBef>
              <a:buFontTx/>
              <a:buNone/>
            </a:pPr>
            <a:fld id="{0AFCB38C-B0CF-4AD3-AFAB-E2C3994AE0DA}" type="slidenum">
              <a:rPr lang="en-US" altLang="en-US" sz="1000">
                <a:solidFill>
                  <a:srgbClr val="FFFFFF"/>
                </a:solidFill>
                <a:latin typeface="Arial" panose="020B0604020202020204" pitchFamily="34" charset="0"/>
              </a:rPr>
              <a:pPr eaLnBrk="1" hangingPunct="1">
                <a:spcBef>
                  <a:spcPct val="50000"/>
                </a:spcBef>
                <a:buFontTx/>
                <a:buNone/>
              </a:pPr>
              <a:t>144</a:t>
            </a:fld>
            <a:endParaRPr lang="en-US" altLang="en-US" sz="1000">
              <a:solidFill>
                <a:srgbClr val="FFFFFF"/>
              </a:solidFill>
              <a:latin typeface="Arial" panose="020B0604020202020204" pitchFamily="34" charset="0"/>
            </a:endParaRPr>
          </a:p>
        </p:txBody>
      </p:sp>
      <p:sp>
        <p:nvSpPr>
          <p:cNvPr id="48131" name="Rectangle 2"/>
          <p:cNvSpPr>
            <a:spLocks noGrp="1" noChangeArrowheads="1"/>
          </p:cNvSpPr>
          <p:nvPr>
            <p:ph type="title" idx="4294967295"/>
          </p:nvPr>
        </p:nvSpPr>
        <p:spPr>
          <a:xfrm>
            <a:off x="182563" y="533400"/>
            <a:ext cx="8686800" cy="457200"/>
          </a:xfrm>
        </p:spPr>
        <p:txBody>
          <a:bodyPr lIns="92075" tIns="46038" rIns="92075" bIns="46038" anchor="b"/>
          <a:lstStyle/>
          <a:p>
            <a:r>
              <a:rPr lang="en-US" altLang="en-US" dirty="0" smtClean="0"/>
              <a:t>What makes AQL expressive?</a:t>
            </a:r>
          </a:p>
        </p:txBody>
      </p:sp>
      <p:sp>
        <p:nvSpPr>
          <p:cNvPr id="48132" name="Rectangle 3"/>
          <p:cNvSpPr>
            <a:spLocks noGrp="1" noChangeArrowheads="1"/>
          </p:cNvSpPr>
          <p:nvPr>
            <p:ph type="body" idx="4294967295"/>
          </p:nvPr>
        </p:nvSpPr>
        <p:spPr>
          <a:xfrm>
            <a:off x="153988" y="1219201"/>
            <a:ext cx="8307387" cy="5105400"/>
          </a:xfrm>
        </p:spPr>
        <p:txBody>
          <a:bodyPr lIns="92075" tIns="46038" rIns="92075" bIns="46038"/>
          <a:lstStyle/>
          <a:p>
            <a:r>
              <a:rPr lang="en-US" altLang="en-US" dirty="0" smtClean="0">
                <a:latin typeface="Whitney-Book"/>
                <a:cs typeface="Whitney-Book"/>
              </a:rPr>
              <a:t> </a:t>
            </a:r>
            <a:r>
              <a:rPr lang="en-US" altLang="en-US" sz="2000" dirty="0" smtClean="0">
                <a:latin typeface="Whitney-Book"/>
                <a:cs typeface="Whitney-Book"/>
              </a:rPr>
              <a:t>Feature Extraction primitives</a:t>
            </a:r>
          </a:p>
          <a:p>
            <a:pPr marL="631825" lvl="1" indent="-233363"/>
            <a:r>
              <a:rPr lang="en-US" altLang="en-US" sz="1700" dirty="0" smtClean="0">
                <a:latin typeface="Whitney-Book"/>
                <a:cs typeface="Whitney-Book"/>
              </a:rPr>
              <a:t>Regular Expressions</a:t>
            </a:r>
            <a:endParaRPr lang="en-US" altLang="en-US" dirty="0" smtClean="0">
              <a:latin typeface="Whitney-Book"/>
              <a:cs typeface="Whitney-Book"/>
            </a:endParaRPr>
          </a:p>
          <a:p>
            <a:pPr marL="631825" lvl="1" indent="-233363"/>
            <a:r>
              <a:rPr lang="en-US" altLang="en-US" sz="1700" dirty="0" smtClean="0">
                <a:latin typeface="Whitney-Book"/>
                <a:cs typeface="Whitney-Book"/>
              </a:rPr>
              <a:t>Dictionary</a:t>
            </a:r>
            <a:endParaRPr lang="en-US" altLang="en-US" dirty="0" smtClean="0">
              <a:latin typeface="Whitney-Book"/>
              <a:cs typeface="Whitney-Book"/>
            </a:endParaRPr>
          </a:p>
          <a:p>
            <a:r>
              <a:rPr lang="en-US" altLang="en-US" sz="2000" dirty="0" smtClean="0">
                <a:latin typeface="Whitney-Book"/>
                <a:cs typeface="Whitney-Book"/>
              </a:rPr>
              <a:t>Text-specific primitives</a:t>
            </a:r>
          </a:p>
          <a:p>
            <a:pPr marL="631825" lvl="1" indent="-233363"/>
            <a:r>
              <a:rPr lang="en-US" altLang="en-US" sz="1700" dirty="0" smtClean="0">
                <a:latin typeface="Whitney-Book"/>
                <a:cs typeface="Whitney-Book"/>
              </a:rPr>
              <a:t>Multi-lingual tokenization and parts-of-speech</a:t>
            </a:r>
          </a:p>
          <a:p>
            <a:pPr marL="631825" lvl="1" indent="-233363"/>
            <a:r>
              <a:rPr lang="en-US" altLang="en-US" sz="1700" dirty="0" smtClean="0">
                <a:latin typeface="Whitney-Book"/>
                <a:cs typeface="Whitney-Book"/>
              </a:rPr>
              <a:t>Sentence and paragraph boundary detection</a:t>
            </a:r>
          </a:p>
          <a:p>
            <a:pPr marL="631825" lvl="1" indent="-233363"/>
            <a:r>
              <a:rPr lang="en-US" altLang="en-US" sz="1700" dirty="0" smtClean="0">
                <a:latin typeface="Whitney-Book"/>
                <a:cs typeface="Whitney-Book"/>
              </a:rPr>
              <a:t>Deep parsing</a:t>
            </a:r>
          </a:p>
          <a:p>
            <a:pPr marL="631825" lvl="1" indent="-233363"/>
            <a:r>
              <a:rPr lang="en-US" altLang="en-US" sz="1700" dirty="0" smtClean="0">
                <a:latin typeface="Whitney-Book"/>
                <a:cs typeface="Whitney-Book"/>
              </a:rPr>
              <a:t>Span-based predicates</a:t>
            </a:r>
          </a:p>
          <a:p>
            <a:r>
              <a:rPr lang="en-US" altLang="en-US" sz="2000" dirty="0" smtClean="0">
                <a:latin typeface="Whitney-Book"/>
                <a:cs typeface="Whitney-Book"/>
              </a:rPr>
              <a:t>Set-level primitives</a:t>
            </a:r>
          </a:p>
          <a:p>
            <a:pPr marL="631825" lvl="1" indent="-233363"/>
            <a:r>
              <a:rPr lang="en-US" altLang="en-US" sz="1700" dirty="0" smtClean="0">
                <a:latin typeface="Whitney-Book"/>
                <a:cs typeface="Whitney-Book"/>
              </a:rPr>
              <a:t>Join</a:t>
            </a:r>
            <a:endParaRPr lang="en-US" altLang="en-US" dirty="0" smtClean="0">
              <a:latin typeface="Whitney-Book"/>
              <a:cs typeface="Whitney-Book"/>
            </a:endParaRPr>
          </a:p>
          <a:p>
            <a:pPr marL="631825" lvl="1" indent="-233363"/>
            <a:r>
              <a:rPr lang="en-US" altLang="en-US" sz="1700" dirty="0" smtClean="0">
                <a:latin typeface="Whitney-Book"/>
                <a:cs typeface="Whitney-Book"/>
              </a:rPr>
              <a:t>Block</a:t>
            </a:r>
          </a:p>
          <a:p>
            <a:pPr marL="631825" lvl="1" indent="-233363"/>
            <a:r>
              <a:rPr lang="en-US" altLang="en-US" sz="1700" dirty="0" smtClean="0">
                <a:latin typeface="Whitney-Book"/>
                <a:cs typeface="Whitney-Book"/>
              </a:rPr>
              <a:t>Consolidation</a:t>
            </a:r>
          </a:p>
          <a:p>
            <a:pPr marL="631825" lvl="1" indent="-233363"/>
            <a:r>
              <a:rPr lang="en-US" altLang="en-US" sz="1700" dirty="0" smtClean="0">
                <a:latin typeface="Whitney-Book"/>
                <a:cs typeface="Whitney-Book"/>
              </a:rPr>
              <a:t>Group By</a:t>
            </a:r>
          </a:p>
          <a:p>
            <a:pPr marL="295275" indent="-233363"/>
            <a:r>
              <a:rPr lang="en-US" altLang="en-US" sz="1700" dirty="0" smtClean="0">
                <a:latin typeface="Whitney-Book"/>
                <a:cs typeface="Whitney-Book"/>
              </a:rPr>
              <a:t>User Defined Functions (UDFs)</a:t>
            </a:r>
          </a:p>
          <a:p>
            <a:pPr marL="631825" lvl="1" indent="-233363"/>
            <a:r>
              <a:rPr lang="en-US" altLang="en-US" sz="1700" dirty="0" smtClean="0">
                <a:latin typeface="Whitney-Book"/>
                <a:cs typeface="Whitney-Book"/>
              </a:rPr>
              <a:t>E.g., incorporate a ML model for scoring</a:t>
            </a:r>
          </a:p>
        </p:txBody>
      </p:sp>
      <p:sp>
        <p:nvSpPr>
          <p:cNvPr id="48133" name="Slide Number Placeholder 1"/>
          <p:cNvSpPr>
            <a:spLocks noGrp="1"/>
          </p:cNvSpPr>
          <p:nvPr>
            <p:ph type="sldNum" sz="quarter" idx="12"/>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spcBef>
                <a:spcPct val="0"/>
              </a:spcBef>
              <a:buFontTx/>
              <a:buNone/>
            </a:pPr>
            <a:fld id="{1FACB2D0-A9A0-41D6-A13D-B1E67CAC94C3}" type="slidenum">
              <a:rPr lang="en-US" altLang="en-US" sz="1400" smtClean="0">
                <a:latin typeface="Arial" panose="020B0604020202020204" pitchFamily="34" charset="0"/>
              </a:rPr>
              <a:pPr>
                <a:spcBef>
                  <a:spcPct val="0"/>
                </a:spcBef>
                <a:buFontTx/>
                <a:buNone/>
              </a:pPr>
              <a:t>144</a:t>
            </a:fld>
            <a:endParaRPr lang="en-US" altLang="en-US" sz="1400" smtClean="0">
              <a:latin typeface="Arial" panose="020B0604020202020204" pitchFamily="34" charset="0"/>
            </a:endParaRPr>
          </a:p>
        </p:txBody>
      </p:sp>
    </p:spTree>
    <p:extLst>
      <p:ext uri="{BB962C8B-B14F-4D97-AF65-F5344CB8AC3E}">
        <p14:creationId xmlns:p14="http://schemas.microsoft.com/office/powerpoint/2010/main" val="2123485106"/>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Number Placeholder 4"/>
          <p:cNvSpPr>
            <a:spLocks noGrp="1"/>
          </p:cNvSpPr>
          <p:nvPr>
            <p:ph type="sldNum" sz="quarter" idx="12"/>
          </p:nvPr>
        </p:nvSpPr>
        <p:spPr>
          <a:xfrm>
            <a:off x="457200" y="6245225"/>
            <a:ext cx="2133600" cy="476250"/>
          </a:xfrm>
        </p:spPr>
        <p:txBody>
          <a:bodyPr/>
          <a:lstStyle>
            <a:lvl1pPr>
              <a:spcBef>
                <a:spcPct val="50000"/>
              </a:spcBef>
              <a:buClr>
                <a:schemeClr val="tx1"/>
              </a:buClr>
              <a:buFont typeface="Wingdings" panose="05000000000000000000" pitchFamily="2" charset="2"/>
              <a:buChar char="§"/>
              <a:defRPr sz="1600">
                <a:solidFill>
                  <a:schemeClr val="tx1"/>
                </a:solidFill>
                <a:latin typeface="Whitney Light" pitchFamily="50" charset="0"/>
              </a:defRPr>
            </a:lvl1pPr>
            <a:lvl2pPr marL="37931725" indent="-37474525">
              <a:buClr>
                <a:schemeClr val="tx1"/>
              </a:buClr>
              <a:buFont typeface="Arial" panose="020B0604020202020204" pitchFamily="34" charset="0"/>
              <a:buChar char="–"/>
              <a:defRPr sz="1600">
                <a:solidFill>
                  <a:schemeClr val="tx1"/>
                </a:solidFill>
                <a:latin typeface="Whitney Light" pitchFamily="50" charset="0"/>
              </a:defRPr>
            </a:lvl2pPr>
            <a:lvl3pPr marL="855663" indent="-173038">
              <a:buClr>
                <a:schemeClr val="tx1"/>
              </a:buClr>
              <a:buChar char="•"/>
              <a:defRPr sz="1600">
                <a:solidFill>
                  <a:schemeClr val="tx1"/>
                </a:solidFill>
                <a:latin typeface="Whitney Light" pitchFamily="50" charset="0"/>
              </a:defRPr>
            </a:lvl3pPr>
            <a:lvl4pPr marL="1203325" indent="-173038">
              <a:spcBef>
                <a:spcPct val="20000"/>
              </a:spcBef>
              <a:buClr>
                <a:schemeClr val="bg1"/>
              </a:buClr>
              <a:defRPr sz="1600">
                <a:solidFill>
                  <a:schemeClr val="bg1"/>
                </a:solidFill>
                <a:latin typeface="Arial" panose="020B0604020202020204" pitchFamily="34" charset="0"/>
              </a:defRPr>
            </a:lvl4pPr>
            <a:lvl5pPr marL="1539875" indent="-163513">
              <a:spcBef>
                <a:spcPct val="20000"/>
              </a:spcBef>
              <a:buClr>
                <a:schemeClr val="bg1"/>
              </a:buClr>
              <a:buChar char="»"/>
              <a:defRPr sz="1600">
                <a:solidFill>
                  <a:schemeClr val="bg1"/>
                </a:solidFill>
                <a:latin typeface="Arial" panose="020B0604020202020204" pitchFamily="34" charset="0"/>
              </a:defRPr>
            </a:lvl5pPr>
            <a:lvl6pPr marL="1997075" indent="-163513"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6pPr>
            <a:lvl7pPr marL="2454275" indent="-163513"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7pPr>
            <a:lvl8pPr marL="2911475" indent="-163513"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8pPr>
            <a:lvl9pPr marL="3368675" indent="-163513"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9pPr>
          </a:lstStyle>
          <a:p>
            <a:pPr algn="l">
              <a:spcBef>
                <a:spcPct val="0"/>
              </a:spcBef>
              <a:buClrTx/>
              <a:buFontTx/>
              <a:buNone/>
              <a:defRPr/>
            </a:pPr>
            <a:fld id="{470879E3-8494-4BEA-903F-97C69491B777}" type="slidenum">
              <a:rPr lang="en-US" altLang="en-US" sz="1000">
                <a:latin typeface="Arial" panose="020B0604020202020204" pitchFamily="34" charset="0"/>
                <a:ea typeface="+mn-ea"/>
              </a:rPr>
              <a:pPr algn="l">
                <a:spcBef>
                  <a:spcPct val="0"/>
                </a:spcBef>
                <a:buClrTx/>
                <a:buFontTx/>
                <a:buNone/>
                <a:defRPr/>
              </a:pPr>
              <a:t>145</a:t>
            </a:fld>
            <a:endParaRPr lang="en-US" altLang="en-US" sz="1000" dirty="0">
              <a:latin typeface="Arial" panose="020B0604020202020204" pitchFamily="34" charset="0"/>
              <a:ea typeface="+mn-ea"/>
            </a:endParaRPr>
          </a:p>
        </p:txBody>
      </p:sp>
      <p:sp>
        <p:nvSpPr>
          <p:cNvPr id="49155" name="Rectangle 2"/>
          <p:cNvSpPr>
            <a:spLocks noGrp="1" noChangeArrowheads="1"/>
          </p:cNvSpPr>
          <p:nvPr>
            <p:ph type="title"/>
          </p:nvPr>
        </p:nvSpPr>
        <p:spPr>
          <a:xfrm>
            <a:off x="185737" y="609600"/>
            <a:ext cx="8729663" cy="731838"/>
          </a:xfrm>
        </p:spPr>
        <p:txBody>
          <a:bodyPr/>
          <a:lstStyle/>
          <a:p>
            <a:pPr eaLnBrk="1" hangingPunct="1"/>
            <a:r>
              <a:rPr lang="en-US" altLang="en-US" dirty="0" smtClean="0">
                <a:latin typeface="Whitney-Semibold"/>
                <a:cs typeface="Whitney-Semibold"/>
              </a:rPr>
              <a:t>SystemT: Expressivity</a:t>
            </a:r>
            <a:endParaRPr lang="en-US" altLang="en-US" sz="1800" dirty="0" smtClean="0">
              <a:solidFill>
                <a:srgbClr val="006699"/>
              </a:solidFill>
              <a:latin typeface="Whitney-Semibold"/>
              <a:cs typeface="Whitney-Semibold"/>
            </a:endParaRPr>
          </a:p>
        </p:txBody>
      </p:sp>
      <p:sp>
        <p:nvSpPr>
          <p:cNvPr id="49156" name="Rectangle 262"/>
          <p:cNvSpPr>
            <a:spLocks noGrp="1" noChangeArrowheads="1"/>
          </p:cNvSpPr>
          <p:nvPr>
            <p:ph type="body" idx="1"/>
          </p:nvPr>
        </p:nvSpPr>
        <p:spPr>
          <a:xfrm>
            <a:off x="228600" y="1447800"/>
            <a:ext cx="8489950" cy="4572000"/>
          </a:xfrm>
          <a:noFill/>
        </p:spPr>
        <p:txBody>
          <a:bodyPr/>
          <a:lstStyle/>
          <a:p>
            <a:pPr eaLnBrk="1" hangingPunct="1"/>
            <a:r>
              <a:rPr lang="en-US" altLang="en-US" sz="2400" dirty="0" smtClean="0">
                <a:latin typeface="Whitney-Book"/>
                <a:cs typeface="Whitney-Book"/>
              </a:rPr>
              <a:t>Theoretical Results</a:t>
            </a:r>
            <a:r>
              <a:rPr lang="en-US" altLang="en-US" sz="2400" dirty="0">
                <a:solidFill>
                  <a:srgbClr val="006699"/>
                </a:solidFill>
                <a:latin typeface="Whitney-Book"/>
                <a:cs typeface="Whitney-Book"/>
              </a:rPr>
              <a:t> </a:t>
            </a:r>
            <a:r>
              <a:rPr lang="en-US" altLang="en-US" sz="2400" dirty="0" smtClean="0">
                <a:solidFill>
                  <a:srgbClr val="006699"/>
                </a:solidFill>
                <a:latin typeface="Whitney-Book"/>
                <a:cs typeface="Whitney-Book"/>
              </a:rPr>
              <a:t>[Fagin et al., 2013, 2014]</a:t>
            </a:r>
            <a:endParaRPr lang="en-US" altLang="en-US" sz="2400" dirty="0" smtClean="0">
              <a:latin typeface="Whitney-Book"/>
              <a:cs typeface="Whitney-Book"/>
            </a:endParaRPr>
          </a:p>
          <a:p>
            <a:pPr eaLnBrk="1" hangingPunct="1"/>
            <a:endParaRPr lang="en-US" altLang="en-US" sz="2400" dirty="0">
              <a:latin typeface="Whitney-Book"/>
              <a:cs typeface="Whitney-Book"/>
            </a:endParaRPr>
          </a:p>
          <a:p>
            <a:pPr eaLnBrk="1" hangingPunct="1"/>
            <a:r>
              <a:rPr lang="en-US" altLang="en-US" sz="2400" dirty="0" smtClean="0">
                <a:latin typeface="Whitney-Book"/>
                <a:cs typeface="Whitney-Book"/>
              </a:rPr>
              <a:t>Practical Results </a:t>
            </a:r>
            <a:r>
              <a:rPr lang="en-US" altLang="en-US" sz="2400" dirty="0">
                <a:solidFill>
                  <a:srgbClr val="006699"/>
                </a:solidFill>
                <a:latin typeface="Whitney-Book"/>
                <a:cs typeface="Whitney-Book"/>
              </a:rPr>
              <a:t>[Chiticariu et al. </a:t>
            </a:r>
            <a:r>
              <a:rPr lang="en-US" altLang="en-US" sz="2400" dirty="0" smtClean="0">
                <a:solidFill>
                  <a:srgbClr val="006699"/>
                </a:solidFill>
                <a:latin typeface="Whitney-Book"/>
                <a:cs typeface="Whitney-Book"/>
              </a:rPr>
              <a:t>2010</a:t>
            </a:r>
            <a:r>
              <a:rPr lang="en-US" altLang="en-US" sz="2400" dirty="0">
                <a:solidFill>
                  <a:srgbClr val="006699"/>
                </a:solidFill>
                <a:latin typeface="Whitney-Book"/>
                <a:cs typeface="Whitney-Book"/>
              </a:rPr>
              <a:t>, </a:t>
            </a:r>
            <a:r>
              <a:rPr lang="en-US" altLang="en-US" sz="2400" dirty="0" smtClean="0">
                <a:solidFill>
                  <a:srgbClr val="006699"/>
                </a:solidFill>
                <a:latin typeface="Whitney-Book"/>
                <a:cs typeface="Whitney-Book"/>
              </a:rPr>
              <a:t>2010b]</a:t>
            </a:r>
          </a:p>
          <a:p>
            <a:pPr lvl="1" eaLnBrk="1" hangingPunct="1"/>
            <a:r>
              <a:rPr lang="en-US" altLang="en-US" sz="2400" dirty="0" smtClean="0">
                <a:latin typeface="Whitney-Book"/>
                <a:cs typeface="Whitney-Book"/>
              </a:rPr>
              <a:t>Named-entity extraction task over multiple corpora</a:t>
            </a:r>
          </a:p>
          <a:p>
            <a:pPr lvl="1" eaLnBrk="1" hangingPunct="1"/>
            <a:r>
              <a:rPr lang="en-US" altLang="en-US" sz="2400" dirty="0" smtClean="0">
                <a:latin typeface="Whitney-Book"/>
                <a:cs typeface="Whitney-Book"/>
              </a:rPr>
              <a:t>SystemT outperforms current best results on multiple benchmark datasets</a:t>
            </a:r>
          </a:p>
          <a:p>
            <a:pPr marL="514350" lvl="1" indent="-171450" eaLnBrk="1" hangingPunct="1"/>
            <a:r>
              <a:rPr lang="en-US" altLang="en-US" sz="2000" dirty="0" err="1" smtClean="0">
                <a:latin typeface="Whitney-Book"/>
                <a:cs typeface="Whitney-Book"/>
              </a:rPr>
              <a:t>CoNLL</a:t>
            </a:r>
            <a:r>
              <a:rPr lang="en-US" altLang="en-US" sz="2000" dirty="0" smtClean="0">
                <a:latin typeface="Whitney-Book"/>
                <a:cs typeface="Whitney-Book"/>
              </a:rPr>
              <a:t> 2003 (News reports)</a:t>
            </a:r>
          </a:p>
          <a:p>
            <a:pPr marL="800100" lvl="2" indent="-171450" eaLnBrk="1" hangingPunct="1"/>
            <a:r>
              <a:rPr lang="en-US" altLang="en-US" sz="1800" dirty="0" smtClean="0">
                <a:latin typeface="Whitney-Book"/>
                <a:cs typeface="Whitney-Book"/>
              </a:rPr>
              <a:t>F-measure between 89% and 92% for Person, Organization and Location tasks</a:t>
            </a:r>
          </a:p>
          <a:p>
            <a:pPr marL="800100" lvl="2" indent="-171450" eaLnBrk="1" hangingPunct="1"/>
            <a:r>
              <a:rPr lang="en-US" altLang="en-US" sz="1800" dirty="0" smtClean="0">
                <a:latin typeface="Whitney-Book"/>
                <a:cs typeface="Whitney-Book"/>
              </a:rPr>
              <a:t>Beats the state-of-the-art results consistently by up to 4%</a:t>
            </a:r>
          </a:p>
          <a:p>
            <a:pPr marL="514350" lvl="1" indent="-171450" eaLnBrk="1" hangingPunct="1"/>
            <a:r>
              <a:rPr lang="en-US" altLang="en-US" sz="2000" dirty="0" smtClean="0">
                <a:latin typeface="Whitney-Book"/>
                <a:cs typeface="Whitney-Book"/>
              </a:rPr>
              <a:t> Enron Email</a:t>
            </a:r>
          </a:p>
          <a:p>
            <a:pPr marL="800100" lvl="2" indent="-171450" eaLnBrk="1" hangingPunct="1"/>
            <a:r>
              <a:rPr lang="en-US" altLang="en-US" sz="1800" dirty="0" smtClean="0">
                <a:latin typeface="Whitney-Book"/>
                <a:cs typeface="Whitney-Book"/>
              </a:rPr>
              <a:t>F-measure 85% for Person task</a:t>
            </a:r>
          </a:p>
          <a:p>
            <a:pPr marL="800100" lvl="2" indent="-171450" eaLnBrk="1" hangingPunct="1"/>
            <a:r>
              <a:rPr lang="en-US" altLang="en-US" sz="1800" dirty="0" smtClean="0">
                <a:latin typeface="Whitney-Book"/>
                <a:cs typeface="Whitney-Book"/>
              </a:rPr>
              <a:t>Better than the state-of-the-art result by 7%</a:t>
            </a:r>
          </a:p>
        </p:txBody>
      </p:sp>
    </p:spTree>
    <p:extLst>
      <p:ext uri="{BB962C8B-B14F-4D97-AF65-F5344CB8AC3E}">
        <p14:creationId xmlns:p14="http://schemas.microsoft.com/office/powerpoint/2010/main" val="3636740537"/>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6"/>
          <p:cNvSpPr>
            <a:spLocks noGrp="1" noChangeArrowheads="1"/>
          </p:cNvSpPr>
          <p:nvPr>
            <p:ph type="sldNum" sz="quarter" idx="12"/>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spcBef>
                <a:spcPct val="0"/>
              </a:spcBef>
              <a:buFontTx/>
              <a:buNone/>
            </a:pPr>
            <a:fld id="{D293DCF2-0D02-408A-A12B-16344E399642}" type="slidenum">
              <a:rPr lang="en-US" altLang="en-US" sz="1400" smtClean="0">
                <a:latin typeface="Arial" panose="020B0604020202020204" pitchFamily="34" charset="0"/>
              </a:rPr>
              <a:pPr>
                <a:spcBef>
                  <a:spcPct val="0"/>
                </a:spcBef>
                <a:buFontTx/>
                <a:buNone/>
              </a:pPr>
              <a:t>146</a:t>
            </a:fld>
            <a:endParaRPr lang="en-US" altLang="en-US" sz="1400" smtClean="0">
              <a:latin typeface="Arial" panose="020B0604020202020204" pitchFamily="34" charset="0"/>
            </a:endParaRPr>
          </a:p>
        </p:txBody>
      </p:sp>
      <p:sp>
        <p:nvSpPr>
          <p:cNvPr id="2" name="AutoShape 2"/>
          <p:cNvSpPr>
            <a:spLocks noChangeArrowheads="1"/>
          </p:cNvSpPr>
          <p:nvPr/>
        </p:nvSpPr>
        <p:spPr bwMode="auto">
          <a:xfrm>
            <a:off x="1143000" y="1676400"/>
            <a:ext cx="7848600" cy="2133600"/>
          </a:xfrm>
          <a:prstGeom prst="roundRect">
            <a:avLst>
              <a:gd name="adj" fmla="val 16667"/>
            </a:avLst>
          </a:prstGeom>
          <a:solidFill>
            <a:srgbClr val="FFFF99"/>
          </a:solidFill>
          <a:ln w="9525">
            <a:solidFill>
              <a:schemeClr val="tx1"/>
            </a:solidFill>
            <a:round/>
            <a:headEnd/>
            <a:tailEnd/>
          </a:ln>
          <a:effectLst>
            <a:prstShdw prst="shdw17" dist="17961" dir="2700000">
              <a:schemeClr val="tx1">
                <a:gamma/>
                <a:shade val="60000"/>
                <a:invGamma/>
                <a:alpha val="74998"/>
              </a:schemeClr>
            </a:prstShdw>
          </a:effectLst>
        </p:spPr>
        <p:txBody>
          <a:bodyPr wrap="none" anchor="ctr"/>
          <a:lstStyle/>
          <a:p>
            <a:pPr eaLnBrk="1" hangingPunct="1">
              <a:defRPr/>
            </a:pPr>
            <a:endParaRPr lang="en-US">
              <a:effectLst>
                <a:outerShdw blurRad="38100" dist="38100" dir="2700000" algn="tl">
                  <a:srgbClr val="000000">
                    <a:alpha val="43137"/>
                  </a:srgbClr>
                </a:outerShdw>
              </a:effectLst>
              <a:latin typeface="Arial" charset="0"/>
              <a:ea typeface="MS PGothic" charset="0"/>
              <a:cs typeface="MS PGothic" charset="0"/>
            </a:endParaRPr>
          </a:p>
        </p:txBody>
      </p:sp>
      <p:sp>
        <p:nvSpPr>
          <p:cNvPr id="51231" name="Text Box 31"/>
          <p:cNvSpPr txBox="1">
            <a:spLocks noChangeArrowheads="1"/>
          </p:cNvSpPr>
          <p:nvPr/>
        </p:nvSpPr>
        <p:spPr bwMode="auto">
          <a:xfrm>
            <a:off x="2819400" y="1752600"/>
            <a:ext cx="4267200" cy="369888"/>
          </a:xfrm>
          <a:prstGeom prst="rect">
            <a:avLst/>
          </a:prstGeom>
          <a:noFill/>
          <a:ln>
            <a:noFill/>
          </a:ln>
          <a:effectLst>
            <a:prstShdw prst="shdw17" dist="17961" dir="2700000">
              <a:schemeClr val="accent1">
                <a:gamma/>
                <a:shade val="60000"/>
                <a:invGamma/>
                <a:alpha val="74998"/>
              </a:schemeClr>
            </a:prstShdw>
          </a:effectLst>
          <a:extLst/>
        </p:spPr>
        <p:txBody>
          <a:bodyPr>
            <a:spAutoFit/>
          </a:bodyPr>
          <a:lstStyle/>
          <a:p>
            <a:pPr algn="ctr" eaLnBrk="1" hangingPunct="1">
              <a:spcBef>
                <a:spcPct val="50000"/>
              </a:spcBef>
              <a:defRPr/>
            </a:pPr>
            <a:r>
              <a:rPr lang="en-US" i="1" dirty="0">
                <a:solidFill>
                  <a:srgbClr val="CC0000"/>
                </a:solidFill>
                <a:effectLst>
                  <a:outerShdw blurRad="38100" dist="38100" dir="2700000" algn="tl">
                    <a:srgbClr val="000000">
                      <a:alpha val="43137"/>
                    </a:srgbClr>
                  </a:outerShdw>
                </a:effectLst>
                <a:latin typeface="Georgia" charset="0"/>
                <a:ea typeface="MS PGothic" charset="0"/>
                <a:cs typeface="MS PGothic" charset="0"/>
              </a:rPr>
              <a:t>Customizable Extractor Libraries</a:t>
            </a:r>
          </a:p>
        </p:txBody>
      </p:sp>
      <p:sp>
        <p:nvSpPr>
          <p:cNvPr id="51203" name="AutoShape 3"/>
          <p:cNvSpPr>
            <a:spLocks noChangeArrowheads="1"/>
          </p:cNvSpPr>
          <p:nvPr/>
        </p:nvSpPr>
        <p:spPr bwMode="auto">
          <a:xfrm>
            <a:off x="990600" y="3886200"/>
            <a:ext cx="8001000" cy="2362200"/>
          </a:xfrm>
          <a:prstGeom prst="roundRect">
            <a:avLst>
              <a:gd name="adj" fmla="val 16667"/>
            </a:avLst>
          </a:prstGeom>
          <a:solidFill>
            <a:srgbClr val="FFFF99"/>
          </a:solidFill>
          <a:ln w="9525">
            <a:solidFill>
              <a:schemeClr val="tx1"/>
            </a:solidFill>
            <a:round/>
            <a:headEnd/>
            <a:tailEnd/>
          </a:ln>
          <a:effectLst>
            <a:prstShdw prst="shdw17" dist="17961" dir="2700000">
              <a:schemeClr val="tx1">
                <a:gamma/>
                <a:shade val="60000"/>
                <a:invGamma/>
                <a:alpha val="74998"/>
              </a:schemeClr>
            </a:prstShdw>
          </a:effectLst>
        </p:spPr>
        <p:txBody>
          <a:bodyPr wrap="none" anchor="ctr"/>
          <a:lstStyle/>
          <a:p>
            <a:pPr eaLnBrk="1" hangingPunct="1">
              <a:defRPr/>
            </a:pPr>
            <a:endParaRPr lang="en-US">
              <a:effectLst>
                <a:outerShdw blurRad="38100" dist="38100" dir="2700000" algn="tl">
                  <a:srgbClr val="000000">
                    <a:alpha val="43137"/>
                  </a:srgbClr>
                </a:outerShdw>
              </a:effectLst>
              <a:latin typeface="Arial" charset="0"/>
              <a:ea typeface="MS PGothic" charset="0"/>
              <a:cs typeface="MS PGothic" charset="0"/>
            </a:endParaRPr>
          </a:p>
        </p:txBody>
      </p:sp>
      <p:sp>
        <p:nvSpPr>
          <p:cNvPr id="77826" name="Rectangle 6"/>
          <p:cNvSpPr>
            <a:spLocks noChangeArrowheads="1"/>
          </p:cNvSpPr>
          <p:nvPr/>
        </p:nvSpPr>
        <p:spPr bwMode="auto">
          <a:xfrm>
            <a:off x="3133725" y="5114925"/>
            <a:ext cx="1765300" cy="904875"/>
          </a:xfrm>
          <a:prstGeom prst="rect">
            <a:avLst/>
          </a:prstGeom>
          <a:solidFill>
            <a:srgbClr val="DDDDDD"/>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DDDDDD"/>
            </a:extrusionClr>
            <a:contourClr>
              <a:srgbClr val="DDDDDD"/>
            </a:contourClr>
          </a:sp3d>
        </p:spPr>
        <p:txBody>
          <a:bodyPr wrap="none" anchor="b">
            <a:flatTx/>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defRPr/>
            </a:pPr>
            <a:r>
              <a:rPr lang="en-US" altLang="en-US" sz="1600" smtClean="0">
                <a:effectLst>
                  <a:outerShdw blurRad="38100" dist="38100" dir="2700000" algn="tl">
                    <a:srgbClr val="000000">
                      <a:alpha val="43137"/>
                    </a:srgbClr>
                  </a:outerShdw>
                </a:effectLst>
                <a:latin typeface="Georgia" panose="02040502050405020303" pitchFamily="18" charset="0"/>
              </a:rPr>
              <a:t>Dictionaries</a:t>
            </a:r>
          </a:p>
        </p:txBody>
      </p:sp>
      <p:sp>
        <p:nvSpPr>
          <p:cNvPr id="77827" name="Rectangle 7"/>
          <p:cNvSpPr>
            <a:spLocks noChangeArrowheads="1"/>
          </p:cNvSpPr>
          <p:nvPr/>
        </p:nvSpPr>
        <p:spPr bwMode="auto">
          <a:xfrm>
            <a:off x="1143000" y="5114925"/>
            <a:ext cx="1755775" cy="904875"/>
          </a:xfrm>
          <a:prstGeom prst="rect">
            <a:avLst/>
          </a:prstGeom>
          <a:solidFill>
            <a:srgbClr val="DDDDDD"/>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DDDDDD"/>
            </a:extrusionClr>
            <a:contourClr>
              <a:srgbClr val="DDDDDD"/>
            </a:contourClr>
          </a:sp3d>
        </p:spPr>
        <p:txBody>
          <a:bodyPr wrap="none" anchor="b">
            <a:flatTx/>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defRPr/>
            </a:pPr>
            <a:r>
              <a:rPr lang="en-US" altLang="en-US" sz="1600" smtClean="0">
                <a:effectLst>
                  <a:outerShdw blurRad="38100" dist="38100" dir="2700000" algn="tl">
                    <a:srgbClr val="000000">
                      <a:alpha val="43137"/>
                    </a:srgbClr>
                  </a:outerShdw>
                </a:effectLst>
                <a:latin typeface="Georgia" panose="02040502050405020303" pitchFamily="18" charset="0"/>
              </a:rPr>
              <a:t>Reg. Expressions</a:t>
            </a:r>
          </a:p>
        </p:txBody>
      </p:sp>
      <p:pic>
        <p:nvPicPr>
          <p:cNvPr id="51208" name="Picture 9" descr="regular-expressions-regex"/>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95425" y="5181600"/>
            <a:ext cx="1100138" cy="542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1209" name="Picture 10" descr="MP90044829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38563" y="5181600"/>
            <a:ext cx="609600" cy="512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7830" name="Rectangle 18"/>
          <p:cNvSpPr>
            <a:spLocks noChangeArrowheads="1"/>
          </p:cNvSpPr>
          <p:nvPr/>
        </p:nvSpPr>
        <p:spPr bwMode="auto">
          <a:xfrm>
            <a:off x="5126038" y="5114925"/>
            <a:ext cx="1584325" cy="904875"/>
          </a:xfrm>
          <a:prstGeom prst="rect">
            <a:avLst/>
          </a:prstGeom>
          <a:solidFill>
            <a:srgbClr val="DDDDDD"/>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DDDDDD"/>
            </a:extrusionClr>
            <a:contourClr>
              <a:srgbClr val="DDDDDD"/>
            </a:contourClr>
          </a:sp3d>
        </p:spPr>
        <p:txBody>
          <a:bodyPr wrap="none" anchor="b">
            <a:flatTx/>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defRPr/>
            </a:pPr>
            <a:r>
              <a:rPr lang="en-US" altLang="en-US" sz="1600" smtClean="0">
                <a:effectLst>
                  <a:outerShdw blurRad="38100" dist="38100" dir="2700000" algn="tl">
                    <a:srgbClr val="000000">
                      <a:alpha val="43137"/>
                    </a:srgbClr>
                  </a:outerShdw>
                </a:effectLst>
                <a:latin typeface="Georgia" panose="02040502050405020303" pitchFamily="18" charset="0"/>
              </a:rPr>
              <a:t>Span Operations</a:t>
            </a:r>
          </a:p>
        </p:txBody>
      </p:sp>
      <p:sp>
        <p:nvSpPr>
          <p:cNvPr id="30731" name="Text Box 7"/>
          <p:cNvSpPr txBox="1">
            <a:spLocks noChangeArrowheads="1"/>
          </p:cNvSpPr>
          <p:nvPr/>
        </p:nvSpPr>
        <p:spPr bwMode="auto">
          <a:xfrm>
            <a:off x="6862763" y="5105400"/>
            <a:ext cx="1366837" cy="519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30000"/>
              </a:spcBef>
              <a:buChar char="•"/>
              <a:defRPr sz="2800">
                <a:solidFill>
                  <a:schemeClr val="tx1"/>
                </a:solidFill>
                <a:latin typeface="Georgia" panose="02040502050405020303" pitchFamily="18" charset="0"/>
                <a:ea typeface="MS PGothic" panose="020B0600070205080204" pitchFamily="34" charset="-128"/>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defRPr>
            </a:lvl9pPr>
          </a:lstStyle>
          <a:p>
            <a:pPr algn="ctr" eaLnBrk="1" hangingPunct="1">
              <a:spcBef>
                <a:spcPct val="0"/>
              </a:spcBef>
              <a:buFontTx/>
              <a:buNone/>
              <a:defRPr/>
            </a:pPr>
            <a:r>
              <a:rPr lang="en-US" altLang="en-US" b="1" smtClean="0">
                <a:effectLst>
                  <a:outerShdw blurRad="38100" dist="38100" dir="2700000" algn="tl">
                    <a:srgbClr val="000000">
                      <a:alpha val="43137"/>
                    </a:srgbClr>
                  </a:outerShdw>
                </a:effectLst>
              </a:rPr>
              <a:t>…....</a:t>
            </a:r>
          </a:p>
        </p:txBody>
      </p:sp>
      <p:sp>
        <p:nvSpPr>
          <p:cNvPr id="51212" name="WordArt 8" descr="Paper bag"/>
          <p:cNvSpPr>
            <a:spLocks noChangeArrowheads="1" noChangeShapeType="1" noTextEdit="1"/>
          </p:cNvSpPr>
          <p:nvPr/>
        </p:nvSpPr>
        <p:spPr bwMode="auto">
          <a:xfrm>
            <a:off x="5414963" y="5410200"/>
            <a:ext cx="990600" cy="228600"/>
          </a:xfrm>
          <a:prstGeom prst="rect">
            <a:avLst/>
          </a:prstGeom>
        </p:spPr>
        <p:txBody>
          <a:bodyPr wrap="none" fromWordArt="1">
            <a:prstTxWarp prst="textPlain">
              <a:avLst>
                <a:gd name="adj" fmla="val 50000"/>
              </a:avLst>
            </a:prstTxWarp>
          </a:bodyPr>
          <a:lstStyle/>
          <a:p>
            <a:pPr algn="ctr"/>
            <a:r>
              <a:rPr lang="en-US" sz="3600" kern="10">
                <a:ln w="9525">
                  <a:solidFill>
                    <a:srgbClr val="008000"/>
                  </a:solidFill>
                  <a:round/>
                  <a:headEnd/>
                  <a:tailEnd/>
                </a:ln>
                <a:blipFill dpi="0" rotWithShape="0">
                  <a:blip r:embed="rId4"/>
                  <a:srcRect/>
                  <a:tile tx="0" ty="0" sx="100000" sy="100000" flip="none" algn="tl"/>
                </a:blipFill>
                <a:effectLst>
                  <a:outerShdw dist="269408" dir="13500000" sx="125000" sy="125000" algn="tl" rotWithShape="0">
                    <a:srgbClr val="C7DFD3">
                      <a:alpha val="79999"/>
                    </a:srgbClr>
                  </a:outerShdw>
                </a:effectLst>
                <a:latin typeface="Times New Roman" panose="02020603050405020304" pitchFamily="18" charset="0"/>
                <a:cs typeface="Times New Roman" panose="02020603050405020304" pitchFamily="18" charset="0"/>
              </a:rPr>
              <a:t>(  ){(   )[(  )(  )]}</a:t>
            </a:r>
          </a:p>
        </p:txBody>
      </p:sp>
      <p:sp>
        <p:nvSpPr>
          <p:cNvPr id="51213" name="Rectangle 9"/>
          <p:cNvSpPr>
            <a:spLocks noGrp="1" noChangeArrowheads="1"/>
          </p:cNvSpPr>
          <p:nvPr>
            <p:ph type="title" idx="4294967295"/>
          </p:nvPr>
        </p:nvSpPr>
        <p:spPr/>
        <p:txBody>
          <a:bodyPr/>
          <a:lstStyle/>
          <a:p>
            <a:r>
              <a:rPr lang="en-US" altLang="en-US" sz="2400" dirty="0" smtClean="0">
                <a:latin typeface="Whitney-Semibold"/>
                <a:cs typeface="Whitney-Semibold"/>
              </a:rPr>
              <a:t>SystemT: Transparency</a:t>
            </a:r>
          </a:p>
        </p:txBody>
      </p:sp>
      <p:sp>
        <p:nvSpPr>
          <p:cNvPr id="30734" name="Rectangle 4"/>
          <p:cNvSpPr>
            <a:spLocks noChangeArrowheads="1"/>
          </p:cNvSpPr>
          <p:nvPr/>
        </p:nvSpPr>
        <p:spPr bwMode="auto">
          <a:xfrm>
            <a:off x="1225550" y="2362200"/>
            <a:ext cx="1093788" cy="1295400"/>
          </a:xfrm>
          <a:prstGeom prst="rect">
            <a:avLst/>
          </a:prstGeom>
          <a:solidFill>
            <a:schemeClr val="accent1"/>
          </a:solidFill>
          <a:ln w="9525">
            <a:miter lim="800000"/>
            <a:headEnd/>
            <a:tailEnd/>
          </a:ln>
          <a:scene3d>
            <a:camera prst="legacyObliqueTopRight"/>
            <a:lightRig rig="legacyFlat3" dir="b"/>
          </a:scene3d>
          <a:sp3d extrusionH="430200" prstMaterial="legacyMatte">
            <a:bevelT w="13500" h="13500" prst="angle"/>
            <a:bevelB w="13500" h="13500" prst="angle"/>
            <a:extrusionClr>
              <a:schemeClr val="accent1"/>
            </a:extrusionClr>
            <a:contourClr>
              <a:schemeClr val="accent1"/>
            </a:contourClr>
          </a:sp3d>
        </p:spPr>
        <p:txBody>
          <a:bodyPr wrap="none" anchor="ctr">
            <a:flatTx/>
          </a:bodyPr>
          <a:lstStyle>
            <a:lvl1pPr>
              <a:spcBef>
                <a:spcPct val="30000"/>
              </a:spcBef>
              <a:buChar char="•"/>
              <a:defRPr sz="2800">
                <a:solidFill>
                  <a:schemeClr val="tx1"/>
                </a:solidFill>
                <a:latin typeface="Georgia" panose="02040502050405020303" pitchFamily="18" charset="0"/>
                <a:ea typeface="MS PGothic" panose="020B0600070205080204" pitchFamily="34" charset="-128"/>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defRPr>
            </a:lvl9pPr>
          </a:lstStyle>
          <a:p>
            <a:pPr algn="ctr" eaLnBrk="1" hangingPunct="1">
              <a:spcBef>
                <a:spcPct val="0"/>
              </a:spcBef>
              <a:buFontTx/>
              <a:buNone/>
              <a:defRPr/>
            </a:pPr>
            <a:r>
              <a:rPr lang="en-US" altLang="en-US" sz="1600" dirty="0" smtClean="0">
                <a:effectLst>
                  <a:outerShdw blurRad="38100" dist="38100" dir="2700000" algn="tl">
                    <a:srgbClr val="000000">
                      <a:alpha val="43137"/>
                    </a:srgbClr>
                  </a:outerShdw>
                </a:effectLst>
              </a:rPr>
              <a:t>Named </a:t>
            </a:r>
            <a:br>
              <a:rPr lang="en-US" altLang="en-US" sz="1600" dirty="0" smtClean="0">
                <a:effectLst>
                  <a:outerShdw blurRad="38100" dist="38100" dir="2700000" algn="tl">
                    <a:srgbClr val="000000">
                      <a:alpha val="43137"/>
                    </a:srgbClr>
                  </a:outerShdw>
                </a:effectLst>
              </a:rPr>
            </a:br>
            <a:r>
              <a:rPr lang="en-US" altLang="en-US" sz="1600" dirty="0" smtClean="0">
                <a:effectLst>
                  <a:outerShdw blurRad="38100" dist="38100" dir="2700000" algn="tl">
                    <a:srgbClr val="000000">
                      <a:alpha val="43137"/>
                    </a:srgbClr>
                  </a:outerShdw>
                </a:effectLst>
              </a:rPr>
              <a:t>Entities  </a:t>
            </a:r>
          </a:p>
          <a:p>
            <a:pPr algn="ctr" eaLnBrk="1" hangingPunct="1">
              <a:spcBef>
                <a:spcPct val="0"/>
              </a:spcBef>
              <a:buFontTx/>
              <a:buNone/>
              <a:defRPr/>
            </a:pPr>
            <a:endParaRPr lang="en-US" altLang="en-US" sz="1600" dirty="0" smtClean="0">
              <a:effectLst>
                <a:outerShdw blurRad="38100" dist="38100" dir="2700000" algn="tl">
                  <a:srgbClr val="000000">
                    <a:alpha val="43137"/>
                  </a:srgbClr>
                </a:outerShdw>
              </a:effectLst>
            </a:endParaRPr>
          </a:p>
        </p:txBody>
      </p:sp>
      <p:sp>
        <p:nvSpPr>
          <p:cNvPr id="30735" name="Line 19"/>
          <p:cNvSpPr>
            <a:spLocks noChangeShapeType="1"/>
          </p:cNvSpPr>
          <p:nvPr/>
        </p:nvSpPr>
        <p:spPr bwMode="auto">
          <a:xfrm flipH="1" flipV="1">
            <a:off x="990600" y="990600"/>
            <a:ext cx="0" cy="5486400"/>
          </a:xfrm>
          <a:prstGeom prst="line">
            <a:avLst/>
          </a:prstGeom>
          <a:noFill/>
          <a:ln w="25400">
            <a:solidFill>
              <a:schemeClr val="accent2"/>
            </a:solidFill>
            <a:round/>
            <a:headEnd/>
            <a:tailEnd type="stealth" w="lg" len="lg"/>
          </a:ln>
          <a:extLst>
            <a:ext uri="{909E8E84-426E-40dd-AFC4-6F175D3DCCD1}">
              <a14:hiddenFill xmlns:a14="http://schemas.microsoft.com/office/drawing/2010/main" xmlns="">
                <a:noFill/>
              </a14:hiddenFill>
            </a:ext>
          </a:extLst>
        </p:spPr>
        <p:txBody>
          <a:bodyPr anchor="ctr"/>
          <a:lstStyle/>
          <a:p>
            <a:pPr eaLnBrk="1" hangingPunct="1">
              <a:defRPr/>
            </a:pPr>
            <a:endParaRPr lang="en-US">
              <a:effectLst>
                <a:outerShdw blurRad="38100" dist="38100" dir="2700000" algn="tl">
                  <a:srgbClr val="000000">
                    <a:alpha val="43137"/>
                  </a:srgbClr>
                </a:outerShdw>
              </a:effectLst>
            </a:endParaRPr>
          </a:p>
        </p:txBody>
      </p:sp>
      <p:sp>
        <p:nvSpPr>
          <p:cNvPr id="30736" name="Rectangle 4"/>
          <p:cNvSpPr>
            <a:spLocks noChangeArrowheads="1"/>
          </p:cNvSpPr>
          <p:nvPr/>
        </p:nvSpPr>
        <p:spPr bwMode="auto">
          <a:xfrm>
            <a:off x="2427288" y="2368550"/>
            <a:ext cx="1077912" cy="1289050"/>
          </a:xfrm>
          <a:prstGeom prst="rect">
            <a:avLst/>
          </a:prstGeom>
          <a:solidFill>
            <a:schemeClr val="accent1"/>
          </a:solidFill>
          <a:ln w="9525">
            <a:miter lim="800000"/>
            <a:headEnd/>
            <a:tailEnd/>
          </a:ln>
          <a:scene3d>
            <a:camera prst="legacyObliqueTopRight"/>
            <a:lightRig rig="legacyFlat3" dir="b"/>
          </a:scene3d>
          <a:sp3d extrusionH="430200" prstMaterial="legacyMatte">
            <a:bevelT w="13500" h="13500" prst="angle"/>
            <a:bevelB w="13500" h="13500" prst="angle"/>
            <a:extrusionClr>
              <a:schemeClr val="accent1"/>
            </a:extrusionClr>
            <a:contourClr>
              <a:schemeClr val="accent1"/>
            </a:contourClr>
          </a:sp3d>
        </p:spPr>
        <p:txBody>
          <a:bodyPr wrap="none" anchor="ctr">
            <a:flatTx/>
          </a:bodyPr>
          <a:lstStyle>
            <a:lvl1pPr>
              <a:spcBef>
                <a:spcPct val="30000"/>
              </a:spcBef>
              <a:buChar char="•"/>
              <a:defRPr sz="2800">
                <a:solidFill>
                  <a:schemeClr val="tx1"/>
                </a:solidFill>
                <a:latin typeface="Georgia" panose="02040502050405020303" pitchFamily="18" charset="0"/>
                <a:ea typeface="MS PGothic" panose="020B0600070205080204" pitchFamily="34" charset="-128"/>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defRPr>
            </a:lvl9pPr>
          </a:lstStyle>
          <a:p>
            <a:pPr algn="ctr" eaLnBrk="1" hangingPunct="1">
              <a:spcBef>
                <a:spcPct val="0"/>
              </a:spcBef>
              <a:buFontTx/>
              <a:buNone/>
              <a:defRPr/>
            </a:pPr>
            <a:r>
              <a:rPr lang="en-US" altLang="en-US" sz="1600" smtClean="0">
                <a:effectLst>
                  <a:outerShdw blurRad="38100" dist="38100" dir="2700000" algn="tl">
                    <a:srgbClr val="000000">
                      <a:alpha val="43137"/>
                    </a:srgbClr>
                  </a:outerShdw>
                </a:effectLst>
              </a:rPr>
              <a:t>Machine</a:t>
            </a:r>
          </a:p>
          <a:p>
            <a:pPr algn="ctr" eaLnBrk="1" hangingPunct="1">
              <a:spcBef>
                <a:spcPct val="0"/>
              </a:spcBef>
              <a:buFontTx/>
              <a:buNone/>
              <a:defRPr/>
            </a:pPr>
            <a:r>
              <a:rPr lang="en-US" altLang="en-US" sz="1600" smtClean="0">
                <a:effectLst>
                  <a:outerShdw blurRad="38100" dist="38100" dir="2700000" algn="tl">
                    <a:srgbClr val="000000">
                      <a:alpha val="43137"/>
                    </a:srgbClr>
                  </a:outerShdw>
                </a:effectLst>
              </a:rPr>
              <a:t>Data</a:t>
            </a:r>
          </a:p>
          <a:p>
            <a:pPr algn="ctr" eaLnBrk="1" hangingPunct="1">
              <a:spcBef>
                <a:spcPct val="0"/>
              </a:spcBef>
              <a:buFontTx/>
              <a:buNone/>
              <a:defRPr/>
            </a:pPr>
            <a:r>
              <a:rPr lang="en-US" altLang="en-US" sz="1600" smtClean="0">
                <a:effectLst>
                  <a:outerShdw blurRad="38100" dist="38100" dir="2700000" algn="tl">
                    <a:srgbClr val="000000">
                      <a:alpha val="43137"/>
                    </a:srgbClr>
                  </a:outerShdw>
                </a:effectLst>
              </a:rPr>
              <a:t>Primitives</a:t>
            </a:r>
          </a:p>
        </p:txBody>
      </p:sp>
      <p:sp>
        <p:nvSpPr>
          <p:cNvPr id="30737" name="Rectangle 4"/>
          <p:cNvSpPr>
            <a:spLocks noChangeArrowheads="1"/>
          </p:cNvSpPr>
          <p:nvPr/>
        </p:nvSpPr>
        <p:spPr bwMode="auto">
          <a:xfrm>
            <a:off x="3581400" y="2362200"/>
            <a:ext cx="1047750" cy="1295400"/>
          </a:xfrm>
          <a:prstGeom prst="rect">
            <a:avLst/>
          </a:prstGeom>
          <a:solidFill>
            <a:schemeClr val="accent1"/>
          </a:solidFill>
          <a:ln w="9525">
            <a:miter lim="800000"/>
            <a:headEnd/>
            <a:tailEnd/>
          </a:ln>
          <a:scene3d>
            <a:camera prst="legacyObliqueTopRight"/>
            <a:lightRig rig="legacyFlat3" dir="b"/>
          </a:scene3d>
          <a:sp3d extrusionH="430200" prstMaterial="legacyMatte">
            <a:bevelT w="13500" h="13500" prst="angle"/>
            <a:bevelB w="13500" h="13500" prst="angle"/>
            <a:extrusionClr>
              <a:schemeClr val="accent1"/>
            </a:extrusionClr>
            <a:contourClr>
              <a:schemeClr val="accent1"/>
            </a:contourClr>
          </a:sp3d>
        </p:spPr>
        <p:txBody>
          <a:bodyPr wrap="none" anchor="ctr">
            <a:flatTx/>
          </a:bodyPr>
          <a:lstStyle>
            <a:lvl1pPr>
              <a:spcBef>
                <a:spcPct val="30000"/>
              </a:spcBef>
              <a:buChar char="•"/>
              <a:defRPr sz="2800">
                <a:solidFill>
                  <a:schemeClr val="tx1"/>
                </a:solidFill>
                <a:latin typeface="Georgia" panose="02040502050405020303" pitchFamily="18" charset="0"/>
                <a:ea typeface="MS PGothic" panose="020B0600070205080204" pitchFamily="34" charset="-128"/>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defRPr>
            </a:lvl9pPr>
          </a:lstStyle>
          <a:p>
            <a:pPr algn="ctr" eaLnBrk="1" hangingPunct="1">
              <a:spcBef>
                <a:spcPct val="0"/>
              </a:spcBef>
              <a:buFontTx/>
              <a:buNone/>
              <a:defRPr/>
            </a:pPr>
            <a:endParaRPr lang="en-US" altLang="en-US" sz="1600" smtClean="0">
              <a:effectLst>
                <a:outerShdw blurRad="38100" dist="38100" dir="2700000" algn="tl">
                  <a:srgbClr val="000000">
                    <a:alpha val="43137"/>
                  </a:srgbClr>
                </a:outerShdw>
              </a:effectLst>
            </a:endParaRPr>
          </a:p>
          <a:p>
            <a:pPr algn="ctr" eaLnBrk="1" hangingPunct="1">
              <a:spcBef>
                <a:spcPct val="0"/>
              </a:spcBef>
              <a:buFontTx/>
              <a:buNone/>
              <a:defRPr/>
            </a:pPr>
            <a:endParaRPr lang="en-US" altLang="en-US" sz="1600" smtClean="0">
              <a:effectLst>
                <a:outerShdw blurRad="38100" dist="38100" dir="2700000" algn="tl">
                  <a:srgbClr val="000000">
                    <a:alpha val="43137"/>
                  </a:srgbClr>
                </a:outerShdw>
              </a:effectLst>
            </a:endParaRPr>
          </a:p>
          <a:p>
            <a:pPr algn="ctr" eaLnBrk="1" hangingPunct="1">
              <a:spcBef>
                <a:spcPct val="0"/>
              </a:spcBef>
              <a:buFontTx/>
              <a:buNone/>
              <a:defRPr/>
            </a:pPr>
            <a:r>
              <a:rPr lang="en-US" altLang="en-US" sz="1600" smtClean="0">
                <a:effectLst>
                  <a:outerShdw blurRad="38100" dist="38100" dir="2700000" algn="tl">
                    <a:srgbClr val="000000">
                      <a:alpha val="43137"/>
                    </a:srgbClr>
                  </a:outerShdw>
                </a:effectLst>
              </a:rPr>
              <a:t>Financial</a:t>
            </a:r>
          </a:p>
          <a:p>
            <a:pPr algn="ctr" eaLnBrk="1" hangingPunct="1">
              <a:spcBef>
                <a:spcPct val="0"/>
              </a:spcBef>
              <a:buFontTx/>
              <a:buNone/>
              <a:defRPr/>
            </a:pPr>
            <a:r>
              <a:rPr lang="en-US" altLang="en-US" sz="1600" smtClean="0">
                <a:effectLst>
                  <a:outerShdw blurRad="38100" dist="38100" dir="2700000" algn="tl">
                    <a:srgbClr val="000000">
                      <a:alpha val="43137"/>
                    </a:srgbClr>
                  </a:outerShdw>
                </a:effectLst>
              </a:rPr>
              <a:t>Primitives</a:t>
            </a:r>
          </a:p>
          <a:p>
            <a:pPr algn="ctr" eaLnBrk="1" hangingPunct="1">
              <a:spcBef>
                <a:spcPct val="0"/>
              </a:spcBef>
              <a:buFontTx/>
              <a:buNone/>
              <a:defRPr/>
            </a:pPr>
            <a:endParaRPr lang="en-US" altLang="en-US" sz="1600" smtClean="0">
              <a:effectLst>
                <a:outerShdw blurRad="38100" dist="38100" dir="2700000" algn="tl">
                  <a:srgbClr val="000000">
                    <a:alpha val="43137"/>
                  </a:srgbClr>
                </a:outerShdw>
              </a:effectLst>
            </a:endParaRPr>
          </a:p>
          <a:p>
            <a:pPr algn="ctr" eaLnBrk="1" hangingPunct="1">
              <a:spcBef>
                <a:spcPct val="0"/>
              </a:spcBef>
              <a:buFontTx/>
              <a:buNone/>
              <a:defRPr/>
            </a:pPr>
            <a:endParaRPr lang="en-US" altLang="en-US" sz="1600" smtClean="0">
              <a:effectLst>
                <a:outerShdw blurRad="38100" dist="38100" dir="2700000" algn="tl">
                  <a:srgbClr val="000000">
                    <a:alpha val="43137"/>
                  </a:srgbClr>
                </a:outerShdw>
              </a:effectLst>
            </a:endParaRPr>
          </a:p>
        </p:txBody>
      </p:sp>
      <p:sp>
        <p:nvSpPr>
          <p:cNvPr id="29" name="Rectangle 6"/>
          <p:cNvSpPr>
            <a:spLocks noChangeArrowheads="1"/>
          </p:cNvSpPr>
          <p:nvPr/>
        </p:nvSpPr>
        <p:spPr bwMode="auto">
          <a:xfrm>
            <a:off x="3133725" y="4191000"/>
            <a:ext cx="1895475" cy="533400"/>
          </a:xfrm>
          <a:prstGeom prst="rect">
            <a:avLst/>
          </a:prstGeom>
          <a:solidFill>
            <a:srgbClr val="DDDDDD"/>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DDDDDD"/>
            </a:extrusionClr>
            <a:contourClr>
              <a:srgbClr val="DDDDDD"/>
            </a:contourClr>
          </a:sp3d>
        </p:spPr>
        <p:txBody>
          <a:bodyPr wrap="none" anchor="b">
            <a:flatTx/>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defRPr/>
            </a:pPr>
            <a:r>
              <a:rPr lang="en-US" altLang="en-US" sz="1600" smtClean="0">
                <a:effectLst>
                  <a:outerShdw blurRad="38100" dist="38100" dir="2700000" algn="tl">
                    <a:srgbClr val="000000">
                      <a:alpha val="43137"/>
                    </a:srgbClr>
                  </a:outerShdw>
                </a:effectLst>
                <a:latin typeface="Georgia" panose="02040502050405020303" pitchFamily="18" charset="0"/>
              </a:rPr>
              <a:t>Sentence boundary</a:t>
            </a:r>
            <a:br>
              <a:rPr lang="en-US" altLang="en-US" sz="1600" smtClean="0">
                <a:effectLst>
                  <a:outerShdw blurRad="38100" dist="38100" dir="2700000" algn="tl">
                    <a:srgbClr val="000000">
                      <a:alpha val="43137"/>
                    </a:srgbClr>
                  </a:outerShdw>
                </a:effectLst>
                <a:latin typeface="Georgia" panose="02040502050405020303" pitchFamily="18" charset="0"/>
              </a:rPr>
            </a:br>
            <a:r>
              <a:rPr lang="en-US" altLang="en-US" sz="1600" smtClean="0">
                <a:effectLst>
                  <a:outerShdw blurRad="38100" dist="38100" dir="2700000" algn="tl">
                    <a:srgbClr val="000000">
                      <a:alpha val="43137"/>
                    </a:srgbClr>
                  </a:outerShdw>
                </a:effectLst>
                <a:latin typeface="Georgia" panose="02040502050405020303" pitchFamily="18" charset="0"/>
              </a:rPr>
              <a:t>detection</a:t>
            </a:r>
          </a:p>
        </p:txBody>
      </p:sp>
      <p:sp>
        <p:nvSpPr>
          <p:cNvPr id="30" name="Rectangle 7"/>
          <p:cNvSpPr>
            <a:spLocks noChangeArrowheads="1"/>
          </p:cNvSpPr>
          <p:nvPr/>
        </p:nvSpPr>
        <p:spPr bwMode="auto">
          <a:xfrm>
            <a:off x="1143000" y="4191000"/>
            <a:ext cx="1755775" cy="533400"/>
          </a:xfrm>
          <a:prstGeom prst="rect">
            <a:avLst/>
          </a:prstGeom>
          <a:solidFill>
            <a:srgbClr val="DDDDDD"/>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DDDDDD"/>
            </a:extrusionClr>
            <a:contourClr>
              <a:srgbClr val="DDDDDD"/>
            </a:contourClr>
          </a:sp3d>
        </p:spPr>
        <p:txBody>
          <a:bodyPr wrap="none" anchor="b">
            <a:flatTx/>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defRPr/>
            </a:pPr>
            <a:r>
              <a:rPr lang="en-US" altLang="en-US" sz="1600" smtClean="0">
                <a:effectLst>
                  <a:outerShdw blurRad="38100" dist="38100" dir="2700000" algn="tl">
                    <a:srgbClr val="000000">
                      <a:alpha val="43137"/>
                    </a:srgbClr>
                  </a:outerShdw>
                </a:effectLst>
                <a:latin typeface="Georgia" panose="02040502050405020303" pitchFamily="18" charset="0"/>
              </a:rPr>
              <a:t>Parts-of-speech</a:t>
            </a:r>
            <a:br>
              <a:rPr lang="en-US" altLang="en-US" sz="1600" smtClean="0">
                <a:effectLst>
                  <a:outerShdw blurRad="38100" dist="38100" dir="2700000" algn="tl">
                    <a:srgbClr val="000000">
                      <a:alpha val="43137"/>
                    </a:srgbClr>
                  </a:outerShdw>
                </a:effectLst>
                <a:latin typeface="Georgia" panose="02040502050405020303" pitchFamily="18" charset="0"/>
              </a:rPr>
            </a:br>
            <a:endParaRPr lang="en-US" altLang="en-US" sz="1600" smtClean="0">
              <a:effectLst>
                <a:outerShdw blurRad="38100" dist="38100" dir="2700000" algn="tl">
                  <a:srgbClr val="000000">
                    <a:alpha val="43137"/>
                  </a:srgbClr>
                </a:outerShdw>
              </a:effectLst>
              <a:latin typeface="Georgia" panose="02040502050405020303" pitchFamily="18" charset="0"/>
            </a:endParaRPr>
          </a:p>
        </p:txBody>
      </p:sp>
      <p:sp>
        <p:nvSpPr>
          <p:cNvPr id="33" name="Rectangle 18"/>
          <p:cNvSpPr>
            <a:spLocks noChangeArrowheads="1"/>
          </p:cNvSpPr>
          <p:nvPr/>
        </p:nvSpPr>
        <p:spPr bwMode="auto">
          <a:xfrm>
            <a:off x="5126038" y="4191000"/>
            <a:ext cx="1584325" cy="533400"/>
          </a:xfrm>
          <a:prstGeom prst="rect">
            <a:avLst/>
          </a:prstGeom>
          <a:solidFill>
            <a:srgbClr val="DDDDDD"/>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DDDDDD"/>
            </a:extrusionClr>
            <a:contourClr>
              <a:srgbClr val="DDDDDD"/>
            </a:contourClr>
          </a:sp3d>
        </p:spPr>
        <p:txBody>
          <a:bodyPr wrap="none" anchor="b">
            <a:flatTx/>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defRPr/>
            </a:pPr>
            <a:r>
              <a:rPr lang="en-US" altLang="en-US" sz="1600" smtClean="0">
                <a:effectLst>
                  <a:outerShdw blurRad="38100" dist="38100" dir="2700000" algn="tl">
                    <a:srgbClr val="000000">
                      <a:alpha val="43137"/>
                    </a:srgbClr>
                  </a:outerShdw>
                </a:effectLst>
                <a:latin typeface="Georgia" panose="02040502050405020303" pitchFamily="18" charset="0"/>
              </a:rPr>
              <a:t>Tokenization</a:t>
            </a:r>
            <a:br>
              <a:rPr lang="en-US" altLang="en-US" sz="1600" smtClean="0">
                <a:effectLst>
                  <a:outerShdw blurRad="38100" dist="38100" dir="2700000" algn="tl">
                    <a:srgbClr val="000000">
                      <a:alpha val="43137"/>
                    </a:srgbClr>
                  </a:outerShdw>
                </a:effectLst>
                <a:latin typeface="Georgia" panose="02040502050405020303" pitchFamily="18" charset="0"/>
              </a:rPr>
            </a:br>
            <a:endParaRPr lang="en-US" altLang="en-US" sz="1600" smtClean="0">
              <a:effectLst>
                <a:outerShdw blurRad="38100" dist="38100" dir="2700000" algn="tl">
                  <a:srgbClr val="000000">
                    <a:alpha val="43137"/>
                  </a:srgbClr>
                </a:outerShdw>
              </a:effectLst>
              <a:latin typeface="Georgia" panose="02040502050405020303" pitchFamily="18" charset="0"/>
            </a:endParaRPr>
          </a:p>
        </p:txBody>
      </p:sp>
      <p:sp>
        <p:nvSpPr>
          <p:cNvPr id="30741" name="Text Box 7"/>
          <p:cNvSpPr txBox="1">
            <a:spLocks noChangeArrowheads="1"/>
          </p:cNvSpPr>
          <p:nvPr/>
        </p:nvSpPr>
        <p:spPr bwMode="auto">
          <a:xfrm>
            <a:off x="8158163" y="4038600"/>
            <a:ext cx="1214437"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30000"/>
              </a:spcBef>
              <a:buChar char="•"/>
              <a:defRPr sz="2800">
                <a:solidFill>
                  <a:schemeClr val="tx1"/>
                </a:solidFill>
                <a:latin typeface="Georgia" panose="02040502050405020303" pitchFamily="18" charset="0"/>
                <a:ea typeface="MS PGothic" panose="020B0600070205080204" pitchFamily="34" charset="-128"/>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defRPr>
            </a:lvl9pPr>
          </a:lstStyle>
          <a:p>
            <a:pPr algn="ctr" eaLnBrk="1" hangingPunct="1">
              <a:spcBef>
                <a:spcPct val="0"/>
              </a:spcBef>
              <a:buFontTx/>
              <a:buNone/>
              <a:defRPr/>
            </a:pPr>
            <a:r>
              <a:rPr lang="en-US" altLang="en-US" b="1" smtClean="0">
                <a:effectLst>
                  <a:outerShdw blurRad="38100" dist="38100" dir="2700000" algn="tl">
                    <a:srgbClr val="000000">
                      <a:alpha val="43137"/>
                    </a:srgbClr>
                  </a:outerShdw>
                </a:effectLst>
              </a:rPr>
              <a:t>…. </a:t>
            </a:r>
          </a:p>
        </p:txBody>
      </p:sp>
      <p:sp>
        <p:nvSpPr>
          <p:cNvPr id="36" name="Rectangle 18"/>
          <p:cNvSpPr>
            <a:spLocks noChangeArrowheads="1"/>
          </p:cNvSpPr>
          <p:nvPr/>
        </p:nvSpPr>
        <p:spPr bwMode="auto">
          <a:xfrm>
            <a:off x="6781800" y="4191000"/>
            <a:ext cx="1584325" cy="533400"/>
          </a:xfrm>
          <a:prstGeom prst="rect">
            <a:avLst/>
          </a:prstGeom>
          <a:solidFill>
            <a:srgbClr val="DDDDDD"/>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DDDDDD"/>
            </a:extrusionClr>
            <a:contourClr>
              <a:srgbClr val="DDDDDD"/>
            </a:contourClr>
          </a:sp3d>
        </p:spPr>
        <p:txBody>
          <a:bodyPr wrap="none" anchor="b">
            <a:flatTx/>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defRPr/>
            </a:pPr>
            <a:r>
              <a:rPr lang="en-US" altLang="en-US" sz="1600" smtClean="0">
                <a:effectLst>
                  <a:outerShdw blurRad="38100" dist="38100" dir="2700000" algn="tl">
                    <a:srgbClr val="000000">
                      <a:alpha val="43137"/>
                    </a:srgbClr>
                  </a:outerShdw>
                </a:effectLst>
                <a:latin typeface="Georgia" panose="02040502050405020303" pitchFamily="18" charset="0"/>
              </a:rPr>
              <a:t>Deep Parsing</a:t>
            </a:r>
            <a:br>
              <a:rPr lang="en-US" altLang="en-US" sz="1600" smtClean="0">
                <a:effectLst>
                  <a:outerShdw blurRad="38100" dist="38100" dir="2700000" algn="tl">
                    <a:srgbClr val="000000">
                      <a:alpha val="43137"/>
                    </a:srgbClr>
                  </a:outerShdw>
                </a:effectLst>
                <a:latin typeface="Georgia" panose="02040502050405020303" pitchFamily="18" charset="0"/>
              </a:rPr>
            </a:br>
            <a:endParaRPr lang="en-US" altLang="en-US" sz="1600" smtClean="0">
              <a:effectLst>
                <a:outerShdw blurRad="38100" dist="38100" dir="2700000" algn="tl">
                  <a:srgbClr val="000000">
                    <a:alpha val="43137"/>
                  </a:srgbClr>
                </a:outerShdw>
              </a:effectLst>
              <a:latin typeface="Georgia" panose="02040502050405020303" pitchFamily="18" charset="0"/>
            </a:endParaRPr>
          </a:p>
        </p:txBody>
      </p:sp>
      <p:sp>
        <p:nvSpPr>
          <p:cNvPr id="30743" name="Rectangle 4"/>
          <p:cNvSpPr>
            <a:spLocks noChangeArrowheads="1"/>
          </p:cNvSpPr>
          <p:nvPr/>
        </p:nvSpPr>
        <p:spPr bwMode="auto">
          <a:xfrm>
            <a:off x="4724400" y="2362200"/>
            <a:ext cx="1219200" cy="1295400"/>
          </a:xfrm>
          <a:prstGeom prst="rect">
            <a:avLst/>
          </a:prstGeom>
          <a:solidFill>
            <a:schemeClr val="accent1"/>
          </a:solidFill>
          <a:ln w="9525">
            <a:miter lim="800000"/>
            <a:headEnd/>
            <a:tailEnd/>
          </a:ln>
          <a:scene3d>
            <a:camera prst="legacyObliqueTopRight"/>
            <a:lightRig rig="legacyFlat3" dir="b"/>
          </a:scene3d>
          <a:sp3d extrusionH="430200" prstMaterial="legacyMatte">
            <a:bevelT w="13500" h="13500" prst="angle"/>
            <a:bevelB w="13500" h="13500" prst="angle"/>
            <a:extrusionClr>
              <a:schemeClr val="accent1"/>
            </a:extrusionClr>
            <a:contourClr>
              <a:schemeClr val="accent1"/>
            </a:contourClr>
          </a:sp3d>
        </p:spPr>
        <p:txBody>
          <a:bodyPr wrap="none" anchor="ctr">
            <a:flatTx/>
          </a:bodyPr>
          <a:lstStyle>
            <a:lvl1pPr>
              <a:spcBef>
                <a:spcPct val="30000"/>
              </a:spcBef>
              <a:buChar char="•"/>
              <a:defRPr sz="2800">
                <a:solidFill>
                  <a:schemeClr val="tx1"/>
                </a:solidFill>
                <a:latin typeface="Georgia" panose="02040502050405020303" pitchFamily="18" charset="0"/>
                <a:ea typeface="MS PGothic" panose="020B0600070205080204" pitchFamily="34" charset="-128"/>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defRPr>
            </a:lvl9pPr>
          </a:lstStyle>
          <a:p>
            <a:pPr algn="ctr" eaLnBrk="1" hangingPunct="1">
              <a:spcBef>
                <a:spcPct val="0"/>
              </a:spcBef>
              <a:buFontTx/>
              <a:buNone/>
              <a:defRPr/>
            </a:pPr>
            <a:endParaRPr lang="en-US" altLang="en-US" sz="1600" smtClean="0">
              <a:effectLst>
                <a:outerShdw blurRad="38100" dist="38100" dir="2700000" algn="tl">
                  <a:srgbClr val="000000">
                    <a:alpha val="43137"/>
                  </a:srgbClr>
                </a:outerShdw>
              </a:effectLst>
            </a:endParaRPr>
          </a:p>
          <a:p>
            <a:pPr algn="ctr" eaLnBrk="1" hangingPunct="1">
              <a:spcBef>
                <a:spcPct val="0"/>
              </a:spcBef>
              <a:buFontTx/>
              <a:buNone/>
              <a:defRPr/>
            </a:pPr>
            <a:endParaRPr lang="en-US" altLang="en-US" sz="1600" smtClean="0">
              <a:effectLst>
                <a:outerShdw blurRad="38100" dist="38100" dir="2700000" algn="tl">
                  <a:srgbClr val="000000">
                    <a:alpha val="43137"/>
                  </a:srgbClr>
                </a:outerShdw>
              </a:effectLst>
            </a:endParaRPr>
          </a:p>
          <a:p>
            <a:pPr algn="ctr" eaLnBrk="1" hangingPunct="1">
              <a:spcBef>
                <a:spcPct val="0"/>
              </a:spcBef>
              <a:buFontTx/>
              <a:buNone/>
              <a:defRPr/>
            </a:pPr>
            <a:r>
              <a:rPr lang="en-US" altLang="en-US" sz="1600" smtClean="0">
                <a:effectLst>
                  <a:outerShdw blurRad="38100" dist="38100" dir="2700000" algn="tl">
                    <a:srgbClr val="000000">
                      <a:alpha val="43137"/>
                    </a:srgbClr>
                  </a:outerShdw>
                </a:effectLst>
              </a:rPr>
              <a:t>Life-Science</a:t>
            </a:r>
            <a:br>
              <a:rPr lang="en-US" altLang="en-US" sz="1600" smtClean="0">
                <a:effectLst>
                  <a:outerShdw blurRad="38100" dist="38100" dir="2700000" algn="tl">
                    <a:srgbClr val="000000">
                      <a:alpha val="43137"/>
                    </a:srgbClr>
                  </a:outerShdw>
                </a:effectLst>
              </a:rPr>
            </a:br>
            <a:r>
              <a:rPr lang="en-US" altLang="en-US" sz="1600" smtClean="0">
                <a:effectLst>
                  <a:outerShdw blurRad="38100" dist="38100" dir="2700000" algn="tl">
                    <a:srgbClr val="000000">
                      <a:alpha val="43137"/>
                    </a:srgbClr>
                  </a:outerShdw>
                </a:effectLst>
              </a:rPr>
              <a:t>Extraction</a:t>
            </a:r>
          </a:p>
          <a:p>
            <a:pPr algn="ctr" eaLnBrk="1" hangingPunct="1">
              <a:spcBef>
                <a:spcPct val="0"/>
              </a:spcBef>
              <a:buFontTx/>
              <a:buNone/>
              <a:defRPr/>
            </a:pPr>
            <a:endParaRPr lang="en-US" altLang="en-US" sz="1600" smtClean="0">
              <a:effectLst>
                <a:outerShdw blurRad="38100" dist="38100" dir="2700000" algn="tl">
                  <a:srgbClr val="000000">
                    <a:alpha val="43137"/>
                  </a:srgbClr>
                </a:outerShdw>
              </a:effectLst>
            </a:endParaRPr>
          </a:p>
          <a:p>
            <a:pPr algn="ctr" eaLnBrk="1" hangingPunct="1">
              <a:spcBef>
                <a:spcPct val="0"/>
              </a:spcBef>
              <a:buFontTx/>
              <a:buNone/>
              <a:defRPr/>
            </a:pPr>
            <a:endParaRPr lang="en-US" altLang="en-US" sz="1600" smtClean="0">
              <a:effectLst>
                <a:outerShdw blurRad="38100" dist="38100" dir="2700000" algn="tl">
                  <a:srgbClr val="000000">
                    <a:alpha val="43137"/>
                  </a:srgbClr>
                </a:outerShdw>
              </a:effectLst>
            </a:endParaRPr>
          </a:p>
        </p:txBody>
      </p:sp>
      <p:sp>
        <p:nvSpPr>
          <p:cNvPr id="38" name="Text Box 20"/>
          <p:cNvSpPr txBox="1">
            <a:spLocks noChangeArrowheads="1"/>
          </p:cNvSpPr>
          <p:nvPr/>
        </p:nvSpPr>
        <p:spPr bwMode="auto">
          <a:xfrm rot="16200000">
            <a:off x="142082" y="5553868"/>
            <a:ext cx="1174750" cy="366713"/>
          </a:xfrm>
          <a:prstGeom prst="rect">
            <a:avLst/>
          </a:prstGeom>
          <a:noFill/>
          <a:ln>
            <a:noFill/>
          </a:ln>
          <a:effectLst>
            <a:prstShdw prst="shdw17" dist="17961" dir="2700000">
              <a:schemeClr val="accent1">
                <a:gamma/>
                <a:shade val="60000"/>
                <a:invGamma/>
                <a:alpha val="74998"/>
              </a:schemeClr>
            </a:prstShdw>
          </a:effectLs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defRPr/>
            </a:pPr>
            <a:r>
              <a:rPr lang="en-US" altLang="en-US" sz="1800" smtClean="0">
                <a:solidFill>
                  <a:schemeClr val="accent2"/>
                </a:solidFill>
                <a:effectLst>
                  <a:outerShdw blurRad="38100" dist="38100" dir="2700000" algn="tl">
                    <a:srgbClr val="C0C0C0"/>
                  </a:outerShdw>
                </a:effectLst>
              </a:rPr>
              <a:t>Primitives</a:t>
            </a:r>
          </a:p>
        </p:txBody>
      </p:sp>
      <p:sp>
        <p:nvSpPr>
          <p:cNvPr id="39" name="Text Box 20"/>
          <p:cNvSpPr txBox="1">
            <a:spLocks noChangeArrowheads="1"/>
          </p:cNvSpPr>
          <p:nvPr/>
        </p:nvSpPr>
        <p:spPr bwMode="auto">
          <a:xfrm rot="16200000">
            <a:off x="-23812" y="4152900"/>
            <a:ext cx="1301750" cy="641350"/>
          </a:xfrm>
          <a:prstGeom prst="rect">
            <a:avLst/>
          </a:prstGeom>
          <a:noFill/>
          <a:ln>
            <a:noFill/>
          </a:ln>
          <a:effectLst>
            <a:prstShdw prst="shdw17" dist="17961" dir="2700000">
              <a:schemeClr val="accent1">
                <a:gamma/>
                <a:shade val="60000"/>
                <a:invGamma/>
                <a:alpha val="74998"/>
              </a:schemeClr>
            </a:prstShdw>
          </a:effectLs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defRPr/>
            </a:pPr>
            <a:r>
              <a:rPr lang="en-US" altLang="en-US" sz="1800" smtClean="0">
                <a:solidFill>
                  <a:schemeClr val="accent2"/>
                </a:solidFill>
                <a:effectLst>
                  <a:outerShdw blurRad="38100" dist="38100" dir="2700000" algn="tl">
                    <a:srgbClr val="C0C0C0"/>
                  </a:outerShdw>
                </a:effectLst>
              </a:rPr>
              <a:t>Core </a:t>
            </a:r>
            <a:br>
              <a:rPr lang="en-US" altLang="en-US" sz="1800" smtClean="0">
                <a:solidFill>
                  <a:schemeClr val="accent2"/>
                </a:solidFill>
                <a:effectLst>
                  <a:outerShdw blurRad="38100" dist="38100" dir="2700000" algn="tl">
                    <a:srgbClr val="C0C0C0"/>
                  </a:outerShdw>
                </a:effectLst>
              </a:rPr>
            </a:br>
            <a:r>
              <a:rPr lang="en-US" altLang="en-US" sz="1800" smtClean="0">
                <a:solidFill>
                  <a:schemeClr val="accent2"/>
                </a:solidFill>
                <a:effectLst>
                  <a:outerShdw blurRad="38100" dist="38100" dir="2700000" algn="tl">
                    <a:srgbClr val="C0C0C0"/>
                  </a:outerShdw>
                </a:effectLst>
              </a:rPr>
              <a:t>Operations</a:t>
            </a:r>
          </a:p>
        </p:txBody>
      </p:sp>
      <p:sp>
        <p:nvSpPr>
          <p:cNvPr id="30746" name="Rectangle 4"/>
          <p:cNvSpPr>
            <a:spLocks noChangeArrowheads="1"/>
          </p:cNvSpPr>
          <p:nvPr/>
        </p:nvSpPr>
        <p:spPr bwMode="auto">
          <a:xfrm>
            <a:off x="6096000" y="2362200"/>
            <a:ext cx="1219200" cy="1295400"/>
          </a:xfrm>
          <a:prstGeom prst="rect">
            <a:avLst/>
          </a:prstGeom>
          <a:solidFill>
            <a:schemeClr val="accent1"/>
          </a:solidFill>
          <a:ln w="9525">
            <a:miter lim="800000"/>
            <a:headEnd/>
            <a:tailEnd/>
          </a:ln>
          <a:scene3d>
            <a:camera prst="legacyObliqueTopRight"/>
            <a:lightRig rig="legacyFlat3" dir="b"/>
          </a:scene3d>
          <a:sp3d extrusionH="430200" prstMaterial="legacyMatte">
            <a:bevelT w="13500" h="13500" prst="angle"/>
            <a:bevelB w="13500" h="13500" prst="angle"/>
            <a:extrusionClr>
              <a:schemeClr val="accent1"/>
            </a:extrusionClr>
            <a:contourClr>
              <a:schemeClr val="accent1"/>
            </a:contourClr>
          </a:sp3d>
        </p:spPr>
        <p:txBody>
          <a:bodyPr wrap="none" anchor="ctr">
            <a:flatTx/>
          </a:bodyPr>
          <a:lstStyle>
            <a:lvl1pPr>
              <a:spcBef>
                <a:spcPct val="30000"/>
              </a:spcBef>
              <a:buChar char="•"/>
              <a:defRPr sz="2800">
                <a:solidFill>
                  <a:schemeClr val="tx1"/>
                </a:solidFill>
                <a:latin typeface="Georgia" panose="02040502050405020303" pitchFamily="18" charset="0"/>
                <a:ea typeface="MS PGothic" panose="020B0600070205080204" pitchFamily="34" charset="-128"/>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defRPr>
            </a:lvl9pPr>
          </a:lstStyle>
          <a:p>
            <a:pPr algn="ctr" eaLnBrk="1" hangingPunct="1">
              <a:spcBef>
                <a:spcPct val="0"/>
              </a:spcBef>
              <a:buFontTx/>
              <a:buNone/>
              <a:defRPr/>
            </a:pPr>
            <a:r>
              <a:rPr lang="en-US" altLang="en-US" sz="1600" smtClean="0">
                <a:effectLst>
                  <a:outerShdw blurRad="38100" dist="38100" dir="2700000" algn="tl">
                    <a:srgbClr val="000000">
                      <a:alpha val="43137"/>
                    </a:srgbClr>
                  </a:outerShdw>
                </a:effectLst>
              </a:rPr>
              <a:t>Sentiment</a:t>
            </a:r>
            <a:br>
              <a:rPr lang="en-US" altLang="en-US" sz="1600" smtClean="0">
                <a:effectLst>
                  <a:outerShdw blurRad="38100" dist="38100" dir="2700000" algn="tl">
                    <a:srgbClr val="000000">
                      <a:alpha val="43137"/>
                    </a:srgbClr>
                  </a:outerShdw>
                </a:effectLst>
              </a:rPr>
            </a:br>
            <a:r>
              <a:rPr lang="en-US" altLang="en-US" sz="1600" smtClean="0">
                <a:effectLst>
                  <a:outerShdw blurRad="38100" dist="38100" dir="2700000" algn="tl">
                    <a:srgbClr val="000000">
                      <a:alpha val="43137"/>
                    </a:srgbClr>
                  </a:outerShdw>
                </a:effectLst>
              </a:rPr>
              <a:t>Analysis</a:t>
            </a:r>
          </a:p>
        </p:txBody>
      </p:sp>
      <p:sp>
        <p:nvSpPr>
          <p:cNvPr id="30747" name="Text Box 7"/>
          <p:cNvSpPr txBox="1">
            <a:spLocks noChangeArrowheads="1"/>
          </p:cNvSpPr>
          <p:nvPr/>
        </p:nvSpPr>
        <p:spPr bwMode="auto">
          <a:xfrm>
            <a:off x="7620000" y="2895600"/>
            <a:ext cx="1214438" cy="519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defRPr/>
            </a:pPr>
            <a:r>
              <a:rPr lang="en-US" altLang="en-US" sz="2800" b="1" smtClean="0">
                <a:effectLst>
                  <a:outerShdw blurRad="38100" dist="38100" dir="2700000" algn="tl">
                    <a:srgbClr val="000000">
                      <a:alpha val="43137"/>
                    </a:srgbClr>
                  </a:outerShdw>
                </a:effectLst>
                <a:latin typeface="Georgia" panose="02040502050405020303" pitchFamily="18" charset="0"/>
              </a:rPr>
              <a:t>..... </a:t>
            </a:r>
          </a:p>
        </p:txBody>
      </p:sp>
      <p:sp>
        <p:nvSpPr>
          <p:cNvPr id="31" name="Text Box 20"/>
          <p:cNvSpPr txBox="1">
            <a:spLocks noChangeArrowheads="1"/>
          </p:cNvSpPr>
          <p:nvPr/>
        </p:nvSpPr>
        <p:spPr bwMode="auto">
          <a:xfrm rot="16200000">
            <a:off x="1588" y="2679700"/>
            <a:ext cx="1403350" cy="641350"/>
          </a:xfrm>
          <a:prstGeom prst="rect">
            <a:avLst/>
          </a:prstGeom>
          <a:noFill/>
          <a:ln>
            <a:noFill/>
          </a:ln>
          <a:effectLst>
            <a:prstShdw prst="shdw17" dist="17961" dir="2700000">
              <a:schemeClr val="accent1">
                <a:gamma/>
                <a:shade val="60000"/>
                <a:invGamma/>
                <a:alpha val="74998"/>
              </a:schemeClr>
            </a:prstShdw>
          </a:effectLs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defRPr/>
            </a:pPr>
            <a:r>
              <a:rPr lang="en-US" altLang="en-US" sz="1800" dirty="0" smtClean="0">
                <a:solidFill>
                  <a:schemeClr val="accent2"/>
                </a:solidFill>
                <a:effectLst>
                  <a:outerShdw blurRad="38100" dist="38100" dir="2700000" algn="tl">
                    <a:srgbClr val="C0C0C0"/>
                  </a:outerShdw>
                </a:effectLst>
              </a:rPr>
              <a:t>Higher-level</a:t>
            </a:r>
            <a:br>
              <a:rPr lang="en-US" altLang="en-US" sz="1800" dirty="0" smtClean="0">
                <a:solidFill>
                  <a:schemeClr val="accent2"/>
                </a:solidFill>
                <a:effectLst>
                  <a:outerShdw blurRad="38100" dist="38100" dir="2700000" algn="tl">
                    <a:srgbClr val="C0C0C0"/>
                  </a:outerShdw>
                </a:effectLst>
              </a:rPr>
            </a:br>
            <a:r>
              <a:rPr lang="en-US" altLang="en-US" sz="1800" dirty="0" smtClean="0">
                <a:solidFill>
                  <a:schemeClr val="accent2"/>
                </a:solidFill>
                <a:effectLst>
                  <a:outerShdw blurRad="38100" dist="38100" dir="2700000" algn="tl">
                    <a:srgbClr val="C0C0C0"/>
                  </a:outerShdw>
                </a:effectLst>
              </a:rPr>
              <a:t>Tasks</a:t>
            </a:r>
          </a:p>
        </p:txBody>
      </p:sp>
      <p:sp>
        <p:nvSpPr>
          <p:cNvPr id="51230" name="Text Box 30"/>
          <p:cNvSpPr txBox="1">
            <a:spLocks noChangeArrowheads="1"/>
          </p:cNvSpPr>
          <p:nvPr/>
        </p:nvSpPr>
        <p:spPr bwMode="auto">
          <a:xfrm>
            <a:off x="6786563" y="5649913"/>
            <a:ext cx="2281237" cy="369887"/>
          </a:xfrm>
          <a:prstGeom prst="rect">
            <a:avLst/>
          </a:prstGeom>
          <a:noFill/>
          <a:ln>
            <a:noFill/>
          </a:ln>
          <a:effectLst>
            <a:prstShdw prst="shdw17" dist="17961" dir="2700000">
              <a:schemeClr val="accent1">
                <a:gamma/>
                <a:shade val="60000"/>
                <a:invGamma/>
                <a:alpha val="74998"/>
              </a:schemeClr>
            </a:prstShdw>
          </a:effectLst>
          <a:extLst/>
        </p:spPr>
        <p:txBody>
          <a:bodyPr>
            <a:spAutoFit/>
          </a:bodyPr>
          <a:lstStyle/>
          <a:p>
            <a:pPr algn="ctr" eaLnBrk="1" hangingPunct="1">
              <a:spcBef>
                <a:spcPct val="50000"/>
              </a:spcBef>
              <a:defRPr/>
            </a:pPr>
            <a:r>
              <a:rPr lang="en-US" i="1" dirty="0">
                <a:solidFill>
                  <a:srgbClr val="CC0000"/>
                </a:solidFill>
                <a:effectLst>
                  <a:outerShdw blurRad="38100" dist="38100" dir="2700000" algn="tl">
                    <a:srgbClr val="000000">
                      <a:alpha val="43137"/>
                    </a:srgbClr>
                  </a:outerShdw>
                </a:effectLst>
                <a:latin typeface="Georgia" charset="0"/>
                <a:ea typeface="MS PGothic" charset="0"/>
                <a:cs typeface="MS PGothic" charset="0"/>
              </a:rPr>
              <a:t>AQL Language</a:t>
            </a:r>
          </a:p>
        </p:txBody>
      </p:sp>
    </p:spTree>
    <p:extLst>
      <p:ext uri="{BB962C8B-B14F-4D97-AF65-F5344CB8AC3E}">
        <p14:creationId xmlns:p14="http://schemas.microsoft.com/office/powerpoint/2010/main" val="348229778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1203"/>
                                        </p:tgtEl>
                                        <p:attrNameLst>
                                          <p:attrName>style.visibility</p:attrName>
                                        </p:attrNameLst>
                                      </p:cBhvr>
                                      <p:to>
                                        <p:strVal val="visible"/>
                                      </p:to>
                                    </p:set>
                                    <p:animEffect transition="in" filter="fade">
                                      <p:cBhvr>
                                        <p:cTn id="7" dur="500"/>
                                        <p:tgtEl>
                                          <p:spTgt spid="5120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1230"/>
                                        </p:tgtEl>
                                        <p:attrNameLst>
                                          <p:attrName>style.visibility</p:attrName>
                                        </p:attrNameLst>
                                      </p:cBhvr>
                                      <p:to>
                                        <p:strVal val="visible"/>
                                      </p:to>
                                    </p:set>
                                    <p:animEffect transition="in" filter="fade">
                                      <p:cBhvr>
                                        <p:cTn id="10" dur="500"/>
                                        <p:tgtEl>
                                          <p:spTgt spid="51230"/>
                                        </p:tgtEl>
                                      </p:cBhvr>
                                    </p:animEffect>
                                  </p:childTnLst>
                                </p:cTn>
                              </p:par>
                            </p:childTnLst>
                          </p:cTn>
                        </p:par>
                        <p:par>
                          <p:cTn id="11" fill="hold" nodeType="afterGroup">
                            <p:stCondLst>
                              <p:cond delay="500"/>
                            </p:stCondLst>
                            <p:childTnLst>
                              <p:par>
                                <p:cTn id="12" presetID="1" presetClass="emph" presetSubtype="2" fill="hold" nodeType="afterEffect">
                                  <p:stCondLst>
                                    <p:cond delay="0"/>
                                  </p:stCondLst>
                                  <p:childTnLst>
                                    <p:animClr clrSpc="rgb" dir="cw">
                                      <p:cBhvr>
                                        <p:cTn id="13" dur="2000" fill="hold"/>
                                        <p:tgtEl>
                                          <p:spTgt spid="30"/>
                                        </p:tgtEl>
                                        <p:attrNameLst>
                                          <p:attrName>fillcolor</p:attrName>
                                        </p:attrNameLst>
                                      </p:cBhvr>
                                      <p:to>
                                        <a:schemeClr val="tx1"/>
                                      </p:to>
                                    </p:animClr>
                                    <p:set>
                                      <p:cBhvr>
                                        <p:cTn id="14" dur="2000" fill="hold"/>
                                        <p:tgtEl>
                                          <p:spTgt spid="30"/>
                                        </p:tgtEl>
                                        <p:attrNameLst>
                                          <p:attrName>fill.type</p:attrName>
                                        </p:attrNameLst>
                                      </p:cBhvr>
                                      <p:to>
                                        <p:strVal val="solid"/>
                                      </p:to>
                                    </p:set>
                                    <p:set>
                                      <p:cBhvr>
                                        <p:cTn id="15" dur="2000" fill="hold"/>
                                        <p:tgtEl>
                                          <p:spTgt spid="30"/>
                                        </p:tgtEl>
                                        <p:attrNameLst>
                                          <p:attrName>fill.on</p:attrName>
                                        </p:attrNameLst>
                                      </p:cBhvr>
                                      <p:to>
                                        <p:strVal val="true"/>
                                      </p:to>
                                    </p:set>
                                  </p:childTnLst>
                                </p:cTn>
                              </p:par>
                              <p:par>
                                <p:cTn id="16" presetID="1" presetClass="emph" presetSubtype="2" fill="hold" nodeType="withEffect">
                                  <p:stCondLst>
                                    <p:cond delay="0"/>
                                  </p:stCondLst>
                                  <p:childTnLst>
                                    <p:animClr clrSpc="rgb" dir="cw">
                                      <p:cBhvr>
                                        <p:cTn id="17" dur="2000" fill="hold"/>
                                        <p:tgtEl>
                                          <p:spTgt spid="29"/>
                                        </p:tgtEl>
                                        <p:attrNameLst>
                                          <p:attrName>fillcolor</p:attrName>
                                        </p:attrNameLst>
                                      </p:cBhvr>
                                      <p:to>
                                        <a:schemeClr val="tx1"/>
                                      </p:to>
                                    </p:animClr>
                                    <p:set>
                                      <p:cBhvr>
                                        <p:cTn id="18" dur="2000" fill="hold"/>
                                        <p:tgtEl>
                                          <p:spTgt spid="29"/>
                                        </p:tgtEl>
                                        <p:attrNameLst>
                                          <p:attrName>fill.type</p:attrName>
                                        </p:attrNameLst>
                                      </p:cBhvr>
                                      <p:to>
                                        <p:strVal val="solid"/>
                                      </p:to>
                                    </p:set>
                                    <p:set>
                                      <p:cBhvr>
                                        <p:cTn id="19" dur="2000" fill="hold"/>
                                        <p:tgtEl>
                                          <p:spTgt spid="29"/>
                                        </p:tgtEl>
                                        <p:attrNameLst>
                                          <p:attrName>fill.on</p:attrName>
                                        </p:attrNameLst>
                                      </p:cBhvr>
                                      <p:to>
                                        <p:strVal val="true"/>
                                      </p:to>
                                    </p:set>
                                  </p:childTnLst>
                                </p:cTn>
                              </p:par>
                              <p:par>
                                <p:cTn id="20" presetID="1" presetClass="emph" presetSubtype="2" fill="hold" nodeType="withEffect">
                                  <p:stCondLst>
                                    <p:cond delay="0"/>
                                  </p:stCondLst>
                                  <p:childTnLst>
                                    <p:animClr clrSpc="rgb" dir="cw">
                                      <p:cBhvr>
                                        <p:cTn id="21" dur="2000" fill="hold"/>
                                        <p:tgtEl>
                                          <p:spTgt spid="33"/>
                                        </p:tgtEl>
                                        <p:attrNameLst>
                                          <p:attrName>fillcolor</p:attrName>
                                        </p:attrNameLst>
                                      </p:cBhvr>
                                      <p:to>
                                        <a:schemeClr val="tx1"/>
                                      </p:to>
                                    </p:animClr>
                                    <p:set>
                                      <p:cBhvr>
                                        <p:cTn id="22" dur="2000" fill="hold"/>
                                        <p:tgtEl>
                                          <p:spTgt spid="33"/>
                                        </p:tgtEl>
                                        <p:attrNameLst>
                                          <p:attrName>fill.type</p:attrName>
                                        </p:attrNameLst>
                                      </p:cBhvr>
                                      <p:to>
                                        <p:strVal val="solid"/>
                                      </p:to>
                                    </p:set>
                                    <p:set>
                                      <p:cBhvr>
                                        <p:cTn id="23" dur="2000" fill="hold"/>
                                        <p:tgtEl>
                                          <p:spTgt spid="33"/>
                                        </p:tgtEl>
                                        <p:attrNameLst>
                                          <p:attrName>fill.on</p:attrName>
                                        </p:attrNameLst>
                                      </p:cBhvr>
                                      <p:to>
                                        <p:strVal val="true"/>
                                      </p:to>
                                    </p:set>
                                  </p:childTnLst>
                                </p:cTn>
                              </p:par>
                              <p:par>
                                <p:cTn id="24" presetID="1" presetClass="emph" presetSubtype="2" fill="hold" nodeType="withEffect">
                                  <p:stCondLst>
                                    <p:cond delay="0"/>
                                  </p:stCondLst>
                                  <p:childTnLst>
                                    <p:animClr clrSpc="rgb" dir="cw">
                                      <p:cBhvr>
                                        <p:cTn id="25" dur="2000" fill="hold"/>
                                        <p:tgtEl>
                                          <p:spTgt spid="36"/>
                                        </p:tgtEl>
                                        <p:attrNameLst>
                                          <p:attrName>fillcolor</p:attrName>
                                        </p:attrNameLst>
                                      </p:cBhvr>
                                      <p:to>
                                        <a:schemeClr val="tx1"/>
                                      </p:to>
                                    </p:animClr>
                                    <p:set>
                                      <p:cBhvr>
                                        <p:cTn id="26" dur="2000" fill="hold"/>
                                        <p:tgtEl>
                                          <p:spTgt spid="36"/>
                                        </p:tgtEl>
                                        <p:attrNameLst>
                                          <p:attrName>fill.type</p:attrName>
                                        </p:attrNameLst>
                                      </p:cBhvr>
                                      <p:to>
                                        <p:strVal val="solid"/>
                                      </p:to>
                                    </p:set>
                                    <p:set>
                                      <p:cBhvr>
                                        <p:cTn id="27" dur="2000" fill="hold"/>
                                        <p:tgtEl>
                                          <p:spTgt spid="36"/>
                                        </p:tgtEl>
                                        <p:attrNameLst>
                                          <p:attrName>fill.on</p:attrName>
                                        </p:attrNameLst>
                                      </p:cBhvr>
                                      <p:to>
                                        <p:strVal val="true"/>
                                      </p:to>
                                    </p:set>
                                  </p:childTnLst>
                                </p:cTn>
                              </p:par>
                              <p:par>
                                <p:cTn id="28" presetID="1" presetClass="emph" presetSubtype="2" fill="hold" nodeType="withEffect">
                                  <p:stCondLst>
                                    <p:cond delay="0"/>
                                  </p:stCondLst>
                                  <p:childTnLst>
                                    <p:animClr clrSpc="rgb" dir="cw">
                                      <p:cBhvr>
                                        <p:cTn id="29" dur="2000" fill="hold"/>
                                        <p:tgtEl>
                                          <p:spTgt spid="77827"/>
                                        </p:tgtEl>
                                        <p:attrNameLst>
                                          <p:attrName>fillcolor</p:attrName>
                                        </p:attrNameLst>
                                      </p:cBhvr>
                                      <p:to>
                                        <a:schemeClr val="tx1"/>
                                      </p:to>
                                    </p:animClr>
                                    <p:set>
                                      <p:cBhvr>
                                        <p:cTn id="30" dur="2000" fill="hold"/>
                                        <p:tgtEl>
                                          <p:spTgt spid="77827"/>
                                        </p:tgtEl>
                                        <p:attrNameLst>
                                          <p:attrName>fill.type</p:attrName>
                                        </p:attrNameLst>
                                      </p:cBhvr>
                                      <p:to>
                                        <p:strVal val="solid"/>
                                      </p:to>
                                    </p:set>
                                    <p:set>
                                      <p:cBhvr>
                                        <p:cTn id="31" dur="2000" fill="hold"/>
                                        <p:tgtEl>
                                          <p:spTgt spid="77827"/>
                                        </p:tgtEl>
                                        <p:attrNameLst>
                                          <p:attrName>fill.on</p:attrName>
                                        </p:attrNameLst>
                                      </p:cBhvr>
                                      <p:to>
                                        <p:strVal val="true"/>
                                      </p:to>
                                    </p:set>
                                  </p:childTnLst>
                                </p:cTn>
                              </p:par>
                              <p:par>
                                <p:cTn id="32" presetID="1" presetClass="emph" presetSubtype="2" fill="hold" nodeType="withEffect">
                                  <p:stCondLst>
                                    <p:cond delay="0"/>
                                  </p:stCondLst>
                                  <p:childTnLst>
                                    <p:animClr clrSpc="rgb" dir="cw">
                                      <p:cBhvr>
                                        <p:cTn id="33" dur="2000" fill="hold"/>
                                        <p:tgtEl>
                                          <p:spTgt spid="77826"/>
                                        </p:tgtEl>
                                        <p:attrNameLst>
                                          <p:attrName>fillcolor</p:attrName>
                                        </p:attrNameLst>
                                      </p:cBhvr>
                                      <p:to>
                                        <a:schemeClr val="tx1"/>
                                      </p:to>
                                    </p:animClr>
                                    <p:set>
                                      <p:cBhvr>
                                        <p:cTn id="34" dur="2000" fill="hold"/>
                                        <p:tgtEl>
                                          <p:spTgt spid="77826"/>
                                        </p:tgtEl>
                                        <p:attrNameLst>
                                          <p:attrName>fill.type</p:attrName>
                                        </p:attrNameLst>
                                      </p:cBhvr>
                                      <p:to>
                                        <p:strVal val="solid"/>
                                      </p:to>
                                    </p:set>
                                    <p:set>
                                      <p:cBhvr>
                                        <p:cTn id="35" dur="2000" fill="hold"/>
                                        <p:tgtEl>
                                          <p:spTgt spid="77826"/>
                                        </p:tgtEl>
                                        <p:attrNameLst>
                                          <p:attrName>fill.on</p:attrName>
                                        </p:attrNameLst>
                                      </p:cBhvr>
                                      <p:to>
                                        <p:strVal val="true"/>
                                      </p:to>
                                    </p:set>
                                  </p:childTnLst>
                                </p:cTn>
                              </p:par>
                              <p:par>
                                <p:cTn id="36" presetID="1" presetClass="emph" presetSubtype="2" fill="hold" nodeType="withEffect">
                                  <p:stCondLst>
                                    <p:cond delay="0"/>
                                  </p:stCondLst>
                                  <p:childTnLst>
                                    <p:animClr clrSpc="rgb" dir="cw">
                                      <p:cBhvr>
                                        <p:cTn id="37" dur="2000" fill="hold"/>
                                        <p:tgtEl>
                                          <p:spTgt spid="77830"/>
                                        </p:tgtEl>
                                        <p:attrNameLst>
                                          <p:attrName>fillcolor</p:attrName>
                                        </p:attrNameLst>
                                      </p:cBhvr>
                                      <p:to>
                                        <a:schemeClr val="tx1"/>
                                      </p:to>
                                    </p:animClr>
                                    <p:set>
                                      <p:cBhvr>
                                        <p:cTn id="38" dur="2000" fill="hold"/>
                                        <p:tgtEl>
                                          <p:spTgt spid="77830"/>
                                        </p:tgtEl>
                                        <p:attrNameLst>
                                          <p:attrName>fill.type</p:attrName>
                                        </p:attrNameLst>
                                      </p:cBhvr>
                                      <p:to>
                                        <p:strVal val="solid"/>
                                      </p:to>
                                    </p:set>
                                    <p:set>
                                      <p:cBhvr>
                                        <p:cTn id="39" dur="2000" fill="hold"/>
                                        <p:tgtEl>
                                          <p:spTgt spid="77830"/>
                                        </p:tgtEl>
                                        <p:attrNameLst>
                                          <p:attrName>fill.on</p:attrName>
                                        </p:attrNameLst>
                                      </p:cBhvr>
                                      <p:to>
                                        <p:strVal val="true"/>
                                      </p:to>
                                    </p:set>
                                  </p:childTnLst>
                                </p:cTn>
                              </p:par>
                            </p:childTnLst>
                          </p:cTn>
                        </p:par>
                        <p:par>
                          <p:cTn id="40" fill="hold" nodeType="afterGroup">
                            <p:stCondLst>
                              <p:cond delay="2500"/>
                            </p:stCondLst>
                            <p:childTnLst>
                              <p:par>
                                <p:cTn id="41" presetID="10" presetClass="entr" presetSubtype="0" fill="hold" grpId="0" nodeType="after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fade">
                                      <p:cBhvr>
                                        <p:cTn id="43" dur="500"/>
                                        <p:tgtEl>
                                          <p:spTgt spid="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51231"/>
                                        </p:tgtEl>
                                        <p:attrNameLst>
                                          <p:attrName>style.visibility</p:attrName>
                                        </p:attrNameLst>
                                      </p:cBhvr>
                                      <p:to>
                                        <p:strVal val="visible"/>
                                      </p:to>
                                    </p:set>
                                    <p:animEffect transition="in" filter="fade">
                                      <p:cBhvr>
                                        <p:cTn id="46" dur="500"/>
                                        <p:tgtEl>
                                          <p:spTgt spid="512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1231" grpId="0"/>
      <p:bldP spid="51203" grpId="0" animBg="1"/>
      <p:bldP spid="51230" grpId="0"/>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Number Placeholder 3"/>
          <p:cNvSpPr>
            <a:spLocks noGrp="1"/>
          </p:cNvSpPr>
          <p:nvPr>
            <p:ph type="sldNum" sz="quarter" idx="12"/>
          </p:nvPr>
        </p:nvSpPr>
        <p:spPr>
          <a:xfrm>
            <a:off x="457200" y="6245225"/>
            <a:ext cx="2133600" cy="476250"/>
          </a:xfrm>
        </p:spPr>
        <p:txBody>
          <a:bodyPr/>
          <a:lstStyle>
            <a:lvl1pPr>
              <a:spcBef>
                <a:spcPct val="50000"/>
              </a:spcBef>
              <a:buClr>
                <a:schemeClr val="tx1"/>
              </a:buClr>
              <a:buFont typeface="Wingdings" panose="05000000000000000000" pitchFamily="2" charset="2"/>
              <a:buChar char="§"/>
              <a:defRPr sz="1600">
                <a:solidFill>
                  <a:schemeClr val="tx1"/>
                </a:solidFill>
                <a:latin typeface="Whitney Light" pitchFamily="50" charset="0"/>
              </a:defRPr>
            </a:lvl1pPr>
            <a:lvl2pPr marL="37931725" indent="-37474525">
              <a:buClr>
                <a:schemeClr val="tx1"/>
              </a:buClr>
              <a:buFont typeface="Arial" panose="020B0604020202020204" pitchFamily="34" charset="0"/>
              <a:buChar char="–"/>
              <a:defRPr sz="1600">
                <a:solidFill>
                  <a:schemeClr val="tx1"/>
                </a:solidFill>
                <a:latin typeface="Whitney Light" pitchFamily="50" charset="0"/>
              </a:defRPr>
            </a:lvl2pPr>
            <a:lvl3pPr marL="855663" indent="-173038">
              <a:buClr>
                <a:schemeClr val="tx1"/>
              </a:buClr>
              <a:buChar char="•"/>
              <a:defRPr sz="1600">
                <a:solidFill>
                  <a:schemeClr val="tx1"/>
                </a:solidFill>
                <a:latin typeface="Whitney Light" pitchFamily="50" charset="0"/>
              </a:defRPr>
            </a:lvl3pPr>
            <a:lvl4pPr marL="1203325" indent="-173038">
              <a:spcBef>
                <a:spcPct val="20000"/>
              </a:spcBef>
              <a:buClr>
                <a:schemeClr val="bg1"/>
              </a:buClr>
              <a:defRPr sz="1600">
                <a:solidFill>
                  <a:schemeClr val="bg1"/>
                </a:solidFill>
                <a:latin typeface="Arial" panose="020B0604020202020204" pitchFamily="34" charset="0"/>
              </a:defRPr>
            </a:lvl4pPr>
            <a:lvl5pPr marL="1539875" indent="-163513">
              <a:spcBef>
                <a:spcPct val="20000"/>
              </a:spcBef>
              <a:buClr>
                <a:schemeClr val="bg1"/>
              </a:buClr>
              <a:buChar char="»"/>
              <a:defRPr sz="1600">
                <a:solidFill>
                  <a:schemeClr val="bg1"/>
                </a:solidFill>
                <a:latin typeface="Arial" panose="020B0604020202020204" pitchFamily="34" charset="0"/>
              </a:defRPr>
            </a:lvl5pPr>
            <a:lvl6pPr marL="1997075" indent="-163513"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6pPr>
            <a:lvl7pPr marL="2454275" indent="-163513"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7pPr>
            <a:lvl8pPr marL="2911475" indent="-163513"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8pPr>
            <a:lvl9pPr marL="3368675" indent="-163513"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9pPr>
          </a:lstStyle>
          <a:p>
            <a:pPr algn="l">
              <a:spcBef>
                <a:spcPct val="0"/>
              </a:spcBef>
              <a:buClrTx/>
              <a:buFontTx/>
              <a:buNone/>
              <a:defRPr/>
            </a:pPr>
            <a:fld id="{ABAA92A6-62DF-4FC1-9B3B-C8A8226C2389}" type="slidenum">
              <a:rPr lang="en-US" altLang="en-US" sz="1000">
                <a:solidFill>
                  <a:srgbClr val="FFFFFF"/>
                </a:solidFill>
                <a:latin typeface="Arial" panose="020B0604020202020204" pitchFamily="34" charset="0"/>
                <a:ea typeface="+mn-ea"/>
              </a:rPr>
              <a:pPr algn="l">
                <a:spcBef>
                  <a:spcPct val="0"/>
                </a:spcBef>
                <a:buClrTx/>
                <a:buFontTx/>
                <a:buNone/>
                <a:defRPr/>
              </a:pPr>
              <a:t>147</a:t>
            </a:fld>
            <a:endParaRPr lang="en-US" altLang="en-US" sz="1000">
              <a:solidFill>
                <a:srgbClr val="FFFFFF"/>
              </a:solidFill>
              <a:latin typeface="Arial" panose="020B0604020202020204" pitchFamily="34" charset="0"/>
              <a:ea typeface="+mn-ea"/>
            </a:endParaRPr>
          </a:p>
        </p:txBody>
      </p:sp>
      <p:sp>
        <p:nvSpPr>
          <p:cNvPr id="56323" name="Rectangle 2"/>
          <p:cNvSpPr>
            <a:spLocks noGrp="1" noChangeArrowheads="1"/>
          </p:cNvSpPr>
          <p:nvPr>
            <p:ph type="title"/>
          </p:nvPr>
        </p:nvSpPr>
        <p:spPr>
          <a:xfrm>
            <a:off x="152400" y="609600"/>
            <a:ext cx="8245475" cy="498475"/>
          </a:xfrm>
        </p:spPr>
        <p:txBody>
          <a:bodyPr/>
          <a:lstStyle/>
          <a:p>
            <a:pPr eaLnBrk="1" hangingPunct="1"/>
            <a:r>
              <a:rPr lang="en-US" altLang="en-US" b="0" dirty="0" smtClean="0">
                <a:latin typeface="Whitney-Semibold"/>
                <a:cs typeface="Whitney-Semibold"/>
              </a:rPr>
              <a:t>Classes of Optimizations in </a:t>
            </a:r>
            <a:r>
              <a:rPr lang="en-US" altLang="en-US" b="0" dirty="0" err="1" smtClean="0">
                <a:latin typeface="Whitney-Semibold"/>
                <a:cs typeface="Whitney-Semibold"/>
              </a:rPr>
              <a:t>SystemT</a:t>
            </a:r>
            <a:endParaRPr lang="en-US" altLang="en-US" b="0" dirty="0" smtClean="0">
              <a:latin typeface="Whitney-Semibold"/>
              <a:cs typeface="Whitney-Semibold"/>
            </a:endParaRPr>
          </a:p>
        </p:txBody>
      </p:sp>
      <p:sp>
        <p:nvSpPr>
          <p:cNvPr id="373763" name="Rectangle 3"/>
          <p:cNvSpPr>
            <a:spLocks noGrp="1" noChangeArrowheads="1"/>
          </p:cNvSpPr>
          <p:nvPr>
            <p:ph type="body" idx="1"/>
          </p:nvPr>
        </p:nvSpPr>
        <p:spPr>
          <a:xfrm>
            <a:off x="298450" y="1362075"/>
            <a:ext cx="8540750" cy="4478338"/>
          </a:xfrm>
        </p:spPr>
        <p:txBody>
          <a:bodyPr/>
          <a:lstStyle/>
          <a:p>
            <a:pPr eaLnBrk="1" hangingPunct="1"/>
            <a:r>
              <a:rPr lang="en-US" altLang="en-US" sz="2400" b="1" dirty="0" smtClean="0">
                <a:latin typeface="Whitney-Book"/>
                <a:cs typeface="Whitney-Book"/>
              </a:rPr>
              <a:t>Rewrite-based</a:t>
            </a:r>
            <a:r>
              <a:rPr lang="en-US" altLang="en-US" sz="2400" dirty="0" smtClean="0">
                <a:latin typeface="Whitney-Book"/>
                <a:cs typeface="Whitney-Book"/>
              </a:rPr>
              <a:t>: rewrite algebraic operator graph </a:t>
            </a:r>
          </a:p>
          <a:p>
            <a:pPr marL="576263" lvl="1" eaLnBrk="1" hangingPunct="1"/>
            <a:r>
              <a:rPr lang="en-US" altLang="en-US" sz="2400" dirty="0" smtClean="0">
                <a:latin typeface="Whitney-Book"/>
                <a:cs typeface="Whitney-Book"/>
              </a:rPr>
              <a:t>Shared Dictionary Matching</a:t>
            </a:r>
          </a:p>
          <a:p>
            <a:pPr marL="576263" lvl="1" eaLnBrk="1" hangingPunct="1"/>
            <a:r>
              <a:rPr lang="en-US" altLang="en-US" sz="2400" dirty="0" smtClean="0">
                <a:latin typeface="Whitney-Book"/>
                <a:cs typeface="Whitney-Book"/>
              </a:rPr>
              <a:t>Shared Regular Expression Evaluation</a:t>
            </a:r>
            <a:endParaRPr lang="en-US" altLang="en-US" sz="2000" dirty="0" smtClean="0">
              <a:latin typeface="Whitney-Book"/>
              <a:cs typeface="Whitney-Book"/>
            </a:endParaRPr>
          </a:p>
          <a:p>
            <a:pPr marL="576263" lvl="1" eaLnBrk="1" hangingPunct="1"/>
            <a:r>
              <a:rPr lang="en-US" altLang="en-US" sz="2400" dirty="0" smtClean="0">
                <a:latin typeface="Whitney-Book"/>
                <a:cs typeface="Whitney-Book"/>
              </a:rPr>
              <a:t>On-demand tokenization</a:t>
            </a:r>
            <a:r>
              <a:rPr lang="en-US" altLang="en-US" sz="2000" dirty="0" smtClean="0">
                <a:latin typeface="Whitney-Book"/>
                <a:cs typeface="Whitney-Book"/>
              </a:rPr>
              <a:t>  </a:t>
            </a:r>
          </a:p>
          <a:p>
            <a:pPr marL="858838" lvl="2" eaLnBrk="1" hangingPunct="1"/>
            <a:endParaRPr lang="en-US" altLang="en-US" sz="2000" dirty="0" smtClean="0">
              <a:latin typeface="Whitney-Book"/>
              <a:cs typeface="Whitney-Book"/>
            </a:endParaRPr>
          </a:p>
          <a:p>
            <a:pPr eaLnBrk="1" hangingPunct="1"/>
            <a:r>
              <a:rPr lang="en-US" altLang="en-US" sz="2400" b="1" dirty="0" smtClean="0">
                <a:latin typeface="Whitney-Book"/>
                <a:cs typeface="Whitney-Book"/>
              </a:rPr>
              <a:t>Cost-based</a:t>
            </a:r>
            <a:r>
              <a:rPr lang="en-US" altLang="en-US" sz="2400" dirty="0" smtClean="0">
                <a:latin typeface="Whitney-Book"/>
                <a:cs typeface="Whitney-Book"/>
              </a:rPr>
              <a:t>: relies on novel selectivity estimation for text-specific operators</a:t>
            </a:r>
          </a:p>
          <a:p>
            <a:pPr marL="576263" lvl="1" eaLnBrk="1" hangingPunct="1"/>
            <a:r>
              <a:rPr lang="en-US" altLang="en-US" sz="2400" dirty="0" smtClean="0">
                <a:latin typeface="Whitney-Book"/>
                <a:cs typeface="Whitney-Book"/>
              </a:rPr>
              <a:t>Standard transformations </a:t>
            </a:r>
          </a:p>
          <a:p>
            <a:pPr marL="858838" lvl="2" eaLnBrk="1" hangingPunct="1"/>
            <a:r>
              <a:rPr lang="en-US" altLang="en-US" sz="2000" dirty="0" smtClean="0">
                <a:latin typeface="Whitney-Book"/>
                <a:cs typeface="Whitney-Book"/>
              </a:rPr>
              <a:t>E.g., push down selections</a:t>
            </a:r>
          </a:p>
          <a:p>
            <a:pPr marL="576263" lvl="1" eaLnBrk="1" hangingPunct="1"/>
            <a:r>
              <a:rPr lang="en-US" altLang="en-US" sz="2400" dirty="0" smtClean="0">
                <a:latin typeface="Whitney-Book"/>
                <a:cs typeface="Whitney-Book"/>
              </a:rPr>
              <a:t>Restricted Span Evaluation</a:t>
            </a:r>
          </a:p>
          <a:p>
            <a:pPr marL="858838" lvl="2" eaLnBrk="1" hangingPunct="1"/>
            <a:r>
              <a:rPr lang="en-US" altLang="en-US" sz="2000" dirty="0" smtClean="0">
                <a:latin typeface="Whitney-Book"/>
                <a:cs typeface="Whitney-Book"/>
              </a:rPr>
              <a:t>Evaluate expensive operators on restricted regions of the document</a:t>
            </a:r>
          </a:p>
        </p:txBody>
      </p:sp>
    </p:spTree>
    <p:extLst>
      <p:ext uri="{BB962C8B-B14F-4D97-AF65-F5344CB8AC3E}">
        <p14:creationId xmlns:p14="http://schemas.microsoft.com/office/powerpoint/2010/main" val="54154916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7376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73763">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73763">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73763">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73763">
                                            <p:txEl>
                                              <p:pRg st="9" end="9"/>
                                            </p:txEl>
                                          </p:spTgt>
                                        </p:tgtEl>
                                        <p:attrNameLst>
                                          <p:attrName>style.visibility</p:attrName>
                                        </p:attrNameLst>
                                      </p:cBhvr>
                                      <p:to>
                                        <p:strVal val="visible"/>
                                      </p:to>
                                    </p:set>
                                  </p:childTnLst>
                                </p:cTn>
                              </p:par>
                              <p:par>
                                <p:cTn id="15" presetID="9" presetClass="emph" presetSubtype="0" nodeType="withEffect">
                                  <p:stCondLst>
                                    <p:cond delay="0"/>
                                  </p:stCondLst>
                                  <p:childTnLst>
                                    <p:set>
                                      <p:cBhvr rctx="PPT">
                                        <p:cTn id="16" dur="indefinite"/>
                                        <p:tgtEl>
                                          <p:spTgt spid="373763">
                                            <p:txEl>
                                              <p:pRg st="0" end="0"/>
                                            </p:txEl>
                                          </p:spTgt>
                                        </p:tgtEl>
                                        <p:attrNameLst>
                                          <p:attrName>style.opacity</p:attrName>
                                        </p:attrNameLst>
                                      </p:cBhvr>
                                      <p:to>
                                        <p:strVal val="0.25"/>
                                      </p:to>
                                    </p:set>
                                    <p:animEffect filter="image" prLst="opacity: 0.25">
                                      <p:cBhvr rctx="IE">
                                        <p:cTn id="17" dur="indefinite"/>
                                        <p:tgtEl>
                                          <p:spTgt spid="373763">
                                            <p:txEl>
                                              <p:pRg st="0" end="0"/>
                                            </p:txEl>
                                          </p:spTgt>
                                        </p:tgtEl>
                                      </p:cBhvr>
                                    </p:animEffect>
                                  </p:childTnLst>
                                </p:cTn>
                              </p:par>
                              <p:par>
                                <p:cTn id="18" presetID="9" presetClass="emph" presetSubtype="0" nodeType="withEffect">
                                  <p:stCondLst>
                                    <p:cond delay="0"/>
                                  </p:stCondLst>
                                  <p:childTnLst>
                                    <p:set>
                                      <p:cBhvr rctx="PPT">
                                        <p:cTn id="19" dur="indefinite"/>
                                        <p:tgtEl>
                                          <p:spTgt spid="373763">
                                            <p:txEl>
                                              <p:pRg st="1" end="1"/>
                                            </p:txEl>
                                          </p:spTgt>
                                        </p:tgtEl>
                                        <p:attrNameLst>
                                          <p:attrName>style.opacity</p:attrName>
                                        </p:attrNameLst>
                                      </p:cBhvr>
                                      <p:to>
                                        <p:strVal val="0.25"/>
                                      </p:to>
                                    </p:set>
                                    <p:animEffect filter="image" prLst="opacity: 0.25">
                                      <p:cBhvr rctx="IE">
                                        <p:cTn id="20" dur="indefinite"/>
                                        <p:tgtEl>
                                          <p:spTgt spid="373763">
                                            <p:txEl>
                                              <p:pRg st="1" end="1"/>
                                            </p:txEl>
                                          </p:spTgt>
                                        </p:tgtEl>
                                      </p:cBhvr>
                                    </p:animEffect>
                                  </p:childTnLst>
                                </p:cTn>
                              </p:par>
                              <p:par>
                                <p:cTn id="21" presetID="9" presetClass="emph" presetSubtype="0" nodeType="withEffect">
                                  <p:stCondLst>
                                    <p:cond delay="0"/>
                                  </p:stCondLst>
                                  <p:childTnLst>
                                    <p:set>
                                      <p:cBhvr rctx="PPT">
                                        <p:cTn id="22" dur="indefinite"/>
                                        <p:tgtEl>
                                          <p:spTgt spid="373763">
                                            <p:txEl>
                                              <p:pRg st="2" end="2"/>
                                            </p:txEl>
                                          </p:spTgt>
                                        </p:tgtEl>
                                        <p:attrNameLst>
                                          <p:attrName>style.opacity</p:attrName>
                                        </p:attrNameLst>
                                      </p:cBhvr>
                                      <p:to>
                                        <p:strVal val="0.25"/>
                                      </p:to>
                                    </p:set>
                                    <p:animEffect filter="image" prLst="opacity: 0.25">
                                      <p:cBhvr rctx="IE">
                                        <p:cTn id="23" dur="indefinite"/>
                                        <p:tgtEl>
                                          <p:spTgt spid="373763">
                                            <p:txEl>
                                              <p:pRg st="2" end="2"/>
                                            </p:txEl>
                                          </p:spTgt>
                                        </p:tgtEl>
                                      </p:cBhvr>
                                    </p:animEffect>
                                  </p:childTnLst>
                                </p:cTn>
                              </p:par>
                              <p:par>
                                <p:cTn id="24" presetID="9" presetClass="emph" presetSubtype="0" nodeType="withEffect">
                                  <p:stCondLst>
                                    <p:cond delay="0"/>
                                  </p:stCondLst>
                                  <p:childTnLst>
                                    <p:set>
                                      <p:cBhvr rctx="PPT">
                                        <p:cTn id="25" dur="indefinite"/>
                                        <p:tgtEl>
                                          <p:spTgt spid="373763">
                                            <p:txEl>
                                              <p:pRg st="3" end="3"/>
                                            </p:txEl>
                                          </p:spTgt>
                                        </p:tgtEl>
                                        <p:attrNameLst>
                                          <p:attrName>style.opacity</p:attrName>
                                        </p:attrNameLst>
                                      </p:cBhvr>
                                      <p:to>
                                        <p:strVal val="0.25"/>
                                      </p:to>
                                    </p:set>
                                    <p:animEffect filter="image" prLst="opacity: 0.25">
                                      <p:cBhvr rctx="IE">
                                        <p:cTn id="26" dur="indefinite"/>
                                        <p:tgtEl>
                                          <p:spTgt spid="37376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AutoShape 2"/>
          <p:cNvSpPr>
            <a:spLocks noChangeArrowheads="1"/>
          </p:cNvSpPr>
          <p:nvPr/>
        </p:nvSpPr>
        <p:spPr bwMode="auto">
          <a:xfrm>
            <a:off x="3276600" y="3429000"/>
            <a:ext cx="2590800" cy="1371600"/>
          </a:xfrm>
          <a:prstGeom prst="rightArrow">
            <a:avLst>
              <a:gd name="adj1" fmla="val 54630"/>
              <a:gd name="adj2" fmla="val 43584"/>
            </a:avLst>
          </a:prstGeom>
          <a:gradFill rotWithShape="1">
            <a:gsLst>
              <a:gs pos="0">
                <a:schemeClr val="folHlink">
                  <a:gamma/>
                  <a:tint val="0"/>
                  <a:invGamma/>
                </a:schemeClr>
              </a:gs>
              <a:gs pos="100000">
                <a:schemeClr val="folHlink"/>
              </a:gs>
            </a:gsLst>
            <a:lin ang="0" scaled="1"/>
          </a:gradFill>
          <a:ln>
            <a:noFill/>
          </a:ln>
          <a:effectLst/>
          <a:extLst>
            <a:ext uri="{91240B29-F687-4f45-9708-019B960494DF}">
              <a14:hiddenLine xmlns:a14="http://schemas.microsoft.com/office/drawing/2010/main" xmlns="" w="38100">
                <a:solidFill>
                  <a:schemeClr val="tx1"/>
                </a:solidFill>
                <a:miter lim="800000"/>
                <a:headEnd type="none" w="sm" len="sm"/>
                <a:tailEnd type="none" w="lg" len="lg"/>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Whitney-Book"/>
              <a:cs typeface="Whitney-Book"/>
            </a:endParaRPr>
          </a:p>
        </p:txBody>
      </p:sp>
      <p:sp>
        <p:nvSpPr>
          <p:cNvPr id="123907" name="Rectangle 3"/>
          <p:cNvSpPr>
            <a:spLocks noGrp="1" noChangeArrowheads="1"/>
          </p:cNvSpPr>
          <p:nvPr>
            <p:ph type="title"/>
          </p:nvPr>
        </p:nvSpPr>
        <p:spPr>
          <a:xfrm>
            <a:off x="228600" y="533400"/>
            <a:ext cx="8915400" cy="685800"/>
          </a:xfrm>
          <a:extLs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a:lstStyle/>
          <a:p>
            <a:pPr>
              <a:defRPr/>
            </a:pPr>
            <a:r>
              <a:rPr lang="en-US" dirty="0">
                <a:latin typeface="Whitney-Semibold"/>
                <a:cs typeface="Whitney-Semibold"/>
              </a:rPr>
              <a:t>Example: Shared Dictionary Matching (SDM)</a:t>
            </a:r>
          </a:p>
        </p:txBody>
      </p:sp>
      <p:sp>
        <p:nvSpPr>
          <p:cNvPr id="123908" name="Rectangle 4"/>
          <p:cNvSpPr>
            <a:spLocks noGrp="1" noChangeArrowheads="1"/>
          </p:cNvSpPr>
          <p:nvPr>
            <p:ph type="body" sz="half" idx="1"/>
          </p:nvPr>
        </p:nvSpPr>
        <p:spPr>
          <a:xfrm>
            <a:off x="457200" y="1066800"/>
            <a:ext cx="8229600" cy="2430463"/>
          </a:xfrm>
          <a:extLs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a:lstStyle/>
          <a:p>
            <a:pPr>
              <a:defRPr/>
            </a:pPr>
            <a:r>
              <a:rPr lang="en-US" sz="2400" dirty="0">
                <a:latin typeface="Whitney-Book"/>
                <a:cs typeface="Whitney-Book"/>
              </a:rPr>
              <a:t>Rewrite-based optimization</a:t>
            </a:r>
          </a:p>
          <a:p>
            <a:pPr lvl="1">
              <a:defRPr/>
            </a:pPr>
            <a:r>
              <a:rPr lang="en-US" sz="2000" dirty="0">
                <a:latin typeface="Whitney-Book"/>
                <a:cs typeface="Whitney-Book"/>
              </a:rPr>
              <a:t>Applied to the algebraic plan during </a:t>
            </a:r>
            <a:r>
              <a:rPr lang="en-US" sz="2000" dirty="0" err="1">
                <a:latin typeface="Whitney-Book"/>
                <a:cs typeface="Whitney-Book"/>
              </a:rPr>
              <a:t>postprocessing</a:t>
            </a:r>
            <a:endParaRPr lang="en-US" sz="2000" dirty="0">
              <a:latin typeface="Whitney-Book"/>
              <a:cs typeface="Whitney-Book"/>
            </a:endParaRPr>
          </a:p>
          <a:p>
            <a:pPr>
              <a:defRPr/>
            </a:pPr>
            <a:r>
              <a:rPr lang="en-US" sz="2400" dirty="0">
                <a:latin typeface="Whitney-Book"/>
                <a:cs typeface="Whitney-Book"/>
              </a:rPr>
              <a:t>Evaluate multiple dictionaries in a single pass</a:t>
            </a:r>
          </a:p>
        </p:txBody>
      </p:sp>
      <p:sp>
        <p:nvSpPr>
          <p:cNvPr id="123909" name="Oval 5"/>
          <p:cNvSpPr>
            <a:spLocks noChangeArrowheads="1"/>
          </p:cNvSpPr>
          <p:nvPr/>
        </p:nvSpPr>
        <p:spPr bwMode="auto">
          <a:xfrm>
            <a:off x="1122363" y="3725863"/>
            <a:ext cx="838200" cy="617537"/>
          </a:xfrm>
          <a:prstGeom prst="ellipse">
            <a:avLst/>
          </a:prstGeom>
          <a:solidFill>
            <a:srgbClr val="CCCCFF"/>
          </a:solidFill>
          <a:ln w="19050">
            <a:solidFill>
              <a:schemeClr val="tx1"/>
            </a:solidFill>
            <a:round/>
            <a:headEnd type="none" w="sm" len="sm"/>
            <a:tailEnd type="none" w="lg" len="lg"/>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ctr">
              <a:spcBef>
                <a:spcPct val="50000"/>
              </a:spcBef>
              <a:defRPr/>
            </a:pPr>
            <a:r>
              <a:rPr lang="en-US" sz="2400">
                <a:latin typeface="Whitney-Book"/>
                <a:cs typeface="Whitney-Book"/>
              </a:rPr>
              <a:t>Dict</a:t>
            </a:r>
          </a:p>
        </p:txBody>
      </p:sp>
      <p:sp>
        <p:nvSpPr>
          <p:cNvPr id="123910" name="Text Box 6"/>
          <p:cNvSpPr txBox="1">
            <a:spLocks noChangeArrowheads="1"/>
          </p:cNvSpPr>
          <p:nvPr/>
        </p:nvSpPr>
        <p:spPr bwMode="auto">
          <a:xfrm>
            <a:off x="174533" y="3810000"/>
            <a:ext cx="473258"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38100">
                <a:solidFill>
                  <a:schemeClr val="tx1"/>
                </a:solidFill>
                <a:miter lim="800000"/>
                <a:headEnd type="none" w="sm" len="sm"/>
                <a:tailEnd type="none" w="lg" len="lg"/>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lgn="ctr">
              <a:spcBef>
                <a:spcPct val="50000"/>
              </a:spcBef>
              <a:defRPr/>
            </a:pPr>
            <a:r>
              <a:rPr lang="en-US" sz="2400">
                <a:latin typeface="Whitney-Book"/>
                <a:cs typeface="Whitney-Book"/>
              </a:rPr>
              <a:t>D</a:t>
            </a:r>
            <a:r>
              <a:rPr lang="en-US" sz="2400" baseline="-25000">
                <a:latin typeface="Whitney-Book"/>
                <a:cs typeface="Whitney-Book"/>
              </a:rPr>
              <a:t>1</a:t>
            </a:r>
            <a:endParaRPr lang="en-US" sz="2400">
              <a:latin typeface="Whitney-Book"/>
              <a:cs typeface="Whitney-Book"/>
            </a:endParaRPr>
          </a:p>
        </p:txBody>
      </p:sp>
      <p:cxnSp>
        <p:nvCxnSpPr>
          <p:cNvPr id="123911" name="AutoShape 7"/>
          <p:cNvCxnSpPr>
            <a:cxnSpLocks noChangeShapeType="1"/>
            <a:stCxn id="123910" idx="3"/>
            <a:endCxn id="123909" idx="2"/>
          </p:cNvCxnSpPr>
          <p:nvPr/>
        </p:nvCxnSpPr>
        <p:spPr bwMode="auto">
          <a:xfrm flipV="1">
            <a:off x="647791" y="4034632"/>
            <a:ext cx="474572" cy="6201"/>
          </a:xfrm>
          <a:prstGeom prst="straightConnector1">
            <a:avLst/>
          </a:prstGeom>
          <a:noFill/>
          <a:ln w="38100">
            <a:solidFill>
              <a:schemeClr val="tx1"/>
            </a:solidFill>
            <a:round/>
            <a:headEnd type="none" w="sm" len="sm"/>
            <a:tailEnd type="triangle" w="lg" len="lg"/>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123912" name="Text Box 8"/>
          <p:cNvSpPr txBox="1">
            <a:spLocks noChangeArrowheads="1"/>
          </p:cNvSpPr>
          <p:nvPr/>
        </p:nvSpPr>
        <p:spPr bwMode="auto">
          <a:xfrm>
            <a:off x="2209800" y="3810000"/>
            <a:ext cx="51752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38100">
                <a:solidFill>
                  <a:schemeClr val="tx1"/>
                </a:solidFill>
                <a:miter lim="800000"/>
                <a:headEnd type="none" w="sm" len="sm"/>
                <a:tailEnd type="none" w="lg" len="lg"/>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lgn="ctr">
              <a:spcBef>
                <a:spcPct val="50000"/>
              </a:spcBef>
              <a:defRPr/>
            </a:pPr>
            <a:r>
              <a:rPr lang="en-US" sz="2400">
                <a:latin typeface="Whitney-Book"/>
                <a:cs typeface="Whitney-Book"/>
              </a:rPr>
              <a:t>D</a:t>
            </a:r>
            <a:r>
              <a:rPr lang="en-US" sz="2400" baseline="-25000">
                <a:latin typeface="Whitney-Book"/>
                <a:cs typeface="Whitney-Book"/>
              </a:rPr>
              <a:t>2</a:t>
            </a:r>
            <a:endParaRPr lang="en-US" sz="2400">
              <a:latin typeface="Whitney-Book"/>
              <a:cs typeface="Whitney-Book"/>
            </a:endParaRPr>
          </a:p>
        </p:txBody>
      </p:sp>
      <p:cxnSp>
        <p:nvCxnSpPr>
          <p:cNvPr id="123913" name="AutoShape 9"/>
          <p:cNvCxnSpPr>
            <a:cxnSpLocks noChangeShapeType="1"/>
            <a:stCxn id="123912" idx="3"/>
          </p:cNvCxnSpPr>
          <p:nvPr/>
        </p:nvCxnSpPr>
        <p:spPr bwMode="auto">
          <a:xfrm flipV="1">
            <a:off x="2727325" y="4035425"/>
            <a:ext cx="442913" cy="3175"/>
          </a:xfrm>
          <a:prstGeom prst="straightConnector1">
            <a:avLst/>
          </a:prstGeom>
          <a:noFill/>
          <a:ln w="38100">
            <a:solidFill>
              <a:schemeClr val="tx1"/>
            </a:solidFill>
            <a:round/>
            <a:headEnd type="none" w="sm" len="sm"/>
            <a:tailEnd type="triangle" w="lg" len="lg"/>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123914" name="AutoShape 10"/>
          <p:cNvSpPr>
            <a:spLocks noChangeArrowheads="1"/>
          </p:cNvSpPr>
          <p:nvPr/>
        </p:nvSpPr>
        <p:spPr bwMode="auto">
          <a:xfrm>
            <a:off x="1524000" y="5181600"/>
            <a:ext cx="2057400" cy="1066800"/>
          </a:xfrm>
          <a:prstGeom prst="triangle">
            <a:avLst>
              <a:gd name="adj" fmla="val 50000"/>
            </a:avLst>
          </a:prstGeom>
          <a:solidFill>
            <a:srgbClr val="CCCCFF"/>
          </a:solidFill>
          <a:ln w="28575">
            <a:solidFill>
              <a:schemeClr val="tx1"/>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ctr">
              <a:spcBef>
                <a:spcPct val="50000"/>
              </a:spcBef>
              <a:defRPr/>
            </a:pPr>
            <a:r>
              <a:rPr lang="en-US" sz="2400">
                <a:latin typeface="Whitney-Book"/>
                <a:cs typeface="Whitney-Book"/>
              </a:rPr>
              <a:t>subplan</a:t>
            </a:r>
          </a:p>
        </p:txBody>
      </p:sp>
      <p:sp>
        <p:nvSpPr>
          <p:cNvPr id="123915" name="Text Box 11"/>
          <p:cNvSpPr txBox="1">
            <a:spLocks noChangeArrowheads="1"/>
          </p:cNvSpPr>
          <p:nvPr/>
        </p:nvSpPr>
        <p:spPr bwMode="auto">
          <a:xfrm>
            <a:off x="5745071" y="3505200"/>
            <a:ext cx="473258"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38100">
                <a:solidFill>
                  <a:schemeClr val="tx1"/>
                </a:solidFill>
                <a:miter lim="800000"/>
                <a:headEnd type="none" w="sm" len="sm"/>
                <a:tailEnd type="none" w="lg" len="lg"/>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lgn="ctr">
              <a:spcBef>
                <a:spcPct val="50000"/>
              </a:spcBef>
              <a:defRPr/>
            </a:pPr>
            <a:r>
              <a:rPr lang="en-US" sz="2400">
                <a:latin typeface="Whitney-Book"/>
                <a:cs typeface="Whitney-Book"/>
              </a:rPr>
              <a:t>D</a:t>
            </a:r>
            <a:r>
              <a:rPr lang="en-US" sz="2400" baseline="-25000">
                <a:latin typeface="Whitney-Book"/>
                <a:cs typeface="Whitney-Book"/>
              </a:rPr>
              <a:t>1</a:t>
            </a:r>
            <a:endParaRPr lang="en-US" sz="2400">
              <a:latin typeface="Whitney-Book"/>
              <a:cs typeface="Whitney-Book"/>
            </a:endParaRPr>
          </a:p>
        </p:txBody>
      </p:sp>
      <p:cxnSp>
        <p:nvCxnSpPr>
          <p:cNvPr id="123916" name="AutoShape 12"/>
          <p:cNvCxnSpPr>
            <a:cxnSpLocks noChangeShapeType="1"/>
            <a:stCxn id="123915" idx="3"/>
            <a:endCxn id="123924" idx="2"/>
          </p:cNvCxnSpPr>
          <p:nvPr/>
        </p:nvCxnSpPr>
        <p:spPr bwMode="auto">
          <a:xfrm>
            <a:off x="6218329" y="3736033"/>
            <a:ext cx="563471" cy="302567"/>
          </a:xfrm>
          <a:prstGeom prst="straightConnector1">
            <a:avLst/>
          </a:prstGeom>
          <a:noFill/>
          <a:ln w="38100">
            <a:solidFill>
              <a:schemeClr val="tx1"/>
            </a:solidFill>
            <a:round/>
            <a:headEnd type="none" w="sm" len="sm"/>
            <a:tailEnd type="triangle" w="lg" len="lg"/>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123917" name="Text Box 13"/>
          <p:cNvSpPr txBox="1">
            <a:spLocks noChangeArrowheads="1"/>
          </p:cNvSpPr>
          <p:nvPr/>
        </p:nvSpPr>
        <p:spPr bwMode="auto">
          <a:xfrm>
            <a:off x="5722938" y="4114800"/>
            <a:ext cx="51752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38100">
                <a:solidFill>
                  <a:schemeClr val="tx1"/>
                </a:solidFill>
                <a:miter lim="800000"/>
                <a:headEnd type="none" w="sm" len="sm"/>
                <a:tailEnd type="none" w="lg" len="lg"/>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lgn="ctr">
              <a:spcBef>
                <a:spcPct val="50000"/>
              </a:spcBef>
              <a:defRPr/>
            </a:pPr>
            <a:r>
              <a:rPr lang="en-US" sz="2400">
                <a:latin typeface="Whitney-Book"/>
                <a:cs typeface="Whitney-Book"/>
              </a:rPr>
              <a:t>D</a:t>
            </a:r>
            <a:r>
              <a:rPr lang="en-US" sz="2400" baseline="-25000">
                <a:latin typeface="Whitney-Book"/>
                <a:cs typeface="Whitney-Book"/>
              </a:rPr>
              <a:t>2</a:t>
            </a:r>
            <a:endParaRPr lang="en-US" sz="2400">
              <a:latin typeface="Whitney-Book"/>
              <a:cs typeface="Whitney-Book"/>
            </a:endParaRPr>
          </a:p>
        </p:txBody>
      </p:sp>
      <p:cxnSp>
        <p:nvCxnSpPr>
          <p:cNvPr id="123918" name="AutoShape 14"/>
          <p:cNvCxnSpPr>
            <a:cxnSpLocks noChangeShapeType="1"/>
            <a:stCxn id="123917" idx="3"/>
            <a:endCxn id="123924" idx="2"/>
          </p:cNvCxnSpPr>
          <p:nvPr/>
        </p:nvCxnSpPr>
        <p:spPr bwMode="auto">
          <a:xfrm flipV="1">
            <a:off x="6240463" y="4038600"/>
            <a:ext cx="531812" cy="304800"/>
          </a:xfrm>
          <a:prstGeom prst="straightConnector1">
            <a:avLst/>
          </a:prstGeom>
          <a:noFill/>
          <a:ln w="38100">
            <a:solidFill>
              <a:schemeClr val="tx1"/>
            </a:solidFill>
            <a:round/>
            <a:headEnd type="none" w="sm" len="sm"/>
            <a:tailEnd type="triangle" w="lg" len="lg"/>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23919" name="AutoShape 15"/>
          <p:cNvCxnSpPr>
            <a:cxnSpLocks noChangeShapeType="1"/>
            <a:stCxn id="123914" idx="0"/>
            <a:endCxn id="123909" idx="4"/>
          </p:cNvCxnSpPr>
          <p:nvPr/>
        </p:nvCxnSpPr>
        <p:spPr bwMode="auto">
          <a:xfrm rot="5400000" flipH="1">
            <a:off x="1639888" y="4254500"/>
            <a:ext cx="814388" cy="1011237"/>
          </a:xfrm>
          <a:prstGeom prst="curvedConnector3">
            <a:avLst>
              <a:gd name="adj1" fmla="val 49708"/>
            </a:avLst>
          </a:prstGeom>
          <a:noFill/>
          <a:ln w="38100">
            <a:solidFill>
              <a:schemeClr val="tx1"/>
            </a:solidFill>
            <a:round/>
            <a:headEnd type="none" w="sm" len="sm"/>
            <a:tailEnd type="triangle" w="lg" len="lg"/>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23920" name="AutoShape 16"/>
          <p:cNvCxnSpPr>
            <a:cxnSpLocks noChangeShapeType="1"/>
            <a:stCxn id="123914" idx="0"/>
          </p:cNvCxnSpPr>
          <p:nvPr/>
        </p:nvCxnSpPr>
        <p:spPr bwMode="auto">
          <a:xfrm rot="16200000">
            <a:off x="2668588" y="4237037"/>
            <a:ext cx="814388" cy="1046163"/>
          </a:xfrm>
          <a:prstGeom prst="curvedConnector3">
            <a:avLst>
              <a:gd name="adj1" fmla="val 49708"/>
            </a:avLst>
          </a:prstGeom>
          <a:noFill/>
          <a:ln w="38100">
            <a:solidFill>
              <a:schemeClr val="tx1"/>
            </a:solidFill>
            <a:round/>
            <a:headEnd type="none" w="sm" len="sm"/>
            <a:tailEnd type="triangle" w="lg" len="lg"/>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123921" name="AutoShape 17"/>
          <p:cNvSpPr>
            <a:spLocks noChangeArrowheads="1"/>
          </p:cNvSpPr>
          <p:nvPr/>
        </p:nvSpPr>
        <p:spPr bwMode="auto">
          <a:xfrm>
            <a:off x="5257800" y="5181600"/>
            <a:ext cx="2057400" cy="1066800"/>
          </a:xfrm>
          <a:prstGeom prst="triangle">
            <a:avLst>
              <a:gd name="adj" fmla="val 50000"/>
            </a:avLst>
          </a:prstGeom>
          <a:solidFill>
            <a:srgbClr val="CCCCFF"/>
          </a:solidFill>
          <a:ln w="28575">
            <a:solidFill>
              <a:schemeClr val="tx1"/>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ctr">
              <a:spcBef>
                <a:spcPct val="50000"/>
              </a:spcBef>
              <a:defRPr/>
            </a:pPr>
            <a:r>
              <a:rPr lang="en-US" sz="2400">
                <a:latin typeface="Whitney-Book"/>
                <a:cs typeface="Whitney-Book"/>
              </a:rPr>
              <a:t>subplan</a:t>
            </a:r>
          </a:p>
        </p:txBody>
      </p:sp>
      <p:cxnSp>
        <p:nvCxnSpPr>
          <p:cNvPr id="123922" name="AutoShape 18"/>
          <p:cNvCxnSpPr>
            <a:cxnSpLocks noChangeShapeType="1"/>
            <a:stCxn id="123921" idx="0"/>
            <a:endCxn id="123924" idx="4"/>
          </p:cNvCxnSpPr>
          <p:nvPr/>
        </p:nvCxnSpPr>
        <p:spPr bwMode="auto">
          <a:xfrm rot="16200000">
            <a:off x="6527006" y="4112419"/>
            <a:ext cx="814388" cy="1295400"/>
          </a:xfrm>
          <a:prstGeom prst="curvedConnector3">
            <a:avLst>
              <a:gd name="adj1" fmla="val 49708"/>
            </a:avLst>
          </a:prstGeom>
          <a:noFill/>
          <a:ln w="38100">
            <a:solidFill>
              <a:schemeClr val="tx1"/>
            </a:solidFill>
            <a:round/>
            <a:headEnd type="none" w="sm" len="sm"/>
            <a:tailEnd type="triangle" w="lg" len="lg"/>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123923" name="Oval 19"/>
          <p:cNvSpPr>
            <a:spLocks noChangeArrowheads="1"/>
          </p:cNvSpPr>
          <p:nvPr/>
        </p:nvSpPr>
        <p:spPr bwMode="auto">
          <a:xfrm>
            <a:off x="3200400" y="3733800"/>
            <a:ext cx="838200" cy="617538"/>
          </a:xfrm>
          <a:prstGeom prst="ellipse">
            <a:avLst/>
          </a:prstGeom>
          <a:solidFill>
            <a:srgbClr val="CCCCFF"/>
          </a:solidFill>
          <a:ln w="19050">
            <a:solidFill>
              <a:schemeClr val="tx1"/>
            </a:solidFill>
            <a:round/>
            <a:headEnd type="none" w="sm" len="sm"/>
            <a:tailEnd type="none" w="lg" len="lg"/>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ctr">
              <a:spcBef>
                <a:spcPct val="50000"/>
              </a:spcBef>
              <a:defRPr/>
            </a:pPr>
            <a:r>
              <a:rPr lang="en-US" sz="2400">
                <a:latin typeface="Whitney-Book"/>
                <a:cs typeface="Whitney-Book"/>
              </a:rPr>
              <a:t>Dict</a:t>
            </a:r>
          </a:p>
        </p:txBody>
      </p:sp>
      <p:sp>
        <p:nvSpPr>
          <p:cNvPr id="123924" name="Oval 20"/>
          <p:cNvSpPr>
            <a:spLocks noChangeArrowheads="1"/>
          </p:cNvSpPr>
          <p:nvPr/>
        </p:nvSpPr>
        <p:spPr bwMode="auto">
          <a:xfrm>
            <a:off x="6781800" y="3733800"/>
            <a:ext cx="1600200" cy="609600"/>
          </a:xfrm>
          <a:prstGeom prst="ellipse">
            <a:avLst/>
          </a:prstGeom>
          <a:solidFill>
            <a:srgbClr val="CCCCFF"/>
          </a:solidFill>
          <a:ln w="19050">
            <a:solidFill>
              <a:schemeClr val="tx1"/>
            </a:solidFill>
            <a:round/>
            <a:headEnd type="none" w="sm" len="sm"/>
            <a:tailEnd type="none" w="lg" len="lg"/>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ctr">
              <a:spcBef>
                <a:spcPct val="50000"/>
              </a:spcBef>
              <a:defRPr/>
            </a:pPr>
            <a:r>
              <a:rPr lang="en-US" sz="2400">
                <a:latin typeface="Whitney-Book"/>
                <a:cs typeface="Whitney-Book"/>
              </a:rPr>
              <a:t>SDMDict</a:t>
            </a:r>
          </a:p>
        </p:txBody>
      </p:sp>
      <p:sp>
        <p:nvSpPr>
          <p:cNvPr id="123925" name="AutoShape 21"/>
          <p:cNvSpPr>
            <a:spLocks noChangeArrowheads="1"/>
          </p:cNvSpPr>
          <p:nvPr/>
        </p:nvSpPr>
        <p:spPr bwMode="auto">
          <a:xfrm>
            <a:off x="7239000" y="4800600"/>
            <a:ext cx="1752600" cy="1219200"/>
          </a:xfrm>
          <a:prstGeom prst="wedgeRectCallout">
            <a:avLst>
              <a:gd name="adj1" fmla="val -31611"/>
              <a:gd name="adj2" fmla="val -96616"/>
            </a:avLst>
          </a:prstGeom>
          <a:solidFill>
            <a:srgbClr val="FAFE68"/>
          </a:solidFill>
          <a:ln w="38100">
            <a:solidFill>
              <a:srgbClr val="840D04"/>
            </a:solidFill>
            <a:miter lim="800000"/>
            <a:headEnd type="none" w="sm" len="sm"/>
            <a:tailEnd type="none" w="lg" len="lg"/>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lgn="ctr">
              <a:spcBef>
                <a:spcPct val="50000"/>
              </a:spcBef>
              <a:defRPr/>
            </a:pPr>
            <a:r>
              <a:rPr lang="en-US" sz="2400">
                <a:latin typeface="Whitney-Book"/>
                <a:cs typeface="Whitney-Book"/>
              </a:rPr>
              <a:t>SDM Dictionary Operator</a:t>
            </a:r>
          </a:p>
        </p:txBody>
      </p:sp>
      <p:sp>
        <p:nvSpPr>
          <p:cNvPr id="2" name="Slide Number Placeholder 1"/>
          <p:cNvSpPr>
            <a:spLocks noGrp="1"/>
          </p:cNvSpPr>
          <p:nvPr>
            <p:ph type="sldNum" sz="quarter" idx="12"/>
          </p:nvPr>
        </p:nvSpPr>
        <p:spPr/>
        <p:txBody>
          <a:bodyPr/>
          <a:lstStyle/>
          <a:p>
            <a:pPr>
              <a:defRPr/>
            </a:pPr>
            <a:fld id="{070C20BB-5938-5C4F-B766-FA619D68CD53}" type="slidenum">
              <a:rPr lang="en-US" smtClean="0"/>
              <a:pPr>
                <a:defRPr/>
              </a:pPr>
              <a:t>148</a:t>
            </a:fld>
            <a:endParaRPr lang="en-US"/>
          </a:p>
        </p:txBody>
      </p:sp>
    </p:spTree>
    <p:extLst>
      <p:ext uri="{BB962C8B-B14F-4D97-AF65-F5344CB8AC3E}">
        <p14:creationId xmlns:p14="http://schemas.microsoft.com/office/powerpoint/2010/main" val="1752826579"/>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a:xfrm>
            <a:off x="153988" y="609600"/>
            <a:ext cx="8245475" cy="498475"/>
          </a:xfrm>
          <a:extLs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a:lstStyle/>
          <a:p>
            <a:pPr>
              <a:defRPr/>
            </a:pPr>
            <a:r>
              <a:rPr lang="en-US">
                <a:latin typeface="Whitney-Semibold"/>
                <a:cs typeface="Whitney-Semibold"/>
              </a:rPr>
              <a:t>Example: Restricted Span Evaluation (RSE)</a:t>
            </a:r>
          </a:p>
        </p:txBody>
      </p:sp>
      <p:sp>
        <p:nvSpPr>
          <p:cNvPr id="125955" name="Rectangle 3"/>
          <p:cNvSpPr>
            <a:spLocks noGrp="1" noChangeArrowheads="1"/>
          </p:cNvSpPr>
          <p:nvPr>
            <p:ph type="body" sz="half" idx="1"/>
          </p:nvPr>
        </p:nvSpPr>
        <p:spPr>
          <a:xfrm>
            <a:off x="457200" y="1066800"/>
            <a:ext cx="4038600" cy="4019550"/>
          </a:xfrm>
          <a:extLs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a:lstStyle/>
          <a:p>
            <a:pPr>
              <a:lnSpc>
                <a:spcPct val="90000"/>
              </a:lnSpc>
              <a:defRPr/>
            </a:pPr>
            <a:r>
              <a:rPr lang="en-US" sz="2400" dirty="0">
                <a:latin typeface="Whitney-Book"/>
                <a:cs typeface="Whitney-Book"/>
              </a:rPr>
              <a:t>Leverage the sequential nature of text</a:t>
            </a:r>
          </a:p>
          <a:p>
            <a:pPr lvl="1">
              <a:lnSpc>
                <a:spcPct val="90000"/>
              </a:lnSpc>
              <a:defRPr/>
            </a:pPr>
            <a:r>
              <a:rPr lang="en-US" sz="2000" dirty="0">
                <a:latin typeface="Whitney-Book"/>
                <a:cs typeface="Whitney-Book"/>
              </a:rPr>
              <a:t>Join predicates on character or token distance</a:t>
            </a:r>
          </a:p>
          <a:p>
            <a:pPr>
              <a:lnSpc>
                <a:spcPct val="90000"/>
              </a:lnSpc>
              <a:defRPr/>
            </a:pPr>
            <a:r>
              <a:rPr lang="en-US" sz="2400" dirty="0">
                <a:latin typeface="Whitney-Book"/>
                <a:cs typeface="Whitney-Book"/>
              </a:rPr>
              <a:t>Only evaluate the inner on the relevant portions of the document</a:t>
            </a:r>
          </a:p>
          <a:p>
            <a:pPr>
              <a:lnSpc>
                <a:spcPct val="90000"/>
              </a:lnSpc>
              <a:defRPr/>
            </a:pPr>
            <a:r>
              <a:rPr lang="en-US" sz="2400" dirty="0">
                <a:latin typeface="Whitney-Book"/>
                <a:cs typeface="Whitney-Book"/>
              </a:rPr>
              <a:t>Limited applicability</a:t>
            </a:r>
          </a:p>
          <a:p>
            <a:pPr lvl="1">
              <a:lnSpc>
                <a:spcPct val="90000"/>
              </a:lnSpc>
              <a:defRPr/>
            </a:pPr>
            <a:r>
              <a:rPr lang="en-US" sz="2000" dirty="0">
                <a:latin typeface="Whitney-Book"/>
                <a:cs typeface="Whitney-Book"/>
              </a:rPr>
              <a:t>Need to guarantee exact same results</a:t>
            </a:r>
          </a:p>
        </p:txBody>
      </p:sp>
      <p:grpSp>
        <p:nvGrpSpPr>
          <p:cNvPr id="126979" name="Group 4"/>
          <p:cNvGrpSpPr>
            <a:grpSpLocks/>
          </p:cNvGrpSpPr>
          <p:nvPr/>
        </p:nvGrpSpPr>
        <p:grpSpPr bwMode="auto">
          <a:xfrm>
            <a:off x="5029200" y="5562600"/>
            <a:ext cx="3962400" cy="381000"/>
            <a:chOff x="288" y="3744"/>
            <a:chExt cx="2736" cy="240"/>
          </a:xfrm>
        </p:grpSpPr>
        <p:sp>
          <p:nvSpPr>
            <p:cNvPr id="125957" name="Rectangle 5"/>
            <p:cNvSpPr>
              <a:spLocks noChangeArrowheads="1"/>
            </p:cNvSpPr>
            <p:nvPr/>
          </p:nvSpPr>
          <p:spPr bwMode="auto">
            <a:xfrm>
              <a:off x="288" y="3744"/>
              <a:ext cx="144" cy="240"/>
            </a:xfrm>
            <a:prstGeom prst="rect">
              <a:avLst/>
            </a:prstGeom>
            <a:gradFill rotWithShape="1">
              <a:gsLst>
                <a:gs pos="0">
                  <a:schemeClr val="hlink">
                    <a:gamma/>
                    <a:tint val="0"/>
                    <a:invGamma/>
                  </a:schemeClr>
                </a:gs>
                <a:gs pos="100000">
                  <a:schemeClr val="hlink"/>
                </a:gs>
              </a:gsLst>
              <a:lin ang="0" scaled="1"/>
            </a:gradFill>
            <a:ln>
              <a:noFill/>
            </a:ln>
            <a:effectLst/>
            <a:extLst>
              <a:ext uri="{91240B29-F687-4f45-9708-019B960494DF}">
                <a14:hiddenLine xmlns:a14="http://schemas.microsoft.com/office/drawing/2010/main" xmlns="" w="38100">
                  <a:solidFill>
                    <a:schemeClr val="tx1"/>
                  </a:solidFill>
                  <a:miter lim="800000"/>
                  <a:headEnd type="none" w="sm" len="sm"/>
                  <a:tailEnd type="none" w="lg" len="lg"/>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Whitney-Book"/>
                <a:cs typeface="Whitney-Book"/>
              </a:endParaRPr>
            </a:p>
          </p:txBody>
        </p:sp>
        <p:sp>
          <p:nvSpPr>
            <p:cNvPr id="125958" name="Rectangle 6"/>
            <p:cNvSpPr>
              <a:spLocks noChangeArrowheads="1"/>
            </p:cNvSpPr>
            <p:nvPr/>
          </p:nvSpPr>
          <p:spPr bwMode="auto">
            <a:xfrm>
              <a:off x="432" y="3744"/>
              <a:ext cx="2450" cy="240"/>
            </a:xfrm>
            <a:prstGeom prst="rect">
              <a:avLst/>
            </a:prstGeom>
            <a:solidFill>
              <a:schemeClr val="hlink"/>
            </a:solidFill>
            <a:ln>
              <a:noFill/>
            </a:ln>
            <a:effectLst/>
            <a:extLst>
              <a:ext uri="{91240B29-F687-4f45-9708-019B960494DF}">
                <a14:hiddenLine xmlns:a14="http://schemas.microsoft.com/office/drawing/2010/main" xmlns="" w="38100">
                  <a:solidFill>
                    <a:schemeClr val="tx1"/>
                  </a:solidFill>
                  <a:miter lim="800000"/>
                  <a:headEnd type="none" w="sm" len="sm"/>
                  <a:tailEnd type="none" w="lg" len="lg"/>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ctr">
                <a:spcBef>
                  <a:spcPct val="50000"/>
                </a:spcBef>
                <a:defRPr/>
              </a:pPr>
              <a:r>
                <a:rPr lang="en-US" sz="1600">
                  <a:latin typeface="Whitney-Book"/>
                  <a:cs typeface="Whitney-Book"/>
                </a:rPr>
                <a:t>…we will meet Mark Scott…</a:t>
              </a:r>
            </a:p>
          </p:txBody>
        </p:sp>
        <p:sp>
          <p:nvSpPr>
            <p:cNvPr id="125959" name="Rectangle 7"/>
            <p:cNvSpPr>
              <a:spLocks noChangeArrowheads="1"/>
            </p:cNvSpPr>
            <p:nvPr/>
          </p:nvSpPr>
          <p:spPr bwMode="auto">
            <a:xfrm>
              <a:off x="2880" y="3744"/>
              <a:ext cx="144" cy="240"/>
            </a:xfrm>
            <a:prstGeom prst="rect">
              <a:avLst/>
            </a:prstGeom>
            <a:gradFill rotWithShape="1">
              <a:gsLst>
                <a:gs pos="0">
                  <a:schemeClr val="hlink"/>
                </a:gs>
                <a:gs pos="100000">
                  <a:schemeClr val="hlink">
                    <a:gamma/>
                    <a:tint val="0"/>
                    <a:invGamma/>
                  </a:schemeClr>
                </a:gs>
              </a:gsLst>
              <a:lin ang="0" scaled="1"/>
            </a:gradFill>
            <a:ln>
              <a:noFill/>
            </a:ln>
            <a:effectLst/>
            <a:extLst>
              <a:ext uri="{91240B29-F687-4f45-9708-019B960494DF}">
                <a14:hiddenLine xmlns:a14="http://schemas.microsoft.com/office/drawing/2010/main" xmlns="" w="38100">
                  <a:solidFill>
                    <a:schemeClr val="tx1"/>
                  </a:solidFill>
                  <a:miter lim="800000"/>
                  <a:headEnd type="none" w="sm" len="sm"/>
                  <a:tailEnd type="none" w="lg" len="lg"/>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Whitney-Book"/>
                <a:cs typeface="Whitney-Book"/>
              </a:endParaRPr>
            </a:p>
          </p:txBody>
        </p:sp>
      </p:grpSp>
      <p:sp>
        <p:nvSpPr>
          <p:cNvPr id="125960" name="Rectangle 8"/>
          <p:cNvSpPr>
            <a:spLocks noChangeArrowheads="1"/>
          </p:cNvSpPr>
          <p:nvPr/>
        </p:nvSpPr>
        <p:spPr bwMode="auto">
          <a:xfrm>
            <a:off x="7391400" y="3429000"/>
            <a:ext cx="1524000" cy="304800"/>
          </a:xfrm>
          <a:prstGeom prst="rect">
            <a:avLst/>
          </a:prstGeom>
          <a:solidFill>
            <a:schemeClr val="hlink"/>
          </a:solidFill>
          <a:ln w="12700">
            <a:solidFill>
              <a:schemeClr val="tx1"/>
            </a:solidFill>
            <a:miter lim="800000"/>
            <a:headEnd type="none" w="sm" len="sm"/>
            <a:tailEnd type="none" w="lg" len="lg"/>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ctr">
              <a:spcBef>
                <a:spcPct val="50000"/>
              </a:spcBef>
              <a:defRPr/>
            </a:pPr>
            <a:r>
              <a:rPr lang="en-US">
                <a:latin typeface="Whitney-Book"/>
                <a:cs typeface="Whitney-Book"/>
              </a:rPr>
              <a:t>Scott</a:t>
            </a:r>
          </a:p>
        </p:txBody>
      </p:sp>
      <p:sp>
        <p:nvSpPr>
          <p:cNvPr id="125961" name="Rectangle 9"/>
          <p:cNvSpPr>
            <a:spLocks noChangeArrowheads="1"/>
          </p:cNvSpPr>
          <p:nvPr/>
        </p:nvSpPr>
        <p:spPr bwMode="auto">
          <a:xfrm>
            <a:off x="5257800" y="3429000"/>
            <a:ext cx="1219200" cy="304800"/>
          </a:xfrm>
          <a:prstGeom prst="rect">
            <a:avLst/>
          </a:prstGeom>
          <a:solidFill>
            <a:schemeClr val="hlink"/>
          </a:solidFill>
          <a:ln w="12700">
            <a:solidFill>
              <a:schemeClr val="tx1"/>
            </a:solidFill>
            <a:miter lim="800000"/>
            <a:headEnd type="none" w="sm" len="sm"/>
            <a:tailEnd type="none" w="lg" len="lg"/>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ctr">
              <a:spcBef>
                <a:spcPct val="50000"/>
              </a:spcBef>
              <a:defRPr/>
            </a:pPr>
            <a:r>
              <a:rPr lang="en-US">
                <a:latin typeface="Whitney-Book"/>
                <a:cs typeface="Whitney-Book"/>
              </a:rPr>
              <a:t>Mark</a:t>
            </a:r>
          </a:p>
        </p:txBody>
      </p:sp>
      <p:cxnSp>
        <p:nvCxnSpPr>
          <p:cNvPr id="125962" name="AutoShape 10"/>
          <p:cNvCxnSpPr>
            <a:cxnSpLocks noChangeShapeType="1"/>
            <a:stCxn id="125958" idx="0"/>
            <a:endCxn id="125970" idx="4"/>
          </p:cNvCxnSpPr>
          <p:nvPr/>
        </p:nvCxnSpPr>
        <p:spPr bwMode="auto">
          <a:xfrm flipV="1">
            <a:off x="7010400" y="4972050"/>
            <a:ext cx="1143000" cy="590550"/>
          </a:xfrm>
          <a:prstGeom prst="straightConnector1">
            <a:avLst/>
          </a:prstGeom>
          <a:noFill/>
          <a:ln w="38100">
            <a:solidFill>
              <a:schemeClr val="tx1"/>
            </a:solidFill>
            <a:round/>
            <a:headEnd type="none" w="sm" len="sm"/>
            <a:tailEnd type="triangle" w="lg" len="lg"/>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25963" name="AutoShape 11"/>
          <p:cNvCxnSpPr>
            <a:cxnSpLocks noChangeShapeType="1"/>
            <a:stCxn id="125958" idx="0"/>
            <a:endCxn id="125971" idx="4"/>
          </p:cNvCxnSpPr>
          <p:nvPr/>
        </p:nvCxnSpPr>
        <p:spPr bwMode="auto">
          <a:xfrm flipH="1" flipV="1">
            <a:off x="5867400" y="4972050"/>
            <a:ext cx="1143000" cy="590550"/>
          </a:xfrm>
          <a:prstGeom prst="straightConnector1">
            <a:avLst/>
          </a:prstGeom>
          <a:noFill/>
          <a:ln w="38100">
            <a:solidFill>
              <a:schemeClr val="tx1"/>
            </a:solidFill>
            <a:round/>
            <a:headEnd type="none" w="sm" len="sm"/>
            <a:tailEnd type="triangle" w="lg" len="lg"/>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25964" name="AutoShape 12"/>
          <p:cNvCxnSpPr>
            <a:cxnSpLocks noChangeShapeType="1"/>
            <a:stCxn id="125970" idx="0"/>
            <a:endCxn id="125960" idx="2"/>
          </p:cNvCxnSpPr>
          <p:nvPr/>
        </p:nvCxnSpPr>
        <p:spPr bwMode="auto">
          <a:xfrm flipV="1">
            <a:off x="8153400" y="3733800"/>
            <a:ext cx="0" cy="438150"/>
          </a:xfrm>
          <a:prstGeom prst="straightConnector1">
            <a:avLst/>
          </a:prstGeom>
          <a:noFill/>
          <a:ln w="38100">
            <a:solidFill>
              <a:schemeClr val="tx1"/>
            </a:solidFill>
            <a:round/>
            <a:headEnd type="none" w="sm" len="sm"/>
            <a:tailEnd type="triangle" w="lg" len="lg"/>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25965" name="AutoShape 13"/>
          <p:cNvCxnSpPr>
            <a:cxnSpLocks noChangeShapeType="1"/>
            <a:stCxn id="125971" idx="0"/>
            <a:endCxn id="125961" idx="2"/>
          </p:cNvCxnSpPr>
          <p:nvPr/>
        </p:nvCxnSpPr>
        <p:spPr bwMode="auto">
          <a:xfrm flipV="1">
            <a:off x="5867400" y="3733800"/>
            <a:ext cx="0" cy="438150"/>
          </a:xfrm>
          <a:prstGeom prst="straightConnector1">
            <a:avLst/>
          </a:prstGeom>
          <a:noFill/>
          <a:ln w="38100">
            <a:solidFill>
              <a:schemeClr val="tx1"/>
            </a:solidFill>
            <a:round/>
            <a:headEnd type="none" w="sm" len="sm"/>
            <a:tailEnd type="triangle" w="lg" len="lg"/>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25966" name="AutoShape 14"/>
          <p:cNvCxnSpPr>
            <a:cxnSpLocks noChangeShapeType="1"/>
            <a:stCxn id="125960" idx="0"/>
            <a:endCxn id="125972" idx="6"/>
          </p:cNvCxnSpPr>
          <p:nvPr/>
        </p:nvCxnSpPr>
        <p:spPr bwMode="auto">
          <a:xfrm rot="5400000" flipH="1">
            <a:off x="7515225" y="2790825"/>
            <a:ext cx="685800" cy="590550"/>
          </a:xfrm>
          <a:prstGeom prst="bentConnector2">
            <a:avLst/>
          </a:prstGeom>
          <a:noFill/>
          <a:ln w="38100">
            <a:solidFill>
              <a:schemeClr val="tx1"/>
            </a:solidFill>
            <a:miter lim="800000"/>
            <a:headEnd type="none" w="sm" len="sm"/>
            <a:tailEnd type="triangle" w="lg" len="lg"/>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25967" name="AutoShape 15"/>
          <p:cNvCxnSpPr>
            <a:cxnSpLocks noChangeShapeType="1"/>
            <a:stCxn id="125961" idx="0"/>
            <a:endCxn id="125972" idx="2"/>
          </p:cNvCxnSpPr>
          <p:nvPr/>
        </p:nvCxnSpPr>
        <p:spPr bwMode="auto">
          <a:xfrm rot="16200000">
            <a:off x="5743575" y="2867025"/>
            <a:ext cx="685800" cy="438150"/>
          </a:xfrm>
          <a:prstGeom prst="bentConnector2">
            <a:avLst/>
          </a:prstGeom>
          <a:noFill/>
          <a:ln w="38100">
            <a:solidFill>
              <a:schemeClr val="tx1"/>
            </a:solidFill>
            <a:miter lim="800000"/>
            <a:headEnd type="none" w="sm" len="sm"/>
            <a:tailEnd type="triangle" w="lg" len="lg"/>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125968" name="Rectangle 16"/>
          <p:cNvSpPr>
            <a:spLocks noChangeArrowheads="1"/>
          </p:cNvSpPr>
          <p:nvPr/>
        </p:nvSpPr>
        <p:spPr bwMode="auto">
          <a:xfrm>
            <a:off x="5334000" y="1752600"/>
            <a:ext cx="3200400" cy="304800"/>
          </a:xfrm>
          <a:prstGeom prst="rect">
            <a:avLst/>
          </a:prstGeom>
          <a:solidFill>
            <a:schemeClr val="hlink"/>
          </a:solidFill>
          <a:ln w="12700">
            <a:solidFill>
              <a:schemeClr val="tx1"/>
            </a:solidFill>
            <a:miter lim="800000"/>
            <a:headEnd type="none" w="sm" len="sm"/>
            <a:tailEnd type="none" w="lg" len="lg"/>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ctr">
              <a:spcBef>
                <a:spcPct val="50000"/>
              </a:spcBef>
              <a:defRPr/>
            </a:pPr>
            <a:r>
              <a:rPr lang="en-US">
                <a:latin typeface="Whitney-Book"/>
                <a:cs typeface="Whitney-Book"/>
              </a:rPr>
              <a:t>Mark Scott</a:t>
            </a:r>
          </a:p>
        </p:txBody>
      </p:sp>
      <p:cxnSp>
        <p:nvCxnSpPr>
          <p:cNvPr id="125969" name="AutoShape 17"/>
          <p:cNvCxnSpPr>
            <a:cxnSpLocks noChangeShapeType="1"/>
            <a:stCxn id="125972" idx="0"/>
            <a:endCxn id="125968" idx="2"/>
          </p:cNvCxnSpPr>
          <p:nvPr/>
        </p:nvCxnSpPr>
        <p:spPr bwMode="auto">
          <a:xfrm flipV="1">
            <a:off x="6934200" y="2057400"/>
            <a:ext cx="0" cy="438150"/>
          </a:xfrm>
          <a:prstGeom prst="straightConnector1">
            <a:avLst/>
          </a:prstGeom>
          <a:noFill/>
          <a:ln w="38100">
            <a:solidFill>
              <a:schemeClr val="tx1"/>
            </a:solidFill>
            <a:round/>
            <a:headEnd type="none" w="sm" len="sm"/>
            <a:tailEnd type="triangle" w="lg" len="lg"/>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125970" name="Oval 18"/>
          <p:cNvSpPr>
            <a:spLocks noChangeArrowheads="1"/>
          </p:cNvSpPr>
          <p:nvPr/>
        </p:nvSpPr>
        <p:spPr bwMode="auto">
          <a:xfrm>
            <a:off x="7467600" y="4191000"/>
            <a:ext cx="1371600" cy="762000"/>
          </a:xfrm>
          <a:prstGeom prst="ellipse">
            <a:avLst/>
          </a:prstGeom>
          <a:solidFill>
            <a:schemeClr val="accent1"/>
          </a:solidFill>
          <a:ln w="38100">
            <a:solidFill>
              <a:schemeClr val="tx1"/>
            </a:solidFill>
            <a:round/>
            <a:headEnd type="none" w="sm" len="sm"/>
            <a:tailEnd type="none" w="lg" len="lg"/>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ctr">
              <a:spcBef>
                <a:spcPct val="50000"/>
              </a:spcBef>
              <a:defRPr/>
            </a:pPr>
            <a:r>
              <a:rPr lang="en-US">
                <a:latin typeface="Whitney-Book"/>
                <a:cs typeface="Whitney-Book"/>
              </a:rPr>
              <a:t>Regex </a:t>
            </a:r>
          </a:p>
          <a:p>
            <a:pPr algn="ctr">
              <a:spcBef>
                <a:spcPct val="50000"/>
              </a:spcBef>
              <a:defRPr/>
            </a:pPr>
            <a:r>
              <a:rPr lang="en-US" sz="1400" b="1">
                <a:latin typeface="Whitney-Book"/>
                <a:cs typeface="Whitney-Book"/>
              </a:rPr>
              <a:t>&lt;Caps&gt;</a:t>
            </a:r>
          </a:p>
        </p:txBody>
      </p:sp>
      <p:sp>
        <p:nvSpPr>
          <p:cNvPr id="125971" name="Oval 19"/>
          <p:cNvSpPr>
            <a:spLocks noChangeArrowheads="1"/>
          </p:cNvSpPr>
          <p:nvPr/>
        </p:nvSpPr>
        <p:spPr bwMode="auto">
          <a:xfrm>
            <a:off x="5181600" y="4191000"/>
            <a:ext cx="1371600" cy="762000"/>
          </a:xfrm>
          <a:prstGeom prst="ellipse">
            <a:avLst/>
          </a:prstGeom>
          <a:solidFill>
            <a:schemeClr val="accent1"/>
          </a:solidFill>
          <a:ln w="38100">
            <a:solidFill>
              <a:schemeClr val="tx1"/>
            </a:solidFill>
            <a:round/>
            <a:headEnd type="none" w="sm" len="sm"/>
            <a:tailEnd type="none" w="lg" len="lg"/>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ctr">
              <a:spcBef>
                <a:spcPct val="50000"/>
              </a:spcBef>
              <a:defRPr/>
            </a:pPr>
            <a:r>
              <a:rPr lang="en-US">
                <a:latin typeface="Whitney-Book"/>
                <a:cs typeface="Whitney-Book"/>
              </a:rPr>
              <a:t>Dictionary</a:t>
            </a:r>
          </a:p>
          <a:p>
            <a:pPr algn="ctr">
              <a:spcBef>
                <a:spcPct val="50000"/>
              </a:spcBef>
              <a:defRPr/>
            </a:pPr>
            <a:r>
              <a:rPr lang="en-US" sz="1400" b="1">
                <a:latin typeface="Whitney-Book"/>
                <a:cs typeface="Whitney-Book"/>
              </a:rPr>
              <a:t>&lt;First&gt;</a:t>
            </a:r>
          </a:p>
        </p:txBody>
      </p:sp>
      <p:sp>
        <p:nvSpPr>
          <p:cNvPr id="125972" name="Oval 20"/>
          <p:cNvSpPr>
            <a:spLocks noChangeArrowheads="1"/>
          </p:cNvSpPr>
          <p:nvPr/>
        </p:nvSpPr>
        <p:spPr bwMode="auto">
          <a:xfrm>
            <a:off x="6324600" y="2514600"/>
            <a:ext cx="1219200" cy="457200"/>
          </a:xfrm>
          <a:prstGeom prst="ellipse">
            <a:avLst/>
          </a:prstGeom>
          <a:solidFill>
            <a:schemeClr val="accent1"/>
          </a:solidFill>
          <a:ln w="38100">
            <a:solidFill>
              <a:schemeClr val="tx1"/>
            </a:solidFill>
            <a:round/>
            <a:headEnd type="none" w="sm" len="sm"/>
            <a:tailEnd type="none" w="lg" len="lg"/>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ctr">
              <a:spcBef>
                <a:spcPct val="50000"/>
              </a:spcBef>
              <a:defRPr/>
            </a:pPr>
            <a:r>
              <a:rPr lang="en-US">
                <a:latin typeface="Whitney-Book"/>
                <a:cs typeface="Whitney-Book"/>
              </a:rPr>
              <a:t>RSEJoin</a:t>
            </a:r>
          </a:p>
        </p:txBody>
      </p:sp>
      <p:sp>
        <p:nvSpPr>
          <p:cNvPr id="125973" name="AutoShape 21"/>
          <p:cNvSpPr>
            <a:spLocks noChangeArrowheads="1"/>
          </p:cNvSpPr>
          <p:nvPr/>
        </p:nvSpPr>
        <p:spPr bwMode="auto">
          <a:xfrm>
            <a:off x="685800" y="5029200"/>
            <a:ext cx="4267200" cy="1219200"/>
          </a:xfrm>
          <a:prstGeom prst="wedgeRectCallout">
            <a:avLst>
              <a:gd name="adj1" fmla="val 107218"/>
              <a:gd name="adj2" fmla="val -72657"/>
            </a:avLst>
          </a:prstGeom>
          <a:solidFill>
            <a:srgbClr val="FFFF00"/>
          </a:solidFill>
          <a:ln w="38100">
            <a:solidFill>
              <a:srgbClr val="840D04"/>
            </a:solidFill>
            <a:miter lim="800000"/>
            <a:headEnd type="none" w="sm" len="sm"/>
            <a:tailEnd type="none" w="lg" len="lg"/>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nchor="ctr"/>
          <a:lstStyle/>
          <a:p>
            <a:pPr algn="ctr">
              <a:spcBef>
                <a:spcPct val="50000"/>
              </a:spcBef>
              <a:defRPr/>
            </a:pPr>
            <a:r>
              <a:rPr lang="en-US" sz="2400">
                <a:latin typeface="Whitney-Bold"/>
                <a:cs typeface="Whitney-Bold"/>
              </a:rPr>
              <a:t>Only look for regex matches in the vicinity of a first name.</a:t>
            </a:r>
          </a:p>
        </p:txBody>
      </p:sp>
      <p:sp>
        <p:nvSpPr>
          <p:cNvPr id="2" name="Slide Number Placeholder 1"/>
          <p:cNvSpPr>
            <a:spLocks noGrp="1"/>
          </p:cNvSpPr>
          <p:nvPr>
            <p:ph type="sldNum" sz="quarter" idx="10"/>
          </p:nvPr>
        </p:nvSpPr>
        <p:spPr/>
        <p:txBody>
          <a:bodyPr/>
          <a:lstStyle/>
          <a:p>
            <a:pPr>
              <a:defRPr/>
            </a:pPr>
            <a:fld id="{A2BBF893-0C3D-453F-B376-158F9FA8EA7A}" type="slidenum">
              <a:rPr lang="en-US" altLang="en-US" smtClean="0"/>
              <a:pPr>
                <a:defRPr/>
              </a:pPr>
              <a:t>149</a:t>
            </a:fld>
            <a:endParaRPr lang="en-US" altLang="en-US"/>
          </a:p>
        </p:txBody>
      </p:sp>
    </p:spTree>
    <p:extLst>
      <p:ext uri="{BB962C8B-B14F-4D97-AF65-F5344CB8AC3E}">
        <p14:creationId xmlns:p14="http://schemas.microsoft.com/office/powerpoint/2010/main" val="417071624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59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97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r>
              <a:rPr lang="en-US" sz="2400" dirty="0">
                <a:solidFill>
                  <a:srgbClr val="00B0F0"/>
                </a:solidFill>
              </a:rPr>
              <a:t>Transparency Example: Need to incorporate in-situ data</a:t>
            </a:r>
            <a:endParaRPr lang="en-US" altLang="en-US" sz="2400" dirty="0" smtClean="0">
              <a:solidFill>
                <a:srgbClr val="00B0F0"/>
              </a:solidFill>
            </a:endParaRPr>
          </a:p>
        </p:txBody>
      </p:sp>
      <p:sp>
        <p:nvSpPr>
          <p:cNvPr id="44035" name="Rectangle 3"/>
          <p:cNvSpPr txBox="1">
            <a:spLocks noChangeArrowheads="1"/>
          </p:cNvSpPr>
          <p:nvPr/>
        </p:nvSpPr>
        <p:spPr bwMode="auto">
          <a:xfrm>
            <a:off x="228600" y="1219200"/>
            <a:ext cx="8685213" cy="5029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160" tIns="46080" rIns="92160" bIns="46080"/>
          <a:lstStyle>
            <a:lvl1pPr marL="228600" indent="-228600" defTabSz="457200">
              <a:spcBef>
                <a:spcPct val="50000"/>
              </a:spcBef>
              <a:buClr>
                <a:schemeClr val="tx1"/>
              </a:buClr>
              <a:buFont typeface="Wingdings" panose="05000000000000000000" pitchFamily="2" charset="2"/>
              <a:buChar char="§"/>
              <a:defRPr sz="1600">
                <a:solidFill>
                  <a:schemeClr val="tx1"/>
                </a:solidFill>
                <a:latin typeface="Arial" panose="020B0604020202020204" pitchFamily="34" charset="0"/>
              </a:defRPr>
            </a:lvl1pPr>
            <a:lvl2pPr marL="228600" indent="-228600" defTabSz="457200">
              <a:buClr>
                <a:schemeClr val="tx1"/>
              </a:buClr>
              <a:buFont typeface="Arial" panose="020B0604020202020204" pitchFamily="34" charset="0"/>
              <a:buChar char="–"/>
              <a:defRPr sz="1600">
                <a:solidFill>
                  <a:schemeClr val="tx1"/>
                </a:solidFill>
                <a:latin typeface="Arial" panose="020B0604020202020204" pitchFamily="34" charset="0"/>
              </a:defRPr>
            </a:lvl2pPr>
            <a:lvl3pPr marL="511175" indent="-228600" defTabSz="457200">
              <a:buClr>
                <a:schemeClr val="tx1"/>
              </a:buClr>
              <a:buChar char="•"/>
              <a:defRPr sz="1600">
                <a:solidFill>
                  <a:schemeClr val="tx1"/>
                </a:solidFill>
                <a:latin typeface="Arial" panose="020B0604020202020204" pitchFamily="34" charset="0"/>
              </a:defRPr>
            </a:lvl3pPr>
            <a:lvl4pPr marL="1260475" indent="-231775" defTabSz="457200">
              <a:spcBef>
                <a:spcPct val="20000"/>
              </a:spcBef>
              <a:buClr>
                <a:schemeClr val="bg1"/>
              </a:buClr>
              <a:defRPr sz="1600">
                <a:solidFill>
                  <a:schemeClr val="bg1"/>
                </a:solidFill>
                <a:latin typeface="Arial" panose="020B0604020202020204" pitchFamily="34" charset="0"/>
              </a:defRPr>
            </a:lvl4pPr>
            <a:lvl5pPr marL="1595438" indent="-220663" defTabSz="457200">
              <a:spcBef>
                <a:spcPct val="20000"/>
              </a:spcBef>
              <a:buClr>
                <a:schemeClr val="bg1"/>
              </a:buClr>
              <a:buChar char="»"/>
              <a:defRPr sz="1600">
                <a:solidFill>
                  <a:schemeClr val="bg1"/>
                </a:solidFill>
                <a:latin typeface="Arial" panose="020B0604020202020204" pitchFamily="34" charset="0"/>
              </a:defRPr>
            </a:lvl5pPr>
            <a:lvl6pPr marL="2052638" indent="-220663" defTabSz="4572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6pPr>
            <a:lvl7pPr marL="2509838" indent="-220663" defTabSz="4572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7pPr>
            <a:lvl8pPr marL="2967038" indent="-220663" defTabSz="4572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8pPr>
            <a:lvl9pPr marL="3424238" indent="-220663" defTabSz="4572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9pPr>
          </a:lstStyle>
          <a:p>
            <a:pPr lvl="1" eaLnBrk="1" hangingPunct="1">
              <a:spcBef>
                <a:spcPts val="1050"/>
              </a:spcBef>
              <a:spcAft>
                <a:spcPts val="450"/>
              </a:spcAft>
              <a:buClr>
                <a:srgbClr val="2DB6B3"/>
              </a:buClr>
              <a:buFont typeface="Wingdings" panose="05000000000000000000" pitchFamily="2" charset="2"/>
              <a:buChar char=""/>
            </a:pPr>
            <a:r>
              <a:rPr lang="en-US" altLang="en-US" sz="1400" b="1" dirty="0">
                <a:solidFill>
                  <a:srgbClr val="000000"/>
                </a:solidFill>
                <a:latin typeface="Whitney Light" pitchFamily="50" charset="0"/>
              </a:rPr>
              <a:t>Entity Type Customizations: </a:t>
            </a:r>
            <a:r>
              <a:rPr lang="en-US" altLang="en-US" sz="1400" dirty="0">
                <a:solidFill>
                  <a:srgbClr val="000000"/>
                </a:solidFill>
                <a:latin typeface="Whitney Light" pitchFamily="50" charset="0"/>
              </a:rPr>
              <a:t>different entity types (e.g. Company, Country, Currency, Industry) have different aspect definitions, e.g. </a:t>
            </a:r>
          </a:p>
          <a:p>
            <a:pPr lvl="2" eaLnBrk="1" hangingPunct="1">
              <a:spcBef>
                <a:spcPts val="300"/>
              </a:spcBef>
              <a:spcAft>
                <a:spcPts val="300"/>
              </a:spcAft>
              <a:buClr>
                <a:srgbClr val="2DB6B3"/>
              </a:buClr>
              <a:buFont typeface="Wingdings" panose="05000000000000000000" pitchFamily="2" charset="2"/>
              <a:buChar char=""/>
            </a:pPr>
            <a:r>
              <a:rPr lang="en-US" altLang="en-US" sz="1200" dirty="0">
                <a:solidFill>
                  <a:srgbClr val="000000"/>
                </a:solidFill>
                <a:latin typeface="Whitney Light" pitchFamily="50" charset="0"/>
              </a:rPr>
              <a:t>For </a:t>
            </a:r>
            <a:r>
              <a:rPr lang="en-US" altLang="en-US" sz="1200" b="1" dirty="0">
                <a:solidFill>
                  <a:srgbClr val="000000"/>
                </a:solidFill>
                <a:latin typeface="Whitney Light" pitchFamily="50" charset="0"/>
              </a:rPr>
              <a:t>Country</a:t>
            </a:r>
            <a:r>
              <a:rPr lang="en-US" altLang="en-US" sz="1200" dirty="0">
                <a:solidFill>
                  <a:srgbClr val="000000"/>
                </a:solidFill>
                <a:latin typeface="Whitney Light" pitchFamily="50" charset="0"/>
              </a:rPr>
              <a:t>: decrease in debt is always </a:t>
            </a:r>
            <a:r>
              <a:rPr lang="en-US" altLang="en-US" sz="1200" dirty="0">
                <a:solidFill>
                  <a:srgbClr val="0086B3"/>
                </a:solidFill>
                <a:latin typeface="Whitney Light" pitchFamily="50" charset="0"/>
              </a:rPr>
              <a:t>positive</a:t>
            </a:r>
            <a:r>
              <a:rPr lang="en-US" altLang="en-US" sz="1200" dirty="0">
                <a:solidFill>
                  <a:srgbClr val="000000"/>
                </a:solidFill>
                <a:latin typeface="Whitney Light" pitchFamily="50" charset="0"/>
              </a:rPr>
              <a:t> and increase in debt is always </a:t>
            </a:r>
            <a:r>
              <a:rPr lang="en-US" altLang="en-US" sz="1200" dirty="0">
                <a:solidFill>
                  <a:srgbClr val="7030A0"/>
                </a:solidFill>
                <a:latin typeface="Whitney Light" pitchFamily="50" charset="0"/>
              </a:rPr>
              <a:t>negative</a:t>
            </a:r>
          </a:p>
          <a:p>
            <a:pPr lvl="2" eaLnBrk="1" hangingPunct="1">
              <a:spcBef>
                <a:spcPts val="300"/>
              </a:spcBef>
              <a:spcAft>
                <a:spcPts val="300"/>
              </a:spcAft>
              <a:buClr>
                <a:srgbClr val="2DB6B3"/>
              </a:buClr>
              <a:buFont typeface="Wingdings" panose="05000000000000000000" pitchFamily="2" charset="2"/>
              <a:buChar char=""/>
            </a:pPr>
            <a:r>
              <a:rPr lang="en-US" altLang="en-US" sz="1200" dirty="0">
                <a:latin typeface="Whitney Light" pitchFamily="50" charset="0"/>
              </a:rPr>
              <a:t>For </a:t>
            </a:r>
            <a:r>
              <a:rPr lang="en-US" altLang="en-US" sz="1200" b="1" dirty="0">
                <a:latin typeface="Whitney Light" pitchFamily="50" charset="0"/>
              </a:rPr>
              <a:t>Company</a:t>
            </a:r>
            <a:r>
              <a:rPr lang="en-US" altLang="en-US" sz="1200" dirty="0">
                <a:latin typeface="Whitney Light" pitchFamily="50" charset="0"/>
              </a:rPr>
              <a:t>: change of debt in either direction can be </a:t>
            </a:r>
            <a:r>
              <a:rPr lang="en-US" altLang="en-US" sz="1200" dirty="0">
                <a:solidFill>
                  <a:srgbClr val="0086B3"/>
                </a:solidFill>
                <a:latin typeface="Whitney Light" pitchFamily="50" charset="0"/>
              </a:rPr>
              <a:t>positive</a:t>
            </a:r>
            <a:r>
              <a:rPr lang="en-US" altLang="en-US" sz="1200" dirty="0">
                <a:latin typeface="Whitney Light" pitchFamily="50" charset="0"/>
              </a:rPr>
              <a:t>/</a:t>
            </a:r>
            <a:r>
              <a:rPr lang="en-US" altLang="en-US" sz="1200" dirty="0">
                <a:solidFill>
                  <a:srgbClr val="7030A0"/>
                </a:solidFill>
                <a:latin typeface="Whitney Light" pitchFamily="50" charset="0"/>
              </a:rPr>
              <a:t>negative</a:t>
            </a:r>
            <a:r>
              <a:rPr lang="en-US" altLang="en-US" sz="1200" dirty="0">
                <a:latin typeface="Whitney Light" pitchFamily="50" charset="0"/>
              </a:rPr>
              <a:t> depending on complex domain knowledge</a:t>
            </a:r>
          </a:p>
          <a:p>
            <a:pPr lvl="2" eaLnBrk="1" fontAlgn="t" hangingPunct="1">
              <a:buClrTx/>
              <a:buFontTx/>
              <a:buNone/>
            </a:pPr>
            <a:r>
              <a:rPr lang="en-US" altLang="en-US" sz="1100" i="1" dirty="0">
                <a:solidFill>
                  <a:srgbClr val="00B050"/>
                </a:solidFill>
                <a:latin typeface="Whitney Light" pitchFamily="50" charset="0"/>
              </a:rPr>
              <a:t>     Founded in 2008, </a:t>
            </a:r>
            <a:r>
              <a:rPr lang="en-US" altLang="en-US" sz="1100" i="1" dirty="0" err="1">
                <a:solidFill>
                  <a:srgbClr val="00B050"/>
                </a:solidFill>
                <a:latin typeface="Whitney Light" pitchFamily="50" charset="0"/>
              </a:rPr>
              <a:t>Fiksu</a:t>
            </a:r>
            <a:r>
              <a:rPr lang="en-US" altLang="en-US" sz="1100" i="1" dirty="0">
                <a:solidFill>
                  <a:srgbClr val="00B050"/>
                </a:solidFill>
                <a:latin typeface="Whitney Light" pitchFamily="50" charset="0"/>
              </a:rPr>
              <a:t> expects to continue its aggressive global expansion funded through </a:t>
            </a:r>
          </a:p>
          <a:p>
            <a:pPr lvl="2" eaLnBrk="1" fontAlgn="t" hangingPunct="1">
              <a:buClrTx/>
              <a:buFontTx/>
              <a:buNone/>
            </a:pPr>
            <a:r>
              <a:rPr lang="en-US" altLang="en-US" sz="1100" i="1" dirty="0">
                <a:solidFill>
                  <a:srgbClr val="00B050"/>
                </a:solidFill>
                <a:latin typeface="Whitney Light" pitchFamily="50" charset="0"/>
              </a:rPr>
              <a:t>     increasing debt funding. </a:t>
            </a:r>
          </a:p>
          <a:p>
            <a:pPr lvl="2" eaLnBrk="1" fontAlgn="t" hangingPunct="1">
              <a:buClrTx/>
            </a:pPr>
            <a:endParaRPr lang="en-US" altLang="en-US" sz="1100" i="1" dirty="0">
              <a:solidFill>
                <a:srgbClr val="00B050"/>
              </a:solidFill>
              <a:latin typeface="Whitney Light" pitchFamily="50" charset="0"/>
            </a:endParaRPr>
          </a:p>
          <a:p>
            <a:pPr lvl="2" eaLnBrk="1" fontAlgn="t" hangingPunct="1">
              <a:buClrTx/>
              <a:buFontTx/>
              <a:buNone/>
            </a:pPr>
            <a:r>
              <a:rPr lang="en-US" altLang="en-US" sz="1100" i="1" dirty="0">
                <a:solidFill>
                  <a:srgbClr val="00B050"/>
                </a:solidFill>
                <a:latin typeface="Whitney Light" pitchFamily="50" charset="0"/>
              </a:rPr>
              <a:t>     We remain confident Computershare will generate sufficient earnings and operating cash flow </a:t>
            </a:r>
          </a:p>
          <a:p>
            <a:pPr lvl="2" eaLnBrk="1" fontAlgn="t" hangingPunct="1">
              <a:buClrTx/>
              <a:buFontTx/>
              <a:buNone/>
            </a:pPr>
            <a:r>
              <a:rPr lang="en-US" altLang="en-US" sz="1100" i="1" dirty="0">
                <a:solidFill>
                  <a:srgbClr val="00B050"/>
                </a:solidFill>
                <a:latin typeface="Whitney Light" pitchFamily="50" charset="0"/>
              </a:rPr>
              <a:t>     to gradually reduce debt to more conservative levels.</a:t>
            </a:r>
            <a:r>
              <a:rPr lang="en-US" altLang="en-US" sz="1200" i="1" dirty="0">
                <a:solidFill>
                  <a:srgbClr val="00B050"/>
                </a:solidFill>
                <a:latin typeface="Whitney Light" pitchFamily="50" charset="0"/>
              </a:rPr>
              <a:t/>
            </a:r>
            <a:br>
              <a:rPr lang="en-US" altLang="en-US" sz="1200" i="1" dirty="0">
                <a:solidFill>
                  <a:srgbClr val="00B050"/>
                </a:solidFill>
                <a:latin typeface="Whitney Light" pitchFamily="50" charset="0"/>
              </a:rPr>
            </a:br>
            <a:endParaRPr lang="en-US" altLang="en-US" sz="1400" b="1" dirty="0">
              <a:solidFill>
                <a:srgbClr val="000000"/>
              </a:solidFill>
              <a:latin typeface="Whitney Light" pitchFamily="50" charset="0"/>
            </a:endParaRPr>
          </a:p>
          <a:p>
            <a:pPr lvl="1" eaLnBrk="1" hangingPunct="1">
              <a:lnSpc>
                <a:spcPct val="80000"/>
              </a:lnSpc>
              <a:spcBef>
                <a:spcPts val="1050"/>
              </a:spcBef>
              <a:spcAft>
                <a:spcPts val="450"/>
              </a:spcAft>
              <a:buClr>
                <a:srgbClr val="2DB6B3"/>
              </a:buClr>
              <a:buFont typeface="Wingdings" panose="05000000000000000000" pitchFamily="2" charset="2"/>
              <a:buChar char=""/>
            </a:pPr>
            <a:endParaRPr lang="en-US" altLang="en-US" sz="1400" b="1" dirty="0">
              <a:solidFill>
                <a:srgbClr val="000000"/>
              </a:solidFill>
              <a:latin typeface="Whitney Light" pitchFamily="50" charset="0"/>
            </a:endParaRPr>
          </a:p>
          <a:p>
            <a:pPr lvl="1" eaLnBrk="1" hangingPunct="1">
              <a:lnSpc>
                <a:spcPct val="80000"/>
              </a:lnSpc>
              <a:spcBef>
                <a:spcPts val="1050"/>
              </a:spcBef>
              <a:spcAft>
                <a:spcPts val="450"/>
              </a:spcAft>
              <a:buClr>
                <a:srgbClr val="2DB6B3"/>
              </a:buClr>
              <a:buFont typeface="Wingdings" panose="05000000000000000000" pitchFamily="2" charset="2"/>
              <a:buChar char=""/>
            </a:pPr>
            <a:r>
              <a:rPr lang="en-US" altLang="en-US" sz="1400" b="1" dirty="0">
                <a:solidFill>
                  <a:srgbClr val="000000"/>
                </a:solidFill>
                <a:latin typeface="Whitney Light" pitchFamily="50" charset="0"/>
              </a:rPr>
              <a:t>Application-specific Customizations: </a:t>
            </a:r>
          </a:p>
          <a:p>
            <a:pPr lvl="2" eaLnBrk="1" hangingPunct="1">
              <a:lnSpc>
                <a:spcPct val="80000"/>
              </a:lnSpc>
              <a:spcBef>
                <a:spcPts val="300"/>
              </a:spcBef>
              <a:spcAft>
                <a:spcPts val="300"/>
              </a:spcAft>
              <a:buClr>
                <a:srgbClr val="2DB6B3"/>
              </a:buClr>
              <a:buFont typeface="Wingdings" panose="05000000000000000000" pitchFamily="2" charset="2"/>
              <a:buChar char=""/>
            </a:pPr>
            <a:r>
              <a:rPr lang="en-US" altLang="en-US" sz="1200" dirty="0">
                <a:solidFill>
                  <a:srgbClr val="000000"/>
                </a:solidFill>
                <a:latin typeface="Whitney Light" pitchFamily="50" charset="0"/>
              </a:rPr>
              <a:t>Handle differences in vocabulary from one data source to another (e.g. different </a:t>
            </a:r>
            <a:r>
              <a:rPr lang="en-US" altLang="en-US" sz="1200" dirty="0">
                <a:latin typeface="Whitney Light" pitchFamily="50" charset="0"/>
              </a:rPr>
              <a:t>firms use different rating systems</a:t>
            </a:r>
            <a:r>
              <a:rPr lang="en-US" altLang="en-US" sz="1200" dirty="0">
                <a:solidFill>
                  <a:srgbClr val="000000"/>
                </a:solidFill>
                <a:latin typeface="Whitney Light" pitchFamily="50" charset="0"/>
              </a:rPr>
              <a:t>. </a:t>
            </a:r>
          </a:p>
          <a:p>
            <a:pPr lvl="2" eaLnBrk="1" hangingPunct="1">
              <a:lnSpc>
                <a:spcPct val="80000"/>
              </a:lnSpc>
              <a:spcBef>
                <a:spcPts val="100"/>
              </a:spcBef>
              <a:spcAft>
                <a:spcPts val="100"/>
              </a:spcAft>
              <a:buClr>
                <a:srgbClr val="2DB6B3"/>
              </a:buClr>
              <a:buFontTx/>
              <a:buNone/>
            </a:pPr>
            <a:r>
              <a:rPr lang="en-US" altLang="en-US" sz="1100" i="1" dirty="0">
                <a:solidFill>
                  <a:srgbClr val="00B050"/>
                </a:solidFill>
                <a:latin typeface="Whitney Light" pitchFamily="50" charset="0"/>
              </a:rPr>
              <a:t>    </a:t>
            </a:r>
          </a:p>
          <a:p>
            <a:pPr lvl="2" eaLnBrk="1" hangingPunct="1">
              <a:lnSpc>
                <a:spcPct val="80000"/>
              </a:lnSpc>
              <a:spcBef>
                <a:spcPts val="100"/>
              </a:spcBef>
              <a:spcAft>
                <a:spcPts val="100"/>
              </a:spcAft>
              <a:buClr>
                <a:srgbClr val="2DB6B3"/>
              </a:buClr>
              <a:buFontTx/>
              <a:buNone/>
            </a:pPr>
            <a:r>
              <a:rPr lang="en-US" altLang="en-US" sz="1100" i="1" dirty="0">
                <a:solidFill>
                  <a:srgbClr val="00B050"/>
                </a:solidFill>
                <a:latin typeface="Whitney Light" pitchFamily="50" charset="0"/>
              </a:rPr>
              <a:t>      </a:t>
            </a:r>
            <a:r>
              <a:rPr lang="en-US" sz="1100" i="1" dirty="0">
                <a:solidFill>
                  <a:srgbClr val="00B050"/>
                </a:solidFill>
                <a:latin typeface="Whitney Light" pitchFamily="50" charset="0"/>
              </a:rPr>
              <a:t>Downgrade EON and Biffa to Neutral from Buy, upgrade </a:t>
            </a:r>
            <a:r>
              <a:rPr lang="en-US" sz="1100" i="1" dirty="0" err="1">
                <a:solidFill>
                  <a:srgbClr val="00B050"/>
                </a:solidFill>
                <a:latin typeface="Whitney Light" pitchFamily="50" charset="0"/>
              </a:rPr>
              <a:t>Snam</a:t>
            </a:r>
            <a:r>
              <a:rPr lang="en-US" sz="1100" i="1" dirty="0">
                <a:solidFill>
                  <a:srgbClr val="00B050"/>
                </a:solidFill>
                <a:latin typeface="Whitney Light" pitchFamily="50" charset="0"/>
              </a:rPr>
              <a:t> to. Neutral from Sell</a:t>
            </a:r>
            <a:r>
              <a:rPr lang="en-US" altLang="en-US" sz="1100" i="1" dirty="0">
                <a:solidFill>
                  <a:srgbClr val="00B050"/>
                </a:solidFill>
                <a:latin typeface="Whitney Light" pitchFamily="50" charset="0"/>
              </a:rPr>
              <a:t/>
            </a:r>
            <a:br>
              <a:rPr lang="en-US" altLang="en-US" sz="1100" i="1" dirty="0">
                <a:solidFill>
                  <a:srgbClr val="00B050"/>
                </a:solidFill>
                <a:latin typeface="Whitney Light" pitchFamily="50" charset="0"/>
              </a:rPr>
            </a:br>
            <a:r>
              <a:rPr lang="en-US" altLang="en-US" sz="1100" i="1" dirty="0">
                <a:solidFill>
                  <a:srgbClr val="00B050"/>
                </a:solidFill>
                <a:latin typeface="Whitney Light" pitchFamily="50" charset="0"/>
              </a:rPr>
              <a:t/>
            </a:r>
            <a:br>
              <a:rPr lang="en-US" altLang="en-US" sz="1100" i="1" dirty="0">
                <a:solidFill>
                  <a:srgbClr val="00B050"/>
                </a:solidFill>
                <a:latin typeface="Whitney Light" pitchFamily="50" charset="0"/>
              </a:rPr>
            </a:br>
            <a:endParaRPr lang="en-US" altLang="en-US" sz="1100" i="1" dirty="0">
              <a:solidFill>
                <a:srgbClr val="00B050"/>
              </a:solidFill>
              <a:latin typeface="Whitney Light" pitchFamily="50" charset="0"/>
            </a:endParaRPr>
          </a:p>
          <a:p>
            <a:pPr lvl="2" eaLnBrk="1" hangingPunct="1">
              <a:lnSpc>
                <a:spcPct val="80000"/>
              </a:lnSpc>
              <a:spcBef>
                <a:spcPts val="100"/>
              </a:spcBef>
              <a:spcAft>
                <a:spcPts val="100"/>
              </a:spcAft>
              <a:buClr>
                <a:srgbClr val="2DB6B3"/>
              </a:buClr>
              <a:buFontTx/>
              <a:buNone/>
            </a:pPr>
            <a:r>
              <a:rPr lang="en-US" sz="1100" i="1" dirty="0">
                <a:solidFill>
                  <a:srgbClr val="00B050"/>
                </a:solidFill>
                <a:latin typeface="Whitney Light" pitchFamily="50" charset="0"/>
              </a:rPr>
              <a:t>      Downgrade BP from Neutral to Underweight, upgrade BZH from Neutral to Overweight </a:t>
            </a:r>
            <a:r>
              <a:rPr lang="en-US" altLang="en-US" sz="1100" i="1" dirty="0">
                <a:solidFill>
                  <a:srgbClr val="00B050"/>
                </a:solidFill>
                <a:latin typeface="Whitney Light" pitchFamily="50" charset="0"/>
              </a:rPr>
              <a:t> </a:t>
            </a:r>
          </a:p>
          <a:p>
            <a:pPr lvl="2" eaLnBrk="1" hangingPunct="1">
              <a:lnSpc>
                <a:spcPct val="80000"/>
              </a:lnSpc>
              <a:spcBef>
                <a:spcPts val="100"/>
              </a:spcBef>
              <a:spcAft>
                <a:spcPts val="100"/>
              </a:spcAft>
              <a:buClr>
                <a:srgbClr val="2DB6B3"/>
              </a:buClr>
              <a:buFontTx/>
              <a:buNone/>
            </a:pPr>
            <a:endParaRPr lang="en-US" altLang="en-US" sz="1100" i="1" dirty="0">
              <a:solidFill>
                <a:srgbClr val="00B050"/>
              </a:solidFill>
              <a:latin typeface="Whitney Light" pitchFamily="50" charset="0"/>
            </a:endParaRPr>
          </a:p>
          <a:p>
            <a:pPr lvl="2" eaLnBrk="1" hangingPunct="1">
              <a:lnSpc>
                <a:spcPct val="80000"/>
              </a:lnSpc>
              <a:spcBef>
                <a:spcPts val="100"/>
              </a:spcBef>
              <a:spcAft>
                <a:spcPts val="100"/>
              </a:spcAft>
              <a:buClr>
                <a:srgbClr val="2DB6B3"/>
              </a:buClr>
              <a:buFontTx/>
              <a:buNone/>
            </a:pPr>
            <a:endParaRPr lang="en-US" altLang="en-US" sz="1100" i="1" dirty="0">
              <a:solidFill>
                <a:srgbClr val="00B050"/>
              </a:solidFill>
              <a:latin typeface="Whitney Light" pitchFamily="50" charset="0"/>
            </a:endParaRPr>
          </a:p>
          <a:p>
            <a:pPr lvl="2" eaLnBrk="1" hangingPunct="1">
              <a:lnSpc>
                <a:spcPct val="80000"/>
              </a:lnSpc>
              <a:spcBef>
                <a:spcPts val="1050"/>
              </a:spcBef>
              <a:spcAft>
                <a:spcPts val="450"/>
              </a:spcAft>
              <a:buClr>
                <a:srgbClr val="2DB6B3"/>
              </a:buClr>
              <a:buFont typeface="Wingdings" panose="05000000000000000000" pitchFamily="2" charset="2"/>
              <a:buChar char=""/>
            </a:pPr>
            <a:r>
              <a:rPr lang="en-US" altLang="en-US" sz="1400" dirty="0">
                <a:solidFill>
                  <a:srgbClr val="000000"/>
                </a:solidFill>
                <a:latin typeface="Whitney Light" pitchFamily="50" charset="0"/>
              </a:rPr>
              <a:t>Handle different application requirements</a:t>
            </a:r>
          </a:p>
          <a:p>
            <a:pPr lvl="2" eaLnBrk="1" hangingPunct="1">
              <a:lnSpc>
                <a:spcPct val="80000"/>
              </a:lnSpc>
              <a:spcBef>
                <a:spcPts val="1050"/>
              </a:spcBef>
              <a:spcAft>
                <a:spcPts val="450"/>
              </a:spcAft>
              <a:buClr>
                <a:srgbClr val="2DB6B3"/>
              </a:buClr>
              <a:buFontTx/>
              <a:buNone/>
            </a:pPr>
            <a:r>
              <a:rPr lang="en-US" altLang="en-US" sz="1100" i="1" dirty="0">
                <a:solidFill>
                  <a:srgbClr val="00B050"/>
                </a:solidFill>
                <a:latin typeface="Whitney Light" pitchFamily="50" charset="0"/>
              </a:rPr>
              <a:t>    We downgrade Singapore from overweight to </a:t>
            </a:r>
            <a:r>
              <a:rPr lang="en-US" altLang="en-US" sz="1100" b="1" i="1" dirty="0">
                <a:solidFill>
                  <a:srgbClr val="00B050"/>
                </a:solidFill>
                <a:latin typeface="Whitney Light" pitchFamily="50" charset="0"/>
              </a:rPr>
              <a:t>neutral.</a:t>
            </a:r>
          </a:p>
          <a:p>
            <a:pPr lvl="2" eaLnBrk="1" hangingPunct="1">
              <a:lnSpc>
                <a:spcPct val="80000"/>
              </a:lnSpc>
              <a:spcBef>
                <a:spcPts val="1050"/>
              </a:spcBef>
              <a:spcAft>
                <a:spcPts val="450"/>
              </a:spcAft>
              <a:buClr>
                <a:srgbClr val="2DB6B3"/>
              </a:buClr>
              <a:buFontTx/>
              <a:buNone/>
            </a:pPr>
            <a:r>
              <a:rPr lang="en-US" sz="1100" i="1" dirty="0">
                <a:solidFill>
                  <a:srgbClr val="00B050"/>
                </a:solidFill>
                <a:latin typeface="Whitney Light" pitchFamily="50" charset="0"/>
              </a:rPr>
              <a:t>     If </a:t>
            </a:r>
            <a:r>
              <a:rPr lang="en-US" sz="1100" i="1" dirty="0" err="1">
                <a:solidFill>
                  <a:srgbClr val="00B050"/>
                </a:solidFill>
                <a:latin typeface="Whitney Light" pitchFamily="50" charset="0"/>
              </a:rPr>
              <a:t>Jokowi</a:t>
            </a:r>
            <a:r>
              <a:rPr lang="en-US" sz="1100" i="1" dirty="0">
                <a:solidFill>
                  <a:srgbClr val="00B050"/>
                </a:solidFill>
                <a:latin typeface="Whitney Light" pitchFamily="50" charset="0"/>
              </a:rPr>
              <a:t> becomes president, a national thrust in infrastructure and public welfare spending is likely</a:t>
            </a:r>
            <a:endParaRPr lang="en-US" altLang="en-US" sz="1200" dirty="0">
              <a:latin typeface="Whitney Light" pitchFamily="50" charset="0"/>
            </a:endParaRPr>
          </a:p>
          <a:p>
            <a:pPr marL="0" indent="0" eaLnBrk="1" hangingPunct="1">
              <a:lnSpc>
                <a:spcPct val="80000"/>
              </a:lnSpc>
              <a:spcBef>
                <a:spcPts val="1050"/>
              </a:spcBef>
              <a:spcAft>
                <a:spcPts val="450"/>
              </a:spcAft>
              <a:buClr>
                <a:srgbClr val="2DB6B3"/>
              </a:buClr>
              <a:buNone/>
            </a:pPr>
            <a:endParaRPr lang="en-US" altLang="en-US" sz="1400" dirty="0">
              <a:solidFill>
                <a:srgbClr val="000000"/>
              </a:solidFill>
              <a:latin typeface="Whitney Light" pitchFamily="50" charset="0"/>
            </a:endParaRPr>
          </a:p>
          <a:p>
            <a:pPr eaLnBrk="1" hangingPunct="1">
              <a:lnSpc>
                <a:spcPct val="80000"/>
              </a:lnSpc>
              <a:spcBef>
                <a:spcPts val="1050"/>
              </a:spcBef>
              <a:spcAft>
                <a:spcPts val="450"/>
              </a:spcAft>
              <a:buClr>
                <a:srgbClr val="2DB6B3"/>
              </a:buClr>
              <a:buFont typeface="Wingdings" panose="05000000000000000000" pitchFamily="2" charset="2"/>
              <a:buNone/>
            </a:pPr>
            <a:endParaRPr lang="en-US" altLang="en-US" sz="1400" dirty="0">
              <a:solidFill>
                <a:srgbClr val="000000"/>
              </a:solidFill>
              <a:latin typeface="Whitney Light" pitchFamily="50" charset="0"/>
            </a:endParaRPr>
          </a:p>
          <a:p>
            <a:pPr eaLnBrk="1" hangingPunct="1">
              <a:lnSpc>
                <a:spcPct val="80000"/>
              </a:lnSpc>
              <a:spcBef>
                <a:spcPts val="1050"/>
              </a:spcBef>
              <a:spcAft>
                <a:spcPts val="450"/>
              </a:spcAft>
              <a:buClr>
                <a:srgbClr val="2DB6B3"/>
              </a:buClr>
              <a:buFont typeface="Wingdings" panose="05000000000000000000" pitchFamily="2" charset="2"/>
              <a:buChar char=""/>
            </a:pPr>
            <a:endParaRPr lang="en-US" altLang="en-US" sz="1400" dirty="0">
              <a:solidFill>
                <a:srgbClr val="000000"/>
              </a:solidFill>
              <a:latin typeface="Whitney Light" pitchFamily="50" charset="0"/>
            </a:endParaRPr>
          </a:p>
        </p:txBody>
      </p:sp>
      <p:sp>
        <p:nvSpPr>
          <p:cNvPr id="6" name="Line Callout 2 (Border and Accent Bar) 5"/>
          <p:cNvSpPr/>
          <p:nvPr/>
        </p:nvSpPr>
        <p:spPr bwMode="auto">
          <a:xfrm>
            <a:off x="6988175" y="4949825"/>
            <a:ext cx="1377950" cy="561975"/>
          </a:xfrm>
          <a:prstGeom prst="accentBorderCallout2">
            <a:avLst>
              <a:gd name="adj1" fmla="val 18750"/>
              <a:gd name="adj2" fmla="val -8333"/>
              <a:gd name="adj3" fmla="val 18750"/>
              <a:gd name="adj4" fmla="val -16667"/>
              <a:gd name="adj5" fmla="val 5036"/>
              <a:gd name="adj6" fmla="val -54657"/>
            </a:avLst>
          </a:prstGeom>
          <a:solidFill>
            <a:schemeClr val="bg1">
              <a:lumMod val="95000"/>
            </a:schemeClr>
          </a:solidFill>
          <a:ln>
            <a:solidFill>
              <a:schemeClr val="tx1">
                <a:lumMod val="65000"/>
                <a:lumOff val="3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050" dirty="0">
                <a:solidFill>
                  <a:schemeClr val="tx1"/>
                </a:solidFill>
                <a:latin typeface="Whitney Light" pitchFamily="50" charset="0"/>
              </a:rPr>
              <a:t>Overweight (OW)</a:t>
            </a:r>
          </a:p>
          <a:p>
            <a:pPr>
              <a:defRPr/>
            </a:pPr>
            <a:r>
              <a:rPr lang="en-US" sz="1050" dirty="0">
                <a:solidFill>
                  <a:schemeClr val="tx1"/>
                </a:solidFill>
                <a:latin typeface="Whitney Light" pitchFamily="50" charset="0"/>
              </a:rPr>
              <a:t>Neutral (N), </a:t>
            </a:r>
            <a:r>
              <a:rPr lang="en-US" sz="1050" dirty="0">
                <a:solidFill>
                  <a:srgbClr val="7030A0"/>
                </a:solidFill>
                <a:latin typeface="Whitney Light" pitchFamily="50" charset="0"/>
              </a:rPr>
              <a:t>Underweight (UW)</a:t>
            </a:r>
          </a:p>
        </p:txBody>
      </p:sp>
      <p:sp>
        <p:nvSpPr>
          <p:cNvPr id="7" name="Line Callout 2 (Border and Accent Bar) 6"/>
          <p:cNvSpPr/>
          <p:nvPr/>
        </p:nvSpPr>
        <p:spPr bwMode="auto">
          <a:xfrm>
            <a:off x="6856413" y="4302125"/>
            <a:ext cx="1225550" cy="488950"/>
          </a:xfrm>
          <a:prstGeom prst="accentBorderCallout2">
            <a:avLst>
              <a:gd name="adj1" fmla="val 18750"/>
              <a:gd name="adj2" fmla="val -8333"/>
              <a:gd name="adj3" fmla="val 18750"/>
              <a:gd name="adj4" fmla="val -16667"/>
              <a:gd name="adj5" fmla="val 46731"/>
              <a:gd name="adj6" fmla="val -66433"/>
            </a:avLst>
          </a:prstGeom>
          <a:solidFill>
            <a:schemeClr val="bg1">
              <a:lumMod val="95000"/>
            </a:schemeClr>
          </a:solidFill>
          <a:ln>
            <a:solidFill>
              <a:schemeClr val="tx1">
                <a:lumMod val="65000"/>
                <a:lumOff val="3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050" dirty="0">
                <a:solidFill>
                  <a:schemeClr val="tx2"/>
                </a:solidFill>
                <a:latin typeface="Whitney Light" pitchFamily="50" charset="0"/>
              </a:rPr>
              <a:t>BUY</a:t>
            </a:r>
          </a:p>
          <a:p>
            <a:pPr>
              <a:defRPr/>
            </a:pPr>
            <a:r>
              <a:rPr lang="en-US" sz="1050" dirty="0">
                <a:solidFill>
                  <a:schemeClr val="tx1"/>
                </a:solidFill>
                <a:latin typeface="Whitney Light" pitchFamily="50" charset="0"/>
              </a:rPr>
              <a:t>Neutral</a:t>
            </a:r>
          </a:p>
          <a:p>
            <a:pPr>
              <a:defRPr/>
            </a:pPr>
            <a:r>
              <a:rPr lang="en-US" sz="1050" dirty="0">
                <a:solidFill>
                  <a:srgbClr val="7030A0"/>
                </a:solidFill>
                <a:latin typeface="Whitney Light" pitchFamily="50" charset="0"/>
              </a:rPr>
              <a:t>SELL</a:t>
            </a:r>
          </a:p>
        </p:txBody>
      </p:sp>
      <p:sp>
        <p:nvSpPr>
          <p:cNvPr id="8" name="Line Callout 2 (Border and Accent Bar) 7"/>
          <p:cNvSpPr/>
          <p:nvPr/>
        </p:nvSpPr>
        <p:spPr bwMode="auto">
          <a:xfrm>
            <a:off x="4551363" y="5414963"/>
            <a:ext cx="2154237" cy="561975"/>
          </a:xfrm>
          <a:prstGeom prst="accentBorderCallout2">
            <a:avLst>
              <a:gd name="adj1" fmla="val 24313"/>
              <a:gd name="adj2" fmla="val -9058"/>
              <a:gd name="adj3" fmla="val 22922"/>
              <a:gd name="adj4" fmla="val -14854"/>
              <a:gd name="adj5" fmla="val 124636"/>
              <a:gd name="adj6" fmla="val -19792"/>
            </a:avLst>
          </a:prstGeom>
          <a:solidFill>
            <a:schemeClr val="bg1">
              <a:lumMod val="95000"/>
            </a:schemeClr>
          </a:solidFill>
          <a:ln>
            <a:solidFill>
              <a:schemeClr val="tx1">
                <a:lumMod val="65000"/>
                <a:lumOff val="3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100" dirty="0">
                <a:solidFill>
                  <a:schemeClr val="tx1"/>
                </a:solidFill>
                <a:latin typeface="Whitney Light" pitchFamily="50" charset="0"/>
              </a:rPr>
              <a:t>Is direct recommendation “neutral” neutral or </a:t>
            </a:r>
            <a:r>
              <a:rPr lang="en-US" sz="1100" dirty="0">
                <a:solidFill>
                  <a:srgbClr val="7030A0"/>
                </a:solidFill>
                <a:latin typeface="Whitney Light" pitchFamily="50" charset="0"/>
              </a:rPr>
              <a:t>negative</a:t>
            </a:r>
            <a:r>
              <a:rPr lang="en-US" sz="1100" dirty="0">
                <a:solidFill>
                  <a:schemeClr val="tx1"/>
                </a:solidFill>
                <a:latin typeface="Whitney Light" pitchFamily="50" charset="0"/>
              </a:rPr>
              <a:t>? </a:t>
            </a:r>
          </a:p>
        </p:txBody>
      </p:sp>
      <p:sp>
        <p:nvSpPr>
          <p:cNvPr id="9" name="Line Callout 2 (Border and Accent Bar) 8"/>
          <p:cNvSpPr/>
          <p:nvPr/>
        </p:nvSpPr>
        <p:spPr bwMode="auto">
          <a:xfrm>
            <a:off x="7315200" y="6137275"/>
            <a:ext cx="1738313" cy="561975"/>
          </a:xfrm>
          <a:prstGeom prst="accentBorderCallout2">
            <a:avLst>
              <a:gd name="adj1" fmla="val 47576"/>
              <a:gd name="adj2" fmla="val -5922"/>
              <a:gd name="adj3" fmla="val 51747"/>
              <a:gd name="adj4" fmla="val -25699"/>
              <a:gd name="adj5" fmla="val 43216"/>
              <a:gd name="adj6" fmla="val -39199"/>
            </a:avLst>
          </a:prstGeom>
          <a:solidFill>
            <a:schemeClr val="bg1">
              <a:lumMod val="95000"/>
            </a:schemeClr>
          </a:solidFill>
          <a:ln>
            <a:solidFill>
              <a:schemeClr val="tx1">
                <a:lumMod val="65000"/>
                <a:lumOff val="3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100" dirty="0">
                <a:solidFill>
                  <a:schemeClr val="tx1"/>
                </a:solidFill>
                <a:latin typeface="Whitney Light" pitchFamily="50" charset="0"/>
              </a:rPr>
              <a:t>Is expectation considered sentiment? </a:t>
            </a:r>
          </a:p>
        </p:txBody>
      </p:sp>
      <p:sp>
        <p:nvSpPr>
          <p:cNvPr id="16" name="Line Callout 2 (Border and Accent Bar) 15"/>
          <p:cNvSpPr/>
          <p:nvPr/>
        </p:nvSpPr>
        <p:spPr bwMode="auto">
          <a:xfrm>
            <a:off x="6856413" y="2311400"/>
            <a:ext cx="2078037" cy="720725"/>
          </a:xfrm>
          <a:prstGeom prst="accentBorderCallout2">
            <a:avLst>
              <a:gd name="adj1" fmla="val 42515"/>
              <a:gd name="adj2" fmla="val -7961"/>
              <a:gd name="adj3" fmla="val 42515"/>
              <a:gd name="adj4" fmla="val -18156"/>
              <a:gd name="adj5" fmla="val 23158"/>
              <a:gd name="adj6" fmla="val -31401"/>
            </a:avLst>
          </a:prstGeom>
          <a:solidFill>
            <a:schemeClr val="bg1">
              <a:lumMod val="95000"/>
            </a:schemeClr>
          </a:solidFill>
          <a:ln>
            <a:solidFill>
              <a:schemeClr val="tx1">
                <a:lumMod val="65000"/>
                <a:lumOff val="3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100" dirty="0">
                <a:solidFill>
                  <a:schemeClr val="tx1"/>
                </a:solidFill>
                <a:latin typeface="Whitney Light" pitchFamily="50" charset="0"/>
              </a:rPr>
              <a:t>Debt increasing is good for the company because it is funding business expansion</a:t>
            </a:r>
          </a:p>
        </p:txBody>
      </p:sp>
      <p:sp>
        <p:nvSpPr>
          <p:cNvPr id="17" name="Line Callout 2 (Border and Accent Bar) 16"/>
          <p:cNvSpPr/>
          <p:nvPr/>
        </p:nvSpPr>
        <p:spPr bwMode="auto">
          <a:xfrm>
            <a:off x="4824413" y="3021013"/>
            <a:ext cx="2209800" cy="446087"/>
          </a:xfrm>
          <a:prstGeom prst="accentBorderCallout2">
            <a:avLst>
              <a:gd name="adj1" fmla="val 42515"/>
              <a:gd name="adj2" fmla="val -7961"/>
              <a:gd name="adj3" fmla="val 42515"/>
              <a:gd name="adj4" fmla="val -18156"/>
              <a:gd name="adj5" fmla="val 23158"/>
              <a:gd name="adj6" fmla="val -31401"/>
            </a:avLst>
          </a:prstGeom>
          <a:solidFill>
            <a:schemeClr val="bg1">
              <a:lumMod val="95000"/>
            </a:schemeClr>
          </a:solidFill>
          <a:ln>
            <a:solidFill>
              <a:schemeClr val="tx1">
                <a:lumMod val="65000"/>
                <a:lumOff val="3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100" dirty="0">
                <a:solidFill>
                  <a:schemeClr val="tx1"/>
                </a:solidFill>
                <a:latin typeface="Whitney Light" pitchFamily="50" charset="0"/>
              </a:rPr>
              <a:t>Debt seems to be a concern for the company</a:t>
            </a:r>
          </a:p>
        </p:txBody>
      </p:sp>
      <p:sp>
        <p:nvSpPr>
          <p:cNvPr id="3" name="Rectangle 2"/>
          <p:cNvSpPr>
            <a:spLocks noChangeArrowheads="1"/>
          </p:cNvSpPr>
          <p:nvPr/>
        </p:nvSpPr>
        <p:spPr bwMode="auto">
          <a:xfrm>
            <a:off x="838200" y="3167063"/>
            <a:ext cx="71628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eorgia" panose="02040502050405020303" pitchFamily="18" charset="0"/>
                <a:cs typeface="Arial" panose="020B0604020202020204" pitchFamily="34" charset="0"/>
              </a:defRPr>
            </a:lvl1pPr>
            <a:lvl2pPr marL="742950" indent="-285750">
              <a:defRPr>
                <a:solidFill>
                  <a:schemeClr val="tx1"/>
                </a:solidFill>
                <a:latin typeface="Georgia" panose="02040502050405020303" pitchFamily="18" charset="0"/>
                <a:cs typeface="Arial" panose="020B0604020202020204" pitchFamily="34" charset="0"/>
              </a:defRPr>
            </a:lvl2pPr>
            <a:lvl3pPr marL="1143000" indent="-228600">
              <a:defRPr>
                <a:solidFill>
                  <a:schemeClr val="tx1"/>
                </a:solidFill>
                <a:latin typeface="Georgia" panose="02040502050405020303" pitchFamily="18" charset="0"/>
                <a:cs typeface="Arial" panose="020B0604020202020204" pitchFamily="34" charset="0"/>
              </a:defRPr>
            </a:lvl3pPr>
            <a:lvl4pPr marL="1600200" indent="-228600">
              <a:defRPr>
                <a:solidFill>
                  <a:schemeClr val="tx1"/>
                </a:solidFill>
                <a:latin typeface="Georgia" panose="02040502050405020303" pitchFamily="18" charset="0"/>
                <a:cs typeface="Arial" panose="020B0604020202020204" pitchFamily="34" charset="0"/>
              </a:defRPr>
            </a:lvl4pPr>
            <a:lvl5pPr marL="2057400" indent="-22860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r>
              <a:rPr lang="en-US" altLang="en-US" sz="1100">
                <a:solidFill>
                  <a:srgbClr val="C00000"/>
                </a:solidFill>
                <a:latin typeface="Whitney Light" pitchFamily="50" charset="0"/>
                <a:sym typeface="Wingdings" panose="05000000000000000000" pitchFamily="2" charset="2"/>
              </a:rPr>
              <a:t> Debt is considered as an aspect for sentiment towards Country, but not for sentiment towards Company</a:t>
            </a:r>
            <a:endParaRPr lang="en-US" altLang="en-US" sz="1100">
              <a:solidFill>
                <a:srgbClr val="C00000"/>
              </a:solidFill>
              <a:latin typeface="Whitney Light" pitchFamily="50" charset="0"/>
            </a:endParaRPr>
          </a:p>
        </p:txBody>
      </p:sp>
      <p:sp>
        <p:nvSpPr>
          <p:cNvPr id="44043" name="Rectangle 9"/>
          <p:cNvSpPr>
            <a:spLocks noChangeArrowheads="1"/>
          </p:cNvSpPr>
          <p:nvPr/>
        </p:nvSpPr>
        <p:spPr bwMode="auto">
          <a:xfrm>
            <a:off x="7461250" y="1709738"/>
            <a:ext cx="9144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Georgia" panose="02040502050405020303" pitchFamily="18" charset="0"/>
                <a:cs typeface="Arial" panose="020B0604020202020204" pitchFamily="34" charset="0"/>
              </a:defRPr>
            </a:lvl1pPr>
            <a:lvl2pPr marL="742950" indent="-285750">
              <a:defRPr>
                <a:solidFill>
                  <a:schemeClr val="tx1"/>
                </a:solidFill>
                <a:latin typeface="Georgia" panose="02040502050405020303" pitchFamily="18" charset="0"/>
                <a:cs typeface="Arial" panose="020B0604020202020204" pitchFamily="34" charset="0"/>
              </a:defRPr>
            </a:lvl2pPr>
            <a:lvl3pPr marL="1143000" indent="-228600">
              <a:defRPr>
                <a:solidFill>
                  <a:schemeClr val="tx1"/>
                </a:solidFill>
                <a:latin typeface="Georgia" panose="02040502050405020303" pitchFamily="18" charset="0"/>
                <a:cs typeface="Arial" panose="020B0604020202020204" pitchFamily="34" charset="0"/>
              </a:defRPr>
            </a:lvl3pPr>
            <a:lvl4pPr marL="1600200" indent="-228600">
              <a:defRPr>
                <a:solidFill>
                  <a:schemeClr val="tx1"/>
                </a:solidFill>
                <a:latin typeface="Georgia" panose="02040502050405020303" pitchFamily="18" charset="0"/>
                <a:cs typeface="Arial" panose="020B0604020202020204" pitchFamily="34" charset="0"/>
              </a:defRPr>
            </a:lvl4pPr>
            <a:lvl5pPr marL="2057400" indent="-22860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hangingPunct="1">
              <a:lnSpc>
                <a:spcPct val="90000"/>
              </a:lnSpc>
            </a:pPr>
            <a:endParaRPr lang="en-US" altLang="en-US" sz="2200">
              <a:solidFill>
                <a:schemeClr val="hlink"/>
              </a:solidFill>
              <a:latin typeface="Whitney Light" pitchFamily="50" charset="0"/>
            </a:endParaRPr>
          </a:p>
        </p:txBody>
      </p:sp>
      <p:sp>
        <p:nvSpPr>
          <p:cNvPr id="44044" name="Rectangle 10"/>
          <p:cNvSpPr>
            <a:spLocks noChangeArrowheads="1"/>
          </p:cNvSpPr>
          <p:nvPr/>
        </p:nvSpPr>
        <p:spPr bwMode="auto">
          <a:xfrm>
            <a:off x="7515225" y="1587500"/>
            <a:ext cx="9144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Georgia" panose="02040502050405020303" pitchFamily="18" charset="0"/>
                <a:cs typeface="Arial" panose="020B0604020202020204" pitchFamily="34" charset="0"/>
              </a:defRPr>
            </a:lvl1pPr>
            <a:lvl2pPr marL="742950" indent="-285750">
              <a:defRPr>
                <a:solidFill>
                  <a:schemeClr val="tx1"/>
                </a:solidFill>
                <a:latin typeface="Georgia" panose="02040502050405020303" pitchFamily="18" charset="0"/>
                <a:cs typeface="Arial" panose="020B0604020202020204" pitchFamily="34" charset="0"/>
              </a:defRPr>
            </a:lvl2pPr>
            <a:lvl3pPr marL="1143000" indent="-228600">
              <a:defRPr>
                <a:solidFill>
                  <a:schemeClr val="tx1"/>
                </a:solidFill>
                <a:latin typeface="Georgia" panose="02040502050405020303" pitchFamily="18" charset="0"/>
                <a:cs typeface="Arial" panose="020B0604020202020204" pitchFamily="34" charset="0"/>
              </a:defRPr>
            </a:lvl3pPr>
            <a:lvl4pPr marL="1600200" indent="-228600">
              <a:defRPr>
                <a:solidFill>
                  <a:schemeClr val="tx1"/>
                </a:solidFill>
                <a:latin typeface="Georgia" panose="02040502050405020303" pitchFamily="18" charset="0"/>
                <a:cs typeface="Arial" panose="020B0604020202020204" pitchFamily="34" charset="0"/>
              </a:defRPr>
            </a:lvl4pPr>
            <a:lvl5pPr marL="2057400" indent="-22860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hangingPunct="1">
              <a:lnSpc>
                <a:spcPct val="90000"/>
              </a:lnSpc>
            </a:pPr>
            <a:endParaRPr lang="en-US" altLang="en-US" sz="2200">
              <a:solidFill>
                <a:schemeClr val="hlink"/>
              </a:solidFill>
              <a:latin typeface="Whitney Light" pitchFamily="50" charset="0"/>
            </a:endParaRPr>
          </a:p>
        </p:txBody>
      </p:sp>
      <p:sp>
        <p:nvSpPr>
          <p:cNvPr id="4" name="Date Placeholder 3"/>
          <p:cNvSpPr>
            <a:spLocks noGrp="1"/>
          </p:cNvSpPr>
          <p:nvPr>
            <p:ph type="dt" sz="half" idx="12"/>
          </p:nvPr>
        </p:nvSpPr>
        <p:spPr/>
        <p:txBody>
          <a:bodyPr/>
          <a:lstStyle/>
          <a:p>
            <a:pPr>
              <a:defRPr/>
            </a:pPr>
            <a:r>
              <a:rPr lang="en-US" altLang="en-US" smtClean="0"/>
              <a:t> </a:t>
            </a:r>
            <a:endParaRPr lang="en-US" altLang="en-US"/>
          </a:p>
        </p:txBody>
      </p:sp>
      <p:sp>
        <p:nvSpPr>
          <p:cNvPr id="5" name="Slide Number Placeholder 4"/>
          <p:cNvSpPr>
            <a:spLocks noGrp="1"/>
          </p:cNvSpPr>
          <p:nvPr>
            <p:ph type="sldNum" sz="quarter" idx="10"/>
          </p:nvPr>
        </p:nvSpPr>
        <p:spPr>
          <a:xfrm>
            <a:off x="182562" y="6537324"/>
            <a:ext cx="503237" cy="244475"/>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p>
            <a:fld id="{5F5D9E43-21F3-4778-A962-C51EB09149AB}" type="slidenum">
              <a:rPr lang="en-US" altLang="en-US" sz="1400">
                <a:latin typeface="Arial" panose="020B0604020202020204" pitchFamily="34" charset="0"/>
                <a:ea typeface="MS PGothic" panose="020B0600070205080204" pitchFamily="34" charset="-128"/>
              </a:rPr>
              <a:pPr/>
              <a:t>15</a:t>
            </a:fld>
            <a:endParaRPr lang="en-US" altLang="en-US" sz="1400" dirty="0">
              <a:latin typeface="Arial" panose="020B0604020202020204" pitchFamily="34" charset="0"/>
              <a:ea typeface="MS PGothic" panose="020B0600070205080204" pitchFamily="34" charset="-128"/>
            </a:endParaRPr>
          </a:p>
        </p:txBody>
      </p:sp>
    </p:spTree>
    <p:extLst>
      <p:ext uri="{BB962C8B-B14F-4D97-AF65-F5344CB8AC3E}">
        <p14:creationId xmlns:p14="http://schemas.microsoft.com/office/powerpoint/2010/main" val="263603842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403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4035">
                                            <p:txEl>
                                              <p:pRg st="2" end="2"/>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44035">
                                            <p:txEl>
                                              <p:pRg st="3" end="3"/>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44035">
                                            <p:txEl>
                                              <p:pRg st="4" end="4"/>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childTnLst>
                                  <p:subTnLst>
                                    <p:set>
                                      <p:cBhvr override="childStyle">
                                        <p:cTn dur="1" fill="hold" display="0" masterRel="nextClick" afterEffect="1"/>
                                        <p:tgtEl>
                                          <p:spTgt spid="16"/>
                                        </p:tgtEl>
                                        <p:attrNameLst>
                                          <p:attrName>style.visibility</p:attrName>
                                        </p:attrNameLst>
                                      </p:cBhvr>
                                      <p:to>
                                        <p:strVal val="hidden"/>
                                      </p:to>
                                    </p:set>
                                  </p:sub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44035">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4035">
                                            <p:txEl>
                                              <p:pRg st="7" end="7"/>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subTnLst>
                                    <p:set>
                                      <p:cBhvr override="childStyle">
                                        <p:cTn dur="1" fill="hold" display="0" masterRel="nextClick" afterEffect="1"/>
                                        <p:tgtEl>
                                          <p:spTgt spid="17"/>
                                        </p:tgtEl>
                                        <p:attrNameLst>
                                          <p:attrName>style.visibility</p:attrName>
                                        </p:attrNameLst>
                                      </p:cBhvr>
                                      <p:to>
                                        <p:strVal val="hidden"/>
                                      </p:to>
                                    </p:set>
                                  </p:sub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0"/>
                                          </p:stCondLst>
                                        </p:cTn>
                                        <p:tgtEl>
                                          <p:spTgt spid="44035">
                                            <p:txEl>
                                              <p:pRg st="9" end="9"/>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4035">
                                            <p:txEl>
                                              <p:pRg st="10" end="10"/>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4035">
                                            <p:txEl>
                                              <p:pRg st="11" end="11"/>
                                            </p:txEl>
                                          </p:spTgt>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nodeType="clickEffect">
                                  <p:stCondLst>
                                    <p:cond delay="0"/>
                                  </p:stCondLst>
                                  <p:childTnLst>
                                    <p:set>
                                      <p:cBhvr>
                                        <p:cTn id="46" dur="1" fill="hold">
                                          <p:stCondLst>
                                            <p:cond delay="0"/>
                                          </p:stCondLst>
                                        </p:cTn>
                                        <p:tgtEl>
                                          <p:spTgt spid="44035">
                                            <p:txEl>
                                              <p:pRg st="12" end="12"/>
                                            </p:txEl>
                                          </p:spTgt>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ntr" presetSubtype="0" fill="hold" nodeType="clickEffect">
                                  <p:stCondLst>
                                    <p:cond delay="0"/>
                                  </p:stCondLst>
                                  <p:childTnLst>
                                    <p:set>
                                      <p:cBhvr>
                                        <p:cTn id="50" dur="1" fill="hold">
                                          <p:stCondLst>
                                            <p:cond delay="0"/>
                                          </p:stCondLst>
                                        </p:cTn>
                                        <p:tgtEl>
                                          <p:spTgt spid="44035">
                                            <p:txEl>
                                              <p:pRg st="13" end="13"/>
                                            </p:txEl>
                                          </p:spTgt>
                                        </p:tgtEl>
                                        <p:attrNameLst>
                                          <p:attrName>style.visibility</p:attrName>
                                        </p:attrNameLst>
                                      </p:cBhvr>
                                      <p:to>
                                        <p:strVal val="visible"/>
                                      </p:to>
                                    </p:set>
                                  </p:childTnLst>
                                </p:cTn>
                              </p:par>
                            </p:childTnLst>
                          </p:cTn>
                        </p:par>
                      </p:childTnLst>
                    </p:cTn>
                  </p:par>
                  <p:par>
                    <p:cTn id="51" fill="hold" nodeType="clickPar">
                      <p:stCondLst>
                        <p:cond delay="indefinite"/>
                      </p:stCondLst>
                      <p:childTnLst>
                        <p:par>
                          <p:cTn id="52" fill="hold" nodeType="withGroup">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7"/>
                                        </p:tgtEl>
                                        <p:attrNameLst>
                                          <p:attrName>style.visibility</p:attrName>
                                        </p:attrNameLst>
                                      </p:cBhvr>
                                      <p:to>
                                        <p:strVal val="visible"/>
                                      </p:to>
                                    </p:se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55" fill="hold" nodeType="clickPar">
                      <p:stCondLst>
                        <p:cond delay="indefinite"/>
                      </p:stCondLst>
                      <p:childTnLst>
                        <p:par>
                          <p:cTn id="56" fill="hold" nodeType="withGroup">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6"/>
                                        </p:tgtEl>
                                        <p:attrNameLst>
                                          <p:attrName>style.visibility</p:attrName>
                                        </p:attrNameLst>
                                      </p:cBhvr>
                                      <p:to>
                                        <p:strVal val="visible"/>
                                      </p:to>
                                    </p:se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59" fill="hold" nodeType="clickPar">
                      <p:stCondLst>
                        <p:cond delay="indefinite"/>
                      </p:stCondLst>
                      <p:childTnLst>
                        <p:par>
                          <p:cTn id="60" fill="hold" nodeType="withGroup">
                            <p:stCondLst>
                              <p:cond delay="0"/>
                            </p:stCondLst>
                            <p:childTnLst>
                              <p:par>
                                <p:cTn id="61" presetID="1" presetClass="entr" presetSubtype="0" fill="hold" nodeType="clickEffect">
                                  <p:stCondLst>
                                    <p:cond delay="0"/>
                                  </p:stCondLst>
                                  <p:childTnLst>
                                    <p:set>
                                      <p:cBhvr>
                                        <p:cTn id="62" dur="1" fill="hold">
                                          <p:stCondLst>
                                            <p:cond delay="0"/>
                                          </p:stCondLst>
                                        </p:cTn>
                                        <p:tgtEl>
                                          <p:spTgt spid="44035">
                                            <p:txEl>
                                              <p:pRg st="16" end="16"/>
                                            </p:txEl>
                                          </p:spTgt>
                                        </p:tgtEl>
                                        <p:attrNameLst>
                                          <p:attrName>style.visibility</p:attrName>
                                        </p:attrNameLst>
                                      </p:cBhvr>
                                      <p:to>
                                        <p:strVal val="visible"/>
                                      </p:to>
                                    </p:set>
                                  </p:childTnLst>
                                </p:cTn>
                              </p:par>
                            </p:childTnLst>
                          </p:cTn>
                        </p:par>
                      </p:childTnLst>
                    </p:cTn>
                  </p:par>
                  <p:par>
                    <p:cTn id="63" fill="hold" nodeType="clickPar">
                      <p:stCondLst>
                        <p:cond delay="indefinite"/>
                      </p:stCondLst>
                      <p:childTnLst>
                        <p:par>
                          <p:cTn id="64" fill="hold" nodeType="withGroup">
                            <p:stCondLst>
                              <p:cond delay="0"/>
                            </p:stCondLst>
                            <p:childTnLst>
                              <p:par>
                                <p:cTn id="65" presetID="1" presetClass="entr" presetSubtype="0" fill="hold" nodeType="clickEffect">
                                  <p:stCondLst>
                                    <p:cond delay="0"/>
                                  </p:stCondLst>
                                  <p:childTnLst>
                                    <p:set>
                                      <p:cBhvr>
                                        <p:cTn id="66" dur="1" fill="hold">
                                          <p:stCondLst>
                                            <p:cond delay="0"/>
                                          </p:stCondLst>
                                        </p:cTn>
                                        <p:tgtEl>
                                          <p:spTgt spid="44035">
                                            <p:txEl>
                                              <p:pRg st="17" end="17"/>
                                            </p:txEl>
                                          </p:spTgt>
                                        </p:tgtEl>
                                        <p:attrNameLst>
                                          <p:attrName>style.visibility</p:attrName>
                                        </p:attrNameLst>
                                      </p:cBhvr>
                                      <p:to>
                                        <p:strVal val="visible"/>
                                      </p:to>
                                    </p:set>
                                  </p:childTnLst>
                                </p:cTn>
                              </p:par>
                            </p:childTnLst>
                          </p:cTn>
                        </p:par>
                      </p:childTnLst>
                    </p:cTn>
                  </p:par>
                  <p:par>
                    <p:cTn id="67" fill="hold" nodeType="clickPar">
                      <p:stCondLst>
                        <p:cond delay="indefinite"/>
                      </p:stCondLst>
                      <p:childTnLst>
                        <p:par>
                          <p:cTn id="68" fill="hold" nodeType="withGroup">
                            <p:stCondLst>
                              <p:cond delay="0"/>
                            </p:stCondLst>
                            <p:childTnLst>
                              <p:par>
                                <p:cTn id="69" presetID="1" presetClass="entr" presetSubtype="0" fill="hold" nodeType="clickEffect">
                                  <p:stCondLst>
                                    <p:cond delay="0"/>
                                  </p:stCondLst>
                                  <p:childTnLst>
                                    <p:set>
                                      <p:cBhvr>
                                        <p:cTn id="70" dur="1" fill="hold">
                                          <p:stCondLst>
                                            <p:cond delay="0"/>
                                          </p:stCondLst>
                                        </p:cTn>
                                        <p:tgtEl>
                                          <p:spTgt spid="44035">
                                            <p:txEl>
                                              <p:pRg st="18" end="18"/>
                                            </p:txEl>
                                          </p:spTgt>
                                        </p:tgtEl>
                                        <p:attrNameLst>
                                          <p:attrName>style.visibility</p:attrName>
                                        </p:attrNameLst>
                                      </p:cBhvr>
                                      <p:to>
                                        <p:strVal val="visible"/>
                                      </p:to>
                                    </p:set>
                                  </p:childTnLst>
                                </p:cTn>
                              </p:par>
                            </p:childTnLst>
                          </p:cTn>
                        </p:par>
                      </p:childTnLst>
                    </p:cTn>
                  </p:par>
                  <p:par>
                    <p:cTn id="71" fill="hold" nodeType="clickPar">
                      <p:stCondLst>
                        <p:cond delay="indefinite"/>
                      </p:stCondLst>
                      <p:childTnLst>
                        <p:par>
                          <p:cTn id="72" fill="hold" nodeType="withGroup">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8"/>
                                        </p:tgtEl>
                                        <p:attrNameLst>
                                          <p:attrName>style.visibility</p:attrName>
                                        </p:attrNameLst>
                                      </p:cBhvr>
                                      <p:to>
                                        <p:strVal val="visible"/>
                                      </p:to>
                                    </p:se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75" fill="hold" nodeType="clickPar">
                      <p:stCondLst>
                        <p:cond delay="indefinite"/>
                      </p:stCondLst>
                      <p:childTnLst>
                        <p:par>
                          <p:cTn id="76" fill="hold" nodeType="withGroup">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9"/>
                                        </p:tgtEl>
                                        <p:attrNameLst>
                                          <p:attrName>style.visibility</p:attrName>
                                        </p:attrNameLst>
                                      </p:cBhvr>
                                      <p:to>
                                        <p:strVal val="visible"/>
                                      </p:to>
                                    </p:se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6" grpId="0" animBg="1"/>
      <p:bldP spid="17" grpId="0" animBg="1"/>
      <p:bldP spid="3" grpId="0"/>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idx="4294967295"/>
          </p:nvPr>
        </p:nvSpPr>
        <p:spPr/>
        <p:txBody>
          <a:bodyPr/>
          <a:lstStyle/>
          <a:p>
            <a:r>
              <a:rPr lang="en-US" altLang="en-US" dirty="0" smtClean="0">
                <a:latin typeface="Whitney-Semibold"/>
                <a:cs typeface="Whitney-Semibold"/>
              </a:rPr>
              <a:t>Performance benefits using SystemT</a:t>
            </a:r>
            <a:br>
              <a:rPr lang="en-US" altLang="en-US" dirty="0" smtClean="0">
                <a:latin typeface="Whitney-Semibold"/>
                <a:cs typeface="Whitney-Semibold"/>
              </a:rPr>
            </a:br>
            <a:r>
              <a:rPr lang="en-US" altLang="en-US" sz="1800" dirty="0" smtClean="0">
                <a:solidFill>
                  <a:srgbClr val="006699"/>
                </a:solidFill>
                <a:latin typeface="Whitney-Semibold"/>
                <a:cs typeface="Whitney-Semibold"/>
              </a:rPr>
              <a:t>[Chiticariu et al. 2010]</a:t>
            </a:r>
          </a:p>
        </p:txBody>
      </p:sp>
      <p:sp>
        <p:nvSpPr>
          <p:cNvPr id="57347" name="Rectangle 3"/>
          <p:cNvSpPr>
            <a:spLocks noGrp="1" noChangeArrowheads="1"/>
          </p:cNvSpPr>
          <p:nvPr>
            <p:ph type="body" idx="4294967295"/>
          </p:nvPr>
        </p:nvSpPr>
        <p:spPr>
          <a:xfrm>
            <a:off x="152400" y="1539875"/>
            <a:ext cx="8991600" cy="5013325"/>
          </a:xfrm>
        </p:spPr>
        <p:txBody>
          <a:bodyPr/>
          <a:lstStyle/>
          <a:p>
            <a:pPr eaLnBrk="1" hangingPunct="1"/>
            <a:r>
              <a:rPr lang="en-US" altLang="en-US" sz="2800" dirty="0" smtClean="0">
                <a:latin typeface="Whitney-Book"/>
                <a:cs typeface="Whitney-Book"/>
              </a:rPr>
              <a:t>Named-entity extraction task over multiple document corpora</a:t>
            </a:r>
          </a:p>
          <a:p>
            <a:pPr lvl="1" eaLnBrk="1" hangingPunct="1"/>
            <a:r>
              <a:rPr lang="en-US" altLang="en-US" sz="2000" dirty="0" smtClean="0">
                <a:latin typeface="Whitney-Book"/>
                <a:cs typeface="Whitney-Book"/>
              </a:rPr>
              <a:t>SystemT throughput ranges from 400 – 900 KB/sec/core (depending on the size of the document)</a:t>
            </a:r>
          </a:p>
          <a:p>
            <a:pPr lvl="1" eaLnBrk="1" hangingPunct="1"/>
            <a:endParaRPr lang="en-US" altLang="en-US" sz="2000" dirty="0" smtClean="0">
              <a:latin typeface="Whitney-Book"/>
              <a:cs typeface="Whitney-Book"/>
            </a:endParaRPr>
          </a:p>
          <a:p>
            <a:pPr lvl="1" eaLnBrk="1" hangingPunct="1"/>
            <a:r>
              <a:rPr lang="en-US" altLang="en-US" sz="2000" dirty="0" smtClean="0">
                <a:latin typeface="Whitney-Book"/>
                <a:cs typeface="Whitney-Book"/>
              </a:rPr>
              <a:t>SystemT vs. State-of-the-Art Learning-based System [Florian et al, CoNLL’03]</a:t>
            </a:r>
          </a:p>
          <a:p>
            <a:pPr lvl="1" eaLnBrk="1" hangingPunct="1">
              <a:buFont typeface="Symbol" panose="05050102010706020507" pitchFamily="18" charset="2"/>
              <a:buNone/>
            </a:pPr>
            <a:r>
              <a:rPr lang="en-US" altLang="en-US" sz="2000" dirty="0" smtClean="0">
                <a:latin typeface="Whitney-Book"/>
                <a:cs typeface="Whitney-Book"/>
                <a:sym typeface="Symbol" panose="05050102010706020507" pitchFamily="18" charset="2"/>
              </a:rPr>
              <a:t>	~ 50 times higher throughput</a:t>
            </a:r>
          </a:p>
          <a:p>
            <a:pPr lvl="1" eaLnBrk="1" hangingPunct="1">
              <a:buFont typeface="Symbol" panose="05050102010706020507" pitchFamily="18" charset="2"/>
              <a:buChar char="»"/>
            </a:pPr>
            <a:endParaRPr lang="en-US" altLang="en-US" sz="2000" dirty="0" smtClean="0">
              <a:latin typeface="Whitney-Book"/>
              <a:cs typeface="Whitney-Book"/>
              <a:sym typeface="Symbol" panose="05050102010706020507" pitchFamily="18" charset="2"/>
            </a:endParaRPr>
          </a:p>
          <a:p>
            <a:pPr lvl="1" eaLnBrk="1" hangingPunct="1"/>
            <a:r>
              <a:rPr lang="en-US" altLang="en-US" sz="2000" dirty="0" smtClean="0">
                <a:latin typeface="Whitney-Book"/>
                <a:cs typeface="Whitney-Book"/>
              </a:rPr>
              <a:t>SystemT vs. State-of-the-Art Grammar-based System </a:t>
            </a:r>
            <a:r>
              <a:rPr lang="en-US" altLang="en-US" sz="2000" dirty="0" smtClean="0">
                <a:solidFill>
                  <a:srgbClr val="006699"/>
                </a:solidFill>
                <a:latin typeface="Whitney-Book"/>
                <a:cs typeface="Whitney-Book"/>
              </a:rPr>
              <a:t>[ANNIE, Cunningham et al, ACL’02]</a:t>
            </a:r>
          </a:p>
          <a:p>
            <a:pPr lvl="1" eaLnBrk="1" hangingPunct="1">
              <a:buFontTx/>
              <a:buNone/>
            </a:pPr>
            <a:r>
              <a:rPr lang="en-US" altLang="en-US" sz="2000" dirty="0" smtClean="0">
                <a:latin typeface="Whitney-Book"/>
                <a:cs typeface="Whitney-Book"/>
                <a:sym typeface="Symbol" panose="05050102010706020507" pitchFamily="18" charset="2"/>
              </a:rPr>
              <a:t>	~ 10 - 50 times higher throughput </a:t>
            </a:r>
          </a:p>
          <a:p>
            <a:pPr lvl="1" eaLnBrk="1" hangingPunct="1">
              <a:buFontTx/>
              <a:buNone/>
            </a:pPr>
            <a:r>
              <a:rPr lang="en-US" altLang="en-US" sz="2000" dirty="0" smtClean="0">
                <a:latin typeface="Whitney-Book"/>
                <a:cs typeface="Whitney-Book"/>
                <a:sym typeface="Symbol" panose="05050102010706020507" pitchFamily="18" charset="2"/>
              </a:rPr>
              <a:t>	~ 60 - 90% less memory consumption</a:t>
            </a:r>
          </a:p>
          <a:p>
            <a:pPr lvl="1" eaLnBrk="1" hangingPunct="1">
              <a:buFontTx/>
              <a:buNone/>
            </a:pPr>
            <a:endParaRPr lang="en-US" altLang="en-US" sz="1200" dirty="0" smtClean="0">
              <a:latin typeface="Whitney-Book"/>
              <a:cs typeface="Whitney-Book"/>
              <a:sym typeface="Symbol" panose="05050102010706020507" pitchFamily="18" charset="2"/>
            </a:endParaRPr>
          </a:p>
          <a:p>
            <a:pPr lvl="1"/>
            <a:endParaRPr lang="en-US" altLang="en-US" sz="1200" dirty="0" smtClean="0">
              <a:latin typeface="Whitney-Book"/>
              <a:cs typeface="Whitney-Book"/>
            </a:endParaRPr>
          </a:p>
        </p:txBody>
      </p:sp>
      <p:sp>
        <p:nvSpPr>
          <p:cNvPr id="2" name="Slide Number Placeholder 1"/>
          <p:cNvSpPr>
            <a:spLocks noGrp="1"/>
          </p:cNvSpPr>
          <p:nvPr>
            <p:ph type="sldNum" sz="quarter" idx="10"/>
          </p:nvPr>
        </p:nvSpPr>
        <p:spPr/>
        <p:txBody>
          <a:bodyPr/>
          <a:lstStyle/>
          <a:p>
            <a:pPr>
              <a:defRPr/>
            </a:pPr>
            <a:fld id="{8EB80615-730A-433B-8BCF-3330F86BF0E4}" type="slidenum">
              <a:rPr lang="en-US" altLang="en-US" smtClean="0"/>
              <a:pPr>
                <a:defRPr/>
              </a:pPr>
              <a:t>150</a:t>
            </a:fld>
            <a:endParaRPr lang="en-US" altLang="en-US"/>
          </a:p>
        </p:txBody>
      </p:sp>
    </p:spTree>
    <p:extLst>
      <p:ext uri="{BB962C8B-B14F-4D97-AF65-F5344CB8AC3E}">
        <p14:creationId xmlns:p14="http://schemas.microsoft.com/office/powerpoint/2010/main" val="1146921475"/>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latin typeface="Whitney LightSC" pitchFamily="50" charset="0"/>
              </a:rPr>
              <a:t>SystemT Acceleration on </a:t>
            </a:r>
            <a:r>
              <a:rPr lang="en-US" dirty="0" smtClean="0">
                <a:latin typeface="Whitney LightSC" pitchFamily="50" charset="0"/>
              </a:rPr>
              <a:t>FPGA </a:t>
            </a:r>
            <a:br>
              <a:rPr lang="en-US" dirty="0" smtClean="0">
                <a:latin typeface="Whitney LightSC" pitchFamily="50" charset="0"/>
              </a:rPr>
            </a:br>
            <a:r>
              <a:rPr lang="en-US" dirty="0" smtClean="0">
                <a:latin typeface="Whitney LightSC" pitchFamily="50" charset="0"/>
              </a:rPr>
              <a:t>[</a:t>
            </a:r>
            <a:r>
              <a:rPr lang="en-US" dirty="0" err="1" smtClean="0">
                <a:latin typeface="Whitney LightSC" pitchFamily="50" charset="0"/>
              </a:rPr>
              <a:t>Polig</a:t>
            </a:r>
            <a:r>
              <a:rPr lang="en-US" dirty="0" smtClean="0">
                <a:latin typeface="Whitney LightSC" pitchFamily="50" charset="0"/>
              </a:rPr>
              <a:t> et al., 2014a, 2014b] [</a:t>
            </a:r>
            <a:r>
              <a:rPr lang="en-US" dirty="0" err="1" smtClean="0">
                <a:latin typeface="Whitney LightSC" pitchFamily="50" charset="0"/>
              </a:rPr>
              <a:t>Atasu</a:t>
            </a:r>
            <a:r>
              <a:rPr lang="en-US" dirty="0" smtClean="0">
                <a:latin typeface="Whitney LightSC" pitchFamily="50" charset="0"/>
              </a:rPr>
              <a:t> et al., 2013]</a:t>
            </a:r>
            <a:endParaRPr lang="en-US" dirty="0">
              <a:latin typeface="Whitney LightSC" pitchFamily="50" charset="0"/>
            </a:endParaRPr>
          </a:p>
        </p:txBody>
      </p:sp>
      <p:pic>
        <p:nvPicPr>
          <p:cNvPr id="32772" name="Picture 5"/>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79638" y="1304925"/>
            <a:ext cx="4752975" cy="2863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2773" name="Picture 6"/>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63800" y="4376738"/>
            <a:ext cx="4057650" cy="2363787"/>
          </a:xfrm>
          <a:prstGeom prst="rect">
            <a:avLst/>
          </a:prstGeom>
          <a:noFill/>
          <a:ln w="9525">
            <a:solidFill>
              <a:schemeClr val="bg1"/>
            </a:solidFill>
            <a:miter lim="800000"/>
            <a:headEnd/>
            <a:tailEnd/>
          </a:ln>
          <a:extLst>
            <a:ext uri="{909E8E84-426E-40dd-AFC4-6F175D3DCCD1}">
              <a14:hiddenFill xmlns="" xmlns:a14="http://schemas.microsoft.com/office/drawing/2010/main">
                <a:solidFill>
                  <a:srgbClr val="FFFFFF"/>
                </a:solidFill>
              </a14:hiddenFill>
            </a:ext>
          </a:extLst>
        </p:spPr>
      </p:pic>
      <p:sp>
        <p:nvSpPr>
          <p:cNvPr id="8" name="Oval 7"/>
          <p:cNvSpPr/>
          <p:nvPr/>
        </p:nvSpPr>
        <p:spPr bwMode="auto">
          <a:xfrm>
            <a:off x="2679700" y="2565400"/>
            <a:ext cx="2559050" cy="1647825"/>
          </a:xfrm>
          <a:prstGeom prst="ellipse">
            <a:avLst/>
          </a:prstGeom>
          <a:solidFill>
            <a:schemeClr val="bg1">
              <a:lumMod val="50000"/>
              <a:lumOff val="50000"/>
              <a:alpha val="29000"/>
            </a:schemeClr>
          </a:solidFill>
          <a:ln w="9525" cap="flat" cmpd="sng" algn="ctr">
            <a:solidFill>
              <a:schemeClr val="tx1"/>
            </a:solidFill>
            <a:prstDash val="solid"/>
            <a:round/>
            <a:headEnd type="none" w="med" len="med"/>
            <a:tailEnd type="none" w="med" len="med"/>
          </a:ln>
          <a:effectLst/>
        </p:spPr>
        <p:txBody>
          <a:bodyPr wrap="none" anchor="ctr"/>
          <a:lstStyle>
            <a:lvl1pPr>
              <a:spcBef>
                <a:spcPct val="30000"/>
              </a:spcBef>
              <a:buChar char="•"/>
              <a:defRPr sz="28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FontTx/>
              <a:buNone/>
            </a:pPr>
            <a:endParaRPr lang="en-US" altLang="en-US" sz="1200"/>
          </a:p>
        </p:txBody>
      </p:sp>
      <p:sp>
        <p:nvSpPr>
          <p:cNvPr id="32775" name="Down Arrow 8"/>
          <p:cNvSpPr>
            <a:spLocks noChangeArrowheads="1"/>
          </p:cNvSpPr>
          <p:nvPr/>
        </p:nvSpPr>
        <p:spPr bwMode="auto">
          <a:xfrm>
            <a:off x="3778250" y="4073525"/>
            <a:ext cx="400050" cy="266700"/>
          </a:xfrm>
          <a:prstGeom prst="downArrow">
            <a:avLst>
              <a:gd name="adj1" fmla="val 50000"/>
              <a:gd name="adj2" fmla="val 50000"/>
            </a:avLst>
          </a:prstGeom>
          <a:solidFill>
            <a:schemeClr val="accent1"/>
          </a:solidFill>
          <a:ln w="9525" algn="ctr">
            <a:solidFill>
              <a:schemeClr val="tx1"/>
            </a:solidFill>
            <a:round/>
            <a:headEnd/>
            <a:tailEnd/>
          </a:ln>
        </p:spPr>
        <p:txBody>
          <a:bodyPr wrap="none" anchor="ctr"/>
          <a:lstStyle>
            <a:lvl1pPr>
              <a:spcBef>
                <a:spcPct val="30000"/>
              </a:spcBef>
              <a:buChar char="•"/>
              <a:defRPr sz="28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FontTx/>
              <a:buNone/>
            </a:pPr>
            <a:endParaRPr lang="en-US" altLang="en-US" sz="1200"/>
          </a:p>
        </p:txBody>
      </p:sp>
    </p:spTree>
    <p:extLst>
      <p:ext uri="{BB962C8B-B14F-4D97-AF65-F5344CB8AC3E}">
        <p14:creationId xmlns:p14="http://schemas.microsoft.com/office/powerpoint/2010/main" val="1393154782"/>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a:latin typeface="Whitney-Semibold"/>
                <a:cs typeface="Whitney-Semibold"/>
              </a:rPr>
              <a:t>Outline</a:t>
            </a:r>
          </a:p>
        </p:txBody>
      </p:sp>
      <p:sp>
        <p:nvSpPr>
          <p:cNvPr id="3" name="Content Placeholder 2"/>
          <p:cNvSpPr>
            <a:spLocks noGrp="1"/>
          </p:cNvSpPr>
          <p:nvPr>
            <p:ph idx="1"/>
          </p:nvPr>
        </p:nvSpPr>
        <p:spPr/>
        <p:txBody>
          <a:bodyPr/>
          <a:lstStyle/>
          <a:p>
            <a:r>
              <a:rPr lang="en-US" sz="3200" dirty="0">
                <a:latin typeface="Whitney-Book"/>
                <a:cs typeface="Whitney-Book"/>
              </a:rPr>
              <a:t>Design </a:t>
            </a:r>
            <a:r>
              <a:rPr lang="en-US" sz="3200" dirty="0" smtClean="0">
                <a:latin typeface="Whitney-Book"/>
                <a:cs typeface="Whitney-Book"/>
              </a:rPr>
              <a:t>Considerations and Overall </a:t>
            </a:r>
            <a:r>
              <a:rPr lang="en-US" sz="3200" dirty="0">
                <a:latin typeface="Whitney-Book"/>
                <a:cs typeface="Whitney-Book"/>
              </a:rPr>
              <a:t>Architecture</a:t>
            </a:r>
          </a:p>
          <a:p>
            <a:r>
              <a:rPr lang="en-US" sz="3200" dirty="0">
                <a:solidFill>
                  <a:srgbClr val="FF0000"/>
                </a:solidFill>
                <a:latin typeface="Whitney-Book"/>
                <a:cs typeface="Whitney-Book"/>
              </a:rPr>
              <a:t>Transparent ML Techniques</a:t>
            </a:r>
          </a:p>
          <a:p>
            <a:r>
              <a:rPr lang="en-US" sz="3200" dirty="0" smtClean="0">
                <a:latin typeface="Whitney-Book"/>
                <a:cs typeface="Whitney-Book"/>
              </a:rPr>
              <a:t>Case Study and Demo</a:t>
            </a:r>
            <a:endParaRPr lang="en-US" sz="3200" dirty="0">
              <a:latin typeface="Whitney-Book"/>
              <a:cs typeface="Whitney-Book"/>
            </a:endParaRPr>
          </a:p>
          <a:p>
            <a:endParaRPr lang="en-US" sz="3200" dirty="0">
              <a:latin typeface="Whitney-Book"/>
              <a:cs typeface="Whitney-Book"/>
            </a:endParaRPr>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152</a:t>
            </a:fld>
            <a:endParaRPr lang="en-US" altLang="en-US"/>
          </a:p>
        </p:txBody>
      </p:sp>
    </p:spTree>
    <p:extLst>
      <p:ext uri="{BB962C8B-B14F-4D97-AF65-F5344CB8AC3E}">
        <p14:creationId xmlns:p14="http://schemas.microsoft.com/office/powerpoint/2010/main" val="1833369868"/>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Number Placeholder 1"/>
          <p:cNvSpPr>
            <a:spLocks noGrp="1"/>
          </p:cNvSpPr>
          <p:nvPr>
            <p:ph type="sldNum" sz="quarter" idx="12"/>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a:spcBef>
                <a:spcPct val="0"/>
              </a:spcBef>
              <a:buFontTx/>
              <a:buNone/>
            </a:pPr>
            <a:fld id="{E5DACA08-D893-43EE-8398-F9CF45F36B5C}" type="slidenum">
              <a:rPr lang="en-US" sz="1400">
                <a:latin typeface="Arial" panose="020B0604020202020204" pitchFamily="34" charset="0"/>
              </a:rPr>
              <a:pPr>
                <a:spcBef>
                  <a:spcPct val="0"/>
                </a:spcBef>
                <a:buFontTx/>
                <a:buNone/>
              </a:pPr>
              <a:t>153</a:t>
            </a:fld>
            <a:endParaRPr lang="en-US" sz="1400">
              <a:latin typeface="Arial" panose="020B0604020202020204" pitchFamily="34" charset="0"/>
            </a:endParaRPr>
          </a:p>
        </p:txBody>
      </p:sp>
      <p:pic>
        <p:nvPicPr>
          <p:cNvPr id="121859" name="Picture 2" descr="MCBD08154_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400" y="3276600"/>
            <a:ext cx="1371600" cy="936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1860" name="Picture 3" descr="j019581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62800" y="2743200"/>
            <a:ext cx="1254125" cy="12906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8244" name="Rectangle 4"/>
          <p:cNvSpPr>
            <a:spLocks noGrp="1" noChangeArrowheads="1"/>
          </p:cNvSpPr>
          <p:nvPr>
            <p:ph type="title"/>
          </p:nvPr>
        </p:nvSpPr>
        <p:spPr>
          <a:xfrm>
            <a:off x="182563" y="579437"/>
            <a:ext cx="8686800" cy="868363"/>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alpha val="74997"/>
                    </a:schemeClr>
                  </a:outerShdw>
                </a:effectLst>
              </a14:hiddenEffects>
            </a:ext>
          </a:extLst>
        </p:spPr>
        <p:txBody>
          <a:bodyPr/>
          <a:lstStyle/>
          <a:p>
            <a:pPr>
              <a:defRPr/>
            </a:pPr>
            <a:r>
              <a:rPr lang="en-US" altLang="en-US" sz="2400" b="0" dirty="0" smtClean="0">
                <a:latin typeface="Whitney-Semibold"/>
                <a:cs typeface="Whitney-Semibold"/>
              </a:rPr>
              <a:t>Transparent </a:t>
            </a:r>
            <a:r>
              <a:rPr lang="en-US" altLang="en-US" sz="2400" b="0" dirty="0">
                <a:latin typeface="Whitney-Semibold"/>
                <a:cs typeface="Whitney-Semibold"/>
              </a:rPr>
              <a:t>ML at different stages in Extractor Development</a:t>
            </a:r>
            <a:endParaRPr lang="en-US" sz="2400" b="0" dirty="0" smtClean="0">
              <a:effectLst>
                <a:outerShdw blurRad="38100" dist="38100" dir="2700000" algn="tl">
                  <a:srgbClr val="C0C0C0"/>
                </a:outerShdw>
              </a:effectLst>
              <a:latin typeface="Whitney-Semibold"/>
              <a:ea typeface="MS PGothic" panose="020B0600070205080204" pitchFamily="34" charset="-128"/>
              <a:cs typeface="Whitney-Semibold"/>
            </a:endParaRPr>
          </a:p>
        </p:txBody>
      </p:sp>
      <p:sp>
        <p:nvSpPr>
          <p:cNvPr id="121862" name="Oval 5"/>
          <p:cNvSpPr>
            <a:spLocks noChangeArrowheads="1"/>
          </p:cNvSpPr>
          <p:nvPr/>
        </p:nvSpPr>
        <p:spPr bwMode="auto">
          <a:xfrm>
            <a:off x="1752600" y="3429000"/>
            <a:ext cx="990600" cy="762000"/>
          </a:xfrm>
          <a:prstGeom prst="ellipse">
            <a:avLst/>
          </a:prstGeom>
          <a:solidFill>
            <a:schemeClr val="accent1"/>
          </a:solidFill>
          <a:ln w="38100">
            <a:solidFill>
              <a:schemeClr val="tx1"/>
            </a:solidFill>
            <a:round/>
            <a:headEnd type="none" w="sm" len="sm"/>
            <a:tailEnd type="none" w="lg" len="lg"/>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algn="ctr">
              <a:spcBef>
                <a:spcPct val="50000"/>
              </a:spcBef>
              <a:buFontTx/>
              <a:buNone/>
            </a:pPr>
            <a:r>
              <a:rPr lang="en-US" sz="2000">
                <a:latin typeface="Whitney Light" pitchFamily="50" charset="0"/>
              </a:rPr>
              <a:t>Develop</a:t>
            </a:r>
          </a:p>
        </p:txBody>
      </p:sp>
      <p:sp>
        <p:nvSpPr>
          <p:cNvPr id="121863" name="AutoShape 6"/>
          <p:cNvSpPr>
            <a:spLocks noChangeArrowheads="1"/>
          </p:cNvSpPr>
          <p:nvPr/>
        </p:nvSpPr>
        <p:spPr bwMode="auto">
          <a:xfrm rot="-9583679">
            <a:off x="1066800" y="3886200"/>
            <a:ext cx="1600200" cy="198120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2147483646 w 21600"/>
              <a:gd name="T9" fmla="*/ 2147483646 h 21600"/>
              <a:gd name="T10" fmla="*/ 2147483646 w 21600"/>
              <a:gd name="T11" fmla="*/ 2147483646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7374" y="14913"/>
                </a:moveTo>
                <a:cubicBezTo>
                  <a:pt x="18146" y="13680"/>
                  <a:pt x="18556" y="12254"/>
                  <a:pt x="18556" y="10800"/>
                </a:cubicBezTo>
                <a:cubicBezTo>
                  <a:pt x="18556" y="9994"/>
                  <a:pt x="18430" y="9193"/>
                  <a:pt x="18183" y="8425"/>
                </a:cubicBezTo>
                <a:lnTo>
                  <a:pt x="21081" y="7494"/>
                </a:lnTo>
                <a:cubicBezTo>
                  <a:pt x="21425" y="8562"/>
                  <a:pt x="21600" y="9677"/>
                  <a:pt x="21600" y="10800"/>
                </a:cubicBezTo>
                <a:cubicBezTo>
                  <a:pt x="21600" y="12825"/>
                  <a:pt x="21030" y="14811"/>
                  <a:pt x="19955" y="16528"/>
                </a:cubicBezTo>
                <a:lnTo>
                  <a:pt x="22244" y="17960"/>
                </a:lnTo>
                <a:lnTo>
                  <a:pt x="16425" y="19300"/>
                </a:lnTo>
                <a:lnTo>
                  <a:pt x="15086" y="13481"/>
                </a:lnTo>
                <a:lnTo>
                  <a:pt x="17374" y="14913"/>
                </a:lnTo>
                <a:close/>
              </a:path>
            </a:pathLst>
          </a:custGeom>
          <a:solidFill>
            <a:schemeClr val="accent1"/>
          </a:solidFill>
          <a:ln>
            <a:noFill/>
          </a:ln>
          <a:effectLst/>
          <a:extLst>
            <a:ext uri="{91240B29-F687-4f45-9708-019B960494DF}">
              <a14:hiddenLine xmlns:a14="http://schemas.microsoft.com/office/drawing/2010/main" xmlns="" w="38100">
                <a:solidFill>
                  <a:schemeClr val="tx1"/>
                </a:solidFill>
                <a:miter lim="800000"/>
                <a:headEnd type="none" w="sm" len="sm"/>
                <a:tailEnd type="none" w="lg" len="lg"/>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1864" name="Oval 7"/>
          <p:cNvSpPr>
            <a:spLocks noChangeArrowheads="1"/>
          </p:cNvSpPr>
          <p:nvPr/>
        </p:nvSpPr>
        <p:spPr bwMode="auto">
          <a:xfrm>
            <a:off x="2819400" y="4953000"/>
            <a:ext cx="990600" cy="762000"/>
          </a:xfrm>
          <a:prstGeom prst="ellipse">
            <a:avLst/>
          </a:prstGeom>
          <a:solidFill>
            <a:schemeClr val="accent1"/>
          </a:solidFill>
          <a:ln w="38100">
            <a:solidFill>
              <a:schemeClr val="tx1"/>
            </a:solidFill>
            <a:round/>
            <a:headEnd type="none" w="sm" len="sm"/>
            <a:tailEnd type="none" w="lg" len="lg"/>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algn="ctr">
              <a:spcBef>
                <a:spcPct val="50000"/>
              </a:spcBef>
              <a:buFontTx/>
              <a:buNone/>
            </a:pPr>
            <a:r>
              <a:rPr lang="en-US" sz="2000">
                <a:latin typeface="Whitney Light" pitchFamily="50" charset="0"/>
              </a:rPr>
              <a:t>Test</a:t>
            </a:r>
          </a:p>
        </p:txBody>
      </p:sp>
      <p:sp>
        <p:nvSpPr>
          <p:cNvPr id="121865" name="Oval 8"/>
          <p:cNvSpPr>
            <a:spLocks noChangeArrowheads="1"/>
          </p:cNvSpPr>
          <p:nvPr/>
        </p:nvSpPr>
        <p:spPr bwMode="auto">
          <a:xfrm>
            <a:off x="685800" y="4953000"/>
            <a:ext cx="990600" cy="762000"/>
          </a:xfrm>
          <a:prstGeom prst="ellipse">
            <a:avLst/>
          </a:prstGeom>
          <a:solidFill>
            <a:schemeClr val="accent1"/>
          </a:solidFill>
          <a:ln w="38100">
            <a:solidFill>
              <a:schemeClr val="tx1"/>
            </a:solidFill>
            <a:round/>
            <a:headEnd type="none" w="sm" len="sm"/>
            <a:tailEnd type="none" w="lg" len="lg"/>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algn="ctr">
              <a:spcBef>
                <a:spcPct val="50000"/>
              </a:spcBef>
              <a:buFontTx/>
              <a:buNone/>
            </a:pPr>
            <a:r>
              <a:rPr lang="en-US" sz="2000">
                <a:latin typeface="Whitney Light" pitchFamily="50" charset="0"/>
              </a:rPr>
              <a:t>Analyze</a:t>
            </a:r>
          </a:p>
        </p:txBody>
      </p:sp>
      <p:sp>
        <p:nvSpPr>
          <p:cNvPr id="121866" name="AutoShape 9"/>
          <p:cNvSpPr>
            <a:spLocks noChangeArrowheads="1"/>
          </p:cNvSpPr>
          <p:nvPr/>
        </p:nvSpPr>
        <p:spPr bwMode="auto">
          <a:xfrm rot="-2511324">
            <a:off x="1733550" y="3648075"/>
            <a:ext cx="1600200" cy="198120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2147483646 w 21600"/>
              <a:gd name="T9" fmla="*/ 2147483646 h 21600"/>
              <a:gd name="T10" fmla="*/ 2147483646 w 21600"/>
              <a:gd name="T11" fmla="*/ 2147483646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7374" y="14913"/>
                </a:moveTo>
                <a:cubicBezTo>
                  <a:pt x="18146" y="13680"/>
                  <a:pt x="18556" y="12254"/>
                  <a:pt x="18556" y="10800"/>
                </a:cubicBezTo>
                <a:cubicBezTo>
                  <a:pt x="18556" y="9994"/>
                  <a:pt x="18430" y="9193"/>
                  <a:pt x="18183" y="8425"/>
                </a:cubicBezTo>
                <a:lnTo>
                  <a:pt x="21081" y="7494"/>
                </a:lnTo>
                <a:cubicBezTo>
                  <a:pt x="21425" y="8562"/>
                  <a:pt x="21600" y="9677"/>
                  <a:pt x="21600" y="10800"/>
                </a:cubicBezTo>
                <a:cubicBezTo>
                  <a:pt x="21600" y="12825"/>
                  <a:pt x="21030" y="14811"/>
                  <a:pt x="19955" y="16528"/>
                </a:cubicBezTo>
                <a:lnTo>
                  <a:pt x="22244" y="17960"/>
                </a:lnTo>
                <a:lnTo>
                  <a:pt x="16425" y="19300"/>
                </a:lnTo>
                <a:lnTo>
                  <a:pt x="15086" y="13481"/>
                </a:lnTo>
                <a:lnTo>
                  <a:pt x="17374" y="14913"/>
                </a:lnTo>
                <a:close/>
              </a:path>
            </a:pathLst>
          </a:custGeom>
          <a:solidFill>
            <a:schemeClr val="accent1"/>
          </a:solidFill>
          <a:ln>
            <a:noFill/>
          </a:ln>
          <a:effectLst/>
          <a:extLst>
            <a:ext uri="{91240B29-F687-4f45-9708-019B960494DF}">
              <a14:hiddenLine xmlns:a14="http://schemas.microsoft.com/office/drawing/2010/main" xmlns="" w="38100">
                <a:solidFill>
                  <a:schemeClr val="tx1"/>
                </a:solidFill>
                <a:miter lim="800000"/>
                <a:headEnd type="none" w="sm" len="sm"/>
                <a:tailEnd type="none" w="lg" len="lg"/>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1867" name="AutoShape 10"/>
          <p:cNvSpPr>
            <a:spLocks noChangeArrowheads="1"/>
          </p:cNvSpPr>
          <p:nvPr/>
        </p:nvSpPr>
        <p:spPr bwMode="auto">
          <a:xfrm rot="4761636">
            <a:off x="1562100" y="4076700"/>
            <a:ext cx="1600200" cy="198120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2147483646 w 21600"/>
              <a:gd name="T9" fmla="*/ 2147483646 h 21600"/>
              <a:gd name="T10" fmla="*/ 2147483646 w 21600"/>
              <a:gd name="T11" fmla="*/ 2147483646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7374" y="14913"/>
                </a:moveTo>
                <a:cubicBezTo>
                  <a:pt x="18146" y="13680"/>
                  <a:pt x="18556" y="12254"/>
                  <a:pt x="18556" y="10800"/>
                </a:cubicBezTo>
                <a:cubicBezTo>
                  <a:pt x="18556" y="9994"/>
                  <a:pt x="18430" y="9193"/>
                  <a:pt x="18183" y="8425"/>
                </a:cubicBezTo>
                <a:lnTo>
                  <a:pt x="21081" y="7494"/>
                </a:lnTo>
                <a:cubicBezTo>
                  <a:pt x="21425" y="8562"/>
                  <a:pt x="21600" y="9677"/>
                  <a:pt x="21600" y="10800"/>
                </a:cubicBezTo>
                <a:cubicBezTo>
                  <a:pt x="21600" y="12825"/>
                  <a:pt x="21030" y="14811"/>
                  <a:pt x="19955" y="16528"/>
                </a:cubicBezTo>
                <a:lnTo>
                  <a:pt x="22244" y="17960"/>
                </a:lnTo>
                <a:lnTo>
                  <a:pt x="16425" y="19300"/>
                </a:lnTo>
                <a:lnTo>
                  <a:pt x="15086" y="13481"/>
                </a:lnTo>
                <a:lnTo>
                  <a:pt x="17374" y="14913"/>
                </a:lnTo>
                <a:close/>
              </a:path>
            </a:pathLst>
          </a:custGeom>
          <a:solidFill>
            <a:schemeClr val="accent1"/>
          </a:solidFill>
          <a:ln>
            <a:noFill/>
          </a:ln>
          <a:effectLst/>
          <a:extLst>
            <a:ext uri="{91240B29-F687-4f45-9708-019B960494DF}">
              <a14:hiddenLine xmlns:a14="http://schemas.microsoft.com/office/drawing/2010/main" xmlns="" w="38100">
                <a:solidFill>
                  <a:schemeClr val="tx1"/>
                </a:solidFill>
                <a:miter lim="800000"/>
                <a:headEnd type="none" w="sm" len="sm"/>
                <a:tailEnd type="none" w="lg" len="lg"/>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1868" name="AutoShape 11"/>
          <p:cNvSpPr>
            <a:spLocks noChangeArrowheads="1"/>
          </p:cNvSpPr>
          <p:nvPr/>
        </p:nvSpPr>
        <p:spPr bwMode="auto">
          <a:xfrm>
            <a:off x="533400" y="914400"/>
            <a:ext cx="3733800" cy="838200"/>
          </a:xfrm>
          <a:prstGeom prst="leftArrow">
            <a:avLst>
              <a:gd name="adj1" fmla="val 59093"/>
              <a:gd name="adj2" fmla="val 0"/>
            </a:avLst>
          </a:prstGeom>
          <a:solidFill>
            <a:schemeClr val="bg2"/>
          </a:solidFill>
          <a:ln w="19050" algn="ctr">
            <a:solidFill>
              <a:schemeClr val="bg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algn="ctr">
              <a:spcBef>
                <a:spcPct val="50000"/>
              </a:spcBef>
              <a:buFontTx/>
              <a:buNone/>
            </a:pPr>
            <a:r>
              <a:rPr lang="en-US" sz="2400">
                <a:solidFill>
                  <a:schemeClr val="bg1"/>
                </a:solidFill>
                <a:latin typeface="Whitney Light" pitchFamily="50" charset="0"/>
              </a:rPr>
              <a:t>Development</a:t>
            </a:r>
          </a:p>
        </p:txBody>
      </p:sp>
      <p:sp>
        <p:nvSpPr>
          <p:cNvPr id="121869" name="Oval 12"/>
          <p:cNvSpPr>
            <a:spLocks noChangeArrowheads="1"/>
          </p:cNvSpPr>
          <p:nvPr/>
        </p:nvSpPr>
        <p:spPr bwMode="auto">
          <a:xfrm>
            <a:off x="4724400" y="4343400"/>
            <a:ext cx="990600" cy="762000"/>
          </a:xfrm>
          <a:prstGeom prst="ellipse">
            <a:avLst/>
          </a:prstGeom>
          <a:solidFill>
            <a:srgbClr val="208482"/>
          </a:solidFill>
          <a:ln w="38100">
            <a:solidFill>
              <a:schemeClr val="tx1"/>
            </a:solidFill>
            <a:round/>
            <a:headEnd type="none" w="sm" len="sm"/>
            <a:tailEnd type="none" w="lg" len="lg"/>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algn="ctr">
              <a:spcBef>
                <a:spcPct val="50000"/>
              </a:spcBef>
              <a:buFontTx/>
              <a:buNone/>
            </a:pPr>
            <a:r>
              <a:rPr lang="en-US" sz="2000">
                <a:solidFill>
                  <a:schemeClr val="bg1"/>
                </a:solidFill>
                <a:latin typeface="Whitney Light" pitchFamily="50" charset="0"/>
              </a:rPr>
              <a:t>Deploy</a:t>
            </a:r>
          </a:p>
        </p:txBody>
      </p:sp>
      <p:sp>
        <p:nvSpPr>
          <p:cNvPr id="121870" name="Oval 13"/>
          <p:cNvSpPr>
            <a:spLocks noChangeArrowheads="1"/>
          </p:cNvSpPr>
          <p:nvPr/>
        </p:nvSpPr>
        <p:spPr bwMode="auto">
          <a:xfrm>
            <a:off x="7048500" y="4648200"/>
            <a:ext cx="990600" cy="762000"/>
          </a:xfrm>
          <a:prstGeom prst="ellipse">
            <a:avLst/>
          </a:prstGeom>
          <a:solidFill>
            <a:srgbClr val="99CCFF"/>
          </a:solidFill>
          <a:ln w="38100">
            <a:solidFill>
              <a:schemeClr val="tx1"/>
            </a:solidFill>
            <a:round/>
            <a:headEnd type="none" w="sm" len="sm"/>
            <a:tailEnd type="none" w="lg" len="lg"/>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algn="ctr">
              <a:spcBef>
                <a:spcPct val="50000"/>
              </a:spcBef>
              <a:buFontTx/>
              <a:buNone/>
            </a:pPr>
            <a:r>
              <a:rPr lang="en-US" sz="2000">
                <a:latin typeface="Whitney Light" pitchFamily="50" charset="0"/>
              </a:rPr>
              <a:t>Refine</a:t>
            </a:r>
          </a:p>
        </p:txBody>
      </p:sp>
      <p:sp>
        <p:nvSpPr>
          <p:cNvPr id="121871" name="AutoShape 14"/>
          <p:cNvSpPr>
            <a:spLocks noChangeArrowheads="1"/>
          </p:cNvSpPr>
          <p:nvPr/>
        </p:nvSpPr>
        <p:spPr bwMode="auto">
          <a:xfrm rot="8017655">
            <a:off x="6438900" y="3314700"/>
            <a:ext cx="1600200" cy="198120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2147483646 w 21600"/>
              <a:gd name="T9" fmla="*/ 2147483646 h 21600"/>
              <a:gd name="T10" fmla="*/ 2147483646 w 21600"/>
              <a:gd name="T11" fmla="*/ 2147483646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7374" y="14913"/>
                </a:moveTo>
                <a:cubicBezTo>
                  <a:pt x="18146" y="13680"/>
                  <a:pt x="18556" y="12254"/>
                  <a:pt x="18556" y="10800"/>
                </a:cubicBezTo>
                <a:cubicBezTo>
                  <a:pt x="18556" y="9994"/>
                  <a:pt x="18430" y="9193"/>
                  <a:pt x="18183" y="8425"/>
                </a:cubicBezTo>
                <a:lnTo>
                  <a:pt x="21081" y="7494"/>
                </a:lnTo>
                <a:cubicBezTo>
                  <a:pt x="21425" y="8562"/>
                  <a:pt x="21600" y="9677"/>
                  <a:pt x="21600" y="10800"/>
                </a:cubicBezTo>
                <a:cubicBezTo>
                  <a:pt x="21600" y="12825"/>
                  <a:pt x="21030" y="14811"/>
                  <a:pt x="19955" y="16528"/>
                </a:cubicBezTo>
                <a:lnTo>
                  <a:pt x="22244" y="17960"/>
                </a:lnTo>
                <a:lnTo>
                  <a:pt x="16425" y="19300"/>
                </a:lnTo>
                <a:lnTo>
                  <a:pt x="15086" y="13481"/>
                </a:lnTo>
                <a:lnTo>
                  <a:pt x="17374" y="14913"/>
                </a:lnTo>
                <a:close/>
              </a:path>
            </a:pathLst>
          </a:custGeom>
          <a:solidFill>
            <a:srgbClr val="99CCFF"/>
          </a:solidFill>
          <a:ln>
            <a:noFill/>
          </a:ln>
          <a:effectLst/>
          <a:extLst>
            <a:ext uri="{91240B29-F687-4f45-9708-019B960494DF}">
              <a14:hiddenLine xmlns:a14="http://schemas.microsoft.com/office/drawing/2010/main" xmlns="" w="38100">
                <a:solidFill>
                  <a:schemeClr val="tx1"/>
                </a:solidFill>
                <a:miter lim="800000"/>
                <a:headEnd type="none" w="sm" len="sm"/>
                <a:tailEnd type="none" w="lg" len="lg"/>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1872" name="Oval 15"/>
          <p:cNvSpPr>
            <a:spLocks noChangeArrowheads="1"/>
          </p:cNvSpPr>
          <p:nvPr/>
        </p:nvSpPr>
        <p:spPr bwMode="auto">
          <a:xfrm>
            <a:off x="6153150" y="3276600"/>
            <a:ext cx="990600" cy="762000"/>
          </a:xfrm>
          <a:prstGeom prst="ellipse">
            <a:avLst/>
          </a:prstGeom>
          <a:solidFill>
            <a:srgbClr val="99CCFF"/>
          </a:solidFill>
          <a:ln w="38100">
            <a:solidFill>
              <a:schemeClr val="tx1"/>
            </a:solidFill>
            <a:round/>
            <a:headEnd type="none" w="sm" len="sm"/>
            <a:tailEnd type="none" w="lg" len="lg"/>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algn="ctr">
              <a:spcBef>
                <a:spcPct val="50000"/>
              </a:spcBef>
              <a:buFontTx/>
              <a:buNone/>
            </a:pPr>
            <a:r>
              <a:rPr lang="en-US" sz="2000">
                <a:latin typeface="Whitney Light" pitchFamily="50" charset="0"/>
              </a:rPr>
              <a:t>Test</a:t>
            </a:r>
          </a:p>
        </p:txBody>
      </p:sp>
      <p:sp>
        <p:nvSpPr>
          <p:cNvPr id="121873" name="AutoShape 16"/>
          <p:cNvSpPr>
            <a:spLocks noChangeArrowheads="1"/>
          </p:cNvSpPr>
          <p:nvPr/>
        </p:nvSpPr>
        <p:spPr bwMode="auto">
          <a:xfrm rot="-2511324">
            <a:off x="6076950" y="3343275"/>
            <a:ext cx="1600200" cy="198120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2147483646 w 21600"/>
              <a:gd name="T9" fmla="*/ 2147483646 h 21600"/>
              <a:gd name="T10" fmla="*/ 2147483646 w 21600"/>
              <a:gd name="T11" fmla="*/ 2147483646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7374" y="14913"/>
                </a:moveTo>
                <a:cubicBezTo>
                  <a:pt x="18146" y="13680"/>
                  <a:pt x="18556" y="12254"/>
                  <a:pt x="18556" y="10800"/>
                </a:cubicBezTo>
                <a:cubicBezTo>
                  <a:pt x="18556" y="9994"/>
                  <a:pt x="18430" y="9193"/>
                  <a:pt x="18183" y="8425"/>
                </a:cubicBezTo>
                <a:lnTo>
                  <a:pt x="21081" y="7494"/>
                </a:lnTo>
                <a:cubicBezTo>
                  <a:pt x="21425" y="8562"/>
                  <a:pt x="21600" y="9677"/>
                  <a:pt x="21600" y="10800"/>
                </a:cubicBezTo>
                <a:cubicBezTo>
                  <a:pt x="21600" y="12825"/>
                  <a:pt x="21030" y="14811"/>
                  <a:pt x="19955" y="16528"/>
                </a:cubicBezTo>
                <a:lnTo>
                  <a:pt x="22244" y="17960"/>
                </a:lnTo>
                <a:lnTo>
                  <a:pt x="16425" y="19300"/>
                </a:lnTo>
                <a:lnTo>
                  <a:pt x="15086" y="13481"/>
                </a:lnTo>
                <a:lnTo>
                  <a:pt x="17374" y="14913"/>
                </a:lnTo>
                <a:close/>
              </a:path>
            </a:pathLst>
          </a:custGeom>
          <a:solidFill>
            <a:srgbClr val="99CCFF"/>
          </a:solidFill>
          <a:ln>
            <a:noFill/>
          </a:ln>
          <a:effectLst/>
          <a:extLst>
            <a:ext uri="{91240B29-F687-4f45-9708-019B960494DF}">
              <a14:hiddenLine xmlns:a14="http://schemas.microsoft.com/office/drawing/2010/main" xmlns="" w="38100">
                <a:solidFill>
                  <a:schemeClr val="tx1"/>
                </a:solidFill>
                <a:miter lim="800000"/>
                <a:headEnd type="none" w="sm" len="sm"/>
                <a:tailEnd type="none" w="lg" len="lg"/>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1874" name="AutoShape 17"/>
          <p:cNvSpPr>
            <a:spLocks noChangeArrowheads="1"/>
          </p:cNvSpPr>
          <p:nvPr/>
        </p:nvSpPr>
        <p:spPr bwMode="auto">
          <a:xfrm rot="-8901973">
            <a:off x="5257800" y="3581400"/>
            <a:ext cx="1295400" cy="144780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2147483646 w 21600"/>
              <a:gd name="T9" fmla="*/ 2147483646 h 21600"/>
              <a:gd name="T10" fmla="*/ 2147483646 w 21600"/>
              <a:gd name="T11" fmla="*/ 2147483646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235" y="17392"/>
                </a:moveTo>
                <a:cubicBezTo>
                  <a:pt x="17430" y="15916"/>
                  <a:pt x="18746" y="13444"/>
                  <a:pt x="18746" y="10800"/>
                </a:cubicBezTo>
                <a:cubicBezTo>
                  <a:pt x="18746" y="9619"/>
                  <a:pt x="18483" y="8454"/>
                  <a:pt x="17976" y="7388"/>
                </a:cubicBezTo>
                <a:lnTo>
                  <a:pt x="20553" y="6163"/>
                </a:lnTo>
                <a:cubicBezTo>
                  <a:pt x="21242" y="7611"/>
                  <a:pt x="21600" y="9195"/>
                  <a:pt x="21600" y="10800"/>
                </a:cubicBezTo>
                <a:cubicBezTo>
                  <a:pt x="21600" y="14394"/>
                  <a:pt x="19811" y="17753"/>
                  <a:pt x="16828" y="19760"/>
                </a:cubicBezTo>
                <a:lnTo>
                  <a:pt x="18336" y="22000"/>
                </a:lnTo>
                <a:lnTo>
                  <a:pt x="12608" y="20880"/>
                </a:lnTo>
                <a:lnTo>
                  <a:pt x="13728" y="15152"/>
                </a:lnTo>
                <a:lnTo>
                  <a:pt x="15235" y="17392"/>
                </a:lnTo>
                <a:close/>
              </a:path>
            </a:pathLst>
          </a:custGeom>
          <a:solidFill>
            <a:srgbClr val="208482"/>
          </a:solidFill>
          <a:ln>
            <a:noFill/>
          </a:ln>
          <a:effectLst/>
          <a:extLst>
            <a:ext uri="{91240B29-F687-4f45-9708-019B960494DF}">
              <a14:hiddenLine xmlns:a14="http://schemas.microsoft.com/office/drawing/2010/main" xmlns="" w="38100">
                <a:solidFill>
                  <a:schemeClr val="tx1"/>
                </a:solidFill>
                <a:miter lim="800000"/>
                <a:headEnd type="none" w="sm" len="sm"/>
                <a:tailEnd type="none" w="lg" len="lg"/>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1875" name="AutoShape 18"/>
          <p:cNvSpPr>
            <a:spLocks noChangeArrowheads="1"/>
          </p:cNvSpPr>
          <p:nvPr/>
        </p:nvSpPr>
        <p:spPr bwMode="auto">
          <a:xfrm flipH="1">
            <a:off x="5029200" y="952500"/>
            <a:ext cx="4038600" cy="762000"/>
          </a:xfrm>
          <a:prstGeom prst="leftArrow">
            <a:avLst>
              <a:gd name="adj1" fmla="val 64398"/>
              <a:gd name="adj2" fmla="val 0"/>
            </a:avLst>
          </a:prstGeom>
          <a:solidFill>
            <a:schemeClr val="bg2"/>
          </a:solidFill>
          <a:ln w="19050" algn="ctr">
            <a:solidFill>
              <a:schemeClr val="bg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algn="ctr">
              <a:spcBef>
                <a:spcPct val="50000"/>
              </a:spcBef>
              <a:buFontTx/>
              <a:buNone/>
            </a:pPr>
            <a:r>
              <a:rPr lang="en-US" sz="2400">
                <a:solidFill>
                  <a:schemeClr val="bg1"/>
                </a:solidFill>
                <a:latin typeface="Whitney Light" pitchFamily="50" charset="0"/>
              </a:rPr>
              <a:t>Maintenance</a:t>
            </a:r>
          </a:p>
        </p:txBody>
      </p:sp>
      <p:sp>
        <p:nvSpPr>
          <p:cNvPr id="121876" name="Oval 19"/>
          <p:cNvSpPr>
            <a:spLocks noChangeArrowheads="1"/>
          </p:cNvSpPr>
          <p:nvPr/>
        </p:nvSpPr>
        <p:spPr bwMode="auto">
          <a:xfrm>
            <a:off x="1524000" y="1828800"/>
            <a:ext cx="1371600" cy="762000"/>
          </a:xfrm>
          <a:prstGeom prst="ellipse">
            <a:avLst/>
          </a:prstGeom>
          <a:solidFill>
            <a:schemeClr val="accent1"/>
          </a:solidFill>
          <a:ln w="38100" algn="ctr">
            <a:solidFill>
              <a:schemeClr val="tx1"/>
            </a:solidFill>
            <a:round/>
            <a:headEnd type="none" w="sm" len="sm"/>
            <a:tailEnd type="none" w="lg" len="lg"/>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algn="ctr">
              <a:spcBef>
                <a:spcPct val="50000"/>
              </a:spcBef>
              <a:buFontTx/>
              <a:buNone/>
            </a:pPr>
            <a:r>
              <a:rPr lang="en-US" sz="1600">
                <a:latin typeface="Whitney Light" pitchFamily="50" charset="0"/>
              </a:rPr>
              <a:t>Task Analysis</a:t>
            </a:r>
          </a:p>
        </p:txBody>
      </p:sp>
      <p:sp>
        <p:nvSpPr>
          <p:cNvPr id="121877" name="AutoShape 20"/>
          <p:cNvSpPr>
            <a:spLocks noChangeArrowheads="1"/>
          </p:cNvSpPr>
          <p:nvPr/>
        </p:nvSpPr>
        <p:spPr bwMode="auto">
          <a:xfrm rot="5400000">
            <a:off x="1924050" y="2800350"/>
            <a:ext cx="647700" cy="533400"/>
          </a:xfrm>
          <a:prstGeom prst="rightArrow">
            <a:avLst>
              <a:gd name="adj1" fmla="val 50000"/>
              <a:gd name="adj2" fmla="val 30357"/>
            </a:avLst>
          </a:prstGeom>
          <a:solidFill>
            <a:schemeClr val="accent1"/>
          </a:solidFill>
          <a:ln>
            <a:noFill/>
          </a:ln>
          <a:effectLst/>
          <a:extLs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17961" dir="2700000" algn="ctr" rotWithShape="0">
                    <a:srgbClr val="708688"/>
                  </a:outerShdw>
                </a:effectLst>
              </a14:hiddenEffects>
            </a:ext>
          </a:extLst>
        </p:spPr>
        <p:txBody>
          <a:bodyPr wrap="none" anchor="ct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a:spcBef>
                <a:spcPct val="0"/>
              </a:spcBef>
              <a:buFontTx/>
              <a:buNone/>
            </a:pPr>
            <a:endParaRPr lang="en-US" sz="1800">
              <a:latin typeface="Whitney Light" pitchFamily="50" charset="0"/>
            </a:endParaRPr>
          </a:p>
        </p:txBody>
      </p:sp>
      <p:sp>
        <p:nvSpPr>
          <p:cNvPr id="121878" name="AutoShape 21"/>
          <p:cNvSpPr>
            <a:spLocks noChangeArrowheads="1"/>
          </p:cNvSpPr>
          <p:nvPr/>
        </p:nvSpPr>
        <p:spPr bwMode="auto">
          <a:xfrm rot="5702826" flipV="1">
            <a:off x="2816225" y="3203575"/>
            <a:ext cx="1295400" cy="250825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2147483646 w 21600"/>
              <a:gd name="T9" fmla="*/ 2147483646 h 21600"/>
              <a:gd name="T10" fmla="*/ 2147483646 w 21600"/>
              <a:gd name="T11" fmla="*/ 2147483646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583" y="17029"/>
                </a:moveTo>
                <a:cubicBezTo>
                  <a:pt x="17004" y="15938"/>
                  <a:pt x="18009" y="14394"/>
                  <a:pt x="18432" y="12654"/>
                </a:cubicBezTo>
                <a:lnTo>
                  <a:pt x="21294" y="13349"/>
                </a:lnTo>
                <a:cubicBezTo>
                  <a:pt x="20713" y="15742"/>
                  <a:pt x="19331" y="17865"/>
                  <a:pt x="17377" y="19365"/>
                </a:cubicBezTo>
                <a:lnTo>
                  <a:pt x="19022" y="21507"/>
                </a:lnTo>
                <a:lnTo>
                  <a:pt x="13170" y="20738"/>
                </a:lnTo>
                <a:lnTo>
                  <a:pt x="13939" y="14887"/>
                </a:lnTo>
                <a:lnTo>
                  <a:pt x="15583" y="17029"/>
                </a:lnTo>
                <a:close/>
              </a:path>
            </a:pathLst>
          </a:custGeom>
          <a:solidFill>
            <a:srgbClr val="208482"/>
          </a:solidFill>
          <a:ln>
            <a:noFill/>
          </a:ln>
          <a:effectLst/>
          <a:extLst>
            <a:ext uri="{91240B29-F687-4f45-9708-019B960494DF}">
              <a14:hiddenLine xmlns:a14="http://schemas.microsoft.com/office/drawing/2010/main" xmlns="" w="38100">
                <a:solidFill>
                  <a:schemeClr val="tx1"/>
                </a:solidFill>
                <a:miter lim="800000"/>
                <a:headEnd type="none" w="sm" len="sm"/>
                <a:tailEnd type="none" w="lg" len="lg"/>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38268" name="AutoShape 28"/>
          <p:cNvSpPr>
            <a:spLocks noChangeArrowheads="1"/>
          </p:cNvSpPr>
          <p:nvPr/>
        </p:nvSpPr>
        <p:spPr bwMode="auto">
          <a:xfrm>
            <a:off x="3810000" y="5638799"/>
            <a:ext cx="1752600" cy="931137"/>
          </a:xfrm>
          <a:prstGeom prst="wedgeRectCallout">
            <a:avLst>
              <a:gd name="adj1" fmla="val -62500"/>
              <a:gd name="adj2" fmla="val -41926"/>
            </a:avLst>
          </a:prstGeom>
          <a:solidFill>
            <a:srgbClr val="FFF75D"/>
          </a:solidFill>
          <a:ln w="19050" algn="ctr">
            <a:solidFill>
              <a:schemeClr val="tx1"/>
            </a:solidFill>
            <a:miter lim="800000"/>
            <a:headEnd/>
            <a:tailEnd/>
          </a:ln>
          <a:effectLst>
            <a:outerShdw dist="107763" dir="2700000" algn="ctr" rotWithShape="0">
              <a:schemeClr val="bg2">
                <a:alpha val="50000"/>
              </a:schemeClr>
            </a:outerShdw>
          </a:effectLst>
        </p:spPr>
        <p:txBody>
          <a:bodyPr anchor="ct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a:spcBef>
                <a:spcPct val="50000"/>
              </a:spcBef>
            </a:pPr>
            <a:r>
              <a:rPr lang="en-US" sz="1200" dirty="0">
                <a:latin typeface="Whitney Light" pitchFamily="50" charset="0"/>
              </a:rPr>
              <a:t> Concordance </a:t>
            </a:r>
            <a:r>
              <a:rPr lang="en-US" sz="1200" dirty="0" smtClean="0">
                <a:latin typeface="Whitney Light" pitchFamily="50" charset="0"/>
              </a:rPr>
              <a:t>Viewer</a:t>
            </a:r>
            <a:r>
              <a:rPr lang="en-US" sz="1200" dirty="0">
                <a:latin typeface="Whitney Light" pitchFamily="50" charset="0"/>
              </a:rPr>
              <a:t> </a:t>
            </a:r>
            <a:r>
              <a:rPr lang="en-US" sz="1200" dirty="0" smtClean="0">
                <a:latin typeface="Whitney Light" pitchFamily="50" charset="0"/>
              </a:rPr>
              <a:t>and Labeling </a:t>
            </a:r>
            <a:r>
              <a:rPr lang="en-US" sz="1200" dirty="0">
                <a:latin typeface="Whitney Light" pitchFamily="50" charset="0"/>
              </a:rPr>
              <a:t>T</a:t>
            </a:r>
            <a:r>
              <a:rPr lang="en-US" sz="1200" dirty="0" smtClean="0">
                <a:latin typeface="Whitney Light" pitchFamily="50" charset="0"/>
              </a:rPr>
              <a:t>ool [Chiticariu ‘12]</a:t>
            </a:r>
            <a:endParaRPr lang="en-US" sz="1200" dirty="0">
              <a:latin typeface="Whitney Light" pitchFamily="50" charset="0"/>
            </a:endParaRPr>
          </a:p>
        </p:txBody>
      </p:sp>
      <p:sp>
        <p:nvSpPr>
          <p:cNvPr id="138269" name="AutoShape 29"/>
          <p:cNvSpPr>
            <a:spLocks noChangeArrowheads="1"/>
          </p:cNvSpPr>
          <p:nvPr/>
        </p:nvSpPr>
        <p:spPr bwMode="auto">
          <a:xfrm>
            <a:off x="152400" y="1993942"/>
            <a:ext cx="1524000" cy="520658"/>
          </a:xfrm>
          <a:prstGeom prst="wedgeRectCallout">
            <a:avLst>
              <a:gd name="adj1" fmla="val 68750"/>
              <a:gd name="adj2" fmla="val 29398"/>
            </a:avLst>
          </a:prstGeom>
          <a:solidFill>
            <a:srgbClr val="FFF75D"/>
          </a:solidFill>
          <a:ln w="19050" algn="ctr">
            <a:solidFill>
              <a:schemeClr val="tx1"/>
            </a:solidFill>
            <a:miter lim="800000"/>
            <a:headEnd/>
            <a:tailEnd/>
          </a:ln>
          <a:effectLst>
            <a:outerShdw dist="107763" dir="2700000" algn="ctr" rotWithShape="0">
              <a:schemeClr val="bg2">
                <a:alpha val="50000"/>
              </a:schemeClr>
            </a:outerShdw>
          </a:effectLst>
        </p:spPr>
        <p:txBody>
          <a:bodyPr anchor="ct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a:spcBef>
                <a:spcPct val="50000"/>
              </a:spcBef>
            </a:pPr>
            <a:r>
              <a:rPr lang="en-US" sz="1200" dirty="0" smtClean="0">
                <a:latin typeface="Whitney Light" pitchFamily="50" charset="0"/>
              </a:rPr>
              <a:t>Extraction plan [Li’12]</a:t>
            </a:r>
            <a:endParaRPr lang="en-US" sz="1200" dirty="0">
              <a:latin typeface="Whitney Light" pitchFamily="50" charset="0"/>
            </a:endParaRPr>
          </a:p>
        </p:txBody>
      </p:sp>
      <p:sp>
        <p:nvSpPr>
          <p:cNvPr id="138270" name="AutoShape 30"/>
          <p:cNvSpPr>
            <a:spLocks noChangeArrowheads="1"/>
          </p:cNvSpPr>
          <p:nvPr/>
        </p:nvSpPr>
        <p:spPr bwMode="auto">
          <a:xfrm>
            <a:off x="0" y="6096000"/>
            <a:ext cx="2743200" cy="638175"/>
          </a:xfrm>
          <a:prstGeom prst="wedgeRectCallout">
            <a:avLst>
              <a:gd name="adj1" fmla="val -9083"/>
              <a:gd name="adj2" fmla="val -100995"/>
            </a:avLst>
          </a:prstGeom>
          <a:solidFill>
            <a:srgbClr val="FFF75D"/>
          </a:solidFill>
          <a:ln w="19050" algn="ctr">
            <a:solidFill>
              <a:schemeClr val="tx1"/>
            </a:solidFill>
            <a:miter lim="800000"/>
            <a:headEnd/>
            <a:tailEnd/>
          </a:ln>
          <a:effectLst>
            <a:outerShdw dist="107763" dir="2700000" algn="ctr" rotWithShape="0">
              <a:schemeClr val="bg2">
                <a:alpha val="50000"/>
              </a:schemeClr>
            </a:outerShdw>
          </a:effectLst>
        </p:spPr>
        <p:txBody>
          <a:bodyPr anchor="ct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a:spcBef>
                <a:spcPct val="50000"/>
              </a:spcBef>
            </a:pPr>
            <a:r>
              <a:rPr lang="en-US" sz="1200" dirty="0">
                <a:latin typeface="Whitney Light" pitchFamily="50" charset="0"/>
              </a:rPr>
              <a:t> Track provenance [Liu ’10]</a:t>
            </a:r>
          </a:p>
          <a:p>
            <a:pPr>
              <a:spcBef>
                <a:spcPct val="50000"/>
              </a:spcBef>
            </a:pPr>
            <a:r>
              <a:rPr lang="en-US" sz="1200" dirty="0" smtClean="0">
                <a:latin typeface="Whitney Light" pitchFamily="50" charset="0"/>
              </a:rPr>
              <a:t> </a:t>
            </a:r>
            <a:r>
              <a:rPr lang="en-US" sz="1200" dirty="0">
                <a:latin typeface="Whitney Light" pitchFamily="50" charset="0"/>
              </a:rPr>
              <a:t>Contextual clue </a:t>
            </a:r>
            <a:r>
              <a:rPr lang="en-US" sz="1200" dirty="0" smtClean="0">
                <a:latin typeface="Whitney Light" pitchFamily="50" charset="0"/>
              </a:rPr>
              <a:t>discovery [Li ‘11]</a:t>
            </a:r>
            <a:endParaRPr lang="en-US" sz="1200" dirty="0">
              <a:latin typeface="Whitney Light" pitchFamily="50" charset="0"/>
            </a:endParaRPr>
          </a:p>
        </p:txBody>
      </p:sp>
      <p:sp>
        <p:nvSpPr>
          <p:cNvPr id="138272" name="AutoShape 32"/>
          <p:cNvSpPr>
            <a:spLocks noChangeArrowheads="1"/>
          </p:cNvSpPr>
          <p:nvPr/>
        </p:nvSpPr>
        <p:spPr bwMode="auto">
          <a:xfrm>
            <a:off x="2819400" y="2286000"/>
            <a:ext cx="2590800" cy="1524000"/>
          </a:xfrm>
          <a:prstGeom prst="wedgeRectCallout">
            <a:avLst>
              <a:gd name="adj1" fmla="val -59806"/>
              <a:gd name="adj2" fmla="val 36042"/>
            </a:avLst>
          </a:prstGeom>
          <a:solidFill>
            <a:srgbClr val="FFF75D"/>
          </a:solidFill>
          <a:ln w="19050" algn="ctr">
            <a:solidFill>
              <a:schemeClr val="tx1"/>
            </a:solidFill>
            <a:miter lim="800000"/>
            <a:headEnd/>
            <a:tailEnd/>
          </a:ln>
          <a:effectLst>
            <a:outerShdw dist="107763" dir="2700000" algn="ctr" rotWithShape="0">
              <a:schemeClr val="bg2">
                <a:alpha val="50000"/>
              </a:schemeClr>
            </a:outerShdw>
          </a:effectLst>
        </p:spPr>
        <p:txBody>
          <a:bodyPr anchor="ct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a:spcBef>
                <a:spcPct val="50000"/>
              </a:spcBef>
            </a:pPr>
            <a:r>
              <a:rPr lang="en-US" sz="1200" dirty="0">
                <a:latin typeface="Whitney Light" pitchFamily="50" charset="0"/>
              </a:rPr>
              <a:t> Regex </a:t>
            </a:r>
            <a:r>
              <a:rPr lang="en-US" sz="1200" dirty="0" smtClean="0">
                <a:latin typeface="Whitney Light" pitchFamily="50" charset="0"/>
              </a:rPr>
              <a:t>Learning [Li ’08</a:t>
            </a:r>
            <a:r>
              <a:rPr lang="en-US" sz="1200" dirty="0">
                <a:latin typeface="Whitney Light" pitchFamily="50" charset="0"/>
              </a:rPr>
              <a:t>]</a:t>
            </a:r>
          </a:p>
          <a:p>
            <a:pPr>
              <a:spcBef>
                <a:spcPct val="50000"/>
              </a:spcBef>
            </a:pPr>
            <a:r>
              <a:rPr lang="en-US" sz="1200" dirty="0" smtClean="0">
                <a:latin typeface="Whitney Light" pitchFamily="50" charset="0"/>
              </a:rPr>
              <a:t> Rule Refinement [Liu ’10</a:t>
            </a:r>
            <a:r>
              <a:rPr lang="en-US" sz="1200" dirty="0">
                <a:latin typeface="Whitney Light" pitchFamily="50" charset="0"/>
              </a:rPr>
              <a:t>]</a:t>
            </a:r>
          </a:p>
          <a:p>
            <a:pPr>
              <a:spcBef>
                <a:spcPct val="50000"/>
              </a:spcBef>
            </a:pPr>
            <a:r>
              <a:rPr lang="en-US" sz="1200" dirty="0">
                <a:latin typeface="Whitney Light" pitchFamily="50" charset="0"/>
              </a:rPr>
              <a:t> Rule </a:t>
            </a:r>
            <a:r>
              <a:rPr lang="en-US" sz="1200" dirty="0" smtClean="0">
                <a:latin typeface="Whitney Light" pitchFamily="50" charset="0"/>
              </a:rPr>
              <a:t>Induction [Nagesh’12</a:t>
            </a:r>
            <a:r>
              <a:rPr lang="en-US" sz="1200" dirty="0">
                <a:latin typeface="Whitney Light" pitchFamily="50" charset="0"/>
              </a:rPr>
              <a:t>]</a:t>
            </a:r>
          </a:p>
          <a:p>
            <a:pPr>
              <a:spcBef>
                <a:spcPct val="50000"/>
              </a:spcBef>
            </a:pPr>
            <a:r>
              <a:rPr lang="en-US" sz="1200" dirty="0">
                <a:latin typeface="Whitney Light" pitchFamily="50" charset="0"/>
              </a:rPr>
              <a:t> Dictionary </a:t>
            </a:r>
            <a:r>
              <a:rPr lang="en-US" sz="1200" dirty="0" smtClean="0">
                <a:latin typeface="Whitney Light" pitchFamily="50" charset="0"/>
              </a:rPr>
              <a:t>Refinement [Roy ’13</a:t>
            </a:r>
            <a:r>
              <a:rPr lang="en-US" sz="1200" dirty="0">
                <a:latin typeface="Whitney Light" pitchFamily="50" charset="0"/>
              </a:rPr>
              <a:t>]</a:t>
            </a:r>
          </a:p>
          <a:p>
            <a:pPr>
              <a:spcBef>
                <a:spcPct val="50000"/>
              </a:spcBef>
            </a:pPr>
            <a:r>
              <a:rPr lang="en-US" sz="1200" dirty="0">
                <a:latin typeface="Whitney Light" pitchFamily="50" charset="0"/>
              </a:rPr>
              <a:t> </a:t>
            </a:r>
            <a:r>
              <a:rPr lang="en-US" sz="1200" dirty="0" smtClean="0">
                <a:latin typeface="Whitney Light" pitchFamily="50" charset="0"/>
              </a:rPr>
              <a:t>Visual Programming [Li ‘15]</a:t>
            </a:r>
            <a:endParaRPr lang="en-US" sz="1200" dirty="0">
              <a:latin typeface="Whitney Light" pitchFamily="50" charset="0"/>
            </a:endParaRPr>
          </a:p>
        </p:txBody>
      </p:sp>
      <p:sp>
        <p:nvSpPr>
          <p:cNvPr id="138273" name="AutoShape 33"/>
          <p:cNvSpPr>
            <a:spLocks noChangeArrowheads="1"/>
          </p:cNvSpPr>
          <p:nvPr/>
        </p:nvSpPr>
        <p:spPr bwMode="auto">
          <a:xfrm>
            <a:off x="6858000" y="5867400"/>
            <a:ext cx="2209800" cy="762000"/>
          </a:xfrm>
          <a:prstGeom prst="wedgeRectCallout">
            <a:avLst>
              <a:gd name="adj1" fmla="val -12417"/>
              <a:gd name="adj2" fmla="val -108125"/>
            </a:avLst>
          </a:prstGeom>
          <a:solidFill>
            <a:srgbClr val="FFF75D"/>
          </a:solidFill>
          <a:ln w="19050" algn="ctr">
            <a:solidFill>
              <a:schemeClr val="tx1"/>
            </a:solidFill>
            <a:miter lim="800000"/>
            <a:headEnd/>
            <a:tailEnd/>
          </a:ln>
          <a:effectLst>
            <a:outerShdw dist="107763" dir="2700000" algn="ctr" rotWithShape="0">
              <a:schemeClr val="bg2">
                <a:alpha val="50000"/>
              </a:schemeClr>
            </a:outerShdw>
          </a:effectLst>
        </p:spPr>
        <p:txBody>
          <a:bodyPr anchor="ct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a:spcBef>
                <a:spcPct val="50000"/>
              </a:spcBef>
            </a:pPr>
            <a:r>
              <a:rPr lang="en-US" sz="1200" dirty="0">
                <a:latin typeface="Whitney Light" pitchFamily="50" charset="0"/>
              </a:rPr>
              <a:t> NE Interface </a:t>
            </a:r>
            <a:r>
              <a:rPr lang="en-US" sz="1200" dirty="0" smtClean="0">
                <a:latin typeface="Whitney Light" pitchFamily="50" charset="0"/>
              </a:rPr>
              <a:t>[Chiticariu ’10b]</a:t>
            </a:r>
            <a:endParaRPr lang="en-US" sz="1200" dirty="0">
              <a:latin typeface="Whitney Light" pitchFamily="50" charset="0"/>
            </a:endParaRPr>
          </a:p>
          <a:p>
            <a:pPr>
              <a:spcBef>
                <a:spcPct val="50000"/>
              </a:spcBef>
            </a:pPr>
            <a:r>
              <a:rPr lang="en-US" sz="1200" dirty="0">
                <a:latin typeface="Whitney Light" pitchFamily="50" charset="0"/>
              </a:rPr>
              <a:t> Visual Programming [Li ‘15]</a:t>
            </a:r>
          </a:p>
        </p:txBody>
      </p:sp>
    </p:spTree>
    <p:extLst>
      <p:ext uri="{BB962C8B-B14F-4D97-AF65-F5344CB8AC3E}">
        <p14:creationId xmlns:p14="http://schemas.microsoft.com/office/powerpoint/2010/main" val="89274581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200"/>
                                  </p:stCondLst>
                                  <p:childTnLst>
                                    <p:set>
                                      <p:cBhvr>
                                        <p:cTn id="6" dur="1" fill="hold">
                                          <p:stCondLst>
                                            <p:cond delay="0"/>
                                          </p:stCondLst>
                                        </p:cTn>
                                        <p:tgtEl>
                                          <p:spTgt spid="138268"/>
                                        </p:tgtEl>
                                        <p:attrNameLst>
                                          <p:attrName>style.visibility</p:attrName>
                                        </p:attrNameLst>
                                      </p:cBhvr>
                                      <p:to>
                                        <p:strVal val="visible"/>
                                      </p:to>
                                    </p:set>
                                    <p:animEffect transition="in" filter="wipe(down)">
                                      <p:cBhvr>
                                        <p:cTn id="7" dur="500"/>
                                        <p:tgtEl>
                                          <p:spTgt spid="138268"/>
                                        </p:tgtEl>
                                      </p:cBhvr>
                                    </p:animEffect>
                                  </p:childTnLst>
                                </p:cTn>
                              </p:par>
                            </p:childTnLst>
                          </p:cTn>
                        </p:par>
                        <p:par>
                          <p:cTn id="8" fill="hold" nodeType="afterGroup">
                            <p:stCondLst>
                              <p:cond delay="700"/>
                            </p:stCondLst>
                            <p:childTnLst>
                              <p:par>
                                <p:cTn id="9" presetID="22" presetClass="entr" presetSubtype="4" fill="hold" grpId="0" nodeType="afterEffect">
                                  <p:stCondLst>
                                    <p:cond delay="200"/>
                                  </p:stCondLst>
                                  <p:childTnLst>
                                    <p:set>
                                      <p:cBhvr>
                                        <p:cTn id="10" dur="1" fill="hold">
                                          <p:stCondLst>
                                            <p:cond delay="0"/>
                                          </p:stCondLst>
                                        </p:cTn>
                                        <p:tgtEl>
                                          <p:spTgt spid="138269"/>
                                        </p:tgtEl>
                                        <p:attrNameLst>
                                          <p:attrName>style.visibility</p:attrName>
                                        </p:attrNameLst>
                                      </p:cBhvr>
                                      <p:to>
                                        <p:strVal val="visible"/>
                                      </p:to>
                                    </p:set>
                                    <p:animEffect transition="in" filter="wipe(down)">
                                      <p:cBhvr>
                                        <p:cTn id="11" dur="500"/>
                                        <p:tgtEl>
                                          <p:spTgt spid="138269"/>
                                        </p:tgtEl>
                                      </p:cBhvr>
                                    </p:animEffect>
                                  </p:childTnLst>
                                </p:cTn>
                              </p:par>
                            </p:childTnLst>
                          </p:cTn>
                        </p:par>
                        <p:par>
                          <p:cTn id="12" fill="hold" nodeType="afterGroup">
                            <p:stCondLst>
                              <p:cond delay="1400"/>
                            </p:stCondLst>
                            <p:childTnLst>
                              <p:par>
                                <p:cTn id="13" presetID="22" presetClass="entr" presetSubtype="1" fill="hold" grpId="0" nodeType="afterEffect">
                                  <p:stCondLst>
                                    <p:cond delay="0"/>
                                  </p:stCondLst>
                                  <p:childTnLst>
                                    <p:set>
                                      <p:cBhvr>
                                        <p:cTn id="14" dur="1" fill="hold">
                                          <p:stCondLst>
                                            <p:cond delay="0"/>
                                          </p:stCondLst>
                                        </p:cTn>
                                        <p:tgtEl>
                                          <p:spTgt spid="138270"/>
                                        </p:tgtEl>
                                        <p:attrNameLst>
                                          <p:attrName>style.visibility</p:attrName>
                                        </p:attrNameLst>
                                      </p:cBhvr>
                                      <p:to>
                                        <p:strVal val="visible"/>
                                      </p:to>
                                    </p:set>
                                    <p:animEffect transition="in" filter="wipe(up)">
                                      <p:cBhvr>
                                        <p:cTn id="15" dur="500"/>
                                        <p:tgtEl>
                                          <p:spTgt spid="138270"/>
                                        </p:tgtEl>
                                      </p:cBhvr>
                                    </p:animEffect>
                                  </p:childTnLst>
                                </p:cTn>
                              </p:par>
                            </p:childTnLst>
                          </p:cTn>
                        </p:par>
                        <p:par>
                          <p:cTn id="16" fill="hold" nodeType="afterGroup">
                            <p:stCondLst>
                              <p:cond delay="1900"/>
                            </p:stCondLst>
                            <p:childTnLst>
                              <p:par>
                                <p:cTn id="17" presetID="22" presetClass="entr" presetSubtype="1" fill="hold" grpId="0" nodeType="afterEffect">
                                  <p:stCondLst>
                                    <p:cond delay="0"/>
                                  </p:stCondLst>
                                  <p:childTnLst>
                                    <p:set>
                                      <p:cBhvr>
                                        <p:cTn id="18" dur="1" fill="hold">
                                          <p:stCondLst>
                                            <p:cond delay="0"/>
                                          </p:stCondLst>
                                        </p:cTn>
                                        <p:tgtEl>
                                          <p:spTgt spid="138272"/>
                                        </p:tgtEl>
                                        <p:attrNameLst>
                                          <p:attrName>style.visibility</p:attrName>
                                        </p:attrNameLst>
                                      </p:cBhvr>
                                      <p:to>
                                        <p:strVal val="visible"/>
                                      </p:to>
                                    </p:set>
                                    <p:animEffect transition="in" filter="wipe(up)">
                                      <p:cBhvr>
                                        <p:cTn id="19" dur="500"/>
                                        <p:tgtEl>
                                          <p:spTgt spid="138272"/>
                                        </p:tgtEl>
                                      </p:cBhvr>
                                    </p:animEffect>
                                  </p:childTnLst>
                                </p:cTn>
                              </p:par>
                            </p:childTnLst>
                          </p:cTn>
                        </p:par>
                        <p:par>
                          <p:cTn id="20" fill="hold" nodeType="afterGroup">
                            <p:stCondLst>
                              <p:cond delay="2400"/>
                            </p:stCondLst>
                            <p:childTnLst>
                              <p:par>
                                <p:cTn id="21" presetID="22" presetClass="entr" presetSubtype="1" fill="hold" grpId="0" nodeType="afterEffect">
                                  <p:stCondLst>
                                    <p:cond delay="0"/>
                                  </p:stCondLst>
                                  <p:childTnLst>
                                    <p:set>
                                      <p:cBhvr>
                                        <p:cTn id="22" dur="1" fill="hold">
                                          <p:stCondLst>
                                            <p:cond delay="0"/>
                                          </p:stCondLst>
                                        </p:cTn>
                                        <p:tgtEl>
                                          <p:spTgt spid="138273"/>
                                        </p:tgtEl>
                                        <p:attrNameLst>
                                          <p:attrName>style.visibility</p:attrName>
                                        </p:attrNameLst>
                                      </p:cBhvr>
                                      <p:to>
                                        <p:strVal val="visible"/>
                                      </p:to>
                                    </p:set>
                                    <p:animEffect transition="in" filter="wipe(up)">
                                      <p:cBhvr>
                                        <p:cTn id="23" dur="500"/>
                                        <p:tgtEl>
                                          <p:spTgt spid="1382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268" grpId="0" animBg="1"/>
      <p:bldP spid="138269" grpId="0" animBg="1"/>
      <p:bldP spid="138270" grpId="0" animBg="1"/>
      <p:bldP spid="138272" grpId="0" animBg="1"/>
      <p:bldP spid="138273" grpId="0" animBg="1"/>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Text Box 16"/>
          <p:cNvSpPr txBox="1">
            <a:spLocks noChangeArrowheads="1"/>
          </p:cNvSpPr>
          <p:nvPr/>
        </p:nvSpPr>
        <p:spPr bwMode="auto">
          <a:xfrm>
            <a:off x="6629400" y="5257800"/>
            <a:ext cx="2438400"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1600">
                <a:solidFill>
                  <a:srgbClr val="000000"/>
                </a:solidFill>
                <a:round/>
                <a:headEnd/>
                <a:tailEnd/>
              </a14:hiddenLine>
            </a:ext>
          </a:extLst>
        </p:spPr>
        <p:txBody>
          <a:bodyPr lIns="90000" tIns="45000" rIns="90000" bIns="45000"/>
          <a:lstStyle>
            <a:lvl1pPr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9pPr>
          </a:lstStyle>
          <a:p>
            <a:pPr eaLnBrk="1">
              <a:lnSpc>
                <a:spcPct val="76000"/>
              </a:lnSpc>
              <a:buClr>
                <a:srgbClr val="000000"/>
              </a:buClr>
              <a:buSzPct val="100000"/>
              <a:buFont typeface="Times New Roman" panose="02020603050405020304" pitchFamily="18" charset="0"/>
              <a:buChar char="•"/>
            </a:pPr>
            <a:r>
              <a:rPr lang="en-US" altLang="en-US" sz="1200" dirty="0">
                <a:solidFill>
                  <a:srgbClr val="000000"/>
                </a:solidFill>
                <a:ea typeface="MS Gothic" panose="020B0609070205080204" pitchFamily="49" charset="-128"/>
              </a:rPr>
              <a:t> Consumable visualization of extraction </a:t>
            </a:r>
            <a:r>
              <a:rPr lang="en-US" altLang="en-US" sz="1200" dirty="0" smtClean="0">
                <a:solidFill>
                  <a:srgbClr val="000000"/>
                </a:solidFill>
                <a:ea typeface="MS Gothic" panose="020B0609070205080204" pitchFamily="49" charset="-128"/>
              </a:rPr>
              <a:t>results</a:t>
            </a:r>
            <a:endParaRPr lang="en-US" altLang="en-US" sz="1200" dirty="0">
              <a:solidFill>
                <a:srgbClr val="000000"/>
              </a:solidFill>
              <a:ea typeface="MS Gothic" panose="020B0609070205080204" pitchFamily="49" charset="-128"/>
            </a:endParaRPr>
          </a:p>
        </p:txBody>
      </p:sp>
      <p:sp>
        <p:nvSpPr>
          <p:cNvPr id="58370" name="Text Box 22"/>
          <p:cNvSpPr txBox="1">
            <a:spLocks noChangeArrowheads="1"/>
          </p:cNvSpPr>
          <p:nvPr/>
        </p:nvSpPr>
        <p:spPr bwMode="auto">
          <a:xfrm>
            <a:off x="7086600" y="5943600"/>
            <a:ext cx="1600200" cy="322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1600">
                <a:solidFill>
                  <a:srgbClr val="000000"/>
                </a:solidFill>
                <a:round/>
                <a:headEnd/>
                <a:tailEnd/>
              </a14:hiddenLine>
            </a:ext>
          </a:extLst>
        </p:spPr>
        <p:txBody>
          <a:bodyPr lIns="90000" tIns="45000" rIns="90000" bIns="45000"/>
          <a:lstStyle>
            <a:lvl1pPr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9pPr>
          </a:lstStyle>
          <a:p>
            <a:pPr algn="ctr" eaLnBrk="1">
              <a:lnSpc>
                <a:spcPct val="76000"/>
              </a:lnSpc>
              <a:buClr>
                <a:srgbClr val="000000"/>
              </a:buClr>
              <a:buSzPct val="100000"/>
              <a:buFont typeface="Times New Roman" panose="02020603050405020304" pitchFamily="18" charset="0"/>
              <a:buNone/>
            </a:pPr>
            <a:r>
              <a:rPr lang="en-US" altLang="en-US" sz="2000" b="1">
                <a:solidFill>
                  <a:srgbClr val="666666"/>
                </a:solidFill>
                <a:ea typeface="MS Gothic" panose="020B0609070205080204" pitchFamily="49" charset="-128"/>
              </a:rPr>
              <a:t>Simple</a:t>
            </a:r>
          </a:p>
        </p:txBody>
      </p:sp>
      <p:sp>
        <p:nvSpPr>
          <p:cNvPr id="242717" name="AutoShape 29"/>
          <p:cNvSpPr>
            <a:spLocks noChangeArrowheads="1"/>
          </p:cNvSpPr>
          <p:nvPr/>
        </p:nvSpPr>
        <p:spPr bwMode="auto">
          <a:xfrm>
            <a:off x="7297738" y="2268538"/>
            <a:ext cx="1641475" cy="769937"/>
          </a:xfrm>
          <a:prstGeom prst="wedgeRoundRectCallout">
            <a:avLst>
              <a:gd name="adj1" fmla="val 3287"/>
              <a:gd name="adj2" fmla="val 151032"/>
              <a:gd name="adj3" fmla="val 16667"/>
            </a:avLst>
          </a:prstGeom>
          <a:solidFill>
            <a:srgbClr val="DDDDDD"/>
          </a:solidFill>
          <a:ln w="21600">
            <a:solidFill>
              <a:srgbClr val="FFFFFF"/>
            </a:solidFill>
            <a:round/>
            <a:headEnd/>
            <a:tailEnd/>
          </a:ln>
        </p:spPr>
        <p:txBody>
          <a:bodyPr lIns="90000" tIns="45000" rIns="90000" bIns="45000" anchor="ctr"/>
          <a:lstStyle>
            <a:lvl1pPr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9pPr>
          </a:lstStyle>
          <a:p>
            <a:pPr eaLnBrk="1" hangingPunct="1">
              <a:buClr>
                <a:srgbClr val="000000"/>
              </a:buClr>
              <a:buSzPct val="100000"/>
              <a:buFont typeface="Times New Roman" panose="02020603050405020304" pitchFamily="18" charset="0"/>
              <a:buChar char="•"/>
            </a:pPr>
            <a:r>
              <a:rPr lang="en-US" altLang="en-US" sz="1000">
                <a:solidFill>
                  <a:srgbClr val="000000"/>
                </a:solidFill>
                <a:latin typeface="Verdana" panose="020B0604030504040204" pitchFamily="34" charset="0"/>
              </a:rPr>
              <a:t> business analyst</a:t>
            </a:r>
          </a:p>
          <a:p>
            <a:pPr eaLnBrk="1" hangingPunct="1">
              <a:buClr>
                <a:srgbClr val="000000"/>
              </a:buClr>
              <a:buSzPct val="45000"/>
              <a:buFont typeface="Wingdings" panose="05000000000000000000" pitchFamily="2" charset="2"/>
              <a:buChar char=""/>
            </a:pPr>
            <a:r>
              <a:rPr lang="en-US" altLang="en-US" sz="1000">
                <a:solidFill>
                  <a:srgbClr val="000000"/>
                </a:solidFill>
                <a:latin typeface="Verdana" panose="020B0604030504040204" pitchFamily="34" charset="0"/>
              </a:rPr>
              <a:t> business end user</a:t>
            </a:r>
          </a:p>
          <a:p>
            <a:pPr eaLnBrk="1" hangingPunct="1">
              <a:buClr>
                <a:srgbClr val="000000"/>
              </a:buClr>
              <a:buSzPct val="45000"/>
              <a:buFont typeface="Wingdings" panose="05000000000000000000" pitchFamily="2" charset="2"/>
              <a:buChar char=""/>
            </a:pPr>
            <a:r>
              <a:rPr lang="en-US" altLang="en-US" sz="1000">
                <a:solidFill>
                  <a:srgbClr val="000000"/>
                </a:solidFill>
                <a:latin typeface="Verdana" panose="020B0604030504040204" pitchFamily="34" charset="0"/>
              </a:rPr>
              <a:t> CTO</a:t>
            </a:r>
          </a:p>
        </p:txBody>
      </p:sp>
      <p:sp>
        <p:nvSpPr>
          <p:cNvPr id="58372" name="Text Box 12"/>
          <p:cNvSpPr txBox="1">
            <a:spLocks noChangeArrowheads="1"/>
          </p:cNvSpPr>
          <p:nvPr/>
        </p:nvSpPr>
        <p:spPr bwMode="auto">
          <a:xfrm>
            <a:off x="6934200" y="3810000"/>
            <a:ext cx="1676400" cy="93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1600">
                <a:solidFill>
                  <a:srgbClr val="000000"/>
                </a:solidFill>
                <a:round/>
                <a:headEnd/>
                <a:tailEnd/>
              </a14:hiddenLine>
            </a:ext>
          </a:extLst>
        </p:spPr>
        <p:txBody>
          <a:bodyPr lIns="90000" tIns="45000" rIns="90000" bIns="45000"/>
          <a:lstStyle>
            <a:lvl1pPr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9pPr>
          </a:lstStyle>
          <a:p>
            <a:pPr algn="ctr" eaLnBrk="1">
              <a:lnSpc>
                <a:spcPct val="76000"/>
              </a:lnSpc>
              <a:buClr>
                <a:srgbClr val="000000"/>
              </a:buClr>
              <a:buSzPct val="100000"/>
              <a:buFont typeface="Times New Roman" panose="02020603050405020304" pitchFamily="18" charset="0"/>
              <a:buNone/>
            </a:pPr>
            <a:r>
              <a:rPr lang="en-US" altLang="en-US" sz="2000" b="1">
                <a:solidFill>
                  <a:srgbClr val="000066"/>
                </a:solidFill>
                <a:ea typeface="MS Gothic" panose="020B0609070205080204" pitchFamily="49" charset="-128"/>
              </a:rPr>
              <a:t>3. Group 3</a:t>
            </a:r>
          </a:p>
        </p:txBody>
      </p:sp>
      <p:grpSp>
        <p:nvGrpSpPr>
          <p:cNvPr id="58373" name="Group 6"/>
          <p:cNvGrpSpPr>
            <a:grpSpLocks/>
          </p:cNvGrpSpPr>
          <p:nvPr/>
        </p:nvGrpSpPr>
        <p:grpSpPr bwMode="auto">
          <a:xfrm>
            <a:off x="6834188" y="3590925"/>
            <a:ext cx="1633537" cy="1620838"/>
            <a:chOff x="3007" y="737"/>
            <a:chExt cx="2321" cy="2575"/>
          </a:xfrm>
        </p:grpSpPr>
        <p:pic>
          <p:nvPicPr>
            <p:cNvPr id="58390" name="Picture 7" descr="fo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60" y="2088"/>
              <a:ext cx="1968" cy="12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8391" name="Picture 8" descr="BigSheets_SentimentShee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07" y="737"/>
              <a:ext cx="2275" cy="88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grpSp>
      <p:sp>
        <p:nvSpPr>
          <p:cNvPr id="81930" name="Rectangle 10"/>
          <p:cNvSpPr>
            <a:spLocks noGrp="1" noChangeArrowheads="1"/>
          </p:cNvSpPr>
          <p:nvPr>
            <p:ph type="title"/>
          </p:nvPr>
        </p:nvSpPr>
        <p:spPr>
          <a:extLs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a:lstStyle/>
          <a:p>
            <a:pPr>
              <a:defRPr/>
            </a:pPr>
            <a:r>
              <a:rPr lang="en-US" b="0" dirty="0" smtClean="0">
                <a:latin typeface="Whitney-Semibold"/>
                <a:ea typeface="ＭＳ Ｐゴシック" charset="0"/>
                <a:cs typeface="Whitney-Semibold"/>
              </a:rPr>
              <a:t>Different </a:t>
            </a:r>
            <a:r>
              <a:rPr lang="en-US" b="0" dirty="0">
                <a:latin typeface="Whitney-Semibold"/>
                <a:ea typeface="ＭＳ Ｐゴシック" charset="0"/>
                <a:cs typeface="Whitney-Semibold"/>
              </a:rPr>
              <a:t>User Groups</a:t>
            </a:r>
          </a:p>
        </p:txBody>
      </p:sp>
      <p:sp>
        <p:nvSpPr>
          <p:cNvPr id="58376" name="Line 6"/>
          <p:cNvSpPr>
            <a:spLocks noChangeShapeType="1"/>
          </p:cNvSpPr>
          <p:nvPr/>
        </p:nvSpPr>
        <p:spPr bwMode="auto">
          <a:xfrm>
            <a:off x="533400" y="5867400"/>
            <a:ext cx="8305800" cy="1588"/>
          </a:xfrm>
          <a:prstGeom prst="line">
            <a:avLst/>
          </a:prstGeom>
          <a:noFill/>
          <a:ln w="38160">
            <a:solidFill>
              <a:srgbClr val="808080"/>
            </a:solidFill>
            <a:round/>
            <a:headEnd/>
            <a:tailEnd type="triangle" w="med" len="med"/>
          </a:ln>
          <a:extLst>
            <a:ext uri="{909E8E84-426E-40dd-AFC4-6F175D3DCCD1}">
              <a14:hiddenFill xmlns:a14="http://schemas.microsoft.com/office/drawing/2010/main" xmlns="">
                <a:noFill/>
              </a14:hiddenFill>
            </a:ext>
          </a:extLst>
        </p:spPr>
        <p:txBody>
          <a:bodyPr/>
          <a:lstStyle/>
          <a:p>
            <a:endParaRPr lang="en-US"/>
          </a:p>
        </p:txBody>
      </p:sp>
      <p:sp>
        <p:nvSpPr>
          <p:cNvPr id="58377" name="Line 7"/>
          <p:cNvSpPr>
            <a:spLocks noChangeShapeType="1"/>
          </p:cNvSpPr>
          <p:nvPr/>
        </p:nvSpPr>
        <p:spPr bwMode="auto">
          <a:xfrm flipV="1">
            <a:off x="533400" y="1066800"/>
            <a:ext cx="1588" cy="4800600"/>
          </a:xfrm>
          <a:prstGeom prst="line">
            <a:avLst/>
          </a:prstGeom>
          <a:noFill/>
          <a:ln w="38160">
            <a:solidFill>
              <a:srgbClr val="808080"/>
            </a:solidFill>
            <a:round/>
            <a:headEnd/>
            <a:tailEnd type="triangle" w="med" len="med"/>
          </a:ln>
          <a:extLst>
            <a:ext uri="{909E8E84-426E-40dd-AFC4-6F175D3DCCD1}">
              <a14:hiddenFill xmlns:a14="http://schemas.microsoft.com/office/drawing/2010/main" xmlns="">
                <a:noFill/>
              </a14:hiddenFill>
            </a:ext>
          </a:extLst>
        </p:spPr>
        <p:txBody>
          <a:bodyPr/>
          <a:lstStyle/>
          <a:p>
            <a:endParaRPr lang="en-US"/>
          </a:p>
        </p:txBody>
      </p:sp>
      <p:sp>
        <p:nvSpPr>
          <p:cNvPr id="58378" name="Text Box 8"/>
          <p:cNvSpPr txBox="1">
            <a:spLocks noChangeArrowheads="1"/>
          </p:cNvSpPr>
          <p:nvPr/>
        </p:nvSpPr>
        <p:spPr bwMode="auto">
          <a:xfrm>
            <a:off x="609600" y="5943600"/>
            <a:ext cx="3200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1600">
                <a:solidFill>
                  <a:srgbClr val="000000"/>
                </a:solidFill>
                <a:round/>
                <a:headEnd/>
                <a:tailEnd/>
              </a14:hiddenLine>
            </a:ext>
          </a:extLst>
        </p:spPr>
        <p:txBody>
          <a:bodyPr lIns="90000" tIns="45000" rIns="90000" bIns="45000"/>
          <a:lstStyle>
            <a:lvl1pPr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9pPr>
          </a:lstStyle>
          <a:p>
            <a:pPr eaLnBrk="1">
              <a:lnSpc>
                <a:spcPct val="76000"/>
              </a:lnSpc>
              <a:buClr>
                <a:srgbClr val="000000"/>
              </a:buClr>
              <a:buSzPct val="100000"/>
              <a:buFont typeface="Times New Roman" panose="02020603050405020304" pitchFamily="18" charset="0"/>
              <a:buNone/>
            </a:pPr>
            <a:r>
              <a:rPr lang="en-US" altLang="en-US" sz="2000" b="1">
                <a:solidFill>
                  <a:srgbClr val="666666"/>
                </a:solidFill>
                <a:ea typeface="MS Gothic" panose="020B0609070205080204" pitchFamily="49" charset="-128"/>
              </a:rPr>
              <a:t>Difficult to learn/use</a:t>
            </a:r>
          </a:p>
        </p:txBody>
      </p:sp>
      <p:sp>
        <p:nvSpPr>
          <p:cNvPr id="58379" name="Text Box 9"/>
          <p:cNvSpPr txBox="1">
            <a:spLocks noChangeArrowheads="1"/>
          </p:cNvSpPr>
          <p:nvPr/>
        </p:nvSpPr>
        <p:spPr bwMode="auto">
          <a:xfrm rot="-5400000">
            <a:off x="-372268" y="1820068"/>
            <a:ext cx="1371600" cy="322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1600">
                <a:solidFill>
                  <a:srgbClr val="000000"/>
                </a:solidFill>
                <a:round/>
                <a:headEnd/>
                <a:tailEnd/>
              </a14:hiddenLine>
            </a:ext>
          </a:extLst>
        </p:spPr>
        <p:txBody>
          <a:bodyPr lIns="90000" tIns="45000" rIns="90000" bIns="45000"/>
          <a:lstStyle>
            <a:lvl1pPr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9pPr>
          </a:lstStyle>
          <a:p>
            <a:pPr algn="ctr" eaLnBrk="1">
              <a:lnSpc>
                <a:spcPct val="76000"/>
              </a:lnSpc>
              <a:buClr>
                <a:srgbClr val="000000"/>
              </a:buClr>
              <a:buSzPct val="100000"/>
              <a:buFont typeface="Times New Roman" panose="02020603050405020304" pitchFamily="18" charset="0"/>
              <a:buNone/>
            </a:pPr>
            <a:r>
              <a:rPr lang="en-US" altLang="en-US" sz="2000" b="1">
                <a:solidFill>
                  <a:srgbClr val="666666"/>
                </a:solidFill>
                <a:ea typeface="MS Gothic" panose="020B0609070205080204" pitchFamily="49" charset="-128"/>
              </a:rPr>
              <a:t>Powerful</a:t>
            </a:r>
          </a:p>
        </p:txBody>
      </p:sp>
      <p:sp>
        <p:nvSpPr>
          <p:cNvPr id="58380" name="Text Box 10"/>
          <p:cNvSpPr txBox="1">
            <a:spLocks noChangeArrowheads="1"/>
          </p:cNvSpPr>
          <p:nvPr/>
        </p:nvSpPr>
        <p:spPr bwMode="auto">
          <a:xfrm>
            <a:off x="1066800" y="990600"/>
            <a:ext cx="1568450" cy="322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1600">
                <a:solidFill>
                  <a:srgbClr val="000000"/>
                </a:solidFill>
                <a:round/>
                <a:headEnd/>
                <a:tailEnd/>
              </a14:hiddenLine>
            </a:ext>
          </a:extLst>
        </p:spPr>
        <p:txBody>
          <a:bodyPr lIns="90000" tIns="45000" rIns="90000" bIns="45000"/>
          <a:lstStyle>
            <a:lvl1pPr marL="342900" indent="-3429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9pPr>
          </a:lstStyle>
          <a:p>
            <a:pPr algn="ctr" eaLnBrk="1">
              <a:lnSpc>
                <a:spcPct val="76000"/>
              </a:lnSpc>
              <a:buClr>
                <a:srgbClr val="000000"/>
              </a:buClr>
              <a:buSzPct val="100000"/>
              <a:buFont typeface="Times New Roman" panose="02020603050405020304" pitchFamily="18" charset="0"/>
              <a:buNone/>
            </a:pPr>
            <a:r>
              <a:rPr lang="en-US" altLang="en-US" sz="2000" b="1">
                <a:solidFill>
                  <a:srgbClr val="000066"/>
                </a:solidFill>
                <a:ea typeface="MS Gothic" panose="020B0609070205080204" pitchFamily="49" charset="-128"/>
              </a:rPr>
              <a:t>1. Group 1</a:t>
            </a:r>
          </a:p>
        </p:txBody>
      </p:sp>
      <p:sp>
        <p:nvSpPr>
          <p:cNvPr id="58381" name="Text Box 11"/>
          <p:cNvSpPr txBox="1">
            <a:spLocks noChangeArrowheads="1"/>
          </p:cNvSpPr>
          <p:nvPr/>
        </p:nvSpPr>
        <p:spPr bwMode="auto">
          <a:xfrm>
            <a:off x="3833813" y="2497138"/>
            <a:ext cx="1736725" cy="322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1600">
                <a:solidFill>
                  <a:srgbClr val="000000"/>
                </a:solidFill>
                <a:round/>
                <a:headEnd/>
                <a:tailEnd/>
              </a14:hiddenLine>
            </a:ext>
          </a:extLst>
        </p:spPr>
        <p:txBody>
          <a:bodyPr lIns="90000" tIns="45000" rIns="90000" bIns="45000"/>
          <a:lstStyle>
            <a:lvl1pPr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9pPr>
          </a:lstStyle>
          <a:p>
            <a:pPr algn="ctr" eaLnBrk="1">
              <a:lnSpc>
                <a:spcPct val="76000"/>
              </a:lnSpc>
              <a:buClr>
                <a:srgbClr val="000000"/>
              </a:buClr>
              <a:buSzPct val="100000"/>
              <a:buFont typeface="Times New Roman" panose="02020603050405020304" pitchFamily="18" charset="0"/>
              <a:buNone/>
            </a:pPr>
            <a:r>
              <a:rPr lang="en-US" altLang="en-US" sz="2000" b="1">
                <a:solidFill>
                  <a:srgbClr val="000066"/>
                </a:solidFill>
                <a:ea typeface="MS Gothic" panose="020B0609070205080204" pitchFamily="49" charset="-128"/>
              </a:rPr>
              <a:t>2. Group 2</a:t>
            </a:r>
          </a:p>
        </p:txBody>
      </p:sp>
      <p:sp>
        <p:nvSpPr>
          <p:cNvPr id="242703" name="AutoShape 15"/>
          <p:cNvSpPr>
            <a:spLocks noChangeArrowheads="1"/>
          </p:cNvSpPr>
          <p:nvPr/>
        </p:nvSpPr>
        <p:spPr bwMode="auto">
          <a:xfrm>
            <a:off x="3400425" y="974725"/>
            <a:ext cx="1290638" cy="563563"/>
          </a:xfrm>
          <a:prstGeom prst="wedgeRoundRectCallout">
            <a:avLst>
              <a:gd name="adj1" fmla="val -111500"/>
              <a:gd name="adj2" fmla="val -30847"/>
              <a:gd name="adj3" fmla="val 16667"/>
            </a:avLst>
          </a:prstGeom>
          <a:solidFill>
            <a:srgbClr val="DDDDDD"/>
          </a:solidFill>
          <a:ln w="21600">
            <a:solidFill>
              <a:srgbClr val="FFFFFF"/>
            </a:solidFill>
            <a:round/>
            <a:headEnd/>
            <a:tailEnd/>
          </a:ln>
        </p:spPr>
        <p:txBody>
          <a:bodyPr lIns="90000" tIns="45000" rIns="90000" bIns="45000" anchor="ctr"/>
          <a:lstStyle>
            <a:lvl1pPr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9pPr>
          </a:lstStyle>
          <a:p>
            <a:pPr eaLnBrk="1" hangingPunct="1">
              <a:buClr>
                <a:srgbClr val="000000"/>
              </a:buClr>
              <a:buSzPct val="100000"/>
              <a:buFont typeface="Times New Roman" panose="02020603050405020304" pitchFamily="18" charset="0"/>
              <a:buChar char="•"/>
            </a:pPr>
            <a:r>
              <a:rPr lang="en-US" altLang="en-US" sz="1000">
                <a:solidFill>
                  <a:srgbClr val="000000"/>
                </a:solidFill>
                <a:latin typeface="Verdana" panose="020B0604030504040204" pitchFamily="34" charset="0"/>
              </a:rPr>
              <a:t> data scientist</a:t>
            </a:r>
          </a:p>
          <a:p>
            <a:pPr eaLnBrk="1" hangingPunct="1">
              <a:buClr>
                <a:srgbClr val="000000"/>
              </a:buClr>
              <a:buSzPct val="100000"/>
              <a:buFont typeface="Times New Roman" panose="02020603050405020304" pitchFamily="18" charset="0"/>
              <a:buChar char="•"/>
            </a:pPr>
            <a:r>
              <a:rPr lang="en-US" altLang="en-US" sz="1000">
                <a:solidFill>
                  <a:srgbClr val="000000"/>
                </a:solidFill>
                <a:latin typeface="Verdana" panose="020B0604030504040204" pitchFamily="34" charset="0"/>
              </a:rPr>
              <a:t> programmer</a:t>
            </a:r>
          </a:p>
        </p:txBody>
      </p:sp>
      <p:sp>
        <p:nvSpPr>
          <p:cNvPr id="58383" name="Text Box 17"/>
          <p:cNvSpPr txBox="1">
            <a:spLocks noChangeArrowheads="1"/>
          </p:cNvSpPr>
          <p:nvPr/>
        </p:nvSpPr>
        <p:spPr bwMode="auto">
          <a:xfrm>
            <a:off x="3154363" y="4003675"/>
            <a:ext cx="3730625" cy="381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1600">
                <a:solidFill>
                  <a:srgbClr val="000000"/>
                </a:solidFill>
                <a:round/>
                <a:headEnd/>
                <a:tailEnd/>
              </a14:hiddenLine>
            </a:ext>
          </a:extLst>
        </p:spPr>
        <p:txBody>
          <a:bodyPr lIns="90000" tIns="45000" rIns="90000" bIns="45000"/>
          <a:lstStyle>
            <a:lvl1pPr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9pPr>
          </a:lstStyle>
          <a:p>
            <a:pPr eaLnBrk="1">
              <a:lnSpc>
                <a:spcPct val="76000"/>
              </a:lnSpc>
              <a:buClr>
                <a:srgbClr val="000000"/>
              </a:buClr>
              <a:buSzPct val="100000"/>
              <a:buFont typeface="Times New Roman" panose="02020603050405020304" pitchFamily="18" charset="0"/>
              <a:buChar char="•"/>
            </a:pPr>
            <a:r>
              <a:rPr lang="en-US" altLang="en-US" sz="1200">
                <a:solidFill>
                  <a:srgbClr val="000000"/>
                </a:solidFill>
                <a:ea typeface="MS Gothic" panose="020B0609070205080204" pitchFamily="49" charset="-128"/>
              </a:rPr>
              <a:t> Connect Concepts to build the extractor</a:t>
            </a:r>
          </a:p>
          <a:p>
            <a:pPr eaLnBrk="1">
              <a:lnSpc>
                <a:spcPct val="76000"/>
              </a:lnSpc>
              <a:buClr>
                <a:srgbClr val="000000"/>
              </a:buClr>
              <a:buSzPct val="100000"/>
              <a:buFont typeface="Times New Roman" panose="02020603050405020304" pitchFamily="18" charset="0"/>
              <a:buChar char="•"/>
            </a:pPr>
            <a:r>
              <a:rPr lang="en-US" altLang="en-US" sz="1200">
                <a:solidFill>
                  <a:srgbClr val="000000"/>
                </a:solidFill>
                <a:ea typeface="MS Gothic" panose="020B0609070205080204" pitchFamily="49" charset="-128"/>
              </a:rPr>
              <a:t> High-level visual abstraction </a:t>
            </a:r>
          </a:p>
          <a:p>
            <a:pPr eaLnBrk="1">
              <a:lnSpc>
                <a:spcPct val="76000"/>
              </a:lnSpc>
              <a:buClr>
                <a:srgbClr val="000000"/>
              </a:buClr>
              <a:buSzPct val="100000"/>
              <a:buFont typeface="Times New Roman" panose="02020603050405020304" pitchFamily="18" charset="0"/>
              <a:buChar char="•"/>
            </a:pPr>
            <a:r>
              <a:rPr lang="en-US" altLang="en-US" sz="1200">
                <a:solidFill>
                  <a:srgbClr val="000000"/>
                </a:solidFill>
                <a:ea typeface="MS Gothic" panose="020B0609070205080204" pitchFamily="49" charset="-128"/>
              </a:rPr>
              <a:t> Leverage smart parsing and pre-built concepts</a:t>
            </a:r>
          </a:p>
        </p:txBody>
      </p:sp>
      <p:sp>
        <p:nvSpPr>
          <p:cNvPr id="58384" name="Text Box 18"/>
          <p:cNvSpPr txBox="1">
            <a:spLocks noChangeArrowheads="1"/>
          </p:cNvSpPr>
          <p:nvPr/>
        </p:nvSpPr>
        <p:spPr bwMode="auto">
          <a:xfrm>
            <a:off x="685800" y="3289300"/>
            <a:ext cx="2717800" cy="541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1600">
                <a:solidFill>
                  <a:srgbClr val="000000"/>
                </a:solidFill>
                <a:round/>
                <a:headEnd/>
                <a:tailEnd/>
              </a14:hiddenLine>
            </a:ext>
          </a:extLst>
        </p:spPr>
        <p:txBody>
          <a:bodyPr lIns="90000" tIns="45000" rIns="90000" bIns="45000"/>
          <a:lstStyle>
            <a:lvl1pPr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9pPr>
          </a:lstStyle>
          <a:p>
            <a:pPr eaLnBrk="1">
              <a:lnSpc>
                <a:spcPct val="76000"/>
              </a:lnSpc>
              <a:buClr>
                <a:srgbClr val="000000"/>
              </a:buClr>
              <a:buSzPct val="100000"/>
              <a:buFont typeface="Times New Roman" panose="02020603050405020304" pitchFamily="18" charset="0"/>
              <a:buChar char="•"/>
            </a:pPr>
            <a:r>
              <a:rPr lang="en-US" altLang="en-US" sz="1200">
                <a:solidFill>
                  <a:srgbClr val="000000"/>
                </a:solidFill>
                <a:ea typeface="MS Gothic" panose="020B0609070205080204" pitchFamily="49" charset="-128"/>
              </a:rPr>
              <a:t> Full power AQL Eclipse-based tooling</a:t>
            </a:r>
          </a:p>
        </p:txBody>
      </p:sp>
      <p:sp>
        <p:nvSpPr>
          <p:cNvPr id="58385" name="Text Box 23"/>
          <p:cNvSpPr txBox="1">
            <a:spLocks noChangeArrowheads="1"/>
          </p:cNvSpPr>
          <p:nvPr/>
        </p:nvSpPr>
        <p:spPr bwMode="auto">
          <a:xfrm rot="-5400000">
            <a:off x="-829468" y="4868068"/>
            <a:ext cx="2286000" cy="322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1600">
                <a:solidFill>
                  <a:srgbClr val="000000"/>
                </a:solidFill>
                <a:round/>
                <a:headEnd/>
                <a:tailEnd/>
              </a14:hiddenLine>
            </a:ext>
          </a:extLst>
        </p:spPr>
        <p:txBody>
          <a:bodyPr lIns="90000" tIns="45000" rIns="90000" bIns="45000"/>
          <a:lstStyle>
            <a:lvl1pPr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9pPr>
          </a:lstStyle>
          <a:p>
            <a:pPr algn="ctr" eaLnBrk="1">
              <a:lnSpc>
                <a:spcPct val="76000"/>
              </a:lnSpc>
              <a:buClr>
                <a:srgbClr val="000000"/>
              </a:buClr>
              <a:buSzPct val="100000"/>
              <a:buFont typeface="Times New Roman" panose="02020603050405020304" pitchFamily="18" charset="0"/>
              <a:buNone/>
            </a:pPr>
            <a:r>
              <a:rPr lang="en-US" altLang="en-US" sz="2000" b="1">
                <a:solidFill>
                  <a:srgbClr val="666666"/>
                </a:solidFill>
                <a:ea typeface="MS Gothic" panose="020B0609070205080204" pitchFamily="49" charset="-128"/>
              </a:rPr>
              <a:t>Less Powerful</a:t>
            </a:r>
          </a:p>
        </p:txBody>
      </p:sp>
      <p:pic>
        <p:nvPicPr>
          <p:cNvPr id="58386" name="Picture 2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5963" y="1331913"/>
            <a:ext cx="2630487" cy="18843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8387" name="Text Box 11"/>
          <p:cNvSpPr txBox="1">
            <a:spLocks noChangeArrowheads="1"/>
          </p:cNvSpPr>
          <p:nvPr/>
        </p:nvSpPr>
        <p:spPr bwMode="auto">
          <a:xfrm>
            <a:off x="6530975" y="3187700"/>
            <a:ext cx="1736725" cy="322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1600">
                <a:solidFill>
                  <a:srgbClr val="000000"/>
                </a:solidFill>
                <a:round/>
                <a:headEnd/>
                <a:tailEnd/>
              </a14:hiddenLine>
            </a:ext>
          </a:extLst>
        </p:spPr>
        <p:txBody>
          <a:bodyPr lIns="90000" tIns="45000" rIns="90000" bIns="45000"/>
          <a:lstStyle>
            <a:lvl1pPr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9pPr>
          </a:lstStyle>
          <a:p>
            <a:pPr algn="ctr" eaLnBrk="1">
              <a:lnSpc>
                <a:spcPct val="76000"/>
              </a:lnSpc>
              <a:buClr>
                <a:srgbClr val="000000"/>
              </a:buClr>
              <a:buSzPct val="100000"/>
              <a:buFont typeface="Times New Roman" panose="02020603050405020304" pitchFamily="18" charset="0"/>
              <a:buNone/>
            </a:pPr>
            <a:r>
              <a:rPr lang="en-US" altLang="en-US" sz="2000" b="1">
                <a:solidFill>
                  <a:srgbClr val="000066"/>
                </a:solidFill>
                <a:ea typeface="MS Gothic" panose="020B0609070205080204" pitchFamily="49" charset="-128"/>
              </a:rPr>
              <a:t>3. Group 3</a:t>
            </a:r>
          </a:p>
        </p:txBody>
      </p:sp>
      <p:sp>
        <p:nvSpPr>
          <p:cNvPr id="242702" name="AutoShape 14"/>
          <p:cNvSpPr>
            <a:spLocks noChangeArrowheads="1"/>
          </p:cNvSpPr>
          <p:nvPr/>
        </p:nvSpPr>
        <p:spPr bwMode="auto">
          <a:xfrm>
            <a:off x="4784725" y="1433513"/>
            <a:ext cx="1535113" cy="881062"/>
          </a:xfrm>
          <a:prstGeom prst="wedgeRoundRectCallout">
            <a:avLst>
              <a:gd name="adj1" fmla="val -38935"/>
              <a:gd name="adj2" fmla="val 68560"/>
              <a:gd name="adj3" fmla="val 16667"/>
            </a:avLst>
          </a:prstGeom>
          <a:solidFill>
            <a:srgbClr val="DDDDDD"/>
          </a:solidFill>
          <a:ln w="21600">
            <a:solidFill>
              <a:srgbClr val="FFFFFF"/>
            </a:solidFill>
            <a:round/>
            <a:headEnd/>
            <a:tailEnd/>
          </a:ln>
        </p:spPr>
        <p:txBody>
          <a:bodyPr lIns="90000" tIns="45000" rIns="90000" bIns="45000" anchor="ctr"/>
          <a:lstStyle>
            <a:lvl1pPr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1pPr>
            <a:lvl2pPr marL="742950" indent="-28575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2pPr>
            <a:lvl3pPr marL="11430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3pPr>
            <a:lvl4pPr marL="16002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4pPr>
            <a:lvl5pPr marL="20574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panose="020B0604020202020204" pitchFamily="34" charset="0"/>
                <a:ea typeface="MS PGothic" panose="020B0600070205080204" pitchFamily="34" charset="-128"/>
              </a:defRPr>
            </a:lvl9pPr>
          </a:lstStyle>
          <a:p>
            <a:pPr eaLnBrk="1" hangingPunct="1">
              <a:buClr>
                <a:srgbClr val="000000"/>
              </a:buClr>
              <a:buSzPct val="100000"/>
              <a:buFont typeface="Times New Roman" panose="02020603050405020304" pitchFamily="18" charset="0"/>
              <a:buChar char="•"/>
            </a:pPr>
            <a:r>
              <a:rPr lang="en-US" altLang="en-US" sz="1000">
                <a:solidFill>
                  <a:srgbClr val="000000"/>
                </a:solidFill>
                <a:latin typeface="Verdana" panose="020B0604030504040204" pitchFamily="34" charset="0"/>
              </a:rPr>
              <a:t> data modeler</a:t>
            </a:r>
          </a:p>
          <a:p>
            <a:pPr eaLnBrk="1" hangingPunct="1">
              <a:buClr>
                <a:srgbClr val="000000"/>
              </a:buClr>
              <a:buSzPct val="100000"/>
              <a:buFont typeface="Times New Roman" panose="02020603050405020304" pitchFamily="18" charset="0"/>
              <a:buChar char="•"/>
            </a:pPr>
            <a:r>
              <a:rPr lang="en-US" altLang="en-US" sz="1000">
                <a:solidFill>
                  <a:srgbClr val="000000"/>
                </a:solidFill>
                <a:latin typeface="Verdana" panose="020B0604030504040204" pitchFamily="34" charset="0"/>
              </a:rPr>
              <a:t> data scientist</a:t>
            </a:r>
          </a:p>
          <a:p>
            <a:pPr eaLnBrk="1" hangingPunct="1">
              <a:buClr>
                <a:srgbClr val="000000"/>
              </a:buClr>
              <a:buSzPct val="100000"/>
              <a:buFont typeface="Times New Roman" panose="02020603050405020304" pitchFamily="18" charset="0"/>
              <a:buChar char="•"/>
            </a:pPr>
            <a:r>
              <a:rPr lang="en-US" altLang="en-US" sz="1000">
                <a:solidFill>
                  <a:srgbClr val="000000"/>
                </a:solidFill>
                <a:latin typeface="Verdana" panose="020B0604030504040204" pitchFamily="34" charset="0"/>
              </a:rPr>
              <a:t> technical sales</a:t>
            </a:r>
          </a:p>
          <a:p>
            <a:pPr eaLnBrk="1" hangingPunct="1">
              <a:buClr>
                <a:srgbClr val="000000"/>
              </a:buClr>
              <a:buSzPct val="100000"/>
              <a:buFont typeface="Times New Roman" panose="02020603050405020304" pitchFamily="18" charset="0"/>
              <a:buChar char="•"/>
            </a:pPr>
            <a:r>
              <a:rPr lang="en-US" altLang="en-US" sz="1000">
                <a:solidFill>
                  <a:srgbClr val="000000"/>
                </a:solidFill>
                <a:latin typeface="Verdana" panose="020B0604030504040204" pitchFamily="34" charset="0"/>
              </a:rPr>
              <a:t> enablement team</a:t>
            </a:r>
          </a:p>
        </p:txBody>
      </p:sp>
      <p:pic>
        <p:nvPicPr>
          <p:cNvPr id="81945" name="Picture 2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81400" y="2895600"/>
            <a:ext cx="2514600" cy="885825"/>
          </a:xfrm>
          <a:prstGeom prst="rect">
            <a:avLst/>
          </a:prstGeom>
          <a:noFill/>
          <a:ln>
            <a:noFill/>
          </a:ln>
          <a:effectLst/>
          <a:extLst>
            <a:ext uri="{909E8E84-426E-40dd-AFC4-6F175D3DCCD1}">
              <a14:hiddenFill xmlns:a14="http://schemas.microsoft.com/office/drawing/2010/main" xmlns="">
                <a:blipFill dpi="0" rotWithShape="0">
                  <a:blip/>
                  <a:srcRect/>
                  <a:stretch>
                    <a:fillRect/>
                  </a:stretch>
                </a:blipFill>
              </a14:hiddenFill>
            </a:ext>
            <a:ext uri="{91240B29-F687-4f45-9708-019B960494DF}">
              <a14:hiddenLine xmlns:a14="http://schemas.microsoft.com/office/drawing/2010/main" xmlns="" w="21600">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2" name="Slide Number Placeholder 1"/>
          <p:cNvSpPr>
            <a:spLocks noGrp="1"/>
          </p:cNvSpPr>
          <p:nvPr>
            <p:ph type="sldNum" sz="quarter" idx="10"/>
          </p:nvPr>
        </p:nvSpPr>
        <p:spPr/>
        <p:txBody>
          <a:bodyPr/>
          <a:lstStyle/>
          <a:p>
            <a:pPr>
              <a:defRPr/>
            </a:pPr>
            <a:fld id="{8EB80615-730A-433B-8BCF-3330F86BF0E4}" type="slidenum">
              <a:rPr lang="en-US" altLang="en-US" smtClean="0"/>
              <a:pPr>
                <a:defRPr/>
              </a:pPr>
              <a:t>154</a:t>
            </a:fld>
            <a:endParaRPr lang="en-US" altLang="en-US"/>
          </a:p>
        </p:txBody>
      </p:sp>
    </p:spTree>
    <p:extLst>
      <p:ext uri="{BB962C8B-B14F-4D97-AF65-F5344CB8AC3E}">
        <p14:creationId xmlns:p14="http://schemas.microsoft.com/office/powerpoint/2010/main" val="183629159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2703"/>
                                        </p:tgtEl>
                                        <p:attrNameLst>
                                          <p:attrName>style.visibility</p:attrName>
                                        </p:attrNameLst>
                                      </p:cBhvr>
                                      <p:to>
                                        <p:strVal val="visible"/>
                                      </p:to>
                                    </p:set>
                                    <p:anim calcmode="lin" valueType="num">
                                      <p:cBhvr additive="base">
                                        <p:cTn id="7" dur="500" fill="hold"/>
                                        <p:tgtEl>
                                          <p:spTgt spid="242703"/>
                                        </p:tgtEl>
                                        <p:attrNameLst>
                                          <p:attrName>ppt_x</p:attrName>
                                        </p:attrNameLst>
                                      </p:cBhvr>
                                      <p:tavLst>
                                        <p:tav tm="0">
                                          <p:val>
                                            <p:strVal val="#ppt_x"/>
                                          </p:val>
                                        </p:tav>
                                        <p:tav tm="100000">
                                          <p:val>
                                            <p:strVal val="#ppt_x"/>
                                          </p:val>
                                        </p:tav>
                                      </p:tavLst>
                                    </p:anim>
                                    <p:anim calcmode="lin" valueType="num">
                                      <p:cBhvr additive="base">
                                        <p:cTn id="8" dur="500" fill="hold"/>
                                        <p:tgtEl>
                                          <p:spTgt spid="24270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2702"/>
                                        </p:tgtEl>
                                        <p:attrNameLst>
                                          <p:attrName>style.visibility</p:attrName>
                                        </p:attrNameLst>
                                      </p:cBhvr>
                                      <p:to>
                                        <p:strVal val="visible"/>
                                      </p:to>
                                    </p:set>
                                    <p:anim calcmode="lin" valueType="num">
                                      <p:cBhvr additive="base">
                                        <p:cTn id="13" dur="500" fill="hold"/>
                                        <p:tgtEl>
                                          <p:spTgt spid="242702"/>
                                        </p:tgtEl>
                                        <p:attrNameLst>
                                          <p:attrName>ppt_x</p:attrName>
                                        </p:attrNameLst>
                                      </p:cBhvr>
                                      <p:tavLst>
                                        <p:tav tm="0">
                                          <p:val>
                                            <p:strVal val="#ppt_x"/>
                                          </p:val>
                                        </p:tav>
                                        <p:tav tm="100000">
                                          <p:val>
                                            <p:strVal val="#ppt_x"/>
                                          </p:val>
                                        </p:tav>
                                      </p:tavLst>
                                    </p:anim>
                                    <p:anim calcmode="lin" valueType="num">
                                      <p:cBhvr additive="base">
                                        <p:cTn id="14" dur="500" fill="hold"/>
                                        <p:tgtEl>
                                          <p:spTgt spid="24270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42717"/>
                                        </p:tgtEl>
                                        <p:attrNameLst>
                                          <p:attrName>style.visibility</p:attrName>
                                        </p:attrNameLst>
                                      </p:cBhvr>
                                      <p:to>
                                        <p:strVal val="visible"/>
                                      </p:to>
                                    </p:set>
                                    <p:anim calcmode="lin" valueType="num">
                                      <p:cBhvr additive="base">
                                        <p:cTn id="19" dur="500" fill="hold"/>
                                        <p:tgtEl>
                                          <p:spTgt spid="242717"/>
                                        </p:tgtEl>
                                        <p:attrNameLst>
                                          <p:attrName>ppt_x</p:attrName>
                                        </p:attrNameLst>
                                      </p:cBhvr>
                                      <p:tavLst>
                                        <p:tav tm="0">
                                          <p:val>
                                            <p:strVal val="#ppt_x"/>
                                          </p:val>
                                        </p:tav>
                                        <p:tav tm="100000">
                                          <p:val>
                                            <p:strVal val="#ppt_x"/>
                                          </p:val>
                                        </p:tav>
                                      </p:tavLst>
                                    </p:anim>
                                    <p:anim calcmode="lin" valueType="num">
                                      <p:cBhvr additive="base">
                                        <p:cTn id="20" dur="500" fill="hold"/>
                                        <p:tgtEl>
                                          <p:spTgt spid="2427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2717" grpId="0" animBg="1"/>
      <p:bldP spid="242703" grpId="0" animBg="1"/>
      <p:bldP spid="242702" grpId="0" animBg="1"/>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76200" y="609600"/>
            <a:ext cx="8243888" cy="496888"/>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alpha val="74997"/>
                    </a:schemeClr>
                  </a:outerShdw>
                </a:effectLst>
              </a14:hiddenEffects>
            </a:ext>
          </a:extLst>
        </p:spPr>
        <p:txBody>
          <a:bodyPr/>
          <a:lstStyle/>
          <a:p>
            <a:r>
              <a:rPr lang="en-US" altLang="en-US" b="0" dirty="0" smtClean="0">
                <a:latin typeface="Whitney-Semibold"/>
                <a:cs typeface="Whitney-Semibold"/>
              </a:rPr>
              <a:t>Eclipse Tools Overview</a:t>
            </a:r>
          </a:p>
        </p:txBody>
      </p:sp>
      <p:sp>
        <p:nvSpPr>
          <p:cNvPr id="60419" name="Oval 3"/>
          <p:cNvSpPr>
            <a:spLocks noChangeArrowheads="1"/>
          </p:cNvSpPr>
          <p:nvPr/>
        </p:nvSpPr>
        <p:spPr bwMode="auto">
          <a:xfrm>
            <a:off x="266700" y="1143000"/>
            <a:ext cx="1600200" cy="1600200"/>
          </a:xfrm>
          <a:prstGeom prst="ellipse">
            <a:avLst/>
          </a:prstGeom>
          <a:solidFill>
            <a:schemeClr val="hlink"/>
          </a:solidFill>
          <a:ln w="19050">
            <a:solidFill>
              <a:schemeClr val="bg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eaLnBrk="1" hangingPunct="1">
              <a:spcBef>
                <a:spcPct val="0"/>
              </a:spcBef>
              <a:buClr>
                <a:srgbClr val="000000"/>
              </a:buClr>
              <a:buFont typeface="Times New Roman" panose="02020603050405020304" pitchFamily="18" charset="0"/>
              <a:buNone/>
            </a:pPr>
            <a:r>
              <a:rPr lang="en-US" altLang="en-US" sz="1800" b="1">
                <a:solidFill>
                  <a:srgbClr val="000000"/>
                </a:solidFill>
                <a:latin typeface="Arial" panose="020B0604020202020204" pitchFamily="34" charset="0"/>
              </a:rPr>
              <a:t>Ease of</a:t>
            </a:r>
          </a:p>
          <a:p>
            <a:pPr algn="ctr" eaLnBrk="1" hangingPunct="1">
              <a:spcBef>
                <a:spcPct val="0"/>
              </a:spcBef>
              <a:buClr>
                <a:srgbClr val="000000"/>
              </a:buClr>
              <a:buFont typeface="Times New Roman" panose="02020603050405020304" pitchFamily="18" charset="0"/>
              <a:buNone/>
            </a:pPr>
            <a:r>
              <a:rPr lang="en-US" altLang="en-US" sz="1800" b="1">
                <a:solidFill>
                  <a:srgbClr val="000000"/>
                </a:solidFill>
                <a:latin typeface="Arial" panose="020B0604020202020204" pitchFamily="34" charset="0"/>
              </a:rPr>
              <a:t>Programming</a:t>
            </a:r>
          </a:p>
        </p:txBody>
      </p:sp>
      <p:sp>
        <p:nvSpPr>
          <p:cNvPr id="60420" name="Oval 4"/>
          <p:cNvSpPr>
            <a:spLocks noChangeArrowheads="1"/>
          </p:cNvSpPr>
          <p:nvPr/>
        </p:nvSpPr>
        <p:spPr bwMode="auto">
          <a:xfrm>
            <a:off x="266700" y="4648200"/>
            <a:ext cx="1600200" cy="1600200"/>
          </a:xfrm>
          <a:prstGeom prst="ellipse">
            <a:avLst/>
          </a:prstGeom>
          <a:solidFill>
            <a:schemeClr val="hlink"/>
          </a:solidFill>
          <a:ln w="19050">
            <a:solidFill>
              <a:schemeClr val="bg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eaLnBrk="1" hangingPunct="1">
              <a:spcBef>
                <a:spcPct val="0"/>
              </a:spcBef>
              <a:buClr>
                <a:srgbClr val="000000"/>
              </a:buClr>
              <a:buFont typeface="Times New Roman" panose="02020603050405020304" pitchFamily="18" charset="0"/>
              <a:buNone/>
            </a:pPr>
            <a:r>
              <a:rPr lang="en-US" altLang="en-US" sz="1800" b="1">
                <a:solidFill>
                  <a:srgbClr val="000000"/>
                </a:solidFill>
                <a:latin typeface="Arial" panose="020B0604020202020204" pitchFamily="34" charset="0"/>
              </a:rPr>
              <a:t>Performance</a:t>
            </a:r>
          </a:p>
          <a:p>
            <a:pPr algn="ctr" eaLnBrk="1" hangingPunct="1">
              <a:spcBef>
                <a:spcPct val="0"/>
              </a:spcBef>
              <a:buClr>
                <a:srgbClr val="000000"/>
              </a:buClr>
              <a:buFont typeface="Times New Roman" panose="02020603050405020304" pitchFamily="18" charset="0"/>
              <a:buNone/>
            </a:pPr>
            <a:r>
              <a:rPr lang="en-US" altLang="en-US" sz="1800" b="1">
                <a:solidFill>
                  <a:srgbClr val="000000"/>
                </a:solidFill>
                <a:latin typeface="Arial" panose="020B0604020202020204" pitchFamily="34" charset="0"/>
              </a:rPr>
              <a:t>Tuning</a:t>
            </a:r>
          </a:p>
        </p:txBody>
      </p:sp>
      <p:sp>
        <p:nvSpPr>
          <p:cNvPr id="60421" name="Oval 5"/>
          <p:cNvSpPr>
            <a:spLocks noChangeArrowheads="1"/>
          </p:cNvSpPr>
          <p:nvPr/>
        </p:nvSpPr>
        <p:spPr bwMode="auto">
          <a:xfrm>
            <a:off x="266700" y="2895600"/>
            <a:ext cx="1600200" cy="1600200"/>
          </a:xfrm>
          <a:prstGeom prst="ellipse">
            <a:avLst/>
          </a:prstGeom>
          <a:solidFill>
            <a:schemeClr val="hlink"/>
          </a:solidFill>
          <a:ln w="19050">
            <a:solidFill>
              <a:schemeClr val="bg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eaLnBrk="1" hangingPunct="1">
              <a:spcBef>
                <a:spcPct val="0"/>
              </a:spcBef>
              <a:buClr>
                <a:srgbClr val="000000"/>
              </a:buClr>
              <a:buFont typeface="Times New Roman" panose="02020603050405020304" pitchFamily="18" charset="0"/>
              <a:buNone/>
            </a:pPr>
            <a:r>
              <a:rPr lang="en-US" altLang="en-US" sz="1800" b="1">
                <a:solidFill>
                  <a:srgbClr val="000000"/>
                </a:solidFill>
                <a:latin typeface="Arial" panose="020B0604020202020204" pitchFamily="34" charset="0"/>
              </a:rPr>
              <a:t>Automatic</a:t>
            </a:r>
          </a:p>
          <a:p>
            <a:pPr algn="ctr" eaLnBrk="1" hangingPunct="1">
              <a:spcBef>
                <a:spcPct val="0"/>
              </a:spcBef>
              <a:buClr>
                <a:srgbClr val="000000"/>
              </a:buClr>
              <a:buFont typeface="Times New Roman" panose="02020603050405020304" pitchFamily="18" charset="0"/>
              <a:buNone/>
            </a:pPr>
            <a:r>
              <a:rPr lang="en-US" altLang="en-US" sz="1800" b="1">
                <a:solidFill>
                  <a:srgbClr val="000000"/>
                </a:solidFill>
                <a:latin typeface="Arial" panose="020B0604020202020204" pitchFamily="34" charset="0"/>
              </a:rPr>
              <a:t>Discovery</a:t>
            </a:r>
          </a:p>
        </p:txBody>
      </p:sp>
      <p:pic>
        <p:nvPicPr>
          <p:cNvPr id="60422" name="Picture 6"/>
          <p:cNvPicPr>
            <a:picLocks noChangeAspect="1" noChangeArrowheads="1"/>
          </p:cNvPicPr>
          <p:nvPr/>
        </p:nvPicPr>
        <p:blipFill>
          <a:blip r:embed="rId2">
            <a:extLst>
              <a:ext uri="{28A0092B-C50C-407E-A947-70E740481C1C}">
                <a14:useLocalDpi xmlns:a14="http://schemas.microsoft.com/office/drawing/2010/main" val="0"/>
              </a:ext>
            </a:extLst>
          </a:blip>
          <a:srcRect l="908" t="27782" r="58769" b="39018"/>
          <a:stretch>
            <a:fillRect/>
          </a:stretch>
        </p:blipFill>
        <p:spPr bwMode="auto">
          <a:xfrm>
            <a:off x="5848350" y="376238"/>
            <a:ext cx="3276600" cy="1362075"/>
          </a:xfrm>
          <a:prstGeom prst="rect">
            <a:avLst/>
          </a:prstGeom>
          <a:noFill/>
          <a:ln w="25400">
            <a:solidFill>
              <a:srgbClr val="9966FF"/>
            </a:solidFill>
            <a:miter lim="800000"/>
            <a:headEnd/>
            <a:tailEnd/>
          </a:ln>
          <a:extLst>
            <a:ext uri="{909E8E84-426E-40dd-AFC4-6F175D3DCCD1}">
              <a14:hiddenFill xmlns:a14="http://schemas.microsoft.com/office/drawing/2010/main" xmlns="">
                <a:solidFill>
                  <a:srgbClr val="FFFFFF"/>
                </a:solidFill>
              </a14:hiddenFill>
            </a:ext>
          </a:extLst>
        </p:spPr>
      </p:pic>
      <p:sp>
        <p:nvSpPr>
          <p:cNvPr id="60423" name="Text Box 7"/>
          <p:cNvSpPr txBox="1">
            <a:spLocks noChangeArrowheads="1"/>
          </p:cNvSpPr>
          <p:nvPr/>
        </p:nvSpPr>
        <p:spPr bwMode="auto">
          <a:xfrm>
            <a:off x="8156575" y="366713"/>
            <a:ext cx="1004888" cy="233362"/>
          </a:xfrm>
          <a:prstGeom prst="rect">
            <a:avLst/>
          </a:prstGeom>
          <a:solidFill>
            <a:srgbClr val="FFCC00"/>
          </a:solidFill>
          <a:ln w="19050" algn="ctr">
            <a:solidFill>
              <a:srgbClr val="9D76FE"/>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eaLnBrk="1" hangingPunct="1">
              <a:spcBef>
                <a:spcPct val="50000"/>
              </a:spcBef>
              <a:buFontTx/>
              <a:buNone/>
            </a:pPr>
            <a:r>
              <a:rPr lang="en-US" altLang="en-US" sz="800" b="1">
                <a:latin typeface="Arial" panose="020B0604020202020204" pitchFamily="34" charset="0"/>
              </a:rPr>
              <a:t>AQL Editor</a:t>
            </a:r>
          </a:p>
        </p:txBody>
      </p:sp>
      <p:pic>
        <p:nvPicPr>
          <p:cNvPr id="60424" name="Picture 8"/>
          <p:cNvPicPr>
            <a:picLocks noChangeAspect="1" noChangeArrowheads="1"/>
          </p:cNvPicPr>
          <p:nvPr/>
        </p:nvPicPr>
        <p:blipFill>
          <a:blip r:embed="rId3">
            <a:extLst>
              <a:ext uri="{28A0092B-C50C-407E-A947-70E740481C1C}">
                <a14:useLocalDpi xmlns:a14="http://schemas.microsoft.com/office/drawing/2010/main" val="0"/>
              </a:ext>
            </a:extLst>
          </a:blip>
          <a:srcRect l="11650" t="48689" r="30098" b="18849"/>
          <a:stretch>
            <a:fillRect/>
          </a:stretch>
        </p:blipFill>
        <p:spPr bwMode="auto">
          <a:xfrm>
            <a:off x="5848350" y="2857500"/>
            <a:ext cx="3292475" cy="1219200"/>
          </a:xfrm>
          <a:prstGeom prst="rect">
            <a:avLst/>
          </a:prstGeom>
          <a:noFill/>
          <a:ln w="25400">
            <a:solidFill>
              <a:srgbClr val="9966FF"/>
            </a:solidFill>
            <a:miter lim="800000"/>
            <a:headEnd/>
            <a:tailEnd/>
          </a:ln>
          <a:extLst>
            <a:ext uri="{909E8E84-426E-40dd-AFC4-6F175D3DCCD1}">
              <a14:hiddenFill xmlns:a14="http://schemas.microsoft.com/office/drawing/2010/main" xmlns="">
                <a:solidFill>
                  <a:srgbClr val="FFFFFF"/>
                </a:solidFill>
              </a14:hiddenFill>
            </a:ext>
          </a:extLst>
        </p:spPr>
      </p:pic>
      <p:sp>
        <p:nvSpPr>
          <p:cNvPr id="60425" name="Text Box 9"/>
          <p:cNvSpPr txBox="1">
            <a:spLocks noChangeArrowheads="1"/>
          </p:cNvSpPr>
          <p:nvPr/>
        </p:nvSpPr>
        <p:spPr bwMode="auto">
          <a:xfrm>
            <a:off x="8156575" y="2873375"/>
            <a:ext cx="1004888" cy="233363"/>
          </a:xfrm>
          <a:prstGeom prst="rect">
            <a:avLst/>
          </a:prstGeom>
          <a:solidFill>
            <a:srgbClr val="FFCC00"/>
          </a:solidFill>
          <a:ln w="19050" algn="ctr">
            <a:solidFill>
              <a:srgbClr val="9D76FE"/>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eaLnBrk="1" hangingPunct="1">
              <a:spcBef>
                <a:spcPct val="50000"/>
              </a:spcBef>
              <a:buFontTx/>
              <a:buNone/>
            </a:pPr>
            <a:r>
              <a:rPr lang="en-US" altLang="en-US" sz="800" b="1">
                <a:latin typeface="Arial" panose="020B0604020202020204" pitchFamily="34" charset="0"/>
              </a:rPr>
              <a:t>Explain</a:t>
            </a:r>
          </a:p>
        </p:txBody>
      </p:sp>
      <p:pic>
        <p:nvPicPr>
          <p:cNvPr id="60426" name="Picture 10"/>
          <p:cNvPicPr>
            <a:picLocks noChangeAspect="1" noChangeArrowheads="1"/>
          </p:cNvPicPr>
          <p:nvPr/>
        </p:nvPicPr>
        <p:blipFill>
          <a:blip r:embed="rId4">
            <a:extLst>
              <a:ext uri="{28A0092B-C50C-407E-A947-70E740481C1C}">
                <a14:useLocalDpi xmlns:a14="http://schemas.microsoft.com/office/drawing/2010/main" val="0"/>
              </a:ext>
            </a:extLst>
          </a:blip>
          <a:srcRect l="3140" b="63414"/>
          <a:stretch>
            <a:fillRect/>
          </a:stretch>
        </p:blipFill>
        <p:spPr bwMode="auto">
          <a:xfrm>
            <a:off x="5848350" y="4098925"/>
            <a:ext cx="3298825" cy="1143000"/>
          </a:xfrm>
          <a:prstGeom prst="rect">
            <a:avLst/>
          </a:prstGeom>
          <a:noFill/>
          <a:ln w="25400">
            <a:solidFill>
              <a:srgbClr val="9966FF"/>
            </a:solidFill>
            <a:miter lim="800000"/>
            <a:headEnd/>
            <a:tailEnd/>
          </a:ln>
          <a:extLst>
            <a:ext uri="{909E8E84-426E-40dd-AFC4-6F175D3DCCD1}">
              <a14:hiddenFill xmlns:a14="http://schemas.microsoft.com/office/drawing/2010/main" xmlns="">
                <a:solidFill>
                  <a:srgbClr val="FFFFFF"/>
                </a:solidFill>
              </a14:hiddenFill>
            </a:ext>
          </a:extLst>
        </p:spPr>
      </p:pic>
      <p:sp>
        <p:nvSpPr>
          <p:cNvPr id="60427" name="Text Box 11"/>
          <p:cNvSpPr txBox="1">
            <a:spLocks noChangeArrowheads="1"/>
          </p:cNvSpPr>
          <p:nvPr/>
        </p:nvSpPr>
        <p:spPr bwMode="auto">
          <a:xfrm>
            <a:off x="8156575" y="4092575"/>
            <a:ext cx="1004888" cy="233363"/>
          </a:xfrm>
          <a:prstGeom prst="rect">
            <a:avLst/>
          </a:prstGeom>
          <a:solidFill>
            <a:srgbClr val="FFCC00"/>
          </a:solidFill>
          <a:ln w="19050" algn="ctr">
            <a:solidFill>
              <a:srgbClr val="9D76FE"/>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eaLnBrk="1" hangingPunct="1">
              <a:spcBef>
                <a:spcPct val="50000"/>
              </a:spcBef>
              <a:buFontTx/>
              <a:buNone/>
            </a:pPr>
            <a:r>
              <a:rPr lang="en-US" altLang="en-US" sz="800" b="1">
                <a:latin typeface="Arial" panose="020B0604020202020204" pitchFamily="34" charset="0"/>
              </a:rPr>
              <a:t>Pattern Discovery</a:t>
            </a:r>
          </a:p>
        </p:txBody>
      </p:sp>
      <p:pic>
        <p:nvPicPr>
          <p:cNvPr id="60428" name="Picture 12"/>
          <p:cNvPicPr>
            <a:picLocks noChangeAspect="1" noChangeArrowheads="1"/>
          </p:cNvPicPr>
          <p:nvPr/>
        </p:nvPicPr>
        <p:blipFill>
          <a:blip r:embed="rId5">
            <a:extLst>
              <a:ext uri="{28A0092B-C50C-407E-A947-70E740481C1C}">
                <a14:useLocalDpi xmlns:a14="http://schemas.microsoft.com/office/drawing/2010/main" val="0"/>
              </a:ext>
            </a:extLst>
          </a:blip>
          <a:srcRect l="1790" t="74203" r="39479" b="8305"/>
          <a:stretch>
            <a:fillRect/>
          </a:stretch>
        </p:blipFill>
        <p:spPr bwMode="auto">
          <a:xfrm>
            <a:off x="5848350" y="2189163"/>
            <a:ext cx="3284538" cy="661987"/>
          </a:xfrm>
          <a:prstGeom prst="rect">
            <a:avLst/>
          </a:prstGeom>
          <a:noFill/>
          <a:ln w="25400">
            <a:solidFill>
              <a:srgbClr val="9966FF"/>
            </a:solidFill>
            <a:miter lim="800000"/>
            <a:headEnd/>
            <a:tailEnd/>
          </a:ln>
          <a:extLst>
            <a:ext uri="{909E8E84-426E-40dd-AFC4-6F175D3DCCD1}">
              <a14:hiddenFill xmlns:a14="http://schemas.microsoft.com/office/drawing/2010/main" xmlns="">
                <a:solidFill>
                  <a:srgbClr val="FFFFFF"/>
                </a:solidFill>
              </a14:hiddenFill>
            </a:ext>
          </a:extLst>
        </p:spPr>
      </p:pic>
      <p:pic>
        <p:nvPicPr>
          <p:cNvPr id="60429" name="Picture 13"/>
          <p:cNvPicPr>
            <a:picLocks noChangeAspect="1" noChangeArrowheads="1"/>
          </p:cNvPicPr>
          <p:nvPr/>
        </p:nvPicPr>
        <p:blipFill>
          <a:blip r:embed="rId5">
            <a:extLst>
              <a:ext uri="{28A0092B-C50C-407E-A947-70E740481C1C}">
                <a14:useLocalDpi xmlns:a14="http://schemas.microsoft.com/office/drawing/2010/main" val="0"/>
              </a:ext>
            </a:extLst>
          </a:blip>
          <a:srcRect l="3685" t="17775" r="39479" b="63991"/>
          <a:stretch>
            <a:fillRect/>
          </a:stretch>
        </p:blipFill>
        <p:spPr bwMode="auto">
          <a:xfrm>
            <a:off x="5848350" y="1517650"/>
            <a:ext cx="3281363" cy="685800"/>
          </a:xfrm>
          <a:prstGeom prst="rect">
            <a:avLst/>
          </a:prstGeom>
          <a:noFill/>
          <a:ln w="25400">
            <a:solidFill>
              <a:srgbClr val="9966FF"/>
            </a:solidFill>
            <a:miter lim="800000"/>
            <a:headEnd/>
            <a:tailEnd/>
          </a:ln>
          <a:extLst>
            <a:ext uri="{909E8E84-426E-40dd-AFC4-6F175D3DCCD1}">
              <a14:hiddenFill xmlns:a14="http://schemas.microsoft.com/office/drawing/2010/main" xmlns="">
                <a:solidFill>
                  <a:srgbClr val="FFFFFF"/>
                </a:solidFill>
              </a14:hiddenFill>
            </a:ext>
          </a:extLst>
        </p:spPr>
      </p:pic>
      <p:sp>
        <p:nvSpPr>
          <p:cNvPr id="60430" name="Text Box 14"/>
          <p:cNvSpPr txBox="1">
            <a:spLocks noChangeArrowheads="1"/>
          </p:cNvSpPr>
          <p:nvPr/>
        </p:nvSpPr>
        <p:spPr bwMode="auto">
          <a:xfrm>
            <a:off x="8156575" y="1501775"/>
            <a:ext cx="1004888" cy="233363"/>
          </a:xfrm>
          <a:prstGeom prst="rect">
            <a:avLst/>
          </a:prstGeom>
          <a:solidFill>
            <a:srgbClr val="FFCC00"/>
          </a:solidFill>
          <a:ln w="19050" algn="ctr">
            <a:solidFill>
              <a:srgbClr val="9D76FE"/>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eaLnBrk="1" hangingPunct="1">
              <a:spcBef>
                <a:spcPct val="50000"/>
              </a:spcBef>
              <a:buFontTx/>
              <a:buNone/>
            </a:pPr>
            <a:r>
              <a:rPr lang="en-US" altLang="en-US" sz="800" b="1">
                <a:latin typeface="Arial" panose="020B0604020202020204" pitchFamily="34" charset="0"/>
              </a:rPr>
              <a:t>Result Viewer</a:t>
            </a:r>
          </a:p>
        </p:txBody>
      </p:sp>
      <p:sp>
        <p:nvSpPr>
          <p:cNvPr id="60431" name="Rectangle 15"/>
          <p:cNvSpPr>
            <a:spLocks noChangeArrowheads="1"/>
          </p:cNvSpPr>
          <p:nvPr/>
        </p:nvSpPr>
        <p:spPr bwMode="auto">
          <a:xfrm>
            <a:off x="5859463" y="2182813"/>
            <a:ext cx="3278187" cy="84137"/>
          </a:xfrm>
          <a:prstGeom prst="rect">
            <a:avLst/>
          </a:prstGeom>
          <a:solidFill>
            <a:srgbClr val="FFFFFF"/>
          </a:solidFill>
          <a:ln>
            <a:noFill/>
          </a:ln>
          <a:effectLst/>
          <a:extLst>
            <a:ext uri="{91240B29-F687-4f45-9708-019B960494DF}">
              <a14:hiddenLine xmlns:a14="http://schemas.microsoft.com/office/drawing/2010/main" xmlns="" w="19050" algn="ctr">
                <a:solidFill>
                  <a:schemeClr val="bg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eaLnBrk="1" hangingPunct="1">
              <a:spcBef>
                <a:spcPct val="0"/>
              </a:spcBef>
              <a:buFontTx/>
              <a:buNone/>
            </a:pPr>
            <a:endParaRPr lang="en-US" altLang="en-US" sz="1800">
              <a:latin typeface="Arial" panose="020B0604020202020204" pitchFamily="34" charset="0"/>
            </a:endParaRPr>
          </a:p>
        </p:txBody>
      </p:sp>
      <p:pic>
        <p:nvPicPr>
          <p:cNvPr id="60432" name="Picture 16"/>
          <p:cNvPicPr>
            <a:picLocks noChangeAspect="1" noChangeArrowheads="1"/>
          </p:cNvPicPr>
          <p:nvPr/>
        </p:nvPicPr>
        <p:blipFill>
          <a:blip r:embed="rId6">
            <a:extLst>
              <a:ext uri="{28A0092B-C50C-407E-A947-70E740481C1C}">
                <a14:useLocalDpi xmlns:a14="http://schemas.microsoft.com/office/drawing/2010/main" val="0"/>
              </a:ext>
            </a:extLst>
          </a:blip>
          <a:srcRect t="11258" r="50931" b="67271"/>
          <a:stretch>
            <a:fillRect/>
          </a:stretch>
        </p:blipFill>
        <p:spPr bwMode="auto">
          <a:xfrm>
            <a:off x="5848350" y="5265738"/>
            <a:ext cx="3303588" cy="1211262"/>
          </a:xfrm>
          <a:prstGeom prst="rect">
            <a:avLst/>
          </a:prstGeom>
          <a:noFill/>
          <a:ln w="25400">
            <a:solidFill>
              <a:srgbClr val="9966FF"/>
            </a:solidFill>
            <a:miter lim="800000"/>
            <a:headEnd/>
            <a:tailEnd/>
          </a:ln>
          <a:extLst>
            <a:ext uri="{909E8E84-426E-40dd-AFC4-6F175D3DCCD1}">
              <a14:hiddenFill xmlns:a14="http://schemas.microsoft.com/office/drawing/2010/main" xmlns="">
                <a:solidFill>
                  <a:srgbClr val="FFFFFF"/>
                </a:solidFill>
              </a14:hiddenFill>
            </a:ext>
          </a:extLst>
        </p:spPr>
      </p:pic>
      <p:sp>
        <p:nvSpPr>
          <p:cNvPr id="60433" name="Text Box 17"/>
          <p:cNvSpPr txBox="1">
            <a:spLocks noChangeArrowheads="1"/>
          </p:cNvSpPr>
          <p:nvPr/>
        </p:nvSpPr>
        <p:spPr bwMode="auto">
          <a:xfrm>
            <a:off x="8156575" y="5248275"/>
            <a:ext cx="1004888" cy="233363"/>
          </a:xfrm>
          <a:prstGeom prst="rect">
            <a:avLst/>
          </a:prstGeom>
          <a:solidFill>
            <a:srgbClr val="FFCC00"/>
          </a:solidFill>
          <a:ln w="19050" algn="ctr">
            <a:solidFill>
              <a:srgbClr val="9D76FE"/>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eaLnBrk="1" hangingPunct="1">
              <a:spcBef>
                <a:spcPct val="50000"/>
              </a:spcBef>
              <a:buFontTx/>
              <a:buNone/>
            </a:pPr>
            <a:r>
              <a:rPr lang="en-US" altLang="en-US" sz="800" b="1">
                <a:latin typeface="Arial" panose="020B0604020202020204" pitchFamily="34" charset="0"/>
              </a:rPr>
              <a:t>Regex Learner</a:t>
            </a:r>
          </a:p>
        </p:txBody>
      </p:sp>
      <p:pic>
        <p:nvPicPr>
          <p:cNvPr id="60434" name="Picture 18"/>
          <p:cNvPicPr>
            <a:picLocks noChangeAspect="1" noChangeArrowheads="1"/>
          </p:cNvPicPr>
          <p:nvPr/>
        </p:nvPicPr>
        <p:blipFill>
          <a:blip r:embed="rId6">
            <a:extLst>
              <a:ext uri="{28A0092B-C50C-407E-A947-70E740481C1C}">
                <a14:useLocalDpi xmlns:a14="http://schemas.microsoft.com/office/drawing/2010/main" val="0"/>
              </a:ext>
            </a:extLst>
          </a:blip>
          <a:srcRect t="31499" r="50931" b="57809"/>
          <a:stretch>
            <a:fillRect/>
          </a:stretch>
        </p:blipFill>
        <p:spPr bwMode="auto">
          <a:xfrm>
            <a:off x="5840413" y="5878513"/>
            <a:ext cx="3303587" cy="603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9D76FE"/>
                </a:solidFill>
                <a:miter lim="800000"/>
                <a:headEnd/>
                <a:tailEnd/>
              </a14:hiddenLine>
            </a:ext>
          </a:extLst>
        </p:spPr>
      </p:pic>
      <p:sp>
        <p:nvSpPr>
          <p:cNvPr id="60435" name="AutoShape 19"/>
          <p:cNvSpPr>
            <a:spLocks noChangeArrowheads="1"/>
          </p:cNvSpPr>
          <p:nvPr/>
        </p:nvSpPr>
        <p:spPr bwMode="auto">
          <a:xfrm>
            <a:off x="2133600" y="1219200"/>
            <a:ext cx="3200400" cy="1752600"/>
          </a:xfrm>
          <a:prstGeom prst="wedgeRectCallout">
            <a:avLst>
              <a:gd name="adj1" fmla="val -57366"/>
              <a:gd name="adj2" fmla="val -17657"/>
            </a:avLst>
          </a:prstGeom>
          <a:solidFill>
            <a:srgbClr val="FFF75D"/>
          </a:solidFill>
          <a:ln w="19050">
            <a:solidFill>
              <a:schemeClr val="bg2"/>
            </a:solidFill>
            <a:miter lim="800000"/>
            <a:headEnd/>
            <a:tailEnd/>
          </a:ln>
          <a:effectLst>
            <a:outerShdw dist="107933" dir="2700000" algn="ctr" rotWithShape="0">
              <a:srgbClr val="808080">
                <a:alpha val="50026"/>
              </a:srgbClr>
            </a:outerShdw>
          </a:effectLst>
        </p:spPr>
        <p:txBody>
          <a:bodyPr lIns="90000" tIns="46800" rIns="90000" bIns="46800" anchor="ctr"/>
          <a:lstStyle>
            <a:lvl1pPr defTabSz="457200">
              <a:spcBef>
                <a:spcPct val="3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defTabSz="457200">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defTabSz="457200">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defTabSz="457200">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defTabSz="457200">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defTabSz="457200"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defTabSz="457200"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defTabSz="457200"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defTabSz="457200"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eaLnBrk="1" hangingPunct="1">
              <a:spcBef>
                <a:spcPts val="1500"/>
              </a:spcBef>
              <a:buFontTx/>
              <a:buNone/>
            </a:pPr>
            <a:r>
              <a:rPr lang="en-US" altLang="en-US" sz="1100" b="1">
                <a:solidFill>
                  <a:srgbClr val="000000"/>
                </a:solidFill>
                <a:latin typeface="Arial" panose="020B0604020202020204" pitchFamily="34" charset="0"/>
              </a:rPr>
              <a:t>AQL Editor:</a:t>
            </a:r>
            <a:r>
              <a:rPr lang="en-US" altLang="en-US" sz="1100">
                <a:solidFill>
                  <a:srgbClr val="000000"/>
                </a:solidFill>
                <a:latin typeface="Arial" panose="020B0604020202020204" pitchFamily="34" charset="0"/>
              </a:rPr>
              <a:t> syntax highlighting, auto-complete, hyperlink navigation</a:t>
            </a:r>
          </a:p>
          <a:p>
            <a:pPr eaLnBrk="1" hangingPunct="1">
              <a:spcBef>
                <a:spcPts val="1500"/>
              </a:spcBef>
              <a:buFontTx/>
              <a:buNone/>
            </a:pPr>
            <a:r>
              <a:rPr lang="en-US" altLang="en-US" sz="1100" b="1">
                <a:solidFill>
                  <a:srgbClr val="000000"/>
                </a:solidFill>
                <a:latin typeface="Arial" panose="020B0604020202020204" pitchFamily="34" charset="0"/>
              </a:rPr>
              <a:t>Result Viewer:</a:t>
            </a:r>
            <a:r>
              <a:rPr lang="en-US" altLang="en-US" sz="1100">
                <a:solidFill>
                  <a:srgbClr val="000000"/>
                </a:solidFill>
                <a:latin typeface="Arial" panose="020B0604020202020204" pitchFamily="34" charset="0"/>
              </a:rPr>
              <a:t> visualize/compare/evaluate </a:t>
            </a:r>
          </a:p>
          <a:p>
            <a:pPr eaLnBrk="1" hangingPunct="1">
              <a:spcBef>
                <a:spcPts val="1500"/>
              </a:spcBef>
              <a:buFontTx/>
              <a:buNone/>
            </a:pPr>
            <a:r>
              <a:rPr lang="en-US" altLang="en-US" sz="1100" b="1">
                <a:solidFill>
                  <a:srgbClr val="000000"/>
                </a:solidFill>
                <a:latin typeface="Arial" panose="020B0604020202020204" pitchFamily="34" charset="0"/>
              </a:rPr>
              <a:t>Explain:</a:t>
            </a:r>
            <a:r>
              <a:rPr lang="en-US" altLang="en-US" sz="1100">
                <a:solidFill>
                  <a:srgbClr val="000000"/>
                </a:solidFill>
                <a:latin typeface="Arial" panose="020B0604020202020204" pitchFamily="34" charset="0"/>
              </a:rPr>
              <a:t> show how each result was generated</a:t>
            </a:r>
          </a:p>
          <a:p>
            <a:pPr eaLnBrk="1" hangingPunct="1">
              <a:spcBef>
                <a:spcPts val="1500"/>
              </a:spcBef>
              <a:buFontTx/>
              <a:buNone/>
            </a:pPr>
            <a:r>
              <a:rPr lang="en-US" altLang="en-US" sz="1100" b="1">
                <a:solidFill>
                  <a:srgbClr val="000000"/>
                </a:solidFill>
                <a:latin typeface="Arial" panose="020B0604020202020204" pitchFamily="34" charset="0"/>
              </a:rPr>
              <a:t>Workflow UI</a:t>
            </a:r>
            <a:r>
              <a:rPr lang="en-US" altLang="en-US" sz="1100">
                <a:solidFill>
                  <a:srgbClr val="000000"/>
                </a:solidFill>
                <a:latin typeface="Arial" panose="020B0604020202020204" pitchFamily="34" charset="0"/>
              </a:rPr>
              <a:t>: end-to-end development wizard</a:t>
            </a:r>
          </a:p>
        </p:txBody>
      </p:sp>
      <p:sp>
        <p:nvSpPr>
          <p:cNvPr id="60436" name="AutoShape 20"/>
          <p:cNvSpPr>
            <a:spLocks noChangeArrowheads="1"/>
          </p:cNvSpPr>
          <p:nvPr/>
        </p:nvSpPr>
        <p:spPr bwMode="auto">
          <a:xfrm>
            <a:off x="2133600" y="3276600"/>
            <a:ext cx="3200400" cy="1143000"/>
          </a:xfrm>
          <a:prstGeom prst="wedgeRectCallout">
            <a:avLst>
              <a:gd name="adj1" fmla="val -57366"/>
              <a:gd name="adj2" fmla="val -17657"/>
            </a:avLst>
          </a:prstGeom>
          <a:solidFill>
            <a:srgbClr val="FFF75D"/>
          </a:solidFill>
          <a:ln w="19050">
            <a:solidFill>
              <a:schemeClr val="bg2"/>
            </a:solidFill>
            <a:miter lim="800000"/>
            <a:headEnd/>
            <a:tailEnd/>
          </a:ln>
          <a:effectLst>
            <a:outerShdw dist="107933" dir="2700000" algn="ctr" rotWithShape="0">
              <a:srgbClr val="808080">
                <a:alpha val="50026"/>
              </a:srgbClr>
            </a:outerShdw>
          </a:effectLst>
        </p:spPr>
        <p:txBody>
          <a:bodyPr lIns="90000" tIns="46800" rIns="90000" bIns="46800" anchor="ctr"/>
          <a:lstStyle>
            <a:lvl1pPr defTabSz="457200">
              <a:spcBef>
                <a:spcPct val="3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defTabSz="457200">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defTabSz="457200">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defTabSz="457200">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defTabSz="457200">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defTabSz="457200"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defTabSz="457200"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defTabSz="457200"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defTabSz="457200"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eaLnBrk="1" hangingPunct="1">
              <a:spcBef>
                <a:spcPts val="1500"/>
              </a:spcBef>
              <a:buFontTx/>
              <a:buNone/>
            </a:pPr>
            <a:r>
              <a:rPr lang="en-US" altLang="en-US" sz="1100" b="1">
                <a:solidFill>
                  <a:srgbClr val="000000"/>
                </a:solidFill>
                <a:latin typeface="Arial" panose="020B0604020202020204" pitchFamily="34" charset="0"/>
              </a:rPr>
              <a:t>Regex Generator:</a:t>
            </a:r>
            <a:r>
              <a:rPr lang="en-US" altLang="en-US" sz="1100">
                <a:solidFill>
                  <a:srgbClr val="000000"/>
                </a:solidFill>
                <a:latin typeface="Arial" panose="020B0604020202020204" pitchFamily="34" charset="0"/>
              </a:rPr>
              <a:t> generate regular expressions from examples</a:t>
            </a:r>
          </a:p>
          <a:p>
            <a:pPr eaLnBrk="1" hangingPunct="1">
              <a:spcBef>
                <a:spcPts val="1500"/>
              </a:spcBef>
              <a:buFontTx/>
              <a:buNone/>
            </a:pPr>
            <a:r>
              <a:rPr lang="en-US" altLang="en-US" sz="1200" b="1">
                <a:solidFill>
                  <a:srgbClr val="000000"/>
                </a:solidFill>
                <a:latin typeface="Arial" panose="020B0604020202020204" pitchFamily="34" charset="0"/>
              </a:rPr>
              <a:t>Pattern Discovery</a:t>
            </a:r>
            <a:r>
              <a:rPr lang="en-US" altLang="en-US" sz="1200">
                <a:solidFill>
                  <a:srgbClr val="000000"/>
                </a:solidFill>
                <a:latin typeface="Arial" panose="020B0604020202020204" pitchFamily="34" charset="0"/>
              </a:rPr>
              <a:t>: identify patterns in the data</a:t>
            </a:r>
          </a:p>
        </p:txBody>
      </p:sp>
      <p:sp>
        <p:nvSpPr>
          <p:cNvPr id="60437" name="AutoShape 21"/>
          <p:cNvSpPr>
            <a:spLocks noChangeArrowheads="1"/>
          </p:cNvSpPr>
          <p:nvPr/>
        </p:nvSpPr>
        <p:spPr bwMode="auto">
          <a:xfrm>
            <a:off x="2133600" y="5105400"/>
            <a:ext cx="3200400" cy="838200"/>
          </a:xfrm>
          <a:prstGeom prst="wedgeRectCallout">
            <a:avLst>
              <a:gd name="adj1" fmla="val -57366"/>
              <a:gd name="adj2" fmla="val -17657"/>
            </a:avLst>
          </a:prstGeom>
          <a:solidFill>
            <a:srgbClr val="FFF75D"/>
          </a:solidFill>
          <a:ln w="19050">
            <a:solidFill>
              <a:schemeClr val="bg2"/>
            </a:solidFill>
            <a:miter lim="800000"/>
            <a:headEnd/>
            <a:tailEnd/>
          </a:ln>
          <a:effectLst>
            <a:outerShdw dist="107933" dir="2700000" algn="ctr" rotWithShape="0">
              <a:srgbClr val="808080">
                <a:alpha val="50026"/>
              </a:srgbClr>
            </a:outerShdw>
          </a:effectLst>
        </p:spPr>
        <p:txBody>
          <a:bodyPr lIns="90000" tIns="46800" rIns="90000" bIns="46800" anchor="ctr"/>
          <a:lstStyle>
            <a:lvl1pPr defTabSz="457200">
              <a:spcBef>
                <a:spcPct val="3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defTabSz="457200">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defTabSz="457200">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defTabSz="457200">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defTabSz="457200">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defTabSz="457200"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defTabSz="457200"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defTabSz="457200"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defTabSz="457200"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eaLnBrk="1" hangingPunct="1">
              <a:spcBef>
                <a:spcPts val="1500"/>
              </a:spcBef>
              <a:buFontTx/>
              <a:buNone/>
            </a:pPr>
            <a:r>
              <a:rPr lang="en-US" altLang="en-US" sz="1100" b="1">
                <a:solidFill>
                  <a:srgbClr val="000000"/>
                </a:solidFill>
                <a:latin typeface="Arial" panose="020B0604020202020204" pitchFamily="34" charset="0"/>
              </a:rPr>
              <a:t>Profiler</a:t>
            </a:r>
            <a:r>
              <a:rPr lang="en-US" altLang="en-US" sz="1100">
                <a:solidFill>
                  <a:srgbClr val="000000"/>
                </a:solidFill>
                <a:latin typeface="Arial" panose="020B0604020202020204" pitchFamily="34" charset="0"/>
              </a:rPr>
              <a:t>: identify performance bottlenecks to be hand tuned</a:t>
            </a:r>
          </a:p>
        </p:txBody>
      </p:sp>
      <p:sp>
        <p:nvSpPr>
          <p:cNvPr id="60438" name="Rectangle 22"/>
          <p:cNvSpPr>
            <a:spLocks noChangeArrowheads="1"/>
          </p:cNvSpPr>
          <p:nvPr/>
        </p:nvSpPr>
        <p:spPr bwMode="auto">
          <a:xfrm>
            <a:off x="5638800" y="381000"/>
            <a:ext cx="3810000" cy="6096000"/>
          </a:xfrm>
          <a:prstGeom prst="rect">
            <a:avLst/>
          </a:prstGeom>
          <a:solidFill>
            <a:schemeClr val="bg1">
              <a:alpha val="52156"/>
            </a:schemeClr>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eaLnBrk="1" hangingPunct="1">
              <a:spcBef>
                <a:spcPct val="0"/>
              </a:spcBef>
              <a:buFontTx/>
              <a:buNone/>
            </a:pPr>
            <a:endParaRPr lang="en-US" altLang="en-US" sz="1800">
              <a:latin typeface="Arial" panose="020B0604020202020204" pitchFamily="34" charset="0"/>
            </a:endParaRPr>
          </a:p>
        </p:txBody>
      </p:sp>
      <p:sp>
        <p:nvSpPr>
          <p:cNvPr id="2" name="Slide Number Placeholder 1"/>
          <p:cNvSpPr>
            <a:spLocks noGrp="1"/>
          </p:cNvSpPr>
          <p:nvPr>
            <p:ph type="sldNum" sz="quarter" idx="10"/>
          </p:nvPr>
        </p:nvSpPr>
        <p:spPr/>
        <p:txBody>
          <a:bodyPr/>
          <a:lstStyle/>
          <a:p>
            <a:pPr>
              <a:defRPr/>
            </a:pPr>
            <a:fld id="{8EB80615-730A-433B-8BCF-3330F86BF0E4}" type="slidenum">
              <a:rPr lang="en-US" altLang="en-US" smtClean="0"/>
              <a:pPr>
                <a:defRPr/>
              </a:pPr>
              <a:t>155</a:t>
            </a:fld>
            <a:endParaRPr lang="en-US" altLang="en-US"/>
          </a:p>
        </p:txBody>
      </p:sp>
    </p:spTree>
    <p:extLst>
      <p:ext uri="{BB962C8B-B14F-4D97-AF65-F5344CB8AC3E}">
        <p14:creationId xmlns:p14="http://schemas.microsoft.com/office/powerpoint/2010/main" val="3218953882"/>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914400"/>
            <a:ext cx="6629400" cy="4054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1443" name="Rectangle 2"/>
          <p:cNvSpPr>
            <a:spLocks noGrp="1" noChangeArrowheads="1"/>
          </p:cNvSpPr>
          <p:nvPr>
            <p:ph type="title"/>
          </p:nvPr>
        </p:nvSpPr>
        <p:spPr>
          <a:xfrm>
            <a:off x="228600" y="152400"/>
            <a:ext cx="8243888" cy="496888"/>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alpha val="74997"/>
                    </a:schemeClr>
                  </a:outerShdw>
                </a:effectLst>
              </a14:hiddenEffects>
            </a:ext>
          </a:extLst>
        </p:spPr>
        <p:txBody>
          <a:bodyPr/>
          <a:lstStyle/>
          <a:p>
            <a:r>
              <a:rPr lang="en-US" altLang="en-US" b="0" dirty="0" smtClean="0">
                <a:latin typeface="Whitney-Semibold"/>
                <a:cs typeface="Whitney-Semibold"/>
              </a:rPr>
              <a:t>Web Tools Overview</a:t>
            </a:r>
          </a:p>
        </p:txBody>
      </p:sp>
      <p:sp>
        <p:nvSpPr>
          <p:cNvPr id="61444" name="Oval 3"/>
          <p:cNvSpPr>
            <a:spLocks noChangeArrowheads="1"/>
          </p:cNvSpPr>
          <p:nvPr/>
        </p:nvSpPr>
        <p:spPr bwMode="auto">
          <a:xfrm>
            <a:off x="7543800" y="3657600"/>
            <a:ext cx="1600200" cy="1600200"/>
          </a:xfrm>
          <a:prstGeom prst="ellipse">
            <a:avLst/>
          </a:prstGeom>
          <a:solidFill>
            <a:schemeClr val="hlink"/>
          </a:solidFill>
          <a:ln w="19050">
            <a:solidFill>
              <a:schemeClr val="bg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a:spcBef>
                <a:spcPct val="0"/>
              </a:spcBef>
              <a:buClr>
                <a:srgbClr val="000000"/>
              </a:buClr>
              <a:buFont typeface="Times New Roman" panose="02020603050405020304" pitchFamily="18" charset="0"/>
              <a:buNone/>
            </a:pPr>
            <a:r>
              <a:rPr lang="en-US" altLang="en-US" sz="1800" b="1">
                <a:solidFill>
                  <a:srgbClr val="000000"/>
                </a:solidFill>
                <a:latin typeface="Arial" panose="020B0604020202020204" pitchFamily="34" charset="0"/>
              </a:rPr>
              <a:t>Ease of</a:t>
            </a:r>
          </a:p>
          <a:p>
            <a:pPr algn="ctr">
              <a:spcBef>
                <a:spcPct val="0"/>
              </a:spcBef>
              <a:buClr>
                <a:srgbClr val="000000"/>
              </a:buClr>
              <a:buFont typeface="Times New Roman" panose="02020603050405020304" pitchFamily="18" charset="0"/>
              <a:buNone/>
            </a:pPr>
            <a:r>
              <a:rPr lang="en-US" altLang="en-US" sz="1800" b="1">
                <a:solidFill>
                  <a:srgbClr val="000000"/>
                </a:solidFill>
                <a:latin typeface="Arial" panose="020B0604020202020204" pitchFamily="34" charset="0"/>
              </a:rPr>
              <a:t>Programming</a:t>
            </a:r>
          </a:p>
        </p:txBody>
      </p:sp>
      <p:sp>
        <p:nvSpPr>
          <p:cNvPr id="61445" name="Oval 5"/>
          <p:cNvSpPr>
            <a:spLocks noChangeArrowheads="1"/>
          </p:cNvSpPr>
          <p:nvPr/>
        </p:nvSpPr>
        <p:spPr bwMode="auto">
          <a:xfrm>
            <a:off x="152400" y="5257800"/>
            <a:ext cx="1600200" cy="1600200"/>
          </a:xfrm>
          <a:prstGeom prst="ellipse">
            <a:avLst/>
          </a:prstGeom>
          <a:solidFill>
            <a:schemeClr val="hlink"/>
          </a:solidFill>
          <a:ln w="19050">
            <a:solidFill>
              <a:schemeClr val="bg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a:spcBef>
                <a:spcPct val="30000"/>
              </a:spcBef>
              <a:buChar char="•"/>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algn="ctr">
              <a:spcBef>
                <a:spcPct val="0"/>
              </a:spcBef>
              <a:buClr>
                <a:srgbClr val="000000"/>
              </a:buClr>
              <a:buFont typeface="Times New Roman" panose="02020603050405020304" pitchFamily="18" charset="0"/>
              <a:buNone/>
            </a:pPr>
            <a:r>
              <a:rPr lang="en-US" altLang="en-US" sz="1800" b="1">
                <a:solidFill>
                  <a:srgbClr val="000000"/>
                </a:solidFill>
                <a:latin typeface="Arial" panose="020B0604020202020204" pitchFamily="34" charset="0"/>
              </a:rPr>
              <a:t>Ease of</a:t>
            </a:r>
          </a:p>
          <a:p>
            <a:pPr algn="ctr">
              <a:spcBef>
                <a:spcPct val="0"/>
              </a:spcBef>
              <a:buClr>
                <a:srgbClr val="000000"/>
              </a:buClr>
              <a:buFont typeface="Times New Roman" panose="02020603050405020304" pitchFamily="18" charset="0"/>
              <a:buNone/>
            </a:pPr>
            <a:r>
              <a:rPr lang="en-US" altLang="en-US" sz="1800" b="1">
                <a:solidFill>
                  <a:srgbClr val="000000"/>
                </a:solidFill>
                <a:latin typeface="Arial" panose="020B0604020202020204" pitchFamily="34" charset="0"/>
              </a:rPr>
              <a:t>Sharing</a:t>
            </a:r>
          </a:p>
        </p:txBody>
      </p:sp>
      <p:sp>
        <p:nvSpPr>
          <p:cNvPr id="61446" name="AutoShape 19"/>
          <p:cNvSpPr>
            <a:spLocks noChangeArrowheads="1"/>
          </p:cNvSpPr>
          <p:nvPr/>
        </p:nvSpPr>
        <p:spPr bwMode="auto">
          <a:xfrm>
            <a:off x="5562600" y="5334000"/>
            <a:ext cx="3200400" cy="1066800"/>
          </a:xfrm>
          <a:prstGeom prst="wedgeRectCallout">
            <a:avLst>
              <a:gd name="adj1" fmla="val -41718"/>
              <a:gd name="adj2" fmla="val -100792"/>
            </a:avLst>
          </a:prstGeom>
          <a:solidFill>
            <a:srgbClr val="FFF75D"/>
          </a:solidFill>
          <a:ln w="19050">
            <a:solidFill>
              <a:schemeClr val="bg2"/>
            </a:solidFill>
            <a:miter lim="800000"/>
            <a:headEnd/>
            <a:tailEnd/>
          </a:ln>
          <a:effectLst>
            <a:outerShdw dist="107933" dir="2700000" algn="ctr" rotWithShape="0">
              <a:srgbClr val="808080">
                <a:alpha val="50026"/>
              </a:srgbClr>
            </a:outerShdw>
          </a:effectLst>
        </p:spPr>
        <p:txBody>
          <a:bodyPr lIns="90000" tIns="46800" rIns="90000" bIns="46800" anchor="ctr"/>
          <a:lstStyle>
            <a:lvl1pPr defTabSz="457200">
              <a:spcBef>
                <a:spcPct val="3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defTabSz="457200">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defTabSz="457200">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defTabSz="457200">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defTabSz="457200">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defTabSz="457200"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defTabSz="457200"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defTabSz="457200"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defTabSz="457200"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eaLnBrk="1" hangingPunct="1">
              <a:spcBef>
                <a:spcPts val="1500"/>
              </a:spcBef>
              <a:buFontTx/>
              <a:buNone/>
            </a:pPr>
            <a:r>
              <a:rPr lang="en-US" altLang="en-US" sz="1100" b="1">
                <a:solidFill>
                  <a:srgbClr val="000000"/>
                </a:solidFill>
                <a:latin typeface="Arial" panose="020B0604020202020204" pitchFamily="34" charset="0"/>
              </a:rPr>
              <a:t>Canvas:</a:t>
            </a:r>
            <a:r>
              <a:rPr lang="en-US" altLang="en-US" sz="1100">
                <a:solidFill>
                  <a:srgbClr val="000000"/>
                </a:solidFill>
                <a:latin typeface="Arial" panose="020B0604020202020204" pitchFamily="34" charset="0"/>
              </a:rPr>
              <a:t> Visual construction of extractors, Customization of existing extractors</a:t>
            </a:r>
          </a:p>
          <a:p>
            <a:pPr eaLnBrk="1" hangingPunct="1">
              <a:spcBef>
                <a:spcPts val="1500"/>
              </a:spcBef>
              <a:buFontTx/>
              <a:buNone/>
            </a:pPr>
            <a:r>
              <a:rPr lang="en-US" altLang="en-US" sz="1100" b="1">
                <a:solidFill>
                  <a:srgbClr val="000000"/>
                </a:solidFill>
                <a:latin typeface="Arial" panose="020B0604020202020204" pitchFamily="34" charset="0"/>
              </a:rPr>
              <a:t>Result Viewer:</a:t>
            </a:r>
            <a:r>
              <a:rPr lang="en-US" altLang="en-US" sz="1100">
                <a:solidFill>
                  <a:srgbClr val="000000"/>
                </a:solidFill>
                <a:latin typeface="Arial" panose="020B0604020202020204" pitchFamily="34" charset="0"/>
              </a:rPr>
              <a:t> visualize/compare/evaluate</a:t>
            </a:r>
          </a:p>
        </p:txBody>
      </p:sp>
      <p:sp>
        <p:nvSpPr>
          <p:cNvPr id="61447" name="AutoShape 20"/>
          <p:cNvSpPr>
            <a:spLocks noChangeArrowheads="1"/>
          </p:cNvSpPr>
          <p:nvPr/>
        </p:nvSpPr>
        <p:spPr bwMode="auto">
          <a:xfrm>
            <a:off x="1676400" y="5486400"/>
            <a:ext cx="3200400" cy="914400"/>
          </a:xfrm>
          <a:prstGeom prst="wedgeRectCallout">
            <a:avLst>
              <a:gd name="adj1" fmla="val -42560"/>
              <a:gd name="adj2" fmla="val -116250"/>
            </a:avLst>
          </a:prstGeom>
          <a:solidFill>
            <a:srgbClr val="FFF75D"/>
          </a:solidFill>
          <a:ln w="19050">
            <a:solidFill>
              <a:schemeClr val="bg2"/>
            </a:solidFill>
            <a:miter lim="800000"/>
            <a:headEnd/>
            <a:tailEnd/>
          </a:ln>
          <a:effectLst>
            <a:outerShdw dist="107933" dir="2700000" algn="ctr" rotWithShape="0">
              <a:srgbClr val="808080">
                <a:alpha val="50026"/>
              </a:srgbClr>
            </a:outerShdw>
          </a:effectLst>
        </p:spPr>
        <p:txBody>
          <a:bodyPr lIns="90000" tIns="46800" rIns="90000" bIns="46800" anchor="ctr"/>
          <a:lstStyle>
            <a:lvl1pPr defTabSz="457200">
              <a:spcBef>
                <a:spcPct val="3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chemeClr val="tx1"/>
                </a:solidFill>
                <a:latin typeface="Georgia" panose="02040502050405020303" pitchFamily="18" charset="0"/>
                <a:ea typeface="MS PGothic" panose="020B0600070205080204" pitchFamily="34" charset="-128"/>
                <a:cs typeface="Arial" panose="020B0604020202020204" pitchFamily="34" charset="0"/>
              </a:defRPr>
            </a:lvl1pPr>
            <a:lvl2pPr marL="742950" indent="-285750" defTabSz="457200">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Georgia" panose="02040502050405020303" pitchFamily="18" charset="0"/>
                <a:ea typeface="MS PGothic" panose="020B0600070205080204" pitchFamily="34" charset="-128"/>
                <a:cs typeface="Arial" panose="020B0604020202020204" pitchFamily="34" charset="0"/>
              </a:defRPr>
            </a:lvl2pPr>
            <a:lvl3pPr marL="1143000" indent="-228600" defTabSz="457200">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Georgia" panose="02040502050405020303" pitchFamily="18" charset="0"/>
                <a:ea typeface="MS PGothic" panose="020B0600070205080204" pitchFamily="34" charset="-128"/>
                <a:cs typeface="Arial" panose="020B0604020202020204" pitchFamily="34" charset="0"/>
              </a:defRPr>
            </a:lvl3pPr>
            <a:lvl4pPr marL="1600200" indent="-228600" defTabSz="457200">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Georgia" panose="02040502050405020303" pitchFamily="18" charset="0"/>
                <a:ea typeface="MS PGothic" panose="020B0600070205080204" pitchFamily="34" charset="-128"/>
                <a:cs typeface="Arial" panose="020B0604020202020204" pitchFamily="34" charset="0"/>
              </a:defRPr>
            </a:lvl4pPr>
            <a:lvl5pPr marL="2057400" indent="-228600" defTabSz="457200">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Georgia" panose="02040502050405020303" pitchFamily="18" charset="0"/>
                <a:ea typeface="MS PGothic" panose="020B0600070205080204" pitchFamily="34" charset="-128"/>
                <a:cs typeface="Arial" panose="020B0604020202020204" pitchFamily="34" charset="0"/>
              </a:defRPr>
            </a:lvl5pPr>
            <a:lvl6pPr marL="2514600" indent="-228600" defTabSz="457200"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Georgia" panose="02040502050405020303" pitchFamily="18" charset="0"/>
                <a:ea typeface="MS PGothic" panose="020B0600070205080204" pitchFamily="34" charset="-128"/>
                <a:cs typeface="Arial" panose="020B0604020202020204" pitchFamily="34" charset="0"/>
              </a:defRPr>
            </a:lvl6pPr>
            <a:lvl7pPr marL="2971800" indent="-228600" defTabSz="457200"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Georgia" panose="02040502050405020303" pitchFamily="18" charset="0"/>
                <a:ea typeface="MS PGothic" panose="020B0600070205080204" pitchFamily="34" charset="-128"/>
                <a:cs typeface="Arial" panose="020B0604020202020204" pitchFamily="34" charset="0"/>
              </a:defRPr>
            </a:lvl7pPr>
            <a:lvl8pPr marL="3429000" indent="-228600" defTabSz="457200"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Georgia" panose="02040502050405020303" pitchFamily="18" charset="0"/>
                <a:ea typeface="MS PGothic" panose="020B0600070205080204" pitchFamily="34" charset="-128"/>
                <a:cs typeface="Arial" panose="020B0604020202020204" pitchFamily="34" charset="0"/>
              </a:defRPr>
            </a:lvl8pPr>
            <a:lvl9pPr marL="3886200" indent="-228600" defTabSz="457200"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Georgia" panose="02040502050405020303" pitchFamily="18" charset="0"/>
                <a:ea typeface="MS PGothic" panose="020B0600070205080204" pitchFamily="34" charset="-128"/>
                <a:cs typeface="Arial" panose="020B0604020202020204" pitchFamily="34" charset="0"/>
              </a:defRPr>
            </a:lvl9pPr>
          </a:lstStyle>
          <a:p>
            <a:pPr eaLnBrk="1" hangingPunct="1">
              <a:spcBef>
                <a:spcPts val="1500"/>
              </a:spcBef>
              <a:buFontTx/>
              <a:buNone/>
            </a:pPr>
            <a:r>
              <a:rPr lang="en-US" altLang="en-US" sz="1100" b="1">
                <a:solidFill>
                  <a:srgbClr val="000000"/>
                </a:solidFill>
                <a:latin typeface="Arial" panose="020B0604020202020204" pitchFamily="34" charset="0"/>
              </a:rPr>
              <a:t>Concept catalog:</a:t>
            </a:r>
            <a:r>
              <a:rPr lang="en-US" altLang="en-US" sz="1100">
                <a:solidFill>
                  <a:srgbClr val="000000"/>
                </a:solidFill>
                <a:latin typeface="Arial" panose="020B0604020202020204" pitchFamily="34" charset="0"/>
              </a:rPr>
              <a:t> share concepts </a:t>
            </a:r>
          </a:p>
          <a:p>
            <a:pPr eaLnBrk="1" hangingPunct="1">
              <a:spcBef>
                <a:spcPts val="1500"/>
              </a:spcBef>
              <a:buFontTx/>
              <a:buNone/>
            </a:pPr>
            <a:r>
              <a:rPr lang="en-US" altLang="en-US" sz="1100" b="1">
                <a:solidFill>
                  <a:srgbClr val="000000"/>
                </a:solidFill>
                <a:latin typeface="Arial" panose="020B0604020202020204" pitchFamily="34" charset="0"/>
              </a:rPr>
              <a:t>Project: </a:t>
            </a:r>
            <a:r>
              <a:rPr lang="en-US" altLang="en-US" sz="1100">
                <a:solidFill>
                  <a:srgbClr val="000000"/>
                </a:solidFill>
                <a:latin typeface="Arial" panose="020B0604020202020204" pitchFamily="34" charset="0"/>
              </a:rPr>
              <a:t>share extractor development</a:t>
            </a:r>
          </a:p>
        </p:txBody>
      </p:sp>
      <p:sp>
        <p:nvSpPr>
          <p:cNvPr id="2" name="Slide Number Placeholder 1"/>
          <p:cNvSpPr>
            <a:spLocks noGrp="1"/>
          </p:cNvSpPr>
          <p:nvPr>
            <p:ph type="sldNum" sz="quarter" idx="10"/>
          </p:nvPr>
        </p:nvSpPr>
        <p:spPr/>
        <p:txBody>
          <a:bodyPr/>
          <a:lstStyle/>
          <a:p>
            <a:pPr>
              <a:defRPr/>
            </a:pPr>
            <a:fld id="{8EB80615-730A-433B-8BCF-3330F86BF0E4}" type="slidenum">
              <a:rPr lang="en-US" altLang="en-US" smtClean="0"/>
              <a:pPr>
                <a:defRPr/>
              </a:pPr>
              <a:t>156</a:t>
            </a:fld>
            <a:endParaRPr lang="en-US" altLang="en-US"/>
          </a:p>
        </p:txBody>
      </p:sp>
    </p:spTree>
    <p:extLst>
      <p:ext uri="{BB962C8B-B14F-4D97-AF65-F5344CB8AC3E}">
        <p14:creationId xmlns:p14="http://schemas.microsoft.com/office/powerpoint/2010/main" val="4214427550"/>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a:latin typeface="Whitney-Semibold"/>
                <a:cs typeface="Whitney-Semibold"/>
              </a:rPr>
              <a:t>Outline</a:t>
            </a:r>
          </a:p>
        </p:txBody>
      </p:sp>
      <p:sp>
        <p:nvSpPr>
          <p:cNvPr id="3" name="Content Placeholder 2"/>
          <p:cNvSpPr>
            <a:spLocks noGrp="1"/>
          </p:cNvSpPr>
          <p:nvPr>
            <p:ph idx="1"/>
          </p:nvPr>
        </p:nvSpPr>
        <p:spPr/>
        <p:txBody>
          <a:bodyPr/>
          <a:lstStyle/>
          <a:p>
            <a:r>
              <a:rPr lang="en-US" sz="3200" dirty="0">
                <a:latin typeface="Whitney-Book"/>
                <a:cs typeface="Whitney-Book"/>
              </a:rPr>
              <a:t>Design </a:t>
            </a:r>
            <a:r>
              <a:rPr lang="en-US" sz="3200" dirty="0" smtClean="0">
                <a:latin typeface="Whitney-Book"/>
                <a:cs typeface="Whitney-Book"/>
              </a:rPr>
              <a:t>Considerations and Overall </a:t>
            </a:r>
            <a:r>
              <a:rPr lang="en-US" sz="3200" dirty="0">
                <a:latin typeface="Whitney-Book"/>
                <a:cs typeface="Whitney-Book"/>
              </a:rPr>
              <a:t>Architecture</a:t>
            </a:r>
          </a:p>
          <a:p>
            <a:r>
              <a:rPr lang="en-US" sz="3200" dirty="0">
                <a:latin typeface="Whitney-Book"/>
                <a:cs typeface="Whitney-Book"/>
              </a:rPr>
              <a:t>Transparent ML Techniques</a:t>
            </a:r>
          </a:p>
          <a:p>
            <a:r>
              <a:rPr lang="en-US" sz="3200" dirty="0" smtClean="0">
                <a:solidFill>
                  <a:srgbClr val="FF0000"/>
                </a:solidFill>
                <a:latin typeface="Whitney-Book"/>
                <a:cs typeface="Whitney-Book"/>
              </a:rPr>
              <a:t>Case Study and Demo</a:t>
            </a:r>
            <a:endParaRPr lang="en-US" sz="3200" dirty="0">
              <a:solidFill>
                <a:srgbClr val="FF0000"/>
              </a:solidFill>
              <a:latin typeface="Whitney-Book"/>
              <a:cs typeface="Whitney-Book"/>
            </a:endParaRPr>
          </a:p>
          <a:p>
            <a:endParaRPr lang="en-US" sz="3200" dirty="0">
              <a:latin typeface="Whitney-Book"/>
              <a:cs typeface="Whitney-Book"/>
            </a:endParaRPr>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157</a:t>
            </a:fld>
            <a:endParaRPr lang="en-US" altLang="en-US"/>
          </a:p>
        </p:txBody>
      </p:sp>
    </p:spTree>
    <p:extLst>
      <p:ext uri="{BB962C8B-B14F-4D97-AF65-F5344CB8AC3E}">
        <p14:creationId xmlns:p14="http://schemas.microsoft.com/office/powerpoint/2010/main" val="7110830"/>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smtClean="0">
                <a:latin typeface="Whitney-Semibold"/>
                <a:cs typeface="Whitney-Semibold"/>
              </a:rPr>
              <a:t>Case Study: Sentiment Analysis over Research Reports</a:t>
            </a:r>
            <a:endParaRPr lang="en-US" b="0" dirty="0">
              <a:latin typeface="Whitney-Semibold"/>
              <a:cs typeface="Whitney-Semibold"/>
            </a:endParaRPr>
          </a:p>
        </p:txBody>
      </p:sp>
      <p:sp>
        <p:nvSpPr>
          <p:cNvPr id="3" name="Content Placeholder 2"/>
          <p:cNvSpPr>
            <a:spLocks noGrp="1"/>
          </p:cNvSpPr>
          <p:nvPr>
            <p:ph idx="1"/>
          </p:nvPr>
        </p:nvSpPr>
        <p:spPr>
          <a:xfrm>
            <a:off x="152400" y="1143000"/>
            <a:ext cx="8686800" cy="2590800"/>
          </a:xfrm>
        </p:spPr>
        <p:txBody>
          <a:bodyPr/>
          <a:lstStyle/>
          <a:p>
            <a:r>
              <a:rPr lang="en-US" sz="2000" dirty="0" smtClean="0">
                <a:latin typeface="Whitney-Book"/>
                <a:cs typeface="Whitney-Book"/>
              </a:rPr>
              <a:t>Drawn from engagements with three major U.S. investment banks</a:t>
            </a:r>
          </a:p>
          <a:p>
            <a:r>
              <a:rPr lang="en-US" sz="2000" dirty="0" smtClean="0">
                <a:latin typeface="Whitney-Book"/>
                <a:cs typeface="Whitney-Book"/>
              </a:rPr>
              <a:t>Basic problem: Automatically extract analysts’ detailed opinions on securities and markets from analyst research reports</a:t>
            </a:r>
          </a:p>
          <a:p>
            <a:r>
              <a:rPr lang="en-US" sz="2000" dirty="0" smtClean="0">
                <a:latin typeface="Whitney-Book"/>
                <a:cs typeface="Whitney-Book"/>
              </a:rPr>
              <a:t>Key challenges</a:t>
            </a:r>
          </a:p>
          <a:p>
            <a:pPr lvl="1"/>
            <a:r>
              <a:rPr lang="en-US" sz="2000" dirty="0" smtClean="0">
                <a:latin typeface="Whitney-Book"/>
                <a:cs typeface="Whitney-Book"/>
              </a:rPr>
              <a:t>Customizing for domain-specific expressions </a:t>
            </a:r>
          </a:p>
          <a:p>
            <a:pPr lvl="1"/>
            <a:r>
              <a:rPr lang="en-US" sz="2000" dirty="0" smtClean="0">
                <a:latin typeface="Whitney-Book"/>
                <a:cs typeface="Whitney-Book"/>
              </a:rPr>
              <a:t>Identifying the target of sentiment expressions</a:t>
            </a:r>
          </a:p>
          <a:p>
            <a:pPr lvl="1"/>
            <a:r>
              <a:rPr lang="en-US" sz="2000" dirty="0" smtClean="0">
                <a:latin typeface="Whitney-Book"/>
                <a:cs typeface="Whitney-Book"/>
              </a:rPr>
              <a:t>Aggregating sentiment by document</a:t>
            </a:r>
            <a:endParaRPr lang="en-US" sz="2000" dirty="0">
              <a:latin typeface="Whitney-Book"/>
              <a:cs typeface="Whitney-Book"/>
            </a:endParaRPr>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158</a:t>
            </a:fld>
            <a:endParaRPr lang="en-US" altLang="en-US"/>
          </a:p>
        </p:txBody>
      </p:sp>
      <p:grpSp>
        <p:nvGrpSpPr>
          <p:cNvPr id="6" name="Group 5"/>
          <p:cNvGrpSpPr/>
          <p:nvPr/>
        </p:nvGrpSpPr>
        <p:grpSpPr>
          <a:xfrm>
            <a:off x="304800" y="3857072"/>
            <a:ext cx="8296114" cy="400110"/>
            <a:chOff x="304800" y="3699517"/>
            <a:chExt cx="8296114" cy="400110"/>
          </a:xfrm>
        </p:grpSpPr>
        <p:sp>
          <p:nvSpPr>
            <p:cNvPr id="7" name="Rectangle 37"/>
            <p:cNvSpPr>
              <a:spLocks noChangeArrowheads="1"/>
            </p:cNvSpPr>
            <p:nvPr/>
          </p:nvSpPr>
          <p:spPr bwMode="auto">
            <a:xfrm>
              <a:off x="304800" y="3699517"/>
              <a:ext cx="8296114" cy="400110"/>
            </a:xfrm>
            <a:prstGeom prst="rect">
              <a:avLst/>
            </a:prstGeom>
            <a:solidFill>
              <a:srgbClr val="FFFFCC"/>
            </a:solidFill>
            <a:ln w="9525">
              <a:noFill/>
              <a:miter lim="800000"/>
              <a:headEnd/>
              <a:tailEnd/>
            </a:ln>
            <a:effectLst>
              <a:outerShdw blurRad="63500" dist="53882" dir="2700000" algn="ctr" rotWithShape="0">
                <a:schemeClr val="bg2">
                  <a:alpha val="50000"/>
                </a:schemeClr>
              </a:outerShdw>
            </a:effectLst>
          </p:spPr>
          <p:txBody>
            <a:bodyPr wrap="square">
              <a:spAutoFit/>
            </a:bodyPr>
            <a:lstStyle/>
            <a:p>
              <a:r>
                <a:rPr lang="en-US" sz="2000" i="1" dirty="0" smtClean="0">
                  <a:latin typeface="Comic Sans MS" panose="030F0702030302020204" pitchFamily="66" charset="0"/>
                </a:rPr>
                <a:t>We are upgrading US equities back to Overweight on a 6-month.</a:t>
              </a:r>
              <a:endParaRPr lang="en-US" sz="2000" i="1" dirty="0">
                <a:latin typeface="Comic Sans MS" panose="030F0702030302020204" pitchFamily="66" charset="0"/>
              </a:endParaRPr>
            </a:p>
          </p:txBody>
        </p:sp>
        <p:sp>
          <p:nvSpPr>
            <p:cNvPr id="8" name="Rectangle 47"/>
            <p:cNvSpPr>
              <a:spLocks noChangeArrowheads="1"/>
            </p:cNvSpPr>
            <p:nvPr/>
          </p:nvSpPr>
          <p:spPr bwMode="auto">
            <a:xfrm>
              <a:off x="4648201" y="3735358"/>
              <a:ext cx="1752600" cy="331901"/>
            </a:xfrm>
            <a:prstGeom prst="rect">
              <a:avLst/>
            </a:prstGeom>
            <a:noFill/>
            <a:ln w="25400" cmpd="sng">
              <a:solidFill>
                <a:srgbClr val="00B05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l">
                <a:spcBef>
                  <a:spcPct val="0"/>
                </a:spcBef>
                <a:defRPr/>
              </a:pPr>
              <a:endParaRPr lang="en-US" sz="2400" i="1">
                <a:solidFill>
                  <a:schemeClr val="tx1"/>
                </a:solidFill>
                <a:latin typeface="Arial" charset="0"/>
                <a:ea typeface="ＭＳ Ｐゴシック" charset="0"/>
                <a:cs typeface="Arial" charset="0"/>
              </a:endParaRPr>
            </a:p>
          </p:txBody>
        </p:sp>
        <p:sp>
          <p:nvSpPr>
            <p:cNvPr id="9" name="Rectangle 47"/>
            <p:cNvSpPr>
              <a:spLocks noChangeArrowheads="1"/>
            </p:cNvSpPr>
            <p:nvPr/>
          </p:nvSpPr>
          <p:spPr bwMode="auto">
            <a:xfrm>
              <a:off x="858533" y="3731884"/>
              <a:ext cx="1697212" cy="324443"/>
            </a:xfrm>
            <a:prstGeom prst="rect">
              <a:avLst/>
            </a:prstGeom>
            <a:noFill/>
            <a:ln w="25400" cmpd="sng">
              <a:solidFill>
                <a:schemeClr val="accent1">
                  <a:lumMod val="60000"/>
                  <a:lumOff val="40000"/>
                </a:schemeClr>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l">
                <a:spcBef>
                  <a:spcPct val="0"/>
                </a:spcBef>
                <a:defRPr/>
              </a:pPr>
              <a:endParaRPr lang="en-US" sz="2400" i="1">
                <a:solidFill>
                  <a:schemeClr val="tx1"/>
                </a:solidFill>
                <a:latin typeface="Arial" charset="0"/>
                <a:ea typeface="ＭＳ Ｐゴシック" charset="0"/>
                <a:cs typeface="Arial" charset="0"/>
              </a:endParaRPr>
            </a:p>
          </p:txBody>
        </p:sp>
        <p:sp>
          <p:nvSpPr>
            <p:cNvPr id="10" name="Rectangle 47"/>
            <p:cNvSpPr>
              <a:spLocks noChangeArrowheads="1"/>
            </p:cNvSpPr>
            <p:nvPr/>
          </p:nvSpPr>
          <p:spPr bwMode="auto">
            <a:xfrm>
              <a:off x="2590800" y="3731884"/>
              <a:ext cx="1396967" cy="324443"/>
            </a:xfrm>
            <a:prstGeom prst="rect">
              <a:avLst/>
            </a:prstGeom>
            <a:noFill/>
            <a:ln w="25400" cmpd="sng">
              <a:solidFill>
                <a:srgbClr val="FFC0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l">
                <a:spcBef>
                  <a:spcPct val="0"/>
                </a:spcBef>
                <a:defRPr/>
              </a:pPr>
              <a:endParaRPr lang="en-US" sz="2400" i="1">
                <a:solidFill>
                  <a:schemeClr val="tx1"/>
                </a:solidFill>
                <a:latin typeface="Arial" charset="0"/>
                <a:ea typeface="ＭＳ Ｐゴシック" charset="0"/>
                <a:cs typeface="Arial" charset="0"/>
              </a:endParaRPr>
            </a:p>
          </p:txBody>
        </p:sp>
      </p:grpSp>
      <p:grpSp>
        <p:nvGrpSpPr>
          <p:cNvPr id="11" name="Group 10"/>
          <p:cNvGrpSpPr/>
          <p:nvPr/>
        </p:nvGrpSpPr>
        <p:grpSpPr>
          <a:xfrm>
            <a:off x="304800" y="4307414"/>
            <a:ext cx="8296114" cy="722994"/>
            <a:chOff x="304800" y="4149859"/>
            <a:chExt cx="8296114" cy="722994"/>
          </a:xfrm>
        </p:grpSpPr>
        <p:sp>
          <p:nvSpPr>
            <p:cNvPr id="12" name="Rectangle 37"/>
            <p:cNvSpPr>
              <a:spLocks noChangeArrowheads="1"/>
            </p:cNvSpPr>
            <p:nvPr/>
          </p:nvSpPr>
          <p:spPr bwMode="auto">
            <a:xfrm>
              <a:off x="304800" y="4164967"/>
              <a:ext cx="8296114" cy="707886"/>
            </a:xfrm>
            <a:prstGeom prst="rect">
              <a:avLst/>
            </a:prstGeom>
            <a:solidFill>
              <a:srgbClr val="FFFFCC"/>
            </a:solidFill>
            <a:ln w="9525">
              <a:noFill/>
              <a:miter lim="800000"/>
              <a:headEnd/>
              <a:tailEnd/>
            </a:ln>
            <a:effectLst>
              <a:outerShdw blurRad="63500" dist="53882" dir="2700000" algn="ctr" rotWithShape="0">
                <a:schemeClr val="bg2">
                  <a:alpha val="50000"/>
                </a:schemeClr>
              </a:outerShdw>
            </a:effectLst>
          </p:spPr>
          <p:txBody>
            <a:bodyPr wrap="square">
              <a:spAutoFit/>
            </a:bodyPr>
            <a:lstStyle/>
            <a:p>
              <a:r>
                <a:rPr lang="en-US" sz="2000" i="1" dirty="0" smtClean="0">
                  <a:latin typeface="Comic Sans MS" panose="030F0702030302020204" pitchFamily="66" charset="0"/>
                </a:rPr>
                <a:t>We </a:t>
              </a:r>
              <a:r>
                <a:rPr lang="en-US" sz="2000" i="1" dirty="0">
                  <a:latin typeface="Comic Sans MS" panose="030F0702030302020204" pitchFamily="66" charset="0"/>
                </a:rPr>
                <a:t>have upgraded the </a:t>
              </a:r>
              <a:r>
                <a:rPr lang="en-US" sz="2000" i="1" dirty="0" smtClean="0">
                  <a:latin typeface="Comic Sans MS" panose="030F0702030302020204" pitchFamily="66" charset="0"/>
                </a:rPr>
                <a:t>Belgian market </a:t>
              </a:r>
              <a:r>
                <a:rPr lang="en-US" sz="2000" i="1" dirty="0">
                  <a:latin typeface="Comic Sans MS" panose="030F0702030302020204" pitchFamily="66" charset="0"/>
                </a:rPr>
                <a:t>to Neutral from Underweight in the current quarter.</a:t>
              </a:r>
            </a:p>
          </p:txBody>
        </p:sp>
        <p:sp>
          <p:nvSpPr>
            <p:cNvPr id="13" name="Rectangle 47"/>
            <p:cNvSpPr>
              <a:spLocks noChangeArrowheads="1"/>
            </p:cNvSpPr>
            <p:nvPr/>
          </p:nvSpPr>
          <p:spPr bwMode="auto">
            <a:xfrm>
              <a:off x="893588" y="4167919"/>
              <a:ext cx="1697212" cy="340948"/>
            </a:xfrm>
            <a:prstGeom prst="rect">
              <a:avLst/>
            </a:prstGeom>
            <a:noFill/>
            <a:ln w="25400" cmpd="sng">
              <a:solidFill>
                <a:schemeClr val="accent1">
                  <a:lumMod val="60000"/>
                  <a:lumOff val="40000"/>
                </a:schemeClr>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l">
                <a:spcBef>
                  <a:spcPct val="0"/>
                </a:spcBef>
                <a:defRPr/>
              </a:pPr>
              <a:endParaRPr lang="en-US" sz="2400" i="1">
                <a:solidFill>
                  <a:schemeClr val="tx1"/>
                </a:solidFill>
                <a:latin typeface="Arial" charset="0"/>
                <a:ea typeface="ＭＳ Ｐゴシック" charset="0"/>
                <a:cs typeface="Arial" charset="0"/>
              </a:endParaRPr>
            </a:p>
          </p:txBody>
        </p:sp>
        <p:sp>
          <p:nvSpPr>
            <p:cNvPr id="14" name="Rectangle 47"/>
            <p:cNvSpPr>
              <a:spLocks noChangeArrowheads="1"/>
            </p:cNvSpPr>
            <p:nvPr/>
          </p:nvSpPr>
          <p:spPr bwMode="auto">
            <a:xfrm>
              <a:off x="2717413" y="4153646"/>
              <a:ext cx="2235587" cy="340948"/>
            </a:xfrm>
            <a:prstGeom prst="rect">
              <a:avLst/>
            </a:prstGeom>
            <a:noFill/>
            <a:ln w="25400" cmpd="sng">
              <a:solidFill>
                <a:srgbClr val="FFC0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l">
                <a:spcBef>
                  <a:spcPct val="0"/>
                </a:spcBef>
                <a:defRPr/>
              </a:pPr>
              <a:endParaRPr lang="en-US" sz="2400" i="1">
                <a:solidFill>
                  <a:schemeClr val="tx1"/>
                </a:solidFill>
                <a:latin typeface="Arial" charset="0"/>
                <a:ea typeface="ＭＳ Ｐゴシック" charset="0"/>
                <a:cs typeface="Arial" charset="0"/>
              </a:endParaRPr>
            </a:p>
          </p:txBody>
        </p:sp>
        <p:sp>
          <p:nvSpPr>
            <p:cNvPr id="15" name="Rectangle 47"/>
            <p:cNvSpPr>
              <a:spLocks noChangeArrowheads="1"/>
            </p:cNvSpPr>
            <p:nvPr/>
          </p:nvSpPr>
          <p:spPr bwMode="auto">
            <a:xfrm>
              <a:off x="5257800" y="4149859"/>
              <a:ext cx="990600" cy="348786"/>
            </a:xfrm>
            <a:prstGeom prst="rect">
              <a:avLst/>
            </a:prstGeom>
            <a:noFill/>
            <a:ln w="25400" cmpd="sng">
              <a:solidFill>
                <a:srgbClr val="00B05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l">
                <a:spcBef>
                  <a:spcPct val="0"/>
                </a:spcBef>
                <a:defRPr/>
              </a:pPr>
              <a:endParaRPr lang="en-US" sz="2400" i="1">
                <a:solidFill>
                  <a:schemeClr val="tx1"/>
                </a:solidFill>
                <a:latin typeface="Arial" charset="0"/>
                <a:ea typeface="ＭＳ Ｐゴシック" charset="0"/>
                <a:cs typeface="Arial" charset="0"/>
              </a:endParaRPr>
            </a:p>
          </p:txBody>
        </p:sp>
      </p:grpSp>
      <p:grpSp>
        <p:nvGrpSpPr>
          <p:cNvPr id="16" name="Group 15"/>
          <p:cNvGrpSpPr/>
          <p:nvPr/>
        </p:nvGrpSpPr>
        <p:grpSpPr>
          <a:xfrm>
            <a:off x="304800" y="5080337"/>
            <a:ext cx="8296114" cy="1015663"/>
            <a:chOff x="304800" y="5027205"/>
            <a:chExt cx="8296114" cy="1015663"/>
          </a:xfrm>
        </p:grpSpPr>
        <p:sp>
          <p:nvSpPr>
            <p:cNvPr id="17" name="Rectangle 37"/>
            <p:cNvSpPr>
              <a:spLocks noChangeArrowheads="1"/>
            </p:cNvSpPr>
            <p:nvPr/>
          </p:nvSpPr>
          <p:spPr bwMode="auto">
            <a:xfrm>
              <a:off x="304800" y="5027205"/>
              <a:ext cx="8296114" cy="1015663"/>
            </a:xfrm>
            <a:prstGeom prst="rect">
              <a:avLst/>
            </a:prstGeom>
            <a:solidFill>
              <a:srgbClr val="FFFFCC"/>
            </a:solidFill>
            <a:ln w="9525">
              <a:noFill/>
              <a:miter lim="800000"/>
              <a:headEnd/>
              <a:tailEnd/>
            </a:ln>
            <a:effectLst>
              <a:outerShdw blurRad="63500" dist="53882" dir="2700000" algn="ctr" rotWithShape="0">
                <a:schemeClr val="bg2">
                  <a:alpha val="50000"/>
                </a:schemeClr>
              </a:outerShdw>
            </a:effectLst>
          </p:spPr>
          <p:txBody>
            <a:bodyPr wrap="square">
              <a:spAutoFit/>
            </a:bodyPr>
            <a:lstStyle/>
            <a:p>
              <a:r>
                <a:rPr lang="en-US" sz="2000" i="1" dirty="0">
                  <a:latin typeface="Comic Sans MS" panose="030F0702030302020204" pitchFamily="66" charset="0"/>
                </a:rPr>
                <a:t>As a relative momentum call versus the weakness anticipated in ASEAN, we are upgrading Korea to Overweight, and upgrading Taiwan to Neutral in 1Q.</a:t>
              </a:r>
            </a:p>
          </p:txBody>
        </p:sp>
        <p:sp>
          <p:nvSpPr>
            <p:cNvPr id="18" name="Rectangle 47"/>
            <p:cNvSpPr>
              <a:spLocks noChangeArrowheads="1"/>
            </p:cNvSpPr>
            <p:nvPr/>
          </p:nvSpPr>
          <p:spPr bwMode="auto">
            <a:xfrm>
              <a:off x="1450667" y="5343506"/>
              <a:ext cx="2081080" cy="326937"/>
            </a:xfrm>
            <a:prstGeom prst="rect">
              <a:avLst/>
            </a:prstGeom>
            <a:noFill/>
            <a:ln w="25400" cmpd="sng">
              <a:solidFill>
                <a:schemeClr val="accent1">
                  <a:lumMod val="60000"/>
                  <a:lumOff val="40000"/>
                </a:schemeClr>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l">
                <a:spcBef>
                  <a:spcPct val="0"/>
                </a:spcBef>
                <a:defRPr/>
              </a:pPr>
              <a:endParaRPr lang="en-US" sz="2400" i="1">
                <a:solidFill>
                  <a:schemeClr val="tx1"/>
                </a:solidFill>
                <a:latin typeface="Arial" charset="0"/>
                <a:ea typeface="ＭＳ Ｐゴシック" charset="0"/>
                <a:cs typeface="Arial" charset="0"/>
              </a:endParaRPr>
            </a:p>
          </p:txBody>
        </p:sp>
        <p:sp>
          <p:nvSpPr>
            <p:cNvPr id="19" name="Rectangle 47"/>
            <p:cNvSpPr>
              <a:spLocks noChangeArrowheads="1"/>
            </p:cNvSpPr>
            <p:nvPr/>
          </p:nvSpPr>
          <p:spPr bwMode="auto">
            <a:xfrm>
              <a:off x="3581401" y="5329233"/>
              <a:ext cx="712346" cy="326937"/>
            </a:xfrm>
            <a:prstGeom prst="rect">
              <a:avLst/>
            </a:prstGeom>
            <a:noFill/>
            <a:ln w="25400" cmpd="sng">
              <a:solidFill>
                <a:srgbClr val="FFC0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l">
                <a:spcBef>
                  <a:spcPct val="0"/>
                </a:spcBef>
                <a:defRPr/>
              </a:pPr>
              <a:endParaRPr lang="en-US" sz="2400" i="1">
                <a:solidFill>
                  <a:schemeClr val="tx1"/>
                </a:solidFill>
                <a:latin typeface="Arial" charset="0"/>
                <a:ea typeface="ＭＳ Ｐゴシック" charset="0"/>
                <a:cs typeface="Arial" charset="0"/>
              </a:endParaRPr>
            </a:p>
          </p:txBody>
        </p:sp>
        <p:sp>
          <p:nvSpPr>
            <p:cNvPr id="20" name="Rectangle 47"/>
            <p:cNvSpPr>
              <a:spLocks noChangeArrowheads="1"/>
            </p:cNvSpPr>
            <p:nvPr/>
          </p:nvSpPr>
          <p:spPr bwMode="auto">
            <a:xfrm>
              <a:off x="4343401" y="5325446"/>
              <a:ext cx="1676400" cy="334452"/>
            </a:xfrm>
            <a:prstGeom prst="rect">
              <a:avLst/>
            </a:prstGeom>
            <a:noFill/>
            <a:ln w="25400" cmpd="sng">
              <a:solidFill>
                <a:srgbClr val="00B05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l">
                <a:spcBef>
                  <a:spcPct val="0"/>
                </a:spcBef>
                <a:defRPr/>
              </a:pPr>
              <a:endParaRPr lang="en-US" sz="2400" i="1">
                <a:solidFill>
                  <a:schemeClr val="tx1"/>
                </a:solidFill>
                <a:latin typeface="Arial" charset="0"/>
                <a:ea typeface="ＭＳ Ｐゴシック" charset="0"/>
                <a:cs typeface="Arial" charset="0"/>
              </a:endParaRPr>
            </a:p>
          </p:txBody>
        </p:sp>
        <p:sp>
          <p:nvSpPr>
            <p:cNvPr id="21" name="Rectangle 47"/>
            <p:cNvSpPr>
              <a:spLocks noChangeArrowheads="1"/>
            </p:cNvSpPr>
            <p:nvPr/>
          </p:nvSpPr>
          <p:spPr bwMode="auto">
            <a:xfrm>
              <a:off x="6637081" y="5333538"/>
              <a:ext cx="1211519" cy="326937"/>
            </a:xfrm>
            <a:prstGeom prst="rect">
              <a:avLst/>
            </a:prstGeom>
            <a:noFill/>
            <a:ln w="25400" cmpd="sng">
              <a:solidFill>
                <a:schemeClr val="accent1">
                  <a:lumMod val="60000"/>
                  <a:lumOff val="40000"/>
                </a:schemeClr>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l">
                <a:spcBef>
                  <a:spcPct val="0"/>
                </a:spcBef>
                <a:defRPr/>
              </a:pPr>
              <a:endParaRPr lang="en-US" sz="2400" i="1">
                <a:solidFill>
                  <a:schemeClr val="tx1"/>
                </a:solidFill>
                <a:latin typeface="Arial" charset="0"/>
                <a:ea typeface="ＭＳ Ｐゴシック" charset="0"/>
                <a:cs typeface="Arial" charset="0"/>
              </a:endParaRPr>
            </a:p>
          </p:txBody>
        </p:sp>
        <p:sp>
          <p:nvSpPr>
            <p:cNvPr id="22" name="Rectangle 47"/>
            <p:cNvSpPr>
              <a:spLocks noChangeArrowheads="1"/>
            </p:cNvSpPr>
            <p:nvPr/>
          </p:nvSpPr>
          <p:spPr bwMode="auto">
            <a:xfrm>
              <a:off x="457200" y="5691514"/>
              <a:ext cx="712346" cy="326937"/>
            </a:xfrm>
            <a:prstGeom prst="rect">
              <a:avLst/>
            </a:prstGeom>
            <a:noFill/>
            <a:ln w="25400" cmpd="sng">
              <a:solidFill>
                <a:srgbClr val="FFC0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l">
                <a:spcBef>
                  <a:spcPct val="0"/>
                </a:spcBef>
                <a:defRPr/>
              </a:pPr>
              <a:endParaRPr lang="en-US" sz="2400" i="1">
                <a:solidFill>
                  <a:schemeClr val="tx1"/>
                </a:solidFill>
                <a:latin typeface="Arial" charset="0"/>
                <a:ea typeface="ＭＳ Ｐゴシック" charset="0"/>
                <a:cs typeface="Arial" charset="0"/>
              </a:endParaRPr>
            </a:p>
          </p:txBody>
        </p:sp>
        <p:sp>
          <p:nvSpPr>
            <p:cNvPr id="23" name="Rectangle 47"/>
            <p:cNvSpPr>
              <a:spLocks noChangeArrowheads="1"/>
            </p:cNvSpPr>
            <p:nvPr/>
          </p:nvSpPr>
          <p:spPr bwMode="auto">
            <a:xfrm>
              <a:off x="1219200" y="5687727"/>
              <a:ext cx="1371600" cy="334452"/>
            </a:xfrm>
            <a:prstGeom prst="rect">
              <a:avLst/>
            </a:prstGeom>
            <a:noFill/>
            <a:ln w="25400" cmpd="sng">
              <a:solidFill>
                <a:srgbClr val="00B05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l">
                <a:spcBef>
                  <a:spcPct val="0"/>
                </a:spcBef>
                <a:defRPr/>
              </a:pPr>
              <a:endParaRPr lang="en-US" sz="2400" i="1">
                <a:solidFill>
                  <a:schemeClr val="tx1"/>
                </a:solidFill>
                <a:latin typeface="Arial" charset="0"/>
                <a:ea typeface="ＭＳ Ｐゴシック" charset="0"/>
                <a:cs typeface="Arial" charset="0"/>
              </a:endParaRPr>
            </a:p>
          </p:txBody>
        </p:sp>
      </p:grpSp>
    </p:spTree>
    <p:extLst>
      <p:ext uri="{BB962C8B-B14F-4D97-AF65-F5344CB8AC3E}">
        <p14:creationId xmlns:p14="http://schemas.microsoft.com/office/powerpoint/2010/main" val="3855829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Whitney-Semibold"/>
                <a:cs typeface="Whitney-Semibold"/>
              </a:rPr>
              <a:t>Sentiment Analysis over Research Reports</a:t>
            </a:r>
            <a:endParaRPr lang="en-US" dirty="0"/>
          </a:p>
        </p:txBody>
      </p:sp>
      <p:sp>
        <p:nvSpPr>
          <p:cNvPr id="5" name="Slide Number Placeholder 4"/>
          <p:cNvSpPr>
            <a:spLocks noGrp="1"/>
          </p:cNvSpPr>
          <p:nvPr>
            <p:ph type="sldNum" sz="quarter" idx="10"/>
          </p:nvPr>
        </p:nvSpPr>
        <p:spPr/>
        <p:txBody>
          <a:bodyPr/>
          <a:lstStyle/>
          <a:p>
            <a:pPr>
              <a:defRPr/>
            </a:pPr>
            <a:fld id="{846F4F61-EDA7-405C-B8F8-FCCC61733E70}" type="slidenum">
              <a:rPr lang="en-US" altLang="en-US" smtClean="0"/>
              <a:pPr>
                <a:defRPr/>
              </a:pPr>
              <a:t>159</a:t>
            </a:fld>
            <a:endParaRPr lang="en-US" altLang="en-US"/>
          </a:p>
        </p:txBody>
      </p:sp>
      <p:pic>
        <p:nvPicPr>
          <p:cNvPr id="6" name="Picture 16" descr="MC900432599[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562" y="4038600"/>
            <a:ext cx="990600" cy="990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AutoShape 18"/>
          <p:cNvSpPr>
            <a:spLocks noChangeArrowheads="1"/>
          </p:cNvSpPr>
          <p:nvPr/>
        </p:nvSpPr>
        <p:spPr bwMode="auto">
          <a:xfrm>
            <a:off x="1574800" y="4183063"/>
            <a:ext cx="1465262" cy="762000"/>
          </a:xfrm>
          <a:prstGeom prst="roundRect">
            <a:avLst>
              <a:gd name="adj" fmla="val 16667"/>
            </a:avLst>
          </a:prstGeom>
          <a:gradFill rotWithShape="1">
            <a:gsLst>
              <a:gs pos="0">
                <a:srgbClr val="EAEAEA">
                  <a:gamma/>
                  <a:shade val="76078"/>
                  <a:invGamma/>
                </a:srgbClr>
              </a:gs>
              <a:gs pos="100000">
                <a:srgbClr val="EAEAEA"/>
              </a:gs>
            </a:gsLst>
            <a:lin ang="0" scaled="1"/>
          </a:gradFill>
          <a:ln w="9525">
            <a:solidFill>
              <a:schemeClr val="tx1"/>
            </a:solidFill>
            <a:round/>
            <a:headEnd/>
            <a:tailEnd/>
          </a:ln>
          <a:effectLst/>
          <a:extLst/>
        </p:spPr>
        <p:txBody>
          <a:bodyPr wrap="none" anchor="ctr"/>
          <a:lstStyle>
            <a:lvl1pPr>
              <a:defRPr>
                <a:solidFill>
                  <a:schemeClr val="tx1"/>
                </a:solidFill>
                <a:latin typeface="Georgia" panose="02040502050405020303" pitchFamily="18" charset="0"/>
                <a:cs typeface="Arial" panose="020B0604020202020204" pitchFamily="34" charset="0"/>
              </a:defRPr>
            </a:lvl1pPr>
            <a:lvl2pPr marL="742950" indent="-285750">
              <a:defRPr>
                <a:solidFill>
                  <a:schemeClr val="tx1"/>
                </a:solidFill>
                <a:latin typeface="Georgia" panose="02040502050405020303" pitchFamily="18" charset="0"/>
                <a:cs typeface="Arial" panose="020B0604020202020204" pitchFamily="34" charset="0"/>
              </a:defRPr>
            </a:lvl2pPr>
            <a:lvl3pPr marL="1143000" indent="-228600">
              <a:defRPr>
                <a:solidFill>
                  <a:schemeClr val="tx1"/>
                </a:solidFill>
                <a:latin typeface="Georgia" panose="02040502050405020303" pitchFamily="18" charset="0"/>
                <a:cs typeface="Arial" panose="020B0604020202020204" pitchFamily="34" charset="0"/>
              </a:defRPr>
            </a:lvl3pPr>
            <a:lvl4pPr marL="1600200" indent="-228600">
              <a:defRPr>
                <a:solidFill>
                  <a:schemeClr val="tx1"/>
                </a:solidFill>
                <a:latin typeface="Georgia" panose="02040502050405020303" pitchFamily="18" charset="0"/>
                <a:cs typeface="Arial" panose="020B0604020202020204" pitchFamily="34" charset="0"/>
              </a:defRPr>
            </a:lvl4pPr>
            <a:lvl5pPr marL="2057400" indent="-22860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algn="ctr" eaLnBrk="1" hangingPunct="1">
              <a:defRPr/>
            </a:pPr>
            <a:r>
              <a:rPr lang="en-US" altLang="en-US" b="1"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rPr>
              <a:t>Parsing</a:t>
            </a:r>
          </a:p>
        </p:txBody>
      </p:sp>
      <p:sp>
        <p:nvSpPr>
          <p:cNvPr id="8" name="AutoShape 19"/>
          <p:cNvSpPr>
            <a:spLocks noChangeArrowheads="1"/>
          </p:cNvSpPr>
          <p:nvPr/>
        </p:nvSpPr>
        <p:spPr bwMode="auto">
          <a:xfrm>
            <a:off x="4143374" y="4175125"/>
            <a:ext cx="1563688" cy="762000"/>
          </a:xfrm>
          <a:prstGeom prst="roundRect">
            <a:avLst>
              <a:gd name="adj" fmla="val 16667"/>
            </a:avLst>
          </a:prstGeom>
          <a:gradFill rotWithShape="1">
            <a:gsLst>
              <a:gs pos="0">
                <a:srgbClr val="EAEAEA">
                  <a:gamma/>
                  <a:shade val="76078"/>
                  <a:invGamma/>
                </a:srgbClr>
              </a:gs>
              <a:gs pos="100000">
                <a:srgbClr val="EAEAEA"/>
              </a:gs>
            </a:gsLst>
            <a:lin ang="0" scaled="1"/>
          </a:gradFill>
          <a:ln w="9525">
            <a:solidFill>
              <a:schemeClr val="tx1"/>
            </a:solidFill>
            <a:round/>
            <a:headEnd/>
            <a:tailEnd/>
          </a:ln>
          <a:effectLst/>
          <a:extLst/>
        </p:spPr>
        <p:txBody>
          <a:bodyPr anchor="ctr"/>
          <a:lstStyle/>
          <a:p>
            <a:pPr algn="ctr" eaLnBrk="1" hangingPunct="1">
              <a:defRPr/>
            </a:pPr>
            <a:r>
              <a:rPr lang="en-US" sz="1600" b="1" dirty="0">
                <a:solidFill>
                  <a:srgbClr val="000000"/>
                </a:solidFill>
                <a:effectLst>
                  <a:outerShdw blurRad="38100" dist="38100" dir="2700000" algn="tl">
                    <a:srgbClr val="FFFFFF"/>
                  </a:outerShdw>
                </a:effectLst>
                <a:latin typeface="Arial" charset="0"/>
                <a:ea typeface="MS PGothic" pitchFamily="34" charset="-128"/>
              </a:rPr>
              <a:t>Verb Context </a:t>
            </a:r>
            <a:r>
              <a:rPr lang="en-US" sz="1600" b="1" dirty="0" smtClean="0">
                <a:solidFill>
                  <a:srgbClr val="000000"/>
                </a:solidFill>
                <a:effectLst>
                  <a:outerShdw blurRad="38100" dist="38100" dir="2700000" algn="tl">
                    <a:srgbClr val="FFFFFF"/>
                  </a:outerShdw>
                </a:effectLst>
                <a:latin typeface="Arial" charset="0"/>
                <a:ea typeface="MS PGothic" pitchFamily="34" charset="-128"/>
              </a:rPr>
              <a:t>Identification</a:t>
            </a:r>
            <a:endParaRPr lang="en-US" sz="1600" b="1" dirty="0">
              <a:solidFill>
                <a:srgbClr val="000000"/>
              </a:solidFill>
              <a:effectLst>
                <a:outerShdw blurRad="38100" dist="38100" dir="2700000" algn="tl">
                  <a:srgbClr val="FFFFFF"/>
                </a:outerShdw>
              </a:effectLst>
              <a:latin typeface="Arial" charset="0"/>
              <a:ea typeface="MS PGothic" pitchFamily="34" charset="-128"/>
            </a:endParaRPr>
          </a:p>
        </p:txBody>
      </p:sp>
      <p:sp>
        <p:nvSpPr>
          <p:cNvPr id="9" name="Text Box 20"/>
          <p:cNvSpPr txBox="1">
            <a:spLocks noChangeArrowheads="1"/>
          </p:cNvSpPr>
          <p:nvPr/>
        </p:nvSpPr>
        <p:spPr bwMode="auto">
          <a:xfrm>
            <a:off x="1009072" y="4267200"/>
            <a:ext cx="512763" cy="33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50000"/>
              </a:spcBef>
              <a:buClr>
                <a:schemeClr val="tx1"/>
              </a:buClr>
              <a:buFont typeface="Wingdings" panose="05000000000000000000" pitchFamily="2" charset="2"/>
              <a:buChar char="§"/>
              <a:defRPr sz="1600">
                <a:solidFill>
                  <a:schemeClr val="tx1"/>
                </a:solidFill>
                <a:latin typeface="Arial" panose="020B0604020202020204" pitchFamily="34" charset="0"/>
              </a:defRPr>
            </a:lvl1pPr>
            <a:lvl2pPr marL="742950" indent="-285750">
              <a:buClr>
                <a:schemeClr val="tx1"/>
              </a:buClr>
              <a:buFont typeface="Arial" panose="020B0604020202020204" pitchFamily="34" charset="0"/>
              <a:buChar char="–"/>
              <a:defRPr sz="1600">
                <a:solidFill>
                  <a:schemeClr val="tx1"/>
                </a:solidFill>
                <a:latin typeface="Arial" panose="020B0604020202020204" pitchFamily="34" charset="0"/>
              </a:defRPr>
            </a:lvl2pPr>
            <a:lvl3pPr marL="1143000" indent="-228600">
              <a:buClr>
                <a:schemeClr val="tx1"/>
              </a:buClr>
              <a:buChar char="•"/>
              <a:defRPr sz="1600">
                <a:solidFill>
                  <a:schemeClr val="tx1"/>
                </a:solidFill>
                <a:latin typeface="Arial" panose="020B0604020202020204" pitchFamily="34" charset="0"/>
              </a:defRPr>
            </a:lvl3pPr>
            <a:lvl4pPr marL="1600200" indent="-228600">
              <a:spcBef>
                <a:spcPct val="20000"/>
              </a:spcBef>
              <a:buClr>
                <a:schemeClr val="bg1"/>
              </a:buClr>
              <a:defRPr sz="1600">
                <a:solidFill>
                  <a:schemeClr val="bg1"/>
                </a:solidFill>
                <a:latin typeface="Arial" panose="020B0604020202020204" pitchFamily="34" charset="0"/>
              </a:defRPr>
            </a:lvl4pPr>
            <a:lvl5pPr marL="2057400" indent="-228600">
              <a:spcBef>
                <a:spcPct val="20000"/>
              </a:spcBef>
              <a:buClr>
                <a:schemeClr val="bg1"/>
              </a:buClr>
              <a:buChar char="»"/>
              <a:defRPr sz="1600">
                <a:solidFill>
                  <a:schemeClr val="bg1"/>
                </a:solidFill>
                <a:latin typeface="Arial" panose="020B0604020202020204" pitchFamily="34" charset="0"/>
              </a:defRPr>
            </a:lvl5pPr>
            <a:lvl6pPr marL="25146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6pPr>
            <a:lvl7pPr marL="29718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7pPr>
            <a:lvl8pPr marL="34290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8pPr>
            <a:lvl9pPr marL="38862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9pPr>
          </a:lstStyle>
          <a:p>
            <a:pPr eaLnBrk="1" hangingPunct="1">
              <a:spcBef>
                <a:spcPct val="0"/>
              </a:spcBef>
              <a:buClrTx/>
              <a:buFontTx/>
              <a:buNone/>
            </a:pPr>
            <a:r>
              <a:rPr lang="en-US" altLang="en-US" i="1" dirty="0">
                <a:solidFill>
                  <a:srgbClr val="0000CC"/>
                </a:solidFill>
                <a:ea typeface="MS PGothic" panose="020B0600070205080204" pitchFamily="34" charset="-128"/>
              </a:rPr>
              <a:t>text</a:t>
            </a:r>
          </a:p>
        </p:txBody>
      </p:sp>
      <p:sp>
        <p:nvSpPr>
          <p:cNvPr id="12" name="AutoShape 23"/>
          <p:cNvSpPr>
            <a:spLocks noChangeArrowheads="1"/>
          </p:cNvSpPr>
          <p:nvPr/>
        </p:nvSpPr>
        <p:spPr bwMode="auto">
          <a:xfrm>
            <a:off x="6929438" y="4164013"/>
            <a:ext cx="1457325" cy="762000"/>
          </a:xfrm>
          <a:prstGeom prst="roundRect">
            <a:avLst>
              <a:gd name="adj" fmla="val 16667"/>
            </a:avLst>
          </a:prstGeom>
          <a:gradFill rotWithShape="1">
            <a:gsLst>
              <a:gs pos="0">
                <a:srgbClr val="EAEAEA">
                  <a:gamma/>
                  <a:shade val="76078"/>
                  <a:invGamma/>
                </a:srgbClr>
              </a:gs>
              <a:gs pos="100000">
                <a:srgbClr val="EAEAEA"/>
              </a:gs>
            </a:gsLst>
            <a:lin ang="0" scaled="1"/>
          </a:gradFill>
          <a:ln w="9525">
            <a:solidFill>
              <a:schemeClr val="tx1"/>
            </a:solidFill>
            <a:round/>
            <a:headEnd/>
            <a:tailEnd/>
          </a:ln>
          <a:effectLst/>
          <a:extLst/>
        </p:spPr>
        <p:txBody>
          <a:bodyPr anchor="ctr"/>
          <a:lstStyle/>
          <a:p>
            <a:pPr algn="ctr" eaLnBrk="1" hangingPunct="1">
              <a:defRPr/>
            </a:pPr>
            <a:r>
              <a:rPr lang="en-US" b="1" dirty="0" smtClean="0">
                <a:solidFill>
                  <a:srgbClr val="000000"/>
                </a:solidFill>
                <a:effectLst>
                  <a:outerShdw blurRad="38100" dist="38100" dir="2700000" algn="tl">
                    <a:srgbClr val="FFFFFF"/>
                  </a:outerShdw>
                </a:effectLst>
                <a:latin typeface="Arial" charset="0"/>
                <a:ea typeface="MS PGothic" pitchFamily="34" charset="-128"/>
              </a:rPr>
              <a:t>Sentiment</a:t>
            </a:r>
          </a:p>
          <a:p>
            <a:pPr algn="ctr" eaLnBrk="1" hangingPunct="1">
              <a:defRPr/>
            </a:pPr>
            <a:r>
              <a:rPr lang="en-US" b="1" dirty="0" smtClean="0">
                <a:solidFill>
                  <a:srgbClr val="000000"/>
                </a:solidFill>
                <a:effectLst>
                  <a:outerShdw blurRad="38100" dist="38100" dir="2700000" algn="tl">
                    <a:srgbClr val="FFFFFF"/>
                  </a:outerShdw>
                </a:effectLst>
                <a:latin typeface="Arial" charset="0"/>
                <a:ea typeface="MS PGothic" pitchFamily="34" charset="-128"/>
              </a:rPr>
              <a:t>Models</a:t>
            </a:r>
            <a:endParaRPr lang="en-US" b="1" dirty="0">
              <a:solidFill>
                <a:srgbClr val="000000"/>
              </a:solidFill>
              <a:effectLst>
                <a:outerShdw blurRad="38100" dist="38100" dir="2700000" algn="tl">
                  <a:srgbClr val="FFFFFF"/>
                </a:outerShdw>
              </a:effectLst>
              <a:latin typeface="Arial" charset="0"/>
              <a:ea typeface="MS PGothic" pitchFamily="34" charset="-128"/>
            </a:endParaRPr>
          </a:p>
        </p:txBody>
      </p:sp>
      <p:cxnSp>
        <p:nvCxnSpPr>
          <p:cNvPr id="13" name="Straight Arrow Connector 12"/>
          <p:cNvCxnSpPr>
            <a:endCxn id="7" idx="1"/>
          </p:cNvCxnSpPr>
          <p:nvPr/>
        </p:nvCxnSpPr>
        <p:spPr bwMode="auto">
          <a:xfrm>
            <a:off x="982662" y="4556125"/>
            <a:ext cx="592138" cy="7938"/>
          </a:xfrm>
          <a:prstGeom prst="straightConnector1">
            <a:avLst/>
          </a:prstGeom>
          <a:noFill/>
          <a:ln w="9525" cap="flat" cmpd="sng" algn="ctr">
            <a:solidFill>
              <a:schemeClr val="tx1"/>
            </a:solidFill>
            <a:prstDash val="solid"/>
            <a:round/>
            <a:headEnd type="none" w="med" len="med"/>
            <a:tailEnd type="triangle" w="med" len="me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14" name="Straight Arrow Connector 13"/>
          <p:cNvCxnSpPr>
            <a:stCxn id="7" idx="3"/>
            <a:endCxn id="8" idx="1"/>
          </p:cNvCxnSpPr>
          <p:nvPr/>
        </p:nvCxnSpPr>
        <p:spPr bwMode="auto">
          <a:xfrm flipV="1">
            <a:off x="3040062" y="4556125"/>
            <a:ext cx="1103312" cy="7938"/>
          </a:xfrm>
          <a:prstGeom prst="straightConnector1">
            <a:avLst/>
          </a:prstGeom>
          <a:noFill/>
          <a:ln w="9525" cap="flat" cmpd="sng" algn="ctr">
            <a:solidFill>
              <a:schemeClr val="tx1"/>
            </a:solidFill>
            <a:prstDash val="solid"/>
            <a:round/>
            <a:headEnd type="none" w="med" len="med"/>
            <a:tailEnd type="triangle" w="med" len="me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15" name="Straight Arrow Connector 14"/>
          <p:cNvCxnSpPr>
            <a:stCxn id="8" idx="3"/>
            <a:endCxn id="12" idx="1"/>
          </p:cNvCxnSpPr>
          <p:nvPr/>
        </p:nvCxnSpPr>
        <p:spPr bwMode="auto">
          <a:xfrm flipV="1">
            <a:off x="5707062" y="4545013"/>
            <a:ext cx="1222376" cy="11112"/>
          </a:xfrm>
          <a:prstGeom prst="straightConnector1">
            <a:avLst/>
          </a:prstGeom>
          <a:noFill/>
          <a:ln w="9525" cap="flat" cmpd="sng" algn="ctr">
            <a:solidFill>
              <a:schemeClr val="tx1"/>
            </a:solidFill>
            <a:prstDash val="solid"/>
            <a:round/>
            <a:headEnd type="none" w="med" len="med"/>
            <a:tailEnd type="triangle" w="med" len="me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grpSp>
        <p:nvGrpSpPr>
          <p:cNvPr id="18" name="Group 17"/>
          <p:cNvGrpSpPr/>
          <p:nvPr/>
        </p:nvGrpSpPr>
        <p:grpSpPr>
          <a:xfrm>
            <a:off x="2590800" y="1758386"/>
            <a:ext cx="1463675" cy="1199631"/>
            <a:chOff x="4953000" y="1524000"/>
            <a:chExt cx="1463675" cy="1199631"/>
          </a:xfrm>
        </p:grpSpPr>
        <p:pic>
          <p:nvPicPr>
            <p:cNvPr id="19" name="Picture 11" descr="j019538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5376863" y="1524000"/>
              <a:ext cx="615950" cy="6302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0" name="Text Box 22"/>
            <p:cNvSpPr txBox="1">
              <a:spLocks noChangeArrowheads="1"/>
            </p:cNvSpPr>
            <p:nvPr/>
          </p:nvSpPr>
          <p:spPr bwMode="auto">
            <a:xfrm>
              <a:off x="4953000" y="2138856"/>
              <a:ext cx="1463675"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50000"/>
                </a:spcBef>
                <a:buClr>
                  <a:schemeClr val="tx1"/>
                </a:buClr>
                <a:buFont typeface="Wingdings" panose="05000000000000000000" pitchFamily="2" charset="2"/>
                <a:buChar char="§"/>
                <a:defRPr sz="1600">
                  <a:solidFill>
                    <a:schemeClr val="tx1"/>
                  </a:solidFill>
                  <a:latin typeface="Arial" panose="020B0604020202020204" pitchFamily="34" charset="0"/>
                </a:defRPr>
              </a:lvl1pPr>
              <a:lvl2pPr marL="742950" indent="-285750">
                <a:buClr>
                  <a:schemeClr val="tx1"/>
                </a:buClr>
                <a:buFont typeface="Arial" panose="020B0604020202020204" pitchFamily="34" charset="0"/>
                <a:buChar char="–"/>
                <a:defRPr sz="1600">
                  <a:solidFill>
                    <a:schemeClr val="tx1"/>
                  </a:solidFill>
                  <a:latin typeface="Arial" panose="020B0604020202020204" pitchFamily="34" charset="0"/>
                </a:defRPr>
              </a:lvl2pPr>
              <a:lvl3pPr marL="1143000" indent="-228600">
                <a:buClr>
                  <a:schemeClr val="tx1"/>
                </a:buClr>
                <a:buChar char="•"/>
                <a:defRPr sz="1600">
                  <a:solidFill>
                    <a:schemeClr val="tx1"/>
                  </a:solidFill>
                  <a:latin typeface="Arial" panose="020B0604020202020204" pitchFamily="34" charset="0"/>
                </a:defRPr>
              </a:lvl3pPr>
              <a:lvl4pPr marL="1600200" indent="-228600">
                <a:spcBef>
                  <a:spcPct val="20000"/>
                </a:spcBef>
                <a:buClr>
                  <a:schemeClr val="bg1"/>
                </a:buClr>
                <a:defRPr sz="1600">
                  <a:solidFill>
                    <a:schemeClr val="bg1"/>
                  </a:solidFill>
                  <a:latin typeface="Arial" panose="020B0604020202020204" pitchFamily="34" charset="0"/>
                </a:defRPr>
              </a:lvl4pPr>
              <a:lvl5pPr marL="2057400" indent="-228600">
                <a:spcBef>
                  <a:spcPct val="20000"/>
                </a:spcBef>
                <a:buClr>
                  <a:schemeClr val="bg1"/>
                </a:buClr>
                <a:buChar char="»"/>
                <a:defRPr sz="1600">
                  <a:solidFill>
                    <a:schemeClr val="bg1"/>
                  </a:solidFill>
                  <a:latin typeface="Arial" panose="020B0604020202020204" pitchFamily="34" charset="0"/>
                </a:defRPr>
              </a:lvl5pPr>
              <a:lvl6pPr marL="25146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6pPr>
              <a:lvl7pPr marL="29718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7pPr>
              <a:lvl8pPr marL="34290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8pPr>
              <a:lvl9pPr marL="38862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9pPr>
            </a:lstStyle>
            <a:p>
              <a:pPr algn="ctr" eaLnBrk="1" hangingPunct="1">
                <a:spcBef>
                  <a:spcPct val="0"/>
                </a:spcBef>
                <a:buClrTx/>
                <a:buFontTx/>
                <a:buNone/>
              </a:pPr>
              <a:r>
                <a:rPr lang="en-US" altLang="en-US" i="1" dirty="0" smtClean="0">
                  <a:solidFill>
                    <a:srgbClr val="0000CC"/>
                  </a:solidFill>
                  <a:ea typeface="MS PGothic" panose="020B0600070205080204" pitchFamily="34" charset="-128"/>
                </a:rPr>
                <a:t>SME Domain Knowledge</a:t>
              </a:r>
              <a:endParaRPr lang="en-US" altLang="en-US" i="1" dirty="0">
                <a:solidFill>
                  <a:srgbClr val="0000CC"/>
                </a:solidFill>
                <a:ea typeface="MS PGothic" panose="020B0600070205080204" pitchFamily="34" charset="-128"/>
              </a:endParaRPr>
            </a:p>
          </p:txBody>
        </p:sp>
      </p:grpSp>
      <p:grpSp>
        <p:nvGrpSpPr>
          <p:cNvPr id="22" name="Group 21"/>
          <p:cNvGrpSpPr/>
          <p:nvPr/>
        </p:nvGrpSpPr>
        <p:grpSpPr>
          <a:xfrm>
            <a:off x="4579938" y="1395858"/>
            <a:ext cx="2057400" cy="1355332"/>
            <a:chOff x="3211498" y="2282849"/>
            <a:chExt cx="2057400" cy="1355332"/>
          </a:xfrm>
        </p:grpSpPr>
        <p:sp>
          <p:nvSpPr>
            <p:cNvPr id="23" name="AutoShape 18"/>
            <p:cNvSpPr>
              <a:spLocks noChangeArrowheads="1"/>
            </p:cNvSpPr>
            <p:nvPr/>
          </p:nvSpPr>
          <p:spPr bwMode="auto">
            <a:xfrm>
              <a:off x="3211498" y="2282849"/>
              <a:ext cx="2057400" cy="1355332"/>
            </a:xfrm>
            <a:prstGeom prst="roundRect">
              <a:avLst>
                <a:gd name="adj" fmla="val 16667"/>
              </a:avLst>
            </a:prstGeom>
            <a:gradFill rotWithShape="1">
              <a:gsLst>
                <a:gs pos="0">
                  <a:schemeClr val="bg1">
                    <a:lumMod val="95000"/>
                  </a:schemeClr>
                </a:gs>
                <a:gs pos="100000">
                  <a:schemeClr val="bg1">
                    <a:lumMod val="85000"/>
                  </a:schemeClr>
                </a:gs>
              </a:gsLst>
              <a:lin ang="0" scaled="1"/>
            </a:gradFill>
            <a:ln w="9525">
              <a:noFill/>
              <a:round/>
              <a:headEnd/>
              <a:tailEnd/>
            </a:ln>
            <a:effectLst>
              <a:outerShdw blurRad="50800" dist="38100" dir="2700000" algn="tl" rotWithShape="0">
                <a:prstClr val="black">
                  <a:alpha val="40000"/>
                </a:prstClr>
              </a:outerShdw>
            </a:effectLst>
            <a:extLst/>
          </p:spPr>
          <p:txBody>
            <a:bodyPr wrap="none" anchor="ctr"/>
            <a:lstStyle>
              <a:lvl1pPr>
                <a:defRPr>
                  <a:solidFill>
                    <a:schemeClr val="tx1"/>
                  </a:solidFill>
                  <a:latin typeface="Georgia" panose="02040502050405020303" pitchFamily="18" charset="0"/>
                  <a:cs typeface="Arial" panose="020B0604020202020204" pitchFamily="34" charset="0"/>
                </a:defRPr>
              </a:lvl1pPr>
              <a:lvl2pPr marL="742950" indent="-285750">
                <a:defRPr>
                  <a:solidFill>
                    <a:schemeClr val="tx1"/>
                  </a:solidFill>
                  <a:latin typeface="Georgia" panose="02040502050405020303" pitchFamily="18" charset="0"/>
                  <a:cs typeface="Arial" panose="020B0604020202020204" pitchFamily="34" charset="0"/>
                </a:defRPr>
              </a:lvl2pPr>
              <a:lvl3pPr marL="1143000" indent="-228600">
                <a:defRPr>
                  <a:solidFill>
                    <a:schemeClr val="tx1"/>
                  </a:solidFill>
                  <a:latin typeface="Georgia" panose="02040502050405020303" pitchFamily="18" charset="0"/>
                  <a:cs typeface="Arial" panose="020B0604020202020204" pitchFamily="34" charset="0"/>
                </a:defRPr>
              </a:lvl3pPr>
              <a:lvl4pPr marL="1600200" indent="-228600">
                <a:defRPr>
                  <a:solidFill>
                    <a:schemeClr val="tx1"/>
                  </a:solidFill>
                  <a:latin typeface="Georgia" panose="02040502050405020303" pitchFamily="18" charset="0"/>
                  <a:cs typeface="Arial" panose="020B0604020202020204" pitchFamily="34" charset="0"/>
                </a:defRPr>
              </a:lvl4pPr>
              <a:lvl5pPr marL="2057400" indent="-22860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algn="ctr" eaLnBrk="1" hangingPunct="1">
                <a:defRPr/>
              </a:pPr>
              <a:endParaRPr lang="en-US" altLang="en-US" sz="1400"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endParaRPr>
            </a:p>
            <a:p>
              <a:pPr algn="ctr" eaLnBrk="1" hangingPunct="1">
                <a:defRPr/>
              </a:pPr>
              <a:r>
                <a:rPr lang="en-US" altLang="en-US" sz="1400"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rPr>
                <a:t>Unsupervised and </a:t>
              </a:r>
            </a:p>
            <a:p>
              <a:pPr algn="ctr" eaLnBrk="1" hangingPunct="1">
                <a:defRPr/>
              </a:pPr>
              <a:r>
                <a:rPr lang="en-US" altLang="en-US" sz="1400"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rPr>
                <a:t>Semi-supervised</a:t>
              </a:r>
            </a:p>
            <a:p>
              <a:pPr algn="ctr" eaLnBrk="1" hangingPunct="1">
                <a:defRPr/>
              </a:pPr>
              <a:r>
                <a:rPr lang="en-US" altLang="en-US" sz="1400"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rPr>
                <a:t>Machine Learning</a:t>
              </a:r>
            </a:p>
            <a:p>
              <a:pPr algn="ctr" eaLnBrk="1" hangingPunct="1">
                <a:defRPr/>
              </a:pPr>
              <a:endParaRPr lang="en-US" altLang="en-US" dirty="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endParaRPr>
            </a:p>
            <a:p>
              <a:pPr algn="ctr" eaLnBrk="1" hangingPunct="1">
                <a:defRPr/>
              </a:pPr>
              <a:endParaRPr lang="en-US" altLang="en-US"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endParaRPr>
            </a:p>
            <a:p>
              <a:pPr algn="ctr" eaLnBrk="1" hangingPunct="1">
                <a:defRPr/>
              </a:pPr>
              <a:endParaRPr lang="en-US" altLang="en-US" dirty="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endParaRPr>
            </a:p>
          </p:txBody>
        </p:sp>
        <p:grpSp>
          <p:nvGrpSpPr>
            <p:cNvPr id="24" name="Group 243"/>
            <p:cNvGrpSpPr>
              <a:grpSpLocks/>
            </p:cNvGrpSpPr>
            <p:nvPr/>
          </p:nvGrpSpPr>
          <p:grpSpPr bwMode="auto">
            <a:xfrm>
              <a:off x="3781410" y="2992162"/>
              <a:ext cx="942975" cy="584200"/>
              <a:chOff x="1104" y="2293"/>
              <a:chExt cx="594" cy="368"/>
            </a:xfrm>
          </p:grpSpPr>
          <p:pic>
            <p:nvPicPr>
              <p:cNvPr id="25" name="Picture 224" descr="wheel-icon"/>
              <p:cNvPicPr>
                <a:picLocks noChangeAspect="1" noChangeArrowheads="1"/>
              </p:cNvPicPr>
              <p:nvPr/>
            </p:nvPicPr>
            <p:blipFill>
              <a:blip r:embed="rId4"/>
              <a:srcRect/>
              <a:stretch>
                <a:fillRect/>
              </a:stretch>
            </p:blipFill>
            <p:spPr bwMode="auto">
              <a:xfrm>
                <a:off x="1233" y="2293"/>
                <a:ext cx="374" cy="349"/>
              </a:xfrm>
              <a:prstGeom prst="rect">
                <a:avLst/>
              </a:prstGeom>
              <a:noFill/>
              <a:ln w="9525">
                <a:noFill/>
                <a:miter lim="800000"/>
                <a:headEnd/>
                <a:tailEnd/>
              </a:ln>
            </p:spPr>
          </p:pic>
          <p:pic>
            <p:nvPicPr>
              <p:cNvPr id="26" name="Picture 225" descr="wheel-icon"/>
              <p:cNvPicPr>
                <a:picLocks noChangeAspect="1" noChangeArrowheads="1"/>
              </p:cNvPicPr>
              <p:nvPr/>
            </p:nvPicPr>
            <p:blipFill>
              <a:blip r:embed="rId4"/>
              <a:srcRect/>
              <a:stretch>
                <a:fillRect/>
              </a:stretch>
            </p:blipFill>
            <p:spPr bwMode="auto">
              <a:xfrm>
                <a:off x="1461" y="2440"/>
                <a:ext cx="237" cy="221"/>
              </a:xfrm>
              <a:prstGeom prst="rect">
                <a:avLst/>
              </a:prstGeom>
              <a:noFill/>
              <a:ln w="9525">
                <a:noFill/>
                <a:miter lim="800000"/>
                <a:headEnd/>
                <a:tailEnd/>
              </a:ln>
            </p:spPr>
          </p:pic>
          <p:pic>
            <p:nvPicPr>
              <p:cNvPr id="27" name="Picture 226" descr="wheel-icon"/>
              <p:cNvPicPr>
                <a:picLocks noChangeAspect="1" noChangeArrowheads="1"/>
              </p:cNvPicPr>
              <p:nvPr/>
            </p:nvPicPr>
            <p:blipFill>
              <a:blip r:embed="rId4"/>
              <a:srcRect/>
              <a:stretch>
                <a:fillRect/>
              </a:stretch>
            </p:blipFill>
            <p:spPr bwMode="auto">
              <a:xfrm>
                <a:off x="1104" y="2453"/>
                <a:ext cx="205" cy="191"/>
              </a:xfrm>
              <a:prstGeom prst="rect">
                <a:avLst/>
              </a:prstGeom>
              <a:noFill/>
              <a:ln w="9525">
                <a:noFill/>
                <a:miter lim="800000"/>
                <a:headEnd/>
                <a:tailEnd/>
              </a:ln>
            </p:spPr>
          </p:pic>
        </p:grpSp>
      </p:grpSp>
      <p:cxnSp>
        <p:nvCxnSpPr>
          <p:cNvPr id="29" name="Straight Arrow Connector 28"/>
          <p:cNvCxnSpPr>
            <a:stCxn id="19" idx="1"/>
            <a:endCxn id="23" idx="1"/>
          </p:cNvCxnSpPr>
          <p:nvPr/>
        </p:nvCxnSpPr>
        <p:spPr bwMode="auto">
          <a:xfrm>
            <a:off x="3630613" y="2073505"/>
            <a:ext cx="949325" cy="19"/>
          </a:xfrm>
          <a:prstGeom prst="straightConnector1">
            <a:avLst/>
          </a:prstGeom>
          <a:noFill/>
          <a:ln w="9525" cap="flat" cmpd="sng" algn="ctr">
            <a:solidFill>
              <a:schemeClr val="tx1"/>
            </a:solidFill>
            <a:prstDash val="solid"/>
            <a:round/>
            <a:headEnd type="none" w="med" len="med"/>
            <a:tailEnd type="triangle" w="med" len="me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71654250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B0F0"/>
                </a:solidFill>
              </a:rPr>
              <a:t>Domain-adaptation for </a:t>
            </a:r>
            <a:r>
              <a:rPr lang="en-US" dirty="0">
                <a:solidFill>
                  <a:srgbClr val="00B0F0"/>
                </a:solidFill>
              </a:rPr>
              <a:t>Sentiment </a:t>
            </a:r>
            <a:r>
              <a:rPr lang="en-US" dirty="0" smtClean="0">
                <a:solidFill>
                  <a:srgbClr val="00B0F0"/>
                </a:solidFill>
              </a:rPr>
              <a:t>Extraction</a:t>
            </a:r>
            <a:endParaRPr lang="en-US" dirty="0">
              <a:solidFill>
                <a:srgbClr val="00B0F0"/>
              </a:solidFill>
            </a:endParaRPr>
          </a:p>
        </p:txBody>
      </p:sp>
      <p:sp>
        <p:nvSpPr>
          <p:cNvPr id="4" name="Slide Number Placeholder 3"/>
          <p:cNvSpPr>
            <a:spLocks noGrp="1"/>
          </p:cNvSpPr>
          <p:nvPr>
            <p:ph type="sldNum" sz="quarter" idx="10"/>
          </p:nvPr>
        </p:nvSpPr>
        <p:spPr>
          <a:xfrm>
            <a:off x="182562" y="6537325"/>
            <a:ext cx="503237" cy="1841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p>
            <a:fld id="{72A3F5D6-D14B-48B5-AB32-97A9D21AE35C}" type="slidenum">
              <a:rPr lang="en-US" altLang="en-US" sz="1400">
                <a:latin typeface="Arial" panose="020B0604020202020204" pitchFamily="34" charset="0"/>
                <a:ea typeface="MS PGothic" panose="020B0600070205080204" pitchFamily="34" charset="-128"/>
              </a:rPr>
              <a:pPr/>
              <a:t>16</a:t>
            </a:fld>
            <a:endParaRPr lang="en-US" altLang="en-US" sz="1400" dirty="0">
              <a:latin typeface="Arial" panose="020B0604020202020204" pitchFamily="34" charset="0"/>
              <a:ea typeface="MS PGothic" panose="020B0600070205080204" pitchFamily="34" charset="-128"/>
            </a:endParaRPr>
          </a:p>
        </p:txBody>
      </p:sp>
      <p:pic>
        <p:nvPicPr>
          <p:cNvPr id="40" name="Picture 10" descr="avatars,businesses,businesspeople,businesswomen,clipped images,computer monitors,computers,computing,cropped images,cropped pictures,females,heads,icons,monitors,offices,persons,PNG,technologies,transparent background,wome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5883" y="2901721"/>
            <a:ext cx="1494858" cy="1494858"/>
          </a:xfrm>
          <a:prstGeom prst="rect">
            <a:avLst/>
          </a:prstGeom>
          <a:noFill/>
          <a:extLst>
            <a:ext uri="{909E8E84-426E-40DD-AFC4-6F175D3DCCD1}">
              <a14:hiddenFill xmlns:a14="http://schemas.microsoft.com/office/drawing/2010/main">
                <a:solidFill>
                  <a:srgbClr val="FFFFFF"/>
                </a:solidFill>
              </a14:hiddenFill>
            </a:ext>
          </a:extLst>
        </p:spPr>
      </p:pic>
      <p:sp>
        <p:nvSpPr>
          <p:cNvPr id="42" name="TextBox 41"/>
          <p:cNvSpPr txBox="1"/>
          <p:nvPr/>
        </p:nvSpPr>
        <p:spPr>
          <a:xfrm>
            <a:off x="1180328" y="4059443"/>
            <a:ext cx="1901483" cy="461665"/>
          </a:xfrm>
          <a:prstGeom prst="rect">
            <a:avLst/>
          </a:prstGeom>
          <a:noFill/>
        </p:spPr>
        <p:txBody>
          <a:bodyPr wrap="none" rtlCol="0">
            <a:spAutoFit/>
          </a:bodyPr>
          <a:lstStyle/>
          <a:p>
            <a:r>
              <a:rPr lang="en-US" sz="1200" dirty="0" smtClean="0">
                <a:latin typeface="Whitney Light" pitchFamily="50" charset="0"/>
              </a:rPr>
              <a:t>Entity types of interest</a:t>
            </a:r>
          </a:p>
          <a:p>
            <a:r>
              <a:rPr lang="en-US" sz="1200" dirty="0" smtClean="0">
                <a:latin typeface="Whitney Light" pitchFamily="50" charset="0"/>
              </a:rPr>
              <a:t> &amp; associated key aspects </a:t>
            </a:r>
            <a:endParaRPr lang="en-US" sz="1200" dirty="0">
              <a:latin typeface="Whitney Light" pitchFamily="50" charset="0"/>
            </a:endParaRPr>
          </a:p>
        </p:txBody>
      </p:sp>
      <p:pic>
        <p:nvPicPr>
          <p:cNvPr id="45" name="Picture 44"/>
          <p:cNvPicPr>
            <a:picLocks noChangeAspect="1"/>
          </p:cNvPicPr>
          <p:nvPr/>
        </p:nvPicPr>
        <p:blipFill>
          <a:blip r:embed="rId4"/>
          <a:stretch>
            <a:fillRect/>
          </a:stretch>
        </p:blipFill>
        <p:spPr>
          <a:xfrm>
            <a:off x="1416072" y="4828564"/>
            <a:ext cx="1224892" cy="918669"/>
          </a:xfrm>
          <a:prstGeom prst="rect">
            <a:avLst/>
          </a:prstGeom>
        </p:spPr>
      </p:pic>
      <p:pic>
        <p:nvPicPr>
          <p:cNvPr id="48" name="Picture 14" descr="http://files.softicons.com/download/system-icons/crystal-project-icons-by-everaldo-coelho/png/256x256/actions/software-development.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47789" y="3305009"/>
            <a:ext cx="563354" cy="563354"/>
          </a:xfrm>
          <a:prstGeom prst="rect">
            <a:avLst/>
          </a:prstGeom>
          <a:noFill/>
          <a:extLst>
            <a:ext uri="{909E8E84-426E-40DD-AFC4-6F175D3DCCD1}">
              <a14:hiddenFill xmlns:a14="http://schemas.microsoft.com/office/drawing/2010/main">
                <a:solidFill>
                  <a:srgbClr val="FFFFFF"/>
                </a:solidFill>
              </a14:hiddenFill>
            </a:ext>
          </a:extLst>
        </p:spPr>
      </p:pic>
      <p:sp>
        <p:nvSpPr>
          <p:cNvPr id="50" name="Bent Arrow 49"/>
          <p:cNvSpPr/>
          <p:nvPr/>
        </p:nvSpPr>
        <p:spPr>
          <a:xfrm>
            <a:off x="3237381" y="3563664"/>
            <a:ext cx="789531" cy="832915"/>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Whitney Light" pitchFamily="50" charset="0"/>
            </a:endParaRPr>
          </a:p>
        </p:txBody>
      </p:sp>
      <p:sp>
        <p:nvSpPr>
          <p:cNvPr id="51" name="Bent Arrow 50"/>
          <p:cNvSpPr/>
          <p:nvPr/>
        </p:nvSpPr>
        <p:spPr>
          <a:xfrm flipV="1">
            <a:off x="3206166" y="5142041"/>
            <a:ext cx="789531" cy="832915"/>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Whitney Light" pitchFamily="50" charset="0"/>
            </a:endParaRPr>
          </a:p>
        </p:txBody>
      </p:sp>
      <p:sp>
        <p:nvSpPr>
          <p:cNvPr id="52" name="Circular Arrow 51"/>
          <p:cNvSpPr/>
          <p:nvPr/>
        </p:nvSpPr>
        <p:spPr>
          <a:xfrm>
            <a:off x="5140271" y="2794818"/>
            <a:ext cx="1539535" cy="1094387"/>
          </a:xfrm>
          <a:prstGeom prst="circular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Whitney Light" pitchFamily="50" charset="0"/>
            </a:endParaRPr>
          </a:p>
        </p:txBody>
      </p:sp>
      <p:sp>
        <p:nvSpPr>
          <p:cNvPr id="53" name="Circular Arrow 52"/>
          <p:cNvSpPr/>
          <p:nvPr/>
        </p:nvSpPr>
        <p:spPr>
          <a:xfrm rot="10800000">
            <a:off x="5158213" y="3312164"/>
            <a:ext cx="1539535" cy="1094387"/>
          </a:xfrm>
          <a:prstGeom prst="circular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Whitney Light" pitchFamily="50" charset="0"/>
            </a:endParaRPr>
          </a:p>
        </p:txBody>
      </p:sp>
      <p:sp>
        <p:nvSpPr>
          <p:cNvPr id="54" name="TextBox 53"/>
          <p:cNvSpPr txBox="1"/>
          <p:nvPr/>
        </p:nvSpPr>
        <p:spPr>
          <a:xfrm>
            <a:off x="5626228" y="2968443"/>
            <a:ext cx="540982" cy="276999"/>
          </a:xfrm>
          <a:prstGeom prst="rect">
            <a:avLst/>
          </a:prstGeom>
          <a:noFill/>
        </p:spPr>
        <p:txBody>
          <a:bodyPr wrap="none" rtlCol="0">
            <a:spAutoFit/>
          </a:bodyPr>
          <a:lstStyle/>
          <a:p>
            <a:r>
              <a:rPr lang="en-US" sz="1200" dirty="0" smtClean="0">
                <a:latin typeface="Whitney Light" pitchFamily="50" charset="0"/>
              </a:rPr>
              <a:t>refine</a:t>
            </a:r>
            <a:endParaRPr lang="en-US" sz="1200" dirty="0">
              <a:latin typeface="Whitney Light" pitchFamily="50" charset="0"/>
            </a:endParaRPr>
          </a:p>
        </p:txBody>
      </p:sp>
      <p:sp>
        <p:nvSpPr>
          <p:cNvPr id="55" name="TextBox 54"/>
          <p:cNvSpPr txBox="1"/>
          <p:nvPr/>
        </p:nvSpPr>
        <p:spPr>
          <a:xfrm>
            <a:off x="5587437" y="3935852"/>
            <a:ext cx="712824" cy="276999"/>
          </a:xfrm>
          <a:prstGeom prst="rect">
            <a:avLst/>
          </a:prstGeom>
          <a:noFill/>
        </p:spPr>
        <p:txBody>
          <a:bodyPr wrap="none" rtlCol="0">
            <a:spAutoFit/>
          </a:bodyPr>
          <a:lstStyle/>
          <a:p>
            <a:r>
              <a:rPr lang="en-US" sz="1200" dirty="0" smtClean="0">
                <a:latin typeface="Whitney Light" pitchFamily="50" charset="0"/>
              </a:rPr>
              <a:t>evaluate</a:t>
            </a:r>
            <a:endParaRPr lang="en-US" sz="1200" dirty="0">
              <a:latin typeface="Whitney Light" pitchFamily="50" charset="0"/>
            </a:endParaRPr>
          </a:p>
        </p:txBody>
      </p:sp>
      <p:sp>
        <p:nvSpPr>
          <p:cNvPr id="57" name="TextBox 56"/>
          <p:cNvSpPr txBox="1"/>
          <p:nvPr/>
        </p:nvSpPr>
        <p:spPr>
          <a:xfrm>
            <a:off x="4157819" y="4035985"/>
            <a:ext cx="908326" cy="276999"/>
          </a:xfrm>
          <a:prstGeom prst="rect">
            <a:avLst/>
          </a:prstGeom>
          <a:noFill/>
        </p:spPr>
        <p:txBody>
          <a:bodyPr wrap="none" rtlCol="0">
            <a:spAutoFit/>
          </a:bodyPr>
          <a:lstStyle/>
          <a:p>
            <a:r>
              <a:rPr lang="en-US" sz="1200" dirty="0" smtClean="0">
                <a:latin typeface="Whitney Light" pitchFamily="50" charset="0"/>
              </a:rPr>
              <a:t>Power User</a:t>
            </a:r>
            <a:endParaRPr lang="en-US" sz="1200" dirty="0">
              <a:latin typeface="Whitney Light" pitchFamily="50" charset="0"/>
            </a:endParaRPr>
          </a:p>
        </p:txBody>
      </p:sp>
      <p:sp>
        <p:nvSpPr>
          <p:cNvPr id="60" name="TextBox 59"/>
          <p:cNvSpPr txBox="1"/>
          <p:nvPr/>
        </p:nvSpPr>
        <p:spPr>
          <a:xfrm>
            <a:off x="6521081" y="3820233"/>
            <a:ext cx="852413" cy="307777"/>
          </a:xfrm>
          <a:prstGeom prst="rect">
            <a:avLst/>
          </a:prstGeom>
          <a:noFill/>
        </p:spPr>
        <p:txBody>
          <a:bodyPr wrap="none" rtlCol="0">
            <a:spAutoFit/>
          </a:bodyPr>
          <a:lstStyle/>
          <a:p>
            <a:r>
              <a:rPr lang="en-US" sz="1400" dirty="0" smtClean="0">
                <a:latin typeface="Whitney Light" pitchFamily="50" charset="0"/>
              </a:rPr>
              <a:t>Extractor</a:t>
            </a:r>
            <a:endParaRPr lang="en-US" sz="1400" dirty="0">
              <a:latin typeface="Whitney Light" pitchFamily="50" charset="0"/>
            </a:endParaRPr>
          </a:p>
        </p:txBody>
      </p:sp>
      <p:sp>
        <p:nvSpPr>
          <p:cNvPr id="62" name="TextBox 61"/>
          <p:cNvSpPr txBox="1"/>
          <p:nvPr/>
        </p:nvSpPr>
        <p:spPr>
          <a:xfrm>
            <a:off x="1276549" y="5704532"/>
            <a:ext cx="1425390" cy="276999"/>
          </a:xfrm>
          <a:prstGeom prst="rect">
            <a:avLst/>
          </a:prstGeom>
          <a:noFill/>
        </p:spPr>
        <p:txBody>
          <a:bodyPr wrap="none" rtlCol="0">
            <a:spAutoFit/>
          </a:bodyPr>
          <a:lstStyle/>
          <a:p>
            <a:r>
              <a:rPr lang="en-US" sz="1200" dirty="0" smtClean="0">
                <a:latin typeface="Whitney Light" pitchFamily="50" charset="0"/>
              </a:rPr>
              <a:t>Sample Documents</a:t>
            </a:r>
            <a:endParaRPr lang="en-US" sz="1200" dirty="0">
              <a:latin typeface="Whitney Light" pitchFamily="50" charset="0"/>
            </a:endParaRPr>
          </a:p>
        </p:txBody>
      </p:sp>
      <p:pic>
        <p:nvPicPr>
          <p:cNvPr id="65" name="Picture 2" descr="http://ellicom.com/boutique/wp-content/uploads/2013/09/icon_expert_coul-279x200.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80313" y="5151834"/>
            <a:ext cx="1539586" cy="1103646"/>
          </a:xfrm>
          <a:prstGeom prst="rect">
            <a:avLst/>
          </a:prstGeom>
          <a:noFill/>
          <a:extLst>
            <a:ext uri="{909E8E84-426E-40DD-AFC4-6F175D3DCCD1}">
              <a14:hiddenFill xmlns:a14="http://schemas.microsoft.com/office/drawing/2010/main">
                <a:solidFill>
                  <a:srgbClr val="FFFFFF"/>
                </a:solidFill>
              </a14:hiddenFill>
            </a:ext>
          </a:extLst>
        </p:spPr>
      </p:pic>
      <p:sp>
        <p:nvSpPr>
          <p:cNvPr id="66" name="TextBox 65"/>
          <p:cNvSpPr txBox="1"/>
          <p:nvPr/>
        </p:nvSpPr>
        <p:spPr>
          <a:xfrm>
            <a:off x="4104705" y="6116980"/>
            <a:ext cx="1124026" cy="276999"/>
          </a:xfrm>
          <a:prstGeom prst="rect">
            <a:avLst/>
          </a:prstGeom>
          <a:noFill/>
        </p:spPr>
        <p:txBody>
          <a:bodyPr wrap="none" rtlCol="0">
            <a:spAutoFit/>
          </a:bodyPr>
          <a:lstStyle/>
          <a:p>
            <a:r>
              <a:rPr lang="en-US" sz="1200" dirty="0" smtClean="0">
                <a:latin typeface="Whitney Light" pitchFamily="50" charset="0"/>
              </a:rPr>
              <a:t>Domain expert</a:t>
            </a:r>
            <a:endParaRPr lang="en-US" sz="1200" dirty="0">
              <a:latin typeface="Whitney Light" pitchFamily="50" charset="0"/>
            </a:endParaRPr>
          </a:p>
        </p:txBody>
      </p:sp>
      <p:sp>
        <p:nvSpPr>
          <p:cNvPr id="67" name="Right Arrow 66"/>
          <p:cNvSpPr/>
          <p:nvPr/>
        </p:nvSpPr>
        <p:spPr>
          <a:xfrm rot="16200000">
            <a:off x="4182015" y="4319458"/>
            <a:ext cx="977145" cy="102531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Whitney Light" pitchFamily="50" charset="0"/>
              </a:rPr>
              <a:t>feedback</a:t>
            </a:r>
            <a:endParaRPr lang="en-US" dirty="0">
              <a:latin typeface="Whitney Light" pitchFamily="50" charset="0"/>
            </a:endParaRPr>
          </a:p>
        </p:txBody>
      </p:sp>
      <p:sp>
        <p:nvSpPr>
          <p:cNvPr id="68" name="Rectangle 67"/>
          <p:cNvSpPr/>
          <p:nvPr/>
        </p:nvSpPr>
        <p:spPr>
          <a:xfrm>
            <a:off x="304800" y="2532311"/>
            <a:ext cx="6245263" cy="241655"/>
          </a:xfrm>
          <a:prstGeom prst="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eaLnBrk="1" fontAlgn="auto" hangingPunct="1">
              <a:spcBef>
                <a:spcPts val="0"/>
              </a:spcBef>
              <a:spcAft>
                <a:spcPts val="0"/>
              </a:spcAft>
            </a:pPr>
            <a:r>
              <a:rPr lang="en-US" sz="1200" b="1" dirty="0" smtClean="0">
                <a:solidFill>
                  <a:prstClr val="black"/>
                </a:solidFill>
                <a:latin typeface="Whitney Light" pitchFamily="50" charset="0"/>
              </a:rPr>
              <a:t>Offline Process</a:t>
            </a:r>
            <a:endParaRPr lang="en-US" sz="1200" b="1" dirty="0">
              <a:solidFill>
                <a:prstClr val="black"/>
              </a:solidFill>
              <a:latin typeface="Whitney Light" pitchFamily="50" charset="0"/>
            </a:endParaRPr>
          </a:p>
        </p:txBody>
      </p:sp>
      <p:sp>
        <p:nvSpPr>
          <p:cNvPr id="69" name="Rectangle 68"/>
          <p:cNvSpPr/>
          <p:nvPr/>
        </p:nvSpPr>
        <p:spPr>
          <a:xfrm>
            <a:off x="6765414" y="2532310"/>
            <a:ext cx="2226186" cy="241655"/>
          </a:xfrm>
          <a:prstGeom prst="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eaLnBrk="1" fontAlgn="auto" hangingPunct="1">
              <a:spcBef>
                <a:spcPts val="0"/>
              </a:spcBef>
              <a:spcAft>
                <a:spcPts val="0"/>
              </a:spcAft>
            </a:pPr>
            <a:r>
              <a:rPr lang="en-US" sz="1200" b="1" dirty="0" smtClean="0">
                <a:solidFill>
                  <a:prstClr val="black"/>
                </a:solidFill>
                <a:latin typeface="Whitney Light" pitchFamily="50" charset="0"/>
              </a:rPr>
              <a:t>Online Process</a:t>
            </a:r>
            <a:endParaRPr lang="en-US" sz="1200" b="1" dirty="0">
              <a:solidFill>
                <a:prstClr val="black"/>
              </a:solidFill>
              <a:latin typeface="Whitney Light" pitchFamily="50" charset="0"/>
            </a:endParaRPr>
          </a:p>
        </p:txBody>
      </p:sp>
      <p:cxnSp>
        <p:nvCxnSpPr>
          <p:cNvPr id="71" name="Straight Arrow Connector 70"/>
          <p:cNvCxnSpPr/>
          <p:nvPr/>
        </p:nvCxnSpPr>
        <p:spPr>
          <a:xfrm flipH="1" flipV="1">
            <a:off x="7250596" y="3495712"/>
            <a:ext cx="1016540" cy="239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7305854" y="2998113"/>
            <a:ext cx="1047208" cy="430887"/>
          </a:xfrm>
          <a:prstGeom prst="rect">
            <a:avLst/>
          </a:prstGeom>
          <a:noFill/>
        </p:spPr>
        <p:txBody>
          <a:bodyPr wrap="square" rtlCol="0">
            <a:spAutoFit/>
          </a:bodyPr>
          <a:lstStyle/>
          <a:p>
            <a:pPr eaLnBrk="1" fontAlgn="auto" hangingPunct="1">
              <a:spcBef>
                <a:spcPts val="0"/>
              </a:spcBef>
              <a:spcAft>
                <a:spcPts val="0"/>
              </a:spcAft>
            </a:pPr>
            <a:r>
              <a:rPr lang="en-US" sz="1100" dirty="0" smtClean="0">
                <a:solidFill>
                  <a:prstClr val="black"/>
                </a:solidFill>
                <a:latin typeface="Whitney Light" pitchFamily="50" charset="0"/>
                <a:cs typeface="+mn-cs"/>
              </a:rPr>
              <a:t>Pre-ingested Documents</a:t>
            </a:r>
            <a:endParaRPr lang="en-US" sz="1100" dirty="0">
              <a:solidFill>
                <a:prstClr val="black"/>
              </a:solidFill>
              <a:latin typeface="Whitney Light" pitchFamily="50" charset="0"/>
              <a:cs typeface="+mn-cs"/>
            </a:endParaRPr>
          </a:p>
        </p:txBody>
      </p:sp>
      <p:sp>
        <p:nvSpPr>
          <p:cNvPr id="73" name="TextBox 72"/>
          <p:cNvSpPr txBox="1"/>
          <p:nvPr/>
        </p:nvSpPr>
        <p:spPr>
          <a:xfrm>
            <a:off x="7332153" y="3599035"/>
            <a:ext cx="843501" cy="261610"/>
          </a:xfrm>
          <a:prstGeom prst="rect">
            <a:avLst/>
          </a:prstGeom>
          <a:noFill/>
        </p:spPr>
        <p:txBody>
          <a:bodyPr wrap="none" rtlCol="0">
            <a:spAutoFit/>
          </a:bodyPr>
          <a:lstStyle/>
          <a:p>
            <a:pPr eaLnBrk="1" fontAlgn="auto" hangingPunct="1">
              <a:spcBef>
                <a:spcPts val="0"/>
              </a:spcBef>
              <a:spcAft>
                <a:spcPts val="0"/>
              </a:spcAft>
            </a:pPr>
            <a:r>
              <a:rPr lang="en-US" sz="1100" dirty="0" smtClean="0">
                <a:solidFill>
                  <a:prstClr val="black"/>
                </a:solidFill>
                <a:latin typeface="Whitney Light" pitchFamily="50" charset="0"/>
                <a:cs typeface="+mn-cs"/>
              </a:rPr>
              <a:t>Sentiments</a:t>
            </a:r>
            <a:endParaRPr lang="en-US" sz="1100" dirty="0">
              <a:solidFill>
                <a:prstClr val="black"/>
              </a:solidFill>
              <a:latin typeface="Whitney Light" pitchFamily="50" charset="0"/>
              <a:cs typeface="+mn-cs"/>
            </a:endParaRPr>
          </a:p>
        </p:txBody>
      </p:sp>
      <p:cxnSp>
        <p:nvCxnSpPr>
          <p:cNvPr id="74" name="Straight Arrow Connector 73"/>
          <p:cNvCxnSpPr/>
          <p:nvPr/>
        </p:nvCxnSpPr>
        <p:spPr>
          <a:xfrm>
            <a:off x="7250596" y="3607688"/>
            <a:ext cx="101060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6662431" y="2219551"/>
            <a:ext cx="13979" cy="3991732"/>
          </a:xfrm>
          <a:prstGeom prst="line">
            <a:avLst/>
          </a:prstGeom>
          <a:ln>
            <a:solidFill>
              <a:schemeClr val="tx1">
                <a:lumMod val="50000"/>
                <a:lumOff val="50000"/>
              </a:schemeClr>
            </a:solidFill>
            <a:prstDash val="lgDash"/>
          </a:ln>
        </p:spPr>
        <p:style>
          <a:lnRef idx="1">
            <a:schemeClr val="accent1"/>
          </a:lnRef>
          <a:fillRef idx="0">
            <a:schemeClr val="accent1"/>
          </a:fillRef>
          <a:effectRef idx="0">
            <a:schemeClr val="accent1"/>
          </a:effectRef>
          <a:fontRef idx="minor">
            <a:schemeClr val="tx1"/>
          </a:fontRef>
        </p:style>
      </p:cxnSp>
      <p:sp>
        <p:nvSpPr>
          <p:cNvPr id="78" name="Rectangular Callout 77"/>
          <p:cNvSpPr/>
          <p:nvPr/>
        </p:nvSpPr>
        <p:spPr bwMode="auto">
          <a:xfrm>
            <a:off x="3081812" y="1447801"/>
            <a:ext cx="3491616" cy="1033442"/>
          </a:xfrm>
          <a:prstGeom prst="wedgeRectCallout">
            <a:avLst>
              <a:gd name="adj1" fmla="val 21456"/>
              <a:gd name="adj2" fmla="val 108829"/>
            </a:avLst>
          </a:prstGeom>
          <a:solidFill>
            <a:srgbClr val="FFFFCC"/>
          </a:solidFill>
          <a:ln>
            <a:noFill/>
          </a:ln>
          <a:effectLst/>
          <a:extLst/>
        </p:spPr>
        <p:txBody>
          <a:bodyPr vert="horz" wrap="square" lIns="91440" tIns="45720" rIns="91440" bIns="45720" numCol="1" rtlCol="0" anchor="t" anchorCtr="0" compatLnSpc="1">
            <a:prstTxWarp prst="textNoShape">
              <a:avLst/>
            </a:prstTxWarp>
          </a:bodyPr>
          <a:lstStyle/>
          <a:p>
            <a:pPr eaLnBrk="1" hangingPunct="1">
              <a:lnSpc>
                <a:spcPct val="90000"/>
              </a:lnSpc>
            </a:pPr>
            <a:r>
              <a:rPr lang="en-US" sz="1400" b="1" dirty="0">
                <a:latin typeface="Whitney Light" pitchFamily="50" charset="0"/>
              </a:rPr>
              <a:t>Machine learning </a:t>
            </a:r>
            <a:r>
              <a:rPr lang="en-US" sz="1400" dirty="0">
                <a:latin typeface="Whitney Light" pitchFamily="50" charset="0"/>
              </a:rPr>
              <a:t>techniques used in offline </a:t>
            </a:r>
            <a:r>
              <a:rPr lang="en-US" sz="1400" dirty="0" smtClean="0">
                <a:latin typeface="Whitney Light" pitchFamily="50" charset="0"/>
              </a:rPr>
              <a:t>process for domain adaptation</a:t>
            </a:r>
            <a:endParaRPr lang="en-US" sz="1400" dirty="0">
              <a:latin typeface="Whitney Light" pitchFamily="50" charset="0"/>
            </a:endParaRPr>
          </a:p>
          <a:p>
            <a:pPr marL="171450" indent="-171450" eaLnBrk="1" hangingPunct="1">
              <a:lnSpc>
                <a:spcPct val="90000"/>
              </a:lnSpc>
              <a:buFont typeface="Arial" panose="020B0604020202020204" pitchFamily="34" charset="0"/>
              <a:buChar char="•"/>
            </a:pPr>
            <a:r>
              <a:rPr lang="en-US" sz="1100" dirty="0">
                <a:latin typeface="Whitney Light" pitchFamily="50" charset="0"/>
              </a:rPr>
              <a:t>From discovering basic features (regular expressions, dictionaries)…</a:t>
            </a:r>
          </a:p>
          <a:p>
            <a:pPr marL="171450" indent="-171450" eaLnBrk="1" hangingPunct="1">
              <a:lnSpc>
                <a:spcPct val="90000"/>
              </a:lnSpc>
              <a:buFont typeface="Arial" panose="020B0604020202020204" pitchFamily="34" charset="0"/>
              <a:buChar char="•"/>
            </a:pPr>
            <a:r>
              <a:rPr lang="en-US" sz="1100" dirty="0">
                <a:latin typeface="Whitney Light" pitchFamily="50" charset="0"/>
              </a:rPr>
              <a:t>… to learning new rules, or refining existing rules</a:t>
            </a:r>
          </a:p>
          <a:p>
            <a:pPr marL="0" marR="0" indent="0" algn="l" defTabSz="914400" rtl="0" eaLnBrk="1" fontAlgn="base" latinLnBrk="0" hangingPunct="1">
              <a:lnSpc>
                <a:spcPct val="90000"/>
              </a:lnSpc>
              <a:spcBef>
                <a:spcPct val="0"/>
              </a:spcBef>
              <a:spcAft>
                <a:spcPct val="0"/>
              </a:spcAft>
              <a:buClrTx/>
              <a:buSzTx/>
              <a:buFontTx/>
              <a:buNone/>
              <a:tabLst/>
            </a:pPr>
            <a:endParaRPr kumimoji="0" lang="en-US" sz="1100" b="0" i="0" u="none" strike="noStrike" cap="none" normalizeH="0" baseline="0" dirty="0" smtClean="0">
              <a:ln>
                <a:noFill/>
              </a:ln>
              <a:effectLst/>
              <a:latin typeface="Whitney Light" pitchFamily="50" charset="0"/>
            </a:endParaRPr>
          </a:p>
        </p:txBody>
      </p:sp>
      <p:sp>
        <p:nvSpPr>
          <p:cNvPr id="5" name="Date Placeholder 4"/>
          <p:cNvSpPr>
            <a:spLocks noGrp="1"/>
          </p:cNvSpPr>
          <p:nvPr>
            <p:ph type="dt" sz="half" idx="12"/>
          </p:nvPr>
        </p:nvSpPr>
        <p:spPr/>
        <p:txBody>
          <a:bodyPr/>
          <a:lstStyle/>
          <a:p>
            <a:pPr>
              <a:defRPr/>
            </a:pPr>
            <a:r>
              <a:rPr lang="en-US" altLang="en-US" smtClean="0"/>
              <a:t> </a:t>
            </a:r>
            <a:endParaRPr lang="en-US" altLang="en-US"/>
          </a:p>
        </p:txBody>
      </p:sp>
    </p:spTree>
    <p:extLst>
      <p:ext uri="{BB962C8B-B14F-4D97-AF65-F5344CB8AC3E}">
        <p14:creationId xmlns:p14="http://schemas.microsoft.com/office/powerpoint/2010/main" val="393021102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7886700" cy="377824"/>
          </a:xfrm>
        </p:spPr>
        <p:txBody>
          <a:bodyPr>
            <a:noAutofit/>
          </a:bodyPr>
          <a:lstStyle/>
          <a:p>
            <a:r>
              <a:rPr lang="en-US" sz="2400" dirty="0" smtClean="0"/>
              <a:t>Phase 1: Parse</a:t>
            </a:r>
            <a:endParaRPr lang="en-US" sz="2400" dirty="0"/>
          </a:p>
        </p:txBody>
      </p:sp>
      <p:grpSp>
        <p:nvGrpSpPr>
          <p:cNvPr id="3" name="Group 2"/>
          <p:cNvGrpSpPr/>
          <p:nvPr/>
        </p:nvGrpSpPr>
        <p:grpSpPr>
          <a:xfrm>
            <a:off x="2082150" y="1018142"/>
            <a:ext cx="6757050" cy="568656"/>
            <a:chOff x="2371074" y="544430"/>
            <a:chExt cx="6757050" cy="568656"/>
          </a:xfrm>
        </p:grpSpPr>
        <p:sp>
          <p:nvSpPr>
            <p:cNvPr id="41" name="Rectangle 37"/>
            <p:cNvSpPr>
              <a:spLocks noChangeArrowheads="1"/>
            </p:cNvSpPr>
            <p:nvPr/>
          </p:nvSpPr>
          <p:spPr bwMode="auto">
            <a:xfrm>
              <a:off x="2371074" y="544430"/>
              <a:ext cx="6757050" cy="338554"/>
            </a:xfrm>
            <a:prstGeom prst="rect">
              <a:avLst/>
            </a:prstGeom>
            <a:solidFill>
              <a:srgbClr val="FFFFCC"/>
            </a:solidFill>
            <a:ln w="9525">
              <a:noFill/>
              <a:miter lim="800000"/>
              <a:headEnd/>
              <a:tailEnd/>
            </a:ln>
            <a:effectLst>
              <a:outerShdw blurRad="63500" dist="53882" dir="2700000" algn="ctr" rotWithShape="0">
                <a:schemeClr val="bg2">
                  <a:alpha val="50000"/>
                </a:schemeClr>
              </a:outerShdw>
            </a:effectLst>
          </p:spPr>
          <p:txBody>
            <a:bodyPr wrap="square">
              <a:spAutoFit/>
            </a:bodyPr>
            <a:lstStyle/>
            <a:p>
              <a:pPr algn="ctr" eaLnBrk="1" hangingPunct="1">
                <a:defRPr/>
              </a:pPr>
              <a:r>
                <a:rPr lang="en-US" sz="1600" i="1" dirty="0">
                  <a:latin typeface="Comic Sans MS" charset="0"/>
                  <a:ea typeface="MS PGothic" charset="0"/>
                  <a:cs typeface="MS PGothic" charset="0"/>
                </a:rPr>
                <a:t>We have upgraded US equities from 3M Neutral to 3M </a:t>
              </a:r>
              <a:r>
                <a:rPr lang="en-US" sz="1600" i="1" dirty="0" smtClean="0">
                  <a:latin typeface="Comic Sans MS" charset="0"/>
                  <a:ea typeface="MS PGothic" charset="0"/>
                  <a:cs typeface="MS PGothic" charset="0"/>
                </a:rPr>
                <a:t>Overweight.</a:t>
              </a:r>
              <a:endParaRPr lang="en-US" sz="1600" i="1" dirty="0">
                <a:latin typeface="Comic Sans MS" charset="0"/>
                <a:ea typeface="MS PGothic" charset="0"/>
                <a:cs typeface="MS PGothic" charset="0"/>
              </a:endParaRPr>
            </a:p>
          </p:txBody>
        </p:sp>
        <p:sp>
          <p:nvSpPr>
            <p:cNvPr id="176" name="Rectangle 175"/>
            <p:cNvSpPr/>
            <p:nvPr/>
          </p:nvSpPr>
          <p:spPr>
            <a:xfrm>
              <a:off x="5912956" y="851476"/>
              <a:ext cx="184666" cy="261610"/>
            </a:xfrm>
            <a:prstGeom prst="rect">
              <a:avLst/>
            </a:prstGeom>
          </p:spPr>
          <p:txBody>
            <a:bodyPr wrap="none">
              <a:spAutoFit/>
            </a:bodyPr>
            <a:lstStyle/>
            <a:p>
              <a:endParaRPr lang="en-US" sz="1100" i="1" dirty="0">
                <a:solidFill>
                  <a:schemeClr val="bg1">
                    <a:lumMod val="50000"/>
                  </a:schemeClr>
                </a:solidFill>
              </a:endParaRPr>
            </a:p>
          </p:txBody>
        </p:sp>
      </p:grpSp>
      <p:grpSp>
        <p:nvGrpSpPr>
          <p:cNvPr id="4" name="Group 3"/>
          <p:cNvGrpSpPr/>
          <p:nvPr/>
        </p:nvGrpSpPr>
        <p:grpSpPr>
          <a:xfrm>
            <a:off x="320676" y="1524000"/>
            <a:ext cx="8465044" cy="4588512"/>
            <a:chOff x="609600" y="1050288"/>
            <a:chExt cx="8465044" cy="4588512"/>
          </a:xfrm>
        </p:grpSpPr>
        <p:sp>
          <p:nvSpPr>
            <p:cNvPr id="62" name="AutoShape 2"/>
            <p:cNvSpPr>
              <a:spLocks noChangeArrowheads="1"/>
            </p:cNvSpPr>
            <p:nvPr/>
          </p:nvSpPr>
          <p:spPr bwMode="auto">
            <a:xfrm>
              <a:off x="1740999" y="1050288"/>
              <a:ext cx="1859123" cy="715089"/>
            </a:xfrm>
            <a:prstGeom prst="roundRect">
              <a:avLst>
                <a:gd name="adj" fmla="val 16667"/>
              </a:avLst>
            </a:prstGeom>
            <a:solidFill>
              <a:srgbClr val="DDDDDD"/>
            </a:solidFill>
            <a:ln w="9525">
              <a:noFill/>
              <a:round/>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nchor="ctr">
              <a:spAutoFit/>
            </a:bodyPr>
            <a:lstStyle>
              <a:lvl1pPr algn="l">
                <a:spcBef>
                  <a:spcPct val="0"/>
                </a:spcBef>
                <a:defRPr>
                  <a:solidFill>
                    <a:schemeClr val="tx1"/>
                  </a:solidFill>
                  <a:latin typeface="Arial" panose="020B0604020202020204" pitchFamily="34" charset="0"/>
                  <a:cs typeface="Arial" panose="020B0604020202020204" pitchFamily="34" charset="0"/>
                </a:defRPr>
              </a:lvl1pPr>
              <a:lvl2pPr marL="742950" indent="-285750" algn="l">
                <a:spcBef>
                  <a:spcPct val="0"/>
                </a:spcBef>
                <a:defRPr>
                  <a:solidFill>
                    <a:schemeClr val="tx1"/>
                  </a:solidFill>
                  <a:latin typeface="Arial" panose="020B0604020202020204" pitchFamily="34" charset="0"/>
                  <a:cs typeface="Arial" panose="020B0604020202020204" pitchFamily="34" charset="0"/>
                </a:defRPr>
              </a:lvl2pPr>
              <a:lvl3pPr marL="1143000" indent="-228600" algn="l">
                <a:spcBef>
                  <a:spcPct val="0"/>
                </a:spcBef>
                <a:defRPr>
                  <a:solidFill>
                    <a:schemeClr val="tx1"/>
                  </a:solidFill>
                  <a:latin typeface="Arial" panose="020B0604020202020204" pitchFamily="34" charset="0"/>
                  <a:cs typeface="Arial" panose="020B0604020202020204" pitchFamily="34" charset="0"/>
                </a:defRPr>
              </a:lvl3pPr>
              <a:lvl4pPr marL="1600200" indent="-228600" algn="l">
                <a:spcBef>
                  <a:spcPct val="0"/>
                </a:spcBef>
                <a:defRPr>
                  <a:solidFill>
                    <a:schemeClr val="tx1"/>
                  </a:solidFill>
                  <a:latin typeface="Arial" panose="020B0604020202020204" pitchFamily="34" charset="0"/>
                  <a:cs typeface="Arial" panose="020B0604020202020204" pitchFamily="34" charset="0"/>
                </a:defRPr>
              </a:lvl4pPr>
              <a:lvl5pPr marL="2057400" indent="-228600" algn="l">
                <a:spcBef>
                  <a:spcPct val="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200" b="1" dirty="0" smtClean="0">
                  <a:ea typeface="ＭＳ Ｐゴシック" panose="020B0600070205080204" pitchFamily="34" charset="-128"/>
                </a:rPr>
                <a:t>Clause</a:t>
              </a:r>
              <a:endParaRPr lang="en-US" altLang="en-US" sz="1200" b="1" dirty="0">
                <a:ea typeface="ＭＳ Ｐゴシック" panose="020B0600070205080204" pitchFamily="34" charset="-128"/>
              </a:endParaRPr>
            </a:p>
            <a:p>
              <a:pPr algn="ctr"/>
              <a:r>
                <a:rPr lang="en-US" altLang="en-US" sz="1200" i="1" dirty="0" smtClean="0">
                  <a:ea typeface="ＭＳ Ｐゴシック" panose="020B0600070205080204" pitchFamily="34" charset="-128"/>
                </a:rPr>
                <a:t>verb, auxiliary, present</a:t>
              </a:r>
            </a:p>
            <a:p>
              <a:pPr algn="ctr"/>
              <a:r>
                <a:rPr lang="en-US" altLang="en-US" sz="1200" i="1" dirty="0" smtClean="0">
                  <a:ea typeface="ＭＳ Ｐゴシック" panose="020B0600070205080204" pitchFamily="34" charset="-128"/>
                </a:rPr>
                <a:t>Subject   Complement</a:t>
              </a:r>
            </a:p>
          </p:txBody>
        </p:sp>
        <p:sp>
          <p:nvSpPr>
            <p:cNvPr id="63" name="Oval 3"/>
            <p:cNvSpPr>
              <a:spLocks noChangeArrowheads="1"/>
            </p:cNvSpPr>
            <p:nvPr/>
          </p:nvSpPr>
          <p:spPr bwMode="auto">
            <a:xfrm>
              <a:off x="2216150" y="1964531"/>
              <a:ext cx="927100" cy="390972"/>
            </a:xfrm>
            <a:prstGeom prst="ellipse">
              <a:avLst/>
            </a:prstGeom>
            <a:solidFill>
              <a:srgbClr val="FFFFCC"/>
            </a:solidFill>
            <a:ln w="9525">
              <a:solidFill>
                <a:schemeClr val="bg1">
                  <a:lumMod val="85000"/>
                </a:schemeClr>
              </a:solidFill>
              <a:round/>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ctr">
                <a:spcBef>
                  <a:spcPct val="0"/>
                </a:spcBef>
                <a:defRPr/>
              </a:pPr>
              <a:r>
                <a:rPr lang="en-US" sz="1400" i="1" dirty="0" smtClean="0">
                  <a:solidFill>
                    <a:schemeClr val="tx1"/>
                  </a:solidFill>
                  <a:latin typeface="Arial" charset="0"/>
                  <a:ea typeface="ＭＳ Ｐゴシック" charset="0"/>
                  <a:cs typeface="Arial" charset="0"/>
                </a:rPr>
                <a:t>have</a:t>
              </a:r>
              <a:endParaRPr lang="en-US" sz="1400" i="1" dirty="0">
                <a:solidFill>
                  <a:schemeClr val="tx1"/>
                </a:solidFill>
                <a:latin typeface="Arial" charset="0"/>
                <a:ea typeface="ＭＳ Ｐゴシック" charset="0"/>
                <a:cs typeface="Arial" charset="0"/>
              </a:endParaRPr>
            </a:p>
          </p:txBody>
        </p:sp>
        <p:cxnSp>
          <p:nvCxnSpPr>
            <p:cNvPr id="64" name="AutoShape 4"/>
            <p:cNvCxnSpPr>
              <a:cxnSpLocks noChangeShapeType="1"/>
              <a:stCxn id="62" idx="2"/>
              <a:endCxn id="63" idx="0"/>
            </p:cNvCxnSpPr>
            <p:nvPr/>
          </p:nvCxnSpPr>
          <p:spPr bwMode="auto">
            <a:xfrm>
              <a:off x="2670561" y="1765377"/>
              <a:ext cx="9139" cy="199154"/>
            </a:xfrm>
            <a:prstGeom prst="straightConnector1">
              <a:avLst/>
            </a:prstGeom>
            <a:noFill/>
            <a:ln w="9525">
              <a:solidFill>
                <a:schemeClr val="bg1">
                  <a:lumMod val="50000"/>
                </a:schemeClr>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65" name="AutoShape 5"/>
            <p:cNvSpPr>
              <a:spLocks noChangeArrowheads="1"/>
            </p:cNvSpPr>
            <p:nvPr/>
          </p:nvSpPr>
          <p:spPr bwMode="auto">
            <a:xfrm>
              <a:off x="609600" y="2268496"/>
              <a:ext cx="1466850" cy="306467"/>
            </a:xfrm>
            <a:prstGeom prst="roundRect">
              <a:avLst>
                <a:gd name="adj" fmla="val 16667"/>
              </a:avLst>
            </a:prstGeom>
            <a:solidFill>
              <a:srgbClr val="DDDDDD"/>
            </a:solidFill>
            <a:ln w="9525">
              <a:noFill/>
              <a:round/>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nchor="ctr">
              <a:spAutoFit/>
            </a:bodyPr>
            <a:lstStyle>
              <a:lvl1pPr algn="l">
                <a:spcBef>
                  <a:spcPct val="0"/>
                </a:spcBef>
                <a:defRPr>
                  <a:solidFill>
                    <a:schemeClr val="tx1"/>
                  </a:solidFill>
                  <a:latin typeface="Arial" panose="020B0604020202020204" pitchFamily="34" charset="0"/>
                  <a:cs typeface="Arial" panose="020B0604020202020204" pitchFamily="34" charset="0"/>
                </a:defRPr>
              </a:lvl1pPr>
              <a:lvl2pPr marL="742950" indent="-285750" algn="l">
                <a:spcBef>
                  <a:spcPct val="0"/>
                </a:spcBef>
                <a:defRPr>
                  <a:solidFill>
                    <a:schemeClr val="tx1"/>
                  </a:solidFill>
                  <a:latin typeface="Arial" panose="020B0604020202020204" pitchFamily="34" charset="0"/>
                  <a:cs typeface="Arial" panose="020B0604020202020204" pitchFamily="34" charset="0"/>
                </a:defRPr>
              </a:lvl2pPr>
              <a:lvl3pPr marL="1143000" indent="-228600" algn="l">
                <a:spcBef>
                  <a:spcPct val="0"/>
                </a:spcBef>
                <a:defRPr>
                  <a:solidFill>
                    <a:schemeClr val="tx1"/>
                  </a:solidFill>
                  <a:latin typeface="Arial" panose="020B0604020202020204" pitchFamily="34" charset="0"/>
                  <a:cs typeface="Arial" panose="020B0604020202020204" pitchFamily="34" charset="0"/>
                </a:defRPr>
              </a:lvl3pPr>
              <a:lvl4pPr marL="1600200" indent="-228600" algn="l">
                <a:spcBef>
                  <a:spcPct val="0"/>
                </a:spcBef>
                <a:defRPr>
                  <a:solidFill>
                    <a:schemeClr val="tx1"/>
                  </a:solidFill>
                  <a:latin typeface="Arial" panose="020B0604020202020204" pitchFamily="34" charset="0"/>
                  <a:cs typeface="Arial" panose="020B0604020202020204" pitchFamily="34" charset="0"/>
                </a:defRPr>
              </a:lvl4pPr>
              <a:lvl5pPr marL="2057400" indent="-228600" algn="l">
                <a:spcBef>
                  <a:spcPct val="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200" b="1" dirty="0" smtClean="0">
                  <a:ea typeface="ＭＳ Ｐゴシック" panose="020B0600070205080204" pitchFamily="34" charset="-128"/>
                </a:rPr>
                <a:t>Noun Phrase</a:t>
              </a:r>
              <a:endParaRPr lang="en-US" altLang="en-US" sz="1200" b="1" dirty="0">
                <a:ea typeface="ＭＳ Ｐゴシック" panose="020B0600070205080204" pitchFamily="34" charset="-128"/>
              </a:endParaRPr>
            </a:p>
          </p:txBody>
        </p:sp>
        <p:sp>
          <p:nvSpPr>
            <p:cNvPr id="66" name="Oval 6"/>
            <p:cNvSpPr>
              <a:spLocks noChangeArrowheads="1"/>
            </p:cNvSpPr>
            <p:nvPr/>
          </p:nvSpPr>
          <p:spPr bwMode="auto">
            <a:xfrm>
              <a:off x="1037431" y="2878595"/>
              <a:ext cx="611187" cy="390972"/>
            </a:xfrm>
            <a:prstGeom prst="ellipse">
              <a:avLst/>
            </a:prstGeom>
            <a:solidFill>
              <a:srgbClr val="FFFFCC"/>
            </a:solidFill>
            <a:ln w="9525">
              <a:solidFill>
                <a:schemeClr val="bg1">
                  <a:lumMod val="85000"/>
                </a:schemeClr>
              </a:solidFill>
              <a:round/>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ctr">
                <a:spcBef>
                  <a:spcPct val="0"/>
                </a:spcBef>
                <a:defRPr/>
              </a:pPr>
              <a:r>
                <a:rPr lang="en-US" sz="1400" i="1" dirty="0" smtClean="0">
                  <a:latin typeface="Arial" charset="0"/>
                  <a:ea typeface="ＭＳ Ｐゴシック" charset="0"/>
                  <a:cs typeface="Arial" charset="0"/>
                </a:rPr>
                <a:t>We</a:t>
              </a:r>
              <a:endParaRPr lang="en-US" sz="1400" i="1" dirty="0">
                <a:solidFill>
                  <a:schemeClr val="tx1"/>
                </a:solidFill>
                <a:latin typeface="Arial" charset="0"/>
                <a:ea typeface="ＭＳ Ｐゴシック" charset="0"/>
                <a:cs typeface="Arial" charset="0"/>
              </a:endParaRPr>
            </a:p>
          </p:txBody>
        </p:sp>
        <p:cxnSp>
          <p:nvCxnSpPr>
            <p:cNvPr id="67" name="AutoShape 7"/>
            <p:cNvCxnSpPr>
              <a:cxnSpLocks noChangeShapeType="1"/>
              <a:stCxn id="65" idx="2"/>
              <a:endCxn id="66" idx="0"/>
            </p:cNvCxnSpPr>
            <p:nvPr/>
          </p:nvCxnSpPr>
          <p:spPr bwMode="auto">
            <a:xfrm>
              <a:off x="1343025" y="2574963"/>
              <a:ext cx="0" cy="303632"/>
            </a:xfrm>
            <a:prstGeom prst="straightConnector1">
              <a:avLst/>
            </a:prstGeom>
            <a:noFill/>
            <a:ln w="9525">
              <a:solidFill>
                <a:schemeClr val="bg1">
                  <a:lumMod val="50000"/>
                </a:schemeClr>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68" name="AutoShape 8"/>
            <p:cNvCxnSpPr>
              <a:cxnSpLocks noChangeShapeType="1"/>
              <a:stCxn id="62" idx="2"/>
              <a:endCxn id="65" idx="0"/>
            </p:cNvCxnSpPr>
            <p:nvPr/>
          </p:nvCxnSpPr>
          <p:spPr bwMode="auto">
            <a:xfrm flipH="1">
              <a:off x="1343025" y="1765377"/>
              <a:ext cx="1327536" cy="503119"/>
            </a:xfrm>
            <a:prstGeom prst="straightConnector1">
              <a:avLst/>
            </a:prstGeom>
            <a:noFill/>
            <a:ln w="9525">
              <a:solidFill>
                <a:schemeClr val="bg1">
                  <a:lumMod val="50000"/>
                </a:schemeClr>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69" name="AutoShape 13"/>
            <p:cNvSpPr>
              <a:spLocks noChangeArrowheads="1"/>
            </p:cNvSpPr>
            <p:nvPr/>
          </p:nvSpPr>
          <p:spPr bwMode="auto">
            <a:xfrm>
              <a:off x="4611702" y="1875711"/>
              <a:ext cx="2170098" cy="715089"/>
            </a:xfrm>
            <a:prstGeom prst="roundRect">
              <a:avLst>
                <a:gd name="adj" fmla="val 16667"/>
              </a:avLst>
            </a:prstGeom>
            <a:solidFill>
              <a:srgbClr val="DDDDDD"/>
            </a:solidFill>
            <a:ln w="9525">
              <a:noFill/>
              <a:round/>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nchor="ctr">
              <a:spAutoFit/>
            </a:bodyPr>
            <a:lstStyle>
              <a:lvl1pPr algn="l">
                <a:spcBef>
                  <a:spcPct val="0"/>
                </a:spcBef>
                <a:defRPr>
                  <a:solidFill>
                    <a:schemeClr val="tx1"/>
                  </a:solidFill>
                  <a:latin typeface="Arial" panose="020B0604020202020204" pitchFamily="34" charset="0"/>
                  <a:cs typeface="Arial" panose="020B0604020202020204" pitchFamily="34" charset="0"/>
                </a:defRPr>
              </a:lvl1pPr>
              <a:lvl2pPr marL="742950" indent="-285750" algn="l">
                <a:spcBef>
                  <a:spcPct val="0"/>
                </a:spcBef>
                <a:defRPr>
                  <a:solidFill>
                    <a:schemeClr val="tx1"/>
                  </a:solidFill>
                  <a:latin typeface="Arial" panose="020B0604020202020204" pitchFamily="34" charset="0"/>
                  <a:cs typeface="Arial" panose="020B0604020202020204" pitchFamily="34" charset="0"/>
                </a:defRPr>
              </a:lvl2pPr>
              <a:lvl3pPr marL="1143000" indent="-228600" algn="l">
                <a:spcBef>
                  <a:spcPct val="0"/>
                </a:spcBef>
                <a:defRPr>
                  <a:solidFill>
                    <a:schemeClr val="tx1"/>
                  </a:solidFill>
                  <a:latin typeface="Arial" panose="020B0604020202020204" pitchFamily="34" charset="0"/>
                  <a:cs typeface="Arial" panose="020B0604020202020204" pitchFamily="34" charset="0"/>
                </a:defRPr>
              </a:lvl3pPr>
              <a:lvl4pPr marL="1600200" indent="-228600" algn="l">
                <a:spcBef>
                  <a:spcPct val="0"/>
                </a:spcBef>
                <a:defRPr>
                  <a:solidFill>
                    <a:schemeClr val="tx1"/>
                  </a:solidFill>
                  <a:latin typeface="Arial" panose="020B0604020202020204" pitchFamily="34" charset="0"/>
                  <a:cs typeface="Arial" panose="020B0604020202020204" pitchFamily="34" charset="0"/>
                </a:defRPr>
              </a:lvl4pPr>
              <a:lvl5pPr marL="2057400" indent="-228600" algn="l">
                <a:spcBef>
                  <a:spcPct val="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200" b="1" dirty="0" smtClean="0">
                  <a:ea typeface="ＭＳ Ｐゴシック" panose="020B0600070205080204" pitchFamily="34" charset="-128"/>
                </a:rPr>
                <a:t>Clause</a:t>
              </a:r>
              <a:endParaRPr lang="en-US" altLang="en-US" sz="1200" b="1" dirty="0">
                <a:ea typeface="ＭＳ Ｐゴシック" panose="020B0600070205080204" pitchFamily="34" charset="-128"/>
              </a:endParaRPr>
            </a:p>
            <a:p>
              <a:pPr algn="ctr"/>
              <a:r>
                <a:rPr lang="en-US" altLang="en-US" sz="1200" i="1" dirty="0" smtClean="0">
                  <a:ea typeface="ＭＳ Ｐゴシック" panose="020B0600070205080204" pitchFamily="34" charset="-128"/>
                </a:rPr>
                <a:t>verb, past participle</a:t>
              </a:r>
              <a:endParaRPr lang="en-US" altLang="en-US" sz="1200" i="1" dirty="0">
                <a:ea typeface="ＭＳ Ｐゴシック" panose="020B0600070205080204" pitchFamily="34" charset="-128"/>
              </a:endParaRPr>
            </a:p>
            <a:p>
              <a:pPr algn="ctr"/>
              <a:r>
                <a:rPr lang="en-US" altLang="en-US" sz="1200" i="1" dirty="0" smtClean="0">
                  <a:ea typeface="ＭＳ Ｐゴシック" panose="020B0600070205080204" pitchFamily="34" charset="-128"/>
                </a:rPr>
                <a:t>Subject Object </a:t>
              </a:r>
              <a:r>
                <a:rPr lang="en-US" altLang="en-US" sz="1200" i="1" dirty="0">
                  <a:ea typeface="ＭＳ Ｐゴシック" panose="020B0600070205080204" pitchFamily="34" charset="-128"/>
                </a:rPr>
                <a:t>C</a:t>
              </a:r>
              <a:r>
                <a:rPr lang="en-US" altLang="en-US" sz="1200" i="1" dirty="0" smtClean="0">
                  <a:ea typeface="ＭＳ Ｐゴシック" panose="020B0600070205080204" pitchFamily="34" charset="-128"/>
                </a:rPr>
                <a:t>omplement</a:t>
              </a:r>
              <a:endParaRPr lang="en-US" altLang="en-US" sz="1200" i="1" dirty="0">
                <a:ea typeface="ＭＳ Ｐゴシック" panose="020B0600070205080204" pitchFamily="34" charset="-128"/>
              </a:endParaRPr>
            </a:p>
          </p:txBody>
        </p:sp>
        <p:sp>
          <p:nvSpPr>
            <p:cNvPr id="70" name="Oval 14"/>
            <p:cNvSpPr>
              <a:spLocks noChangeArrowheads="1"/>
            </p:cNvSpPr>
            <p:nvPr/>
          </p:nvSpPr>
          <p:spPr bwMode="auto">
            <a:xfrm>
              <a:off x="5249501" y="2850145"/>
              <a:ext cx="927100" cy="390972"/>
            </a:xfrm>
            <a:prstGeom prst="ellipse">
              <a:avLst/>
            </a:prstGeom>
            <a:solidFill>
              <a:srgbClr val="FFFFCC"/>
            </a:solidFill>
            <a:ln w="9525">
              <a:solidFill>
                <a:schemeClr val="bg1">
                  <a:lumMod val="85000"/>
                </a:schemeClr>
              </a:solidFill>
              <a:round/>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ctr">
                <a:spcBef>
                  <a:spcPct val="0"/>
                </a:spcBef>
                <a:defRPr/>
              </a:pPr>
              <a:r>
                <a:rPr lang="en-US" sz="1400" i="1" dirty="0" smtClean="0">
                  <a:solidFill>
                    <a:schemeClr val="tx1"/>
                  </a:solidFill>
                  <a:latin typeface="Arial" charset="0"/>
                  <a:ea typeface="ＭＳ Ｐゴシック" charset="0"/>
                  <a:cs typeface="Arial" charset="0"/>
                </a:rPr>
                <a:t>upgraded</a:t>
              </a:r>
              <a:endParaRPr lang="en-US" sz="1400" i="1" dirty="0">
                <a:solidFill>
                  <a:schemeClr val="tx1"/>
                </a:solidFill>
                <a:latin typeface="Arial" charset="0"/>
                <a:ea typeface="ＭＳ Ｐゴシック" charset="0"/>
                <a:cs typeface="Arial" charset="0"/>
              </a:endParaRPr>
            </a:p>
          </p:txBody>
        </p:sp>
        <p:cxnSp>
          <p:nvCxnSpPr>
            <p:cNvPr id="71" name="AutoShape 15"/>
            <p:cNvCxnSpPr>
              <a:cxnSpLocks noChangeShapeType="1"/>
              <a:stCxn id="69" idx="2"/>
              <a:endCxn id="70" idx="0"/>
            </p:cNvCxnSpPr>
            <p:nvPr/>
          </p:nvCxnSpPr>
          <p:spPr bwMode="auto">
            <a:xfrm>
              <a:off x="5696751" y="2590800"/>
              <a:ext cx="16300" cy="259345"/>
            </a:xfrm>
            <a:prstGeom prst="straightConnector1">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72" name="AutoShape 16"/>
            <p:cNvCxnSpPr>
              <a:cxnSpLocks noChangeShapeType="1"/>
              <a:stCxn id="62" idx="2"/>
              <a:endCxn id="69" idx="0"/>
            </p:cNvCxnSpPr>
            <p:nvPr/>
          </p:nvCxnSpPr>
          <p:spPr bwMode="auto">
            <a:xfrm>
              <a:off x="2670561" y="1765377"/>
              <a:ext cx="3026190" cy="110334"/>
            </a:xfrm>
            <a:prstGeom prst="straightConnector1">
              <a:avLst/>
            </a:prstGeom>
            <a:noFill/>
            <a:ln w="9525">
              <a:solidFill>
                <a:schemeClr val="bg1">
                  <a:lumMod val="50000"/>
                </a:schemeClr>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73" name="AutoShape 17"/>
            <p:cNvSpPr>
              <a:spLocks noChangeArrowheads="1"/>
            </p:cNvSpPr>
            <p:nvPr/>
          </p:nvSpPr>
          <p:spPr bwMode="auto">
            <a:xfrm>
              <a:off x="2766162" y="2801598"/>
              <a:ext cx="1287222" cy="306467"/>
            </a:xfrm>
            <a:prstGeom prst="roundRect">
              <a:avLst>
                <a:gd name="adj" fmla="val 16667"/>
              </a:avLst>
            </a:prstGeom>
            <a:solidFill>
              <a:srgbClr val="DDDDDD"/>
            </a:solidFill>
            <a:ln w="9525">
              <a:noFill/>
              <a:round/>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nchor="ctr">
              <a:spAutoFit/>
            </a:bodyPr>
            <a:lstStyle>
              <a:lvl1pPr algn="l">
                <a:spcBef>
                  <a:spcPct val="0"/>
                </a:spcBef>
                <a:defRPr>
                  <a:solidFill>
                    <a:schemeClr val="tx1"/>
                  </a:solidFill>
                  <a:latin typeface="Arial" panose="020B0604020202020204" pitchFamily="34" charset="0"/>
                  <a:cs typeface="Arial" panose="020B0604020202020204" pitchFamily="34" charset="0"/>
                </a:defRPr>
              </a:lvl1pPr>
              <a:lvl2pPr marL="742950" indent="-285750" algn="l">
                <a:spcBef>
                  <a:spcPct val="0"/>
                </a:spcBef>
                <a:defRPr>
                  <a:solidFill>
                    <a:schemeClr val="tx1"/>
                  </a:solidFill>
                  <a:latin typeface="Arial" panose="020B0604020202020204" pitchFamily="34" charset="0"/>
                  <a:cs typeface="Arial" panose="020B0604020202020204" pitchFamily="34" charset="0"/>
                </a:defRPr>
              </a:lvl2pPr>
              <a:lvl3pPr marL="1143000" indent="-228600" algn="l">
                <a:spcBef>
                  <a:spcPct val="0"/>
                </a:spcBef>
                <a:defRPr>
                  <a:solidFill>
                    <a:schemeClr val="tx1"/>
                  </a:solidFill>
                  <a:latin typeface="Arial" panose="020B0604020202020204" pitchFamily="34" charset="0"/>
                  <a:cs typeface="Arial" panose="020B0604020202020204" pitchFamily="34" charset="0"/>
                </a:defRPr>
              </a:lvl3pPr>
              <a:lvl4pPr marL="1600200" indent="-228600" algn="l">
                <a:spcBef>
                  <a:spcPct val="0"/>
                </a:spcBef>
                <a:defRPr>
                  <a:solidFill>
                    <a:schemeClr val="tx1"/>
                  </a:solidFill>
                  <a:latin typeface="Arial" panose="020B0604020202020204" pitchFamily="34" charset="0"/>
                  <a:cs typeface="Arial" panose="020B0604020202020204" pitchFamily="34" charset="0"/>
                </a:defRPr>
              </a:lvl4pPr>
              <a:lvl5pPr marL="2057400" indent="-228600" algn="l">
                <a:spcBef>
                  <a:spcPct val="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200" b="1" dirty="0" smtClean="0">
                  <a:ea typeface="ＭＳ Ｐゴシック" panose="020B0600070205080204" pitchFamily="34" charset="-128"/>
                </a:rPr>
                <a:t>Noun Phrase</a:t>
              </a:r>
            </a:p>
          </p:txBody>
        </p:sp>
        <p:cxnSp>
          <p:nvCxnSpPr>
            <p:cNvPr id="74" name="AutoShape 18"/>
            <p:cNvCxnSpPr>
              <a:cxnSpLocks noChangeShapeType="1"/>
              <a:stCxn id="69" idx="2"/>
              <a:endCxn id="73" idx="0"/>
            </p:cNvCxnSpPr>
            <p:nvPr/>
          </p:nvCxnSpPr>
          <p:spPr bwMode="auto">
            <a:xfrm flipH="1">
              <a:off x="3409773" y="2590800"/>
              <a:ext cx="2286978" cy="210798"/>
            </a:xfrm>
            <a:prstGeom prst="straightConnector1">
              <a:avLst/>
            </a:prstGeom>
            <a:noFill/>
            <a:ln w="9525">
              <a:solidFill>
                <a:schemeClr val="bg1">
                  <a:lumMod val="50000"/>
                </a:schemeClr>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75" name="Oval 19"/>
            <p:cNvSpPr>
              <a:spLocks noChangeArrowheads="1"/>
            </p:cNvSpPr>
            <p:nvPr/>
          </p:nvSpPr>
          <p:spPr bwMode="auto">
            <a:xfrm>
              <a:off x="2967254" y="3343832"/>
              <a:ext cx="797664" cy="390972"/>
            </a:xfrm>
            <a:prstGeom prst="ellipse">
              <a:avLst/>
            </a:prstGeom>
            <a:solidFill>
              <a:srgbClr val="FFFFCC"/>
            </a:solidFill>
            <a:ln w="9525">
              <a:solidFill>
                <a:schemeClr val="bg1">
                  <a:lumMod val="85000"/>
                </a:schemeClr>
              </a:solidFill>
              <a:round/>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ctr">
                <a:spcBef>
                  <a:spcPct val="0"/>
                </a:spcBef>
                <a:defRPr/>
              </a:pPr>
              <a:r>
                <a:rPr lang="en-US" sz="1400" i="1" dirty="0" smtClean="0">
                  <a:solidFill>
                    <a:schemeClr val="tx1"/>
                  </a:solidFill>
                  <a:latin typeface="Arial" charset="0"/>
                  <a:ea typeface="ＭＳ Ｐゴシック" charset="0"/>
                  <a:cs typeface="Arial" charset="0"/>
                </a:rPr>
                <a:t>equities</a:t>
              </a:r>
              <a:endParaRPr lang="en-US" sz="1400" i="1" dirty="0">
                <a:solidFill>
                  <a:schemeClr val="tx1"/>
                </a:solidFill>
                <a:latin typeface="Arial" charset="0"/>
                <a:ea typeface="ＭＳ Ｐゴシック" charset="0"/>
                <a:cs typeface="Arial" charset="0"/>
              </a:endParaRPr>
            </a:p>
          </p:txBody>
        </p:sp>
        <p:cxnSp>
          <p:nvCxnSpPr>
            <p:cNvPr id="76" name="AutoShape 20"/>
            <p:cNvCxnSpPr>
              <a:cxnSpLocks noChangeShapeType="1"/>
              <a:stCxn id="73" idx="2"/>
              <a:endCxn id="75" idx="0"/>
            </p:cNvCxnSpPr>
            <p:nvPr/>
          </p:nvCxnSpPr>
          <p:spPr bwMode="auto">
            <a:xfrm flipH="1">
              <a:off x="3366086" y="3108065"/>
              <a:ext cx="43687" cy="235767"/>
            </a:xfrm>
            <a:prstGeom prst="straightConnector1">
              <a:avLst/>
            </a:prstGeom>
            <a:noFill/>
            <a:ln w="9525">
              <a:solidFill>
                <a:schemeClr val="bg1">
                  <a:lumMod val="50000"/>
                </a:schemeClr>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77" name="AutoShape 21"/>
            <p:cNvSpPr>
              <a:spLocks noChangeArrowheads="1"/>
            </p:cNvSpPr>
            <p:nvPr/>
          </p:nvSpPr>
          <p:spPr bwMode="auto">
            <a:xfrm>
              <a:off x="6603258" y="2971800"/>
              <a:ext cx="2007342" cy="510778"/>
            </a:xfrm>
            <a:prstGeom prst="roundRect">
              <a:avLst>
                <a:gd name="adj" fmla="val 16667"/>
              </a:avLst>
            </a:prstGeom>
            <a:solidFill>
              <a:srgbClr val="DDDDDD"/>
            </a:solidFill>
            <a:ln w="9525">
              <a:noFill/>
              <a:round/>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nchor="ctr">
              <a:spAutoFit/>
            </a:bodyPr>
            <a:lstStyle>
              <a:lvl1pPr algn="l">
                <a:spcBef>
                  <a:spcPct val="0"/>
                </a:spcBef>
                <a:defRPr>
                  <a:solidFill>
                    <a:schemeClr val="tx1"/>
                  </a:solidFill>
                  <a:latin typeface="Arial" panose="020B0604020202020204" pitchFamily="34" charset="0"/>
                  <a:cs typeface="Arial" panose="020B0604020202020204" pitchFamily="34" charset="0"/>
                </a:defRPr>
              </a:lvl1pPr>
              <a:lvl2pPr marL="742950" indent="-285750" algn="l">
                <a:spcBef>
                  <a:spcPct val="0"/>
                </a:spcBef>
                <a:defRPr>
                  <a:solidFill>
                    <a:schemeClr val="tx1"/>
                  </a:solidFill>
                  <a:latin typeface="Arial" panose="020B0604020202020204" pitchFamily="34" charset="0"/>
                  <a:cs typeface="Arial" panose="020B0604020202020204" pitchFamily="34" charset="0"/>
                </a:defRPr>
              </a:lvl2pPr>
              <a:lvl3pPr marL="1143000" indent="-228600" algn="l">
                <a:spcBef>
                  <a:spcPct val="0"/>
                </a:spcBef>
                <a:defRPr>
                  <a:solidFill>
                    <a:schemeClr val="tx1"/>
                  </a:solidFill>
                  <a:latin typeface="Arial" panose="020B0604020202020204" pitchFamily="34" charset="0"/>
                  <a:cs typeface="Arial" panose="020B0604020202020204" pitchFamily="34" charset="0"/>
                </a:defRPr>
              </a:lvl3pPr>
              <a:lvl4pPr marL="1600200" indent="-228600" algn="l">
                <a:spcBef>
                  <a:spcPct val="0"/>
                </a:spcBef>
                <a:defRPr>
                  <a:solidFill>
                    <a:schemeClr val="tx1"/>
                  </a:solidFill>
                  <a:latin typeface="Arial" panose="020B0604020202020204" pitchFamily="34" charset="0"/>
                  <a:cs typeface="Arial" panose="020B0604020202020204" pitchFamily="34" charset="0"/>
                </a:defRPr>
              </a:lvl4pPr>
              <a:lvl5pPr marL="2057400" indent="-228600" algn="l">
                <a:spcBef>
                  <a:spcPct val="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200" b="1" dirty="0" smtClean="0">
                  <a:ea typeface="ＭＳ Ｐゴシック" panose="020B0600070205080204" pitchFamily="34" charset="-128"/>
                </a:rPr>
                <a:t>Prepositional Phrase</a:t>
              </a:r>
            </a:p>
            <a:p>
              <a:pPr algn="ctr"/>
              <a:r>
                <a:rPr lang="en-US" altLang="en-US" sz="1200" i="1" dirty="0">
                  <a:ea typeface="ＭＳ Ｐゴシック" panose="020B0600070205080204" pitchFamily="34" charset="-128"/>
                </a:rPr>
                <a:t>Subject       </a:t>
              </a:r>
              <a:r>
                <a:rPr lang="en-US" altLang="en-US" sz="1200" i="1" dirty="0" smtClean="0">
                  <a:ea typeface="ＭＳ Ｐゴシック" panose="020B0600070205080204" pitchFamily="34" charset="-128"/>
                </a:rPr>
                <a:t>Object</a:t>
              </a:r>
              <a:endParaRPr lang="en-US" altLang="en-US" sz="1200" i="1" dirty="0">
                <a:ea typeface="ＭＳ Ｐゴシック" panose="020B0600070205080204" pitchFamily="34" charset="-128"/>
              </a:endParaRPr>
            </a:p>
          </p:txBody>
        </p:sp>
        <p:sp>
          <p:nvSpPr>
            <p:cNvPr id="78" name="Oval 22"/>
            <p:cNvSpPr>
              <a:spLocks noChangeArrowheads="1"/>
            </p:cNvSpPr>
            <p:nvPr/>
          </p:nvSpPr>
          <p:spPr bwMode="auto">
            <a:xfrm>
              <a:off x="6577213" y="3892772"/>
              <a:ext cx="619436" cy="390972"/>
            </a:xfrm>
            <a:prstGeom prst="ellipse">
              <a:avLst/>
            </a:prstGeom>
            <a:solidFill>
              <a:srgbClr val="FFFFCC"/>
            </a:solidFill>
            <a:ln w="9525">
              <a:solidFill>
                <a:schemeClr val="bg1">
                  <a:lumMod val="85000"/>
                </a:schemeClr>
              </a:solidFill>
              <a:round/>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ctr">
                <a:spcBef>
                  <a:spcPct val="0"/>
                </a:spcBef>
                <a:defRPr/>
              </a:pPr>
              <a:r>
                <a:rPr lang="en-US" sz="1400" i="1" dirty="0" smtClean="0">
                  <a:solidFill>
                    <a:schemeClr val="tx1"/>
                  </a:solidFill>
                  <a:latin typeface="Arial" charset="0"/>
                  <a:ea typeface="ＭＳ Ｐゴシック" charset="0"/>
                  <a:cs typeface="Arial" charset="0"/>
                </a:rPr>
                <a:t>to</a:t>
              </a:r>
              <a:endParaRPr lang="en-US" sz="1400" i="1" dirty="0">
                <a:solidFill>
                  <a:schemeClr val="tx1"/>
                </a:solidFill>
                <a:latin typeface="Arial" charset="0"/>
                <a:ea typeface="ＭＳ Ｐゴシック" charset="0"/>
                <a:cs typeface="Arial" charset="0"/>
              </a:endParaRPr>
            </a:p>
          </p:txBody>
        </p:sp>
        <p:cxnSp>
          <p:nvCxnSpPr>
            <p:cNvPr id="79" name="AutoShape 23"/>
            <p:cNvCxnSpPr>
              <a:cxnSpLocks noChangeShapeType="1"/>
              <a:stCxn id="77" idx="2"/>
              <a:endCxn id="78" idx="0"/>
            </p:cNvCxnSpPr>
            <p:nvPr/>
          </p:nvCxnSpPr>
          <p:spPr bwMode="auto">
            <a:xfrm flipH="1">
              <a:off x="6886931" y="3482578"/>
              <a:ext cx="719998" cy="410194"/>
            </a:xfrm>
            <a:prstGeom prst="straightConnector1">
              <a:avLst/>
            </a:prstGeom>
            <a:noFill/>
            <a:ln w="9525">
              <a:solidFill>
                <a:schemeClr val="bg1">
                  <a:lumMod val="50000"/>
                </a:schemeClr>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80" name="AutoShape 24"/>
            <p:cNvCxnSpPr>
              <a:cxnSpLocks noChangeShapeType="1"/>
              <a:stCxn id="69" idx="2"/>
              <a:endCxn id="77" idx="0"/>
            </p:cNvCxnSpPr>
            <p:nvPr/>
          </p:nvCxnSpPr>
          <p:spPr bwMode="auto">
            <a:xfrm>
              <a:off x="5696751" y="2590800"/>
              <a:ext cx="1910178" cy="381000"/>
            </a:xfrm>
            <a:prstGeom prst="straightConnector1">
              <a:avLst/>
            </a:prstGeom>
            <a:noFill/>
            <a:ln w="9525">
              <a:solidFill>
                <a:schemeClr val="bg1">
                  <a:lumMod val="50000"/>
                </a:schemeClr>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81" name="AutoShape 27"/>
            <p:cNvSpPr>
              <a:spLocks noChangeArrowheads="1"/>
            </p:cNvSpPr>
            <p:nvPr/>
          </p:nvSpPr>
          <p:spPr bwMode="auto">
            <a:xfrm>
              <a:off x="7356755" y="3916572"/>
              <a:ext cx="1219200" cy="306467"/>
            </a:xfrm>
            <a:prstGeom prst="roundRect">
              <a:avLst>
                <a:gd name="adj" fmla="val 16667"/>
              </a:avLst>
            </a:prstGeom>
            <a:solidFill>
              <a:srgbClr val="DDDDDD"/>
            </a:solidFill>
            <a:ln w="9525">
              <a:noFill/>
              <a:round/>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nchor="ctr">
              <a:spAutoFit/>
            </a:bodyPr>
            <a:lstStyle>
              <a:lvl1pPr algn="l">
                <a:spcBef>
                  <a:spcPct val="0"/>
                </a:spcBef>
                <a:defRPr>
                  <a:solidFill>
                    <a:schemeClr val="tx1"/>
                  </a:solidFill>
                  <a:latin typeface="Arial" panose="020B0604020202020204" pitchFamily="34" charset="0"/>
                  <a:cs typeface="Arial" panose="020B0604020202020204" pitchFamily="34" charset="0"/>
                </a:defRPr>
              </a:lvl1pPr>
              <a:lvl2pPr marL="742950" indent="-285750" algn="l">
                <a:spcBef>
                  <a:spcPct val="0"/>
                </a:spcBef>
                <a:defRPr>
                  <a:solidFill>
                    <a:schemeClr val="tx1"/>
                  </a:solidFill>
                  <a:latin typeface="Arial" panose="020B0604020202020204" pitchFamily="34" charset="0"/>
                  <a:cs typeface="Arial" panose="020B0604020202020204" pitchFamily="34" charset="0"/>
                </a:defRPr>
              </a:lvl2pPr>
              <a:lvl3pPr marL="1143000" indent="-228600" algn="l">
                <a:spcBef>
                  <a:spcPct val="0"/>
                </a:spcBef>
                <a:defRPr>
                  <a:solidFill>
                    <a:schemeClr val="tx1"/>
                  </a:solidFill>
                  <a:latin typeface="Arial" panose="020B0604020202020204" pitchFamily="34" charset="0"/>
                  <a:cs typeface="Arial" panose="020B0604020202020204" pitchFamily="34" charset="0"/>
                </a:defRPr>
              </a:lvl3pPr>
              <a:lvl4pPr marL="1600200" indent="-228600" algn="l">
                <a:spcBef>
                  <a:spcPct val="0"/>
                </a:spcBef>
                <a:defRPr>
                  <a:solidFill>
                    <a:schemeClr val="tx1"/>
                  </a:solidFill>
                  <a:latin typeface="Arial" panose="020B0604020202020204" pitchFamily="34" charset="0"/>
                  <a:cs typeface="Arial" panose="020B0604020202020204" pitchFamily="34" charset="0"/>
                </a:defRPr>
              </a:lvl4pPr>
              <a:lvl5pPr marL="2057400" indent="-228600" algn="l">
                <a:spcBef>
                  <a:spcPct val="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200" b="1" dirty="0" smtClean="0">
                  <a:ea typeface="ＭＳ Ｐゴシック" panose="020B0600070205080204" pitchFamily="34" charset="-128"/>
                </a:rPr>
                <a:t>Noun Phrase</a:t>
              </a:r>
              <a:endParaRPr lang="en-US" altLang="en-US" sz="1200" b="1" dirty="0">
                <a:ea typeface="ＭＳ Ｐゴシック" panose="020B0600070205080204" pitchFamily="34" charset="-128"/>
              </a:endParaRPr>
            </a:p>
          </p:txBody>
        </p:sp>
        <p:cxnSp>
          <p:nvCxnSpPr>
            <p:cNvPr id="82" name="AutoShape 28"/>
            <p:cNvCxnSpPr>
              <a:cxnSpLocks noChangeShapeType="1"/>
              <a:stCxn id="77" idx="2"/>
              <a:endCxn id="81" idx="0"/>
            </p:cNvCxnSpPr>
            <p:nvPr/>
          </p:nvCxnSpPr>
          <p:spPr bwMode="auto">
            <a:xfrm>
              <a:off x="7606929" y="3482578"/>
              <a:ext cx="359426" cy="433994"/>
            </a:xfrm>
            <a:prstGeom prst="straightConnector1">
              <a:avLst/>
            </a:prstGeom>
            <a:noFill/>
            <a:ln w="9525">
              <a:solidFill>
                <a:schemeClr val="bg1">
                  <a:lumMod val="50000"/>
                </a:schemeClr>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83" name="Oval 29"/>
            <p:cNvSpPr>
              <a:spLocks noChangeArrowheads="1"/>
            </p:cNvSpPr>
            <p:nvPr/>
          </p:nvSpPr>
          <p:spPr bwMode="auto">
            <a:xfrm>
              <a:off x="8016156" y="4498201"/>
              <a:ext cx="1058488" cy="390972"/>
            </a:xfrm>
            <a:prstGeom prst="ellipse">
              <a:avLst/>
            </a:prstGeom>
            <a:solidFill>
              <a:srgbClr val="FFFFCC"/>
            </a:solidFill>
            <a:ln w="9525">
              <a:solidFill>
                <a:schemeClr val="bg1">
                  <a:lumMod val="85000"/>
                </a:schemeClr>
              </a:solidFill>
              <a:round/>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ctr">
                <a:spcBef>
                  <a:spcPct val="0"/>
                </a:spcBef>
                <a:defRPr/>
              </a:pPr>
              <a:r>
                <a:rPr lang="en-US" sz="1400" i="1" dirty="0" smtClean="0">
                  <a:solidFill>
                    <a:schemeClr val="tx1"/>
                  </a:solidFill>
                  <a:latin typeface="Arial" charset="0"/>
                  <a:ea typeface="ＭＳ Ｐゴシック" charset="0"/>
                  <a:cs typeface="Arial" charset="0"/>
                </a:rPr>
                <a:t>Overweight</a:t>
              </a:r>
              <a:endParaRPr lang="en-US" sz="1400" i="1" dirty="0">
                <a:solidFill>
                  <a:schemeClr val="tx1"/>
                </a:solidFill>
                <a:latin typeface="Arial" charset="0"/>
                <a:ea typeface="ＭＳ Ｐゴシック" charset="0"/>
                <a:cs typeface="Arial" charset="0"/>
              </a:endParaRPr>
            </a:p>
          </p:txBody>
        </p:sp>
        <p:cxnSp>
          <p:nvCxnSpPr>
            <p:cNvPr id="84" name="AutoShape 30"/>
            <p:cNvCxnSpPr>
              <a:cxnSpLocks noChangeShapeType="1"/>
              <a:stCxn id="81" idx="2"/>
              <a:endCxn id="83" idx="0"/>
            </p:cNvCxnSpPr>
            <p:nvPr/>
          </p:nvCxnSpPr>
          <p:spPr bwMode="auto">
            <a:xfrm>
              <a:off x="7966355" y="4223039"/>
              <a:ext cx="579045" cy="275162"/>
            </a:xfrm>
            <a:prstGeom prst="straightConnector1">
              <a:avLst/>
            </a:prstGeom>
            <a:noFill/>
            <a:ln w="9525">
              <a:solidFill>
                <a:schemeClr val="bg1">
                  <a:lumMod val="50000"/>
                </a:schemeClr>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85" name="AutoShape 31"/>
            <p:cNvSpPr>
              <a:spLocks noChangeArrowheads="1"/>
            </p:cNvSpPr>
            <p:nvPr/>
          </p:nvSpPr>
          <p:spPr bwMode="auto">
            <a:xfrm>
              <a:off x="6717368" y="4547998"/>
              <a:ext cx="1204333" cy="306467"/>
            </a:xfrm>
            <a:prstGeom prst="roundRect">
              <a:avLst>
                <a:gd name="adj" fmla="val 16667"/>
              </a:avLst>
            </a:prstGeom>
            <a:solidFill>
              <a:srgbClr val="DDDDDD"/>
            </a:solidFill>
            <a:ln w="9525">
              <a:noFill/>
              <a:round/>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nchor="ctr">
              <a:spAutoFit/>
            </a:bodyPr>
            <a:lstStyle>
              <a:lvl1pPr algn="l">
                <a:spcBef>
                  <a:spcPct val="0"/>
                </a:spcBef>
                <a:defRPr>
                  <a:solidFill>
                    <a:schemeClr val="tx1"/>
                  </a:solidFill>
                  <a:latin typeface="Arial" panose="020B0604020202020204" pitchFamily="34" charset="0"/>
                  <a:cs typeface="Arial" panose="020B0604020202020204" pitchFamily="34" charset="0"/>
                </a:defRPr>
              </a:lvl1pPr>
              <a:lvl2pPr marL="742950" indent="-285750" algn="l">
                <a:spcBef>
                  <a:spcPct val="0"/>
                </a:spcBef>
                <a:defRPr>
                  <a:solidFill>
                    <a:schemeClr val="tx1"/>
                  </a:solidFill>
                  <a:latin typeface="Arial" panose="020B0604020202020204" pitchFamily="34" charset="0"/>
                  <a:cs typeface="Arial" panose="020B0604020202020204" pitchFamily="34" charset="0"/>
                </a:defRPr>
              </a:lvl2pPr>
              <a:lvl3pPr marL="1143000" indent="-228600" algn="l">
                <a:spcBef>
                  <a:spcPct val="0"/>
                </a:spcBef>
                <a:defRPr>
                  <a:solidFill>
                    <a:schemeClr val="tx1"/>
                  </a:solidFill>
                  <a:latin typeface="Arial" panose="020B0604020202020204" pitchFamily="34" charset="0"/>
                  <a:cs typeface="Arial" panose="020B0604020202020204" pitchFamily="34" charset="0"/>
                </a:defRPr>
              </a:lvl3pPr>
              <a:lvl4pPr marL="1600200" indent="-228600" algn="l">
                <a:spcBef>
                  <a:spcPct val="0"/>
                </a:spcBef>
                <a:defRPr>
                  <a:solidFill>
                    <a:schemeClr val="tx1"/>
                  </a:solidFill>
                  <a:latin typeface="Arial" panose="020B0604020202020204" pitchFamily="34" charset="0"/>
                  <a:cs typeface="Arial" panose="020B0604020202020204" pitchFamily="34" charset="0"/>
                </a:defRPr>
              </a:lvl4pPr>
              <a:lvl5pPr marL="2057400" indent="-228600" algn="l">
                <a:spcBef>
                  <a:spcPct val="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200" b="1" dirty="0" smtClean="0">
                  <a:ea typeface="ＭＳ Ｐゴシック" panose="020B0600070205080204" pitchFamily="34" charset="-128"/>
                </a:rPr>
                <a:t>Noun Phrase</a:t>
              </a:r>
              <a:endParaRPr lang="en-US" altLang="en-US" sz="1200" b="1" dirty="0">
                <a:ea typeface="ＭＳ Ｐゴシック" panose="020B0600070205080204" pitchFamily="34" charset="-128"/>
              </a:endParaRPr>
            </a:p>
          </p:txBody>
        </p:sp>
        <p:sp>
          <p:nvSpPr>
            <p:cNvPr id="86" name="Oval 32"/>
            <p:cNvSpPr>
              <a:spLocks noChangeArrowheads="1"/>
            </p:cNvSpPr>
            <p:nvPr/>
          </p:nvSpPr>
          <p:spPr bwMode="auto">
            <a:xfrm>
              <a:off x="7115047" y="4983938"/>
              <a:ext cx="410281" cy="390972"/>
            </a:xfrm>
            <a:prstGeom prst="ellipse">
              <a:avLst/>
            </a:prstGeom>
            <a:solidFill>
              <a:srgbClr val="FFFFCC"/>
            </a:solidFill>
            <a:ln w="9525">
              <a:solidFill>
                <a:schemeClr val="bg1">
                  <a:lumMod val="85000"/>
                </a:schemeClr>
              </a:solidFill>
              <a:round/>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ctr">
                <a:spcBef>
                  <a:spcPct val="0"/>
                </a:spcBef>
                <a:defRPr/>
              </a:pPr>
              <a:r>
                <a:rPr lang="en-US" sz="1400" i="1" dirty="0" smtClean="0">
                  <a:solidFill>
                    <a:schemeClr val="tx1"/>
                  </a:solidFill>
                  <a:latin typeface="Arial" charset="0"/>
                  <a:ea typeface="ＭＳ Ｐゴシック" charset="0"/>
                  <a:cs typeface="Arial" charset="0"/>
                </a:rPr>
                <a:t>3M</a:t>
              </a:r>
              <a:endParaRPr lang="en-US" sz="1400" i="1" dirty="0">
                <a:solidFill>
                  <a:schemeClr val="tx1"/>
                </a:solidFill>
                <a:latin typeface="Arial" charset="0"/>
                <a:ea typeface="ＭＳ Ｐゴシック" charset="0"/>
                <a:cs typeface="Arial" charset="0"/>
              </a:endParaRPr>
            </a:p>
          </p:txBody>
        </p:sp>
        <p:cxnSp>
          <p:nvCxnSpPr>
            <p:cNvPr id="87" name="AutoShape 33"/>
            <p:cNvCxnSpPr>
              <a:cxnSpLocks noChangeShapeType="1"/>
              <a:stCxn id="85" idx="2"/>
              <a:endCxn id="86" idx="0"/>
            </p:cNvCxnSpPr>
            <p:nvPr/>
          </p:nvCxnSpPr>
          <p:spPr bwMode="auto">
            <a:xfrm>
              <a:off x="7319535" y="4854465"/>
              <a:ext cx="653" cy="129473"/>
            </a:xfrm>
            <a:prstGeom prst="straightConnector1">
              <a:avLst/>
            </a:prstGeom>
            <a:noFill/>
            <a:ln w="9525">
              <a:solidFill>
                <a:schemeClr val="bg1">
                  <a:lumMod val="50000"/>
                </a:schemeClr>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88" name="AutoShape 34"/>
            <p:cNvCxnSpPr>
              <a:cxnSpLocks noChangeShapeType="1"/>
              <a:stCxn id="81" idx="2"/>
              <a:endCxn id="85" idx="0"/>
            </p:cNvCxnSpPr>
            <p:nvPr/>
          </p:nvCxnSpPr>
          <p:spPr bwMode="auto">
            <a:xfrm flipH="1">
              <a:off x="7319535" y="4223039"/>
              <a:ext cx="646820" cy="324959"/>
            </a:xfrm>
            <a:prstGeom prst="straightConnector1">
              <a:avLst/>
            </a:prstGeom>
            <a:noFill/>
            <a:ln w="9525">
              <a:solidFill>
                <a:schemeClr val="bg1">
                  <a:lumMod val="50000"/>
                </a:schemeClr>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89" name="Rectangle 42"/>
            <p:cNvSpPr>
              <a:spLocks noChangeArrowheads="1"/>
            </p:cNvSpPr>
            <p:nvPr/>
          </p:nvSpPr>
          <p:spPr bwMode="auto">
            <a:xfrm>
              <a:off x="4697640" y="2301869"/>
              <a:ext cx="589854" cy="215244"/>
            </a:xfrm>
            <a:prstGeom prst="rect">
              <a:avLst/>
            </a:prstGeom>
            <a:noFill/>
            <a:ln w="15875">
              <a:solidFill>
                <a:schemeClr val="tx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l">
                <a:spcBef>
                  <a:spcPct val="0"/>
                </a:spcBef>
                <a:defRPr/>
              </a:pPr>
              <a:endParaRPr lang="en-US" sz="2400" i="1">
                <a:solidFill>
                  <a:schemeClr val="tx1"/>
                </a:solidFill>
                <a:latin typeface="Arial" charset="0"/>
                <a:ea typeface="ＭＳ Ｐゴシック" charset="0"/>
                <a:cs typeface="Arial" charset="0"/>
              </a:endParaRPr>
            </a:p>
          </p:txBody>
        </p:sp>
        <p:cxnSp>
          <p:nvCxnSpPr>
            <p:cNvPr id="91" name="AutoShape 43"/>
            <p:cNvCxnSpPr>
              <a:cxnSpLocks noChangeShapeType="1"/>
              <a:stCxn id="89" idx="1"/>
              <a:endCxn id="65" idx="3"/>
            </p:cNvCxnSpPr>
            <p:nvPr/>
          </p:nvCxnSpPr>
          <p:spPr bwMode="auto">
            <a:xfrm rot="10800000" flipV="1">
              <a:off x="2076450" y="2409490"/>
              <a:ext cx="2621190" cy="12239"/>
            </a:xfrm>
            <a:prstGeom prst="curvedConnector3">
              <a:avLst>
                <a:gd name="adj1" fmla="val 50000"/>
              </a:avLst>
            </a:prstGeom>
            <a:noFill/>
            <a:ln w="28575">
              <a:solidFill>
                <a:schemeClr val="tx1"/>
              </a:solidFill>
              <a:prstDash val="sysDash"/>
              <a:round/>
              <a:headEnd/>
              <a:tailEnd type="arrow"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92" name="Rectangle 44"/>
            <p:cNvSpPr>
              <a:spLocks noChangeArrowheads="1"/>
            </p:cNvSpPr>
            <p:nvPr/>
          </p:nvSpPr>
          <p:spPr bwMode="auto">
            <a:xfrm>
              <a:off x="5287495" y="2302424"/>
              <a:ext cx="464078" cy="215244"/>
            </a:xfrm>
            <a:prstGeom prst="rect">
              <a:avLst/>
            </a:prstGeom>
            <a:noFill/>
            <a:ln w="15875">
              <a:solidFill>
                <a:schemeClr val="tx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l">
                <a:spcBef>
                  <a:spcPct val="0"/>
                </a:spcBef>
                <a:defRPr/>
              </a:pPr>
              <a:endParaRPr lang="en-US" sz="2400" i="1">
                <a:solidFill>
                  <a:schemeClr val="tx1"/>
                </a:solidFill>
                <a:latin typeface="Arial" charset="0"/>
                <a:ea typeface="ＭＳ Ｐゴシック" charset="0"/>
                <a:cs typeface="Arial" charset="0"/>
              </a:endParaRPr>
            </a:p>
          </p:txBody>
        </p:sp>
        <p:cxnSp>
          <p:nvCxnSpPr>
            <p:cNvPr id="93" name="AutoShape 45"/>
            <p:cNvCxnSpPr>
              <a:cxnSpLocks noChangeShapeType="1"/>
              <a:stCxn id="92" idx="2"/>
              <a:endCxn id="73" idx="0"/>
            </p:cNvCxnSpPr>
            <p:nvPr/>
          </p:nvCxnSpPr>
          <p:spPr bwMode="auto">
            <a:xfrm rot="5400000">
              <a:off x="4322689" y="1604753"/>
              <a:ext cx="283930" cy="2109761"/>
            </a:xfrm>
            <a:prstGeom prst="curvedConnector3">
              <a:avLst>
                <a:gd name="adj1" fmla="val 50000"/>
              </a:avLst>
            </a:prstGeom>
            <a:noFill/>
            <a:ln w="28575">
              <a:solidFill>
                <a:schemeClr val="tx1"/>
              </a:solidFill>
              <a:prstDash val="sysDash"/>
              <a:round/>
              <a:headEnd/>
              <a:tailEnd type="arrow"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94" name="AutoShape 46"/>
            <p:cNvCxnSpPr>
              <a:cxnSpLocks noChangeShapeType="1"/>
              <a:stCxn id="95" idx="3"/>
              <a:endCxn id="77" idx="0"/>
            </p:cNvCxnSpPr>
            <p:nvPr/>
          </p:nvCxnSpPr>
          <p:spPr bwMode="auto">
            <a:xfrm>
              <a:off x="6653315" y="2400255"/>
              <a:ext cx="953614" cy="571545"/>
            </a:xfrm>
            <a:prstGeom prst="curvedConnector2">
              <a:avLst/>
            </a:prstGeom>
            <a:noFill/>
            <a:ln w="28575">
              <a:solidFill>
                <a:schemeClr val="tx1"/>
              </a:solidFill>
              <a:prstDash val="sysDash"/>
              <a:round/>
              <a:headEnd/>
              <a:tailEnd type="arrow"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95" name="Rectangle 47"/>
            <p:cNvSpPr>
              <a:spLocks noChangeArrowheads="1"/>
            </p:cNvSpPr>
            <p:nvPr/>
          </p:nvSpPr>
          <p:spPr bwMode="auto">
            <a:xfrm>
              <a:off x="5797990" y="2292633"/>
              <a:ext cx="855325" cy="215244"/>
            </a:xfrm>
            <a:prstGeom prst="rect">
              <a:avLst/>
            </a:prstGeom>
            <a:noFill/>
            <a:ln w="15875">
              <a:solidFill>
                <a:schemeClr val="tx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l">
                <a:spcBef>
                  <a:spcPct val="0"/>
                </a:spcBef>
                <a:defRPr/>
              </a:pPr>
              <a:endParaRPr lang="en-US" sz="2400" i="1">
                <a:solidFill>
                  <a:schemeClr val="tx1"/>
                </a:solidFill>
                <a:latin typeface="Arial" charset="0"/>
                <a:ea typeface="ＭＳ Ｐゴシック" charset="0"/>
                <a:cs typeface="Arial" charset="0"/>
              </a:endParaRPr>
            </a:p>
          </p:txBody>
        </p:sp>
        <p:cxnSp>
          <p:nvCxnSpPr>
            <p:cNvPr id="96" name="AutoShape 45"/>
            <p:cNvCxnSpPr>
              <a:cxnSpLocks noChangeShapeType="1"/>
              <a:stCxn id="106" idx="2"/>
              <a:endCxn id="81" idx="0"/>
            </p:cNvCxnSpPr>
            <p:nvPr/>
          </p:nvCxnSpPr>
          <p:spPr bwMode="auto">
            <a:xfrm rot="5400000">
              <a:off x="7765280" y="3629552"/>
              <a:ext cx="488096" cy="85945"/>
            </a:xfrm>
            <a:prstGeom prst="curvedConnector3">
              <a:avLst>
                <a:gd name="adj1" fmla="val 50000"/>
              </a:avLst>
            </a:prstGeom>
            <a:noFill/>
            <a:ln w="28575">
              <a:solidFill>
                <a:schemeClr val="tx1"/>
              </a:solidFill>
              <a:prstDash val="sysDash"/>
              <a:round/>
              <a:headEnd/>
              <a:tailEnd type="arrow"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97" name="AutoShape 17"/>
            <p:cNvSpPr>
              <a:spLocks noChangeArrowheads="1"/>
            </p:cNvSpPr>
            <p:nvPr/>
          </p:nvSpPr>
          <p:spPr bwMode="auto">
            <a:xfrm>
              <a:off x="1676400" y="3404002"/>
              <a:ext cx="1259351" cy="306467"/>
            </a:xfrm>
            <a:prstGeom prst="roundRect">
              <a:avLst>
                <a:gd name="adj" fmla="val 16667"/>
              </a:avLst>
            </a:prstGeom>
            <a:solidFill>
              <a:srgbClr val="DDDDDD"/>
            </a:solidFill>
            <a:ln w="9525">
              <a:noFill/>
              <a:round/>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nchor="ctr">
              <a:spAutoFit/>
            </a:bodyPr>
            <a:lstStyle>
              <a:lvl1pPr algn="l">
                <a:spcBef>
                  <a:spcPct val="0"/>
                </a:spcBef>
                <a:defRPr>
                  <a:solidFill>
                    <a:schemeClr val="tx1"/>
                  </a:solidFill>
                  <a:latin typeface="Arial" panose="020B0604020202020204" pitchFamily="34" charset="0"/>
                  <a:cs typeface="Arial" panose="020B0604020202020204" pitchFamily="34" charset="0"/>
                </a:defRPr>
              </a:lvl1pPr>
              <a:lvl2pPr marL="742950" indent="-285750" algn="l">
                <a:spcBef>
                  <a:spcPct val="0"/>
                </a:spcBef>
                <a:defRPr>
                  <a:solidFill>
                    <a:schemeClr val="tx1"/>
                  </a:solidFill>
                  <a:latin typeface="Arial" panose="020B0604020202020204" pitchFamily="34" charset="0"/>
                  <a:cs typeface="Arial" panose="020B0604020202020204" pitchFamily="34" charset="0"/>
                </a:defRPr>
              </a:lvl2pPr>
              <a:lvl3pPr marL="1143000" indent="-228600" algn="l">
                <a:spcBef>
                  <a:spcPct val="0"/>
                </a:spcBef>
                <a:defRPr>
                  <a:solidFill>
                    <a:schemeClr val="tx1"/>
                  </a:solidFill>
                  <a:latin typeface="Arial" panose="020B0604020202020204" pitchFamily="34" charset="0"/>
                  <a:cs typeface="Arial" panose="020B0604020202020204" pitchFamily="34" charset="0"/>
                </a:defRPr>
              </a:lvl3pPr>
              <a:lvl4pPr marL="1600200" indent="-228600" algn="l">
                <a:spcBef>
                  <a:spcPct val="0"/>
                </a:spcBef>
                <a:defRPr>
                  <a:solidFill>
                    <a:schemeClr val="tx1"/>
                  </a:solidFill>
                  <a:latin typeface="Arial" panose="020B0604020202020204" pitchFamily="34" charset="0"/>
                  <a:cs typeface="Arial" panose="020B0604020202020204" pitchFamily="34" charset="0"/>
                </a:defRPr>
              </a:lvl4pPr>
              <a:lvl5pPr marL="2057400" indent="-228600" algn="l">
                <a:spcBef>
                  <a:spcPct val="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200" b="1" dirty="0" smtClean="0">
                  <a:ea typeface="ＭＳ Ｐゴシック" panose="020B0600070205080204" pitchFamily="34" charset="-128"/>
                </a:rPr>
                <a:t>Noun Phrase</a:t>
              </a:r>
            </a:p>
          </p:txBody>
        </p:sp>
        <p:sp>
          <p:nvSpPr>
            <p:cNvPr id="100" name="Oval 19"/>
            <p:cNvSpPr>
              <a:spLocks noChangeArrowheads="1"/>
            </p:cNvSpPr>
            <p:nvPr/>
          </p:nvSpPr>
          <p:spPr bwMode="auto">
            <a:xfrm>
              <a:off x="2043313" y="3833574"/>
              <a:ext cx="525523" cy="390972"/>
            </a:xfrm>
            <a:prstGeom prst="ellipse">
              <a:avLst/>
            </a:prstGeom>
            <a:solidFill>
              <a:srgbClr val="FFFFCC"/>
            </a:solidFill>
            <a:ln w="9525">
              <a:solidFill>
                <a:schemeClr val="bg1">
                  <a:lumMod val="85000"/>
                </a:schemeClr>
              </a:solidFill>
              <a:round/>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ctr">
                <a:spcBef>
                  <a:spcPct val="0"/>
                </a:spcBef>
                <a:defRPr/>
              </a:pPr>
              <a:r>
                <a:rPr lang="en-US" sz="1400" i="1" dirty="0" smtClean="0">
                  <a:solidFill>
                    <a:schemeClr val="tx1"/>
                  </a:solidFill>
                  <a:latin typeface="Arial" charset="0"/>
                  <a:ea typeface="ＭＳ Ｐゴシック" charset="0"/>
                  <a:cs typeface="Arial" charset="0"/>
                </a:rPr>
                <a:t>US</a:t>
              </a:r>
              <a:endParaRPr lang="en-US" sz="1400" i="1" dirty="0">
                <a:solidFill>
                  <a:schemeClr val="tx1"/>
                </a:solidFill>
                <a:latin typeface="Arial" charset="0"/>
                <a:ea typeface="ＭＳ Ｐゴシック" charset="0"/>
                <a:cs typeface="Arial" charset="0"/>
              </a:endParaRPr>
            </a:p>
          </p:txBody>
        </p:sp>
        <p:cxnSp>
          <p:nvCxnSpPr>
            <p:cNvPr id="103" name="AutoShape 20"/>
            <p:cNvCxnSpPr>
              <a:cxnSpLocks noChangeShapeType="1"/>
              <a:stCxn id="97" idx="2"/>
              <a:endCxn id="100" idx="0"/>
            </p:cNvCxnSpPr>
            <p:nvPr/>
          </p:nvCxnSpPr>
          <p:spPr bwMode="auto">
            <a:xfrm flipH="1">
              <a:off x="2306075" y="3710469"/>
              <a:ext cx="1" cy="123105"/>
            </a:xfrm>
            <a:prstGeom prst="straightConnector1">
              <a:avLst/>
            </a:prstGeom>
            <a:noFill/>
            <a:ln w="9525">
              <a:solidFill>
                <a:schemeClr val="bg1">
                  <a:lumMod val="50000"/>
                </a:schemeClr>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04" name="AutoShape 20"/>
            <p:cNvCxnSpPr>
              <a:cxnSpLocks noChangeShapeType="1"/>
              <a:stCxn id="73" idx="2"/>
              <a:endCxn id="97" idx="0"/>
            </p:cNvCxnSpPr>
            <p:nvPr/>
          </p:nvCxnSpPr>
          <p:spPr bwMode="auto">
            <a:xfrm flipH="1">
              <a:off x="2306076" y="3108065"/>
              <a:ext cx="1103697" cy="295937"/>
            </a:xfrm>
            <a:prstGeom prst="straightConnector1">
              <a:avLst/>
            </a:prstGeom>
            <a:noFill/>
            <a:ln w="9525">
              <a:solidFill>
                <a:schemeClr val="bg1">
                  <a:lumMod val="50000"/>
                </a:schemeClr>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05" name="AutoShape 20"/>
            <p:cNvCxnSpPr>
              <a:cxnSpLocks noChangeShapeType="1"/>
              <a:stCxn id="69" idx="2"/>
              <a:endCxn id="70" idx="0"/>
            </p:cNvCxnSpPr>
            <p:nvPr/>
          </p:nvCxnSpPr>
          <p:spPr bwMode="auto">
            <a:xfrm>
              <a:off x="5696751" y="2590800"/>
              <a:ext cx="16300" cy="259345"/>
            </a:xfrm>
            <a:prstGeom prst="straightConnector1">
              <a:avLst/>
            </a:prstGeom>
            <a:noFill/>
            <a:ln w="9525">
              <a:solidFill>
                <a:schemeClr val="bg1">
                  <a:lumMod val="50000"/>
                </a:schemeClr>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106" name="Rectangle 44"/>
            <p:cNvSpPr>
              <a:spLocks noChangeArrowheads="1"/>
            </p:cNvSpPr>
            <p:nvPr/>
          </p:nvSpPr>
          <p:spPr bwMode="auto">
            <a:xfrm>
              <a:off x="7722599" y="3213232"/>
              <a:ext cx="659401" cy="215244"/>
            </a:xfrm>
            <a:prstGeom prst="rect">
              <a:avLst/>
            </a:prstGeom>
            <a:noFill/>
            <a:ln w="15875">
              <a:solidFill>
                <a:schemeClr val="tx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l">
                <a:spcBef>
                  <a:spcPct val="0"/>
                </a:spcBef>
                <a:defRPr/>
              </a:pPr>
              <a:endParaRPr lang="en-US" sz="2400" i="1">
                <a:solidFill>
                  <a:schemeClr val="tx1"/>
                </a:solidFill>
                <a:latin typeface="Arial" charset="0"/>
                <a:ea typeface="ＭＳ Ｐゴシック" charset="0"/>
                <a:cs typeface="Arial" charset="0"/>
              </a:endParaRPr>
            </a:p>
          </p:txBody>
        </p:sp>
        <p:sp>
          <p:nvSpPr>
            <p:cNvPr id="107" name="Rectangle 44"/>
            <p:cNvSpPr>
              <a:spLocks noChangeArrowheads="1"/>
            </p:cNvSpPr>
            <p:nvPr/>
          </p:nvSpPr>
          <p:spPr bwMode="auto">
            <a:xfrm>
              <a:off x="6893669" y="3209980"/>
              <a:ext cx="693905" cy="215244"/>
            </a:xfrm>
            <a:prstGeom prst="rect">
              <a:avLst/>
            </a:prstGeom>
            <a:noFill/>
            <a:ln w="15875">
              <a:solidFill>
                <a:schemeClr val="tx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l">
                <a:spcBef>
                  <a:spcPct val="0"/>
                </a:spcBef>
                <a:defRPr/>
              </a:pPr>
              <a:endParaRPr lang="en-US" sz="2400" i="1">
                <a:solidFill>
                  <a:schemeClr val="tx1"/>
                </a:solidFill>
                <a:latin typeface="Arial" charset="0"/>
                <a:ea typeface="ＭＳ Ｐゴシック" charset="0"/>
                <a:cs typeface="Arial" charset="0"/>
              </a:endParaRPr>
            </a:p>
          </p:txBody>
        </p:sp>
        <p:cxnSp>
          <p:nvCxnSpPr>
            <p:cNvPr id="108" name="AutoShape 45"/>
            <p:cNvCxnSpPr>
              <a:cxnSpLocks noChangeShapeType="1"/>
              <a:stCxn id="107" idx="1"/>
            </p:cNvCxnSpPr>
            <p:nvPr/>
          </p:nvCxnSpPr>
          <p:spPr bwMode="auto">
            <a:xfrm rot="10800000">
              <a:off x="5912957" y="2590800"/>
              <a:ext cx="980713" cy="726802"/>
            </a:xfrm>
            <a:prstGeom prst="curvedConnector3">
              <a:avLst>
                <a:gd name="adj1" fmla="val 50000"/>
              </a:avLst>
            </a:prstGeom>
            <a:noFill/>
            <a:ln w="28575">
              <a:solidFill>
                <a:schemeClr val="tx1"/>
              </a:solidFill>
              <a:prstDash val="sysDash"/>
              <a:round/>
              <a:headEnd/>
              <a:tailEnd type="arrow"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109" name="AutoShape 21"/>
            <p:cNvSpPr>
              <a:spLocks noChangeArrowheads="1"/>
            </p:cNvSpPr>
            <p:nvPr/>
          </p:nvSpPr>
          <p:spPr bwMode="auto">
            <a:xfrm>
              <a:off x="3950652" y="3352800"/>
              <a:ext cx="2007342" cy="510778"/>
            </a:xfrm>
            <a:prstGeom prst="roundRect">
              <a:avLst>
                <a:gd name="adj" fmla="val 16667"/>
              </a:avLst>
            </a:prstGeom>
            <a:solidFill>
              <a:srgbClr val="DDDDDD"/>
            </a:solidFill>
            <a:ln w="9525">
              <a:noFill/>
              <a:round/>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nchor="ctr">
              <a:spAutoFit/>
            </a:bodyPr>
            <a:lstStyle>
              <a:lvl1pPr algn="l">
                <a:spcBef>
                  <a:spcPct val="0"/>
                </a:spcBef>
                <a:defRPr>
                  <a:solidFill>
                    <a:schemeClr val="tx1"/>
                  </a:solidFill>
                  <a:latin typeface="Arial" panose="020B0604020202020204" pitchFamily="34" charset="0"/>
                  <a:cs typeface="Arial" panose="020B0604020202020204" pitchFamily="34" charset="0"/>
                </a:defRPr>
              </a:lvl1pPr>
              <a:lvl2pPr marL="742950" indent="-285750" algn="l">
                <a:spcBef>
                  <a:spcPct val="0"/>
                </a:spcBef>
                <a:defRPr>
                  <a:solidFill>
                    <a:schemeClr val="tx1"/>
                  </a:solidFill>
                  <a:latin typeface="Arial" panose="020B0604020202020204" pitchFamily="34" charset="0"/>
                  <a:cs typeface="Arial" panose="020B0604020202020204" pitchFamily="34" charset="0"/>
                </a:defRPr>
              </a:lvl2pPr>
              <a:lvl3pPr marL="1143000" indent="-228600" algn="l">
                <a:spcBef>
                  <a:spcPct val="0"/>
                </a:spcBef>
                <a:defRPr>
                  <a:solidFill>
                    <a:schemeClr val="tx1"/>
                  </a:solidFill>
                  <a:latin typeface="Arial" panose="020B0604020202020204" pitchFamily="34" charset="0"/>
                  <a:cs typeface="Arial" panose="020B0604020202020204" pitchFamily="34" charset="0"/>
                </a:defRPr>
              </a:lvl3pPr>
              <a:lvl4pPr marL="1600200" indent="-228600" algn="l">
                <a:spcBef>
                  <a:spcPct val="0"/>
                </a:spcBef>
                <a:defRPr>
                  <a:solidFill>
                    <a:schemeClr val="tx1"/>
                  </a:solidFill>
                  <a:latin typeface="Arial" panose="020B0604020202020204" pitchFamily="34" charset="0"/>
                  <a:cs typeface="Arial" panose="020B0604020202020204" pitchFamily="34" charset="0"/>
                </a:defRPr>
              </a:lvl4pPr>
              <a:lvl5pPr marL="2057400" indent="-228600" algn="l">
                <a:spcBef>
                  <a:spcPct val="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200" b="1" dirty="0" smtClean="0">
                  <a:ea typeface="ＭＳ Ｐゴシック" panose="020B0600070205080204" pitchFamily="34" charset="-128"/>
                </a:rPr>
                <a:t>Prepositional Phrase</a:t>
              </a:r>
            </a:p>
            <a:p>
              <a:pPr algn="ctr"/>
              <a:r>
                <a:rPr lang="en-US" altLang="en-US" sz="1200" i="1" dirty="0">
                  <a:ea typeface="ＭＳ Ｐゴシック" panose="020B0600070205080204" pitchFamily="34" charset="-128"/>
                </a:rPr>
                <a:t>Subject       </a:t>
              </a:r>
              <a:r>
                <a:rPr lang="en-US" altLang="en-US" sz="1200" i="1" dirty="0" smtClean="0">
                  <a:ea typeface="ＭＳ Ｐゴシック" panose="020B0600070205080204" pitchFamily="34" charset="-128"/>
                </a:rPr>
                <a:t>Object</a:t>
              </a:r>
              <a:endParaRPr lang="en-US" altLang="en-US" sz="1200" i="1" dirty="0">
                <a:ea typeface="ＭＳ Ｐゴシック" panose="020B0600070205080204" pitchFamily="34" charset="-128"/>
              </a:endParaRPr>
            </a:p>
          </p:txBody>
        </p:sp>
        <p:sp>
          <p:nvSpPr>
            <p:cNvPr id="110" name="Oval 22"/>
            <p:cNvSpPr>
              <a:spLocks noChangeArrowheads="1"/>
            </p:cNvSpPr>
            <p:nvPr/>
          </p:nvSpPr>
          <p:spPr bwMode="auto">
            <a:xfrm>
              <a:off x="4428870" y="4029060"/>
              <a:ext cx="573957" cy="390972"/>
            </a:xfrm>
            <a:prstGeom prst="ellipse">
              <a:avLst/>
            </a:prstGeom>
            <a:solidFill>
              <a:srgbClr val="FFFFCC"/>
            </a:solidFill>
            <a:ln w="9525">
              <a:solidFill>
                <a:schemeClr val="bg1">
                  <a:lumMod val="85000"/>
                </a:schemeClr>
              </a:solidFill>
              <a:round/>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ctr">
                <a:spcBef>
                  <a:spcPct val="0"/>
                </a:spcBef>
                <a:defRPr/>
              </a:pPr>
              <a:r>
                <a:rPr lang="en-US" sz="1400" i="1" dirty="0" smtClean="0">
                  <a:solidFill>
                    <a:schemeClr val="tx1"/>
                  </a:solidFill>
                  <a:latin typeface="Arial" charset="0"/>
                  <a:ea typeface="ＭＳ Ｐゴシック" charset="0"/>
                  <a:cs typeface="Arial" charset="0"/>
                </a:rPr>
                <a:t>from</a:t>
              </a:r>
              <a:endParaRPr lang="en-US" sz="1400" i="1" dirty="0">
                <a:solidFill>
                  <a:schemeClr val="tx1"/>
                </a:solidFill>
                <a:latin typeface="Arial" charset="0"/>
                <a:ea typeface="ＭＳ Ｐゴシック" charset="0"/>
                <a:cs typeface="Arial" charset="0"/>
              </a:endParaRPr>
            </a:p>
          </p:txBody>
        </p:sp>
        <p:cxnSp>
          <p:nvCxnSpPr>
            <p:cNvPr id="111" name="AutoShape 23"/>
            <p:cNvCxnSpPr>
              <a:cxnSpLocks noChangeShapeType="1"/>
              <a:stCxn id="109" idx="2"/>
              <a:endCxn id="110" idx="0"/>
            </p:cNvCxnSpPr>
            <p:nvPr/>
          </p:nvCxnSpPr>
          <p:spPr bwMode="auto">
            <a:xfrm flipH="1">
              <a:off x="4715849" y="3863578"/>
              <a:ext cx="238474" cy="165482"/>
            </a:xfrm>
            <a:prstGeom prst="straightConnector1">
              <a:avLst/>
            </a:prstGeom>
            <a:noFill/>
            <a:ln w="9525">
              <a:solidFill>
                <a:schemeClr val="bg1">
                  <a:lumMod val="50000"/>
                </a:schemeClr>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112" name="AutoShape 27"/>
            <p:cNvSpPr>
              <a:spLocks noChangeArrowheads="1"/>
            </p:cNvSpPr>
            <p:nvPr/>
          </p:nvSpPr>
          <p:spPr bwMode="auto">
            <a:xfrm>
              <a:off x="5052826" y="4150900"/>
              <a:ext cx="1336930" cy="306467"/>
            </a:xfrm>
            <a:prstGeom prst="roundRect">
              <a:avLst>
                <a:gd name="adj" fmla="val 16667"/>
              </a:avLst>
            </a:prstGeom>
            <a:solidFill>
              <a:srgbClr val="DDDDDD"/>
            </a:solidFill>
            <a:ln w="9525">
              <a:noFill/>
              <a:round/>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nchor="ctr">
              <a:spAutoFit/>
            </a:bodyPr>
            <a:lstStyle>
              <a:lvl1pPr algn="l">
                <a:spcBef>
                  <a:spcPct val="0"/>
                </a:spcBef>
                <a:defRPr>
                  <a:solidFill>
                    <a:schemeClr val="tx1"/>
                  </a:solidFill>
                  <a:latin typeface="Arial" panose="020B0604020202020204" pitchFamily="34" charset="0"/>
                  <a:cs typeface="Arial" panose="020B0604020202020204" pitchFamily="34" charset="0"/>
                </a:defRPr>
              </a:lvl1pPr>
              <a:lvl2pPr marL="742950" indent="-285750" algn="l">
                <a:spcBef>
                  <a:spcPct val="0"/>
                </a:spcBef>
                <a:defRPr>
                  <a:solidFill>
                    <a:schemeClr val="tx1"/>
                  </a:solidFill>
                  <a:latin typeface="Arial" panose="020B0604020202020204" pitchFamily="34" charset="0"/>
                  <a:cs typeface="Arial" panose="020B0604020202020204" pitchFamily="34" charset="0"/>
                </a:defRPr>
              </a:lvl2pPr>
              <a:lvl3pPr marL="1143000" indent="-228600" algn="l">
                <a:spcBef>
                  <a:spcPct val="0"/>
                </a:spcBef>
                <a:defRPr>
                  <a:solidFill>
                    <a:schemeClr val="tx1"/>
                  </a:solidFill>
                  <a:latin typeface="Arial" panose="020B0604020202020204" pitchFamily="34" charset="0"/>
                  <a:cs typeface="Arial" panose="020B0604020202020204" pitchFamily="34" charset="0"/>
                </a:defRPr>
              </a:lvl3pPr>
              <a:lvl4pPr marL="1600200" indent="-228600" algn="l">
                <a:spcBef>
                  <a:spcPct val="0"/>
                </a:spcBef>
                <a:defRPr>
                  <a:solidFill>
                    <a:schemeClr val="tx1"/>
                  </a:solidFill>
                  <a:latin typeface="Arial" panose="020B0604020202020204" pitchFamily="34" charset="0"/>
                  <a:cs typeface="Arial" panose="020B0604020202020204" pitchFamily="34" charset="0"/>
                </a:defRPr>
              </a:lvl4pPr>
              <a:lvl5pPr marL="2057400" indent="-228600" algn="l">
                <a:spcBef>
                  <a:spcPct val="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200" b="1" dirty="0" smtClean="0">
                  <a:ea typeface="ＭＳ Ｐゴシック" panose="020B0600070205080204" pitchFamily="34" charset="-128"/>
                </a:rPr>
                <a:t>Noun Phrase</a:t>
              </a:r>
              <a:endParaRPr lang="en-US" altLang="en-US" sz="1200" b="1" dirty="0">
                <a:ea typeface="ＭＳ Ｐゴシック" panose="020B0600070205080204" pitchFamily="34" charset="-128"/>
              </a:endParaRPr>
            </a:p>
          </p:txBody>
        </p:sp>
        <p:cxnSp>
          <p:nvCxnSpPr>
            <p:cNvPr id="113" name="AutoShape 28"/>
            <p:cNvCxnSpPr>
              <a:cxnSpLocks noChangeShapeType="1"/>
              <a:stCxn id="109" idx="2"/>
              <a:endCxn id="112" idx="0"/>
            </p:cNvCxnSpPr>
            <p:nvPr/>
          </p:nvCxnSpPr>
          <p:spPr bwMode="auto">
            <a:xfrm>
              <a:off x="4954323" y="3863578"/>
              <a:ext cx="766968" cy="287322"/>
            </a:xfrm>
            <a:prstGeom prst="straightConnector1">
              <a:avLst/>
            </a:prstGeom>
            <a:noFill/>
            <a:ln w="9525">
              <a:solidFill>
                <a:schemeClr val="bg1">
                  <a:lumMod val="50000"/>
                </a:schemeClr>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114" name="Oval 29"/>
            <p:cNvSpPr>
              <a:spLocks noChangeArrowheads="1"/>
            </p:cNvSpPr>
            <p:nvPr/>
          </p:nvSpPr>
          <p:spPr bwMode="auto">
            <a:xfrm>
              <a:off x="5842434" y="4735332"/>
              <a:ext cx="814286" cy="390972"/>
            </a:xfrm>
            <a:prstGeom prst="ellipse">
              <a:avLst/>
            </a:prstGeom>
            <a:solidFill>
              <a:srgbClr val="FFFFCC"/>
            </a:solidFill>
            <a:ln w="9525">
              <a:solidFill>
                <a:schemeClr val="bg1">
                  <a:lumMod val="85000"/>
                </a:schemeClr>
              </a:solidFill>
              <a:round/>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ctr">
                <a:spcBef>
                  <a:spcPct val="0"/>
                </a:spcBef>
                <a:defRPr/>
              </a:pPr>
              <a:r>
                <a:rPr lang="en-US" sz="1400" i="1" dirty="0" smtClean="0">
                  <a:solidFill>
                    <a:schemeClr val="tx1"/>
                  </a:solidFill>
                  <a:latin typeface="Arial" charset="0"/>
                  <a:ea typeface="ＭＳ Ｐゴシック" charset="0"/>
                  <a:cs typeface="Arial" charset="0"/>
                </a:rPr>
                <a:t>Neutral</a:t>
              </a:r>
              <a:endParaRPr lang="en-US" sz="1400" i="1" dirty="0">
                <a:solidFill>
                  <a:schemeClr val="tx1"/>
                </a:solidFill>
                <a:latin typeface="Arial" charset="0"/>
                <a:ea typeface="ＭＳ Ｐゴシック" charset="0"/>
                <a:cs typeface="Arial" charset="0"/>
              </a:endParaRPr>
            </a:p>
          </p:txBody>
        </p:sp>
        <p:cxnSp>
          <p:nvCxnSpPr>
            <p:cNvPr id="115" name="AutoShape 30"/>
            <p:cNvCxnSpPr>
              <a:cxnSpLocks noChangeShapeType="1"/>
              <a:stCxn id="112" idx="2"/>
              <a:endCxn id="114" idx="0"/>
            </p:cNvCxnSpPr>
            <p:nvPr/>
          </p:nvCxnSpPr>
          <p:spPr bwMode="auto">
            <a:xfrm>
              <a:off x="5721291" y="4457367"/>
              <a:ext cx="528286" cy="277965"/>
            </a:xfrm>
            <a:prstGeom prst="straightConnector1">
              <a:avLst/>
            </a:prstGeom>
            <a:noFill/>
            <a:ln w="9525">
              <a:solidFill>
                <a:schemeClr val="bg1">
                  <a:lumMod val="50000"/>
                </a:schemeClr>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116" name="AutoShape 31"/>
            <p:cNvSpPr>
              <a:spLocks noChangeArrowheads="1"/>
            </p:cNvSpPr>
            <p:nvPr/>
          </p:nvSpPr>
          <p:spPr bwMode="auto">
            <a:xfrm>
              <a:off x="4572000" y="4794475"/>
              <a:ext cx="1204333" cy="306467"/>
            </a:xfrm>
            <a:prstGeom prst="roundRect">
              <a:avLst>
                <a:gd name="adj" fmla="val 16667"/>
              </a:avLst>
            </a:prstGeom>
            <a:solidFill>
              <a:srgbClr val="DDDDDD"/>
            </a:solidFill>
            <a:ln w="9525">
              <a:noFill/>
              <a:round/>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nchor="ctr">
              <a:spAutoFit/>
            </a:bodyPr>
            <a:lstStyle>
              <a:lvl1pPr algn="l">
                <a:spcBef>
                  <a:spcPct val="0"/>
                </a:spcBef>
                <a:defRPr>
                  <a:solidFill>
                    <a:schemeClr val="tx1"/>
                  </a:solidFill>
                  <a:latin typeface="Arial" panose="020B0604020202020204" pitchFamily="34" charset="0"/>
                  <a:cs typeface="Arial" panose="020B0604020202020204" pitchFamily="34" charset="0"/>
                </a:defRPr>
              </a:lvl1pPr>
              <a:lvl2pPr marL="742950" indent="-285750" algn="l">
                <a:spcBef>
                  <a:spcPct val="0"/>
                </a:spcBef>
                <a:defRPr>
                  <a:solidFill>
                    <a:schemeClr val="tx1"/>
                  </a:solidFill>
                  <a:latin typeface="Arial" panose="020B0604020202020204" pitchFamily="34" charset="0"/>
                  <a:cs typeface="Arial" panose="020B0604020202020204" pitchFamily="34" charset="0"/>
                </a:defRPr>
              </a:lvl2pPr>
              <a:lvl3pPr marL="1143000" indent="-228600" algn="l">
                <a:spcBef>
                  <a:spcPct val="0"/>
                </a:spcBef>
                <a:defRPr>
                  <a:solidFill>
                    <a:schemeClr val="tx1"/>
                  </a:solidFill>
                  <a:latin typeface="Arial" panose="020B0604020202020204" pitchFamily="34" charset="0"/>
                  <a:cs typeface="Arial" panose="020B0604020202020204" pitchFamily="34" charset="0"/>
                </a:defRPr>
              </a:lvl3pPr>
              <a:lvl4pPr marL="1600200" indent="-228600" algn="l">
                <a:spcBef>
                  <a:spcPct val="0"/>
                </a:spcBef>
                <a:defRPr>
                  <a:solidFill>
                    <a:schemeClr val="tx1"/>
                  </a:solidFill>
                  <a:latin typeface="Arial" panose="020B0604020202020204" pitchFamily="34" charset="0"/>
                  <a:cs typeface="Arial" panose="020B0604020202020204" pitchFamily="34" charset="0"/>
                </a:defRPr>
              </a:lvl4pPr>
              <a:lvl5pPr marL="2057400" indent="-228600" algn="l">
                <a:spcBef>
                  <a:spcPct val="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200" b="1" dirty="0" smtClean="0">
                  <a:ea typeface="ＭＳ Ｐゴシック" panose="020B0600070205080204" pitchFamily="34" charset="-128"/>
                </a:rPr>
                <a:t>Noun Phrase</a:t>
              </a:r>
              <a:endParaRPr lang="en-US" altLang="en-US" sz="1200" b="1" dirty="0">
                <a:ea typeface="ＭＳ Ｐゴシック" panose="020B0600070205080204" pitchFamily="34" charset="-128"/>
              </a:endParaRPr>
            </a:p>
          </p:txBody>
        </p:sp>
        <p:sp>
          <p:nvSpPr>
            <p:cNvPr id="117" name="Oval 32"/>
            <p:cNvSpPr>
              <a:spLocks noChangeArrowheads="1"/>
            </p:cNvSpPr>
            <p:nvPr/>
          </p:nvSpPr>
          <p:spPr bwMode="auto">
            <a:xfrm>
              <a:off x="4953000" y="5247828"/>
              <a:ext cx="438711" cy="390972"/>
            </a:xfrm>
            <a:prstGeom prst="ellipse">
              <a:avLst/>
            </a:prstGeom>
            <a:solidFill>
              <a:srgbClr val="FFFFCC"/>
            </a:solidFill>
            <a:ln w="9525">
              <a:solidFill>
                <a:schemeClr val="bg1">
                  <a:lumMod val="85000"/>
                </a:schemeClr>
              </a:solidFill>
              <a:round/>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ctr">
                <a:spcBef>
                  <a:spcPct val="0"/>
                </a:spcBef>
                <a:defRPr/>
              </a:pPr>
              <a:r>
                <a:rPr lang="en-US" sz="1400" i="1" dirty="0" smtClean="0">
                  <a:solidFill>
                    <a:schemeClr val="tx1"/>
                  </a:solidFill>
                  <a:latin typeface="Arial" charset="0"/>
                  <a:ea typeface="ＭＳ Ｐゴシック" charset="0"/>
                  <a:cs typeface="Arial" charset="0"/>
                </a:rPr>
                <a:t>3M</a:t>
              </a:r>
              <a:endParaRPr lang="en-US" sz="1400" i="1" dirty="0">
                <a:solidFill>
                  <a:schemeClr val="tx1"/>
                </a:solidFill>
                <a:latin typeface="Arial" charset="0"/>
                <a:ea typeface="ＭＳ Ｐゴシック" charset="0"/>
                <a:cs typeface="Arial" charset="0"/>
              </a:endParaRPr>
            </a:p>
          </p:txBody>
        </p:sp>
        <p:cxnSp>
          <p:nvCxnSpPr>
            <p:cNvPr id="118" name="AutoShape 33"/>
            <p:cNvCxnSpPr>
              <a:cxnSpLocks noChangeShapeType="1"/>
              <a:stCxn id="116" idx="2"/>
              <a:endCxn id="117" idx="0"/>
            </p:cNvCxnSpPr>
            <p:nvPr/>
          </p:nvCxnSpPr>
          <p:spPr bwMode="auto">
            <a:xfrm flipH="1">
              <a:off x="5172356" y="5100942"/>
              <a:ext cx="1811" cy="146886"/>
            </a:xfrm>
            <a:prstGeom prst="straightConnector1">
              <a:avLst/>
            </a:prstGeom>
            <a:noFill/>
            <a:ln w="9525">
              <a:solidFill>
                <a:schemeClr val="bg1">
                  <a:lumMod val="50000"/>
                </a:schemeClr>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19" name="AutoShape 34"/>
            <p:cNvCxnSpPr>
              <a:cxnSpLocks noChangeShapeType="1"/>
              <a:stCxn id="112" idx="2"/>
              <a:endCxn id="116" idx="0"/>
            </p:cNvCxnSpPr>
            <p:nvPr/>
          </p:nvCxnSpPr>
          <p:spPr bwMode="auto">
            <a:xfrm flipH="1">
              <a:off x="5174167" y="4457367"/>
              <a:ext cx="547124" cy="337108"/>
            </a:xfrm>
            <a:prstGeom prst="straightConnector1">
              <a:avLst/>
            </a:prstGeom>
            <a:noFill/>
            <a:ln w="9525">
              <a:solidFill>
                <a:schemeClr val="bg1">
                  <a:lumMod val="50000"/>
                </a:schemeClr>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20" name="AutoShape 45"/>
            <p:cNvCxnSpPr>
              <a:cxnSpLocks noChangeShapeType="1"/>
              <a:stCxn id="121" idx="2"/>
              <a:endCxn id="112" idx="0"/>
            </p:cNvCxnSpPr>
            <p:nvPr/>
          </p:nvCxnSpPr>
          <p:spPr bwMode="auto">
            <a:xfrm rot="16200000" flipH="1">
              <a:off x="5385943" y="3815552"/>
              <a:ext cx="341116" cy="329579"/>
            </a:xfrm>
            <a:prstGeom prst="curvedConnector3">
              <a:avLst>
                <a:gd name="adj1" fmla="val 50000"/>
              </a:avLst>
            </a:prstGeom>
            <a:noFill/>
            <a:ln w="28575">
              <a:solidFill>
                <a:schemeClr val="tx1"/>
              </a:solidFill>
              <a:prstDash val="sysDash"/>
              <a:round/>
              <a:headEnd/>
              <a:tailEnd type="arrow"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121" name="Rectangle 44"/>
            <p:cNvSpPr>
              <a:spLocks noChangeArrowheads="1"/>
            </p:cNvSpPr>
            <p:nvPr/>
          </p:nvSpPr>
          <p:spPr bwMode="auto">
            <a:xfrm>
              <a:off x="5062011" y="3594540"/>
              <a:ext cx="659401" cy="215244"/>
            </a:xfrm>
            <a:prstGeom prst="rect">
              <a:avLst/>
            </a:prstGeom>
            <a:noFill/>
            <a:ln w="15875">
              <a:solidFill>
                <a:schemeClr val="tx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l">
                <a:spcBef>
                  <a:spcPct val="0"/>
                </a:spcBef>
                <a:defRPr/>
              </a:pPr>
              <a:endParaRPr lang="en-US" sz="2400" i="1">
                <a:solidFill>
                  <a:schemeClr val="tx1"/>
                </a:solidFill>
                <a:latin typeface="Arial" charset="0"/>
                <a:ea typeface="ＭＳ Ｐゴシック" charset="0"/>
                <a:cs typeface="Arial" charset="0"/>
              </a:endParaRPr>
            </a:p>
          </p:txBody>
        </p:sp>
        <p:sp>
          <p:nvSpPr>
            <p:cNvPr id="122" name="Rectangle 44"/>
            <p:cNvSpPr>
              <a:spLocks noChangeArrowheads="1"/>
            </p:cNvSpPr>
            <p:nvPr/>
          </p:nvSpPr>
          <p:spPr bwMode="auto">
            <a:xfrm>
              <a:off x="4259095" y="3581400"/>
              <a:ext cx="693905" cy="215244"/>
            </a:xfrm>
            <a:prstGeom prst="rect">
              <a:avLst/>
            </a:prstGeom>
            <a:noFill/>
            <a:ln w="15875">
              <a:solidFill>
                <a:schemeClr val="tx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l">
                <a:spcBef>
                  <a:spcPct val="0"/>
                </a:spcBef>
                <a:defRPr/>
              </a:pPr>
              <a:endParaRPr lang="en-US" sz="2400" i="1">
                <a:solidFill>
                  <a:schemeClr val="tx1"/>
                </a:solidFill>
                <a:latin typeface="Arial" charset="0"/>
                <a:ea typeface="ＭＳ Ｐゴシック" charset="0"/>
                <a:cs typeface="Arial" charset="0"/>
              </a:endParaRPr>
            </a:p>
          </p:txBody>
        </p:sp>
        <p:cxnSp>
          <p:nvCxnSpPr>
            <p:cNvPr id="123" name="AutoShape 45"/>
            <p:cNvCxnSpPr>
              <a:cxnSpLocks noChangeShapeType="1"/>
              <a:stCxn id="122" idx="2"/>
              <a:endCxn id="73" idx="3"/>
            </p:cNvCxnSpPr>
            <p:nvPr/>
          </p:nvCxnSpPr>
          <p:spPr bwMode="auto">
            <a:xfrm rot="5400000" flipH="1">
              <a:off x="3908810" y="3099406"/>
              <a:ext cx="841812" cy="552664"/>
            </a:xfrm>
            <a:prstGeom prst="curvedConnector4">
              <a:avLst>
                <a:gd name="adj1" fmla="val -27156"/>
                <a:gd name="adj2" fmla="val 81389"/>
              </a:avLst>
            </a:prstGeom>
            <a:noFill/>
            <a:ln w="28575">
              <a:solidFill>
                <a:schemeClr val="tx1"/>
              </a:solidFill>
              <a:prstDash val="sysDash"/>
              <a:round/>
              <a:headEnd/>
              <a:tailEnd type="arrow"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24" name="AutoShape 20"/>
            <p:cNvCxnSpPr>
              <a:cxnSpLocks noChangeShapeType="1"/>
              <a:stCxn id="73" idx="2"/>
              <a:endCxn id="109" idx="0"/>
            </p:cNvCxnSpPr>
            <p:nvPr/>
          </p:nvCxnSpPr>
          <p:spPr bwMode="auto">
            <a:xfrm>
              <a:off x="3409773" y="3108065"/>
              <a:ext cx="1544550" cy="244735"/>
            </a:xfrm>
            <a:prstGeom prst="straightConnector1">
              <a:avLst/>
            </a:prstGeom>
            <a:noFill/>
            <a:ln w="9525">
              <a:solidFill>
                <a:schemeClr val="bg1">
                  <a:lumMod val="50000"/>
                </a:schemeClr>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125" name="Rectangle 42"/>
            <p:cNvSpPr>
              <a:spLocks noChangeArrowheads="1"/>
            </p:cNvSpPr>
            <p:nvPr/>
          </p:nvSpPr>
          <p:spPr bwMode="auto">
            <a:xfrm>
              <a:off x="1910435" y="1500456"/>
              <a:ext cx="550457" cy="228457"/>
            </a:xfrm>
            <a:prstGeom prst="rect">
              <a:avLst/>
            </a:prstGeom>
            <a:noFill/>
            <a:ln w="15875">
              <a:solidFill>
                <a:schemeClr val="tx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l">
                <a:spcBef>
                  <a:spcPct val="0"/>
                </a:spcBef>
                <a:defRPr/>
              </a:pPr>
              <a:endParaRPr lang="en-US" sz="2400" i="1">
                <a:solidFill>
                  <a:schemeClr val="tx1"/>
                </a:solidFill>
                <a:latin typeface="Arial" charset="0"/>
                <a:ea typeface="ＭＳ Ｐゴシック" charset="0"/>
                <a:cs typeface="Arial" charset="0"/>
              </a:endParaRPr>
            </a:p>
          </p:txBody>
        </p:sp>
        <p:cxnSp>
          <p:nvCxnSpPr>
            <p:cNvPr id="126" name="AutoShape 43"/>
            <p:cNvCxnSpPr>
              <a:cxnSpLocks noChangeShapeType="1"/>
              <a:stCxn id="125" idx="2"/>
              <a:endCxn id="65" idx="0"/>
            </p:cNvCxnSpPr>
            <p:nvPr/>
          </p:nvCxnSpPr>
          <p:spPr bwMode="auto">
            <a:xfrm rot="5400000">
              <a:off x="1494554" y="1577385"/>
              <a:ext cx="539583" cy="842639"/>
            </a:xfrm>
            <a:prstGeom prst="curvedConnector3">
              <a:avLst>
                <a:gd name="adj1" fmla="val 50000"/>
              </a:avLst>
            </a:prstGeom>
            <a:noFill/>
            <a:ln w="28575">
              <a:solidFill>
                <a:schemeClr val="tx1"/>
              </a:solidFill>
              <a:prstDash val="sysDash"/>
              <a:round/>
              <a:headEnd/>
              <a:tailEnd type="arrow"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127" name="Rectangle 42"/>
            <p:cNvSpPr>
              <a:spLocks noChangeArrowheads="1"/>
            </p:cNvSpPr>
            <p:nvPr/>
          </p:nvSpPr>
          <p:spPr bwMode="auto">
            <a:xfrm>
              <a:off x="2529751" y="1499949"/>
              <a:ext cx="951637" cy="228457"/>
            </a:xfrm>
            <a:prstGeom prst="rect">
              <a:avLst/>
            </a:prstGeom>
            <a:noFill/>
            <a:ln w="15875">
              <a:solidFill>
                <a:schemeClr val="tx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l">
                <a:spcBef>
                  <a:spcPct val="0"/>
                </a:spcBef>
                <a:defRPr/>
              </a:pPr>
              <a:endParaRPr lang="en-US" sz="2400" i="1">
                <a:solidFill>
                  <a:schemeClr val="tx1"/>
                </a:solidFill>
                <a:latin typeface="Arial" charset="0"/>
                <a:ea typeface="ＭＳ Ｐゴシック" charset="0"/>
                <a:cs typeface="Arial" charset="0"/>
              </a:endParaRPr>
            </a:p>
          </p:txBody>
        </p:sp>
        <p:cxnSp>
          <p:nvCxnSpPr>
            <p:cNvPr id="128" name="AutoShape 43"/>
            <p:cNvCxnSpPr>
              <a:cxnSpLocks noChangeShapeType="1"/>
              <a:stCxn id="127" idx="3"/>
              <a:endCxn id="69" idx="0"/>
            </p:cNvCxnSpPr>
            <p:nvPr/>
          </p:nvCxnSpPr>
          <p:spPr bwMode="auto">
            <a:xfrm>
              <a:off x="3481388" y="1614178"/>
              <a:ext cx="2215363" cy="261533"/>
            </a:xfrm>
            <a:prstGeom prst="curvedConnector2">
              <a:avLst/>
            </a:prstGeom>
            <a:noFill/>
            <a:ln w="28575">
              <a:solidFill>
                <a:schemeClr val="tx1"/>
              </a:solidFill>
              <a:prstDash val="sysDash"/>
              <a:round/>
              <a:headEnd/>
              <a:tailEnd type="arrow"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grpSp>
      <p:sp>
        <p:nvSpPr>
          <p:cNvPr id="5" name="Slide Number Placeholder 4"/>
          <p:cNvSpPr>
            <a:spLocks noGrp="1"/>
          </p:cNvSpPr>
          <p:nvPr>
            <p:ph type="sldNum" sz="quarter" idx="10"/>
          </p:nvPr>
        </p:nvSpPr>
        <p:spPr/>
        <p:txBody>
          <a:bodyPr/>
          <a:lstStyle/>
          <a:p>
            <a:pPr>
              <a:defRPr/>
            </a:pPr>
            <a:fld id="{8EB80615-730A-433B-8BCF-3330F86BF0E4}" type="slidenum">
              <a:rPr lang="en-US" altLang="en-US" smtClean="0"/>
              <a:pPr>
                <a:defRPr/>
              </a:pPr>
              <a:t>160</a:t>
            </a:fld>
            <a:endParaRPr lang="en-US" altLang="en-US"/>
          </a:p>
        </p:txBody>
      </p:sp>
    </p:spTree>
    <p:extLst>
      <p:ext uri="{BB962C8B-B14F-4D97-AF65-F5344CB8AC3E}">
        <p14:creationId xmlns:p14="http://schemas.microsoft.com/office/powerpoint/2010/main" val="1020919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Transparent Machine Learning in the Parsing Phase</a:t>
            </a:r>
            <a:endParaRPr lang="en-US" dirty="0"/>
          </a:p>
        </p:txBody>
      </p:sp>
      <p:sp>
        <p:nvSpPr>
          <p:cNvPr id="3" name="Content Placeholder 2"/>
          <p:cNvSpPr>
            <a:spLocks noGrp="1"/>
          </p:cNvSpPr>
          <p:nvPr>
            <p:ph sz="half" idx="1"/>
          </p:nvPr>
        </p:nvSpPr>
        <p:spPr/>
        <p:txBody>
          <a:bodyPr/>
          <a:lstStyle/>
          <a:p>
            <a:r>
              <a:rPr lang="en-US" dirty="0" smtClean="0"/>
              <a:t>Adaptive Text Normalization [Zhang et al., 2013]</a:t>
            </a:r>
          </a:p>
          <a:p>
            <a:pPr lvl="1"/>
            <a:r>
              <a:rPr lang="en-US" dirty="0" smtClean="0"/>
              <a:t>Model targeted towards generating sentences that can be successfully parsed</a:t>
            </a:r>
          </a:p>
          <a:p>
            <a:pPr lvl="1"/>
            <a:r>
              <a:rPr lang="en-US" dirty="0" smtClean="0"/>
              <a:t>Sequential rules + graph model</a:t>
            </a:r>
          </a:p>
          <a:p>
            <a:pPr lvl="2"/>
            <a:r>
              <a:rPr lang="en-US" dirty="0" smtClean="0"/>
              <a:t>Explainable to a certain extent</a:t>
            </a:r>
          </a:p>
          <a:p>
            <a:pPr lvl="1"/>
            <a:r>
              <a:rPr lang="en-US" dirty="0" smtClean="0"/>
              <a:t>Allows </a:t>
            </a:r>
            <a:r>
              <a:rPr lang="en-US" dirty="0"/>
              <a:t>incorporation of domain knowledge at deployment</a:t>
            </a:r>
          </a:p>
        </p:txBody>
      </p:sp>
      <p:sp>
        <p:nvSpPr>
          <p:cNvPr id="6" name="Content Placeholder 5"/>
          <p:cNvSpPr>
            <a:spLocks noGrp="1"/>
          </p:cNvSpPr>
          <p:nvPr>
            <p:ph sz="half" idx="2"/>
          </p:nvPr>
        </p:nvSpPr>
        <p:spPr/>
        <p:txBody>
          <a:bodyPr/>
          <a:lstStyle/>
          <a:p>
            <a:r>
              <a:rPr lang="en-US" dirty="0" smtClean="0"/>
              <a:t>The IBM English Slot Grammar Parser [McCord et al., 2012]</a:t>
            </a:r>
          </a:p>
          <a:p>
            <a:pPr lvl="1"/>
            <a:r>
              <a:rPr lang="en-US" dirty="0" smtClean="0"/>
              <a:t>Candidate generation is rule-driven</a:t>
            </a:r>
          </a:p>
          <a:p>
            <a:pPr lvl="1"/>
            <a:r>
              <a:rPr lang="en-US" dirty="0" smtClean="0"/>
              <a:t>Ranking is less transparent</a:t>
            </a:r>
          </a:p>
          <a:p>
            <a:pPr lvl="1"/>
            <a:r>
              <a:rPr lang="en-US" dirty="0" smtClean="0"/>
              <a:t>Allows incorporation of domain knowledge at deployment</a:t>
            </a:r>
          </a:p>
          <a:p>
            <a:pPr lvl="2"/>
            <a:r>
              <a:rPr lang="en-US" dirty="0" smtClean="0"/>
              <a:t>E.g., list of noun phrases, additional word senses</a:t>
            </a:r>
            <a:endParaRPr lang="en-US" dirty="0"/>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161</a:t>
            </a:fld>
            <a:endParaRPr lang="en-US" altLang="en-US"/>
          </a:p>
        </p:txBody>
      </p:sp>
    </p:spTree>
    <p:extLst>
      <p:ext uri="{BB962C8B-B14F-4D97-AF65-F5344CB8AC3E}">
        <p14:creationId xmlns:p14="http://schemas.microsoft.com/office/powerpoint/2010/main" val="1541920545"/>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Rectangular Callout 131"/>
          <p:cNvSpPr/>
          <p:nvPr/>
        </p:nvSpPr>
        <p:spPr bwMode="auto">
          <a:xfrm>
            <a:off x="3733800" y="1371600"/>
            <a:ext cx="4515653" cy="3139321"/>
          </a:xfrm>
          <a:prstGeom prst="wedgeRectCallout">
            <a:avLst>
              <a:gd name="adj1" fmla="val -28326"/>
              <a:gd name="adj2" fmla="val 57306"/>
            </a:avLst>
          </a:prstGeom>
          <a:gradFill>
            <a:gsLst>
              <a:gs pos="0">
                <a:schemeClr val="bg1">
                  <a:lumMod val="95000"/>
                </a:schemeClr>
              </a:gs>
              <a:gs pos="100000">
                <a:schemeClr val="bg1"/>
              </a:gs>
            </a:gsLst>
            <a:lin ang="0" scaled="1"/>
          </a:gradFill>
          <a:ln w="9525">
            <a:noFill/>
            <a:miter lim="800000"/>
            <a:headEnd/>
            <a:tailEnd/>
          </a:ln>
          <a:effectLst>
            <a:outerShdw blurRad="63500" dist="53882" dir="2700000" algn="ctr" rotWithShape="0">
              <a:schemeClr val="bg2">
                <a:alpha val="50000"/>
              </a:schemeClr>
            </a:outerShdw>
          </a:effectLst>
        </p:spPr>
        <p:txBody>
          <a:bodyPr wrap="square" rtlCol="0" anchor="ctr">
            <a:spAutoFit/>
          </a:bodyPr>
          <a:lstStyle/>
          <a:p>
            <a:pPr algn="ctr" eaLnBrk="1" hangingPunct="1">
              <a:defRPr/>
            </a:pPr>
            <a:r>
              <a:rPr lang="en-US" dirty="0" smtClean="0">
                <a:latin typeface="Calibri Light" panose="020F0302020204030204" pitchFamily="34" charset="0"/>
                <a:ea typeface="MS PGothic" charset="0"/>
                <a:cs typeface="MS PGothic" charset="0"/>
              </a:rPr>
              <a:t>Other Semantic Linguistic Constructs calculated from multiple Syntactic Constructs</a:t>
            </a:r>
          </a:p>
          <a:p>
            <a:pPr algn="ctr" eaLnBrk="1" hangingPunct="1">
              <a:defRPr/>
            </a:pPr>
            <a:endParaRPr lang="en-US" dirty="0">
              <a:latin typeface="Calibri Light" panose="020F0302020204030204" pitchFamily="34" charset="0"/>
              <a:ea typeface="MS PGothic" charset="0"/>
              <a:cs typeface="MS PGothic" charset="0"/>
            </a:endParaRPr>
          </a:p>
          <a:p>
            <a:pPr algn="ctr" eaLnBrk="1" hangingPunct="1">
              <a:defRPr/>
            </a:pPr>
            <a:endParaRPr lang="en-US" dirty="0" smtClean="0">
              <a:latin typeface="Calibri Light" panose="020F0302020204030204" pitchFamily="34" charset="0"/>
              <a:ea typeface="MS PGothic" charset="0"/>
              <a:cs typeface="MS PGothic" charset="0"/>
            </a:endParaRPr>
          </a:p>
          <a:p>
            <a:pPr algn="ctr" eaLnBrk="1" hangingPunct="1">
              <a:defRPr/>
            </a:pPr>
            <a:endParaRPr lang="en-US" dirty="0">
              <a:latin typeface="Calibri Light" panose="020F0302020204030204" pitchFamily="34" charset="0"/>
              <a:ea typeface="MS PGothic" charset="0"/>
              <a:cs typeface="MS PGothic" charset="0"/>
            </a:endParaRPr>
          </a:p>
          <a:p>
            <a:pPr algn="ctr" eaLnBrk="1" hangingPunct="1">
              <a:defRPr/>
            </a:pPr>
            <a:endParaRPr lang="en-US" dirty="0" smtClean="0">
              <a:latin typeface="Calibri Light" panose="020F0302020204030204" pitchFamily="34" charset="0"/>
              <a:ea typeface="MS PGothic" charset="0"/>
              <a:cs typeface="MS PGothic" charset="0"/>
            </a:endParaRPr>
          </a:p>
          <a:p>
            <a:pPr algn="ctr" eaLnBrk="1" hangingPunct="1">
              <a:defRPr/>
            </a:pPr>
            <a:endParaRPr lang="en-US" dirty="0">
              <a:latin typeface="Calibri Light" panose="020F0302020204030204" pitchFamily="34" charset="0"/>
              <a:ea typeface="MS PGothic" charset="0"/>
              <a:cs typeface="MS PGothic" charset="0"/>
            </a:endParaRPr>
          </a:p>
          <a:p>
            <a:pPr algn="ctr" eaLnBrk="1" hangingPunct="1">
              <a:defRPr/>
            </a:pPr>
            <a:endParaRPr lang="en-US" dirty="0" smtClean="0">
              <a:latin typeface="Calibri Light" panose="020F0302020204030204" pitchFamily="34" charset="0"/>
              <a:ea typeface="MS PGothic" charset="0"/>
              <a:cs typeface="MS PGothic" charset="0"/>
            </a:endParaRPr>
          </a:p>
          <a:p>
            <a:pPr algn="ctr" eaLnBrk="1" hangingPunct="1">
              <a:defRPr/>
            </a:pPr>
            <a:endParaRPr lang="en-US" dirty="0">
              <a:latin typeface="Calibri Light" panose="020F0302020204030204" pitchFamily="34" charset="0"/>
              <a:ea typeface="MS PGothic" charset="0"/>
              <a:cs typeface="MS PGothic" charset="0"/>
            </a:endParaRPr>
          </a:p>
          <a:p>
            <a:pPr algn="ctr" eaLnBrk="1" hangingPunct="1">
              <a:defRPr/>
            </a:pPr>
            <a:endParaRPr lang="en-US" dirty="0" smtClean="0">
              <a:latin typeface="Calibri Light" panose="020F0302020204030204" pitchFamily="34" charset="0"/>
              <a:ea typeface="MS PGothic" charset="0"/>
              <a:cs typeface="MS PGothic" charset="0"/>
            </a:endParaRPr>
          </a:p>
          <a:p>
            <a:pPr algn="ctr" eaLnBrk="1" hangingPunct="1">
              <a:defRPr/>
            </a:pPr>
            <a:endParaRPr lang="en-US" dirty="0">
              <a:latin typeface="Calibri Light" panose="020F0302020204030204" pitchFamily="34" charset="0"/>
              <a:ea typeface="MS PGothic" charset="0"/>
              <a:cs typeface="MS PGothic" charset="0"/>
            </a:endParaRPr>
          </a:p>
        </p:txBody>
      </p:sp>
      <p:sp>
        <p:nvSpPr>
          <p:cNvPr id="53" name="Rectangular Callout 52"/>
          <p:cNvSpPr/>
          <p:nvPr/>
        </p:nvSpPr>
        <p:spPr bwMode="auto">
          <a:xfrm>
            <a:off x="228600" y="2179525"/>
            <a:ext cx="3374372" cy="2031325"/>
          </a:xfrm>
          <a:prstGeom prst="wedgeRectCallout">
            <a:avLst>
              <a:gd name="adj1" fmla="val -5562"/>
              <a:gd name="adj2" fmla="val 61863"/>
            </a:avLst>
          </a:prstGeom>
          <a:gradFill>
            <a:gsLst>
              <a:gs pos="0">
                <a:schemeClr val="bg1">
                  <a:lumMod val="95000"/>
                </a:schemeClr>
              </a:gs>
              <a:gs pos="100000">
                <a:schemeClr val="bg1"/>
              </a:gs>
            </a:gsLst>
            <a:lin ang="0" scaled="1"/>
          </a:gradFill>
          <a:ln w="9525">
            <a:noFill/>
            <a:miter lim="800000"/>
            <a:headEnd/>
            <a:tailEnd/>
          </a:ln>
          <a:effectLst>
            <a:outerShdw blurRad="63500" dist="53882" dir="2700000" algn="ctr" rotWithShape="0">
              <a:schemeClr val="bg2">
                <a:alpha val="50000"/>
              </a:schemeClr>
            </a:outerShdw>
          </a:effectLst>
        </p:spPr>
        <p:txBody>
          <a:bodyPr wrap="square" rtlCol="0" anchor="ctr">
            <a:spAutoFit/>
          </a:bodyPr>
          <a:lstStyle/>
          <a:p>
            <a:pPr algn="ctr" eaLnBrk="1" hangingPunct="1">
              <a:defRPr/>
            </a:pPr>
            <a:r>
              <a:rPr lang="en-US" dirty="0" smtClean="0">
                <a:latin typeface="Calibri Light" panose="020F0302020204030204" pitchFamily="34" charset="0"/>
                <a:ea typeface="MS PGothic" charset="0"/>
                <a:cs typeface="MS PGothic" charset="0"/>
              </a:rPr>
              <a:t>Verb calculated </a:t>
            </a:r>
            <a:r>
              <a:rPr lang="en-US" dirty="0">
                <a:latin typeface="Calibri Light" panose="020F0302020204030204" pitchFamily="34" charset="0"/>
                <a:ea typeface="MS PGothic" charset="0"/>
                <a:cs typeface="MS PGothic" charset="0"/>
              </a:rPr>
              <a:t>from multiple Syntactic </a:t>
            </a:r>
            <a:r>
              <a:rPr lang="en-US" dirty="0" smtClean="0">
                <a:latin typeface="Calibri Light" panose="020F0302020204030204" pitchFamily="34" charset="0"/>
                <a:ea typeface="MS PGothic" charset="0"/>
                <a:cs typeface="MS PGothic" charset="0"/>
              </a:rPr>
              <a:t>Linguistic Constructs</a:t>
            </a:r>
          </a:p>
          <a:p>
            <a:pPr algn="ctr" eaLnBrk="1" hangingPunct="1">
              <a:defRPr/>
            </a:pPr>
            <a:endParaRPr lang="en-US" dirty="0">
              <a:latin typeface="Calibri Light" panose="020F0302020204030204" pitchFamily="34" charset="0"/>
              <a:ea typeface="MS PGothic" charset="0"/>
              <a:cs typeface="MS PGothic" charset="0"/>
            </a:endParaRPr>
          </a:p>
          <a:p>
            <a:pPr algn="ctr" eaLnBrk="1" hangingPunct="1">
              <a:defRPr/>
            </a:pPr>
            <a:endParaRPr lang="en-US" dirty="0" smtClean="0">
              <a:latin typeface="Calibri Light" panose="020F0302020204030204" pitchFamily="34" charset="0"/>
              <a:ea typeface="MS PGothic" charset="0"/>
              <a:cs typeface="MS PGothic" charset="0"/>
            </a:endParaRPr>
          </a:p>
          <a:p>
            <a:pPr algn="ctr" eaLnBrk="1" hangingPunct="1">
              <a:defRPr/>
            </a:pPr>
            <a:endParaRPr lang="en-US" dirty="0">
              <a:latin typeface="Calibri Light" panose="020F0302020204030204" pitchFamily="34" charset="0"/>
              <a:ea typeface="MS PGothic" charset="0"/>
              <a:cs typeface="MS PGothic" charset="0"/>
            </a:endParaRPr>
          </a:p>
          <a:p>
            <a:pPr algn="ctr" eaLnBrk="1" hangingPunct="1">
              <a:defRPr/>
            </a:pPr>
            <a:endParaRPr lang="en-US" dirty="0" smtClean="0">
              <a:latin typeface="Calibri Light" panose="020F0302020204030204" pitchFamily="34" charset="0"/>
              <a:ea typeface="MS PGothic" charset="0"/>
              <a:cs typeface="MS PGothic" charset="0"/>
            </a:endParaRPr>
          </a:p>
          <a:p>
            <a:pPr algn="ctr" eaLnBrk="1" hangingPunct="1">
              <a:defRPr/>
            </a:pPr>
            <a:endParaRPr lang="en-US" dirty="0">
              <a:latin typeface="Calibri Light" panose="020F0302020204030204" pitchFamily="34" charset="0"/>
              <a:ea typeface="MS PGothic" charset="0"/>
              <a:cs typeface="MS PGothic" charset="0"/>
            </a:endParaRPr>
          </a:p>
        </p:txBody>
      </p:sp>
      <p:sp>
        <p:nvSpPr>
          <p:cNvPr id="54" name="Rectangle 37"/>
          <p:cNvSpPr>
            <a:spLocks noChangeArrowheads="1"/>
          </p:cNvSpPr>
          <p:nvPr/>
        </p:nvSpPr>
        <p:spPr bwMode="auto">
          <a:xfrm>
            <a:off x="228601" y="5339459"/>
            <a:ext cx="8458200" cy="400110"/>
          </a:xfrm>
          <a:prstGeom prst="rect">
            <a:avLst/>
          </a:prstGeom>
          <a:solidFill>
            <a:srgbClr val="FFFFCC"/>
          </a:solidFill>
          <a:ln w="9525">
            <a:noFill/>
            <a:miter lim="800000"/>
            <a:headEnd/>
            <a:tailEnd/>
          </a:ln>
          <a:effectLst>
            <a:outerShdw blurRad="63500" dist="53882" dir="2700000" algn="ctr" rotWithShape="0">
              <a:schemeClr val="bg2">
                <a:alpha val="50000"/>
              </a:schemeClr>
            </a:outerShdw>
          </a:effectLst>
        </p:spPr>
        <p:txBody>
          <a:bodyPr wrap="square">
            <a:spAutoFit/>
          </a:bodyPr>
          <a:lstStyle/>
          <a:p>
            <a:pPr algn="ctr" eaLnBrk="1" hangingPunct="1">
              <a:defRPr/>
            </a:pPr>
            <a:r>
              <a:rPr lang="en-US" sz="2000" i="1" dirty="0">
                <a:latin typeface="Comic Sans MS" charset="0"/>
                <a:ea typeface="MS PGothic" charset="0"/>
                <a:cs typeface="MS PGothic" charset="0"/>
              </a:rPr>
              <a:t>We have upgraded US equities from 3M Neutral to 3M Overweight.</a:t>
            </a:r>
          </a:p>
        </p:txBody>
      </p:sp>
      <p:sp>
        <p:nvSpPr>
          <p:cNvPr id="7" name="Rectangle 29"/>
          <p:cNvSpPr>
            <a:spLocks noChangeArrowheads="1"/>
          </p:cNvSpPr>
          <p:nvPr/>
        </p:nvSpPr>
        <p:spPr bwMode="auto">
          <a:xfrm>
            <a:off x="2912656" y="4916059"/>
            <a:ext cx="824265"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50000"/>
              </a:spcBef>
              <a:buClr>
                <a:schemeClr val="tx1"/>
              </a:buClr>
              <a:buFont typeface="Wingdings" panose="05000000000000000000" pitchFamily="2" charset="2"/>
              <a:buChar char="§"/>
              <a:defRPr sz="1600">
                <a:solidFill>
                  <a:schemeClr val="tx1"/>
                </a:solidFill>
                <a:latin typeface="Arial" panose="020B0604020202020204" pitchFamily="34" charset="0"/>
              </a:defRPr>
            </a:lvl1pPr>
            <a:lvl2pPr marL="742950" indent="-285750">
              <a:buClr>
                <a:schemeClr val="tx1"/>
              </a:buClr>
              <a:buFont typeface="Arial" panose="020B0604020202020204" pitchFamily="34" charset="0"/>
              <a:buChar char="–"/>
              <a:defRPr sz="1600">
                <a:solidFill>
                  <a:schemeClr val="tx1"/>
                </a:solidFill>
                <a:latin typeface="Arial" panose="020B0604020202020204" pitchFamily="34" charset="0"/>
              </a:defRPr>
            </a:lvl2pPr>
            <a:lvl3pPr marL="1143000" indent="-228600">
              <a:buClr>
                <a:schemeClr val="tx1"/>
              </a:buClr>
              <a:buChar char="•"/>
              <a:defRPr sz="1600">
                <a:solidFill>
                  <a:schemeClr val="tx1"/>
                </a:solidFill>
                <a:latin typeface="Arial" panose="020B0604020202020204" pitchFamily="34" charset="0"/>
              </a:defRPr>
            </a:lvl3pPr>
            <a:lvl4pPr marL="1600200" indent="-228600">
              <a:spcBef>
                <a:spcPct val="20000"/>
              </a:spcBef>
              <a:buClr>
                <a:schemeClr val="bg1"/>
              </a:buClr>
              <a:defRPr sz="1600">
                <a:solidFill>
                  <a:schemeClr val="bg1"/>
                </a:solidFill>
                <a:latin typeface="Arial" panose="020B0604020202020204" pitchFamily="34" charset="0"/>
              </a:defRPr>
            </a:lvl4pPr>
            <a:lvl5pPr marL="2057400" indent="-228600">
              <a:spcBef>
                <a:spcPct val="20000"/>
              </a:spcBef>
              <a:buClr>
                <a:schemeClr val="bg1"/>
              </a:buClr>
              <a:buChar char="»"/>
              <a:defRPr sz="1600">
                <a:solidFill>
                  <a:schemeClr val="bg1"/>
                </a:solidFill>
                <a:latin typeface="Arial" panose="020B0604020202020204" pitchFamily="34" charset="0"/>
              </a:defRPr>
            </a:lvl5pPr>
            <a:lvl6pPr marL="25146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6pPr>
            <a:lvl7pPr marL="29718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7pPr>
            <a:lvl8pPr marL="34290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8pPr>
            <a:lvl9pPr marL="38862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9pPr>
          </a:lstStyle>
          <a:p>
            <a:pPr algn="ctr" eaLnBrk="1" hangingPunct="1">
              <a:spcBef>
                <a:spcPct val="0"/>
              </a:spcBef>
              <a:buClrTx/>
              <a:buFontTx/>
              <a:buNone/>
            </a:pPr>
            <a:r>
              <a:rPr lang="en-US" altLang="en-US" b="1" dirty="0" smtClean="0">
                <a:ea typeface="MS PGothic" panose="020B0600070205080204" pitchFamily="34" charset="-128"/>
              </a:rPr>
              <a:t>Object</a:t>
            </a:r>
            <a:endParaRPr lang="en-US" altLang="en-US" sz="1000" b="1" dirty="0">
              <a:ea typeface="MS PGothic" panose="020B0600070205080204" pitchFamily="34" charset="-128"/>
            </a:endParaRPr>
          </a:p>
        </p:txBody>
      </p:sp>
      <p:sp>
        <p:nvSpPr>
          <p:cNvPr id="9" name="Rectangle 31"/>
          <p:cNvSpPr>
            <a:spLocks noChangeArrowheads="1"/>
          </p:cNvSpPr>
          <p:nvPr/>
        </p:nvSpPr>
        <p:spPr bwMode="auto">
          <a:xfrm>
            <a:off x="7010400" y="4820450"/>
            <a:ext cx="1021433" cy="4924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50000"/>
              </a:spcBef>
              <a:buClr>
                <a:schemeClr val="tx1"/>
              </a:buClr>
              <a:buFont typeface="Wingdings" panose="05000000000000000000" pitchFamily="2" charset="2"/>
              <a:buChar char="§"/>
              <a:defRPr sz="1600">
                <a:solidFill>
                  <a:schemeClr val="tx1"/>
                </a:solidFill>
                <a:latin typeface="Arial" panose="020B0604020202020204" pitchFamily="34" charset="0"/>
              </a:defRPr>
            </a:lvl1pPr>
            <a:lvl2pPr marL="742950" indent="-285750">
              <a:buClr>
                <a:schemeClr val="tx1"/>
              </a:buClr>
              <a:buFont typeface="Arial" panose="020B0604020202020204" pitchFamily="34" charset="0"/>
              <a:buChar char="–"/>
              <a:defRPr sz="1600">
                <a:solidFill>
                  <a:schemeClr val="tx1"/>
                </a:solidFill>
                <a:latin typeface="Arial" panose="020B0604020202020204" pitchFamily="34" charset="0"/>
              </a:defRPr>
            </a:lvl2pPr>
            <a:lvl3pPr marL="1143000" indent="-228600">
              <a:buClr>
                <a:schemeClr val="tx1"/>
              </a:buClr>
              <a:buChar char="•"/>
              <a:defRPr sz="1600">
                <a:solidFill>
                  <a:schemeClr val="tx1"/>
                </a:solidFill>
                <a:latin typeface="Arial" panose="020B0604020202020204" pitchFamily="34" charset="0"/>
              </a:defRPr>
            </a:lvl3pPr>
            <a:lvl4pPr marL="1600200" indent="-228600">
              <a:spcBef>
                <a:spcPct val="20000"/>
              </a:spcBef>
              <a:buClr>
                <a:schemeClr val="bg1"/>
              </a:buClr>
              <a:defRPr sz="1600">
                <a:solidFill>
                  <a:schemeClr val="bg1"/>
                </a:solidFill>
                <a:latin typeface="Arial" panose="020B0604020202020204" pitchFamily="34" charset="0"/>
              </a:defRPr>
            </a:lvl4pPr>
            <a:lvl5pPr marL="2057400" indent="-228600">
              <a:spcBef>
                <a:spcPct val="20000"/>
              </a:spcBef>
              <a:buClr>
                <a:schemeClr val="bg1"/>
              </a:buClr>
              <a:buChar char="»"/>
              <a:defRPr sz="1600">
                <a:solidFill>
                  <a:schemeClr val="bg1"/>
                </a:solidFill>
                <a:latin typeface="Arial" panose="020B0604020202020204" pitchFamily="34" charset="0"/>
              </a:defRPr>
            </a:lvl5pPr>
            <a:lvl6pPr marL="25146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6pPr>
            <a:lvl7pPr marL="29718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7pPr>
            <a:lvl8pPr marL="34290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8pPr>
            <a:lvl9pPr marL="38862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9pPr>
          </a:lstStyle>
          <a:p>
            <a:pPr algn="ctr" eaLnBrk="1" hangingPunct="1">
              <a:spcBef>
                <a:spcPct val="0"/>
              </a:spcBef>
              <a:buClrTx/>
              <a:buFontTx/>
              <a:buNone/>
            </a:pPr>
            <a:r>
              <a:rPr lang="en-US" altLang="en-US" b="1" dirty="0" smtClean="0">
                <a:ea typeface="MS PGothic" panose="020B0600070205080204" pitchFamily="34" charset="-128"/>
              </a:rPr>
              <a:t>Context</a:t>
            </a:r>
          </a:p>
          <a:p>
            <a:pPr algn="ctr" eaLnBrk="1" hangingPunct="1">
              <a:spcBef>
                <a:spcPct val="0"/>
              </a:spcBef>
              <a:buClrTx/>
              <a:buFontTx/>
              <a:buNone/>
            </a:pPr>
            <a:r>
              <a:rPr lang="en-US" altLang="en-US" sz="1000" dirty="0" smtClean="0">
                <a:ea typeface="MS PGothic" panose="020B0600070205080204" pitchFamily="34" charset="-128"/>
              </a:rPr>
              <a:t>Preposition ‘to’</a:t>
            </a:r>
            <a:endParaRPr lang="en-US" altLang="en-US" sz="1000" dirty="0">
              <a:ea typeface="MS PGothic" panose="020B0600070205080204" pitchFamily="34" charset="-128"/>
            </a:endParaRPr>
          </a:p>
        </p:txBody>
      </p:sp>
      <p:sp>
        <p:nvSpPr>
          <p:cNvPr id="16" name="Rectangle 38"/>
          <p:cNvSpPr>
            <a:spLocks noChangeArrowheads="1"/>
          </p:cNvSpPr>
          <p:nvPr/>
        </p:nvSpPr>
        <p:spPr bwMode="auto">
          <a:xfrm>
            <a:off x="1007422" y="4838922"/>
            <a:ext cx="1430200"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50000"/>
              </a:spcBef>
              <a:buClr>
                <a:schemeClr val="tx1"/>
              </a:buClr>
              <a:buFont typeface="Wingdings" panose="05000000000000000000" pitchFamily="2" charset="2"/>
              <a:buChar char="§"/>
              <a:defRPr sz="1600">
                <a:solidFill>
                  <a:schemeClr val="tx1"/>
                </a:solidFill>
                <a:latin typeface="Arial" panose="020B0604020202020204" pitchFamily="34" charset="0"/>
              </a:defRPr>
            </a:lvl1pPr>
            <a:lvl2pPr marL="742950" indent="-285750">
              <a:buClr>
                <a:schemeClr val="tx1"/>
              </a:buClr>
              <a:buFont typeface="Arial" panose="020B0604020202020204" pitchFamily="34" charset="0"/>
              <a:buChar char="–"/>
              <a:defRPr sz="1600">
                <a:solidFill>
                  <a:schemeClr val="tx1"/>
                </a:solidFill>
                <a:latin typeface="Arial" panose="020B0604020202020204" pitchFamily="34" charset="0"/>
              </a:defRPr>
            </a:lvl2pPr>
            <a:lvl3pPr marL="1143000" indent="-228600">
              <a:buClr>
                <a:schemeClr val="tx1"/>
              </a:buClr>
              <a:buChar char="•"/>
              <a:defRPr sz="1600">
                <a:solidFill>
                  <a:schemeClr val="tx1"/>
                </a:solidFill>
                <a:latin typeface="Arial" panose="020B0604020202020204" pitchFamily="34" charset="0"/>
              </a:defRPr>
            </a:lvl3pPr>
            <a:lvl4pPr marL="1600200" indent="-228600">
              <a:spcBef>
                <a:spcPct val="20000"/>
              </a:spcBef>
              <a:buClr>
                <a:schemeClr val="bg1"/>
              </a:buClr>
              <a:defRPr sz="1600">
                <a:solidFill>
                  <a:schemeClr val="bg1"/>
                </a:solidFill>
                <a:latin typeface="Arial" panose="020B0604020202020204" pitchFamily="34" charset="0"/>
              </a:defRPr>
            </a:lvl4pPr>
            <a:lvl5pPr marL="2057400" indent="-228600">
              <a:spcBef>
                <a:spcPct val="20000"/>
              </a:spcBef>
              <a:buClr>
                <a:schemeClr val="bg1"/>
              </a:buClr>
              <a:buChar char="»"/>
              <a:defRPr sz="1600">
                <a:solidFill>
                  <a:schemeClr val="bg1"/>
                </a:solidFill>
                <a:latin typeface="Arial" panose="020B0604020202020204" pitchFamily="34" charset="0"/>
              </a:defRPr>
            </a:lvl5pPr>
            <a:lvl6pPr marL="25146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6pPr>
            <a:lvl7pPr marL="29718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7pPr>
            <a:lvl8pPr marL="34290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8pPr>
            <a:lvl9pPr marL="38862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9pPr>
          </a:lstStyle>
          <a:p>
            <a:pPr algn="ctr" eaLnBrk="1" hangingPunct="1">
              <a:spcBef>
                <a:spcPct val="0"/>
              </a:spcBef>
              <a:buClrTx/>
              <a:buFontTx/>
              <a:buNone/>
            </a:pPr>
            <a:r>
              <a:rPr lang="en-US" altLang="en-US" b="1" dirty="0" smtClean="0">
                <a:ea typeface="MS PGothic" panose="020B0600070205080204" pitchFamily="34" charset="-128"/>
              </a:rPr>
              <a:t>Verb</a:t>
            </a:r>
            <a:endParaRPr lang="en-US" altLang="en-US" b="1" dirty="0">
              <a:ea typeface="MS PGothic" panose="020B0600070205080204" pitchFamily="34" charset="-128"/>
            </a:endParaRPr>
          </a:p>
          <a:p>
            <a:pPr algn="ctr" eaLnBrk="1" hangingPunct="1">
              <a:spcBef>
                <a:spcPct val="0"/>
              </a:spcBef>
              <a:buClrTx/>
              <a:buFontTx/>
              <a:buNone/>
            </a:pPr>
            <a:r>
              <a:rPr lang="en-US" altLang="en-US" sz="1000" dirty="0" smtClean="0">
                <a:ea typeface="MS PGothic" panose="020B0600070205080204" pitchFamily="34" charset="-128"/>
              </a:rPr>
              <a:t>Present perfect tense</a:t>
            </a:r>
          </a:p>
          <a:p>
            <a:pPr algn="ctr" eaLnBrk="1" hangingPunct="1">
              <a:spcBef>
                <a:spcPct val="0"/>
              </a:spcBef>
              <a:buClrTx/>
              <a:buNone/>
            </a:pPr>
            <a:endParaRPr lang="en-US" altLang="en-US" sz="1000" dirty="0">
              <a:ea typeface="MS PGothic" panose="020B0600070205080204" pitchFamily="34" charset="-128"/>
            </a:endParaRPr>
          </a:p>
        </p:txBody>
      </p:sp>
      <p:sp>
        <p:nvSpPr>
          <p:cNvPr id="44" name="Rectangle 47"/>
          <p:cNvSpPr>
            <a:spLocks noChangeArrowheads="1"/>
          </p:cNvSpPr>
          <p:nvPr/>
        </p:nvSpPr>
        <p:spPr bwMode="auto">
          <a:xfrm>
            <a:off x="914400" y="5304026"/>
            <a:ext cx="1753288" cy="466067"/>
          </a:xfrm>
          <a:prstGeom prst="rect">
            <a:avLst/>
          </a:prstGeom>
          <a:noFill/>
          <a:ln w="25400" cmpd="sng">
            <a:solidFill>
              <a:schemeClr val="accent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l">
              <a:spcBef>
                <a:spcPct val="0"/>
              </a:spcBef>
              <a:defRPr/>
            </a:pPr>
            <a:endParaRPr lang="en-US" sz="2400" i="1">
              <a:solidFill>
                <a:schemeClr val="tx1"/>
              </a:solidFill>
              <a:latin typeface="Arial" charset="0"/>
              <a:ea typeface="ＭＳ Ｐゴシック" charset="0"/>
              <a:cs typeface="Arial" charset="0"/>
            </a:endParaRPr>
          </a:p>
        </p:txBody>
      </p:sp>
      <p:grpSp>
        <p:nvGrpSpPr>
          <p:cNvPr id="21" name="Group 20"/>
          <p:cNvGrpSpPr/>
          <p:nvPr/>
        </p:nvGrpSpPr>
        <p:grpSpPr>
          <a:xfrm>
            <a:off x="987457" y="2803333"/>
            <a:ext cx="1680231" cy="1393439"/>
            <a:chOff x="2968657" y="1206754"/>
            <a:chExt cx="1680231" cy="1393439"/>
          </a:xfrm>
        </p:grpSpPr>
        <p:sp>
          <p:nvSpPr>
            <p:cNvPr id="33" name="AutoShape 2"/>
            <p:cNvSpPr>
              <a:spLocks noChangeArrowheads="1"/>
            </p:cNvSpPr>
            <p:nvPr/>
          </p:nvSpPr>
          <p:spPr bwMode="auto">
            <a:xfrm>
              <a:off x="3089004" y="1206754"/>
              <a:ext cx="1142347" cy="408623"/>
            </a:xfrm>
            <a:prstGeom prst="roundRect">
              <a:avLst>
                <a:gd name="adj" fmla="val 16667"/>
              </a:avLst>
            </a:prstGeom>
            <a:solidFill>
              <a:srgbClr val="DDDDDD"/>
            </a:solidFill>
            <a:ln w="9525">
              <a:noFill/>
              <a:round/>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nchor="ctr">
              <a:spAutoFit/>
            </a:bodyPr>
            <a:lstStyle>
              <a:lvl1pPr algn="l">
                <a:spcBef>
                  <a:spcPct val="0"/>
                </a:spcBef>
                <a:defRPr>
                  <a:solidFill>
                    <a:schemeClr val="tx1"/>
                  </a:solidFill>
                  <a:latin typeface="Arial" panose="020B0604020202020204" pitchFamily="34" charset="0"/>
                  <a:cs typeface="Arial" panose="020B0604020202020204" pitchFamily="34" charset="0"/>
                </a:defRPr>
              </a:lvl1pPr>
              <a:lvl2pPr marL="742950" indent="-285750" algn="l">
                <a:spcBef>
                  <a:spcPct val="0"/>
                </a:spcBef>
                <a:defRPr>
                  <a:solidFill>
                    <a:schemeClr val="tx1"/>
                  </a:solidFill>
                  <a:latin typeface="Arial" panose="020B0604020202020204" pitchFamily="34" charset="0"/>
                  <a:cs typeface="Arial" panose="020B0604020202020204" pitchFamily="34" charset="0"/>
                </a:defRPr>
              </a:lvl2pPr>
              <a:lvl3pPr marL="1143000" indent="-228600" algn="l">
                <a:spcBef>
                  <a:spcPct val="0"/>
                </a:spcBef>
                <a:defRPr>
                  <a:solidFill>
                    <a:schemeClr val="tx1"/>
                  </a:solidFill>
                  <a:latin typeface="Arial" panose="020B0604020202020204" pitchFamily="34" charset="0"/>
                  <a:cs typeface="Arial" panose="020B0604020202020204" pitchFamily="34" charset="0"/>
                </a:defRPr>
              </a:lvl3pPr>
              <a:lvl4pPr marL="1600200" indent="-228600" algn="l">
                <a:spcBef>
                  <a:spcPct val="0"/>
                </a:spcBef>
                <a:defRPr>
                  <a:solidFill>
                    <a:schemeClr val="tx1"/>
                  </a:solidFill>
                  <a:latin typeface="Arial" panose="020B0604020202020204" pitchFamily="34" charset="0"/>
                  <a:cs typeface="Arial" panose="020B0604020202020204" pitchFamily="34" charset="0"/>
                </a:defRPr>
              </a:lvl4pPr>
              <a:lvl5pPr marL="2057400" indent="-228600" algn="l">
                <a:spcBef>
                  <a:spcPct val="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100" b="1" dirty="0" smtClean="0">
                  <a:ea typeface="ＭＳ Ｐゴシック" panose="020B0600070205080204" pitchFamily="34" charset="-128"/>
                </a:rPr>
                <a:t>Clause</a:t>
              </a:r>
              <a:endParaRPr lang="en-US" altLang="en-US" sz="1100" b="1" dirty="0">
                <a:ea typeface="ＭＳ Ｐゴシック" panose="020B0600070205080204" pitchFamily="34" charset="-128"/>
              </a:endParaRPr>
            </a:p>
            <a:p>
              <a:pPr algn="ctr"/>
              <a:r>
                <a:rPr lang="en-US" altLang="en-US" sz="700" i="1" dirty="0" smtClean="0">
                  <a:ea typeface="ＭＳ Ｐゴシック" panose="020B0600070205080204" pitchFamily="34" charset="-128"/>
                </a:rPr>
                <a:t>verb, auxiliary, present</a:t>
              </a:r>
            </a:p>
          </p:txBody>
        </p:sp>
        <p:sp>
          <p:nvSpPr>
            <p:cNvPr id="34" name="Oval 3"/>
            <p:cNvSpPr>
              <a:spLocks noChangeArrowheads="1"/>
            </p:cNvSpPr>
            <p:nvPr/>
          </p:nvSpPr>
          <p:spPr bwMode="auto">
            <a:xfrm>
              <a:off x="2968657" y="1750916"/>
              <a:ext cx="491151" cy="300427"/>
            </a:xfrm>
            <a:prstGeom prst="ellipse">
              <a:avLst/>
            </a:prstGeom>
            <a:solidFill>
              <a:schemeClr val="accent1">
                <a:lumMod val="20000"/>
                <a:lumOff val="80000"/>
              </a:schemeClr>
            </a:solidFill>
            <a:ln w="9525">
              <a:solidFill>
                <a:schemeClr val="bg1">
                  <a:lumMod val="85000"/>
                </a:schemeClr>
              </a:solidFill>
              <a:round/>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ctr">
                <a:spcBef>
                  <a:spcPct val="0"/>
                </a:spcBef>
                <a:defRPr/>
              </a:pPr>
              <a:r>
                <a:rPr lang="en-US" sz="1100" i="1" dirty="0" smtClean="0">
                  <a:solidFill>
                    <a:schemeClr val="tx1"/>
                  </a:solidFill>
                  <a:latin typeface="Arial" charset="0"/>
                  <a:ea typeface="ＭＳ Ｐゴシック" charset="0"/>
                  <a:cs typeface="Arial" charset="0"/>
                </a:rPr>
                <a:t>have</a:t>
              </a:r>
              <a:endParaRPr lang="en-US" sz="1100" i="1" dirty="0">
                <a:solidFill>
                  <a:schemeClr val="tx1"/>
                </a:solidFill>
                <a:latin typeface="Arial" charset="0"/>
                <a:ea typeface="ＭＳ Ｐゴシック" charset="0"/>
                <a:cs typeface="Arial" charset="0"/>
              </a:endParaRPr>
            </a:p>
          </p:txBody>
        </p:sp>
        <p:sp>
          <p:nvSpPr>
            <p:cNvPr id="37" name="AutoShape 13"/>
            <p:cNvSpPr>
              <a:spLocks noChangeArrowheads="1"/>
            </p:cNvSpPr>
            <p:nvPr/>
          </p:nvSpPr>
          <p:spPr bwMode="auto">
            <a:xfrm>
              <a:off x="3581400" y="1776877"/>
              <a:ext cx="1067488" cy="408623"/>
            </a:xfrm>
            <a:prstGeom prst="roundRect">
              <a:avLst>
                <a:gd name="adj" fmla="val 16667"/>
              </a:avLst>
            </a:prstGeom>
            <a:solidFill>
              <a:srgbClr val="DDDDDD"/>
            </a:solidFill>
            <a:ln w="9525">
              <a:noFill/>
              <a:round/>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nchor="ctr">
              <a:spAutoFit/>
            </a:bodyPr>
            <a:lstStyle>
              <a:lvl1pPr algn="l">
                <a:spcBef>
                  <a:spcPct val="0"/>
                </a:spcBef>
                <a:defRPr>
                  <a:solidFill>
                    <a:schemeClr val="tx1"/>
                  </a:solidFill>
                  <a:latin typeface="Arial" panose="020B0604020202020204" pitchFamily="34" charset="0"/>
                  <a:cs typeface="Arial" panose="020B0604020202020204" pitchFamily="34" charset="0"/>
                </a:defRPr>
              </a:lvl1pPr>
              <a:lvl2pPr marL="742950" indent="-285750" algn="l">
                <a:spcBef>
                  <a:spcPct val="0"/>
                </a:spcBef>
                <a:defRPr>
                  <a:solidFill>
                    <a:schemeClr val="tx1"/>
                  </a:solidFill>
                  <a:latin typeface="Arial" panose="020B0604020202020204" pitchFamily="34" charset="0"/>
                  <a:cs typeface="Arial" panose="020B0604020202020204" pitchFamily="34" charset="0"/>
                </a:defRPr>
              </a:lvl2pPr>
              <a:lvl3pPr marL="1143000" indent="-228600" algn="l">
                <a:spcBef>
                  <a:spcPct val="0"/>
                </a:spcBef>
                <a:defRPr>
                  <a:solidFill>
                    <a:schemeClr val="tx1"/>
                  </a:solidFill>
                  <a:latin typeface="Arial" panose="020B0604020202020204" pitchFamily="34" charset="0"/>
                  <a:cs typeface="Arial" panose="020B0604020202020204" pitchFamily="34" charset="0"/>
                </a:defRPr>
              </a:lvl3pPr>
              <a:lvl4pPr marL="1600200" indent="-228600" algn="l">
                <a:spcBef>
                  <a:spcPct val="0"/>
                </a:spcBef>
                <a:defRPr>
                  <a:solidFill>
                    <a:schemeClr val="tx1"/>
                  </a:solidFill>
                  <a:latin typeface="Arial" panose="020B0604020202020204" pitchFamily="34" charset="0"/>
                  <a:cs typeface="Arial" panose="020B0604020202020204" pitchFamily="34" charset="0"/>
                </a:defRPr>
              </a:lvl4pPr>
              <a:lvl5pPr marL="2057400" indent="-228600" algn="l">
                <a:spcBef>
                  <a:spcPct val="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100" b="1" dirty="0" smtClean="0">
                  <a:ea typeface="ＭＳ Ｐゴシック" panose="020B0600070205080204" pitchFamily="34" charset="-128"/>
                </a:rPr>
                <a:t>Clause</a:t>
              </a:r>
              <a:endParaRPr lang="en-US" altLang="en-US" sz="1100" b="1" dirty="0">
                <a:ea typeface="ＭＳ Ｐゴシック" panose="020B0600070205080204" pitchFamily="34" charset="-128"/>
              </a:endParaRPr>
            </a:p>
            <a:p>
              <a:pPr algn="ctr"/>
              <a:r>
                <a:rPr lang="en-US" altLang="en-US" sz="700" i="1" dirty="0" smtClean="0">
                  <a:ea typeface="ＭＳ Ｐゴシック" panose="020B0600070205080204" pitchFamily="34" charset="-128"/>
                </a:rPr>
                <a:t>verb, past participle</a:t>
              </a:r>
              <a:endParaRPr lang="en-US" altLang="en-US" sz="700" i="1" dirty="0">
                <a:ea typeface="ＭＳ Ｐゴシック" panose="020B0600070205080204" pitchFamily="34" charset="-128"/>
              </a:endParaRPr>
            </a:p>
          </p:txBody>
        </p:sp>
        <p:cxnSp>
          <p:nvCxnSpPr>
            <p:cNvPr id="38" name="AutoShape 4"/>
            <p:cNvCxnSpPr>
              <a:cxnSpLocks noChangeShapeType="1"/>
              <a:stCxn id="33" idx="2"/>
              <a:endCxn id="34" idx="0"/>
            </p:cNvCxnSpPr>
            <p:nvPr/>
          </p:nvCxnSpPr>
          <p:spPr bwMode="auto">
            <a:xfrm flipH="1">
              <a:off x="3214233" y="1615377"/>
              <a:ext cx="445945" cy="135539"/>
            </a:xfrm>
            <a:prstGeom prst="straightConnector1">
              <a:avLst/>
            </a:prstGeom>
            <a:noFill/>
            <a:ln w="9525">
              <a:solidFill>
                <a:schemeClr val="bg1">
                  <a:lumMod val="50000"/>
                </a:schemeClr>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43" name="AutoShape 4"/>
            <p:cNvCxnSpPr>
              <a:cxnSpLocks noChangeShapeType="1"/>
              <a:stCxn id="33" idx="2"/>
              <a:endCxn id="37" idx="0"/>
            </p:cNvCxnSpPr>
            <p:nvPr/>
          </p:nvCxnSpPr>
          <p:spPr bwMode="auto">
            <a:xfrm>
              <a:off x="3660178" y="1615377"/>
              <a:ext cx="454966" cy="161500"/>
            </a:xfrm>
            <a:prstGeom prst="straightConnector1">
              <a:avLst/>
            </a:prstGeom>
            <a:noFill/>
            <a:ln w="9525">
              <a:solidFill>
                <a:schemeClr val="bg1">
                  <a:lumMod val="50000"/>
                </a:schemeClr>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46" name="Oval 14"/>
            <p:cNvSpPr>
              <a:spLocks noChangeArrowheads="1"/>
            </p:cNvSpPr>
            <p:nvPr/>
          </p:nvSpPr>
          <p:spPr bwMode="auto">
            <a:xfrm>
              <a:off x="3701882" y="2299766"/>
              <a:ext cx="641518" cy="300427"/>
            </a:xfrm>
            <a:prstGeom prst="ellipse">
              <a:avLst/>
            </a:prstGeom>
            <a:solidFill>
              <a:schemeClr val="accent1">
                <a:lumMod val="20000"/>
                <a:lumOff val="80000"/>
              </a:schemeClr>
            </a:solidFill>
            <a:ln w="9525">
              <a:solidFill>
                <a:schemeClr val="bg1">
                  <a:lumMod val="85000"/>
                </a:schemeClr>
              </a:solidFill>
              <a:round/>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ctr">
                <a:spcBef>
                  <a:spcPct val="0"/>
                </a:spcBef>
                <a:defRPr/>
              </a:pPr>
              <a:r>
                <a:rPr lang="en-US" sz="1100" i="1" dirty="0" smtClean="0">
                  <a:solidFill>
                    <a:schemeClr val="tx1"/>
                  </a:solidFill>
                  <a:latin typeface="Arial" charset="0"/>
                  <a:ea typeface="ＭＳ Ｐゴシック" charset="0"/>
                  <a:cs typeface="Arial" charset="0"/>
                </a:rPr>
                <a:t>upgraded</a:t>
              </a:r>
              <a:endParaRPr lang="en-US" sz="1100" i="1" dirty="0">
                <a:solidFill>
                  <a:schemeClr val="tx1"/>
                </a:solidFill>
                <a:latin typeface="Arial" charset="0"/>
                <a:ea typeface="ＭＳ Ｐゴシック" charset="0"/>
                <a:cs typeface="Arial" charset="0"/>
              </a:endParaRPr>
            </a:p>
          </p:txBody>
        </p:sp>
        <p:cxnSp>
          <p:nvCxnSpPr>
            <p:cNvPr id="47" name="AutoShape 15"/>
            <p:cNvCxnSpPr>
              <a:cxnSpLocks noChangeShapeType="1"/>
              <a:stCxn id="37" idx="2"/>
              <a:endCxn id="46" idx="0"/>
            </p:cNvCxnSpPr>
            <p:nvPr/>
          </p:nvCxnSpPr>
          <p:spPr bwMode="auto">
            <a:xfrm flipH="1">
              <a:off x="4022641" y="2185500"/>
              <a:ext cx="92503" cy="114266"/>
            </a:xfrm>
            <a:prstGeom prst="straightConnector1">
              <a:avLst/>
            </a:prstGeom>
            <a:noFill/>
            <a:ln w="9525">
              <a:solidFill>
                <a:schemeClr val="bg1">
                  <a:lumMod val="50000"/>
                </a:schemeClr>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grpSp>
      <p:cxnSp>
        <p:nvCxnSpPr>
          <p:cNvPr id="55" name="AutoShape 43"/>
          <p:cNvCxnSpPr>
            <a:cxnSpLocks noChangeShapeType="1"/>
            <a:stCxn id="34" idx="2"/>
            <a:endCxn id="16" idx="0"/>
          </p:cNvCxnSpPr>
          <p:nvPr/>
        </p:nvCxnSpPr>
        <p:spPr bwMode="auto">
          <a:xfrm rot="10800000" flipH="1" flipV="1">
            <a:off x="987456" y="3497708"/>
            <a:ext cx="735065" cy="1341213"/>
          </a:xfrm>
          <a:prstGeom prst="curvedConnector4">
            <a:avLst>
              <a:gd name="adj1" fmla="val -31099"/>
              <a:gd name="adj2" fmla="val 55600"/>
            </a:avLst>
          </a:prstGeom>
          <a:noFill/>
          <a:ln w="28575">
            <a:solidFill>
              <a:schemeClr val="accent1">
                <a:lumMod val="60000"/>
                <a:lumOff val="40000"/>
              </a:schemeClr>
            </a:solidFill>
            <a:prstDash val="sysDash"/>
            <a:round/>
            <a:headEnd/>
            <a:tailEnd type="arrow"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57" name="AutoShape 43"/>
          <p:cNvCxnSpPr>
            <a:cxnSpLocks noChangeShapeType="1"/>
            <a:stCxn id="46" idx="6"/>
            <a:endCxn id="16" idx="0"/>
          </p:cNvCxnSpPr>
          <p:nvPr/>
        </p:nvCxnSpPr>
        <p:spPr bwMode="auto">
          <a:xfrm flipH="1">
            <a:off x="1722522" y="4046559"/>
            <a:ext cx="639678" cy="792363"/>
          </a:xfrm>
          <a:prstGeom prst="curvedConnector4">
            <a:avLst>
              <a:gd name="adj1" fmla="val -35737"/>
              <a:gd name="adj2" fmla="val 59479"/>
            </a:avLst>
          </a:prstGeom>
          <a:noFill/>
          <a:ln w="28575">
            <a:solidFill>
              <a:schemeClr val="accent1">
                <a:lumMod val="60000"/>
                <a:lumOff val="40000"/>
              </a:schemeClr>
            </a:solidFill>
            <a:prstDash val="sysDash"/>
            <a:round/>
            <a:headEnd/>
            <a:tailEnd type="arrow"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60" name="Rectangle 47"/>
          <p:cNvSpPr>
            <a:spLocks noChangeArrowheads="1"/>
          </p:cNvSpPr>
          <p:nvPr/>
        </p:nvSpPr>
        <p:spPr bwMode="auto">
          <a:xfrm>
            <a:off x="1922539" y="3593931"/>
            <a:ext cx="638396" cy="143365"/>
          </a:xfrm>
          <a:prstGeom prst="rect">
            <a:avLst/>
          </a:prstGeom>
          <a:noFill/>
          <a:ln w="25400" cmpd="sng">
            <a:solidFill>
              <a:srgbClr val="FFCCFF"/>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l">
              <a:spcBef>
                <a:spcPct val="0"/>
              </a:spcBef>
              <a:defRPr/>
            </a:pPr>
            <a:endParaRPr lang="en-US" sz="2400" i="1">
              <a:solidFill>
                <a:schemeClr val="tx1"/>
              </a:solidFill>
              <a:latin typeface="Arial" charset="0"/>
              <a:ea typeface="ＭＳ Ｐゴシック" charset="0"/>
              <a:cs typeface="Arial" charset="0"/>
            </a:endParaRPr>
          </a:p>
        </p:txBody>
      </p:sp>
      <p:sp>
        <p:nvSpPr>
          <p:cNvPr id="61" name="Rectangle 47"/>
          <p:cNvSpPr>
            <a:spLocks noChangeArrowheads="1"/>
          </p:cNvSpPr>
          <p:nvPr/>
        </p:nvSpPr>
        <p:spPr bwMode="auto">
          <a:xfrm>
            <a:off x="1167946" y="3013129"/>
            <a:ext cx="635921" cy="155402"/>
          </a:xfrm>
          <a:prstGeom prst="rect">
            <a:avLst/>
          </a:prstGeom>
          <a:noFill/>
          <a:ln w="25400" cmpd="sng">
            <a:solidFill>
              <a:schemeClr val="accent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l">
              <a:spcBef>
                <a:spcPct val="0"/>
              </a:spcBef>
              <a:defRPr/>
            </a:pPr>
            <a:endParaRPr lang="en-US" sz="2400" i="1">
              <a:solidFill>
                <a:schemeClr val="tx1"/>
              </a:solidFill>
              <a:latin typeface="Arial" charset="0"/>
              <a:ea typeface="ＭＳ Ｐゴシック" charset="0"/>
              <a:cs typeface="Arial" charset="0"/>
            </a:endParaRPr>
          </a:p>
        </p:txBody>
      </p:sp>
      <p:sp>
        <p:nvSpPr>
          <p:cNvPr id="64" name="Rectangle 47"/>
          <p:cNvSpPr>
            <a:spLocks noChangeArrowheads="1"/>
          </p:cNvSpPr>
          <p:nvPr/>
        </p:nvSpPr>
        <p:spPr bwMode="auto">
          <a:xfrm>
            <a:off x="1736877" y="3593289"/>
            <a:ext cx="250398" cy="133056"/>
          </a:xfrm>
          <a:prstGeom prst="rect">
            <a:avLst/>
          </a:prstGeom>
          <a:noFill/>
          <a:ln w="25400" cmpd="sng">
            <a:solidFill>
              <a:schemeClr val="accent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l">
              <a:spcBef>
                <a:spcPct val="0"/>
              </a:spcBef>
              <a:defRPr/>
            </a:pPr>
            <a:endParaRPr lang="en-US" sz="2400" i="1">
              <a:solidFill>
                <a:schemeClr val="tx1"/>
              </a:solidFill>
              <a:latin typeface="Arial" charset="0"/>
              <a:ea typeface="ＭＳ Ｐゴシック" charset="0"/>
              <a:cs typeface="Arial" charset="0"/>
            </a:endParaRPr>
          </a:p>
        </p:txBody>
      </p:sp>
      <p:sp>
        <p:nvSpPr>
          <p:cNvPr id="65" name="Rectangle 47"/>
          <p:cNvSpPr>
            <a:spLocks noChangeArrowheads="1"/>
          </p:cNvSpPr>
          <p:nvPr/>
        </p:nvSpPr>
        <p:spPr bwMode="auto">
          <a:xfrm>
            <a:off x="1395876" y="3008750"/>
            <a:ext cx="778192" cy="165405"/>
          </a:xfrm>
          <a:prstGeom prst="rect">
            <a:avLst/>
          </a:prstGeom>
          <a:noFill/>
          <a:ln w="25400" cmpd="sng">
            <a:solidFill>
              <a:srgbClr val="FFCCFF"/>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l">
              <a:spcBef>
                <a:spcPct val="0"/>
              </a:spcBef>
              <a:defRPr/>
            </a:pPr>
            <a:endParaRPr lang="en-US" sz="2400" i="1">
              <a:solidFill>
                <a:schemeClr val="tx1"/>
              </a:solidFill>
              <a:latin typeface="Arial" charset="0"/>
              <a:ea typeface="ＭＳ Ｐゴシック" charset="0"/>
              <a:cs typeface="Arial" charset="0"/>
            </a:endParaRPr>
          </a:p>
        </p:txBody>
      </p:sp>
      <p:sp>
        <p:nvSpPr>
          <p:cNvPr id="68" name="Rectangle 47"/>
          <p:cNvSpPr>
            <a:spLocks noChangeArrowheads="1"/>
          </p:cNvSpPr>
          <p:nvPr/>
        </p:nvSpPr>
        <p:spPr bwMode="auto">
          <a:xfrm>
            <a:off x="1107804" y="5133243"/>
            <a:ext cx="1227972" cy="141074"/>
          </a:xfrm>
          <a:prstGeom prst="rect">
            <a:avLst/>
          </a:prstGeom>
          <a:noFill/>
          <a:ln w="25400" cmpd="sng">
            <a:solidFill>
              <a:srgbClr val="FFCCFF"/>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l">
              <a:spcBef>
                <a:spcPct val="0"/>
              </a:spcBef>
              <a:defRPr/>
            </a:pPr>
            <a:endParaRPr lang="en-US" sz="2400" i="1">
              <a:solidFill>
                <a:schemeClr val="tx1"/>
              </a:solidFill>
              <a:latin typeface="Arial" charset="0"/>
              <a:ea typeface="ＭＳ Ｐゴシック" charset="0"/>
              <a:cs typeface="Arial" charset="0"/>
            </a:endParaRPr>
          </a:p>
        </p:txBody>
      </p:sp>
      <p:cxnSp>
        <p:nvCxnSpPr>
          <p:cNvPr id="70" name="AutoShape 43"/>
          <p:cNvCxnSpPr>
            <a:cxnSpLocks noChangeShapeType="1"/>
            <a:stCxn id="60" idx="1"/>
            <a:endCxn id="68" idx="1"/>
          </p:cNvCxnSpPr>
          <p:nvPr/>
        </p:nvCxnSpPr>
        <p:spPr bwMode="auto">
          <a:xfrm rot="10800000" flipV="1">
            <a:off x="1107805" y="3665614"/>
            <a:ext cx="814735" cy="1538166"/>
          </a:xfrm>
          <a:prstGeom prst="curvedConnector3">
            <a:avLst>
              <a:gd name="adj1" fmla="val 128058"/>
            </a:avLst>
          </a:prstGeom>
          <a:noFill/>
          <a:ln w="28575">
            <a:solidFill>
              <a:srgbClr val="FFCCFF"/>
            </a:solidFill>
            <a:prstDash val="sysDash"/>
            <a:round/>
            <a:headEnd/>
            <a:tailEnd type="arrow"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73" name="AutoShape 43"/>
          <p:cNvCxnSpPr>
            <a:cxnSpLocks noChangeShapeType="1"/>
            <a:stCxn id="65" idx="3"/>
            <a:endCxn id="68" idx="3"/>
          </p:cNvCxnSpPr>
          <p:nvPr/>
        </p:nvCxnSpPr>
        <p:spPr bwMode="auto">
          <a:xfrm>
            <a:off x="2174068" y="3091453"/>
            <a:ext cx="161708" cy="2112327"/>
          </a:xfrm>
          <a:prstGeom prst="curvedConnector3">
            <a:avLst>
              <a:gd name="adj1" fmla="val 241366"/>
            </a:avLst>
          </a:prstGeom>
          <a:noFill/>
          <a:ln w="28575">
            <a:solidFill>
              <a:srgbClr val="FFCCFF"/>
            </a:solidFill>
            <a:prstDash val="sysDash"/>
            <a:round/>
            <a:headEnd/>
            <a:tailEnd type="arrow"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158" name="Rectangle 47"/>
          <p:cNvSpPr>
            <a:spLocks noChangeArrowheads="1"/>
          </p:cNvSpPr>
          <p:nvPr/>
        </p:nvSpPr>
        <p:spPr bwMode="auto">
          <a:xfrm>
            <a:off x="6287191" y="5309262"/>
            <a:ext cx="2247208" cy="455594"/>
          </a:xfrm>
          <a:prstGeom prst="rect">
            <a:avLst/>
          </a:prstGeom>
          <a:noFill/>
          <a:ln w="25400" cmpd="sng">
            <a:solidFill>
              <a:srgbClr val="00B05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l">
              <a:spcBef>
                <a:spcPct val="0"/>
              </a:spcBef>
              <a:defRPr/>
            </a:pPr>
            <a:endParaRPr lang="en-US" sz="2400" i="1">
              <a:solidFill>
                <a:schemeClr val="tx1"/>
              </a:solidFill>
              <a:latin typeface="Arial" charset="0"/>
              <a:ea typeface="ＭＳ Ｐゴシック" charset="0"/>
              <a:cs typeface="Arial" charset="0"/>
            </a:endParaRPr>
          </a:p>
        </p:txBody>
      </p:sp>
      <p:sp>
        <p:nvSpPr>
          <p:cNvPr id="159" name="Rectangle 47"/>
          <p:cNvSpPr>
            <a:spLocks noChangeArrowheads="1"/>
          </p:cNvSpPr>
          <p:nvPr/>
        </p:nvSpPr>
        <p:spPr bwMode="auto">
          <a:xfrm>
            <a:off x="2757156" y="5309262"/>
            <a:ext cx="1358331" cy="455594"/>
          </a:xfrm>
          <a:prstGeom prst="rect">
            <a:avLst/>
          </a:prstGeom>
          <a:noFill/>
          <a:ln w="25400" cmpd="sng">
            <a:solidFill>
              <a:srgbClr val="FFC0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l">
              <a:spcBef>
                <a:spcPct val="0"/>
              </a:spcBef>
              <a:defRPr/>
            </a:pPr>
            <a:endParaRPr lang="en-US" sz="2400" i="1">
              <a:solidFill>
                <a:schemeClr val="tx1"/>
              </a:solidFill>
              <a:latin typeface="Arial" charset="0"/>
              <a:ea typeface="ＭＳ Ｐゴシック" charset="0"/>
              <a:cs typeface="Arial" charset="0"/>
            </a:endParaRPr>
          </a:p>
        </p:txBody>
      </p:sp>
      <p:cxnSp>
        <p:nvCxnSpPr>
          <p:cNvPr id="160" name="AutoShape 43"/>
          <p:cNvCxnSpPr>
            <a:cxnSpLocks noChangeShapeType="1"/>
            <a:stCxn id="110" idx="4"/>
            <a:endCxn id="7" idx="0"/>
          </p:cNvCxnSpPr>
          <p:nvPr/>
        </p:nvCxnSpPr>
        <p:spPr bwMode="auto">
          <a:xfrm rot="5400000">
            <a:off x="3446125" y="3712653"/>
            <a:ext cx="1082070" cy="1324742"/>
          </a:xfrm>
          <a:prstGeom prst="curvedConnector3">
            <a:avLst>
              <a:gd name="adj1" fmla="val 50000"/>
            </a:avLst>
          </a:prstGeom>
          <a:noFill/>
          <a:ln w="28575">
            <a:solidFill>
              <a:schemeClr val="accent4">
                <a:lumMod val="60000"/>
                <a:lumOff val="40000"/>
              </a:schemeClr>
            </a:solidFill>
            <a:prstDash val="sysDash"/>
            <a:round/>
            <a:headEnd/>
            <a:tailEnd type="arrow"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66" name="AutoShape 43"/>
          <p:cNvCxnSpPr>
            <a:cxnSpLocks noChangeShapeType="1"/>
            <a:stCxn id="102" idx="2"/>
            <a:endCxn id="9" idx="0"/>
          </p:cNvCxnSpPr>
          <p:nvPr/>
        </p:nvCxnSpPr>
        <p:spPr bwMode="auto">
          <a:xfrm rot="10800000" flipH="1" flipV="1">
            <a:off x="6509731" y="3406946"/>
            <a:ext cx="1011385" cy="1413503"/>
          </a:xfrm>
          <a:prstGeom prst="curvedConnector4">
            <a:avLst>
              <a:gd name="adj1" fmla="val -22603"/>
              <a:gd name="adj2" fmla="val 77159"/>
            </a:avLst>
          </a:prstGeom>
          <a:noFill/>
          <a:ln w="28575">
            <a:solidFill>
              <a:schemeClr val="accent6">
                <a:lumMod val="40000"/>
                <a:lumOff val="60000"/>
              </a:schemeClr>
            </a:solidFill>
            <a:prstDash val="sysDash"/>
            <a:round/>
            <a:headEnd/>
            <a:tailEnd type="arrow"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grpSp>
        <p:nvGrpSpPr>
          <p:cNvPr id="93" name="Group 92"/>
          <p:cNvGrpSpPr/>
          <p:nvPr/>
        </p:nvGrpSpPr>
        <p:grpSpPr>
          <a:xfrm>
            <a:off x="4125935" y="2095742"/>
            <a:ext cx="4041919" cy="2243558"/>
            <a:chOff x="4049735" y="1618692"/>
            <a:chExt cx="4041919" cy="2243558"/>
          </a:xfrm>
        </p:grpSpPr>
        <p:sp>
          <p:nvSpPr>
            <p:cNvPr id="94" name="AutoShape 17"/>
            <p:cNvSpPr>
              <a:spLocks noChangeArrowheads="1"/>
            </p:cNvSpPr>
            <p:nvPr/>
          </p:nvSpPr>
          <p:spPr bwMode="auto">
            <a:xfrm>
              <a:off x="4530334" y="2175589"/>
              <a:ext cx="1047192" cy="289441"/>
            </a:xfrm>
            <a:prstGeom prst="roundRect">
              <a:avLst>
                <a:gd name="adj" fmla="val 16667"/>
              </a:avLst>
            </a:prstGeom>
            <a:solidFill>
              <a:srgbClr val="DDDDDD"/>
            </a:solidFill>
            <a:ln w="9525">
              <a:noFill/>
              <a:round/>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nchor="ctr">
              <a:spAutoFit/>
            </a:bodyPr>
            <a:lstStyle>
              <a:lvl1pPr algn="l">
                <a:spcBef>
                  <a:spcPct val="0"/>
                </a:spcBef>
                <a:defRPr>
                  <a:solidFill>
                    <a:schemeClr val="tx1"/>
                  </a:solidFill>
                  <a:latin typeface="Arial" panose="020B0604020202020204" pitchFamily="34" charset="0"/>
                  <a:cs typeface="Arial" panose="020B0604020202020204" pitchFamily="34" charset="0"/>
                </a:defRPr>
              </a:lvl1pPr>
              <a:lvl2pPr marL="742950" indent="-285750" algn="l">
                <a:spcBef>
                  <a:spcPct val="0"/>
                </a:spcBef>
                <a:defRPr>
                  <a:solidFill>
                    <a:schemeClr val="tx1"/>
                  </a:solidFill>
                  <a:latin typeface="Arial" panose="020B0604020202020204" pitchFamily="34" charset="0"/>
                  <a:cs typeface="Arial" panose="020B0604020202020204" pitchFamily="34" charset="0"/>
                </a:defRPr>
              </a:lvl2pPr>
              <a:lvl3pPr marL="1143000" indent="-228600" algn="l">
                <a:spcBef>
                  <a:spcPct val="0"/>
                </a:spcBef>
                <a:defRPr>
                  <a:solidFill>
                    <a:schemeClr val="tx1"/>
                  </a:solidFill>
                  <a:latin typeface="Arial" panose="020B0604020202020204" pitchFamily="34" charset="0"/>
                  <a:cs typeface="Arial" panose="020B0604020202020204" pitchFamily="34" charset="0"/>
                </a:defRPr>
              </a:lvl3pPr>
              <a:lvl4pPr marL="1600200" indent="-228600" algn="l">
                <a:spcBef>
                  <a:spcPct val="0"/>
                </a:spcBef>
                <a:defRPr>
                  <a:solidFill>
                    <a:schemeClr val="tx1"/>
                  </a:solidFill>
                  <a:latin typeface="Arial" panose="020B0604020202020204" pitchFamily="34" charset="0"/>
                  <a:cs typeface="Arial" panose="020B0604020202020204" pitchFamily="34" charset="0"/>
                </a:defRPr>
              </a:lvl4pPr>
              <a:lvl5pPr marL="2057400" indent="-228600" algn="l">
                <a:spcBef>
                  <a:spcPct val="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050" b="1" dirty="0" smtClean="0">
                  <a:ea typeface="ＭＳ Ｐゴシック" panose="020B0600070205080204" pitchFamily="34" charset="-128"/>
                </a:rPr>
                <a:t>Noun Phrase</a:t>
              </a:r>
            </a:p>
          </p:txBody>
        </p:sp>
        <p:sp>
          <p:nvSpPr>
            <p:cNvPr id="95" name="Oval 19"/>
            <p:cNvSpPr>
              <a:spLocks noChangeArrowheads="1"/>
            </p:cNvSpPr>
            <p:nvPr/>
          </p:nvSpPr>
          <p:spPr bwMode="auto">
            <a:xfrm>
              <a:off x="5115289" y="2649582"/>
              <a:ext cx="644865" cy="316282"/>
            </a:xfrm>
            <a:prstGeom prst="ellipse">
              <a:avLst/>
            </a:prstGeom>
            <a:solidFill>
              <a:schemeClr val="accent4">
                <a:lumMod val="40000"/>
                <a:lumOff val="60000"/>
              </a:schemeClr>
            </a:solidFill>
            <a:ln w="9525">
              <a:solidFill>
                <a:schemeClr val="bg1">
                  <a:lumMod val="95000"/>
                </a:schemeClr>
              </a:solidFill>
              <a:round/>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ctr">
                <a:spcBef>
                  <a:spcPct val="0"/>
                </a:spcBef>
                <a:defRPr/>
              </a:pPr>
              <a:r>
                <a:rPr lang="en-US" sz="1100" i="1" dirty="0" smtClean="0">
                  <a:solidFill>
                    <a:schemeClr val="tx1"/>
                  </a:solidFill>
                  <a:latin typeface="Arial" charset="0"/>
                  <a:ea typeface="ＭＳ Ｐゴシック" charset="0"/>
                  <a:cs typeface="Arial" charset="0"/>
                </a:rPr>
                <a:t>Equities</a:t>
              </a:r>
              <a:endParaRPr lang="en-US" sz="1100" i="1" dirty="0">
                <a:solidFill>
                  <a:schemeClr val="tx1"/>
                </a:solidFill>
                <a:latin typeface="Arial" charset="0"/>
                <a:ea typeface="ＭＳ Ｐゴシック" charset="0"/>
                <a:cs typeface="Arial" charset="0"/>
              </a:endParaRPr>
            </a:p>
          </p:txBody>
        </p:sp>
        <p:cxnSp>
          <p:nvCxnSpPr>
            <p:cNvPr id="96" name="AutoShape 20"/>
            <p:cNvCxnSpPr>
              <a:cxnSpLocks noChangeShapeType="1"/>
              <a:stCxn id="94" idx="2"/>
              <a:endCxn id="95" idx="0"/>
            </p:cNvCxnSpPr>
            <p:nvPr/>
          </p:nvCxnSpPr>
          <p:spPr bwMode="auto">
            <a:xfrm>
              <a:off x="5053930" y="2465030"/>
              <a:ext cx="383792" cy="184552"/>
            </a:xfrm>
            <a:prstGeom prst="straightConnector1">
              <a:avLst/>
            </a:prstGeom>
            <a:noFill/>
            <a:ln w="9525">
              <a:solidFill>
                <a:schemeClr val="bg1">
                  <a:lumMod val="50000"/>
                </a:schemeClr>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97" name="AutoShape 27"/>
            <p:cNvSpPr>
              <a:spLocks noChangeArrowheads="1"/>
            </p:cNvSpPr>
            <p:nvPr/>
          </p:nvSpPr>
          <p:spPr bwMode="auto">
            <a:xfrm>
              <a:off x="5768763" y="1618692"/>
              <a:ext cx="1419820" cy="553343"/>
            </a:xfrm>
            <a:prstGeom prst="roundRect">
              <a:avLst>
                <a:gd name="adj" fmla="val 16667"/>
              </a:avLst>
            </a:prstGeom>
            <a:solidFill>
              <a:srgbClr val="DDDDDD"/>
            </a:solidFill>
            <a:ln w="9525">
              <a:noFill/>
              <a:round/>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nchor="ctr">
              <a:spAutoFit/>
            </a:bodyPr>
            <a:lstStyle>
              <a:lvl1pPr algn="l">
                <a:spcBef>
                  <a:spcPct val="0"/>
                </a:spcBef>
                <a:defRPr>
                  <a:solidFill>
                    <a:schemeClr val="tx1"/>
                  </a:solidFill>
                  <a:latin typeface="Arial" panose="020B0604020202020204" pitchFamily="34" charset="0"/>
                  <a:cs typeface="Arial" panose="020B0604020202020204" pitchFamily="34" charset="0"/>
                </a:defRPr>
              </a:lvl1pPr>
              <a:lvl2pPr marL="742950" indent="-285750" algn="l">
                <a:spcBef>
                  <a:spcPct val="0"/>
                </a:spcBef>
                <a:defRPr>
                  <a:solidFill>
                    <a:schemeClr val="tx1"/>
                  </a:solidFill>
                  <a:latin typeface="Arial" panose="020B0604020202020204" pitchFamily="34" charset="0"/>
                  <a:cs typeface="Arial" panose="020B0604020202020204" pitchFamily="34" charset="0"/>
                </a:defRPr>
              </a:lvl2pPr>
              <a:lvl3pPr marL="1143000" indent="-228600" algn="l">
                <a:spcBef>
                  <a:spcPct val="0"/>
                </a:spcBef>
                <a:defRPr>
                  <a:solidFill>
                    <a:schemeClr val="tx1"/>
                  </a:solidFill>
                  <a:latin typeface="Arial" panose="020B0604020202020204" pitchFamily="34" charset="0"/>
                  <a:cs typeface="Arial" panose="020B0604020202020204" pitchFamily="34" charset="0"/>
                </a:defRPr>
              </a:lvl3pPr>
              <a:lvl4pPr marL="1600200" indent="-228600" algn="l">
                <a:spcBef>
                  <a:spcPct val="0"/>
                </a:spcBef>
                <a:defRPr>
                  <a:solidFill>
                    <a:schemeClr val="tx1"/>
                  </a:solidFill>
                  <a:latin typeface="Arial" panose="020B0604020202020204" pitchFamily="34" charset="0"/>
                  <a:cs typeface="Arial" panose="020B0604020202020204" pitchFamily="34" charset="0"/>
                </a:defRPr>
              </a:lvl4pPr>
              <a:lvl5pPr marL="2057400" indent="-228600" algn="l">
                <a:spcBef>
                  <a:spcPct val="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050" b="1" dirty="0" smtClean="0">
                  <a:ea typeface="ＭＳ Ｐゴシック" panose="020B0600070205080204" pitchFamily="34" charset="-128"/>
                </a:rPr>
                <a:t>Clause</a:t>
              </a:r>
              <a:endParaRPr lang="en-US" altLang="en-US" sz="1050" b="1" dirty="0">
                <a:ea typeface="ＭＳ Ｐゴシック" panose="020B0600070205080204" pitchFamily="34" charset="-128"/>
              </a:endParaRPr>
            </a:p>
            <a:p>
              <a:pPr algn="ctr"/>
              <a:r>
                <a:rPr lang="en-US" altLang="en-US" sz="800" i="1" dirty="0" smtClean="0">
                  <a:ea typeface="ＭＳ Ｐゴシック" panose="020B0600070205080204" pitchFamily="34" charset="-128"/>
                </a:rPr>
                <a:t>verb</a:t>
              </a:r>
              <a:r>
                <a:rPr lang="en-US" altLang="en-US" sz="800" i="1" dirty="0">
                  <a:ea typeface="ＭＳ Ｐゴシック" panose="020B0600070205080204" pitchFamily="34" charset="-128"/>
                </a:rPr>
                <a:t>, </a:t>
              </a:r>
              <a:r>
                <a:rPr lang="en-US" altLang="en-US" sz="800" i="1" dirty="0" smtClean="0">
                  <a:ea typeface="ＭＳ Ｐゴシック" panose="020B0600070205080204" pitchFamily="34" charset="-128"/>
                </a:rPr>
                <a:t>past </a:t>
              </a:r>
              <a:r>
                <a:rPr lang="en-US" altLang="en-US" sz="800" i="1" dirty="0" err="1" smtClean="0">
                  <a:ea typeface="ＭＳ Ｐゴシック" panose="020B0600070205080204" pitchFamily="34" charset="-128"/>
                </a:rPr>
                <a:t>participla</a:t>
              </a:r>
              <a:endParaRPr lang="en-US" altLang="en-US" sz="800" i="1" dirty="0" smtClean="0">
                <a:ea typeface="ＭＳ Ｐゴシック" panose="020B0600070205080204" pitchFamily="34" charset="-128"/>
              </a:endParaRPr>
            </a:p>
            <a:p>
              <a:pPr algn="ctr"/>
              <a:r>
                <a:rPr lang="en-US" altLang="en-US" sz="800" i="1" dirty="0" smtClean="0">
                  <a:ea typeface="ＭＳ Ｐゴシック" panose="020B0600070205080204" pitchFamily="34" charset="-128"/>
                </a:rPr>
                <a:t>Object    Complement</a:t>
              </a:r>
              <a:endParaRPr lang="en-US" altLang="en-US" sz="800" i="1" dirty="0">
                <a:ea typeface="ＭＳ Ｐゴシック" panose="020B0600070205080204" pitchFamily="34" charset="-128"/>
              </a:endParaRPr>
            </a:p>
          </p:txBody>
        </p:sp>
        <p:sp>
          <p:nvSpPr>
            <p:cNvPr id="98" name="Oval 29"/>
            <p:cNvSpPr>
              <a:spLocks noChangeArrowheads="1"/>
            </p:cNvSpPr>
            <p:nvPr/>
          </p:nvSpPr>
          <p:spPr bwMode="auto">
            <a:xfrm>
              <a:off x="5557169" y="2317889"/>
              <a:ext cx="653822" cy="288596"/>
            </a:xfrm>
            <a:prstGeom prst="ellipse">
              <a:avLst/>
            </a:prstGeom>
            <a:solidFill>
              <a:srgbClr val="FFFFCC"/>
            </a:solidFill>
            <a:ln w="9525">
              <a:solidFill>
                <a:schemeClr val="bg1">
                  <a:lumMod val="95000"/>
                </a:schemeClr>
              </a:solidFill>
              <a:round/>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ctr">
                <a:spcBef>
                  <a:spcPct val="0"/>
                </a:spcBef>
                <a:defRPr/>
              </a:pPr>
              <a:r>
                <a:rPr lang="en-US" sz="1100" i="1" dirty="0" smtClean="0">
                  <a:solidFill>
                    <a:schemeClr val="tx1"/>
                  </a:solidFill>
                  <a:latin typeface="Arial" charset="0"/>
                  <a:ea typeface="ＭＳ Ｐゴシック" charset="0"/>
                  <a:cs typeface="Arial" charset="0"/>
                </a:rPr>
                <a:t>upgraded</a:t>
              </a:r>
              <a:endParaRPr lang="en-US" sz="1100" i="1" dirty="0">
                <a:solidFill>
                  <a:schemeClr val="tx1"/>
                </a:solidFill>
                <a:latin typeface="Arial" charset="0"/>
                <a:ea typeface="ＭＳ Ｐゴシック" charset="0"/>
                <a:cs typeface="Arial" charset="0"/>
              </a:endParaRPr>
            </a:p>
          </p:txBody>
        </p:sp>
        <p:cxnSp>
          <p:nvCxnSpPr>
            <p:cNvPr id="100" name="AutoShape 30"/>
            <p:cNvCxnSpPr>
              <a:cxnSpLocks noChangeShapeType="1"/>
              <a:stCxn id="97" idx="2"/>
              <a:endCxn id="98" idx="0"/>
            </p:cNvCxnSpPr>
            <p:nvPr/>
          </p:nvCxnSpPr>
          <p:spPr bwMode="auto">
            <a:xfrm flipH="1">
              <a:off x="5884080" y="2172035"/>
              <a:ext cx="594593" cy="145854"/>
            </a:xfrm>
            <a:prstGeom prst="straightConnector1">
              <a:avLst/>
            </a:prstGeom>
            <a:noFill/>
            <a:ln w="9525">
              <a:solidFill>
                <a:schemeClr val="bg1">
                  <a:lumMod val="50000"/>
                </a:schemeClr>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101" name="AutoShape 31"/>
            <p:cNvSpPr>
              <a:spLocks noChangeArrowheads="1"/>
            </p:cNvSpPr>
            <p:nvPr/>
          </p:nvSpPr>
          <p:spPr bwMode="auto">
            <a:xfrm>
              <a:off x="6195001" y="2451363"/>
              <a:ext cx="1698921" cy="280928"/>
            </a:xfrm>
            <a:prstGeom prst="roundRect">
              <a:avLst>
                <a:gd name="adj" fmla="val 16667"/>
              </a:avLst>
            </a:prstGeom>
            <a:solidFill>
              <a:srgbClr val="DDDDDD"/>
            </a:solidFill>
            <a:ln w="9525">
              <a:noFill/>
              <a:round/>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nchor="ctr">
              <a:spAutoFit/>
            </a:bodyPr>
            <a:lstStyle>
              <a:lvl1pPr algn="l">
                <a:spcBef>
                  <a:spcPct val="0"/>
                </a:spcBef>
                <a:defRPr>
                  <a:solidFill>
                    <a:schemeClr val="tx1"/>
                  </a:solidFill>
                  <a:latin typeface="Arial" panose="020B0604020202020204" pitchFamily="34" charset="0"/>
                  <a:cs typeface="Arial" panose="020B0604020202020204" pitchFamily="34" charset="0"/>
                </a:defRPr>
              </a:lvl1pPr>
              <a:lvl2pPr marL="742950" indent="-285750" algn="l">
                <a:spcBef>
                  <a:spcPct val="0"/>
                </a:spcBef>
                <a:defRPr>
                  <a:solidFill>
                    <a:schemeClr val="tx1"/>
                  </a:solidFill>
                  <a:latin typeface="Arial" panose="020B0604020202020204" pitchFamily="34" charset="0"/>
                  <a:cs typeface="Arial" panose="020B0604020202020204" pitchFamily="34" charset="0"/>
                </a:defRPr>
              </a:lvl2pPr>
              <a:lvl3pPr marL="1143000" indent="-228600" algn="l">
                <a:spcBef>
                  <a:spcPct val="0"/>
                </a:spcBef>
                <a:defRPr>
                  <a:solidFill>
                    <a:schemeClr val="tx1"/>
                  </a:solidFill>
                  <a:latin typeface="Arial" panose="020B0604020202020204" pitchFamily="34" charset="0"/>
                  <a:cs typeface="Arial" panose="020B0604020202020204" pitchFamily="34" charset="0"/>
                </a:defRPr>
              </a:lvl3pPr>
              <a:lvl4pPr marL="1600200" indent="-228600" algn="l">
                <a:spcBef>
                  <a:spcPct val="0"/>
                </a:spcBef>
                <a:defRPr>
                  <a:solidFill>
                    <a:schemeClr val="tx1"/>
                  </a:solidFill>
                  <a:latin typeface="Arial" panose="020B0604020202020204" pitchFamily="34" charset="0"/>
                  <a:cs typeface="Arial" panose="020B0604020202020204" pitchFamily="34" charset="0"/>
                </a:defRPr>
              </a:lvl4pPr>
              <a:lvl5pPr marL="2057400" indent="-228600" algn="l">
                <a:spcBef>
                  <a:spcPct val="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050" b="1" dirty="0" smtClean="0">
                  <a:ea typeface="ＭＳ Ｐゴシック" panose="020B0600070205080204" pitchFamily="34" charset="-128"/>
                </a:rPr>
                <a:t>Prepositional Phrase</a:t>
              </a:r>
              <a:endParaRPr lang="en-US" altLang="en-US" sz="1050" b="1" dirty="0">
                <a:ea typeface="ＭＳ Ｐゴシック" panose="020B0600070205080204" pitchFamily="34" charset="-128"/>
              </a:endParaRPr>
            </a:p>
          </p:txBody>
        </p:sp>
        <p:sp>
          <p:nvSpPr>
            <p:cNvPr id="102" name="Oval 32"/>
            <p:cNvSpPr>
              <a:spLocks noChangeArrowheads="1"/>
            </p:cNvSpPr>
            <p:nvPr/>
          </p:nvSpPr>
          <p:spPr bwMode="auto">
            <a:xfrm>
              <a:off x="6433532" y="2808645"/>
              <a:ext cx="562401" cy="242503"/>
            </a:xfrm>
            <a:prstGeom prst="ellipse">
              <a:avLst/>
            </a:prstGeom>
            <a:solidFill>
              <a:schemeClr val="accent6">
                <a:lumMod val="40000"/>
                <a:lumOff val="60000"/>
              </a:schemeClr>
            </a:solidFill>
            <a:ln w="9525">
              <a:solidFill>
                <a:schemeClr val="bg1">
                  <a:lumMod val="95000"/>
                </a:schemeClr>
              </a:solidFill>
              <a:round/>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ctr">
                <a:spcBef>
                  <a:spcPct val="0"/>
                </a:spcBef>
                <a:defRPr/>
              </a:pPr>
              <a:r>
                <a:rPr lang="en-US" sz="1100" i="1" dirty="0" smtClean="0">
                  <a:solidFill>
                    <a:schemeClr val="tx1"/>
                  </a:solidFill>
                  <a:latin typeface="Arial" charset="0"/>
                  <a:ea typeface="ＭＳ Ｐゴシック" charset="0"/>
                  <a:cs typeface="Arial" charset="0"/>
                </a:rPr>
                <a:t>to</a:t>
              </a:r>
              <a:endParaRPr lang="en-US" sz="1100" i="1" dirty="0">
                <a:solidFill>
                  <a:schemeClr val="tx1"/>
                </a:solidFill>
                <a:latin typeface="Arial" charset="0"/>
                <a:ea typeface="ＭＳ Ｐゴシック" charset="0"/>
                <a:cs typeface="Arial" charset="0"/>
              </a:endParaRPr>
            </a:p>
          </p:txBody>
        </p:sp>
        <p:cxnSp>
          <p:nvCxnSpPr>
            <p:cNvPr id="103" name="AutoShape 34"/>
            <p:cNvCxnSpPr>
              <a:cxnSpLocks noChangeShapeType="1"/>
              <a:stCxn id="97" idx="2"/>
              <a:endCxn id="101" idx="0"/>
            </p:cNvCxnSpPr>
            <p:nvPr/>
          </p:nvCxnSpPr>
          <p:spPr bwMode="auto">
            <a:xfrm>
              <a:off x="6478673" y="2172035"/>
              <a:ext cx="565789" cy="279328"/>
            </a:xfrm>
            <a:prstGeom prst="straightConnector1">
              <a:avLst/>
            </a:prstGeom>
            <a:noFill/>
            <a:ln w="9525">
              <a:solidFill>
                <a:schemeClr val="bg1">
                  <a:lumMod val="50000"/>
                </a:schemeClr>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104" name="Rectangle 42"/>
            <p:cNvSpPr>
              <a:spLocks noChangeArrowheads="1"/>
            </p:cNvSpPr>
            <p:nvPr/>
          </p:nvSpPr>
          <p:spPr bwMode="auto">
            <a:xfrm>
              <a:off x="5938374" y="1958864"/>
              <a:ext cx="386226" cy="155927"/>
            </a:xfrm>
            <a:prstGeom prst="rect">
              <a:avLst/>
            </a:prstGeom>
            <a:noFill/>
            <a:ln w="15875">
              <a:solidFill>
                <a:srgbClr val="FFC0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l">
                <a:spcBef>
                  <a:spcPct val="0"/>
                </a:spcBef>
                <a:defRPr/>
              </a:pPr>
              <a:endParaRPr lang="en-US" i="1">
                <a:solidFill>
                  <a:schemeClr val="tx1"/>
                </a:solidFill>
                <a:latin typeface="Arial" charset="0"/>
                <a:ea typeface="ＭＳ Ｐゴシック" charset="0"/>
                <a:cs typeface="Arial" charset="0"/>
              </a:endParaRPr>
            </a:p>
          </p:txBody>
        </p:sp>
        <p:sp>
          <p:nvSpPr>
            <p:cNvPr id="105" name="Rectangle 44"/>
            <p:cNvSpPr>
              <a:spLocks noChangeArrowheads="1"/>
            </p:cNvSpPr>
            <p:nvPr/>
          </p:nvSpPr>
          <p:spPr bwMode="auto">
            <a:xfrm>
              <a:off x="6380216" y="1980136"/>
              <a:ext cx="655212" cy="139637"/>
            </a:xfrm>
            <a:prstGeom prst="rect">
              <a:avLst/>
            </a:prstGeom>
            <a:noFill/>
            <a:ln w="15875">
              <a:solidFill>
                <a:schemeClr val="accent6">
                  <a:lumMod val="60000"/>
                  <a:lumOff val="40000"/>
                </a:schemeClr>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l">
                <a:spcBef>
                  <a:spcPct val="0"/>
                </a:spcBef>
                <a:defRPr/>
              </a:pPr>
              <a:endParaRPr lang="en-US" i="1">
                <a:solidFill>
                  <a:schemeClr val="tx1"/>
                </a:solidFill>
                <a:latin typeface="Arial" charset="0"/>
                <a:ea typeface="ＭＳ Ｐゴシック" charset="0"/>
                <a:cs typeface="Arial" charset="0"/>
              </a:endParaRPr>
            </a:p>
          </p:txBody>
        </p:sp>
        <p:cxnSp>
          <p:nvCxnSpPr>
            <p:cNvPr id="106" name="AutoShape 45"/>
            <p:cNvCxnSpPr>
              <a:cxnSpLocks noChangeShapeType="1"/>
              <a:stCxn id="104" idx="1"/>
              <a:endCxn id="94" idx="3"/>
            </p:cNvCxnSpPr>
            <p:nvPr/>
          </p:nvCxnSpPr>
          <p:spPr bwMode="auto">
            <a:xfrm rot="10800000" flipV="1">
              <a:off x="5577526" y="2036828"/>
              <a:ext cx="360848" cy="283482"/>
            </a:xfrm>
            <a:prstGeom prst="curvedConnector3">
              <a:avLst>
                <a:gd name="adj1" fmla="val 50000"/>
              </a:avLst>
            </a:prstGeom>
            <a:noFill/>
            <a:ln w="19050">
              <a:solidFill>
                <a:srgbClr val="FFC000"/>
              </a:solidFill>
              <a:prstDash val="sysDash"/>
              <a:round/>
              <a:headEnd/>
              <a:tailEnd type="arrow"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07" name="AutoShape 45"/>
            <p:cNvCxnSpPr>
              <a:cxnSpLocks noChangeShapeType="1"/>
              <a:stCxn id="105" idx="2"/>
              <a:endCxn id="101" idx="0"/>
            </p:cNvCxnSpPr>
            <p:nvPr/>
          </p:nvCxnSpPr>
          <p:spPr bwMode="auto">
            <a:xfrm rot="16200000" flipH="1">
              <a:off x="6710347" y="2117248"/>
              <a:ext cx="331590" cy="336640"/>
            </a:xfrm>
            <a:prstGeom prst="curvedConnector3">
              <a:avLst>
                <a:gd name="adj1" fmla="val 50000"/>
              </a:avLst>
            </a:prstGeom>
            <a:noFill/>
            <a:ln w="19050">
              <a:solidFill>
                <a:schemeClr val="accent6">
                  <a:lumMod val="60000"/>
                  <a:lumOff val="40000"/>
                </a:schemeClr>
              </a:solidFill>
              <a:prstDash val="sysDash"/>
              <a:round/>
              <a:headEnd/>
              <a:tailEnd type="arrow"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08" name="AutoShape 30"/>
            <p:cNvCxnSpPr>
              <a:cxnSpLocks noChangeShapeType="1"/>
              <a:stCxn id="101" idx="2"/>
              <a:endCxn id="102" idx="0"/>
            </p:cNvCxnSpPr>
            <p:nvPr/>
          </p:nvCxnSpPr>
          <p:spPr bwMode="auto">
            <a:xfrm flipH="1">
              <a:off x="6714733" y="2732291"/>
              <a:ext cx="329729" cy="76354"/>
            </a:xfrm>
            <a:prstGeom prst="straightConnector1">
              <a:avLst/>
            </a:prstGeom>
            <a:noFill/>
            <a:ln w="9525">
              <a:solidFill>
                <a:schemeClr val="bg1">
                  <a:lumMod val="50000"/>
                </a:schemeClr>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109" name="AutoShape 17"/>
            <p:cNvSpPr>
              <a:spLocks noChangeArrowheads="1"/>
            </p:cNvSpPr>
            <p:nvPr/>
          </p:nvSpPr>
          <p:spPr bwMode="auto">
            <a:xfrm>
              <a:off x="4049735" y="2679082"/>
              <a:ext cx="1047192" cy="289441"/>
            </a:xfrm>
            <a:prstGeom prst="roundRect">
              <a:avLst>
                <a:gd name="adj" fmla="val 16667"/>
              </a:avLst>
            </a:prstGeom>
            <a:solidFill>
              <a:srgbClr val="DDDDDD"/>
            </a:solidFill>
            <a:ln w="9525">
              <a:noFill/>
              <a:round/>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nchor="ctr">
              <a:spAutoFit/>
            </a:bodyPr>
            <a:lstStyle>
              <a:lvl1pPr algn="l">
                <a:spcBef>
                  <a:spcPct val="0"/>
                </a:spcBef>
                <a:defRPr>
                  <a:solidFill>
                    <a:schemeClr val="tx1"/>
                  </a:solidFill>
                  <a:latin typeface="Arial" panose="020B0604020202020204" pitchFamily="34" charset="0"/>
                  <a:cs typeface="Arial" panose="020B0604020202020204" pitchFamily="34" charset="0"/>
                </a:defRPr>
              </a:lvl1pPr>
              <a:lvl2pPr marL="742950" indent="-285750" algn="l">
                <a:spcBef>
                  <a:spcPct val="0"/>
                </a:spcBef>
                <a:defRPr>
                  <a:solidFill>
                    <a:schemeClr val="tx1"/>
                  </a:solidFill>
                  <a:latin typeface="Arial" panose="020B0604020202020204" pitchFamily="34" charset="0"/>
                  <a:cs typeface="Arial" panose="020B0604020202020204" pitchFamily="34" charset="0"/>
                </a:defRPr>
              </a:lvl2pPr>
              <a:lvl3pPr marL="1143000" indent="-228600" algn="l">
                <a:spcBef>
                  <a:spcPct val="0"/>
                </a:spcBef>
                <a:defRPr>
                  <a:solidFill>
                    <a:schemeClr val="tx1"/>
                  </a:solidFill>
                  <a:latin typeface="Arial" panose="020B0604020202020204" pitchFamily="34" charset="0"/>
                  <a:cs typeface="Arial" panose="020B0604020202020204" pitchFamily="34" charset="0"/>
                </a:defRPr>
              </a:lvl3pPr>
              <a:lvl4pPr marL="1600200" indent="-228600" algn="l">
                <a:spcBef>
                  <a:spcPct val="0"/>
                </a:spcBef>
                <a:defRPr>
                  <a:solidFill>
                    <a:schemeClr val="tx1"/>
                  </a:solidFill>
                  <a:latin typeface="Arial" panose="020B0604020202020204" pitchFamily="34" charset="0"/>
                  <a:cs typeface="Arial" panose="020B0604020202020204" pitchFamily="34" charset="0"/>
                </a:defRPr>
              </a:lvl4pPr>
              <a:lvl5pPr marL="2057400" indent="-228600" algn="l">
                <a:spcBef>
                  <a:spcPct val="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050" b="1" dirty="0" smtClean="0">
                  <a:ea typeface="ＭＳ Ｐゴシック" panose="020B0600070205080204" pitchFamily="34" charset="-128"/>
                </a:rPr>
                <a:t>Noun Phrase</a:t>
              </a:r>
            </a:p>
          </p:txBody>
        </p:sp>
        <p:sp>
          <p:nvSpPr>
            <p:cNvPr id="110" name="Oval 19"/>
            <p:cNvSpPr>
              <a:spLocks noChangeArrowheads="1"/>
            </p:cNvSpPr>
            <p:nvPr/>
          </p:nvSpPr>
          <p:spPr bwMode="auto">
            <a:xfrm>
              <a:off x="4349692" y="3040657"/>
              <a:ext cx="447278" cy="316282"/>
            </a:xfrm>
            <a:prstGeom prst="ellipse">
              <a:avLst/>
            </a:prstGeom>
            <a:solidFill>
              <a:schemeClr val="accent4">
                <a:lumMod val="40000"/>
                <a:lumOff val="60000"/>
              </a:schemeClr>
            </a:solidFill>
            <a:ln w="9525">
              <a:solidFill>
                <a:schemeClr val="bg1">
                  <a:lumMod val="95000"/>
                </a:schemeClr>
              </a:solidFill>
              <a:round/>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ctr">
                <a:spcBef>
                  <a:spcPct val="0"/>
                </a:spcBef>
                <a:defRPr/>
              </a:pPr>
              <a:r>
                <a:rPr lang="en-US" sz="1100" i="1" dirty="0" smtClean="0">
                  <a:solidFill>
                    <a:schemeClr val="tx1"/>
                  </a:solidFill>
                  <a:latin typeface="Arial" charset="0"/>
                  <a:ea typeface="ＭＳ Ｐゴシック" charset="0"/>
                  <a:cs typeface="Arial" charset="0"/>
                </a:rPr>
                <a:t>US</a:t>
              </a:r>
              <a:endParaRPr lang="en-US" sz="1100" i="1" dirty="0">
                <a:solidFill>
                  <a:schemeClr val="tx1"/>
                </a:solidFill>
                <a:latin typeface="Arial" charset="0"/>
                <a:ea typeface="ＭＳ Ｐゴシック" charset="0"/>
                <a:cs typeface="Arial" charset="0"/>
              </a:endParaRPr>
            </a:p>
          </p:txBody>
        </p:sp>
        <p:cxnSp>
          <p:nvCxnSpPr>
            <p:cNvPr id="111" name="AutoShape 20"/>
            <p:cNvCxnSpPr>
              <a:cxnSpLocks noChangeShapeType="1"/>
              <a:stCxn id="109" idx="2"/>
              <a:endCxn id="110" idx="0"/>
            </p:cNvCxnSpPr>
            <p:nvPr/>
          </p:nvCxnSpPr>
          <p:spPr bwMode="auto">
            <a:xfrm>
              <a:off x="4573331" y="2968523"/>
              <a:ext cx="0" cy="72134"/>
            </a:xfrm>
            <a:prstGeom prst="straightConnector1">
              <a:avLst/>
            </a:prstGeom>
            <a:noFill/>
            <a:ln w="9525">
              <a:solidFill>
                <a:schemeClr val="bg1">
                  <a:lumMod val="50000"/>
                </a:schemeClr>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12" name="AutoShape 20"/>
            <p:cNvCxnSpPr>
              <a:cxnSpLocks noChangeShapeType="1"/>
              <a:stCxn id="94" idx="2"/>
              <a:endCxn id="109" idx="0"/>
            </p:cNvCxnSpPr>
            <p:nvPr/>
          </p:nvCxnSpPr>
          <p:spPr bwMode="auto">
            <a:xfrm flipH="1">
              <a:off x="4573331" y="2465030"/>
              <a:ext cx="480599" cy="214052"/>
            </a:xfrm>
            <a:prstGeom prst="straightConnector1">
              <a:avLst/>
            </a:prstGeom>
            <a:noFill/>
            <a:ln w="9525">
              <a:solidFill>
                <a:schemeClr val="bg1">
                  <a:lumMod val="50000"/>
                </a:schemeClr>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113" name="AutoShape 17"/>
            <p:cNvSpPr>
              <a:spLocks noChangeArrowheads="1"/>
            </p:cNvSpPr>
            <p:nvPr/>
          </p:nvSpPr>
          <p:spPr bwMode="auto">
            <a:xfrm>
              <a:off x="7044462" y="2807723"/>
              <a:ext cx="1047192" cy="289441"/>
            </a:xfrm>
            <a:prstGeom prst="roundRect">
              <a:avLst>
                <a:gd name="adj" fmla="val 16667"/>
              </a:avLst>
            </a:prstGeom>
            <a:solidFill>
              <a:srgbClr val="DDDDDD"/>
            </a:solidFill>
            <a:ln w="9525">
              <a:noFill/>
              <a:round/>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nchor="ctr">
              <a:spAutoFit/>
            </a:bodyPr>
            <a:lstStyle>
              <a:lvl1pPr algn="l">
                <a:spcBef>
                  <a:spcPct val="0"/>
                </a:spcBef>
                <a:defRPr>
                  <a:solidFill>
                    <a:schemeClr val="tx1"/>
                  </a:solidFill>
                  <a:latin typeface="Arial" panose="020B0604020202020204" pitchFamily="34" charset="0"/>
                  <a:cs typeface="Arial" panose="020B0604020202020204" pitchFamily="34" charset="0"/>
                </a:defRPr>
              </a:lvl1pPr>
              <a:lvl2pPr marL="742950" indent="-285750" algn="l">
                <a:spcBef>
                  <a:spcPct val="0"/>
                </a:spcBef>
                <a:defRPr>
                  <a:solidFill>
                    <a:schemeClr val="tx1"/>
                  </a:solidFill>
                  <a:latin typeface="Arial" panose="020B0604020202020204" pitchFamily="34" charset="0"/>
                  <a:cs typeface="Arial" panose="020B0604020202020204" pitchFamily="34" charset="0"/>
                </a:defRPr>
              </a:lvl2pPr>
              <a:lvl3pPr marL="1143000" indent="-228600" algn="l">
                <a:spcBef>
                  <a:spcPct val="0"/>
                </a:spcBef>
                <a:defRPr>
                  <a:solidFill>
                    <a:schemeClr val="tx1"/>
                  </a:solidFill>
                  <a:latin typeface="Arial" panose="020B0604020202020204" pitchFamily="34" charset="0"/>
                  <a:cs typeface="Arial" panose="020B0604020202020204" pitchFamily="34" charset="0"/>
                </a:defRPr>
              </a:lvl3pPr>
              <a:lvl4pPr marL="1600200" indent="-228600" algn="l">
                <a:spcBef>
                  <a:spcPct val="0"/>
                </a:spcBef>
                <a:defRPr>
                  <a:solidFill>
                    <a:schemeClr val="tx1"/>
                  </a:solidFill>
                  <a:latin typeface="Arial" panose="020B0604020202020204" pitchFamily="34" charset="0"/>
                  <a:cs typeface="Arial" panose="020B0604020202020204" pitchFamily="34" charset="0"/>
                </a:defRPr>
              </a:lvl4pPr>
              <a:lvl5pPr marL="2057400" indent="-228600" algn="l">
                <a:spcBef>
                  <a:spcPct val="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050" b="1" dirty="0" smtClean="0">
                  <a:ea typeface="ＭＳ Ｐゴシック" panose="020B0600070205080204" pitchFamily="34" charset="-128"/>
                </a:rPr>
                <a:t>Noun Phrase</a:t>
              </a:r>
            </a:p>
          </p:txBody>
        </p:sp>
        <p:sp>
          <p:nvSpPr>
            <p:cNvPr id="114" name="Oval 19"/>
            <p:cNvSpPr>
              <a:spLocks noChangeArrowheads="1"/>
            </p:cNvSpPr>
            <p:nvPr/>
          </p:nvSpPr>
          <p:spPr bwMode="auto">
            <a:xfrm>
              <a:off x="7400137" y="3154893"/>
              <a:ext cx="691517" cy="316282"/>
            </a:xfrm>
            <a:prstGeom prst="ellipse">
              <a:avLst/>
            </a:prstGeom>
            <a:solidFill>
              <a:schemeClr val="accent6">
                <a:lumMod val="40000"/>
                <a:lumOff val="60000"/>
              </a:schemeClr>
            </a:solidFill>
            <a:ln w="9525">
              <a:solidFill>
                <a:schemeClr val="bg1">
                  <a:lumMod val="95000"/>
                </a:schemeClr>
              </a:solidFill>
              <a:round/>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ctr">
                <a:spcBef>
                  <a:spcPct val="0"/>
                </a:spcBef>
                <a:defRPr/>
              </a:pPr>
              <a:r>
                <a:rPr lang="en-US" sz="1100" i="1" dirty="0" smtClean="0">
                  <a:solidFill>
                    <a:schemeClr val="tx1"/>
                  </a:solidFill>
                  <a:latin typeface="Arial" charset="0"/>
                  <a:ea typeface="ＭＳ Ｐゴシック" charset="0"/>
                  <a:cs typeface="Arial" charset="0"/>
                </a:rPr>
                <a:t>Overweight</a:t>
              </a:r>
              <a:endParaRPr lang="en-US" sz="1100" i="1" dirty="0">
                <a:solidFill>
                  <a:schemeClr val="tx1"/>
                </a:solidFill>
                <a:latin typeface="Arial" charset="0"/>
                <a:ea typeface="ＭＳ Ｐゴシック" charset="0"/>
                <a:cs typeface="Arial" charset="0"/>
              </a:endParaRPr>
            </a:p>
          </p:txBody>
        </p:sp>
        <p:cxnSp>
          <p:nvCxnSpPr>
            <p:cNvPr id="115" name="AutoShape 20"/>
            <p:cNvCxnSpPr>
              <a:cxnSpLocks noChangeShapeType="1"/>
              <a:stCxn id="113" idx="2"/>
              <a:endCxn id="114" idx="0"/>
            </p:cNvCxnSpPr>
            <p:nvPr/>
          </p:nvCxnSpPr>
          <p:spPr bwMode="auto">
            <a:xfrm>
              <a:off x="7568058" y="3097164"/>
              <a:ext cx="177838" cy="57729"/>
            </a:xfrm>
            <a:prstGeom prst="straightConnector1">
              <a:avLst/>
            </a:prstGeom>
            <a:noFill/>
            <a:ln w="9525">
              <a:solidFill>
                <a:schemeClr val="bg1">
                  <a:lumMod val="50000"/>
                </a:schemeClr>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116" name="AutoShape 17"/>
            <p:cNvSpPr>
              <a:spLocks noChangeArrowheads="1"/>
            </p:cNvSpPr>
            <p:nvPr/>
          </p:nvSpPr>
          <p:spPr bwMode="auto">
            <a:xfrm>
              <a:off x="6334583" y="3184393"/>
              <a:ext cx="1047192" cy="289441"/>
            </a:xfrm>
            <a:prstGeom prst="roundRect">
              <a:avLst>
                <a:gd name="adj" fmla="val 16667"/>
              </a:avLst>
            </a:prstGeom>
            <a:solidFill>
              <a:srgbClr val="DDDDDD"/>
            </a:solidFill>
            <a:ln w="9525">
              <a:noFill/>
              <a:round/>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nchor="ctr">
              <a:spAutoFit/>
            </a:bodyPr>
            <a:lstStyle>
              <a:lvl1pPr algn="l">
                <a:spcBef>
                  <a:spcPct val="0"/>
                </a:spcBef>
                <a:defRPr>
                  <a:solidFill>
                    <a:schemeClr val="tx1"/>
                  </a:solidFill>
                  <a:latin typeface="Arial" panose="020B0604020202020204" pitchFamily="34" charset="0"/>
                  <a:cs typeface="Arial" panose="020B0604020202020204" pitchFamily="34" charset="0"/>
                </a:defRPr>
              </a:lvl1pPr>
              <a:lvl2pPr marL="742950" indent="-285750" algn="l">
                <a:spcBef>
                  <a:spcPct val="0"/>
                </a:spcBef>
                <a:defRPr>
                  <a:solidFill>
                    <a:schemeClr val="tx1"/>
                  </a:solidFill>
                  <a:latin typeface="Arial" panose="020B0604020202020204" pitchFamily="34" charset="0"/>
                  <a:cs typeface="Arial" panose="020B0604020202020204" pitchFamily="34" charset="0"/>
                </a:defRPr>
              </a:lvl2pPr>
              <a:lvl3pPr marL="1143000" indent="-228600" algn="l">
                <a:spcBef>
                  <a:spcPct val="0"/>
                </a:spcBef>
                <a:defRPr>
                  <a:solidFill>
                    <a:schemeClr val="tx1"/>
                  </a:solidFill>
                  <a:latin typeface="Arial" panose="020B0604020202020204" pitchFamily="34" charset="0"/>
                  <a:cs typeface="Arial" panose="020B0604020202020204" pitchFamily="34" charset="0"/>
                </a:defRPr>
              </a:lvl3pPr>
              <a:lvl4pPr marL="1600200" indent="-228600" algn="l">
                <a:spcBef>
                  <a:spcPct val="0"/>
                </a:spcBef>
                <a:defRPr>
                  <a:solidFill>
                    <a:schemeClr val="tx1"/>
                  </a:solidFill>
                  <a:latin typeface="Arial" panose="020B0604020202020204" pitchFamily="34" charset="0"/>
                  <a:cs typeface="Arial" panose="020B0604020202020204" pitchFamily="34" charset="0"/>
                </a:defRPr>
              </a:lvl4pPr>
              <a:lvl5pPr marL="2057400" indent="-228600" algn="l">
                <a:spcBef>
                  <a:spcPct val="0"/>
                </a:spcBef>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050" b="1" dirty="0" smtClean="0">
                  <a:ea typeface="ＭＳ Ｐゴシック" panose="020B0600070205080204" pitchFamily="34" charset="-128"/>
                </a:rPr>
                <a:t>Noun Phrase</a:t>
              </a:r>
            </a:p>
          </p:txBody>
        </p:sp>
        <p:sp>
          <p:nvSpPr>
            <p:cNvPr id="117" name="Oval 19"/>
            <p:cNvSpPr>
              <a:spLocks noChangeArrowheads="1"/>
            </p:cNvSpPr>
            <p:nvPr/>
          </p:nvSpPr>
          <p:spPr bwMode="auto">
            <a:xfrm>
              <a:off x="6634540" y="3545968"/>
              <a:ext cx="447278" cy="316282"/>
            </a:xfrm>
            <a:prstGeom prst="ellipse">
              <a:avLst/>
            </a:prstGeom>
            <a:solidFill>
              <a:schemeClr val="accent6">
                <a:lumMod val="40000"/>
                <a:lumOff val="60000"/>
              </a:schemeClr>
            </a:solidFill>
            <a:ln w="9525">
              <a:solidFill>
                <a:schemeClr val="bg1">
                  <a:lumMod val="95000"/>
                </a:schemeClr>
              </a:solidFill>
              <a:round/>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ctr">
                <a:spcBef>
                  <a:spcPct val="0"/>
                </a:spcBef>
                <a:defRPr/>
              </a:pPr>
              <a:r>
                <a:rPr lang="en-US" sz="1100" i="1" dirty="0" smtClean="0">
                  <a:solidFill>
                    <a:schemeClr val="tx1"/>
                  </a:solidFill>
                  <a:latin typeface="Arial" charset="0"/>
                  <a:ea typeface="ＭＳ Ｐゴシック" charset="0"/>
                  <a:cs typeface="Arial" charset="0"/>
                </a:rPr>
                <a:t>3M</a:t>
              </a:r>
              <a:endParaRPr lang="en-US" sz="1100" i="1" dirty="0">
                <a:solidFill>
                  <a:schemeClr val="tx1"/>
                </a:solidFill>
                <a:latin typeface="Arial" charset="0"/>
                <a:ea typeface="ＭＳ Ｐゴシック" charset="0"/>
                <a:cs typeface="Arial" charset="0"/>
              </a:endParaRPr>
            </a:p>
          </p:txBody>
        </p:sp>
        <p:cxnSp>
          <p:nvCxnSpPr>
            <p:cNvPr id="118" name="AutoShape 20"/>
            <p:cNvCxnSpPr>
              <a:cxnSpLocks noChangeShapeType="1"/>
              <a:stCxn id="116" idx="2"/>
              <a:endCxn id="117" idx="0"/>
            </p:cNvCxnSpPr>
            <p:nvPr/>
          </p:nvCxnSpPr>
          <p:spPr bwMode="auto">
            <a:xfrm>
              <a:off x="6858179" y="3473834"/>
              <a:ext cx="0" cy="72134"/>
            </a:xfrm>
            <a:prstGeom prst="straightConnector1">
              <a:avLst/>
            </a:prstGeom>
            <a:noFill/>
            <a:ln w="9525">
              <a:solidFill>
                <a:schemeClr val="bg1">
                  <a:lumMod val="50000"/>
                </a:schemeClr>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19" name="AutoShape 20"/>
            <p:cNvCxnSpPr>
              <a:cxnSpLocks noChangeShapeType="1"/>
              <a:stCxn id="113" idx="2"/>
              <a:endCxn id="116" idx="0"/>
            </p:cNvCxnSpPr>
            <p:nvPr/>
          </p:nvCxnSpPr>
          <p:spPr bwMode="auto">
            <a:xfrm flipH="1">
              <a:off x="6858179" y="3097164"/>
              <a:ext cx="709879" cy="87229"/>
            </a:xfrm>
            <a:prstGeom prst="straightConnector1">
              <a:avLst/>
            </a:prstGeom>
            <a:noFill/>
            <a:ln w="9525">
              <a:solidFill>
                <a:schemeClr val="bg1">
                  <a:lumMod val="50000"/>
                </a:schemeClr>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grpSp>
      <p:cxnSp>
        <p:nvCxnSpPr>
          <p:cNvPr id="122" name="AutoShape 43"/>
          <p:cNvCxnSpPr>
            <a:cxnSpLocks noChangeShapeType="1"/>
            <a:stCxn id="95" idx="4"/>
            <a:endCxn id="7" idx="0"/>
          </p:cNvCxnSpPr>
          <p:nvPr/>
        </p:nvCxnSpPr>
        <p:spPr bwMode="auto">
          <a:xfrm rot="5400000">
            <a:off x="3682784" y="3084920"/>
            <a:ext cx="1473145" cy="2189133"/>
          </a:xfrm>
          <a:prstGeom prst="curvedConnector3">
            <a:avLst>
              <a:gd name="adj1" fmla="val 66302"/>
            </a:avLst>
          </a:prstGeom>
          <a:noFill/>
          <a:ln w="28575">
            <a:solidFill>
              <a:schemeClr val="accent4">
                <a:lumMod val="60000"/>
                <a:lumOff val="40000"/>
              </a:schemeClr>
            </a:solidFill>
            <a:prstDash val="sysDash"/>
            <a:round/>
            <a:headEnd/>
            <a:tailEnd type="arrow"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26" name="AutoShape 43"/>
          <p:cNvCxnSpPr>
            <a:cxnSpLocks noChangeShapeType="1"/>
            <a:endCxn id="9" idx="0"/>
          </p:cNvCxnSpPr>
          <p:nvPr/>
        </p:nvCxnSpPr>
        <p:spPr bwMode="auto">
          <a:xfrm>
            <a:off x="6928801" y="4339300"/>
            <a:ext cx="592316" cy="481150"/>
          </a:xfrm>
          <a:prstGeom prst="curvedConnector2">
            <a:avLst/>
          </a:prstGeom>
          <a:noFill/>
          <a:ln w="28575">
            <a:solidFill>
              <a:schemeClr val="accent6">
                <a:lumMod val="40000"/>
                <a:lumOff val="60000"/>
              </a:schemeClr>
            </a:solidFill>
            <a:prstDash val="sysDash"/>
            <a:round/>
            <a:headEnd/>
            <a:tailEnd type="arrow"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30" name="AutoShape 43"/>
          <p:cNvCxnSpPr>
            <a:cxnSpLocks noChangeShapeType="1"/>
            <a:stCxn id="114" idx="4"/>
            <a:endCxn id="9" idx="0"/>
          </p:cNvCxnSpPr>
          <p:nvPr/>
        </p:nvCxnSpPr>
        <p:spPr bwMode="auto">
          <a:xfrm rot="5400000">
            <a:off x="7235495" y="4233848"/>
            <a:ext cx="872225" cy="300979"/>
          </a:xfrm>
          <a:prstGeom prst="curvedConnector3">
            <a:avLst>
              <a:gd name="adj1" fmla="val 50000"/>
            </a:avLst>
          </a:prstGeom>
          <a:noFill/>
          <a:ln w="28575">
            <a:solidFill>
              <a:schemeClr val="accent6">
                <a:lumMod val="40000"/>
                <a:lumOff val="60000"/>
              </a:schemeClr>
            </a:solidFill>
            <a:prstDash val="sysDash"/>
            <a:round/>
            <a:headEnd/>
            <a:tailEnd type="arrow"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2" name="Title 1"/>
          <p:cNvSpPr>
            <a:spLocks noGrp="1"/>
          </p:cNvSpPr>
          <p:nvPr>
            <p:ph type="title"/>
          </p:nvPr>
        </p:nvSpPr>
        <p:spPr>
          <a:xfrm>
            <a:off x="152400" y="685800"/>
            <a:ext cx="8686800" cy="457200"/>
          </a:xfrm>
        </p:spPr>
        <p:txBody>
          <a:bodyPr/>
          <a:lstStyle/>
          <a:p>
            <a:r>
              <a:rPr lang="en-US" b="0" dirty="0" smtClean="0">
                <a:latin typeface="Whitney-BookItalic"/>
                <a:cs typeface="Whitney-BookItalic"/>
              </a:rPr>
              <a:t>Phase 2: Identify Context</a:t>
            </a:r>
            <a:endParaRPr lang="en-US" b="0" dirty="0">
              <a:latin typeface="Whitney-BookItalic"/>
              <a:cs typeface="Whitney-BookItalic"/>
            </a:endParaRPr>
          </a:p>
        </p:txBody>
      </p:sp>
      <p:sp>
        <p:nvSpPr>
          <p:cNvPr id="3" name="Slide Number Placeholder 2"/>
          <p:cNvSpPr>
            <a:spLocks noGrp="1"/>
          </p:cNvSpPr>
          <p:nvPr>
            <p:ph type="sldNum" sz="quarter" idx="10"/>
          </p:nvPr>
        </p:nvSpPr>
        <p:spPr/>
        <p:txBody>
          <a:bodyPr/>
          <a:lstStyle/>
          <a:p>
            <a:pPr>
              <a:defRPr/>
            </a:pPr>
            <a:fld id="{8EB80615-730A-433B-8BCF-3330F86BF0E4}" type="slidenum">
              <a:rPr lang="en-US" altLang="en-US" smtClean="0"/>
              <a:pPr>
                <a:defRPr/>
              </a:pPr>
              <a:t>162</a:t>
            </a:fld>
            <a:endParaRPr lang="en-US" altLang="en-US"/>
          </a:p>
        </p:txBody>
      </p:sp>
    </p:spTree>
    <p:extLst>
      <p:ext uri="{BB962C8B-B14F-4D97-AF65-F5344CB8AC3E}">
        <p14:creationId xmlns:p14="http://schemas.microsoft.com/office/powerpoint/2010/main" val="2384240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down)">
                                      <p:cBhvr>
                                        <p:cTn id="7" dur="500"/>
                                        <p:tgtEl>
                                          <p:spTgt spid="53"/>
                                        </p:tgtEl>
                                      </p:cBhvr>
                                    </p:animEffect>
                                  </p:childTnLst>
                                </p:cTn>
                              </p:par>
                              <p:par>
                                <p:cTn id="8" presetID="10" presetClass="entr" presetSubtype="0"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up)">
                                      <p:cBhvr>
                                        <p:cTn id="13" dur="500"/>
                                        <p:tgtEl>
                                          <p:spTgt spid="16"/>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wipe(up)">
                                      <p:cBhvr>
                                        <p:cTn id="16" dur="500"/>
                                        <p:tgtEl>
                                          <p:spTgt spid="44"/>
                                        </p:tgtEl>
                                      </p:cBhvr>
                                    </p:animEffect>
                                  </p:childTnLst>
                                </p:cTn>
                              </p:par>
                            </p:childTnLst>
                          </p:cTn>
                        </p:par>
                        <p:par>
                          <p:cTn id="17" fill="hold">
                            <p:stCondLst>
                              <p:cond delay="500"/>
                            </p:stCondLst>
                            <p:childTnLst>
                              <p:par>
                                <p:cTn id="18" presetID="22" presetClass="entr" presetSubtype="1" fill="hold" grpId="0" nodeType="afterEffect">
                                  <p:stCondLst>
                                    <p:cond delay="0"/>
                                  </p:stCondLst>
                                  <p:childTnLst>
                                    <p:set>
                                      <p:cBhvr>
                                        <p:cTn id="19" dur="1" fill="hold">
                                          <p:stCondLst>
                                            <p:cond delay="0"/>
                                          </p:stCondLst>
                                        </p:cTn>
                                        <p:tgtEl>
                                          <p:spTgt spid="61"/>
                                        </p:tgtEl>
                                        <p:attrNameLst>
                                          <p:attrName>style.visibility</p:attrName>
                                        </p:attrNameLst>
                                      </p:cBhvr>
                                      <p:to>
                                        <p:strVal val="visible"/>
                                      </p:to>
                                    </p:set>
                                    <p:animEffect transition="in" filter="wipe(up)">
                                      <p:cBhvr>
                                        <p:cTn id="20" dur="500"/>
                                        <p:tgtEl>
                                          <p:spTgt spid="61"/>
                                        </p:tgtEl>
                                      </p:cBhvr>
                                    </p:animEffect>
                                  </p:childTnLst>
                                </p:cTn>
                              </p:par>
                              <p:par>
                                <p:cTn id="21" presetID="22" presetClass="entr" presetSubtype="1" fill="hold" nodeType="withEffect">
                                  <p:stCondLst>
                                    <p:cond delay="0"/>
                                  </p:stCondLst>
                                  <p:childTnLst>
                                    <p:set>
                                      <p:cBhvr>
                                        <p:cTn id="22" dur="1" fill="hold">
                                          <p:stCondLst>
                                            <p:cond delay="0"/>
                                          </p:stCondLst>
                                        </p:cTn>
                                        <p:tgtEl>
                                          <p:spTgt spid="55"/>
                                        </p:tgtEl>
                                        <p:attrNameLst>
                                          <p:attrName>style.visibility</p:attrName>
                                        </p:attrNameLst>
                                      </p:cBhvr>
                                      <p:to>
                                        <p:strVal val="visible"/>
                                      </p:to>
                                    </p:set>
                                    <p:animEffect transition="in" filter="wipe(up)">
                                      <p:cBhvr>
                                        <p:cTn id="23" dur="500"/>
                                        <p:tgtEl>
                                          <p:spTgt spid="55"/>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wipe(up)">
                                      <p:cBhvr>
                                        <p:cTn id="26" dur="500"/>
                                        <p:tgtEl>
                                          <p:spTgt spid="64"/>
                                        </p:tgtEl>
                                      </p:cBhvr>
                                    </p:animEffect>
                                  </p:childTnLst>
                                </p:cTn>
                              </p:par>
                              <p:par>
                                <p:cTn id="27" presetID="22" presetClass="entr" presetSubtype="1" fill="hold" nodeType="withEffect">
                                  <p:stCondLst>
                                    <p:cond delay="0"/>
                                  </p:stCondLst>
                                  <p:childTnLst>
                                    <p:set>
                                      <p:cBhvr>
                                        <p:cTn id="28" dur="1" fill="hold">
                                          <p:stCondLst>
                                            <p:cond delay="0"/>
                                          </p:stCondLst>
                                        </p:cTn>
                                        <p:tgtEl>
                                          <p:spTgt spid="57"/>
                                        </p:tgtEl>
                                        <p:attrNameLst>
                                          <p:attrName>style.visibility</p:attrName>
                                        </p:attrNameLst>
                                      </p:cBhvr>
                                      <p:to>
                                        <p:strVal val="visible"/>
                                      </p:to>
                                    </p:set>
                                    <p:animEffect transition="in" filter="wipe(up)">
                                      <p:cBhvr>
                                        <p:cTn id="29" dur="500"/>
                                        <p:tgtEl>
                                          <p:spTgt spid="57"/>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xit" presetSubtype="0" fill="hold" grpId="1" nodeType="clickEffect">
                                  <p:stCondLst>
                                    <p:cond delay="0"/>
                                  </p:stCondLst>
                                  <p:childTnLst>
                                    <p:animEffect transition="out" filter="fade">
                                      <p:cBhvr>
                                        <p:cTn id="33" dur="500"/>
                                        <p:tgtEl>
                                          <p:spTgt spid="61"/>
                                        </p:tgtEl>
                                      </p:cBhvr>
                                    </p:animEffect>
                                    <p:set>
                                      <p:cBhvr>
                                        <p:cTn id="34" dur="1" fill="hold">
                                          <p:stCondLst>
                                            <p:cond delay="499"/>
                                          </p:stCondLst>
                                        </p:cTn>
                                        <p:tgtEl>
                                          <p:spTgt spid="61"/>
                                        </p:tgtEl>
                                        <p:attrNameLst>
                                          <p:attrName>style.visibility</p:attrName>
                                        </p:attrNameLst>
                                      </p:cBhvr>
                                      <p:to>
                                        <p:strVal val="hidden"/>
                                      </p:to>
                                    </p:set>
                                  </p:childTnLst>
                                </p:cTn>
                              </p:par>
                              <p:par>
                                <p:cTn id="35" presetID="10" presetClass="exit" presetSubtype="0" fill="hold" nodeType="withEffect">
                                  <p:stCondLst>
                                    <p:cond delay="0"/>
                                  </p:stCondLst>
                                  <p:childTnLst>
                                    <p:animEffect transition="out" filter="fade">
                                      <p:cBhvr>
                                        <p:cTn id="36" dur="500"/>
                                        <p:tgtEl>
                                          <p:spTgt spid="55"/>
                                        </p:tgtEl>
                                      </p:cBhvr>
                                    </p:animEffect>
                                    <p:set>
                                      <p:cBhvr>
                                        <p:cTn id="37" dur="1" fill="hold">
                                          <p:stCondLst>
                                            <p:cond delay="499"/>
                                          </p:stCondLst>
                                        </p:cTn>
                                        <p:tgtEl>
                                          <p:spTgt spid="55"/>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64"/>
                                        </p:tgtEl>
                                      </p:cBhvr>
                                    </p:animEffect>
                                    <p:set>
                                      <p:cBhvr>
                                        <p:cTn id="40" dur="1" fill="hold">
                                          <p:stCondLst>
                                            <p:cond delay="499"/>
                                          </p:stCondLst>
                                        </p:cTn>
                                        <p:tgtEl>
                                          <p:spTgt spid="64"/>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57"/>
                                        </p:tgtEl>
                                      </p:cBhvr>
                                    </p:animEffect>
                                    <p:set>
                                      <p:cBhvr>
                                        <p:cTn id="43" dur="1" fill="hold">
                                          <p:stCondLst>
                                            <p:cond delay="499"/>
                                          </p:stCondLst>
                                        </p:cTn>
                                        <p:tgtEl>
                                          <p:spTgt spid="57"/>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grpId="0" nodeType="clickEffect">
                                  <p:stCondLst>
                                    <p:cond delay="0"/>
                                  </p:stCondLst>
                                  <p:childTnLst>
                                    <p:set>
                                      <p:cBhvr>
                                        <p:cTn id="47" dur="1" fill="hold">
                                          <p:stCondLst>
                                            <p:cond delay="0"/>
                                          </p:stCondLst>
                                        </p:cTn>
                                        <p:tgtEl>
                                          <p:spTgt spid="60"/>
                                        </p:tgtEl>
                                        <p:attrNameLst>
                                          <p:attrName>style.visibility</p:attrName>
                                        </p:attrNameLst>
                                      </p:cBhvr>
                                      <p:to>
                                        <p:strVal val="visible"/>
                                      </p:to>
                                    </p:set>
                                    <p:animEffect transition="in" filter="wipe(up)">
                                      <p:cBhvr>
                                        <p:cTn id="48" dur="500"/>
                                        <p:tgtEl>
                                          <p:spTgt spid="60"/>
                                        </p:tgtEl>
                                      </p:cBhvr>
                                    </p:animEffect>
                                  </p:childTnLst>
                                </p:cTn>
                              </p:par>
                              <p:par>
                                <p:cTn id="49" presetID="22" presetClass="entr" presetSubtype="1" fill="hold" nodeType="withEffect">
                                  <p:stCondLst>
                                    <p:cond delay="0"/>
                                  </p:stCondLst>
                                  <p:childTnLst>
                                    <p:set>
                                      <p:cBhvr>
                                        <p:cTn id="50" dur="1" fill="hold">
                                          <p:stCondLst>
                                            <p:cond delay="0"/>
                                          </p:stCondLst>
                                        </p:cTn>
                                        <p:tgtEl>
                                          <p:spTgt spid="70"/>
                                        </p:tgtEl>
                                        <p:attrNameLst>
                                          <p:attrName>style.visibility</p:attrName>
                                        </p:attrNameLst>
                                      </p:cBhvr>
                                      <p:to>
                                        <p:strVal val="visible"/>
                                      </p:to>
                                    </p:set>
                                    <p:animEffect transition="in" filter="wipe(up)">
                                      <p:cBhvr>
                                        <p:cTn id="51" dur="500"/>
                                        <p:tgtEl>
                                          <p:spTgt spid="70"/>
                                        </p:tgtEl>
                                      </p:cBhvr>
                                    </p:animEffect>
                                  </p:childTnLst>
                                </p:cTn>
                              </p:par>
                              <p:par>
                                <p:cTn id="52" presetID="22" presetClass="entr" presetSubtype="1" fill="hold" nodeType="withEffect">
                                  <p:stCondLst>
                                    <p:cond delay="0"/>
                                  </p:stCondLst>
                                  <p:childTnLst>
                                    <p:set>
                                      <p:cBhvr>
                                        <p:cTn id="53" dur="1" fill="hold">
                                          <p:stCondLst>
                                            <p:cond delay="0"/>
                                          </p:stCondLst>
                                        </p:cTn>
                                        <p:tgtEl>
                                          <p:spTgt spid="73"/>
                                        </p:tgtEl>
                                        <p:attrNameLst>
                                          <p:attrName>style.visibility</p:attrName>
                                        </p:attrNameLst>
                                      </p:cBhvr>
                                      <p:to>
                                        <p:strVal val="visible"/>
                                      </p:to>
                                    </p:set>
                                    <p:animEffect transition="in" filter="wipe(up)">
                                      <p:cBhvr>
                                        <p:cTn id="54" dur="500"/>
                                        <p:tgtEl>
                                          <p:spTgt spid="73"/>
                                        </p:tgtEl>
                                      </p:cBhvr>
                                    </p:animEffect>
                                  </p:childTnLst>
                                </p:cTn>
                              </p:par>
                              <p:par>
                                <p:cTn id="55" presetID="22" presetClass="entr" presetSubtype="1" fill="hold" grpId="0" nodeType="withEffect">
                                  <p:stCondLst>
                                    <p:cond delay="0"/>
                                  </p:stCondLst>
                                  <p:childTnLst>
                                    <p:set>
                                      <p:cBhvr>
                                        <p:cTn id="56" dur="1" fill="hold">
                                          <p:stCondLst>
                                            <p:cond delay="0"/>
                                          </p:stCondLst>
                                        </p:cTn>
                                        <p:tgtEl>
                                          <p:spTgt spid="65"/>
                                        </p:tgtEl>
                                        <p:attrNameLst>
                                          <p:attrName>style.visibility</p:attrName>
                                        </p:attrNameLst>
                                      </p:cBhvr>
                                      <p:to>
                                        <p:strVal val="visible"/>
                                      </p:to>
                                    </p:set>
                                    <p:animEffect transition="in" filter="wipe(up)">
                                      <p:cBhvr>
                                        <p:cTn id="57" dur="500"/>
                                        <p:tgtEl>
                                          <p:spTgt spid="65"/>
                                        </p:tgtEl>
                                      </p:cBhvr>
                                    </p:animEffect>
                                  </p:childTnLst>
                                </p:cTn>
                              </p:par>
                              <p:par>
                                <p:cTn id="58" presetID="22" presetClass="entr" presetSubtype="1" fill="hold" grpId="0" nodeType="withEffect">
                                  <p:stCondLst>
                                    <p:cond delay="0"/>
                                  </p:stCondLst>
                                  <p:childTnLst>
                                    <p:set>
                                      <p:cBhvr>
                                        <p:cTn id="59" dur="1" fill="hold">
                                          <p:stCondLst>
                                            <p:cond delay="0"/>
                                          </p:stCondLst>
                                        </p:cTn>
                                        <p:tgtEl>
                                          <p:spTgt spid="68"/>
                                        </p:tgtEl>
                                        <p:attrNameLst>
                                          <p:attrName>style.visibility</p:attrName>
                                        </p:attrNameLst>
                                      </p:cBhvr>
                                      <p:to>
                                        <p:strVal val="visible"/>
                                      </p:to>
                                    </p:set>
                                    <p:animEffect transition="in" filter="wipe(up)">
                                      <p:cBhvr>
                                        <p:cTn id="60" dur="500"/>
                                        <p:tgtEl>
                                          <p:spTgt spid="68"/>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xit" presetSubtype="0" fill="hold" grpId="1" nodeType="clickEffect">
                                  <p:stCondLst>
                                    <p:cond delay="0"/>
                                  </p:stCondLst>
                                  <p:childTnLst>
                                    <p:animEffect transition="out" filter="fade">
                                      <p:cBhvr>
                                        <p:cTn id="64" dur="500"/>
                                        <p:tgtEl>
                                          <p:spTgt spid="60"/>
                                        </p:tgtEl>
                                      </p:cBhvr>
                                    </p:animEffect>
                                    <p:set>
                                      <p:cBhvr>
                                        <p:cTn id="65" dur="1" fill="hold">
                                          <p:stCondLst>
                                            <p:cond delay="499"/>
                                          </p:stCondLst>
                                        </p:cTn>
                                        <p:tgtEl>
                                          <p:spTgt spid="60"/>
                                        </p:tgtEl>
                                        <p:attrNameLst>
                                          <p:attrName>style.visibility</p:attrName>
                                        </p:attrNameLst>
                                      </p:cBhvr>
                                      <p:to>
                                        <p:strVal val="hidden"/>
                                      </p:to>
                                    </p:set>
                                  </p:childTnLst>
                                </p:cTn>
                              </p:par>
                              <p:par>
                                <p:cTn id="66" presetID="10" presetClass="exit" presetSubtype="0" fill="hold" nodeType="withEffect">
                                  <p:stCondLst>
                                    <p:cond delay="0"/>
                                  </p:stCondLst>
                                  <p:childTnLst>
                                    <p:animEffect transition="out" filter="fade">
                                      <p:cBhvr>
                                        <p:cTn id="67" dur="500"/>
                                        <p:tgtEl>
                                          <p:spTgt spid="70"/>
                                        </p:tgtEl>
                                      </p:cBhvr>
                                    </p:animEffect>
                                    <p:set>
                                      <p:cBhvr>
                                        <p:cTn id="68" dur="1" fill="hold">
                                          <p:stCondLst>
                                            <p:cond delay="499"/>
                                          </p:stCondLst>
                                        </p:cTn>
                                        <p:tgtEl>
                                          <p:spTgt spid="70"/>
                                        </p:tgtEl>
                                        <p:attrNameLst>
                                          <p:attrName>style.visibility</p:attrName>
                                        </p:attrNameLst>
                                      </p:cBhvr>
                                      <p:to>
                                        <p:strVal val="hidden"/>
                                      </p:to>
                                    </p:set>
                                  </p:childTnLst>
                                </p:cTn>
                              </p:par>
                              <p:par>
                                <p:cTn id="69" presetID="10" presetClass="exit" presetSubtype="0" fill="hold" nodeType="withEffect">
                                  <p:stCondLst>
                                    <p:cond delay="0"/>
                                  </p:stCondLst>
                                  <p:childTnLst>
                                    <p:animEffect transition="out" filter="fade">
                                      <p:cBhvr>
                                        <p:cTn id="70" dur="500"/>
                                        <p:tgtEl>
                                          <p:spTgt spid="73"/>
                                        </p:tgtEl>
                                      </p:cBhvr>
                                    </p:animEffect>
                                    <p:set>
                                      <p:cBhvr>
                                        <p:cTn id="71" dur="1" fill="hold">
                                          <p:stCondLst>
                                            <p:cond delay="499"/>
                                          </p:stCondLst>
                                        </p:cTn>
                                        <p:tgtEl>
                                          <p:spTgt spid="73"/>
                                        </p:tgtEl>
                                        <p:attrNameLst>
                                          <p:attrName>style.visibility</p:attrName>
                                        </p:attrNameLst>
                                      </p:cBhvr>
                                      <p:to>
                                        <p:strVal val="hidden"/>
                                      </p:to>
                                    </p:set>
                                  </p:childTnLst>
                                </p:cTn>
                              </p:par>
                              <p:par>
                                <p:cTn id="72" presetID="10" presetClass="exit" presetSubtype="0" fill="hold" grpId="1" nodeType="withEffect">
                                  <p:stCondLst>
                                    <p:cond delay="0"/>
                                  </p:stCondLst>
                                  <p:childTnLst>
                                    <p:animEffect transition="out" filter="fade">
                                      <p:cBhvr>
                                        <p:cTn id="73" dur="500"/>
                                        <p:tgtEl>
                                          <p:spTgt spid="65"/>
                                        </p:tgtEl>
                                      </p:cBhvr>
                                    </p:animEffect>
                                    <p:set>
                                      <p:cBhvr>
                                        <p:cTn id="74" dur="1" fill="hold">
                                          <p:stCondLst>
                                            <p:cond delay="499"/>
                                          </p:stCondLst>
                                        </p:cTn>
                                        <p:tgtEl>
                                          <p:spTgt spid="65"/>
                                        </p:tgtEl>
                                        <p:attrNameLst>
                                          <p:attrName>style.visibility</p:attrName>
                                        </p:attrNameLst>
                                      </p:cBhvr>
                                      <p:to>
                                        <p:strVal val="hidden"/>
                                      </p:to>
                                    </p:set>
                                  </p:childTnLst>
                                </p:cTn>
                              </p:par>
                              <p:par>
                                <p:cTn id="75" presetID="10" presetClass="exit" presetSubtype="0" fill="hold" grpId="1" nodeType="withEffect">
                                  <p:stCondLst>
                                    <p:cond delay="0"/>
                                  </p:stCondLst>
                                  <p:childTnLst>
                                    <p:animEffect transition="out" filter="fade">
                                      <p:cBhvr>
                                        <p:cTn id="76" dur="500"/>
                                        <p:tgtEl>
                                          <p:spTgt spid="68"/>
                                        </p:tgtEl>
                                      </p:cBhvr>
                                    </p:animEffect>
                                    <p:set>
                                      <p:cBhvr>
                                        <p:cTn id="77" dur="1" fill="hold">
                                          <p:stCondLst>
                                            <p:cond delay="499"/>
                                          </p:stCondLst>
                                        </p:cTn>
                                        <p:tgtEl>
                                          <p:spTgt spid="68"/>
                                        </p:tgtEl>
                                        <p:attrNameLst>
                                          <p:attrName>style.visibility</p:attrName>
                                        </p:attrNameLst>
                                      </p:cBhvr>
                                      <p:to>
                                        <p:strVal val="hidden"/>
                                      </p:to>
                                    </p:set>
                                  </p:childTnLst>
                                </p:cTn>
                              </p:par>
                            </p:childTnLst>
                          </p:cTn>
                        </p:par>
                        <p:par>
                          <p:cTn id="78" fill="hold">
                            <p:stCondLst>
                              <p:cond delay="500"/>
                            </p:stCondLst>
                            <p:childTnLst>
                              <p:par>
                                <p:cTn id="79" presetID="10" presetClass="exit" presetSubtype="0" fill="hold" grpId="1" nodeType="afterEffect">
                                  <p:stCondLst>
                                    <p:cond delay="0"/>
                                  </p:stCondLst>
                                  <p:childTnLst>
                                    <p:animEffect transition="out" filter="fade">
                                      <p:cBhvr>
                                        <p:cTn id="80" dur="500"/>
                                        <p:tgtEl>
                                          <p:spTgt spid="53"/>
                                        </p:tgtEl>
                                      </p:cBhvr>
                                    </p:animEffect>
                                    <p:set>
                                      <p:cBhvr>
                                        <p:cTn id="81" dur="1" fill="hold">
                                          <p:stCondLst>
                                            <p:cond delay="499"/>
                                          </p:stCondLst>
                                        </p:cTn>
                                        <p:tgtEl>
                                          <p:spTgt spid="53"/>
                                        </p:tgtEl>
                                        <p:attrNameLst>
                                          <p:attrName>style.visibility</p:attrName>
                                        </p:attrNameLst>
                                      </p:cBhvr>
                                      <p:to>
                                        <p:strVal val="hidden"/>
                                      </p:to>
                                    </p:set>
                                  </p:childTnLst>
                                </p:cTn>
                              </p:par>
                              <p:par>
                                <p:cTn id="82" presetID="10" presetClass="exit" presetSubtype="0" fill="hold" nodeType="withEffect">
                                  <p:stCondLst>
                                    <p:cond delay="0"/>
                                  </p:stCondLst>
                                  <p:childTnLst>
                                    <p:animEffect transition="out" filter="fade">
                                      <p:cBhvr>
                                        <p:cTn id="83" dur="500"/>
                                        <p:tgtEl>
                                          <p:spTgt spid="21"/>
                                        </p:tgtEl>
                                      </p:cBhvr>
                                    </p:animEffect>
                                    <p:set>
                                      <p:cBhvr>
                                        <p:cTn id="84" dur="1" fill="hold">
                                          <p:stCondLst>
                                            <p:cond delay="499"/>
                                          </p:stCondLst>
                                        </p:cTn>
                                        <p:tgtEl>
                                          <p:spTgt spid="21"/>
                                        </p:tgtEl>
                                        <p:attrNameLst>
                                          <p:attrName>style.visibility</p:attrName>
                                        </p:attrNameLst>
                                      </p:cBhvr>
                                      <p:to>
                                        <p:strVal val="hidden"/>
                                      </p:to>
                                    </p:set>
                                  </p:childTnLst>
                                </p:cTn>
                              </p:par>
                              <p:par>
                                <p:cTn id="85" presetID="10" presetClass="exit" presetSubtype="0" fill="hold" grpId="1" nodeType="withEffect">
                                  <p:stCondLst>
                                    <p:cond delay="0"/>
                                  </p:stCondLst>
                                  <p:childTnLst>
                                    <p:animEffect transition="out" filter="fade">
                                      <p:cBhvr>
                                        <p:cTn id="86" dur="500"/>
                                        <p:tgtEl>
                                          <p:spTgt spid="44"/>
                                        </p:tgtEl>
                                      </p:cBhvr>
                                    </p:animEffect>
                                    <p:set>
                                      <p:cBhvr>
                                        <p:cTn id="87" dur="1" fill="hold">
                                          <p:stCondLst>
                                            <p:cond delay="499"/>
                                          </p:stCondLst>
                                        </p:cTn>
                                        <p:tgtEl>
                                          <p:spTgt spid="44"/>
                                        </p:tgtEl>
                                        <p:attrNameLst>
                                          <p:attrName>style.visibility</p:attrName>
                                        </p:attrNameLst>
                                      </p:cBhvr>
                                      <p:to>
                                        <p:strVal val="hidden"/>
                                      </p:to>
                                    </p:set>
                                  </p:childTnLst>
                                </p:cTn>
                              </p:par>
                            </p:childTnLst>
                          </p:cTn>
                        </p:par>
                      </p:childTnLst>
                    </p:cTn>
                  </p:par>
                  <p:par>
                    <p:cTn id="88" fill="hold">
                      <p:stCondLst>
                        <p:cond delay="indefinite"/>
                      </p:stCondLst>
                      <p:childTnLst>
                        <p:par>
                          <p:cTn id="89" fill="hold">
                            <p:stCondLst>
                              <p:cond delay="0"/>
                            </p:stCondLst>
                            <p:childTnLst>
                              <p:par>
                                <p:cTn id="90" presetID="22" presetClass="entr" presetSubtype="4" fill="hold" grpId="0" nodeType="clickEffect">
                                  <p:stCondLst>
                                    <p:cond delay="0"/>
                                  </p:stCondLst>
                                  <p:childTnLst>
                                    <p:set>
                                      <p:cBhvr>
                                        <p:cTn id="91" dur="1" fill="hold">
                                          <p:stCondLst>
                                            <p:cond delay="0"/>
                                          </p:stCondLst>
                                        </p:cTn>
                                        <p:tgtEl>
                                          <p:spTgt spid="132"/>
                                        </p:tgtEl>
                                        <p:attrNameLst>
                                          <p:attrName>style.visibility</p:attrName>
                                        </p:attrNameLst>
                                      </p:cBhvr>
                                      <p:to>
                                        <p:strVal val="visible"/>
                                      </p:to>
                                    </p:set>
                                    <p:animEffect transition="in" filter="wipe(down)">
                                      <p:cBhvr>
                                        <p:cTn id="92" dur="500"/>
                                        <p:tgtEl>
                                          <p:spTgt spid="132"/>
                                        </p:tgtEl>
                                      </p:cBhvr>
                                    </p:animEffect>
                                  </p:childTnLst>
                                </p:cTn>
                              </p:par>
                            </p:childTnLst>
                          </p:cTn>
                        </p:par>
                        <p:par>
                          <p:cTn id="93" fill="hold">
                            <p:stCondLst>
                              <p:cond delay="500"/>
                            </p:stCondLst>
                            <p:childTnLst>
                              <p:par>
                                <p:cTn id="94" presetID="10" presetClass="entr" presetSubtype="0" fill="hold" nodeType="afterEffect">
                                  <p:stCondLst>
                                    <p:cond delay="0"/>
                                  </p:stCondLst>
                                  <p:childTnLst>
                                    <p:set>
                                      <p:cBhvr>
                                        <p:cTn id="95" dur="1" fill="hold">
                                          <p:stCondLst>
                                            <p:cond delay="0"/>
                                          </p:stCondLst>
                                        </p:cTn>
                                        <p:tgtEl>
                                          <p:spTgt spid="93"/>
                                        </p:tgtEl>
                                        <p:attrNameLst>
                                          <p:attrName>style.visibility</p:attrName>
                                        </p:attrNameLst>
                                      </p:cBhvr>
                                      <p:to>
                                        <p:strVal val="visible"/>
                                      </p:to>
                                    </p:set>
                                    <p:animEffect transition="in" filter="fade">
                                      <p:cBhvr>
                                        <p:cTn id="96" dur="500"/>
                                        <p:tgtEl>
                                          <p:spTgt spid="93"/>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1" fill="hold" nodeType="clickEffect">
                                  <p:stCondLst>
                                    <p:cond delay="0"/>
                                  </p:stCondLst>
                                  <p:childTnLst>
                                    <p:set>
                                      <p:cBhvr>
                                        <p:cTn id="100" dur="1" fill="hold">
                                          <p:stCondLst>
                                            <p:cond delay="0"/>
                                          </p:stCondLst>
                                        </p:cTn>
                                        <p:tgtEl>
                                          <p:spTgt spid="160"/>
                                        </p:tgtEl>
                                        <p:attrNameLst>
                                          <p:attrName>style.visibility</p:attrName>
                                        </p:attrNameLst>
                                      </p:cBhvr>
                                      <p:to>
                                        <p:strVal val="visible"/>
                                      </p:to>
                                    </p:set>
                                    <p:animEffect transition="in" filter="wipe(up)">
                                      <p:cBhvr>
                                        <p:cTn id="101" dur="500"/>
                                        <p:tgtEl>
                                          <p:spTgt spid="160"/>
                                        </p:tgtEl>
                                      </p:cBhvr>
                                    </p:animEffect>
                                  </p:childTnLst>
                                </p:cTn>
                              </p:par>
                              <p:par>
                                <p:cTn id="102" presetID="22" presetClass="entr" presetSubtype="1" fill="hold" nodeType="withEffect">
                                  <p:stCondLst>
                                    <p:cond delay="0"/>
                                  </p:stCondLst>
                                  <p:childTnLst>
                                    <p:set>
                                      <p:cBhvr>
                                        <p:cTn id="103" dur="1" fill="hold">
                                          <p:stCondLst>
                                            <p:cond delay="0"/>
                                          </p:stCondLst>
                                        </p:cTn>
                                        <p:tgtEl>
                                          <p:spTgt spid="122"/>
                                        </p:tgtEl>
                                        <p:attrNameLst>
                                          <p:attrName>style.visibility</p:attrName>
                                        </p:attrNameLst>
                                      </p:cBhvr>
                                      <p:to>
                                        <p:strVal val="visible"/>
                                      </p:to>
                                    </p:set>
                                    <p:animEffect transition="in" filter="wipe(up)">
                                      <p:cBhvr>
                                        <p:cTn id="104" dur="500"/>
                                        <p:tgtEl>
                                          <p:spTgt spid="122"/>
                                        </p:tgtEl>
                                      </p:cBhvr>
                                    </p:animEffect>
                                  </p:childTnLst>
                                </p:cTn>
                              </p:par>
                              <p:par>
                                <p:cTn id="105" presetID="22" presetClass="entr" presetSubtype="1" fill="hold" grpId="0" nodeType="withEffect">
                                  <p:stCondLst>
                                    <p:cond delay="0"/>
                                  </p:stCondLst>
                                  <p:childTnLst>
                                    <p:set>
                                      <p:cBhvr>
                                        <p:cTn id="106" dur="1" fill="hold">
                                          <p:stCondLst>
                                            <p:cond delay="0"/>
                                          </p:stCondLst>
                                        </p:cTn>
                                        <p:tgtEl>
                                          <p:spTgt spid="159"/>
                                        </p:tgtEl>
                                        <p:attrNameLst>
                                          <p:attrName>style.visibility</p:attrName>
                                        </p:attrNameLst>
                                      </p:cBhvr>
                                      <p:to>
                                        <p:strVal val="visible"/>
                                      </p:to>
                                    </p:set>
                                    <p:animEffect transition="in" filter="wipe(up)">
                                      <p:cBhvr>
                                        <p:cTn id="107" dur="500"/>
                                        <p:tgtEl>
                                          <p:spTgt spid="159"/>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7"/>
                                        </p:tgtEl>
                                        <p:attrNameLst>
                                          <p:attrName>style.visibility</p:attrName>
                                        </p:attrNameLst>
                                      </p:cBhvr>
                                      <p:to>
                                        <p:strVal val="visible"/>
                                      </p:to>
                                    </p:set>
                                    <p:animEffect transition="in" filter="fade">
                                      <p:cBhvr>
                                        <p:cTn id="110" dur="500"/>
                                        <p:tgtEl>
                                          <p:spTgt spid="7"/>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1" fill="hold" nodeType="clickEffect">
                                  <p:stCondLst>
                                    <p:cond delay="0"/>
                                  </p:stCondLst>
                                  <p:childTnLst>
                                    <p:set>
                                      <p:cBhvr>
                                        <p:cTn id="114" dur="1" fill="hold">
                                          <p:stCondLst>
                                            <p:cond delay="0"/>
                                          </p:stCondLst>
                                        </p:cTn>
                                        <p:tgtEl>
                                          <p:spTgt spid="166"/>
                                        </p:tgtEl>
                                        <p:attrNameLst>
                                          <p:attrName>style.visibility</p:attrName>
                                        </p:attrNameLst>
                                      </p:cBhvr>
                                      <p:to>
                                        <p:strVal val="visible"/>
                                      </p:to>
                                    </p:set>
                                    <p:animEffect transition="in" filter="wipe(up)">
                                      <p:cBhvr>
                                        <p:cTn id="115" dur="500"/>
                                        <p:tgtEl>
                                          <p:spTgt spid="166"/>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9"/>
                                        </p:tgtEl>
                                        <p:attrNameLst>
                                          <p:attrName>style.visibility</p:attrName>
                                        </p:attrNameLst>
                                      </p:cBhvr>
                                      <p:to>
                                        <p:strVal val="visible"/>
                                      </p:to>
                                    </p:set>
                                    <p:animEffect transition="in" filter="fade">
                                      <p:cBhvr>
                                        <p:cTn id="118" dur="500"/>
                                        <p:tgtEl>
                                          <p:spTgt spid="9"/>
                                        </p:tgtEl>
                                      </p:cBhvr>
                                    </p:animEffect>
                                  </p:childTnLst>
                                </p:cTn>
                              </p:par>
                              <p:par>
                                <p:cTn id="119" presetID="22" presetClass="entr" presetSubtype="1" fill="hold" grpId="0" nodeType="withEffect">
                                  <p:stCondLst>
                                    <p:cond delay="0"/>
                                  </p:stCondLst>
                                  <p:childTnLst>
                                    <p:set>
                                      <p:cBhvr>
                                        <p:cTn id="120" dur="1" fill="hold">
                                          <p:stCondLst>
                                            <p:cond delay="0"/>
                                          </p:stCondLst>
                                        </p:cTn>
                                        <p:tgtEl>
                                          <p:spTgt spid="158"/>
                                        </p:tgtEl>
                                        <p:attrNameLst>
                                          <p:attrName>style.visibility</p:attrName>
                                        </p:attrNameLst>
                                      </p:cBhvr>
                                      <p:to>
                                        <p:strVal val="visible"/>
                                      </p:to>
                                    </p:set>
                                    <p:animEffect transition="in" filter="wipe(up)">
                                      <p:cBhvr>
                                        <p:cTn id="121" dur="500"/>
                                        <p:tgtEl>
                                          <p:spTgt spid="158"/>
                                        </p:tgtEl>
                                      </p:cBhvr>
                                    </p:animEffect>
                                  </p:childTnLst>
                                </p:cTn>
                              </p:par>
                              <p:par>
                                <p:cTn id="122" presetID="22" presetClass="entr" presetSubtype="1" fill="hold" nodeType="withEffect">
                                  <p:stCondLst>
                                    <p:cond delay="0"/>
                                  </p:stCondLst>
                                  <p:childTnLst>
                                    <p:set>
                                      <p:cBhvr>
                                        <p:cTn id="123" dur="1" fill="hold">
                                          <p:stCondLst>
                                            <p:cond delay="0"/>
                                          </p:stCondLst>
                                        </p:cTn>
                                        <p:tgtEl>
                                          <p:spTgt spid="126"/>
                                        </p:tgtEl>
                                        <p:attrNameLst>
                                          <p:attrName>style.visibility</p:attrName>
                                        </p:attrNameLst>
                                      </p:cBhvr>
                                      <p:to>
                                        <p:strVal val="visible"/>
                                      </p:to>
                                    </p:set>
                                    <p:animEffect transition="in" filter="wipe(up)">
                                      <p:cBhvr>
                                        <p:cTn id="124" dur="500"/>
                                        <p:tgtEl>
                                          <p:spTgt spid="126"/>
                                        </p:tgtEl>
                                      </p:cBhvr>
                                    </p:animEffect>
                                  </p:childTnLst>
                                </p:cTn>
                              </p:par>
                              <p:par>
                                <p:cTn id="125" presetID="22" presetClass="entr" presetSubtype="1" fill="hold" nodeType="withEffect">
                                  <p:stCondLst>
                                    <p:cond delay="0"/>
                                  </p:stCondLst>
                                  <p:childTnLst>
                                    <p:set>
                                      <p:cBhvr>
                                        <p:cTn id="126" dur="1" fill="hold">
                                          <p:stCondLst>
                                            <p:cond delay="0"/>
                                          </p:stCondLst>
                                        </p:cTn>
                                        <p:tgtEl>
                                          <p:spTgt spid="130"/>
                                        </p:tgtEl>
                                        <p:attrNameLst>
                                          <p:attrName>style.visibility</p:attrName>
                                        </p:attrNameLst>
                                      </p:cBhvr>
                                      <p:to>
                                        <p:strVal val="visible"/>
                                      </p:to>
                                    </p:set>
                                    <p:animEffect transition="in" filter="wipe(up)">
                                      <p:cBhvr>
                                        <p:cTn id="127" dur="500"/>
                                        <p:tgtEl>
                                          <p:spTgt spid="130"/>
                                        </p:tgtEl>
                                      </p:cBhvr>
                                    </p:animEffect>
                                  </p:childTnLst>
                                </p:cTn>
                              </p:par>
                            </p:childTnLst>
                          </p:cTn>
                        </p:par>
                      </p:childTnLst>
                    </p:cTn>
                  </p:par>
                  <p:par>
                    <p:cTn id="128" fill="hold">
                      <p:stCondLst>
                        <p:cond delay="indefinite"/>
                      </p:stCondLst>
                      <p:childTnLst>
                        <p:par>
                          <p:cTn id="129" fill="hold">
                            <p:stCondLst>
                              <p:cond delay="0"/>
                            </p:stCondLst>
                            <p:childTnLst>
                              <p:par>
                                <p:cTn id="130" presetID="10" presetClass="exit" presetSubtype="0" fill="hold" grpId="1" nodeType="clickEffect">
                                  <p:stCondLst>
                                    <p:cond delay="0"/>
                                  </p:stCondLst>
                                  <p:childTnLst>
                                    <p:animEffect transition="out" filter="fade">
                                      <p:cBhvr>
                                        <p:cTn id="131" dur="500"/>
                                        <p:tgtEl>
                                          <p:spTgt spid="132"/>
                                        </p:tgtEl>
                                      </p:cBhvr>
                                    </p:animEffect>
                                    <p:set>
                                      <p:cBhvr>
                                        <p:cTn id="132" dur="1" fill="hold">
                                          <p:stCondLst>
                                            <p:cond delay="499"/>
                                          </p:stCondLst>
                                        </p:cTn>
                                        <p:tgtEl>
                                          <p:spTgt spid="132"/>
                                        </p:tgtEl>
                                        <p:attrNameLst>
                                          <p:attrName>style.visibility</p:attrName>
                                        </p:attrNameLst>
                                      </p:cBhvr>
                                      <p:to>
                                        <p:strVal val="hidden"/>
                                      </p:to>
                                    </p:set>
                                  </p:childTnLst>
                                </p:cTn>
                              </p:par>
                              <p:par>
                                <p:cTn id="133" presetID="10" presetClass="exit" presetSubtype="0" fill="hold" nodeType="withEffect">
                                  <p:stCondLst>
                                    <p:cond delay="0"/>
                                  </p:stCondLst>
                                  <p:childTnLst>
                                    <p:animEffect transition="out" filter="fade">
                                      <p:cBhvr>
                                        <p:cTn id="134" dur="500"/>
                                        <p:tgtEl>
                                          <p:spTgt spid="160"/>
                                        </p:tgtEl>
                                      </p:cBhvr>
                                    </p:animEffect>
                                    <p:set>
                                      <p:cBhvr>
                                        <p:cTn id="135" dur="1" fill="hold">
                                          <p:stCondLst>
                                            <p:cond delay="499"/>
                                          </p:stCondLst>
                                        </p:cTn>
                                        <p:tgtEl>
                                          <p:spTgt spid="160"/>
                                        </p:tgtEl>
                                        <p:attrNameLst>
                                          <p:attrName>style.visibility</p:attrName>
                                        </p:attrNameLst>
                                      </p:cBhvr>
                                      <p:to>
                                        <p:strVal val="hidden"/>
                                      </p:to>
                                    </p:set>
                                  </p:childTnLst>
                                </p:cTn>
                              </p:par>
                              <p:par>
                                <p:cTn id="136" presetID="10" presetClass="exit" presetSubtype="0" fill="hold" grpId="1" nodeType="withEffect">
                                  <p:stCondLst>
                                    <p:cond delay="0"/>
                                  </p:stCondLst>
                                  <p:childTnLst>
                                    <p:animEffect transition="out" filter="fade">
                                      <p:cBhvr>
                                        <p:cTn id="137" dur="500"/>
                                        <p:tgtEl>
                                          <p:spTgt spid="159"/>
                                        </p:tgtEl>
                                      </p:cBhvr>
                                    </p:animEffect>
                                    <p:set>
                                      <p:cBhvr>
                                        <p:cTn id="138" dur="1" fill="hold">
                                          <p:stCondLst>
                                            <p:cond delay="499"/>
                                          </p:stCondLst>
                                        </p:cTn>
                                        <p:tgtEl>
                                          <p:spTgt spid="159"/>
                                        </p:tgtEl>
                                        <p:attrNameLst>
                                          <p:attrName>style.visibility</p:attrName>
                                        </p:attrNameLst>
                                      </p:cBhvr>
                                      <p:to>
                                        <p:strVal val="hidden"/>
                                      </p:to>
                                    </p:set>
                                  </p:childTnLst>
                                </p:cTn>
                              </p:par>
                              <p:par>
                                <p:cTn id="139" presetID="10" presetClass="exit" presetSubtype="0" fill="hold" nodeType="withEffect">
                                  <p:stCondLst>
                                    <p:cond delay="0"/>
                                  </p:stCondLst>
                                  <p:childTnLst>
                                    <p:animEffect transition="out" filter="fade">
                                      <p:cBhvr>
                                        <p:cTn id="140" dur="500"/>
                                        <p:tgtEl>
                                          <p:spTgt spid="166"/>
                                        </p:tgtEl>
                                      </p:cBhvr>
                                    </p:animEffect>
                                    <p:set>
                                      <p:cBhvr>
                                        <p:cTn id="141" dur="1" fill="hold">
                                          <p:stCondLst>
                                            <p:cond delay="499"/>
                                          </p:stCondLst>
                                        </p:cTn>
                                        <p:tgtEl>
                                          <p:spTgt spid="166"/>
                                        </p:tgtEl>
                                        <p:attrNameLst>
                                          <p:attrName>style.visibility</p:attrName>
                                        </p:attrNameLst>
                                      </p:cBhvr>
                                      <p:to>
                                        <p:strVal val="hidden"/>
                                      </p:to>
                                    </p:set>
                                  </p:childTnLst>
                                </p:cTn>
                              </p:par>
                              <p:par>
                                <p:cTn id="142" presetID="10" presetClass="exit" presetSubtype="0" fill="hold" grpId="1" nodeType="withEffect">
                                  <p:stCondLst>
                                    <p:cond delay="0"/>
                                  </p:stCondLst>
                                  <p:childTnLst>
                                    <p:animEffect transition="out" filter="fade">
                                      <p:cBhvr>
                                        <p:cTn id="143" dur="500"/>
                                        <p:tgtEl>
                                          <p:spTgt spid="158"/>
                                        </p:tgtEl>
                                      </p:cBhvr>
                                    </p:animEffect>
                                    <p:set>
                                      <p:cBhvr>
                                        <p:cTn id="144" dur="1" fill="hold">
                                          <p:stCondLst>
                                            <p:cond delay="499"/>
                                          </p:stCondLst>
                                        </p:cTn>
                                        <p:tgtEl>
                                          <p:spTgt spid="158"/>
                                        </p:tgtEl>
                                        <p:attrNameLst>
                                          <p:attrName>style.visibility</p:attrName>
                                        </p:attrNameLst>
                                      </p:cBhvr>
                                      <p:to>
                                        <p:strVal val="hidden"/>
                                      </p:to>
                                    </p:set>
                                  </p:childTnLst>
                                </p:cTn>
                              </p:par>
                              <p:par>
                                <p:cTn id="145" presetID="10" presetClass="exit" presetSubtype="0" fill="hold" nodeType="withEffect">
                                  <p:stCondLst>
                                    <p:cond delay="0"/>
                                  </p:stCondLst>
                                  <p:childTnLst>
                                    <p:animEffect transition="out" filter="fade">
                                      <p:cBhvr>
                                        <p:cTn id="146" dur="500"/>
                                        <p:tgtEl>
                                          <p:spTgt spid="126"/>
                                        </p:tgtEl>
                                      </p:cBhvr>
                                    </p:animEffect>
                                    <p:set>
                                      <p:cBhvr>
                                        <p:cTn id="147" dur="1" fill="hold">
                                          <p:stCondLst>
                                            <p:cond delay="499"/>
                                          </p:stCondLst>
                                        </p:cTn>
                                        <p:tgtEl>
                                          <p:spTgt spid="126"/>
                                        </p:tgtEl>
                                        <p:attrNameLst>
                                          <p:attrName>style.visibility</p:attrName>
                                        </p:attrNameLst>
                                      </p:cBhvr>
                                      <p:to>
                                        <p:strVal val="hidden"/>
                                      </p:to>
                                    </p:set>
                                  </p:childTnLst>
                                </p:cTn>
                              </p:par>
                              <p:par>
                                <p:cTn id="148" presetID="10" presetClass="exit" presetSubtype="0" fill="hold" nodeType="withEffect">
                                  <p:stCondLst>
                                    <p:cond delay="0"/>
                                  </p:stCondLst>
                                  <p:childTnLst>
                                    <p:animEffect transition="out" filter="fade">
                                      <p:cBhvr>
                                        <p:cTn id="149" dur="500"/>
                                        <p:tgtEl>
                                          <p:spTgt spid="130"/>
                                        </p:tgtEl>
                                      </p:cBhvr>
                                    </p:animEffect>
                                    <p:set>
                                      <p:cBhvr>
                                        <p:cTn id="150" dur="1" fill="hold">
                                          <p:stCondLst>
                                            <p:cond delay="499"/>
                                          </p:stCondLst>
                                        </p:cTn>
                                        <p:tgtEl>
                                          <p:spTgt spid="130"/>
                                        </p:tgtEl>
                                        <p:attrNameLst>
                                          <p:attrName>style.visibility</p:attrName>
                                        </p:attrNameLst>
                                      </p:cBhvr>
                                      <p:to>
                                        <p:strVal val="hidden"/>
                                      </p:to>
                                    </p:set>
                                  </p:childTnLst>
                                </p:cTn>
                              </p:par>
                              <p:par>
                                <p:cTn id="151" presetID="10" presetClass="exit" presetSubtype="0" fill="hold" nodeType="withEffect">
                                  <p:stCondLst>
                                    <p:cond delay="0"/>
                                  </p:stCondLst>
                                  <p:childTnLst>
                                    <p:animEffect transition="out" filter="fade">
                                      <p:cBhvr>
                                        <p:cTn id="152" dur="500"/>
                                        <p:tgtEl>
                                          <p:spTgt spid="122"/>
                                        </p:tgtEl>
                                      </p:cBhvr>
                                    </p:animEffect>
                                    <p:set>
                                      <p:cBhvr>
                                        <p:cTn id="153" dur="1" fill="hold">
                                          <p:stCondLst>
                                            <p:cond delay="499"/>
                                          </p:stCondLst>
                                        </p:cTn>
                                        <p:tgtEl>
                                          <p:spTgt spid="122"/>
                                        </p:tgtEl>
                                        <p:attrNameLst>
                                          <p:attrName>style.visibility</p:attrName>
                                        </p:attrNameLst>
                                      </p:cBhvr>
                                      <p:to>
                                        <p:strVal val="hidden"/>
                                      </p:to>
                                    </p:set>
                                  </p:childTnLst>
                                </p:cTn>
                              </p:par>
                              <p:par>
                                <p:cTn id="154" presetID="10" presetClass="exit" presetSubtype="0" fill="hold" nodeType="withEffect">
                                  <p:stCondLst>
                                    <p:cond delay="0"/>
                                  </p:stCondLst>
                                  <p:childTnLst>
                                    <p:animEffect transition="out" filter="fade">
                                      <p:cBhvr>
                                        <p:cTn id="155" dur="500"/>
                                        <p:tgtEl>
                                          <p:spTgt spid="93"/>
                                        </p:tgtEl>
                                      </p:cBhvr>
                                    </p:animEffect>
                                    <p:set>
                                      <p:cBhvr>
                                        <p:cTn id="156" dur="1" fill="hold">
                                          <p:stCondLst>
                                            <p:cond delay="499"/>
                                          </p:stCondLst>
                                        </p:cTn>
                                        <p:tgtEl>
                                          <p:spTgt spid="9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 grpId="0" animBg="1"/>
      <p:bldP spid="132" grpId="1" animBg="1"/>
      <p:bldP spid="53" grpId="0" animBg="1"/>
      <p:bldP spid="53" grpId="1" animBg="1"/>
      <p:bldP spid="7" grpId="0"/>
      <p:bldP spid="9" grpId="0"/>
      <p:bldP spid="16" grpId="0"/>
      <p:bldP spid="44" grpId="0" animBg="1"/>
      <p:bldP spid="44" grpId="1" animBg="1"/>
      <p:bldP spid="60" grpId="0" animBg="1"/>
      <p:bldP spid="60" grpId="1" animBg="1"/>
      <p:bldP spid="61" grpId="0" animBg="1"/>
      <p:bldP spid="61" grpId="1" animBg="1"/>
      <p:bldP spid="64" grpId="0" animBg="1"/>
      <p:bldP spid="64" grpId="1" animBg="1"/>
      <p:bldP spid="65" grpId="0" animBg="1"/>
      <p:bldP spid="65" grpId="1" animBg="1"/>
      <p:bldP spid="68" grpId="0" animBg="1"/>
      <p:bldP spid="68" grpId="1" animBg="1"/>
      <p:bldP spid="158" grpId="0" animBg="1"/>
      <p:bldP spid="158" grpId="1" animBg="1"/>
      <p:bldP spid="159" grpId="0" animBg="1"/>
      <p:bldP spid="159" grpId="1" animBg="1"/>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Transparent Machine Learning in the Context Identification Phase</a:t>
            </a:r>
            <a:endParaRPr lang="en-US" dirty="0"/>
          </a:p>
        </p:txBody>
      </p:sp>
      <p:sp>
        <p:nvSpPr>
          <p:cNvPr id="6" name="Content Placeholder 5"/>
          <p:cNvSpPr>
            <a:spLocks noGrp="1"/>
          </p:cNvSpPr>
          <p:nvPr>
            <p:ph sz="half" idx="1"/>
          </p:nvPr>
        </p:nvSpPr>
        <p:spPr/>
        <p:txBody>
          <a:bodyPr/>
          <a:lstStyle/>
          <a:p>
            <a:pPr marL="173038" lvl="1" indent="-173038">
              <a:spcBef>
                <a:spcPct val="50000"/>
              </a:spcBef>
              <a:buFont typeface="Wingdings" panose="05000000000000000000" pitchFamily="2" charset="2"/>
              <a:buChar char="§"/>
            </a:pPr>
            <a:r>
              <a:rPr lang="en-US" dirty="0"/>
              <a:t>Dictionary L</a:t>
            </a:r>
            <a:r>
              <a:rPr lang="en-US" dirty="0" smtClean="0"/>
              <a:t>earning [Roy et al., 2013]</a:t>
            </a:r>
          </a:p>
          <a:p>
            <a:pPr marL="519113" lvl="2">
              <a:spcBef>
                <a:spcPct val="50000"/>
              </a:spcBef>
              <a:buFont typeface="Wingdings" panose="05000000000000000000" pitchFamily="2" charset="2"/>
              <a:buChar char="§"/>
            </a:pPr>
            <a:r>
              <a:rPr lang="en-US" dirty="0" smtClean="0"/>
              <a:t>Refine dictionaries within an AQL rule set</a:t>
            </a:r>
          </a:p>
          <a:p>
            <a:pPr marL="519113" lvl="2">
              <a:spcBef>
                <a:spcPct val="50000"/>
              </a:spcBef>
              <a:buFont typeface="Wingdings" panose="05000000000000000000" pitchFamily="2" charset="2"/>
              <a:buChar char="§"/>
            </a:pPr>
            <a:r>
              <a:rPr lang="en-US" dirty="0" smtClean="0"/>
              <a:t>Recall from Part 3</a:t>
            </a:r>
            <a:endParaRPr lang="en-US" dirty="0"/>
          </a:p>
        </p:txBody>
      </p:sp>
      <p:sp>
        <p:nvSpPr>
          <p:cNvPr id="7" name="Content Placeholder 6"/>
          <p:cNvSpPr>
            <a:spLocks noGrp="1"/>
          </p:cNvSpPr>
          <p:nvPr>
            <p:ph sz="half" idx="2"/>
          </p:nvPr>
        </p:nvSpPr>
        <p:spPr/>
        <p:txBody>
          <a:bodyPr/>
          <a:lstStyle/>
          <a:p>
            <a:r>
              <a:rPr lang="en-US" dirty="0" smtClean="0"/>
              <a:t>Pattern Discovery [Li et al., 2011]</a:t>
            </a:r>
          </a:p>
          <a:p>
            <a:pPr lvl="1"/>
            <a:r>
              <a:rPr lang="en-US" dirty="0" smtClean="0"/>
              <a:t>Unsupervised discovery of contextual patterns</a:t>
            </a:r>
          </a:p>
          <a:p>
            <a:pPr lvl="2"/>
            <a:r>
              <a:rPr lang="en-US" dirty="0" smtClean="0"/>
              <a:t>E.g., financial metrics, asset class synonyms</a:t>
            </a:r>
          </a:p>
          <a:p>
            <a:pPr lvl="1"/>
            <a:r>
              <a:rPr lang="en-US" dirty="0" smtClean="0"/>
              <a:t>Recall from Part 3</a:t>
            </a:r>
            <a:endParaRPr lang="en-US" dirty="0"/>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163</a:t>
            </a:fld>
            <a:endParaRPr lang="en-US" altLang="en-US"/>
          </a:p>
        </p:txBody>
      </p:sp>
    </p:spTree>
    <p:extLst>
      <p:ext uri="{BB962C8B-B14F-4D97-AF65-F5344CB8AC3E}">
        <p14:creationId xmlns:p14="http://schemas.microsoft.com/office/powerpoint/2010/main" val="54024713"/>
      </p:ext>
    </p:ext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37"/>
          <p:cNvSpPr>
            <a:spLocks noChangeArrowheads="1"/>
          </p:cNvSpPr>
          <p:nvPr/>
        </p:nvSpPr>
        <p:spPr bwMode="auto">
          <a:xfrm>
            <a:off x="337821" y="5115285"/>
            <a:ext cx="8296114" cy="400110"/>
          </a:xfrm>
          <a:prstGeom prst="rect">
            <a:avLst/>
          </a:prstGeom>
          <a:solidFill>
            <a:srgbClr val="FFFFCC"/>
          </a:solidFill>
          <a:ln w="9525">
            <a:noFill/>
            <a:miter lim="800000"/>
            <a:headEnd/>
            <a:tailEnd/>
          </a:ln>
          <a:effectLst>
            <a:outerShdw blurRad="63500" dist="53882" dir="2700000" algn="ctr" rotWithShape="0">
              <a:schemeClr val="bg2">
                <a:alpha val="50000"/>
              </a:schemeClr>
            </a:outerShdw>
          </a:effectLst>
        </p:spPr>
        <p:txBody>
          <a:bodyPr wrap="square">
            <a:spAutoFit/>
          </a:bodyPr>
          <a:lstStyle/>
          <a:p>
            <a:pPr algn="ctr" eaLnBrk="1" hangingPunct="1">
              <a:defRPr/>
            </a:pPr>
            <a:r>
              <a:rPr lang="en-US" sz="2000" i="1" dirty="0">
                <a:latin typeface="Comic Sans MS" charset="0"/>
                <a:ea typeface="MS PGothic" charset="0"/>
                <a:cs typeface="MS PGothic" charset="0"/>
              </a:rPr>
              <a:t>We have upgraded US equities from 3M Neutral to 3M Overweight.</a:t>
            </a:r>
          </a:p>
        </p:txBody>
      </p:sp>
      <p:sp>
        <p:nvSpPr>
          <p:cNvPr id="10" name="Rectangle 38"/>
          <p:cNvSpPr>
            <a:spLocks noChangeArrowheads="1"/>
          </p:cNvSpPr>
          <p:nvPr/>
        </p:nvSpPr>
        <p:spPr bwMode="auto">
          <a:xfrm>
            <a:off x="1143000" y="4572322"/>
            <a:ext cx="1394934" cy="4924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50000"/>
              </a:spcBef>
              <a:buClr>
                <a:schemeClr val="tx1"/>
              </a:buClr>
              <a:buFont typeface="Wingdings" panose="05000000000000000000" pitchFamily="2" charset="2"/>
              <a:buChar char="§"/>
              <a:defRPr sz="1600">
                <a:solidFill>
                  <a:schemeClr val="tx1"/>
                </a:solidFill>
                <a:latin typeface="Arial" panose="020B0604020202020204" pitchFamily="34" charset="0"/>
              </a:defRPr>
            </a:lvl1pPr>
            <a:lvl2pPr marL="742950" indent="-285750">
              <a:buClr>
                <a:schemeClr val="tx1"/>
              </a:buClr>
              <a:buFont typeface="Arial" panose="020B0604020202020204" pitchFamily="34" charset="0"/>
              <a:buChar char="–"/>
              <a:defRPr sz="1600">
                <a:solidFill>
                  <a:schemeClr val="tx1"/>
                </a:solidFill>
                <a:latin typeface="Arial" panose="020B0604020202020204" pitchFamily="34" charset="0"/>
              </a:defRPr>
            </a:lvl2pPr>
            <a:lvl3pPr marL="1143000" indent="-228600">
              <a:buClr>
                <a:schemeClr val="tx1"/>
              </a:buClr>
              <a:buChar char="•"/>
              <a:defRPr sz="1600">
                <a:solidFill>
                  <a:schemeClr val="tx1"/>
                </a:solidFill>
                <a:latin typeface="Arial" panose="020B0604020202020204" pitchFamily="34" charset="0"/>
              </a:defRPr>
            </a:lvl3pPr>
            <a:lvl4pPr marL="1600200" indent="-228600">
              <a:spcBef>
                <a:spcPct val="20000"/>
              </a:spcBef>
              <a:buClr>
                <a:schemeClr val="bg1"/>
              </a:buClr>
              <a:defRPr sz="1600">
                <a:solidFill>
                  <a:schemeClr val="bg1"/>
                </a:solidFill>
                <a:latin typeface="Arial" panose="020B0604020202020204" pitchFamily="34" charset="0"/>
              </a:defRPr>
            </a:lvl4pPr>
            <a:lvl5pPr marL="2057400" indent="-228600">
              <a:spcBef>
                <a:spcPct val="20000"/>
              </a:spcBef>
              <a:buClr>
                <a:schemeClr val="bg1"/>
              </a:buClr>
              <a:buChar char="»"/>
              <a:defRPr sz="1600">
                <a:solidFill>
                  <a:schemeClr val="bg1"/>
                </a:solidFill>
                <a:latin typeface="Arial" panose="020B0604020202020204" pitchFamily="34" charset="0"/>
              </a:defRPr>
            </a:lvl5pPr>
            <a:lvl6pPr marL="25146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6pPr>
            <a:lvl7pPr marL="29718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7pPr>
            <a:lvl8pPr marL="34290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8pPr>
            <a:lvl9pPr marL="38862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9pPr>
          </a:lstStyle>
          <a:p>
            <a:pPr algn="ctr" eaLnBrk="1" hangingPunct="1">
              <a:spcBef>
                <a:spcPct val="0"/>
              </a:spcBef>
              <a:buClrTx/>
              <a:buFontTx/>
              <a:buNone/>
            </a:pPr>
            <a:r>
              <a:rPr lang="en-US" altLang="en-US" b="1" dirty="0" smtClean="0">
                <a:ea typeface="MS PGothic" panose="020B0600070205080204" pitchFamily="34" charset="-128"/>
              </a:rPr>
              <a:t>Verb</a:t>
            </a:r>
          </a:p>
          <a:p>
            <a:pPr lvl="0" algn="ctr" eaLnBrk="1" hangingPunct="1">
              <a:spcBef>
                <a:spcPct val="0"/>
              </a:spcBef>
              <a:buClrTx/>
              <a:buNone/>
            </a:pPr>
            <a:r>
              <a:rPr lang="en-US" altLang="en-US" sz="1000" dirty="0">
                <a:solidFill>
                  <a:prstClr val="black"/>
                </a:solidFill>
                <a:ea typeface="MS PGothic" panose="020B0600070205080204" pitchFamily="34" charset="-128"/>
              </a:rPr>
              <a:t>Present perfect </a:t>
            </a:r>
            <a:r>
              <a:rPr lang="en-US" altLang="en-US" sz="1000" dirty="0" smtClean="0">
                <a:solidFill>
                  <a:prstClr val="black"/>
                </a:solidFill>
                <a:ea typeface="MS PGothic" panose="020B0600070205080204" pitchFamily="34" charset="-128"/>
              </a:rPr>
              <a:t>tense</a:t>
            </a:r>
            <a:endParaRPr lang="en-US" altLang="en-US" sz="1000" dirty="0">
              <a:solidFill>
                <a:prstClr val="black"/>
              </a:solidFill>
              <a:ea typeface="MS PGothic" panose="020B0600070205080204" pitchFamily="34" charset="-128"/>
            </a:endParaRPr>
          </a:p>
        </p:txBody>
      </p:sp>
      <p:sp>
        <p:nvSpPr>
          <p:cNvPr id="16" name="Rectangle 38"/>
          <p:cNvSpPr>
            <a:spLocks noChangeArrowheads="1"/>
          </p:cNvSpPr>
          <p:nvPr/>
        </p:nvSpPr>
        <p:spPr bwMode="auto">
          <a:xfrm>
            <a:off x="6934999" y="4572322"/>
            <a:ext cx="1016625" cy="4924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50000"/>
              </a:spcBef>
              <a:buClr>
                <a:schemeClr val="tx1"/>
              </a:buClr>
              <a:buFont typeface="Wingdings" panose="05000000000000000000" pitchFamily="2" charset="2"/>
              <a:buChar char="§"/>
              <a:defRPr sz="1600">
                <a:solidFill>
                  <a:schemeClr val="tx1"/>
                </a:solidFill>
                <a:latin typeface="Arial" panose="020B0604020202020204" pitchFamily="34" charset="0"/>
              </a:defRPr>
            </a:lvl1pPr>
            <a:lvl2pPr marL="742950" indent="-285750">
              <a:buClr>
                <a:schemeClr val="tx1"/>
              </a:buClr>
              <a:buFont typeface="Arial" panose="020B0604020202020204" pitchFamily="34" charset="0"/>
              <a:buChar char="–"/>
              <a:defRPr sz="1600">
                <a:solidFill>
                  <a:schemeClr val="tx1"/>
                </a:solidFill>
                <a:latin typeface="Arial" panose="020B0604020202020204" pitchFamily="34" charset="0"/>
              </a:defRPr>
            </a:lvl2pPr>
            <a:lvl3pPr marL="1143000" indent="-228600">
              <a:buClr>
                <a:schemeClr val="tx1"/>
              </a:buClr>
              <a:buChar char="•"/>
              <a:defRPr sz="1600">
                <a:solidFill>
                  <a:schemeClr val="tx1"/>
                </a:solidFill>
                <a:latin typeface="Arial" panose="020B0604020202020204" pitchFamily="34" charset="0"/>
              </a:defRPr>
            </a:lvl3pPr>
            <a:lvl4pPr marL="1600200" indent="-228600">
              <a:spcBef>
                <a:spcPct val="20000"/>
              </a:spcBef>
              <a:buClr>
                <a:schemeClr val="bg1"/>
              </a:buClr>
              <a:defRPr sz="1600">
                <a:solidFill>
                  <a:schemeClr val="bg1"/>
                </a:solidFill>
                <a:latin typeface="Arial" panose="020B0604020202020204" pitchFamily="34" charset="0"/>
              </a:defRPr>
            </a:lvl4pPr>
            <a:lvl5pPr marL="2057400" indent="-228600">
              <a:spcBef>
                <a:spcPct val="20000"/>
              </a:spcBef>
              <a:buClr>
                <a:schemeClr val="bg1"/>
              </a:buClr>
              <a:buChar char="»"/>
              <a:defRPr sz="1600">
                <a:solidFill>
                  <a:schemeClr val="bg1"/>
                </a:solidFill>
                <a:latin typeface="Arial" panose="020B0604020202020204" pitchFamily="34" charset="0"/>
              </a:defRPr>
            </a:lvl5pPr>
            <a:lvl6pPr marL="25146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6pPr>
            <a:lvl7pPr marL="29718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7pPr>
            <a:lvl8pPr marL="34290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8pPr>
            <a:lvl9pPr marL="38862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9pPr>
          </a:lstStyle>
          <a:p>
            <a:pPr algn="ctr" eaLnBrk="1" hangingPunct="1">
              <a:spcBef>
                <a:spcPct val="0"/>
              </a:spcBef>
              <a:buClrTx/>
              <a:buFontTx/>
              <a:buNone/>
            </a:pPr>
            <a:r>
              <a:rPr lang="en-US" altLang="en-US" b="1" dirty="0" smtClean="0">
                <a:ea typeface="MS PGothic" panose="020B0600070205080204" pitchFamily="34" charset="-128"/>
              </a:rPr>
              <a:t>Context</a:t>
            </a:r>
            <a:endParaRPr lang="en-US" altLang="en-US" b="1" dirty="0">
              <a:ea typeface="MS PGothic" panose="020B0600070205080204" pitchFamily="34" charset="-128"/>
            </a:endParaRPr>
          </a:p>
          <a:p>
            <a:pPr algn="ctr" eaLnBrk="1" hangingPunct="1">
              <a:spcBef>
                <a:spcPct val="0"/>
              </a:spcBef>
              <a:buClrTx/>
              <a:buFontTx/>
              <a:buNone/>
            </a:pPr>
            <a:r>
              <a:rPr lang="en-US" altLang="en-US" sz="1000" dirty="0" smtClean="0">
                <a:ea typeface="MS PGothic" panose="020B0600070205080204" pitchFamily="34" charset="-128"/>
              </a:rPr>
              <a:t>Preposition ‘to’</a:t>
            </a:r>
            <a:endParaRPr lang="en-US" altLang="en-US" sz="1000" dirty="0">
              <a:ea typeface="MS PGothic" panose="020B0600070205080204" pitchFamily="34" charset="-128"/>
            </a:endParaRPr>
          </a:p>
        </p:txBody>
      </p:sp>
      <p:sp>
        <p:nvSpPr>
          <p:cNvPr id="44" name="Rectangle 47"/>
          <p:cNvSpPr>
            <a:spLocks noChangeArrowheads="1"/>
          </p:cNvSpPr>
          <p:nvPr/>
        </p:nvSpPr>
        <p:spPr bwMode="auto">
          <a:xfrm>
            <a:off x="6308677" y="5043634"/>
            <a:ext cx="2172857" cy="466067"/>
          </a:xfrm>
          <a:prstGeom prst="rect">
            <a:avLst/>
          </a:prstGeom>
          <a:noFill/>
          <a:ln w="25400" cmpd="sng">
            <a:solidFill>
              <a:srgbClr val="00B05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l">
              <a:spcBef>
                <a:spcPct val="0"/>
              </a:spcBef>
              <a:defRPr/>
            </a:pPr>
            <a:endParaRPr lang="en-US" sz="2400" i="1">
              <a:solidFill>
                <a:schemeClr val="tx1"/>
              </a:solidFill>
              <a:latin typeface="Arial" charset="0"/>
              <a:ea typeface="ＭＳ Ｐゴシック" charset="0"/>
              <a:cs typeface="Arial" charset="0"/>
            </a:endParaRPr>
          </a:p>
        </p:txBody>
      </p:sp>
      <p:sp>
        <p:nvSpPr>
          <p:cNvPr id="157" name="Rectangle 47"/>
          <p:cNvSpPr>
            <a:spLocks noChangeArrowheads="1"/>
          </p:cNvSpPr>
          <p:nvPr/>
        </p:nvSpPr>
        <p:spPr bwMode="auto">
          <a:xfrm>
            <a:off x="891553" y="5048870"/>
            <a:ext cx="1851675" cy="455594"/>
          </a:xfrm>
          <a:prstGeom prst="rect">
            <a:avLst/>
          </a:prstGeom>
          <a:noFill/>
          <a:ln w="25400" cmpd="sng">
            <a:solidFill>
              <a:schemeClr val="accent1">
                <a:lumMod val="60000"/>
                <a:lumOff val="40000"/>
              </a:schemeClr>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l">
              <a:spcBef>
                <a:spcPct val="0"/>
              </a:spcBef>
              <a:defRPr/>
            </a:pPr>
            <a:endParaRPr lang="en-US" sz="2400" i="1">
              <a:solidFill>
                <a:schemeClr val="tx1"/>
              </a:solidFill>
              <a:latin typeface="Arial" charset="0"/>
              <a:ea typeface="ＭＳ Ｐゴシック" charset="0"/>
              <a:cs typeface="Arial" charset="0"/>
            </a:endParaRPr>
          </a:p>
        </p:txBody>
      </p:sp>
      <p:sp>
        <p:nvSpPr>
          <p:cNvPr id="158" name="Rectangle 47"/>
          <p:cNvSpPr>
            <a:spLocks noChangeArrowheads="1"/>
          </p:cNvSpPr>
          <p:nvPr/>
        </p:nvSpPr>
        <p:spPr bwMode="auto">
          <a:xfrm>
            <a:off x="2741166" y="5048870"/>
            <a:ext cx="1396967" cy="455594"/>
          </a:xfrm>
          <a:prstGeom prst="rect">
            <a:avLst/>
          </a:prstGeom>
          <a:noFill/>
          <a:ln w="25400" cmpd="sng">
            <a:solidFill>
              <a:srgbClr val="FFC0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l">
              <a:spcBef>
                <a:spcPct val="0"/>
              </a:spcBef>
              <a:defRPr/>
            </a:pPr>
            <a:endParaRPr lang="en-US" sz="2400" i="1">
              <a:solidFill>
                <a:schemeClr val="tx1"/>
              </a:solidFill>
              <a:latin typeface="Arial" charset="0"/>
              <a:ea typeface="ＭＳ Ｐゴシック" charset="0"/>
              <a:cs typeface="Arial" charset="0"/>
            </a:endParaRPr>
          </a:p>
        </p:txBody>
      </p:sp>
      <p:sp>
        <p:nvSpPr>
          <p:cNvPr id="62" name="Rectangular Callout 61"/>
          <p:cNvSpPr/>
          <p:nvPr/>
        </p:nvSpPr>
        <p:spPr bwMode="auto">
          <a:xfrm>
            <a:off x="337820" y="3468137"/>
            <a:ext cx="8686800" cy="923330"/>
          </a:xfrm>
          <a:prstGeom prst="wedgeRectCallout">
            <a:avLst>
              <a:gd name="adj1" fmla="val -19667"/>
              <a:gd name="adj2" fmla="val 32198"/>
            </a:avLst>
          </a:prstGeom>
          <a:gradFill>
            <a:gsLst>
              <a:gs pos="0">
                <a:schemeClr val="bg1">
                  <a:lumMod val="95000"/>
                </a:schemeClr>
              </a:gs>
              <a:gs pos="100000">
                <a:schemeClr val="bg1"/>
              </a:gs>
            </a:gsLst>
            <a:lin ang="0" scaled="1"/>
          </a:gradFill>
          <a:ln w="9525">
            <a:noFill/>
            <a:miter lim="800000"/>
            <a:headEnd/>
            <a:tailEnd/>
          </a:ln>
          <a:effectLst>
            <a:outerShdw blurRad="63500" dist="53882" dir="2700000" algn="ctr" rotWithShape="0">
              <a:schemeClr val="bg2">
                <a:alpha val="50000"/>
              </a:schemeClr>
            </a:outerShdw>
          </a:effectLst>
        </p:spPr>
        <p:txBody>
          <a:bodyPr wrap="square" rtlCol="0" anchor="ctr">
            <a:spAutoFit/>
          </a:bodyPr>
          <a:lstStyle/>
          <a:p>
            <a:pPr eaLnBrk="1" hangingPunct="1">
              <a:defRPr/>
            </a:pPr>
            <a:r>
              <a:rPr lang="en-US" b="1" dirty="0" smtClean="0">
                <a:latin typeface="Calibri Light" panose="020F0302020204030204" pitchFamily="34" charset="0"/>
                <a:ea typeface="MS PGothic" charset="0"/>
                <a:cs typeface="MS PGothic" charset="0"/>
              </a:rPr>
              <a:t>Domain knowledge </a:t>
            </a:r>
            <a:endParaRPr lang="en-US" b="1" dirty="0">
              <a:latin typeface="Calibri Light" panose="020F0302020204030204" pitchFamily="34" charset="0"/>
              <a:ea typeface="MS PGothic" charset="0"/>
              <a:cs typeface="MS PGothic" charset="0"/>
            </a:endParaRPr>
          </a:p>
          <a:p>
            <a:pPr marL="285750" indent="-285750" eaLnBrk="1" hangingPunct="1">
              <a:buFont typeface="Arial"/>
              <a:buChar char="•"/>
              <a:defRPr/>
            </a:pPr>
            <a:r>
              <a:rPr lang="en-US" dirty="0" smtClean="0">
                <a:latin typeface="Calibri Light" panose="020F0302020204030204" pitchFamily="34" charset="0"/>
                <a:ea typeface="MS PGothic" charset="0"/>
                <a:cs typeface="MS PGothic" charset="0"/>
              </a:rPr>
              <a:t>Polarity determined </a:t>
            </a:r>
            <a:r>
              <a:rPr lang="en-US" dirty="0">
                <a:latin typeface="Calibri Light" panose="020F0302020204030204" pitchFamily="34" charset="0"/>
                <a:ea typeface="MS PGothic" charset="0"/>
                <a:cs typeface="MS PGothic" charset="0"/>
              </a:rPr>
              <a:t>by recommendation (Overweight) not Verb (upgrade</a:t>
            </a:r>
            <a:r>
              <a:rPr lang="en-US" dirty="0" smtClean="0">
                <a:latin typeface="Calibri Light" panose="020F0302020204030204" pitchFamily="34" charset="0"/>
                <a:ea typeface="MS PGothic" charset="0"/>
                <a:cs typeface="MS PGothic" charset="0"/>
              </a:rPr>
              <a:t>)</a:t>
            </a:r>
            <a:endParaRPr lang="en-US" dirty="0">
              <a:latin typeface="Calibri Light" panose="020F0302020204030204" pitchFamily="34" charset="0"/>
              <a:ea typeface="MS PGothic" charset="0"/>
              <a:cs typeface="MS PGothic" charset="0"/>
            </a:endParaRPr>
          </a:p>
          <a:p>
            <a:pPr marL="285750" indent="-285750" eaLnBrk="1" hangingPunct="1">
              <a:buFont typeface="Arial" panose="020B0604020202020204" pitchFamily="34" charset="0"/>
              <a:buChar char="•"/>
              <a:defRPr/>
            </a:pPr>
            <a:r>
              <a:rPr lang="en-US" dirty="0" smtClean="0">
                <a:latin typeface="Calibri Light" panose="020F0302020204030204" pitchFamily="34" charset="0"/>
                <a:ea typeface="MS PGothic" charset="0"/>
                <a:cs typeface="MS PGothic" charset="0"/>
              </a:rPr>
              <a:t>Statements </a:t>
            </a:r>
            <a:r>
              <a:rPr lang="en-US" dirty="0">
                <a:latin typeface="Calibri Light" panose="020F0302020204030204" pitchFamily="34" charset="0"/>
                <a:ea typeface="MS PGothic" charset="0"/>
                <a:cs typeface="MS PGothic" charset="0"/>
              </a:rPr>
              <a:t>in present </a:t>
            </a:r>
            <a:r>
              <a:rPr lang="en-US" dirty="0" smtClean="0">
                <a:latin typeface="Calibri Light" panose="020F0302020204030204" pitchFamily="34" charset="0"/>
                <a:ea typeface="MS PGothic" charset="0"/>
                <a:cs typeface="MS PGothic" charset="0"/>
              </a:rPr>
              <a:t>perfect are relevant</a:t>
            </a:r>
            <a:endParaRPr lang="en-US" dirty="0">
              <a:latin typeface="Calibri Light" panose="020F0302020204030204" pitchFamily="34" charset="0"/>
              <a:ea typeface="MS PGothic" charset="0"/>
              <a:cs typeface="MS PGothic" charset="0"/>
            </a:endParaRPr>
          </a:p>
        </p:txBody>
      </p:sp>
      <p:sp>
        <p:nvSpPr>
          <p:cNvPr id="63" name="Rectangle 31"/>
          <p:cNvSpPr>
            <a:spLocks noChangeArrowheads="1"/>
          </p:cNvSpPr>
          <p:nvPr/>
        </p:nvSpPr>
        <p:spPr bwMode="auto">
          <a:xfrm>
            <a:off x="3013309" y="4556933"/>
            <a:ext cx="1043876"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50000"/>
              </a:spcBef>
              <a:buClr>
                <a:schemeClr val="tx1"/>
              </a:buClr>
              <a:buFont typeface="Wingdings" panose="05000000000000000000" pitchFamily="2" charset="2"/>
              <a:buChar char="§"/>
              <a:defRPr sz="1600">
                <a:solidFill>
                  <a:schemeClr val="tx1"/>
                </a:solidFill>
                <a:latin typeface="Arial" panose="020B0604020202020204" pitchFamily="34" charset="0"/>
              </a:defRPr>
            </a:lvl1pPr>
            <a:lvl2pPr marL="742950" indent="-285750">
              <a:buClr>
                <a:schemeClr val="tx1"/>
              </a:buClr>
              <a:buFont typeface="Arial" panose="020B0604020202020204" pitchFamily="34" charset="0"/>
              <a:buChar char="–"/>
              <a:defRPr sz="1600">
                <a:solidFill>
                  <a:schemeClr val="tx1"/>
                </a:solidFill>
                <a:latin typeface="Arial" panose="020B0604020202020204" pitchFamily="34" charset="0"/>
              </a:defRPr>
            </a:lvl2pPr>
            <a:lvl3pPr marL="1143000" indent="-228600">
              <a:buClr>
                <a:schemeClr val="tx1"/>
              </a:buClr>
              <a:buChar char="•"/>
              <a:defRPr sz="1600">
                <a:solidFill>
                  <a:schemeClr val="tx1"/>
                </a:solidFill>
                <a:latin typeface="Arial" panose="020B0604020202020204" pitchFamily="34" charset="0"/>
              </a:defRPr>
            </a:lvl3pPr>
            <a:lvl4pPr marL="1600200" indent="-228600">
              <a:spcBef>
                <a:spcPct val="20000"/>
              </a:spcBef>
              <a:buClr>
                <a:schemeClr val="bg1"/>
              </a:buClr>
              <a:defRPr sz="1600">
                <a:solidFill>
                  <a:schemeClr val="bg1"/>
                </a:solidFill>
                <a:latin typeface="Arial" panose="020B0604020202020204" pitchFamily="34" charset="0"/>
              </a:defRPr>
            </a:lvl4pPr>
            <a:lvl5pPr marL="2057400" indent="-228600">
              <a:spcBef>
                <a:spcPct val="20000"/>
              </a:spcBef>
              <a:buClr>
                <a:schemeClr val="bg1"/>
              </a:buClr>
              <a:buChar char="»"/>
              <a:defRPr sz="1600">
                <a:solidFill>
                  <a:schemeClr val="bg1"/>
                </a:solidFill>
                <a:latin typeface="Arial" panose="020B0604020202020204" pitchFamily="34" charset="0"/>
              </a:defRPr>
            </a:lvl5pPr>
            <a:lvl6pPr marL="25146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6pPr>
            <a:lvl7pPr marL="29718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7pPr>
            <a:lvl8pPr marL="34290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8pPr>
            <a:lvl9pPr marL="38862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9pPr>
          </a:lstStyle>
          <a:p>
            <a:pPr lvl="0" algn="ctr" eaLnBrk="1" hangingPunct="1">
              <a:spcBef>
                <a:spcPct val="0"/>
              </a:spcBef>
              <a:buClrTx/>
              <a:buNone/>
            </a:pPr>
            <a:r>
              <a:rPr lang="en-US" altLang="en-US" sz="1800" b="1" dirty="0" smtClean="0">
                <a:solidFill>
                  <a:prstClr val="black"/>
                </a:solidFill>
                <a:ea typeface="MS PGothic" panose="020B0600070205080204" pitchFamily="34" charset="-128"/>
              </a:rPr>
              <a:t>Object</a:t>
            </a:r>
            <a:endParaRPr lang="en-US" altLang="en-US" sz="1800" b="1" dirty="0">
              <a:solidFill>
                <a:prstClr val="black"/>
              </a:solidFill>
              <a:ea typeface="MS PGothic" panose="020B0600070205080204" pitchFamily="34" charset="-128"/>
            </a:endParaRPr>
          </a:p>
          <a:p>
            <a:pPr lvl="0" algn="ctr" eaLnBrk="1" hangingPunct="1">
              <a:spcBef>
                <a:spcPct val="0"/>
              </a:spcBef>
              <a:buClrTx/>
              <a:buNone/>
            </a:pPr>
            <a:r>
              <a:rPr lang="en-US" altLang="en-US" sz="1000" dirty="0">
                <a:solidFill>
                  <a:prstClr val="black"/>
                </a:solidFill>
                <a:ea typeface="MS PGothic" panose="020B0600070205080204" pitchFamily="34" charset="-128"/>
              </a:rPr>
              <a:t>Preposition ‘to</a:t>
            </a:r>
            <a:r>
              <a:rPr lang="en-US" altLang="en-US" sz="1000" dirty="0" smtClean="0">
                <a:solidFill>
                  <a:prstClr val="black"/>
                </a:solidFill>
                <a:ea typeface="MS PGothic" panose="020B0600070205080204" pitchFamily="34" charset="-128"/>
              </a:rPr>
              <a:t>’</a:t>
            </a:r>
            <a:endParaRPr lang="en-US" altLang="en-US" sz="1000" dirty="0">
              <a:solidFill>
                <a:prstClr val="black"/>
              </a:solidFill>
              <a:ea typeface="MS PGothic" panose="020B0600070205080204" pitchFamily="34" charset="-128"/>
            </a:endParaRPr>
          </a:p>
        </p:txBody>
      </p:sp>
      <p:sp>
        <p:nvSpPr>
          <p:cNvPr id="66" name="Rectangular Callout 65"/>
          <p:cNvSpPr/>
          <p:nvPr/>
        </p:nvSpPr>
        <p:spPr bwMode="auto">
          <a:xfrm>
            <a:off x="1143000" y="1295400"/>
            <a:ext cx="5052534" cy="1846659"/>
          </a:xfrm>
          <a:prstGeom prst="wedgeRectCallout">
            <a:avLst>
              <a:gd name="adj1" fmla="val -10743"/>
              <a:gd name="adj2" fmla="val 45953"/>
            </a:avLst>
          </a:prstGeom>
          <a:gradFill>
            <a:gsLst>
              <a:gs pos="0">
                <a:schemeClr val="bg1">
                  <a:lumMod val="95000"/>
                </a:schemeClr>
              </a:gs>
              <a:gs pos="100000">
                <a:schemeClr val="bg1"/>
              </a:gs>
            </a:gsLst>
            <a:lin ang="0" scaled="1"/>
          </a:gradFill>
          <a:ln w="9525">
            <a:noFill/>
            <a:miter lim="800000"/>
            <a:headEnd/>
            <a:tailEnd/>
          </a:ln>
          <a:effectLst>
            <a:outerShdw blurRad="63500" dist="53882" dir="2700000" algn="ctr" rotWithShape="0">
              <a:schemeClr val="bg2">
                <a:alpha val="50000"/>
              </a:schemeClr>
            </a:outerShdw>
          </a:effectLst>
        </p:spPr>
        <p:txBody>
          <a:bodyPr wrap="square" rtlCol="0" anchor="ctr">
            <a:spAutoFit/>
          </a:bodyPr>
          <a:lstStyle/>
          <a:p>
            <a:pPr algn="ctr" eaLnBrk="1" hangingPunct="1">
              <a:defRPr/>
            </a:pPr>
            <a:r>
              <a:rPr lang="en-US" sz="2400" b="1" dirty="0" smtClean="0">
                <a:latin typeface="Calibri Light" panose="020F0302020204030204" pitchFamily="34" charset="0"/>
                <a:ea typeface="MS PGothic" charset="0"/>
                <a:cs typeface="MS PGothic" charset="0"/>
              </a:rPr>
              <a:t>Outlook Model</a:t>
            </a:r>
          </a:p>
          <a:p>
            <a:pPr eaLnBrk="1" hangingPunct="1">
              <a:defRPr/>
            </a:pPr>
            <a:r>
              <a:rPr lang="en-US" b="1" dirty="0">
                <a:latin typeface="Calibri Light" panose="020F0302020204030204" pitchFamily="34" charset="0"/>
                <a:ea typeface="MS PGothic" charset="0"/>
                <a:cs typeface="MS PGothic" charset="0"/>
                <a:sym typeface="Wingdings" panose="05000000000000000000" pitchFamily="2" charset="2"/>
              </a:rPr>
              <a:t>Assign Positive </a:t>
            </a:r>
            <a:r>
              <a:rPr lang="en-US" b="1" dirty="0" smtClean="0">
                <a:latin typeface="Calibri Light" panose="020F0302020204030204" pitchFamily="34" charset="0"/>
                <a:ea typeface="MS PGothic" charset="0"/>
                <a:cs typeface="MS PGothic" charset="0"/>
                <a:sym typeface="Wingdings" panose="05000000000000000000" pitchFamily="2" charset="2"/>
              </a:rPr>
              <a:t>polarity if:</a:t>
            </a:r>
            <a:endParaRPr lang="en-US" b="1" dirty="0">
              <a:latin typeface="Calibri Light" panose="020F0302020204030204" pitchFamily="34" charset="0"/>
              <a:ea typeface="MS PGothic" charset="0"/>
              <a:cs typeface="MS PGothic" charset="0"/>
              <a:sym typeface="Wingdings" panose="05000000000000000000" pitchFamily="2" charset="2"/>
            </a:endParaRPr>
          </a:p>
          <a:p>
            <a:pPr marL="285750" indent="-285750" eaLnBrk="1" hangingPunct="1">
              <a:buFont typeface="Arial" panose="020B0604020202020204" pitchFamily="34" charset="0"/>
              <a:buChar char="•"/>
              <a:defRPr/>
            </a:pPr>
            <a:r>
              <a:rPr lang="en-US" dirty="0" smtClean="0">
                <a:latin typeface="Calibri Light" panose="020F0302020204030204" pitchFamily="34" charset="0"/>
                <a:ea typeface="MS PGothic" charset="0"/>
                <a:cs typeface="MS PGothic" charset="0"/>
              </a:rPr>
              <a:t>Verb is in present/future/infinitive tense</a:t>
            </a:r>
          </a:p>
          <a:p>
            <a:pPr marL="285750" indent="-285750" eaLnBrk="1" hangingPunct="1">
              <a:buFont typeface="Arial" panose="020B0604020202020204" pitchFamily="34" charset="0"/>
              <a:buChar char="•"/>
              <a:defRPr/>
            </a:pPr>
            <a:r>
              <a:rPr lang="en-US" dirty="0" smtClean="0">
                <a:latin typeface="Calibri Light" panose="020F0302020204030204" pitchFamily="34" charset="0"/>
                <a:ea typeface="MS PGothic" charset="0"/>
                <a:cs typeface="MS PGothic" charset="0"/>
              </a:rPr>
              <a:t>Object contains entity</a:t>
            </a:r>
          </a:p>
          <a:p>
            <a:pPr marL="285750" indent="-285750" eaLnBrk="1" hangingPunct="1">
              <a:buFont typeface="Arial" panose="020B0604020202020204" pitchFamily="34" charset="0"/>
              <a:buChar char="•"/>
              <a:defRPr/>
            </a:pPr>
            <a:r>
              <a:rPr lang="en-US" dirty="0" smtClean="0">
                <a:latin typeface="Calibri Light" panose="020F0302020204030204" pitchFamily="34" charset="0"/>
                <a:ea typeface="MS PGothic" charset="0"/>
                <a:cs typeface="MS PGothic" charset="0"/>
              </a:rPr>
              <a:t>Context w/ preposition ‘to’ contains positive recommendation (e.g.  ‘Overweight’)</a:t>
            </a:r>
          </a:p>
        </p:txBody>
      </p:sp>
      <p:sp>
        <p:nvSpPr>
          <p:cNvPr id="69" name="Rectangle 47"/>
          <p:cNvSpPr>
            <a:spLocks noChangeArrowheads="1"/>
          </p:cNvSpPr>
          <p:nvPr/>
        </p:nvSpPr>
        <p:spPr bwMode="auto">
          <a:xfrm>
            <a:off x="1400369" y="2596604"/>
            <a:ext cx="4642765" cy="450284"/>
          </a:xfrm>
          <a:prstGeom prst="rect">
            <a:avLst/>
          </a:prstGeom>
          <a:noFill/>
          <a:ln w="25400" cmpd="sng">
            <a:solidFill>
              <a:srgbClr val="00B05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l">
              <a:spcBef>
                <a:spcPct val="0"/>
              </a:spcBef>
              <a:defRPr/>
            </a:pPr>
            <a:endParaRPr lang="en-US" sz="2400" i="1">
              <a:solidFill>
                <a:schemeClr val="tx1"/>
              </a:solidFill>
              <a:latin typeface="Arial" charset="0"/>
              <a:ea typeface="ＭＳ Ｐゴシック" charset="0"/>
              <a:cs typeface="Arial" charset="0"/>
            </a:endParaRPr>
          </a:p>
        </p:txBody>
      </p:sp>
      <p:sp>
        <p:nvSpPr>
          <p:cNvPr id="71" name="Rectangle 47"/>
          <p:cNvSpPr>
            <a:spLocks noChangeArrowheads="1"/>
          </p:cNvSpPr>
          <p:nvPr/>
        </p:nvSpPr>
        <p:spPr bwMode="auto">
          <a:xfrm>
            <a:off x="1394935" y="2005476"/>
            <a:ext cx="4648199" cy="248813"/>
          </a:xfrm>
          <a:prstGeom prst="rect">
            <a:avLst/>
          </a:prstGeom>
          <a:noFill/>
          <a:ln w="25400" cmpd="sng">
            <a:solidFill>
              <a:schemeClr val="accent1">
                <a:lumMod val="60000"/>
                <a:lumOff val="40000"/>
              </a:schemeClr>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l">
              <a:spcBef>
                <a:spcPct val="0"/>
              </a:spcBef>
              <a:defRPr/>
            </a:pPr>
            <a:endParaRPr lang="en-US" sz="2400" i="1">
              <a:solidFill>
                <a:schemeClr val="tx1"/>
              </a:solidFill>
              <a:latin typeface="Arial" charset="0"/>
              <a:ea typeface="ＭＳ Ｐゴシック" charset="0"/>
              <a:cs typeface="Arial" charset="0"/>
            </a:endParaRPr>
          </a:p>
        </p:txBody>
      </p:sp>
      <p:sp>
        <p:nvSpPr>
          <p:cNvPr id="72" name="Rectangle 47"/>
          <p:cNvSpPr>
            <a:spLocks noChangeArrowheads="1"/>
          </p:cNvSpPr>
          <p:nvPr/>
        </p:nvSpPr>
        <p:spPr bwMode="auto">
          <a:xfrm>
            <a:off x="1394934" y="2282568"/>
            <a:ext cx="4648199" cy="302446"/>
          </a:xfrm>
          <a:prstGeom prst="rect">
            <a:avLst/>
          </a:prstGeom>
          <a:noFill/>
          <a:ln w="25400" cmpd="sng">
            <a:solidFill>
              <a:srgbClr val="FFC0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l">
              <a:spcBef>
                <a:spcPct val="0"/>
              </a:spcBef>
              <a:defRPr/>
            </a:pPr>
            <a:endParaRPr lang="en-US" sz="2400" i="1">
              <a:solidFill>
                <a:schemeClr val="tx1"/>
              </a:solidFill>
              <a:latin typeface="Arial" charset="0"/>
              <a:ea typeface="ＭＳ Ｐゴシック" charset="0"/>
              <a:cs typeface="Arial" charset="0"/>
            </a:endParaRPr>
          </a:p>
        </p:txBody>
      </p:sp>
      <p:cxnSp>
        <p:nvCxnSpPr>
          <p:cNvPr id="75" name="AutoShape 43"/>
          <p:cNvCxnSpPr>
            <a:cxnSpLocks noChangeShapeType="1"/>
            <a:stCxn id="69" idx="3"/>
            <a:endCxn id="16" idx="0"/>
          </p:cNvCxnSpPr>
          <p:nvPr/>
        </p:nvCxnSpPr>
        <p:spPr bwMode="auto">
          <a:xfrm>
            <a:off x="6043134" y="2821746"/>
            <a:ext cx="1400178" cy="1750576"/>
          </a:xfrm>
          <a:prstGeom prst="curvedConnector2">
            <a:avLst/>
          </a:prstGeom>
          <a:noFill/>
          <a:ln w="28575">
            <a:solidFill>
              <a:schemeClr val="accent6">
                <a:lumMod val="60000"/>
                <a:lumOff val="40000"/>
              </a:schemeClr>
            </a:solidFill>
            <a:prstDash val="sysDash"/>
            <a:round/>
            <a:headEnd/>
            <a:tailEnd type="arrow"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79" name="AutoShape 43"/>
          <p:cNvCxnSpPr>
            <a:cxnSpLocks noChangeShapeType="1"/>
            <a:stCxn id="71" idx="1"/>
            <a:endCxn id="10" idx="0"/>
          </p:cNvCxnSpPr>
          <p:nvPr/>
        </p:nvCxnSpPr>
        <p:spPr bwMode="auto">
          <a:xfrm rot="10800000" flipH="1" flipV="1">
            <a:off x="1394935" y="2129882"/>
            <a:ext cx="445532" cy="2442439"/>
          </a:xfrm>
          <a:prstGeom prst="curvedConnector4">
            <a:avLst>
              <a:gd name="adj1" fmla="val -51309"/>
              <a:gd name="adj2" fmla="val 52547"/>
            </a:avLst>
          </a:prstGeom>
          <a:noFill/>
          <a:ln w="28575">
            <a:solidFill>
              <a:schemeClr val="accent1">
                <a:lumMod val="60000"/>
                <a:lumOff val="40000"/>
              </a:schemeClr>
            </a:solidFill>
            <a:prstDash val="sysDash"/>
            <a:round/>
            <a:headEnd/>
            <a:tailEnd type="arrow"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80" name="AutoShape 43"/>
          <p:cNvCxnSpPr>
            <a:cxnSpLocks noChangeShapeType="1"/>
            <a:stCxn id="72" idx="1"/>
            <a:endCxn id="63" idx="0"/>
          </p:cNvCxnSpPr>
          <p:nvPr/>
        </p:nvCxnSpPr>
        <p:spPr bwMode="auto">
          <a:xfrm rot="10800000" flipH="1" flipV="1">
            <a:off x="1394933" y="2433791"/>
            <a:ext cx="2140313" cy="2123142"/>
          </a:xfrm>
          <a:prstGeom prst="curvedConnector4">
            <a:avLst>
              <a:gd name="adj1" fmla="val -10681"/>
              <a:gd name="adj2" fmla="val 53561"/>
            </a:avLst>
          </a:prstGeom>
          <a:noFill/>
          <a:ln w="28575">
            <a:solidFill>
              <a:schemeClr val="accent4">
                <a:lumMod val="60000"/>
                <a:lumOff val="40000"/>
              </a:schemeClr>
            </a:solidFill>
            <a:prstDash val="sysDash"/>
            <a:round/>
            <a:headEnd/>
            <a:tailEnd type="arrow"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2" name="Title 1"/>
          <p:cNvSpPr>
            <a:spLocks noGrp="1"/>
          </p:cNvSpPr>
          <p:nvPr>
            <p:ph type="title"/>
          </p:nvPr>
        </p:nvSpPr>
        <p:spPr>
          <a:xfrm>
            <a:off x="152400" y="152400"/>
            <a:ext cx="8686800" cy="731838"/>
          </a:xfrm>
        </p:spPr>
        <p:txBody>
          <a:bodyPr/>
          <a:lstStyle/>
          <a:p>
            <a:r>
              <a:rPr lang="en-US" dirty="0" smtClean="0"/>
              <a:t>Phase 3: Assign</a:t>
            </a:r>
            <a:r>
              <a:rPr lang="en-US" baseline="0" dirty="0" smtClean="0"/>
              <a:t> Polarity</a:t>
            </a:r>
            <a:endParaRPr lang="en-US" dirty="0"/>
          </a:p>
        </p:txBody>
      </p:sp>
      <p:sp>
        <p:nvSpPr>
          <p:cNvPr id="3" name="Slide Number Placeholder 2"/>
          <p:cNvSpPr>
            <a:spLocks noGrp="1"/>
          </p:cNvSpPr>
          <p:nvPr>
            <p:ph type="sldNum" sz="quarter" idx="10"/>
          </p:nvPr>
        </p:nvSpPr>
        <p:spPr/>
        <p:txBody>
          <a:bodyPr/>
          <a:lstStyle/>
          <a:p>
            <a:pPr>
              <a:defRPr/>
            </a:pPr>
            <a:fld id="{8EB80615-730A-433B-8BCF-3330F86BF0E4}" type="slidenum">
              <a:rPr lang="en-US" altLang="en-US" smtClean="0"/>
              <a:pPr>
                <a:defRPr/>
              </a:pPr>
              <a:t>164</a:t>
            </a:fld>
            <a:endParaRPr lang="en-US" altLang="en-US"/>
          </a:p>
        </p:txBody>
      </p:sp>
    </p:spTree>
    <p:extLst>
      <p:ext uri="{BB962C8B-B14F-4D97-AF65-F5344CB8AC3E}">
        <p14:creationId xmlns:p14="http://schemas.microsoft.com/office/powerpoint/2010/main" val="2543851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left)">
                                      <p:cBhvr>
                                        <p:cTn id="7" dur="500"/>
                                        <p:tgtEl>
                                          <p:spTgt spid="6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62"/>
                                        </p:tgtEl>
                                      </p:cBhvr>
                                    </p:animEffect>
                                    <p:set>
                                      <p:cBhvr>
                                        <p:cTn id="12" dur="1" fill="hold">
                                          <p:stCondLst>
                                            <p:cond delay="499"/>
                                          </p:stCondLst>
                                        </p:cTn>
                                        <p:tgtEl>
                                          <p:spTgt spid="6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6"/>
                                        </p:tgtEl>
                                        <p:attrNameLst>
                                          <p:attrName>style.visibility</p:attrName>
                                        </p:attrNameLst>
                                      </p:cBhvr>
                                      <p:to>
                                        <p:strVal val="visible"/>
                                      </p:to>
                                    </p:set>
                                    <p:animEffect transition="in" filter="wipe(down)">
                                      <p:cBhvr>
                                        <p:cTn id="17" dur="500"/>
                                        <p:tgtEl>
                                          <p:spTgt spid="66"/>
                                        </p:tgtEl>
                                      </p:cBhvr>
                                    </p:animEffect>
                                  </p:childTnLst>
                                </p:cTn>
                              </p:par>
                            </p:childTnLst>
                          </p:cTn>
                        </p:par>
                        <p:par>
                          <p:cTn id="18" fill="hold">
                            <p:stCondLst>
                              <p:cond delay="500"/>
                            </p:stCondLst>
                            <p:childTnLst>
                              <p:par>
                                <p:cTn id="19" presetID="10" presetClass="entr" presetSubtype="0" fill="hold" nodeType="afterEffect">
                                  <p:stCondLst>
                                    <p:cond delay="0"/>
                                  </p:stCondLst>
                                  <p:childTnLst>
                                    <p:set>
                                      <p:cBhvr>
                                        <p:cTn id="20" dur="1" fill="hold">
                                          <p:stCondLst>
                                            <p:cond delay="0"/>
                                          </p:stCondLst>
                                        </p:cTn>
                                        <p:tgtEl>
                                          <p:spTgt spid="66">
                                            <p:txEl>
                                              <p:pRg st="0" end="0"/>
                                            </p:txEl>
                                          </p:spTgt>
                                        </p:tgtEl>
                                        <p:attrNameLst>
                                          <p:attrName>style.visibility</p:attrName>
                                        </p:attrNameLst>
                                      </p:cBhvr>
                                      <p:to>
                                        <p:strVal val="visible"/>
                                      </p:to>
                                    </p:set>
                                    <p:animEffect transition="in" filter="fade">
                                      <p:cBhvr>
                                        <p:cTn id="21" dur="500"/>
                                        <p:tgtEl>
                                          <p:spTgt spid="66">
                                            <p:txEl>
                                              <p:pRg st="0" end="0"/>
                                            </p:txEl>
                                          </p:spTgt>
                                        </p:tgtEl>
                                      </p:cBhvr>
                                    </p:animEffect>
                                  </p:childTnLst>
                                </p:cTn>
                              </p:par>
                            </p:childTnLst>
                          </p:cTn>
                        </p:par>
                        <p:par>
                          <p:cTn id="22" fill="hold">
                            <p:stCondLst>
                              <p:cond delay="1000"/>
                            </p:stCondLst>
                            <p:childTnLst>
                              <p:par>
                                <p:cTn id="23" presetID="10" presetClass="entr" presetSubtype="0" fill="hold" nodeType="afterEffect">
                                  <p:stCondLst>
                                    <p:cond delay="0"/>
                                  </p:stCondLst>
                                  <p:childTnLst>
                                    <p:set>
                                      <p:cBhvr>
                                        <p:cTn id="24" dur="1" fill="hold">
                                          <p:stCondLst>
                                            <p:cond delay="0"/>
                                          </p:stCondLst>
                                        </p:cTn>
                                        <p:tgtEl>
                                          <p:spTgt spid="66">
                                            <p:txEl>
                                              <p:pRg st="1" end="1"/>
                                            </p:txEl>
                                          </p:spTgt>
                                        </p:tgtEl>
                                        <p:attrNameLst>
                                          <p:attrName>style.visibility</p:attrName>
                                        </p:attrNameLst>
                                      </p:cBhvr>
                                      <p:to>
                                        <p:strVal val="visible"/>
                                      </p:to>
                                    </p:set>
                                    <p:animEffect transition="in" filter="fade">
                                      <p:cBhvr>
                                        <p:cTn id="25" dur="500"/>
                                        <p:tgtEl>
                                          <p:spTgt spid="66">
                                            <p:txEl>
                                              <p:pRg st="1" end="1"/>
                                            </p:txEl>
                                          </p:spTgt>
                                        </p:tgtEl>
                                      </p:cBhvr>
                                    </p:animEffect>
                                  </p:childTnLst>
                                </p:cTn>
                              </p:par>
                            </p:childTnLst>
                          </p:cTn>
                        </p:par>
                        <p:par>
                          <p:cTn id="26" fill="hold">
                            <p:stCondLst>
                              <p:cond delay="1500"/>
                            </p:stCondLst>
                            <p:childTnLst>
                              <p:par>
                                <p:cTn id="27" presetID="10" presetClass="entr" presetSubtype="0" fill="hold" nodeType="afterEffect">
                                  <p:stCondLst>
                                    <p:cond delay="0"/>
                                  </p:stCondLst>
                                  <p:childTnLst>
                                    <p:set>
                                      <p:cBhvr>
                                        <p:cTn id="28" dur="1" fill="hold">
                                          <p:stCondLst>
                                            <p:cond delay="0"/>
                                          </p:stCondLst>
                                        </p:cTn>
                                        <p:tgtEl>
                                          <p:spTgt spid="66">
                                            <p:txEl>
                                              <p:pRg st="2" end="2"/>
                                            </p:txEl>
                                          </p:spTgt>
                                        </p:tgtEl>
                                        <p:attrNameLst>
                                          <p:attrName>style.visibility</p:attrName>
                                        </p:attrNameLst>
                                      </p:cBhvr>
                                      <p:to>
                                        <p:strVal val="visible"/>
                                      </p:to>
                                    </p:set>
                                    <p:animEffect transition="in" filter="fade">
                                      <p:cBhvr>
                                        <p:cTn id="29" dur="500"/>
                                        <p:tgtEl>
                                          <p:spTgt spid="66">
                                            <p:txEl>
                                              <p:pRg st="2" end="2"/>
                                            </p:txEl>
                                          </p:spTgt>
                                        </p:tgtEl>
                                      </p:cBhvr>
                                    </p:animEffect>
                                  </p:childTnLst>
                                </p:cTn>
                              </p:par>
                            </p:childTnLst>
                          </p:cTn>
                        </p:par>
                        <p:par>
                          <p:cTn id="30" fill="hold">
                            <p:stCondLst>
                              <p:cond delay="2000"/>
                            </p:stCondLst>
                            <p:childTnLst>
                              <p:par>
                                <p:cTn id="31" presetID="10" presetClass="entr" presetSubtype="0" fill="hold" nodeType="afterEffect">
                                  <p:stCondLst>
                                    <p:cond delay="0"/>
                                  </p:stCondLst>
                                  <p:childTnLst>
                                    <p:set>
                                      <p:cBhvr>
                                        <p:cTn id="32" dur="1" fill="hold">
                                          <p:stCondLst>
                                            <p:cond delay="0"/>
                                          </p:stCondLst>
                                        </p:cTn>
                                        <p:tgtEl>
                                          <p:spTgt spid="66">
                                            <p:txEl>
                                              <p:pRg st="3" end="3"/>
                                            </p:txEl>
                                          </p:spTgt>
                                        </p:tgtEl>
                                        <p:attrNameLst>
                                          <p:attrName>style.visibility</p:attrName>
                                        </p:attrNameLst>
                                      </p:cBhvr>
                                      <p:to>
                                        <p:strVal val="visible"/>
                                      </p:to>
                                    </p:set>
                                    <p:animEffect transition="in" filter="fade">
                                      <p:cBhvr>
                                        <p:cTn id="33" dur="500"/>
                                        <p:tgtEl>
                                          <p:spTgt spid="66">
                                            <p:txEl>
                                              <p:pRg st="3" end="3"/>
                                            </p:txEl>
                                          </p:spTgt>
                                        </p:tgtEl>
                                      </p:cBhvr>
                                    </p:animEffect>
                                  </p:childTnLst>
                                </p:cTn>
                              </p:par>
                            </p:childTnLst>
                          </p:cTn>
                        </p:par>
                        <p:par>
                          <p:cTn id="34" fill="hold">
                            <p:stCondLst>
                              <p:cond delay="2500"/>
                            </p:stCondLst>
                            <p:childTnLst>
                              <p:par>
                                <p:cTn id="35" presetID="10" presetClass="entr" presetSubtype="0" fill="hold" nodeType="afterEffect">
                                  <p:stCondLst>
                                    <p:cond delay="0"/>
                                  </p:stCondLst>
                                  <p:childTnLst>
                                    <p:set>
                                      <p:cBhvr>
                                        <p:cTn id="36" dur="1" fill="hold">
                                          <p:stCondLst>
                                            <p:cond delay="0"/>
                                          </p:stCondLst>
                                        </p:cTn>
                                        <p:tgtEl>
                                          <p:spTgt spid="66">
                                            <p:txEl>
                                              <p:pRg st="4" end="4"/>
                                            </p:txEl>
                                          </p:spTgt>
                                        </p:tgtEl>
                                        <p:attrNameLst>
                                          <p:attrName>style.visibility</p:attrName>
                                        </p:attrNameLst>
                                      </p:cBhvr>
                                      <p:to>
                                        <p:strVal val="visible"/>
                                      </p:to>
                                    </p:set>
                                    <p:animEffect transition="in" filter="fade">
                                      <p:cBhvr>
                                        <p:cTn id="37" dur="500"/>
                                        <p:tgtEl>
                                          <p:spTgt spid="66">
                                            <p:txEl>
                                              <p:pRg st="4" end="4"/>
                                            </p:txEl>
                                          </p:spTgt>
                                        </p:tgtEl>
                                      </p:cBhvr>
                                    </p:animEffect>
                                  </p:childTnLst>
                                </p:cTn>
                              </p:par>
                            </p:childTnLst>
                          </p:cTn>
                        </p:par>
                        <p:par>
                          <p:cTn id="38" fill="hold">
                            <p:stCondLst>
                              <p:cond delay="3000"/>
                            </p:stCondLst>
                            <p:childTnLst>
                              <p:par>
                                <p:cTn id="39" presetID="10" presetClass="entr" presetSubtype="0"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500"/>
                                        <p:tgtEl>
                                          <p:spTgt spid="10"/>
                                        </p:tgtEl>
                                      </p:cBhvr>
                                    </p:animEffect>
                                  </p:childTnLst>
                                </p:cTn>
                              </p:par>
                            </p:childTnLst>
                          </p:cTn>
                        </p:par>
                        <p:par>
                          <p:cTn id="42" fill="hold">
                            <p:stCondLst>
                              <p:cond delay="3500"/>
                            </p:stCondLst>
                            <p:childTnLst>
                              <p:par>
                                <p:cTn id="43" presetID="10" presetClass="entr" presetSubtype="0" fill="hold" grpId="0" nodeType="afterEffect">
                                  <p:stCondLst>
                                    <p:cond delay="0"/>
                                  </p:stCondLst>
                                  <p:childTnLst>
                                    <p:set>
                                      <p:cBhvr>
                                        <p:cTn id="44" dur="1" fill="hold">
                                          <p:stCondLst>
                                            <p:cond delay="0"/>
                                          </p:stCondLst>
                                        </p:cTn>
                                        <p:tgtEl>
                                          <p:spTgt spid="63"/>
                                        </p:tgtEl>
                                        <p:attrNameLst>
                                          <p:attrName>style.visibility</p:attrName>
                                        </p:attrNameLst>
                                      </p:cBhvr>
                                      <p:to>
                                        <p:strVal val="visible"/>
                                      </p:to>
                                    </p:set>
                                    <p:animEffect transition="in" filter="fade">
                                      <p:cBhvr>
                                        <p:cTn id="45" dur="500"/>
                                        <p:tgtEl>
                                          <p:spTgt spid="63"/>
                                        </p:tgtEl>
                                      </p:cBhvr>
                                    </p:animEffect>
                                  </p:childTnLst>
                                </p:cTn>
                              </p:par>
                            </p:childTnLst>
                          </p:cTn>
                        </p:par>
                        <p:par>
                          <p:cTn id="46" fill="hold">
                            <p:stCondLst>
                              <p:cond delay="4000"/>
                            </p:stCondLst>
                            <p:childTnLst>
                              <p:par>
                                <p:cTn id="47" presetID="22" presetClass="entr" presetSubtype="1" fill="hold" grpId="0" nodeType="afterEffect">
                                  <p:stCondLst>
                                    <p:cond delay="0"/>
                                  </p:stCondLst>
                                  <p:childTnLst>
                                    <p:set>
                                      <p:cBhvr>
                                        <p:cTn id="48" dur="1" fill="hold">
                                          <p:stCondLst>
                                            <p:cond delay="0"/>
                                          </p:stCondLst>
                                        </p:cTn>
                                        <p:tgtEl>
                                          <p:spTgt spid="71"/>
                                        </p:tgtEl>
                                        <p:attrNameLst>
                                          <p:attrName>style.visibility</p:attrName>
                                        </p:attrNameLst>
                                      </p:cBhvr>
                                      <p:to>
                                        <p:strVal val="visible"/>
                                      </p:to>
                                    </p:set>
                                    <p:animEffect transition="in" filter="wipe(up)">
                                      <p:cBhvr>
                                        <p:cTn id="49" dur="500"/>
                                        <p:tgtEl>
                                          <p:spTgt spid="71"/>
                                        </p:tgtEl>
                                      </p:cBhvr>
                                    </p:animEffect>
                                  </p:childTnLst>
                                </p:cTn>
                              </p:par>
                              <p:par>
                                <p:cTn id="50" presetID="22" presetClass="entr" presetSubtype="1" fill="hold" nodeType="withEffect">
                                  <p:stCondLst>
                                    <p:cond delay="0"/>
                                  </p:stCondLst>
                                  <p:childTnLst>
                                    <p:set>
                                      <p:cBhvr>
                                        <p:cTn id="51" dur="1" fill="hold">
                                          <p:stCondLst>
                                            <p:cond delay="0"/>
                                          </p:stCondLst>
                                        </p:cTn>
                                        <p:tgtEl>
                                          <p:spTgt spid="79"/>
                                        </p:tgtEl>
                                        <p:attrNameLst>
                                          <p:attrName>style.visibility</p:attrName>
                                        </p:attrNameLst>
                                      </p:cBhvr>
                                      <p:to>
                                        <p:strVal val="visible"/>
                                      </p:to>
                                    </p:set>
                                    <p:animEffect transition="in" filter="wipe(up)">
                                      <p:cBhvr>
                                        <p:cTn id="52" dur="500"/>
                                        <p:tgtEl>
                                          <p:spTgt spid="79"/>
                                        </p:tgtEl>
                                      </p:cBhvr>
                                    </p:animEffect>
                                  </p:childTnLst>
                                </p:cTn>
                              </p:par>
                            </p:childTnLst>
                          </p:cTn>
                        </p:par>
                        <p:par>
                          <p:cTn id="53" fill="hold">
                            <p:stCondLst>
                              <p:cond delay="4500"/>
                            </p:stCondLst>
                            <p:childTnLst>
                              <p:par>
                                <p:cTn id="54" presetID="22" presetClass="entr" presetSubtype="1" fill="hold" grpId="0" nodeType="afterEffect">
                                  <p:stCondLst>
                                    <p:cond delay="0"/>
                                  </p:stCondLst>
                                  <p:childTnLst>
                                    <p:set>
                                      <p:cBhvr>
                                        <p:cTn id="55" dur="1" fill="hold">
                                          <p:stCondLst>
                                            <p:cond delay="0"/>
                                          </p:stCondLst>
                                        </p:cTn>
                                        <p:tgtEl>
                                          <p:spTgt spid="157"/>
                                        </p:tgtEl>
                                        <p:attrNameLst>
                                          <p:attrName>style.visibility</p:attrName>
                                        </p:attrNameLst>
                                      </p:cBhvr>
                                      <p:to>
                                        <p:strVal val="visible"/>
                                      </p:to>
                                    </p:set>
                                    <p:animEffect transition="in" filter="wipe(up)">
                                      <p:cBhvr>
                                        <p:cTn id="56" dur="500"/>
                                        <p:tgtEl>
                                          <p:spTgt spid="157"/>
                                        </p:tgtEl>
                                      </p:cBhvr>
                                    </p:animEffect>
                                  </p:childTnLst>
                                </p:cTn>
                              </p:par>
                            </p:childTnLst>
                          </p:cTn>
                        </p:par>
                        <p:par>
                          <p:cTn id="57" fill="hold">
                            <p:stCondLst>
                              <p:cond delay="5000"/>
                            </p:stCondLst>
                            <p:childTnLst>
                              <p:par>
                                <p:cTn id="58" presetID="22" presetClass="entr" presetSubtype="1" fill="hold" grpId="0" nodeType="afterEffect">
                                  <p:stCondLst>
                                    <p:cond delay="0"/>
                                  </p:stCondLst>
                                  <p:childTnLst>
                                    <p:set>
                                      <p:cBhvr>
                                        <p:cTn id="59" dur="1" fill="hold">
                                          <p:stCondLst>
                                            <p:cond delay="0"/>
                                          </p:stCondLst>
                                        </p:cTn>
                                        <p:tgtEl>
                                          <p:spTgt spid="72"/>
                                        </p:tgtEl>
                                        <p:attrNameLst>
                                          <p:attrName>style.visibility</p:attrName>
                                        </p:attrNameLst>
                                      </p:cBhvr>
                                      <p:to>
                                        <p:strVal val="visible"/>
                                      </p:to>
                                    </p:set>
                                    <p:animEffect transition="in" filter="wipe(up)">
                                      <p:cBhvr>
                                        <p:cTn id="60" dur="500"/>
                                        <p:tgtEl>
                                          <p:spTgt spid="72"/>
                                        </p:tgtEl>
                                      </p:cBhvr>
                                    </p:animEffect>
                                  </p:childTnLst>
                                </p:cTn>
                              </p:par>
                              <p:par>
                                <p:cTn id="61" presetID="22" presetClass="entr" presetSubtype="1" fill="hold" nodeType="withEffect">
                                  <p:stCondLst>
                                    <p:cond delay="0"/>
                                  </p:stCondLst>
                                  <p:childTnLst>
                                    <p:set>
                                      <p:cBhvr>
                                        <p:cTn id="62" dur="1" fill="hold">
                                          <p:stCondLst>
                                            <p:cond delay="0"/>
                                          </p:stCondLst>
                                        </p:cTn>
                                        <p:tgtEl>
                                          <p:spTgt spid="80"/>
                                        </p:tgtEl>
                                        <p:attrNameLst>
                                          <p:attrName>style.visibility</p:attrName>
                                        </p:attrNameLst>
                                      </p:cBhvr>
                                      <p:to>
                                        <p:strVal val="visible"/>
                                      </p:to>
                                    </p:set>
                                    <p:animEffect transition="in" filter="wipe(up)">
                                      <p:cBhvr>
                                        <p:cTn id="63" dur="500"/>
                                        <p:tgtEl>
                                          <p:spTgt spid="80"/>
                                        </p:tgtEl>
                                      </p:cBhvr>
                                    </p:animEffect>
                                  </p:childTnLst>
                                </p:cTn>
                              </p:par>
                              <p:par>
                                <p:cTn id="64" presetID="22" presetClass="entr" presetSubtype="1" fill="hold" grpId="0" nodeType="withEffect">
                                  <p:stCondLst>
                                    <p:cond delay="0"/>
                                  </p:stCondLst>
                                  <p:childTnLst>
                                    <p:set>
                                      <p:cBhvr>
                                        <p:cTn id="65" dur="1" fill="hold">
                                          <p:stCondLst>
                                            <p:cond delay="0"/>
                                          </p:stCondLst>
                                        </p:cTn>
                                        <p:tgtEl>
                                          <p:spTgt spid="158"/>
                                        </p:tgtEl>
                                        <p:attrNameLst>
                                          <p:attrName>style.visibility</p:attrName>
                                        </p:attrNameLst>
                                      </p:cBhvr>
                                      <p:to>
                                        <p:strVal val="visible"/>
                                      </p:to>
                                    </p:set>
                                    <p:animEffect transition="in" filter="wipe(up)">
                                      <p:cBhvr>
                                        <p:cTn id="66" dur="500"/>
                                        <p:tgtEl>
                                          <p:spTgt spid="158"/>
                                        </p:tgtEl>
                                      </p:cBhvr>
                                    </p:animEffect>
                                  </p:childTnLst>
                                </p:cTn>
                              </p:par>
                            </p:childTnLst>
                          </p:cTn>
                        </p:par>
                        <p:par>
                          <p:cTn id="67" fill="hold">
                            <p:stCondLst>
                              <p:cond delay="5500"/>
                            </p:stCondLst>
                            <p:childTnLst>
                              <p:par>
                                <p:cTn id="68" presetID="10" presetClass="entr" presetSubtype="0" fill="hold" grpId="0" nodeType="after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fade">
                                      <p:cBhvr>
                                        <p:cTn id="70" dur="500"/>
                                        <p:tgtEl>
                                          <p:spTgt spid="16"/>
                                        </p:tgtEl>
                                      </p:cBhvr>
                                    </p:animEffect>
                                  </p:childTnLst>
                                </p:cTn>
                              </p:par>
                            </p:childTnLst>
                          </p:cTn>
                        </p:par>
                        <p:par>
                          <p:cTn id="71" fill="hold">
                            <p:stCondLst>
                              <p:cond delay="6000"/>
                            </p:stCondLst>
                            <p:childTnLst>
                              <p:par>
                                <p:cTn id="72" presetID="22" presetClass="entr" presetSubtype="1" fill="hold" grpId="0" nodeType="afterEffect">
                                  <p:stCondLst>
                                    <p:cond delay="0"/>
                                  </p:stCondLst>
                                  <p:childTnLst>
                                    <p:set>
                                      <p:cBhvr>
                                        <p:cTn id="73" dur="1" fill="hold">
                                          <p:stCondLst>
                                            <p:cond delay="0"/>
                                          </p:stCondLst>
                                        </p:cTn>
                                        <p:tgtEl>
                                          <p:spTgt spid="69"/>
                                        </p:tgtEl>
                                        <p:attrNameLst>
                                          <p:attrName>style.visibility</p:attrName>
                                        </p:attrNameLst>
                                      </p:cBhvr>
                                      <p:to>
                                        <p:strVal val="visible"/>
                                      </p:to>
                                    </p:set>
                                    <p:animEffect transition="in" filter="wipe(up)">
                                      <p:cBhvr>
                                        <p:cTn id="74" dur="500"/>
                                        <p:tgtEl>
                                          <p:spTgt spid="69"/>
                                        </p:tgtEl>
                                      </p:cBhvr>
                                    </p:animEffect>
                                  </p:childTnLst>
                                </p:cTn>
                              </p:par>
                              <p:par>
                                <p:cTn id="75" presetID="22" presetClass="entr" presetSubtype="1" fill="hold" nodeType="withEffect">
                                  <p:stCondLst>
                                    <p:cond delay="0"/>
                                  </p:stCondLst>
                                  <p:childTnLst>
                                    <p:set>
                                      <p:cBhvr>
                                        <p:cTn id="76" dur="1" fill="hold">
                                          <p:stCondLst>
                                            <p:cond delay="0"/>
                                          </p:stCondLst>
                                        </p:cTn>
                                        <p:tgtEl>
                                          <p:spTgt spid="75"/>
                                        </p:tgtEl>
                                        <p:attrNameLst>
                                          <p:attrName>style.visibility</p:attrName>
                                        </p:attrNameLst>
                                      </p:cBhvr>
                                      <p:to>
                                        <p:strVal val="visible"/>
                                      </p:to>
                                    </p:set>
                                    <p:animEffect transition="in" filter="wipe(up)">
                                      <p:cBhvr>
                                        <p:cTn id="77" dur="500"/>
                                        <p:tgtEl>
                                          <p:spTgt spid="75"/>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44"/>
                                        </p:tgtEl>
                                        <p:attrNameLst>
                                          <p:attrName>style.visibility</p:attrName>
                                        </p:attrNameLst>
                                      </p:cBhvr>
                                      <p:to>
                                        <p:strVal val="visible"/>
                                      </p:to>
                                    </p:set>
                                    <p:animEffect transition="in" filter="fade">
                                      <p:cBhvr>
                                        <p:cTn id="80" dur="500"/>
                                        <p:tgtEl>
                                          <p:spTgt spid="44"/>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xit" presetSubtype="0" fill="hold" grpId="1" nodeType="clickEffect">
                                  <p:stCondLst>
                                    <p:cond delay="0"/>
                                  </p:stCondLst>
                                  <p:childTnLst>
                                    <p:animEffect transition="out" filter="fade">
                                      <p:cBhvr>
                                        <p:cTn id="84" dur="500"/>
                                        <p:tgtEl>
                                          <p:spTgt spid="71"/>
                                        </p:tgtEl>
                                      </p:cBhvr>
                                    </p:animEffect>
                                    <p:set>
                                      <p:cBhvr>
                                        <p:cTn id="85" dur="1" fill="hold">
                                          <p:stCondLst>
                                            <p:cond delay="499"/>
                                          </p:stCondLst>
                                        </p:cTn>
                                        <p:tgtEl>
                                          <p:spTgt spid="71"/>
                                        </p:tgtEl>
                                        <p:attrNameLst>
                                          <p:attrName>style.visibility</p:attrName>
                                        </p:attrNameLst>
                                      </p:cBhvr>
                                      <p:to>
                                        <p:strVal val="hidden"/>
                                      </p:to>
                                    </p:set>
                                  </p:childTnLst>
                                </p:cTn>
                              </p:par>
                              <p:par>
                                <p:cTn id="86" presetID="10" presetClass="exit" presetSubtype="0" fill="hold" nodeType="withEffect">
                                  <p:stCondLst>
                                    <p:cond delay="0"/>
                                  </p:stCondLst>
                                  <p:childTnLst>
                                    <p:animEffect transition="out" filter="fade">
                                      <p:cBhvr>
                                        <p:cTn id="87" dur="500"/>
                                        <p:tgtEl>
                                          <p:spTgt spid="79"/>
                                        </p:tgtEl>
                                      </p:cBhvr>
                                    </p:animEffect>
                                    <p:set>
                                      <p:cBhvr>
                                        <p:cTn id="88" dur="1" fill="hold">
                                          <p:stCondLst>
                                            <p:cond delay="499"/>
                                          </p:stCondLst>
                                        </p:cTn>
                                        <p:tgtEl>
                                          <p:spTgt spid="79"/>
                                        </p:tgtEl>
                                        <p:attrNameLst>
                                          <p:attrName>style.visibility</p:attrName>
                                        </p:attrNameLst>
                                      </p:cBhvr>
                                      <p:to>
                                        <p:strVal val="hidden"/>
                                      </p:to>
                                    </p:set>
                                  </p:childTnLst>
                                </p:cTn>
                              </p:par>
                              <p:par>
                                <p:cTn id="89" presetID="10" presetClass="exit" presetSubtype="0" fill="hold" grpId="1" nodeType="withEffect">
                                  <p:stCondLst>
                                    <p:cond delay="0"/>
                                  </p:stCondLst>
                                  <p:childTnLst>
                                    <p:animEffect transition="out" filter="fade">
                                      <p:cBhvr>
                                        <p:cTn id="90" dur="500"/>
                                        <p:tgtEl>
                                          <p:spTgt spid="157"/>
                                        </p:tgtEl>
                                      </p:cBhvr>
                                    </p:animEffect>
                                    <p:set>
                                      <p:cBhvr>
                                        <p:cTn id="91" dur="1" fill="hold">
                                          <p:stCondLst>
                                            <p:cond delay="499"/>
                                          </p:stCondLst>
                                        </p:cTn>
                                        <p:tgtEl>
                                          <p:spTgt spid="157"/>
                                        </p:tgtEl>
                                        <p:attrNameLst>
                                          <p:attrName>style.visibility</p:attrName>
                                        </p:attrNameLst>
                                      </p:cBhvr>
                                      <p:to>
                                        <p:strVal val="hidden"/>
                                      </p:to>
                                    </p:set>
                                  </p:childTnLst>
                                </p:cTn>
                              </p:par>
                              <p:par>
                                <p:cTn id="92" presetID="10" presetClass="exit" presetSubtype="0" fill="hold" grpId="1" nodeType="withEffect">
                                  <p:stCondLst>
                                    <p:cond delay="0"/>
                                  </p:stCondLst>
                                  <p:childTnLst>
                                    <p:animEffect transition="out" filter="fade">
                                      <p:cBhvr>
                                        <p:cTn id="93" dur="500"/>
                                        <p:tgtEl>
                                          <p:spTgt spid="72"/>
                                        </p:tgtEl>
                                      </p:cBhvr>
                                    </p:animEffect>
                                    <p:set>
                                      <p:cBhvr>
                                        <p:cTn id="94" dur="1" fill="hold">
                                          <p:stCondLst>
                                            <p:cond delay="499"/>
                                          </p:stCondLst>
                                        </p:cTn>
                                        <p:tgtEl>
                                          <p:spTgt spid="72"/>
                                        </p:tgtEl>
                                        <p:attrNameLst>
                                          <p:attrName>style.visibility</p:attrName>
                                        </p:attrNameLst>
                                      </p:cBhvr>
                                      <p:to>
                                        <p:strVal val="hidden"/>
                                      </p:to>
                                    </p:set>
                                  </p:childTnLst>
                                </p:cTn>
                              </p:par>
                              <p:par>
                                <p:cTn id="95" presetID="10" presetClass="exit" presetSubtype="0" fill="hold" nodeType="withEffect">
                                  <p:stCondLst>
                                    <p:cond delay="0"/>
                                  </p:stCondLst>
                                  <p:childTnLst>
                                    <p:animEffect transition="out" filter="fade">
                                      <p:cBhvr>
                                        <p:cTn id="96" dur="500"/>
                                        <p:tgtEl>
                                          <p:spTgt spid="80"/>
                                        </p:tgtEl>
                                      </p:cBhvr>
                                    </p:animEffect>
                                    <p:set>
                                      <p:cBhvr>
                                        <p:cTn id="97" dur="1" fill="hold">
                                          <p:stCondLst>
                                            <p:cond delay="499"/>
                                          </p:stCondLst>
                                        </p:cTn>
                                        <p:tgtEl>
                                          <p:spTgt spid="80"/>
                                        </p:tgtEl>
                                        <p:attrNameLst>
                                          <p:attrName>style.visibility</p:attrName>
                                        </p:attrNameLst>
                                      </p:cBhvr>
                                      <p:to>
                                        <p:strVal val="hidden"/>
                                      </p:to>
                                    </p:set>
                                  </p:childTnLst>
                                </p:cTn>
                              </p:par>
                              <p:par>
                                <p:cTn id="98" presetID="10" presetClass="exit" presetSubtype="0" fill="hold" grpId="1" nodeType="withEffect">
                                  <p:stCondLst>
                                    <p:cond delay="0"/>
                                  </p:stCondLst>
                                  <p:childTnLst>
                                    <p:animEffect transition="out" filter="fade">
                                      <p:cBhvr>
                                        <p:cTn id="99" dur="500"/>
                                        <p:tgtEl>
                                          <p:spTgt spid="158"/>
                                        </p:tgtEl>
                                      </p:cBhvr>
                                    </p:animEffect>
                                    <p:set>
                                      <p:cBhvr>
                                        <p:cTn id="100" dur="1" fill="hold">
                                          <p:stCondLst>
                                            <p:cond delay="499"/>
                                          </p:stCondLst>
                                        </p:cTn>
                                        <p:tgtEl>
                                          <p:spTgt spid="158"/>
                                        </p:tgtEl>
                                        <p:attrNameLst>
                                          <p:attrName>style.visibility</p:attrName>
                                        </p:attrNameLst>
                                      </p:cBhvr>
                                      <p:to>
                                        <p:strVal val="hidden"/>
                                      </p:to>
                                    </p:set>
                                  </p:childTnLst>
                                </p:cTn>
                              </p:par>
                              <p:par>
                                <p:cTn id="101" presetID="10" presetClass="exit" presetSubtype="0" fill="hold" grpId="1" nodeType="withEffect">
                                  <p:stCondLst>
                                    <p:cond delay="0"/>
                                  </p:stCondLst>
                                  <p:childTnLst>
                                    <p:animEffect transition="out" filter="fade">
                                      <p:cBhvr>
                                        <p:cTn id="102" dur="500"/>
                                        <p:tgtEl>
                                          <p:spTgt spid="16"/>
                                        </p:tgtEl>
                                      </p:cBhvr>
                                    </p:animEffect>
                                    <p:set>
                                      <p:cBhvr>
                                        <p:cTn id="103" dur="1" fill="hold">
                                          <p:stCondLst>
                                            <p:cond delay="499"/>
                                          </p:stCondLst>
                                        </p:cTn>
                                        <p:tgtEl>
                                          <p:spTgt spid="16"/>
                                        </p:tgtEl>
                                        <p:attrNameLst>
                                          <p:attrName>style.visibility</p:attrName>
                                        </p:attrNameLst>
                                      </p:cBhvr>
                                      <p:to>
                                        <p:strVal val="hidden"/>
                                      </p:to>
                                    </p:set>
                                  </p:childTnLst>
                                </p:cTn>
                              </p:par>
                              <p:par>
                                <p:cTn id="104" presetID="10" presetClass="exit" presetSubtype="0" fill="hold" grpId="1" nodeType="withEffect">
                                  <p:stCondLst>
                                    <p:cond delay="0"/>
                                  </p:stCondLst>
                                  <p:childTnLst>
                                    <p:animEffect transition="out" filter="fade">
                                      <p:cBhvr>
                                        <p:cTn id="105" dur="500"/>
                                        <p:tgtEl>
                                          <p:spTgt spid="69"/>
                                        </p:tgtEl>
                                      </p:cBhvr>
                                    </p:animEffect>
                                    <p:set>
                                      <p:cBhvr>
                                        <p:cTn id="106" dur="1" fill="hold">
                                          <p:stCondLst>
                                            <p:cond delay="499"/>
                                          </p:stCondLst>
                                        </p:cTn>
                                        <p:tgtEl>
                                          <p:spTgt spid="69"/>
                                        </p:tgtEl>
                                        <p:attrNameLst>
                                          <p:attrName>style.visibility</p:attrName>
                                        </p:attrNameLst>
                                      </p:cBhvr>
                                      <p:to>
                                        <p:strVal val="hidden"/>
                                      </p:to>
                                    </p:set>
                                  </p:childTnLst>
                                </p:cTn>
                              </p:par>
                              <p:par>
                                <p:cTn id="107" presetID="10" presetClass="exit" presetSubtype="0" fill="hold" nodeType="withEffect">
                                  <p:stCondLst>
                                    <p:cond delay="0"/>
                                  </p:stCondLst>
                                  <p:childTnLst>
                                    <p:animEffect transition="out" filter="fade">
                                      <p:cBhvr>
                                        <p:cTn id="108" dur="500"/>
                                        <p:tgtEl>
                                          <p:spTgt spid="75"/>
                                        </p:tgtEl>
                                      </p:cBhvr>
                                    </p:animEffect>
                                    <p:set>
                                      <p:cBhvr>
                                        <p:cTn id="109" dur="1" fill="hold">
                                          <p:stCondLst>
                                            <p:cond delay="499"/>
                                          </p:stCondLst>
                                        </p:cTn>
                                        <p:tgtEl>
                                          <p:spTgt spid="75"/>
                                        </p:tgtEl>
                                        <p:attrNameLst>
                                          <p:attrName>style.visibility</p:attrName>
                                        </p:attrNameLst>
                                      </p:cBhvr>
                                      <p:to>
                                        <p:strVal val="hidden"/>
                                      </p:to>
                                    </p:set>
                                  </p:childTnLst>
                                </p:cTn>
                              </p:par>
                              <p:par>
                                <p:cTn id="110" presetID="10" presetClass="exit" presetSubtype="0" fill="hold" grpId="1" nodeType="withEffect">
                                  <p:stCondLst>
                                    <p:cond delay="0"/>
                                  </p:stCondLst>
                                  <p:childTnLst>
                                    <p:animEffect transition="out" filter="fade">
                                      <p:cBhvr>
                                        <p:cTn id="111" dur="500"/>
                                        <p:tgtEl>
                                          <p:spTgt spid="44"/>
                                        </p:tgtEl>
                                      </p:cBhvr>
                                    </p:animEffect>
                                    <p:set>
                                      <p:cBhvr>
                                        <p:cTn id="112" dur="1" fill="hold">
                                          <p:stCondLst>
                                            <p:cond delay="499"/>
                                          </p:stCondLst>
                                        </p:cTn>
                                        <p:tgtEl>
                                          <p:spTgt spid="44"/>
                                        </p:tgtEl>
                                        <p:attrNameLst>
                                          <p:attrName>style.visibility</p:attrName>
                                        </p:attrNameLst>
                                      </p:cBhvr>
                                      <p:to>
                                        <p:strVal val="hidden"/>
                                      </p:to>
                                    </p:set>
                                  </p:childTnLst>
                                </p:cTn>
                              </p:par>
                              <p:par>
                                <p:cTn id="113" presetID="10" presetClass="exit" presetSubtype="0" fill="hold" grpId="1" nodeType="withEffect">
                                  <p:stCondLst>
                                    <p:cond delay="0"/>
                                  </p:stCondLst>
                                  <p:childTnLst>
                                    <p:animEffect transition="out" filter="fade">
                                      <p:cBhvr>
                                        <p:cTn id="114" dur="500"/>
                                        <p:tgtEl>
                                          <p:spTgt spid="10"/>
                                        </p:tgtEl>
                                      </p:cBhvr>
                                    </p:animEffect>
                                    <p:set>
                                      <p:cBhvr>
                                        <p:cTn id="115" dur="1" fill="hold">
                                          <p:stCondLst>
                                            <p:cond delay="499"/>
                                          </p:stCondLst>
                                        </p:cTn>
                                        <p:tgtEl>
                                          <p:spTgt spid="10"/>
                                        </p:tgtEl>
                                        <p:attrNameLst>
                                          <p:attrName>style.visibility</p:attrName>
                                        </p:attrNameLst>
                                      </p:cBhvr>
                                      <p:to>
                                        <p:strVal val="hidden"/>
                                      </p:to>
                                    </p:set>
                                  </p:childTnLst>
                                </p:cTn>
                              </p:par>
                              <p:par>
                                <p:cTn id="116" presetID="10" presetClass="exit" presetSubtype="0" fill="hold" grpId="1" nodeType="withEffect">
                                  <p:stCondLst>
                                    <p:cond delay="0"/>
                                  </p:stCondLst>
                                  <p:childTnLst>
                                    <p:animEffect transition="out" filter="fade">
                                      <p:cBhvr>
                                        <p:cTn id="117" dur="500"/>
                                        <p:tgtEl>
                                          <p:spTgt spid="63"/>
                                        </p:tgtEl>
                                      </p:cBhvr>
                                    </p:animEffect>
                                    <p:set>
                                      <p:cBhvr>
                                        <p:cTn id="118" dur="1" fill="hold">
                                          <p:stCondLst>
                                            <p:cond delay="499"/>
                                          </p:stCondLst>
                                        </p:cTn>
                                        <p:tgtEl>
                                          <p:spTgt spid="6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6" grpId="0"/>
      <p:bldP spid="16" grpId="1"/>
      <p:bldP spid="44" grpId="0" animBg="1"/>
      <p:bldP spid="44" grpId="1" animBg="1"/>
      <p:bldP spid="157" grpId="0" animBg="1"/>
      <p:bldP spid="157" grpId="1" animBg="1"/>
      <p:bldP spid="158" grpId="0" animBg="1"/>
      <p:bldP spid="158" grpId="1" animBg="1"/>
      <p:bldP spid="62" grpId="0" animBg="1"/>
      <p:bldP spid="62" grpId="1" animBg="1"/>
      <p:bldP spid="63" grpId="0"/>
      <p:bldP spid="63" grpId="1"/>
      <p:bldP spid="66" grpId="0" animBg="1"/>
      <p:bldP spid="69" grpId="0" animBg="1"/>
      <p:bldP spid="69" grpId="1" animBg="1"/>
      <p:bldP spid="71" grpId="0" animBg="1"/>
      <p:bldP spid="71" grpId="1" animBg="1"/>
      <p:bldP spid="72" grpId="0" animBg="1"/>
      <p:bldP spid="72" grpId="1" animBg="1"/>
    </p:bld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Transparent</a:t>
            </a:r>
            <a:r>
              <a:rPr lang="en-US" baseline="0" dirty="0" smtClean="0"/>
              <a:t> Machine Learning in the Polarity Assignment Phase</a:t>
            </a:r>
            <a:endParaRPr lang="en-US" dirty="0"/>
          </a:p>
        </p:txBody>
      </p:sp>
      <p:sp>
        <p:nvSpPr>
          <p:cNvPr id="3" name="Content Placeholder 2"/>
          <p:cNvSpPr>
            <a:spLocks noGrp="1"/>
          </p:cNvSpPr>
          <p:nvPr>
            <p:ph sz="half" idx="1"/>
          </p:nvPr>
        </p:nvSpPr>
        <p:spPr/>
        <p:txBody>
          <a:bodyPr/>
          <a:lstStyle/>
          <a:p>
            <a:pPr marL="173038" lvl="1" indent="-173038">
              <a:spcBef>
                <a:spcPct val="50000"/>
              </a:spcBef>
              <a:buFont typeface="Wingdings" panose="05000000000000000000" pitchFamily="2" charset="2"/>
              <a:buChar char="§"/>
            </a:pPr>
            <a:r>
              <a:rPr lang="en-US" dirty="0"/>
              <a:t>The sentiment </a:t>
            </a:r>
            <a:r>
              <a:rPr lang="en-US" dirty="0" smtClean="0"/>
              <a:t>model: AQL rules</a:t>
            </a:r>
          </a:p>
          <a:p>
            <a:pPr lvl="1"/>
            <a:r>
              <a:rPr lang="en-US" dirty="0"/>
              <a:t>Exposes customization points</a:t>
            </a:r>
            <a:r>
              <a:rPr lang="en-US" dirty="0" smtClean="0"/>
              <a:t>:</a:t>
            </a:r>
          </a:p>
          <a:p>
            <a:pPr marL="979487" lvl="3" indent="-285750">
              <a:spcBef>
                <a:spcPct val="50000"/>
              </a:spcBef>
              <a:buClrTx/>
              <a:buFont typeface="Arial" panose="020B0604020202020204" pitchFamily="34" charset="0"/>
              <a:buChar char="•"/>
            </a:pPr>
            <a:r>
              <a:rPr lang="en-US" sz="1400" dirty="0" smtClean="0">
                <a:solidFill>
                  <a:schemeClr val="tx1"/>
                </a:solidFill>
                <a:latin typeface="Whitney Light" pitchFamily="50" charset="0"/>
              </a:rPr>
              <a:t>Dictionaries of sentiment clues</a:t>
            </a:r>
            <a:endParaRPr lang="en-US" sz="1400" dirty="0">
              <a:solidFill>
                <a:schemeClr val="tx1"/>
              </a:solidFill>
              <a:latin typeface="Whitney Light" pitchFamily="50" charset="0"/>
            </a:endParaRPr>
          </a:p>
          <a:p>
            <a:pPr marL="979487" lvl="3" indent="-285750">
              <a:spcBef>
                <a:spcPct val="50000"/>
              </a:spcBef>
              <a:buClrTx/>
              <a:buFont typeface="Arial" panose="020B0604020202020204" pitchFamily="34" charset="0"/>
              <a:buChar char="•"/>
            </a:pPr>
            <a:r>
              <a:rPr lang="en-US" sz="1400" dirty="0">
                <a:solidFill>
                  <a:schemeClr val="tx1"/>
                </a:solidFill>
                <a:latin typeface="Whitney Light" pitchFamily="50" charset="0"/>
              </a:rPr>
              <a:t>Disable or change the behavior of certain rules (e.g., discard past tense sentiments</a:t>
            </a:r>
            <a:r>
              <a:rPr lang="en-US" sz="1400" dirty="0" smtClean="0">
                <a:solidFill>
                  <a:schemeClr val="tx1"/>
                </a:solidFill>
                <a:latin typeface="Whitney Light" pitchFamily="50" charset="0"/>
              </a:rPr>
              <a:t>)</a:t>
            </a:r>
            <a:endParaRPr lang="en-US" dirty="0"/>
          </a:p>
          <a:p>
            <a:pPr lvl="1"/>
            <a:r>
              <a:rPr lang="en-US" dirty="0"/>
              <a:t>Generic model adapted for the domain, mostly manually</a:t>
            </a:r>
          </a:p>
          <a:p>
            <a:pPr lvl="1"/>
            <a:r>
              <a:rPr lang="en-US" dirty="0"/>
              <a:t>Automatic adaptation of dictionaries not possible due to  absence of labeled data</a:t>
            </a:r>
          </a:p>
        </p:txBody>
      </p:sp>
      <p:sp>
        <p:nvSpPr>
          <p:cNvPr id="6" name="Content Placeholder 5"/>
          <p:cNvSpPr>
            <a:spLocks noGrp="1"/>
          </p:cNvSpPr>
          <p:nvPr>
            <p:ph sz="half" idx="2"/>
          </p:nvPr>
        </p:nvSpPr>
        <p:spPr/>
        <p:txBody>
          <a:bodyPr/>
          <a:lstStyle/>
          <a:p>
            <a:r>
              <a:rPr lang="en-US" dirty="0" smtClean="0"/>
              <a:t>Sentiment Aggregation as a Classification Problem</a:t>
            </a:r>
          </a:p>
          <a:p>
            <a:pPr lvl="1"/>
            <a:r>
              <a:rPr lang="en-US" dirty="0" smtClean="0"/>
              <a:t>Given </a:t>
            </a:r>
            <a:r>
              <a:rPr lang="en-US" dirty="0"/>
              <a:t>individual sentiment </a:t>
            </a:r>
            <a:r>
              <a:rPr lang="en-US" dirty="0" smtClean="0"/>
              <a:t>instances for an entity from a document, classify the document-level polarity for the entity</a:t>
            </a:r>
          </a:p>
          <a:p>
            <a:pPr lvl="1"/>
            <a:r>
              <a:rPr lang="en-US" dirty="0" smtClean="0"/>
              <a:t>SVM model trained based on (entity/polarity) pairs in 100 documents</a:t>
            </a:r>
          </a:p>
          <a:p>
            <a:pPr lvl="1"/>
            <a:r>
              <a:rPr lang="en-US" dirty="0" smtClean="0"/>
              <a:t>Model embedded in AQL for scoring</a:t>
            </a:r>
          </a:p>
          <a:p>
            <a:pPr lvl="1"/>
            <a:endParaRPr lang="en-US" dirty="0"/>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165</a:t>
            </a:fld>
            <a:endParaRPr lang="en-US" altLang="en-US"/>
          </a:p>
        </p:txBody>
      </p:sp>
    </p:spTree>
    <p:extLst>
      <p:ext uri="{BB962C8B-B14F-4D97-AF65-F5344CB8AC3E}">
        <p14:creationId xmlns:p14="http://schemas.microsoft.com/office/powerpoint/2010/main" val="2409259194"/>
      </p:ext>
    </p:ext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Whitney-Semibold"/>
                <a:cs typeface="Whitney-Semibold"/>
              </a:rPr>
              <a:t>Sentiment Analysis over Research </a:t>
            </a:r>
            <a:r>
              <a:rPr lang="en-US" dirty="0" smtClean="0">
                <a:latin typeface="Whitney-Semibold"/>
                <a:cs typeface="Whitney-Semibold"/>
              </a:rPr>
              <a:t>Reports: Transparent ML</a:t>
            </a:r>
            <a:endParaRPr lang="en-US" dirty="0"/>
          </a:p>
        </p:txBody>
      </p:sp>
      <p:sp>
        <p:nvSpPr>
          <p:cNvPr id="5" name="Slide Number Placeholder 4"/>
          <p:cNvSpPr>
            <a:spLocks noGrp="1"/>
          </p:cNvSpPr>
          <p:nvPr>
            <p:ph type="sldNum" sz="quarter" idx="10"/>
          </p:nvPr>
        </p:nvSpPr>
        <p:spPr/>
        <p:txBody>
          <a:bodyPr/>
          <a:lstStyle/>
          <a:p>
            <a:pPr>
              <a:defRPr/>
            </a:pPr>
            <a:fld id="{846F4F61-EDA7-405C-B8F8-FCCC61733E70}" type="slidenum">
              <a:rPr lang="en-US" altLang="en-US" smtClean="0"/>
              <a:pPr>
                <a:defRPr/>
              </a:pPr>
              <a:t>166</a:t>
            </a:fld>
            <a:endParaRPr lang="en-US" altLang="en-US"/>
          </a:p>
        </p:txBody>
      </p:sp>
      <p:pic>
        <p:nvPicPr>
          <p:cNvPr id="6" name="Picture 16" descr="MC900432599[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562" y="4038600"/>
            <a:ext cx="990600" cy="990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AutoShape 18"/>
          <p:cNvSpPr>
            <a:spLocks noChangeArrowheads="1"/>
          </p:cNvSpPr>
          <p:nvPr/>
        </p:nvSpPr>
        <p:spPr bwMode="auto">
          <a:xfrm>
            <a:off x="1574800" y="4183063"/>
            <a:ext cx="1465262" cy="762000"/>
          </a:xfrm>
          <a:prstGeom prst="roundRect">
            <a:avLst>
              <a:gd name="adj" fmla="val 16667"/>
            </a:avLst>
          </a:prstGeom>
          <a:gradFill rotWithShape="1">
            <a:gsLst>
              <a:gs pos="0">
                <a:srgbClr val="EAEAEA">
                  <a:gamma/>
                  <a:shade val="76078"/>
                  <a:invGamma/>
                </a:srgbClr>
              </a:gs>
              <a:gs pos="100000">
                <a:srgbClr val="EAEAEA"/>
              </a:gs>
            </a:gsLst>
            <a:lin ang="0" scaled="1"/>
          </a:gradFill>
          <a:ln w="9525">
            <a:solidFill>
              <a:schemeClr val="tx1"/>
            </a:solidFill>
            <a:round/>
            <a:headEnd/>
            <a:tailEnd/>
          </a:ln>
          <a:effectLst/>
          <a:extLst/>
        </p:spPr>
        <p:txBody>
          <a:bodyPr wrap="none" anchor="ctr"/>
          <a:lstStyle>
            <a:lvl1pPr>
              <a:defRPr>
                <a:solidFill>
                  <a:schemeClr val="tx1"/>
                </a:solidFill>
                <a:latin typeface="Georgia" panose="02040502050405020303" pitchFamily="18" charset="0"/>
                <a:cs typeface="Arial" panose="020B0604020202020204" pitchFamily="34" charset="0"/>
              </a:defRPr>
            </a:lvl1pPr>
            <a:lvl2pPr marL="742950" indent="-285750">
              <a:defRPr>
                <a:solidFill>
                  <a:schemeClr val="tx1"/>
                </a:solidFill>
                <a:latin typeface="Georgia" panose="02040502050405020303" pitchFamily="18" charset="0"/>
                <a:cs typeface="Arial" panose="020B0604020202020204" pitchFamily="34" charset="0"/>
              </a:defRPr>
            </a:lvl2pPr>
            <a:lvl3pPr marL="1143000" indent="-228600">
              <a:defRPr>
                <a:solidFill>
                  <a:schemeClr val="tx1"/>
                </a:solidFill>
                <a:latin typeface="Georgia" panose="02040502050405020303" pitchFamily="18" charset="0"/>
                <a:cs typeface="Arial" panose="020B0604020202020204" pitchFamily="34" charset="0"/>
              </a:defRPr>
            </a:lvl3pPr>
            <a:lvl4pPr marL="1600200" indent="-228600">
              <a:defRPr>
                <a:solidFill>
                  <a:schemeClr val="tx1"/>
                </a:solidFill>
                <a:latin typeface="Georgia" panose="02040502050405020303" pitchFamily="18" charset="0"/>
                <a:cs typeface="Arial" panose="020B0604020202020204" pitchFamily="34" charset="0"/>
              </a:defRPr>
            </a:lvl4pPr>
            <a:lvl5pPr marL="2057400" indent="-22860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algn="ctr" eaLnBrk="1" hangingPunct="1">
              <a:defRPr/>
            </a:pPr>
            <a:r>
              <a:rPr lang="en-US" altLang="en-US" b="1"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rPr>
              <a:t>Parsing</a:t>
            </a:r>
          </a:p>
        </p:txBody>
      </p:sp>
      <p:sp>
        <p:nvSpPr>
          <p:cNvPr id="8" name="AutoShape 19"/>
          <p:cNvSpPr>
            <a:spLocks noChangeArrowheads="1"/>
          </p:cNvSpPr>
          <p:nvPr/>
        </p:nvSpPr>
        <p:spPr bwMode="auto">
          <a:xfrm>
            <a:off x="4143374" y="4175125"/>
            <a:ext cx="1563688" cy="762000"/>
          </a:xfrm>
          <a:prstGeom prst="roundRect">
            <a:avLst>
              <a:gd name="adj" fmla="val 16667"/>
            </a:avLst>
          </a:prstGeom>
          <a:gradFill rotWithShape="1">
            <a:gsLst>
              <a:gs pos="0">
                <a:srgbClr val="EAEAEA">
                  <a:gamma/>
                  <a:shade val="76078"/>
                  <a:invGamma/>
                </a:srgbClr>
              </a:gs>
              <a:gs pos="100000">
                <a:srgbClr val="EAEAEA"/>
              </a:gs>
            </a:gsLst>
            <a:lin ang="0" scaled="1"/>
          </a:gradFill>
          <a:ln w="9525">
            <a:solidFill>
              <a:schemeClr val="tx1"/>
            </a:solidFill>
            <a:round/>
            <a:headEnd/>
            <a:tailEnd/>
          </a:ln>
          <a:effectLst/>
          <a:extLst/>
        </p:spPr>
        <p:txBody>
          <a:bodyPr anchor="ctr"/>
          <a:lstStyle/>
          <a:p>
            <a:pPr algn="ctr" eaLnBrk="1" hangingPunct="1">
              <a:defRPr/>
            </a:pPr>
            <a:r>
              <a:rPr lang="en-US" sz="1600" b="1" dirty="0">
                <a:solidFill>
                  <a:srgbClr val="000000"/>
                </a:solidFill>
                <a:effectLst>
                  <a:outerShdw blurRad="38100" dist="38100" dir="2700000" algn="tl">
                    <a:srgbClr val="FFFFFF"/>
                  </a:outerShdw>
                </a:effectLst>
                <a:latin typeface="Arial" charset="0"/>
                <a:ea typeface="MS PGothic" pitchFamily="34" charset="-128"/>
              </a:rPr>
              <a:t>Verb Context </a:t>
            </a:r>
            <a:r>
              <a:rPr lang="en-US" sz="1600" b="1" dirty="0" smtClean="0">
                <a:solidFill>
                  <a:srgbClr val="000000"/>
                </a:solidFill>
                <a:effectLst>
                  <a:outerShdw blurRad="38100" dist="38100" dir="2700000" algn="tl">
                    <a:srgbClr val="FFFFFF"/>
                  </a:outerShdw>
                </a:effectLst>
                <a:latin typeface="Arial" charset="0"/>
                <a:ea typeface="MS PGothic" pitchFamily="34" charset="-128"/>
              </a:rPr>
              <a:t>Identification</a:t>
            </a:r>
            <a:endParaRPr lang="en-US" sz="1600" b="1" dirty="0">
              <a:solidFill>
                <a:srgbClr val="000000"/>
              </a:solidFill>
              <a:effectLst>
                <a:outerShdw blurRad="38100" dist="38100" dir="2700000" algn="tl">
                  <a:srgbClr val="FFFFFF"/>
                </a:outerShdw>
              </a:effectLst>
              <a:latin typeface="Arial" charset="0"/>
              <a:ea typeface="MS PGothic" pitchFamily="34" charset="-128"/>
            </a:endParaRPr>
          </a:p>
        </p:txBody>
      </p:sp>
      <p:sp>
        <p:nvSpPr>
          <p:cNvPr id="9" name="Text Box 20"/>
          <p:cNvSpPr txBox="1">
            <a:spLocks noChangeArrowheads="1"/>
          </p:cNvSpPr>
          <p:nvPr/>
        </p:nvSpPr>
        <p:spPr bwMode="auto">
          <a:xfrm>
            <a:off x="1009072" y="4267200"/>
            <a:ext cx="512763" cy="33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50000"/>
              </a:spcBef>
              <a:buClr>
                <a:schemeClr val="tx1"/>
              </a:buClr>
              <a:buFont typeface="Wingdings" panose="05000000000000000000" pitchFamily="2" charset="2"/>
              <a:buChar char="§"/>
              <a:defRPr sz="1600">
                <a:solidFill>
                  <a:schemeClr val="tx1"/>
                </a:solidFill>
                <a:latin typeface="Arial" panose="020B0604020202020204" pitchFamily="34" charset="0"/>
              </a:defRPr>
            </a:lvl1pPr>
            <a:lvl2pPr marL="742950" indent="-285750">
              <a:buClr>
                <a:schemeClr val="tx1"/>
              </a:buClr>
              <a:buFont typeface="Arial" panose="020B0604020202020204" pitchFamily="34" charset="0"/>
              <a:buChar char="–"/>
              <a:defRPr sz="1600">
                <a:solidFill>
                  <a:schemeClr val="tx1"/>
                </a:solidFill>
                <a:latin typeface="Arial" panose="020B0604020202020204" pitchFamily="34" charset="0"/>
              </a:defRPr>
            </a:lvl2pPr>
            <a:lvl3pPr marL="1143000" indent="-228600">
              <a:buClr>
                <a:schemeClr val="tx1"/>
              </a:buClr>
              <a:buChar char="•"/>
              <a:defRPr sz="1600">
                <a:solidFill>
                  <a:schemeClr val="tx1"/>
                </a:solidFill>
                <a:latin typeface="Arial" panose="020B0604020202020204" pitchFamily="34" charset="0"/>
              </a:defRPr>
            </a:lvl3pPr>
            <a:lvl4pPr marL="1600200" indent="-228600">
              <a:spcBef>
                <a:spcPct val="20000"/>
              </a:spcBef>
              <a:buClr>
                <a:schemeClr val="bg1"/>
              </a:buClr>
              <a:defRPr sz="1600">
                <a:solidFill>
                  <a:schemeClr val="bg1"/>
                </a:solidFill>
                <a:latin typeface="Arial" panose="020B0604020202020204" pitchFamily="34" charset="0"/>
              </a:defRPr>
            </a:lvl4pPr>
            <a:lvl5pPr marL="2057400" indent="-228600">
              <a:spcBef>
                <a:spcPct val="20000"/>
              </a:spcBef>
              <a:buClr>
                <a:schemeClr val="bg1"/>
              </a:buClr>
              <a:buChar char="»"/>
              <a:defRPr sz="1600">
                <a:solidFill>
                  <a:schemeClr val="bg1"/>
                </a:solidFill>
                <a:latin typeface="Arial" panose="020B0604020202020204" pitchFamily="34" charset="0"/>
              </a:defRPr>
            </a:lvl5pPr>
            <a:lvl6pPr marL="25146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6pPr>
            <a:lvl7pPr marL="29718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7pPr>
            <a:lvl8pPr marL="34290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8pPr>
            <a:lvl9pPr marL="38862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9pPr>
          </a:lstStyle>
          <a:p>
            <a:pPr eaLnBrk="1" hangingPunct="1">
              <a:spcBef>
                <a:spcPct val="0"/>
              </a:spcBef>
              <a:buClrTx/>
              <a:buFontTx/>
              <a:buNone/>
            </a:pPr>
            <a:r>
              <a:rPr lang="en-US" altLang="en-US" i="1" dirty="0">
                <a:solidFill>
                  <a:srgbClr val="0000CC"/>
                </a:solidFill>
                <a:ea typeface="MS PGothic" panose="020B0600070205080204" pitchFamily="34" charset="-128"/>
              </a:rPr>
              <a:t>text</a:t>
            </a:r>
          </a:p>
        </p:txBody>
      </p:sp>
      <p:sp>
        <p:nvSpPr>
          <p:cNvPr id="12" name="AutoShape 23"/>
          <p:cNvSpPr>
            <a:spLocks noChangeArrowheads="1"/>
          </p:cNvSpPr>
          <p:nvPr/>
        </p:nvSpPr>
        <p:spPr bwMode="auto">
          <a:xfrm>
            <a:off x="6929438" y="4164013"/>
            <a:ext cx="1457325" cy="762000"/>
          </a:xfrm>
          <a:prstGeom prst="roundRect">
            <a:avLst>
              <a:gd name="adj" fmla="val 16667"/>
            </a:avLst>
          </a:prstGeom>
          <a:gradFill rotWithShape="1">
            <a:gsLst>
              <a:gs pos="0">
                <a:srgbClr val="EAEAEA">
                  <a:gamma/>
                  <a:shade val="76078"/>
                  <a:invGamma/>
                </a:srgbClr>
              </a:gs>
              <a:gs pos="100000">
                <a:srgbClr val="EAEAEA"/>
              </a:gs>
            </a:gsLst>
            <a:lin ang="0" scaled="1"/>
          </a:gradFill>
          <a:ln w="9525">
            <a:solidFill>
              <a:schemeClr val="tx1"/>
            </a:solidFill>
            <a:round/>
            <a:headEnd/>
            <a:tailEnd/>
          </a:ln>
          <a:effectLst/>
          <a:extLst/>
        </p:spPr>
        <p:txBody>
          <a:bodyPr anchor="ctr"/>
          <a:lstStyle/>
          <a:p>
            <a:pPr algn="ctr" eaLnBrk="1" hangingPunct="1">
              <a:defRPr/>
            </a:pPr>
            <a:r>
              <a:rPr lang="en-US" b="1" dirty="0" smtClean="0">
                <a:solidFill>
                  <a:srgbClr val="000000"/>
                </a:solidFill>
                <a:effectLst>
                  <a:outerShdw blurRad="38100" dist="38100" dir="2700000" algn="tl">
                    <a:srgbClr val="FFFFFF"/>
                  </a:outerShdw>
                </a:effectLst>
                <a:latin typeface="Arial" charset="0"/>
                <a:ea typeface="MS PGothic" pitchFamily="34" charset="-128"/>
              </a:rPr>
              <a:t>Sentiment</a:t>
            </a:r>
          </a:p>
          <a:p>
            <a:pPr algn="ctr" eaLnBrk="1" hangingPunct="1">
              <a:defRPr/>
            </a:pPr>
            <a:r>
              <a:rPr lang="en-US" b="1" dirty="0" smtClean="0">
                <a:solidFill>
                  <a:srgbClr val="000000"/>
                </a:solidFill>
                <a:effectLst>
                  <a:outerShdw blurRad="38100" dist="38100" dir="2700000" algn="tl">
                    <a:srgbClr val="FFFFFF"/>
                  </a:outerShdw>
                </a:effectLst>
                <a:latin typeface="Arial" charset="0"/>
                <a:ea typeface="MS PGothic" pitchFamily="34" charset="-128"/>
              </a:rPr>
              <a:t>Models</a:t>
            </a:r>
            <a:endParaRPr lang="en-US" b="1" dirty="0">
              <a:solidFill>
                <a:srgbClr val="000000"/>
              </a:solidFill>
              <a:effectLst>
                <a:outerShdw blurRad="38100" dist="38100" dir="2700000" algn="tl">
                  <a:srgbClr val="FFFFFF"/>
                </a:outerShdw>
              </a:effectLst>
              <a:latin typeface="Arial" charset="0"/>
              <a:ea typeface="MS PGothic" pitchFamily="34" charset="-128"/>
            </a:endParaRPr>
          </a:p>
        </p:txBody>
      </p:sp>
      <p:cxnSp>
        <p:nvCxnSpPr>
          <p:cNvPr id="13" name="Straight Arrow Connector 12"/>
          <p:cNvCxnSpPr>
            <a:endCxn id="7" idx="1"/>
          </p:cNvCxnSpPr>
          <p:nvPr/>
        </p:nvCxnSpPr>
        <p:spPr bwMode="auto">
          <a:xfrm>
            <a:off x="982662" y="4556125"/>
            <a:ext cx="592138" cy="7938"/>
          </a:xfrm>
          <a:prstGeom prst="straightConnector1">
            <a:avLst/>
          </a:prstGeom>
          <a:noFill/>
          <a:ln w="9525" cap="flat" cmpd="sng" algn="ctr">
            <a:solidFill>
              <a:schemeClr val="tx1"/>
            </a:solidFill>
            <a:prstDash val="solid"/>
            <a:round/>
            <a:headEnd type="none" w="med" len="med"/>
            <a:tailEnd type="triangle" w="med" len="me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14" name="Straight Arrow Connector 13"/>
          <p:cNvCxnSpPr>
            <a:stCxn id="7" idx="3"/>
            <a:endCxn id="8" idx="1"/>
          </p:cNvCxnSpPr>
          <p:nvPr/>
        </p:nvCxnSpPr>
        <p:spPr bwMode="auto">
          <a:xfrm flipV="1">
            <a:off x="3040062" y="4556125"/>
            <a:ext cx="1103312" cy="7938"/>
          </a:xfrm>
          <a:prstGeom prst="straightConnector1">
            <a:avLst/>
          </a:prstGeom>
          <a:noFill/>
          <a:ln w="9525" cap="flat" cmpd="sng" algn="ctr">
            <a:solidFill>
              <a:schemeClr val="tx1"/>
            </a:solidFill>
            <a:prstDash val="solid"/>
            <a:round/>
            <a:headEnd type="none" w="med" len="med"/>
            <a:tailEnd type="triangle" w="med" len="me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15" name="Straight Arrow Connector 14"/>
          <p:cNvCxnSpPr>
            <a:stCxn id="8" idx="3"/>
            <a:endCxn id="12" idx="1"/>
          </p:cNvCxnSpPr>
          <p:nvPr/>
        </p:nvCxnSpPr>
        <p:spPr bwMode="auto">
          <a:xfrm flipV="1">
            <a:off x="5707062" y="4545013"/>
            <a:ext cx="1222376" cy="11112"/>
          </a:xfrm>
          <a:prstGeom prst="straightConnector1">
            <a:avLst/>
          </a:prstGeom>
          <a:noFill/>
          <a:ln w="9525" cap="flat" cmpd="sng" algn="ctr">
            <a:solidFill>
              <a:schemeClr val="tx1"/>
            </a:solidFill>
            <a:prstDash val="solid"/>
            <a:round/>
            <a:headEnd type="none" w="med" len="med"/>
            <a:tailEnd type="triangle" w="med" len="me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grpSp>
        <p:nvGrpSpPr>
          <p:cNvPr id="21" name="Group 20"/>
          <p:cNvGrpSpPr/>
          <p:nvPr/>
        </p:nvGrpSpPr>
        <p:grpSpPr>
          <a:xfrm>
            <a:off x="2590800" y="1125508"/>
            <a:ext cx="4338638" cy="1993878"/>
            <a:chOff x="2590800" y="1125508"/>
            <a:chExt cx="4338638" cy="1993878"/>
          </a:xfrm>
        </p:grpSpPr>
        <p:sp>
          <p:nvSpPr>
            <p:cNvPr id="32" name="Rectangle 37"/>
            <p:cNvSpPr>
              <a:spLocks noChangeArrowheads="1"/>
            </p:cNvSpPr>
            <p:nvPr/>
          </p:nvSpPr>
          <p:spPr bwMode="auto">
            <a:xfrm>
              <a:off x="2590800" y="1125508"/>
              <a:ext cx="4338638" cy="1993878"/>
            </a:xfrm>
            <a:prstGeom prst="rect">
              <a:avLst/>
            </a:prstGeom>
            <a:solidFill>
              <a:schemeClr val="bg1">
                <a:lumMod val="95000"/>
              </a:schemeClr>
            </a:solidFill>
            <a:ln w="9525">
              <a:noFill/>
              <a:miter lim="800000"/>
              <a:headEnd/>
              <a:tailEnd/>
            </a:ln>
            <a:effectLst>
              <a:outerShdw blurRad="63500" dist="53882" dir="2700000" algn="ctr" rotWithShape="0">
                <a:schemeClr val="bg2">
                  <a:alpha val="50000"/>
                </a:schemeClr>
              </a:outerShdw>
            </a:effectLst>
          </p:spPr>
          <p:txBody>
            <a:bodyPr wrap="square">
              <a:noAutofit/>
            </a:bodyPr>
            <a:lstStyle/>
            <a:p>
              <a:pPr algn="ctr" eaLnBrk="1" hangingPunct="1">
                <a:defRPr/>
              </a:pPr>
              <a:endParaRPr lang="en-US" sz="2000" i="1" dirty="0">
                <a:latin typeface="Comic Sans MS" charset="0"/>
                <a:ea typeface="MS PGothic" charset="0"/>
                <a:cs typeface="MS PGothic" charset="0"/>
              </a:endParaRPr>
            </a:p>
          </p:txBody>
        </p:sp>
        <p:grpSp>
          <p:nvGrpSpPr>
            <p:cNvPr id="18" name="Group 17"/>
            <p:cNvGrpSpPr/>
            <p:nvPr/>
          </p:nvGrpSpPr>
          <p:grpSpPr>
            <a:xfrm>
              <a:off x="2590800" y="1758386"/>
              <a:ext cx="1463675" cy="1199631"/>
              <a:chOff x="4953000" y="1524000"/>
              <a:chExt cx="1463675" cy="1199631"/>
            </a:xfrm>
          </p:grpSpPr>
          <p:pic>
            <p:nvPicPr>
              <p:cNvPr id="19" name="Picture 11" descr="j019538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5376863" y="1524000"/>
                <a:ext cx="615950" cy="6302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0" name="Text Box 22"/>
              <p:cNvSpPr txBox="1">
                <a:spLocks noChangeArrowheads="1"/>
              </p:cNvSpPr>
              <p:nvPr/>
            </p:nvSpPr>
            <p:spPr bwMode="auto">
              <a:xfrm>
                <a:off x="4953000" y="2138856"/>
                <a:ext cx="1463675"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50000"/>
                  </a:spcBef>
                  <a:buClr>
                    <a:schemeClr val="tx1"/>
                  </a:buClr>
                  <a:buFont typeface="Wingdings" panose="05000000000000000000" pitchFamily="2" charset="2"/>
                  <a:buChar char="§"/>
                  <a:defRPr sz="1600">
                    <a:solidFill>
                      <a:schemeClr val="tx1"/>
                    </a:solidFill>
                    <a:latin typeface="Arial" panose="020B0604020202020204" pitchFamily="34" charset="0"/>
                  </a:defRPr>
                </a:lvl1pPr>
                <a:lvl2pPr marL="742950" indent="-285750">
                  <a:buClr>
                    <a:schemeClr val="tx1"/>
                  </a:buClr>
                  <a:buFont typeface="Arial" panose="020B0604020202020204" pitchFamily="34" charset="0"/>
                  <a:buChar char="–"/>
                  <a:defRPr sz="1600">
                    <a:solidFill>
                      <a:schemeClr val="tx1"/>
                    </a:solidFill>
                    <a:latin typeface="Arial" panose="020B0604020202020204" pitchFamily="34" charset="0"/>
                  </a:defRPr>
                </a:lvl2pPr>
                <a:lvl3pPr marL="1143000" indent="-228600">
                  <a:buClr>
                    <a:schemeClr val="tx1"/>
                  </a:buClr>
                  <a:buChar char="•"/>
                  <a:defRPr sz="1600">
                    <a:solidFill>
                      <a:schemeClr val="tx1"/>
                    </a:solidFill>
                    <a:latin typeface="Arial" panose="020B0604020202020204" pitchFamily="34" charset="0"/>
                  </a:defRPr>
                </a:lvl3pPr>
                <a:lvl4pPr marL="1600200" indent="-228600">
                  <a:spcBef>
                    <a:spcPct val="20000"/>
                  </a:spcBef>
                  <a:buClr>
                    <a:schemeClr val="bg1"/>
                  </a:buClr>
                  <a:defRPr sz="1600">
                    <a:solidFill>
                      <a:schemeClr val="bg1"/>
                    </a:solidFill>
                    <a:latin typeface="Arial" panose="020B0604020202020204" pitchFamily="34" charset="0"/>
                  </a:defRPr>
                </a:lvl4pPr>
                <a:lvl5pPr marL="2057400" indent="-228600">
                  <a:spcBef>
                    <a:spcPct val="20000"/>
                  </a:spcBef>
                  <a:buClr>
                    <a:schemeClr val="bg1"/>
                  </a:buClr>
                  <a:buChar char="»"/>
                  <a:defRPr sz="1600">
                    <a:solidFill>
                      <a:schemeClr val="bg1"/>
                    </a:solidFill>
                    <a:latin typeface="Arial" panose="020B0604020202020204" pitchFamily="34" charset="0"/>
                  </a:defRPr>
                </a:lvl5pPr>
                <a:lvl6pPr marL="25146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6pPr>
                <a:lvl7pPr marL="29718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7pPr>
                <a:lvl8pPr marL="34290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8pPr>
                <a:lvl9pPr marL="38862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9pPr>
              </a:lstStyle>
              <a:p>
                <a:pPr algn="ctr" eaLnBrk="1" hangingPunct="1">
                  <a:spcBef>
                    <a:spcPct val="0"/>
                  </a:spcBef>
                  <a:buClrTx/>
                  <a:buFontTx/>
                  <a:buNone/>
                </a:pPr>
                <a:r>
                  <a:rPr lang="en-US" altLang="en-US" i="1" dirty="0" smtClean="0">
                    <a:solidFill>
                      <a:srgbClr val="0000CC"/>
                    </a:solidFill>
                    <a:ea typeface="MS PGothic" panose="020B0600070205080204" pitchFamily="34" charset="-128"/>
                  </a:rPr>
                  <a:t>SME Domain Knowledge</a:t>
                </a:r>
                <a:endParaRPr lang="en-US" altLang="en-US" i="1" dirty="0">
                  <a:solidFill>
                    <a:srgbClr val="0000CC"/>
                  </a:solidFill>
                  <a:ea typeface="MS PGothic" panose="020B0600070205080204" pitchFamily="34" charset="-128"/>
                </a:endParaRPr>
              </a:p>
            </p:txBody>
          </p:sp>
        </p:grpSp>
        <p:grpSp>
          <p:nvGrpSpPr>
            <p:cNvPr id="22" name="Group 21"/>
            <p:cNvGrpSpPr/>
            <p:nvPr/>
          </p:nvGrpSpPr>
          <p:grpSpPr>
            <a:xfrm>
              <a:off x="4579938" y="1395858"/>
              <a:ext cx="2057400" cy="1355332"/>
              <a:chOff x="3211498" y="2282849"/>
              <a:chExt cx="2057400" cy="1355332"/>
            </a:xfrm>
          </p:grpSpPr>
          <p:sp>
            <p:nvSpPr>
              <p:cNvPr id="23" name="AutoShape 18"/>
              <p:cNvSpPr>
                <a:spLocks noChangeArrowheads="1"/>
              </p:cNvSpPr>
              <p:nvPr/>
            </p:nvSpPr>
            <p:spPr bwMode="auto">
              <a:xfrm>
                <a:off x="3211498" y="2282849"/>
                <a:ext cx="2057400" cy="1355332"/>
              </a:xfrm>
              <a:prstGeom prst="roundRect">
                <a:avLst>
                  <a:gd name="adj" fmla="val 16667"/>
                </a:avLst>
              </a:prstGeom>
              <a:gradFill rotWithShape="1">
                <a:gsLst>
                  <a:gs pos="0">
                    <a:schemeClr val="bg1">
                      <a:lumMod val="95000"/>
                    </a:schemeClr>
                  </a:gs>
                  <a:gs pos="100000">
                    <a:schemeClr val="bg1">
                      <a:lumMod val="85000"/>
                    </a:schemeClr>
                  </a:gs>
                </a:gsLst>
                <a:lin ang="0" scaled="1"/>
              </a:gradFill>
              <a:ln w="9525">
                <a:noFill/>
                <a:round/>
                <a:headEnd/>
                <a:tailEnd/>
              </a:ln>
              <a:effectLst>
                <a:outerShdw blurRad="50800" dist="38100" dir="2700000" algn="tl" rotWithShape="0">
                  <a:prstClr val="black">
                    <a:alpha val="40000"/>
                  </a:prstClr>
                </a:outerShdw>
              </a:effectLst>
              <a:extLst/>
            </p:spPr>
            <p:txBody>
              <a:bodyPr wrap="none" anchor="ctr"/>
              <a:lstStyle>
                <a:lvl1pPr>
                  <a:defRPr>
                    <a:solidFill>
                      <a:schemeClr val="tx1"/>
                    </a:solidFill>
                    <a:latin typeface="Georgia" panose="02040502050405020303" pitchFamily="18" charset="0"/>
                    <a:cs typeface="Arial" panose="020B0604020202020204" pitchFamily="34" charset="0"/>
                  </a:defRPr>
                </a:lvl1pPr>
                <a:lvl2pPr marL="742950" indent="-285750">
                  <a:defRPr>
                    <a:solidFill>
                      <a:schemeClr val="tx1"/>
                    </a:solidFill>
                    <a:latin typeface="Georgia" panose="02040502050405020303" pitchFamily="18" charset="0"/>
                    <a:cs typeface="Arial" panose="020B0604020202020204" pitchFamily="34" charset="0"/>
                  </a:defRPr>
                </a:lvl2pPr>
                <a:lvl3pPr marL="1143000" indent="-228600">
                  <a:defRPr>
                    <a:solidFill>
                      <a:schemeClr val="tx1"/>
                    </a:solidFill>
                    <a:latin typeface="Georgia" panose="02040502050405020303" pitchFamily="18" charset="0"/>
                    <a:cs typeface="Arial" panose="020B0604020202020204" pitchFamily="34" charset="0"/>
                  </a:defRPr>
                </a:lvl3pPr>
                <a:lvl4pPr marL="1600200" indent="-228600">
                  <a:defRPr>
                    <a:solidFill>
                      <a:schemeClr val="tx1"/>
                    </a:solidFill>
                    <a:latin typeface="Georgia" panose="02040502050405020303" pitchFamily="18" charset="0"/>
                    <a:cs typeface="Arial" panose="020B0604020202020204" pitchFamily="34" charset="0"/>
                  </a:defRPr>
                </a:lvl4pPr>
                <a:lvl5pPr marL="2057400" indent="-22860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algn="ctr" eaLnBrk="1" hangingPunct="1">
                  <a:defRPr/>
                </a:pPr>
                <a:endParaRPr lang="en-US" altLang="en-US" sz="1400"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endParaRPr>
              </a:p>
              <a:p>
                <a:pPr algn="ctr" eaLnBrk="1" hangingPunct="1">
                  <a:defRPr/>
                </a:pPr>
                <a:r>
                  <a:rPr lang="en-US" altLang="en-US" sz="1400"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rPr>
                  <a:t>Unsupervised and </a:t>
                </a:r>
              </a:p>
              <a:p>
                <a:pPr algn="ctr" eaLnBrk="1" hangingPunct="1">
                  <a:defRPr/>
                </a:pPr>
                <a:r>
                  <a:rPr lang="en-US" altLang="en-US" sz="1400"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rPr>
                  <a:t>Semi-supervised</a:t>
                </a:r>
              </a:p>
              <a:p>
                <a:pPr algn="ctr" eaLnBrk="1" hangingPunct="1">
                  <a:defRPr/>
                </a:pPr>
                <a:r>
                  <a:rPr lang="en-US" altLang="en-US" sz="1400"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rPr>
                  <a:t>Machine Learning</a:t>
                </a:r>
              </a:p>
              <a:p>
                <a:pPr algn="ctr" eaLnBrk="1" hangingPunct="1">
                  <a:defRPr/>
                </a:pPr>
                <a:endParaRPr lang="en-US" altLang="en-US" dirty="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endParaRPr>
              </a:p>
              <a:p>
                <a:pPr algn="ctr" eaLnBrk="1" hangingPunct="1">
                  <a:defRPr/>
                </a:pPr>
                <a:endParaRPr lang="en-US" altLang="en-US"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endParaRPr>
              </a:p>
              <a:p>
                <a:pPr algn="ctr" eaLnBrk="1" hangingPunct="1">
                  <a:defRPr/>
                </a:pPr>
                <a:endParaRPr lang="en-US" altLang="en-US" dirty="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endParaRPr>
              </a:p>
            </p:txBody>
          </p:sp>
          <p:grpSp>
            <p:nvGrpSpPr>
              <p:cNvPr id="24" name="Group 243"/>
              <p:cNvGrpSpPr>
                <a:grpSpLocks/>
              </p:cNvGrpSpPr>
              <p:nvPr/>
            </p:nvGrpSpPr>
            <p:grpSpPr bwMode="auto">
              <a:xfrm>
                <a:off x="3781410" y="2992162"/>
                <a:ext cx="942975" cy="584200"/>
                <a:chOff x="1104" y="2293"/>
                <a:chExt cx="594" cy="368"/>
              </a:xfrm>
            </p:grpSpPr>
            <p:pic>
              <p:nvPicPr>
                <p:cNvPr id="25" name="Picture 224" descr="wheel-icon"/>
                <p:cNvPicPr>
                  <a:picLocks noChangeAspect="1" noChangeArrowheads="1"/>
                </p:cNvPicPr>
                <p:nvPr/>
              </p:nvPicPr>
              <p:blipFill>
                <a:blip r:embed="rId4"/>
                <a:srcRect/>
                <a:stretch>
                  <a:fillRect/>
                </a:stretch>
              </p:blipFill>
              <p:spPr bwMode="auto">
                <a:xfrm>
                  <a:off x="1233" y="2293"/>
                  <a:ext cx="374" cy="349"/>
                </a:xfrm>
                <a:prstGeom prst="rect">
                  <a:avLst/>
                </a:prstGeom>
                <a:noFill/>
                <a:ln w="9525">
                  <a:noFill/>
                  <a:miter lim="800000"/>
                  <a:headEnd/>
                  <a:tailEnd/>
                </a:ln>
              </p:spPr>
            </p:pic>
            <p:pic>
              <p:nvPicPr>
                <p:cNvPr id="26" name="Picture 225" descr="wheel-icon"/>
                <p:cNvPicPr>
                  <a:picLocks noChangeAspect="1" noChangeArrowheads="1"/>
                </p:cNvPicPr>
                <p:nvPr/>
              </p:nvPicPr>
              <p:blipFill>
                <a:blip r:embed="rId4"/>
                <a:srcRect/>
                <a:stretch>
                  <a:fillRect/>
                </a:stretch>
              </p:blipFill>
              <p:spPr bwMode="auto">
                <a:xfrm>
                  <a:off x="1461" y="2440"/>
                  <a:ext cx="237" cy="221"/>
                </a:xfrm>
                <a:prstGeom prst="rect">
                  <a:avLst/>
                </a:prstGeom>
                <a:noFill/>
                <a:ln w="9525">
                  <a:noFill/>
                  <a:miter lim="800000"/>
                  <a:headEnd/>
                  <a:tailEnd/>
                </a:ln>
              </p:spPr>
            </p:pic>
            <p:pic>
              <p:nvPicPr>
                <p:cNvPr id="27" name="Picture 226" descr="wheel-icon"/>
                <p:cNvPicPr>
                  <a:picLocks noChangeAspect="1" noChangeArrowheads="1"/>
                </p:cNvPicPr>
                <p:nvPr/>
              </p:nvPicPr>
              <p:blipFill>
                <a:blip r:embed="rId4"/>
                <a:srcRect/>
                <a:stretch>
                  <a:fillRect/>
                </a:stretch>
              </p:blipFill>
              <p:spPr bwMode="auto">
                <a:xfrm>
                  <a:off x="1104" y="2453"/>
                  <a:ext cx="205" cy="191"/>
                </a:xfrm>
                <a:prstGeom prst="rect">
                  <a:avLst/>
                </a:prstGeom>
                <a:noFill/>
                <a:ln w="9525">
                  <a:noFill/>
                  <a:miter lim="800000"/>
                  <a:headEnd/>
                  <a:tailEnd/>
                </a:ln>
              </p:spPr>
            </p:pic>
          </p:grpSp>
        </p:grpSp>
        <p:cxnSp>
          <p:nvCxnSpPr>
            <p:cNvPr id="29" name="Straight Arrow Connector 28"/>
            <p:cNvCxnSpPr>
              <a:stCxn id="19" idx="1"/>
              <a:endCxn id="23" idx="1"/>
            </p:cNvCxnSpPr>
            <p:nvPr/>
          </p:nvCxnSpPr>
          <p:spPr bwMode="auto">
            <a:xfrm>
              <a:off x="3630613" y="2073505"/>
              <a:ext cx="949325" cy="19"/>
            </a:xfrm>
            <a:prstGeom prst="straightConnector1">
              <a:avLst/>
            </a:prstGeom>
            <a:noFill/>
            <a:ln w="9525" cap="flat" cmpd="sng" algn="ctr">
              <a:solidFill>
                <a:schemeClr val="tx1"/>
              </a:solidFill>
              <a:prstDash val="solid"/>
              <a:round/>
              <a:headEnd type="none" w="med" len="med"/>
              <a:tailEnd type="triangle" w="med" len="me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grpSp>
      <p:sp>
        <p:nvSpPr>
          <p:cNvPr id="28" name="Rectangular Callout 27"/>
          <p:cNvSpPr/>
          <p:nvPr/>
        </p:nvSpPr>
        <p:spPr bwMode="auto">
          <a:xfrm>
            <a:off x="838200" y="5257800"/>
            <a:ext cx="2610644" cy="879433"/>
          </a:xfrm>
          <a:prstGeom prst="wedgeRectCallout">
            <a:avLst>
              <a:gd name="adj1" fmla="val -13370"/>
              <a:gd name="adj2" fmla="val -91710"/>
            </a:avLst>
          </a:prstGeom>
          <a:solidFill>
            <a:srgbClr val="FFFADE"/>
          </a:solidFill>
          <a:ln>
            <a:noFill/>
          </a:ln>
          <a:effectLst>
            <a:outerShdw blurRad="50800" dist="38100" dir="2700000" algn="tl" rotWithShape="0">
              <a:prstClr val="black">
                <a:alpha val="40000"/>
              </a:prstClr>
            </a:outerShdw>
          </a:effectLst>
          <a:extLst/>
        </p:spPr>
        <p:txBody>
          <a:bodyPr vert="horz" wrap="square" lIns="91440" tIns="45720" rIns="91440" bIns="45720" numCol="1" rtlCol="0" anchor="ctr" anchorCtr="0" compatLnSpc="1">
            <a:prstTxWarp prst="textNoShape">
              <a:avLst/>
            </a:prstTxWarp>
          </a:bodyPr>
          <a:lstStyle/>
          <a:p>
            <a:pPr marL="285750" marR="0" indent="-285750" defTabSz="914400" rtl="0" eaLnBrk="1" fontAlgn="base" latinLnBrk="0" hangingPunct="1">
              <a:lnSpc>
                <a:spcPct val="90000"/>
              </a:lnSpc>
              <a:spcBef>
                <a:spcPct val="0"/>
              </a:spcBef>
              <a:spcAft>
                <a:spcPct val="0"/>
              </a:spcAft>
              <a:buClrTx/>
              <a:buSzTx/>
              <a:buFont typeface="Arial" panose="020B0604020202020204" pitchFamily="34" charset="0"/>
              <a:buChar char="•"/>
              <a:tabLst/>
            </a:pPr>
            <a:r>
              <a:rPr lang="en-US" sz="1400" dirty="0" smtClean="0">
                <a:latin typeface="Whitney Light" pitchFamily="50" charset="0"/>
              </a:rPr>
              <a:t>Adaptive Text Normalization</a:t>
            </a:r>
          </a:p>
          <a:p>
            <a:pPr marL="285750" marR="0" indent="-285750" defTabSz="914400" rtl="0" eaLnBrk="1" fontAlgn="base" latinLnBrk="0" hangingPunct="1">
              <a:lnSpc>
                <a:spcPct val="90000"/>
              </a:lnSpc>
              <a:spcBef>
                <a:spcPct val="0"/>
              </a:spcBef>
              <a:spcAft>
                <a:spcPct val="0"/>
              </a:spcAft>
              <a:buClrTx/>
              <a:buSzTx/>
              <a:buFont typeface="Arial" panose="020B0604020202020204" pitchFamily="34" charset="0"/>
              <a:buChar char="•"/>
              <a:tabLst/>
            </a:pPr>
            <a:r>
              <a:rPr lang="en-US" sz="1400" dirty="0" smtClean="0">
                <a:latin typeface="Whitney Light" pitchFamily="50" charset="0"/>
              </a:rPr>
              <a:t>Transparent Deep Parser</a:t>
            </a:r>
            <a:endParaRPr kumimoji="0" lang="en-US" sz="2000" b="0" i="0" u="none" strike="noStrike" cap="none" normalizeH="0" baseline="0" dirty="0" smtClean="0">
              <a:ln>
                <a:noFill/>
              </a:ln>
              <a:effectLst/>
              <a:latin typeface="Arial" panose="020B0604020202020204" pitchFamily="34" charset="0"/>
            </a:endParaRPr>
          </a:p>
        </p:txBody>
      </p:sp>
      <p:sp>
        <p:nvSpPr>
          <p:cNvPr id="30" name="Rectangular Callout 29"/>
          <p:cNvSpPr/>
          <p:nvPr/>
        </p:nvSpPr>
        <p:spPr bwMode="auto">
          <a:xfrm>
            <a:off x="3591718" y="5274222"/>
            <a:ext cx="2610644" cy="879433"/>
          </a:xfrm>
          <a:prstGeom prst="wedgeRectCallout">
            <a:avLst>
              <a:gd name="adj1" fmla="val -13370"/>
              <a:gd name="adj2" fmla="val -91710"/>
            </a:avLst>
          </a:prstGeom>
          <a:solidFill>
            <a:srgbClr val="FFFADE"/>
          </a:solidFill>
          <a:ln>
            <a:noFill/>
          </a:ln>
          <a:effectLst>
            <a:outerShdw blurRad="50800" dist="38100" dir="2700000" algn="tl" rotWithShape="0">
              <a:prstClr val="black">
                <a:alpha val="40000"/>
              </a:prstClr>
            </a:outerShdw>
          </a:effectLst>
          <a:extLst/>
        </p:spPr>
        <p:txBody>
          <a:bodyPr vert="horz" wrap="square" lIns="91440" tIns="45720" rIns="91440" bIns="45720" numCol="1" rtlCol="0" anchor="ctr" anchorCtr="0" compatLnSpc="1">
            <a:prstTxWarp prst="textNoShape">
              <a:avLst/>
            </a:prstTxWarp>
          </a:bodyPr>
          <a:lstStyle/>
          <a:p>
            <a:pPr marL="285750" marR="0" indent="-285750" defTabSz="914400" rtl="0" eaLnBrk="1" fontAlgn="base" latinLnBrk="0" hangingPunct="1">
              <a:lnSpc>
                <a:spcPct val="90000"/>
              </a:lnSpc>
              <a:spcBef>
                <a:spcPct val="0"/>
              </a:spcBef>
              <a:spcAft>
                <a:spcPct val="0"/>
              </a:spcAft>
              <a:buClrTx/>
              <a:buSzTx/>
              <a:buFont typeface="Arial" panose="020B0604020202020204" pitchFamily="34" charset="0"/>
              <a:buChar char="•"/>
              <a:tabLst/>
            </a:pPr>
            <a:r>
              <a:rPr lang="en-US" sz="1400" dirty="0" smtClean="0">
                <a:latin typeface="Whitney Light" pitchFamily="50" charset="0"/>
              </a:rPr>
              <a:t>Automatic Dictionary Refinement and Contextual Clue Discovery</a:t>
            </a:r>
            <a:endParaRPr kumimoji="0" lang="en-US" sz="2000" b="0" i="0" u="none" strike="noStrike" cap="none" normalizeH="0" baseline="0" dirty="0" smtClean="0">
              <a:ln>
                <a:noFill/>
              </a:ln>
              <a:effectLst/>
              <a:latin typeface="Arial" panose="020B0604020202020204" pitchFamily="34" charset="0"/>
            </a:endParaRPr>
          </a:p>
        </p:txBody>
      </p:sp>
      <p:sp>
        <p:nvSpPr>
          <p:cNvPr id="31" name="Rectangular Callout 30"/>
          <p:cNvSpPr/>
          <p:nvPr/>
        </p:nvSpPr>
        <p:spPr bwMode="auto">
          <a:xfrm>
            <a:off x="6352778" y="5257799"/>
            <a:ext cx="2610644" cy="879433"/>
          </a:xfrm>
          <a:prstGeom prst="wedgeRectCallout">
            <a:avLst>
              <a:gd name="adj1" fmla="val -13370"/>
              <a:gd name="adj2" fmla="val -91710"/>
            </a:avLst>
          </a:prstGeom>
          <a:solidFill>
            <a:srgbClr val="FFFADE"/>
          </a:solidFill>
          <a:ln>
            <a:noFill/>
          </a:ln>
          <a:effectLst>
            <a:outerShdw blurRad="50800" dist="38100" dir="2700000" algn="tl" rotWithShape="0">
              <a:prstClr val="black">
                <a:alpha val="40000"/>
              </a:prstClr>
            </a:outerShdw>
          </a:effectLst>
          <a:extLst/>
        </p:spPr>
        <p:txBody>
          <a:bodyPr vert="horz" wrap="square" lIns="91440" tIns="45720" rIns="91440" bIns="45720" numCol="1" rtlCol="0" anchor="ctr" anchorCtr="0" compatLnSpc="1">
            <a:prstTxWarp prst="textNoShape">
              <a:avLst/>
            </a:prstTxWarp>
          </a:bodyPr>
          <a:lstStyle/>
          <a:p>
            <a:pPr marL="285750" marR="0" indent="-285750" defTabSz="914400" rtl="0" eaLnBrk="1" fontAlgn="base" latinLnBrk="0" hangingPunct="1">
              <a:lnSpc>
                <a:spcPct val="90000"/>
              </a:lnSpc>
              <a:spcBef>
                <a:spcPct val="0"/>
              </a:spcBef>
              <a:spcAft>
                <a:spcPct val="0"/>
              </a:spcAft>
              <a:buClrTx/>
              <a:buSzTx/>
              <a:buFont typeface="Arial" panose="020B0604020202020204" pitchFamily="34" charset="0"/>
              <a:buChar char="•"/>
              <a:tabLst/>
            </a:pPr>
            <a:r>
              <a:rPr lang="en-US" sz="1400" dirty="0" smtClean="0">
                <a:latin typeface="Whitney Light" pitchFamily="50" charset="0"/>
              </a:rPr>
              <a:t>Transparent Sentiment Model </a:t>
            </a:r>
          </a:p>
          <a:p>
            <a:pPr marL="285750" marR="0" indent="-285750" defTabSz="914400" rtl="0" eaLnBrk="1" fontAlgn="base" latinLnBrk="0" hangingPunct="1">
              <a:lnSpc>
                <a:spcPct val="90000"/>
              </a:lnSpc>
              <a:spcBef>
                <a:spcPct val="0"/>
              </a:spcBef>
              <a:spcAft>
                <a:spcPct val="0"/>
              </a:spcAft>
              <a:buClrTx/>
              <a:buSzTx/>
              <a:buFont typeface="Arial" panose="020B0604020202020204" pitchFamily="34" charset="0"/>
              <a:buChar char="•"/>
              <a:tabLst/>
            </a:pPr>
            <a:r>
              <a:rPr lang="en-US" sz="1400" dirty="0" smtClean="0">
                <a:latin typeface="Whitney Light" pitchFamily="50" charset="0"/>
              </a:rPr>
              <a:t>Embedded Classifier</a:t>
            </a:r>
          </a:p>
        </p:txBody>
      </p:sp>
      <p:cxnSp>
        <p:nvCxnSpPr>
          <p:cNvPr id="33" name="Straight Arrow Connector 32"/>
          <p:cNvCxnSpPr>
            <a:stCxn id="32" idx="2"/>
            <a:endCxn id="7" idx="0"/>
          </p:cNvCxnSpPr>
          <p:nvPr/>
        </p:nvCxnSpPr>
        <p:spPr bwMode="auto">
          <a:xfrm flipH="1">
            <a:off x="2307431" y="3119386"/>
            <a:ext cx="2452688" cy="1063677"/>
          </a:xfrm>
          <a:prstGeom prst="straightConnector1">
            <a:avLst/>
          </a:prstGeom>
          <a:noFill/>
          <a:ln w="9525" cap="flat" cmpd="sng" algn="ctr">
            <a:solidFill>
              <a:schemeClr val="tx1"/>
            </a:solidFill>
            <a:prstDash val="solid"/>
            <a:round/>
            <a:headEnd type="none" w="med" len="med"/>
            <a:tailEnd type="triangle" w="med" len="me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34" name="Straight Arrow Connector 33"/>
          <p:cNvCxnSpPr>
            <a:stCxn id="32" idx="2"/>
            <a:endCxn id="8" idx="0"/>
          </p:cNvCxnSpPr>
          <p:nvPr/>
        </p:nvCxnSpPr>
        <p:spPr bwMode="auto">
          <a:xfrm>
            <a:off x="4760119" y="3119386"/>
            <a:ext cx="165099" cy="1055739"/>
          </a:xfrm>
          <a:prstGeom prst="straightConnector1">
            <a:avLst/>
          </a:prstGeom>
          <a:noFill/>
          <a:ln w="9525" cap="flat" cmpd="sng" algn="ctr">
            <a:solidFill>
              <a:schemeClr val="tx1"/>
            </a:solidFill>
            <a:prstDash val="solid"/>
            <a:round/>
            <a:headEnd type="none" w="med" len="med"/>
            <a:tailEnd type="triangle" w="med" len="me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35" name="Straight Arrow Connector 34"/>
          <p:cNvCxnSpPr>
            <a:stCxn id="32" idx="2"/>
            <a:endCxn id="12" idx="0"/>
          </p:cNvCxnSpPr>
          <p:nvPr/>
        </p:nvCxnSpPr>
        <p:spPr bwMode="auto">
          <a:xfrm>
            <a:off x="4760119" y="3119386"/>
            <a:ext cx="2897982" cy="1044627"/>
          </a:xfrm>
          <a:prstGeom prst="straightConnector1">
            <a:avLst/>
          </a:prstGeom>
          <a:noFill/>
          <a:ln w="9525" cap="flat" cmpd="sng" algn="ctr">
            <a:solidFill>
              <a:schemeClr val="tx1"/>
            </a:solidFill>
            <a:prstDash val="solid"/>
            <a:round/>
            <a:headEnd type="none" w="med" len="med"/>
            <a:tailEnd type="triangle" w="med" len="me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15781074"/>
      </p:ext>
    </p:ext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Live Demo</a:t>
            </a:r>
            <a:endParaRPr lang="en-US" dirty="0"/>
          </a:p>
        </p:txBody>
      </p:sp>
      <p:sp>
        <p:nvSpPr>
          <p:cNvPr id="3" name="Content Placeholder 2"/>
          <p:cNvSpPr>
            <a:spLocks noGrp="1"/>
          </p:cNvSpPr>
          <p:nvPr>
            <p:ph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167</a:t>
            </a:fld>
            <a:endParaRPr lang="en-US" altLang="en-US"/>
          </a:p>
        </p:txBody>
      </p:sp>
    </p:spTree>
    <p:extLst>
      <p:ext uri="{BB962C8B-B14F-4D97-AF65-F5344CB8AC3E}">
        <p14:creationId xmlns:p14="http://schemas.microsoft.com/office/powerpoint/2010/main" val="49102100"/>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Systems</a:t>
            </a:r>
            <a:endParaRPr lang="en-US" dirty="0"/>
          </a:p>
        </p:txBody>
      </p:sp>
      <p:sp>
        <p:nvSpPr>
          <p:cNvPr id="3" name="Content Placeholder 2"/>
          <p:cNvSpPr>
            <a:spLocks noGrp="1"/>
          </p:cNvSpPr>
          <p:nvPr>
            <p:ph idx="1"/>
          </p:nvPr>
        </p:nvSpPr>
        <p:spPr/>
        <p:txBody>
          <a:bodyPr/>
          <a:lstStyle/>
          <a:p>
            <a:r>
              <a:rPr lang="en-US" dirty="0" err="1"/>
              <a:t>PropMiner</a:t>
            </a:r>
            <a:r>
              <a:rPr lang="en-US" dirty="0"/>
              <a:t> (TU Berlin</a:t>
            </a:r>
            <a:r>
              <a:rPr lang="en-US" dirty="0" smtClean="0"/>
              <a:t>) </a:t>
            </a:r>
            <a:r>
              <a:rPr lang="en-US" dirty="0"/>
              <a:t>[</a:t>
            </a:r>
            <a:r>
              <a:rPr lang="en-US" dirty="0" err="1"/>
              <a:t>Akbik</a:t>
            </a:r>
            <a:r>
              <a:rPr lang="en-US" dirty="0"/>
              <a:t> et al, 2013] </a:t>
            </a:r>
            <a:endParaRPr lang="en-US" dirty="0" smtClean="0"/>
          </a:p>
          <a:p>
            <a:r>
              <a:rPr lang="en-US" dirty="0"/>
              <a:t>ICE (</a:t>
            </a:r>
            <a:r>
              <a:rPr lang="en-US" dirty="0" smtClean="0"/>
              <a:t>New York University) </a:t>
            </a:r>
            <a:r>
              <a:rPr lang="en-US" dirty="0"/>
              <a:t>[He and Grishman, 2015] </a:t>
            </a:r>
            <a:endParaRPr lang="en-US" dirty="0" smtClean="0"/>
          </a:p>
          <a:p>
            <a:r>
              <a:rPr lang="en-US" dirty="0"/>
              <a:t>SPIED (Stanford</a:t>
            </a:r>
            <a:r>
              <a:rPr lang="en-US" dirty="0" smtClean="0"/>
              <a:t>)  [</a:t>
            </a:r>
            <a:r>
              <a:rPr lang="en-US" dirty="0"/>
              <a:t>Gupta and Manning, 2014</a:t>
            </a:r>
            <a:r>
              <a:rPr lang="en-US" dirty="0" smtClean="0"/>
              <a:t>]</a:t>
            </a:r>
          </a:p>
          <a:p>
            <a:r>
              <a:rPr lang="fr-FR" dirty="0"/>
              <a:t>CHIMERA (</a:t>
            </a:r>
            <a:r>
              <a:rPr lang="fr-FR" dirty="0" err="1"/>
              <a:t>WalmartLabs</a:t>
            </a:r>
            <a:r>
              <a:rPr lang="fr-FR" dirty="0"/>
              <a:t>, </a:t>
            </a:r>
            <a:r>
              <a:rPr lang="fr-FR" dirty="0" smtClean="0"/>
              <a:t>U. Wisconsin-Madison</a:t>
            </a:r>
            <a:r>
              <a:rPr lang="fr-FR" dirty="0"/>
              <a:t>) 	</a:t>
            </a:r>
            <a:r>
              <a:rPr lang="fr-FR" dirty="0" smtClean="0"/>
              <a:t>[</a:t>
            </a:r>
            <a:r>
              <a:rPr lang="fr-FR" dirty="0"/>
              <a:t>Sun et al, 2014] </a:t>
            </a:r>
            <a:endParaRPr lang="en-US" dirty="0" smtClean="0"/>
          </a:p>
          <a:p>
            <a:r>
              <a:rPr lang="en-US" dirty="0"/>
              <a:t>BBN Technologies </a:t>
            </a:r>
            <a:r>
              <a:rPr lang="en-US" dirty="0" smtClean="0"/>
              <a:t>System  [</a:t>
            </a:r>
            <a:r>
              <a:rPr lang="en-US" dirty="0"/>
              <a:t>Freeman et al, 2011] </a:t>
            </a:r>
            <a:endParaRPr lang="en-US" dirty="0" smtClean="0"/>
          </a:p>
          <a:p>
            <a:r>
              <a:rPr lang="en-US" dirty="0" smtClean="0"/>
              <a:t>INSTAREAD </a:t>
            </a:r>
            <a:r>
              <a:rPr lang="en-US" dirty="0"/>
              <a:t>(</a:t>
            </a:r>
            <a:r>
              <a:rPr lang="en-US" dirty="0" smtClean="0"/>
              <a:t>U. Washington)  [</a:t>
            </a:r>
            <a:r>
              <a:rPr lang="en-US" dirty="0"/>
              <a:t>Hoffman et al. 2015]  </a:t>
            </a:r>
            <a:br>
              <a:rPr lang="en-US" dirty="0"/>
            </a:br>
            <a:endParaRPr lang="en-US" dirty="0"/>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168</a:t>
            </a:fld>
            <a:endParaRPr lang="en-US" altLang="en-US"/>
          </a:p>
        </p:txBody>
      </p:sp>
    </p:spTree>
    <p:extLst>
      <p:ext uri="{BB962C8B-B14F-4D97-AF65-F5344CB8AC3E}">
        <p14:creationId xmlns:p14="http://schemas.microsoft.com/office/powerpoint/2010/main" val="719080571"/>
      </p:ext>
    </p:ext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PropMiner</a:t>
            </a:r>
            <a:r>
              <a:rPr lang="en-US" dirty="0" smtClean="0"/>
              <a:t> </a:t>
            </a:r>
            <a:r>
              <a:rPr lang="en-US" dirty="0"/>
              <a:t>(TU Berlin</a:t>
            </a:r>
            <a:r>
              <a:rPr lang="en-US" dirty="0" smtClean="0"/>
              <a:t>)				 </a:t>
            </a:r>
            <a:r>
              <a:rPr lang="en-US" sz="1400" dirty="0"/>
              <a:t>[</a:t>
            </a:r>
            <a:r>
              <a:rPr lang="en-US" sz="1400" dirty="0" err="1"/>
              <a:t>Akbik</a:t>
            </a:r>
            <a:r>
              <a:rPr lang="en-US" sz="1400" dirty="0"/>
              <a:t> et al, 2013] </a:t>
            </a:r>
            <a:br>
              <a:rPr lang="en-US" sz="1400" dirty="0"/>
            </a:br>
            <a:endParaRPr lang="en-US" sz="1400" dirty="0"/>
          </a:p>
        </p:txBody>
      </p:sp>
      <p:pic>
        <p:nvPicPr>
          <p:cNvPr id="6" name="Content Placeholder 5"/>
          <p:cNvPicPr>
            <a:picLocks noGrp="1" noChangeAspect="1"/>
          </p:cNvPicPr>
          <p:nvPr>
            <p:ph idx="1"/>
          </p:nvPr>
        </p:nvPicPr>
        <p:blipFill>
          <a:blip r:embed="rId2"/>
          <a:stretch>
            <a:fillRect/>
          </a:stretch>
        </p:blipFill>
        <p:spPr>
          <a:xfrm>
            <a:off x="549275" y="1600200"/>
            <a:ext cx="7957349" cy="4479925"/>
          </a:xfrm>
          <a:prstGeom prst="rect">
            <a:avLst/>
          </a:prstGeom>
        </p:spPr>
      </p:pic>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169</a:t>
            </a:fld>
            <a:endParaRPr lang="en-US" altLang="en-US"/>
          </a:p>
        </p:txBody>
      </p:sp>
      <p:grpSp>
        <p:nvGrpSpPr>
          <p:cNvPr id="31" name="Group 30"/>
          <p:cNvGrpSpPr/>
          <p:nvPr/>
        </p:nvGrpSpPr>
        <p:grpSpPr>
          <a:xfrm>
            <a:off x="29546" y="1185446"/>
            <a:ext cx="5304454" cy="795754"/>
            <a:chOff x="29546" y="1185446"/>
            <a:chExt cx="5304454" cy="795754"/>
          </a:xfrm>
        </p:grpSpPr>
        <p:sp>
          <p:nvSpPr>
            <p:cNvPr id="7" name="Rectangle 6"/>
            <p:cNvSpPr/>
            <p:nvPr/>
          </p:nvSpPr>
          <p:spPr bwMode="auto">
            <a:xfrm>
              <a:off x="549275" y="1782763"/>
              <a:ext cx="4784725" cy="198437"/>
            </a:xfrm>
            <a:prstGeom prst="rect">
              <a:avLst/>
            </a:prstGeom>
            <a:noFill/>
            <a:ln w="28575">
              <a:solidFill>
                <a:srgbClr val="FFC000"/>
              </a:solidFill>
              <a:round/>
              <a:headEnd/>
              <a:tailEnd/>
            </a:ln>
            <a:effectLst>
              <a:outerShdw blurRad="50800" dist="38100" dir="2700000" algn="tl" rotWithShape="0">
                <a:prstClr val="black">
                  <a:alpha val="40000"/>
                </a:prstClr>
              </a:outerShdw>
            </a:effectLst>
            <a:extLst/>
          </p:spPr>
          <p:txBody>
            <a:bodyPr wrap="none" rtlCol="0" anchor="ctr"/>
            <a:lstStyle/>
            <a:p>
              <a:pPr algn="ctr" eaLnBrk="1" hangingPunct="1"/>
              <a:endParaRPr lang="en-US"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endParaRPr>
            </a:p>
          </p:txBody>
        </p:sp>
        <p:cxnSp>
          <p:nvCxnSpPr>
            <p:cNvPr id="9" name="Straight Connector 8"/>
            <p:cNvCxnSpPr>
              <a:endCxn id="7" idx="1"/>
            </p:cNvCxnSpPr>
            <p:nvPr/>
          </p:nvCxnSpPr>
          <p:spPr bwMode="auto">
            <a:xfrm>
              <a:off x="381000" y="1524000"/>
              <a:ext cx="168275" cy="357982"/>
            </a:xfrm>
            <a:prstGeom prst="line">
              <a:avLst/>
            </a:prstGeom>
            <a:noFill/>
            <a:ln w="28575" cap="flat" cmpd="sng" algn="ctr">
              <a:solidFill>
                <a:srgbClr val="FFC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TextBox 9"/>
            <p:cNvSpPr txBox="1"/>
            <p:nvPr/>
          </p:nvSpPr>
          <p:spPr>
            <a:xfrm>
              <a:off x="29546" y="1185446"/>
              <a:ext cx="2745752" cy="338554"/>
            </a:xfrm>
            <a:prstGeom prst="rect">
              <a:avLst/>
            </a:prstGeom>
            <a:noFill/>
          </p:spPr>
          <p:txBody>
            <a:bodyPr wrap="none" rtlCol="0">
              <a:spAutoFit/>
            </a:bodyPr>
            <a:lstStyle/>
            <a:p>
              <a:r>
                <a:rPr lang="en-US" sz="1600" dirty="0" smtClean="0">
                  <a:solidFill>
                    <a:schemeClr val="tx2">
                      <a:lumMod val="75000"/>
                    </a:schemeClr>
                  </a:solidFill>
                  <a:latin typeface="Whitney Light" pitchFamily="50" charset="0"/>
                </a:rPr>
                <a:t>1. Construct Example </a:t>
              </a:r>
              <a:r>
                <a:rPr lang="en-US" sz="1600" dirty="0">
                  <a:solidFill>
                    <a:schemeClr val="tx2">
                      <a:lumMod val="75000"/>
                    </a:schemeClr>
                  </a:solidFill>
                  <a:latin typeface="Whitney Light" pitchFamily="50" charset="0"/>
                </a:rPr>
                <a:t>S</a:t>
              </a:r>
              <a:r>
                <a:rPr lang="en-US" sz="1600" dirty="0" smtClean="0">
                  <a:solidFill>
                    <a:schemeClr val="tx2">
                      <a:lumMod val="75000"/>
                    </a:schemeClr>
                  </a:solidFill>
                  <a:latin typeface="Whitney Light" pitchFamily="50" charset="0"/>
                </a:rPr>
                <a:t>entence</a:t>
              </a:r>
              <a:endParaRPr lang="en-US" sz="1600" dirty="0">
                <a:solidFill>
                  <a:schemeClr val="tx2">
                    <a:lumMod val="75000"/>
                  </a:schemeClr>
                </a:solidFill>
                <a:latin typeface="Whitney Light" pitchFamily="50" charset="0"/>
              </a:endParaRPr>
            </a:p>
          </p:txBody>
        </p:sp>
      </p:grpSp>
      <p:grpSp>
        <p:nvGrpSpPr>
          <p:cNvPr id="32" name="Group 31"/>
          <p:cNvGrpSpPr/>
          <p:nvPr/>
        </p:nvGrpSpPr>
        <p:grpSpPr>
          <a:xfrm>
            <a:off x="0" y="1981200"/>
            <a:ext cx="5318125" cy="566151"/>
            <a:chOff x="0" y="1981200"/>
            <a:chExt cx="5318125" cy="566151"/>
          </a:xfrm>
        </p:grpSpPr>
        <p:sp>
          <p:nvSpPr>
            <p:cNvPr id="11" name="Rectangle 10"/>
            <p:cNvSpPr/>
            <p:nvPr/>
          </p:nvSpPr>
          <p:spPr bwMode="auto">
            <a:xfrm>
              <a:off x="533400" y="1981200"/>
              <a:ext cx="4784725" cy="198437"/>
            </a:xfrm>
            <a:prstGeom prst="rect">
              <a:avLst/>
            </a:prstGeom>
            <a:noFill/>
            <a:ln w="28575">
              <a:solidFill>
                <a:srgbClr val="FFC000"/>
              </a:solidFill>
              <a:round/>
              <a:headEnd/>
              <a:tailEnd/>
            </a:ln>
            <a:effectLst>
              <a:outerShdw blurRad="50800" dist="38100" dir="2700000" algn="tl" rotWithShape="0">
                <a:prstClr val="black">
                  <a:alpha val="40000"/>
                </a:prstClr>
              </a:outerShdw>
            </a:effectLst>
            <a:extLst/>
          </p:spPr>
          <p:txBody>
            <a:bodyPr wrap="none" rtlCol="0" anchor="ctr"/>
            <a:lstStyle/>
            <a:p>
              <a:pPr algn="ctr" eaLnBrk="1" hangingPunct="1"/>
              <a:endParaRPr lang="en-US"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endParaRPr>
            </a:p>
          </p:txBody>
        </p:sp>
        <p:sp>
          <p:nvSpPr>
            <p:cNvPr id="12" name="TextBox 11"/>
            <p:cNvSpPr txBox="1"/>
            <p:nvPr/>
          </p:nvSpPr>
          <p:spPr>
            <a:xfrm>
              <a:off x="0" y="2208797"/>
              <a:ext cx="2411301" cy="338554"/>
            </a:xfrm>
            <a:prstGeom prst="rect">
              <a:avLst/>
            </a:prstGeom>
            <a:noFill/>
          </p:spPr>
          <p:txBody>
            <a:bodyPr wrap="none" rtlCol="0">
              <a:spAutoFit/>
            </a:bodyPr>
            <a:lstStyle/>
            <a:p>
              <a:r>
                <a:rPr lang="en-US" sz="1600" dirty="0">
                  <a:solidFill>
                    <a:schemeClr val="tx2">
                      <a:lumMod val="75000"/>
                    </a:schemeClr>
                  </a:solidFill>
                  <a:latin typeface="Whitney Light" pitchFamily="50" charset="0"/>
                </a:rPr>
                <a:t>2</a:t>
              </a:r>
              <a:r>
                <a:rPr lang="en-US" sz="1600" dirty="0" smtClean="0">
                  <a:solidFill>
                    <a:schemeClr val="tx2">
                      <a:lumMod val="75000"/>
                    </a:schemeClr>
                  </a:solidFill>
                  <a:latin typeface="Whitney Light" pitchFamily="50" charset="0"/>
                </a:rPr>
                <a:t>. Annotate Relation </a:t>
              </a:r>
              <a:r>
                <a:rPr lang="en-US" sz="1600" dirty="0">
                  <a:solidFill>
                    <a:schemeClr val="tx2">
                      <a:lumMod val="75000"/>
                    </a:schemeClr>
                  </a:solidFill>
                  <a:latin typeface="Whitney Light" pitchFamily="50" charset="0"/>
                </a:rPr>
                <a:t>T</a:t>
              </a:r>
              <a:r>
                <a:rPr lang="en-US" sz="1600" dirty="0" smtClean="0">
                  <a:solidFill>
                    <a:schemeClr val="tx2">
                      <a:lumMod val="75000"/>
                    </a:schemeClr>
                  </a:solidFill>
                  <a:latin typeface="Whitney Light" pitchFamily="50" charset="0"/>
                </a:rPr>
                <a:t>riple</a:t>
              </a:r>
              <a:endParaRPr lang="en-US" sz="1600" dirty="0">
                <a:solidFill>
                  <a:schemeClr val="tx2">
                    <a:lumMod val="75000"/>
                  </a:schemeClr>
                </a:solidFill>
                <a:latin typeface="Whitney Light" pitchFamily="50" charset="0"/>
              </a:endParaRPr>
            </a:p>
          </p:txBody>
        </p:sp>
        <p:cxnSp>
          <p:nvCxnSpPr>
            <p:cNvPr id="13" name="Straight Connector 12"/>
            <p:cNvCxnSpPr/>
            <p:nvPr/>
          </p:nvCxnSpPr>
          <p:spPr bwMode="auto">
            <a:xfrm flipV="1">
              <a:off x="182563" y="2133600"/>
              <a:ext cx="366712" cy="122237"/>
            </a:xfrm>
            <a:prstGeom prst="line">
              <a:avLst/>
            </a:prstGeom>
            <a:noFill/>
            <a:ln w="28575" cap="flat" cmpd="sng" algn="ctr">
              <a:solidFill>
                <a:srgbClr val="FFC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33" name="Group 32"/>
          <p:cNvGrpSpPr/>
          <p:nvPr/>
        </p:nvGrpSpPr>
        <p:grpSpPr>
          <a:xfrm>
            <a:off x="1066800" y="3091949"/>
            <a:ext cx="3581401" cy="1771565"/>
            <a:chOff x="1066800" y="3091949"/>
            <a:chExt cx="3581401" cy="1771565"/>
          </a:xfrm>
        </p:grpSpPr>
        <p:sp>
          <p:nvSpPr>
            <p:cNvPr id="15" name="Rectangle 14"/>
            <p:cNvSpPr/>
            <p:nvPr/>
          </p:nvSpPr>
          <p:spPr bwMode="auto">
            <a:xfrm>
              <a:off x="1828801" y="3091949"/>
              <a:ext cx="2819400" cy="1327651"/>
            </a:xfrm>
            <a:prstGeom prst="rect">
              <a:avLst/>
            </a:prstGeom>
            <a:noFill/>
            <a:ln w="28575">
              <a:solidFill>
                <a:srgbClr val="FFC000"/>
              </a:solidFill>
              <a:round/>
              <a:headEnd/>
              <a:tailEnd/>
            </a:ln>
            <a:effectLst>
              <a:outerShdw blurRad="50800" dist="38100" dir="2700000" algn="tl" rotWithShape="0">
                <a:prstClr val="black">
                  <a:alpha val="40000"/>
                </a:prstClr>
              </a:outerShdw>
            </a:effectLst>
            <a:extLst/>
          </p:spPr>
          <p:txBody>
            <a:bodyPr wrap="none" rtlCol="0" anchor="ctr"/>
            <a:lstStyle/>
            <a:p>
              <a:pPr algn="ctr" eaLnBrk="1" hangingPunct="1"/>
              <a:endParaRPr lang="en-US"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endParaRPr>
            </a:p>
          </p:txBody>
        </p:sp>
        <p:cxnSp>
          <p:nvCxnSpPr>
            <p:cNvPr id="16" name="Straight Connector 15"/>
            <p:cNvCxnSpPr/>
            <p:nvPr/>
          </p:nvCxnSpPr>
          <p:spPr bwMode="auto">
            <a:xfrm flipV="1">
              <a:off x="1454152" y="4263505"/>
              <a:ext cx="366712" cy="122237"/>
            </a:xfrm>
            <a:prstGeom prst="line">
              <a:avLst/>
            </a:prstGeom>
            <a:noFill/>
            <a:ln w="28575" cap="flat" cmpd="sng" algn="ctr">
              <a:solidFill>
                <a:srgbClr val="FFC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 name="TextBox 16"/>
            <p:cNvSpPr txBox="1"/>
            <p:nvPr/>
          </p:nvSpPr>
          <p:spPr>
            <a:xfrm>
              <a:off x="1066800" y="4524960"/>
              <a:ext cx="2371740" cy="338554"/>
            </a:xfrm>
            <a:prstGeom prst="rect">
              <a:avLst/>
            </a:prstGeom>
            <a:noFill/>
          </p:spPr>
          <p:txBody>
            <a:bodyPr wrap="none" rtlCol="0">
              <a:spAutoFit/>
            </a:bodyPr>
            <a:lstStyle/>
            <a:p>
              <a:r>
                <a:rPr lang="en-US" sz="1600" dirty="0" smtClean="0">
                  <a:solidFill>
                    <a:schemeClr val="tx2">
                      <a:lumMod val="75000"/>
                    </a:schemeClr>
                  </a:solidFill>
                  <a:latin typeface="Whitney Light" pitchFamily="50" charset="0"/>
                </a:rPr>
                <a:t>3. Parse Tree Visualization</a:t>
              </a:r>
              <a:endParaRPr lang="en-US" sz="1600" dirty="0">
                <a:solidFill>
                  <a:schemeClr val="tx2">
                    <a:lumMod val="75000"/>
                  </a:schemeClr>
                </a:solidFill>
                <a:latin typeface="Whitney Light" pitchFamily="50" charset="0"/>
              </a:endParaRPr>
            </a:p>
          </p:txBody>
        </p:sp>
      </p:grpSp>
      <p:grpSp>
        <p:nvGrpSpPr>
          <p:cNvPr id="35" name="Group 34"/>
          <p:cNvGrpSpPr/>
          <p:nvPr/>
        </p:nvGrpSpPr>
        <p:grpSpPr>
          <a:xfrm>
            <a:off x="5042485" y="4679988"/>
            <a:ext cx="3464139" cy="2074144"/>
            <a:chOff x="5042485" y="4679988"/>
            <a:chExt cx="3464139" cy="2074144"/>
          </a:xfrm>
        </p:grpSpPr>
        <p:sp>
          <p:nvSpPr>
            <p:cNvPr id="22" name="TextBox 21"/>
            <p:cNvSpPr txBox="1"/>
            <p:nvPr/>
          </p:nvSpPr>
          <p:spPr>
            <a:xfrm>
              <a:off x="5042485" y="6415578"/>
              <a:ext cx="2316403" cy="338554"/>
            </a:xfrm>
            <a:prstGeom prst="rect">
              <a:avLst/>
            </a:prstGeom>
            <a:noFill/>
          </p:spPr>
          <p:txBody>
            <a:bodyPr wrap="none" rtlCol="0">
              <a:spAutoFit/>
            </a:bodyPr>
            <a:lstStyle/>
            <a:p>
              <a:r>
                <a:rPr lang="en-US" sz="1600" dirty="0" smtClean="0">
                  <a:solidFill>
                    <a:schemeClr val="tx2">
                      <a:lumMod val="75000"/>
                    </a:schemeClr>
                  </a:solidFill>
                  <a:latin typeface="Whitney Light" pitchFamily="50" charset="0"/>
                </a:rPr>
                <a:t>5. Relevant Existing Rules</a:t>
              </a:r>
              <a:endParaRPr lang="en-US" sz="1600" dirty="0">
                <a:solidFill>
                  <a:schemeClr val="tx2">
                    <a:lumMod val="75000"/>
                  </a:schemeClr>
                </a:solidFill>
                <a:latin typeface="Whitney Light" pitchFamily="50" charset="0"/>
              </a:endParaRPr>
            </a:p>
          </p:txBody>
        </p:sp>
        <p:sp>
          <p:nvSpPr>
            <p:cNvPr id="23" name="Rectangle 22"/>
            <p:cNvSpPr/>
            <p:nvPr/>
          </p:nvSpPr>
          <p:spPr bwMode="auto">
            <a:xfrm>
              <a:off x="6052351" y="4679988"/>
              <a:ext cx="2454273" cy="1187412"/>
            </a:xfrm>
            <a:prstGeom prst="rect">
              <a:avLst/>
            </a:prstGeom>
            <a:noFill/>
            <a:ln w="28575">
              <a:solidFill>
                <a:srgbClr val="FFC000"/>
              </a:solidFill>
              <a:round/>
              <a:headEnd/>
              <a:tailEnd/>
            </a:ln>
            <a:effectLst>
              <a:outerShdw blurRad="50800" dist="38100" dir="2700000" algn="tl" rotWithShape="0">
                <a:prstClr val="black">
                  <a:alpha val="40000"/>
                </a:prstClr>
              </a:outerShdw>
            </a:effectLst>
            <a:extLst/>
          </p:spPr>
          <p:txBody>
            <a:bodyPr wrap="none" rtlCol="0" anchor="ctr"/>
            <a:lstStyle/>
            <a:p>
              <a:pPr algn="ctr" eaLnBrk="1" hangingPunct="1"/>
              <a:endParaRPr lang="en-US"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endParaRPr>
            </a:p>
          </p:txBody>
        </p:sp>
        <p:cxnSp>
          <p:nvCxnSpPr>
            <p:cNvPr id="24" name="Straight Connector 23"/>
            <p:cNvCxnSpPr/>
            <p:nvPr/>
          </p:nvCxnSpPr>
          <p:spPr bwMode="auto">
            <a:xfrm flipV="1">
              <a:off x="6248400" y="5873787"/>
              <a:ext cx="609600" cy="541791"/>
            </a:xfrm>
            <a:prstGeom prst="line">
              <a:avLst/>
            </a:prstGeom>
            <a:noFill/>
            <a:ln w="28575" cap="flat" cmpd="sng" algn="ctr">
              <a:solidFill>
                <a:srgbClr val="FFC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34" name="Group 33"/>
          <p:cNvGrpSpPr/>
          <p:nvPr/>
        </p:nvGrpSpPr>
        <p:grpSpPr>
          <a:xfrm>
            <a:off x="565150" y="1764298"/>
            <a:ext cx="8774988" cy="4315827"/>
            <a:chOff x="565150" y="1764298"/>
            <a:chExt cx="8774988" cy="4315827"/>
          </a:xfrm>
        </p:grpSpPr>
        <p:sp>
          <p:nvSpPr>
            <p:cNvPr id="18" name="Rectangle 17"/>
            <p:cNvSpPr/>
            <p:nvPr/>
          </p:nvSpPr>
          <p:spPr bwMode="auto">
            <a:xfrm>
              <a:off x="5927727" y="1764298"/>
              <a:ext cx="2454273" cy="1969502"/>
            </a:xfrm>
            <a:prstGeom prst="rect">
              <a:avLst/>
            </a:prstGeom>
            <a:noFill/>
            <a:ln w="28575">
              <a:solidFill>
                <a:srgbClr val="FFC000"/>
              </a:solidFill>
              <a:round/>
              <a:headEnd/>
              <a:tailEnd/>
            </a:ln>
            <a:effectLst>
              <a:outerShdw blurRad="50800" dist="38100" dir="2700000" algn="tl" rotWithShape="0">
                <a:prstClr val="black">
                  <a:alpha val="40000"/>
                </a:prstClr>
              </a:outerShdw>
            </a:effectLst>
            <a:extLst/>
          </p:spPr>
          <p:txBody>
            <a:bodyPr wrap="none" rtlCol="0" anchor="ctr"/>
            <a:lstStyle/>
            <a:p>
              <a:pPr algn="ctr" eaLnBrk="1" hangingPunct="1"/>
              <a:endParaRPr lang="en-US"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endParaRPr>
            </a:p>
          </p:txBody>
        </p:sp>
        <p:sp>
          <p:nvSpPr>
            <p:cNvPr id="19" name="TextBox 18"/>
            <p:cNvSpPr txBox="1"/>
            <p:nvPr/>
          </p:nvSpPr>
          <p:spPr>
            <a:xfrm>
              <a:off x="4876800" y="4002880"/>
              <a:ext cx="4463338" cy="584775"/>
            </a:xfrm>
            <a:prstGeom prst="rect">
              <a:avLst/>
            </a:prstGeom>
            <a:noFill/>
          </p:spPr>
          <p:txBody>
            <a:bodyPr wrap="none" rtlCol="0">
              <a:spAutoFit/>
            </a:bodyPr>
            <a:lstStyle/>
            <a:p>
              <a:r>
                <a:rPr lang="en-US" sz="1600" dirty="0">
                  <a:solidFill>
                    <a:schemeClr val="tx2">
                      <a:lumMod val="75000"/>
                    </a:schemeClr>
                  </a:solidFill>
                  <a:latin typeface="Whitney Light" pitchFamily="50" charset="0"/>
                </a:rPr>
                <a:t>4</a:t>
              </a:r>
              <a:r>
                <a:rPr lang="en-US" sz="1600" dirty="0" smtClean="0">
                  <a:solidFill>
                    <a:schemeClr val="tx2">
                      <a:lumMod val="75000"/>
                    </a:schemeClr>
                  </a:solidFill>
                  <a:latin typeface="Whitney Light" pitchFamily="50" charset="0"/>
                </a:rPr>
                <a:t>. </a:t>
              </a:r>
              <a:r>
                <a:rPr lang="en-US" sz="1600" dirty="0" err="1" smtClean="0">
                  <a:solidFill>
                    <a:schemeClr val="tx2">
                      <a:lumMod val="75000"/>
                    </a:schemeClr>
                  </a:solidFill>
                  <a:latin typeface="Whitney Light" pitchFamily="50" charset="0"/>
                </a:rPr>
                <a:t>i</a:t>
              </a:r>
              <a:r>
                <a:rPr lang="en-US" sz="1600" dirty="0" smtClean="0">
                  <a:solidFill>
                    <a:schemeClr val="tx2">
                      <a:lumMod val="75000"/>
                    </a:schemeClr>
                  </a:solidFill>
                  <a:latin typeface="Whitney Light" pitchFamily="50" charset="0"/>
                </a:rPr>
                <a:t>. Auto-Generated Rule &amp; Corresponding Results</a:t>
              </a:r>
            </a:p>
            <a:p>
              <a:r>
                <a:rPr lang="en-US" sz="1600" dirty="0">
                  <a:solidFill>
                    <a:schemeClr val="tx2">
                      <a:lumMod val="75000"/>
                    </a:schemeClr>
                  </a:solidFill>
                  <a:latin typeface="Whitney Light" pitchFamily="50" charset="0"/>
                </a:rPr>
                <a:t> </a:t>
              </a:r>
              <a:r>
                <a:rPr lang="en-US" sz="1600" dirty="0" smtClean="0">
                  <a:solidFill>
                    <a:schemeClr val="tx2">
                      <a:lumMod val="75000"/>
                    </a:schemeClr>
                  </a:solidFill>
                  <a:latin typeface="Whitney Light" pitchFamily="50" charset="0"/>
                </a:rPr>
                <a:t>    ii. Edit Rules / Label Results</a:t>
              </a:r>
              <a:endParaRPr lang="en-US" sz="1600" dirty="0">
                <a:solidFill>
                  <a:schemeClr val="tx2">
                    <a:lumMod val="75000"/>
                  </a:schemeClr>
                </a:solidFill>
                <a:latin typeface="Whitney Light" pitchFamily="50" charset="0"/>
              </a:endParaRPr>
            </a:p>
          </p:txBody>
        </p:sp>
        <p:cxnSp>
          <p:nvCxnSpPr>
            <p:cNvPr id="20" name="Straight Connector 19"/>
            <p:cNvCxnSpPr/>
            <p:nvPr/>
          </p:nvCxnSpPr>
          <p:spPr bwMode="auto">
            <a:xfrm flipV="1">
              <a:off x="5803103" y="3733800"/>
              <a:ext cx="329943" cy="279098"/>
            </a:xfrm>
            <a:prstGeom prst="line">
              <a:avLst/>
            </a:prstGeom>
            <a:noFill/>
            <a:ln w="28575" cap="flat" cmpd="sng" algn="ctr">
              <a:solidFill>
                <a:srgbClr val="FFC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 name="Rectangle 25"/>
            <p:cNvSpPr/>
            <p:nvPr/>
          </p:nvSpPr>
          <p:spPr bwMode="auto">
            <a:xfrm>
              <a:off x="565150" y="5234592"/>
              <a:ext cx="5362577" cy="845533"/>
            </a:xfrm>
            <a:prstGeom prst="rect">
              <a:avLst/>
            </a:prstGeom>
            <a:noFill/>
            <a:ln w="28575">
              <a:solidFill>
                <a:srgbClr val="FFC000"/>
              </a:solidFill>
              <a:round/>
              <a:headEnd/>
              <a:tailEnd/>
            </a:ln>
            <a:effectLst>
              <a:outerShdw blurRad="50800" dist="38100" dir="2700000" algn="tl" rotWithShape="0">
                <a:prstClr val="black">
                  <a:alpha val="40000"/>
                </a:prstClr>
              </a:outerShdw>
            </a:effectLst>
            <a:extLst/>
          </p:spPr>
          <p:txBody>
            <a:bodyPr wrap="none" rtlCol="0" anchor="ctr"/>
            <a:lstStyle/>
            <a:p>
              <a:pPr algn="ctr" eaLnBrk="1" hangingPunct="1"/>
              <a:endParaRPr lang="en-US"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endParaRPr>
            </a:p>
          </p:txBody>
        </p:sp>
        <p:cxnSp>
          <p:nvCxnSpPr>
            <p:cNvPr id="28" name="Straight Connector 27"/>
            <p:cNvCxnSpPr/>
            <p:nvPr/>
          </p:nvCxnSpPr>
          <p:spPr bwMode="auto">
            <a:xfrm flipV="1">
              <a:off x="5142031" y="4679988"/>
              <a:ext cx="344369" cy="552600"/>
            </a:xfrm>
            <a:prstGeom prst="line">
              <a:avLst/>
            </a:prstGeom>
            <a:noFill/>
            <a:ln w="28575" cap="flat" cmpd="sng" algn="ctr">
              <a:solidFill>
                <a:srgbClr val="FFC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30" name="TextBox 29"/>
          <p:cNvSpPr txBox="1"/>
          <p:nvPr/>
        </p:nvSpPr>
        <p:spPr>
          <a:xfrm>
            <a:off x="1828801" y="6172200"/>
            <a:ext cx="2045945" cy="738664"/>
          </a:xfrm>
          <a:prstGeom prst="rect">
            <a:avLst/>
          </a:prstGeom>
          <a:noFill/>
        </p:spPr>
        <p:txBody>
          <a:bodyPr wrap="none" rtlCol="0">
            <a:spAutoFit/>
          </a:bodyPr>
          <a:lstStyle/>
          <a:p>
            <a:r>
              <a:rPr lang="en-US" sz="1400" dirty="0">
                <a:solidFill>
                  <a:schemeClr val="tx2">
                    <a:lumMod val="75000"/>
                  </a:schemeClr>
                </a:solidFill>
                <a:latin typeface="Whitney Light" pitchFamily="50" charset="0"/>
              </a:rPr>
              <a:t>Additional features:</a:t>
            </a:r>
          </a:p>
          <a:p>
            <a:pPr marL="342900" indent="-342900">
              <a:buAutoNum type="arabicPeriod"/>
            </a:pPr>
            <a:r>
              <a:rPr lang="en-US" sz="1400" dirty="0">
                <a:solidFill>
                  <a:schemeClr val="tx2">
                    <a:lumMod val="75000"/>
                  </a:schemeClr>
                </a:solidFill>
                <a:latin typeface="Whitney Light" pitchFamily="50" charset="0"/>
              </a:rPr>
              <a:t>Sentence suggestion</a:t>
            </a:r>
          </a:p>
          <a:p>
            <a:pPr marL="342900" indent="-342900">
              <a:buAutoNum type="arabicPeriod"/>
            </a:pPr>
            <a:r>
              <a:rPr lang="en-US" sz="1400" dirty="0">
                <a:solidFill>
                  <a:schemeClr val="tx2">
                    <a:lumMod val="75000"/>
                  </a:schemeClr>
                </a:solidFill>
                <a:latin typeface="Whitney Light" pitchFamily="50" charset="0"/>
              </a:rPr>
              <a:t>Conflict resolution</a:t>
            </a:r>
          </a:p>
        </p:txBody>
      </p:sp>
    </p:spTree>
    <p:extLst>
      <p:ext uri="{BB962C8B-B14F-4D97-AF65-F5344CB8AC3E}">
        <p14:creationId xmlns:p14="http://schemas.microsoft.com/office/powerpoint/2010/main" val="525120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500"/>
                                        <p:tgtEl>
                                          <p:spTgt spid="32"/>
                                        </p:tgtEl>
                                      </p:cBhvr>
                                    </p:animEffect>
                                  </p:childTnLst>
                                </p:cTn>
                              </p:par>
                              <p:par>
                                <p:cTn id="13" presetID="9" presetClass="emph" presetSubtype="0" nodeType="withEffect">
                                  <p:stCondLst>
                                    <p:cond delay="0"/>
                                  </p:stCondLst>
                                  <p:childTnLst>
                                    <p:set>
                                      <p:cBhvr rctx="PPT">
                                        <p:cTn id="14" dur="indefinite"/>
                                        <p:tgtEl>
                                          <p:spTgt spid="31"/>
                                        </p:tgtEl>
                                        <p:attrNameLst>
                                          <p:attrName>style.opacity</p:attrName>
                                        </p:attrNameLst>
                                      </p:cBhvr>
                                      <p:to>
                                        <p:strVal val="0.5"/>
                                      </p:to>
                                    </p:set>
                                    <p:animEffect filter="image" prLst="opacity: 0.5">
                                      <p:cBhvr rctx="IE">
                                        <p:cTn id="15" dur="indefinite"/>
                                        <p:tgtEl>
                                          <p:spTgt spid="3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fade">
                                      <p:cBhvr>
                                        <p:cTn id="20" dur="500"/>
                                        <p:tgtEl>
                                          <p:spTgt spid="33"/>
                                        </p:tgtEl>
                                      </p:cBhvr>
                                    </p:animEffect>
                                  </p:childTnLst>
                                </p:cTn>
                              </p:par>
                              <p:par>
                                <p:cTn id="21" presetID="9" presetClass="emph" presetSubtype="0" nodeType="withEffect">
                                  <p:stCondLst>
                                    <p:cond delay="0"/>
                                  </p:stCondLst>
                                  <p:childTnLst>
                                    <p:set>
                                      <p:cBhvr rctx="PPT">
                                        <p:cTn id="22" dur="indefinite"/>
                                        <p:tgtEl>
                                          <p:spTgt spid="32"/>
                                        </p:tgtEl>
                                        <p:attrNameLst>
                                          <p:attrName>style.opacity</p:attrName>
                                        </p:attrNameLst>
                                      </p:cBhvr>
                                      <p:to>
                                        <p:strVal val="0.5"/>
                                      </p:to>
                                    </p:set>
                                    <p:animEffect filter="image" prLst="opacity: 0.5">
                                      <p:cBhvr rctx="IE">
                                        <p:cTn id="23" dur="indefinite"/>
                                        <p:tgtEl>
                                          <p:spTgt spid="3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par>
                                <p:cTn id="29" presetID="9" presetClass="emph" presetSubtype="0" nodeType="withEffect">
                                  <p:stCondLst>
                                    <p:cond delay="0"/>
                                  </p:stCondLst>
                                  <p:childTnLst>
                                    <p:set>
                                      <p:cBhvr rctx="PPT">
                                        <p:cTn id="30" dur="indefinite"/>
                                        <p:tgtEl>
                                          <p:spTgt spid="33"/>
                                        </p:tgtEl>
                                        <p:attrNameLst>
                                          <p:attrName>style.opacity</p:attrName>
                                        </p:attrNameLst>
                                      </p:cBhvr>
                                      <p:to>
                                        <p:strVal val="0.5"/>
                                      </p:to>
                                    </p:set>
                                    <p:animEffect filter="image" prLst="opacity: 0.5">
                                      <p:cBhvr rctx="IE">
                                        <p:cTn id="31" dur="indefinite"/>
                                        <p:tgtEl>
                                          <p:spTgt spid="33"/>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500"/>
                                        <p:tgtEl>
                                          <p:spTgt spid="35"/>
                                        </p:tgtEl>
                                      </p:cBhvr>
                                    </p:animEffect>
                                  </p:childTnLst>
                                </p:cTn>
                              </p:par>
                              <p:par>
                                <p:cTn id="37" presetID="9" presetClass="emph" presetSubtype="0" nodeType="withEffect">
                                  <p:stCondLst>
                                    <p:cond delay="0"/>
                                  </p:stCondLst>
                                  <p:childTnLst>
                                    <p:set>
                                      <p:cBhvr rctx="PPT">
                                        <p:cTn id="38" dur="indefinite"/>
                                        <p:tgtEl>
                                          <p:spTgt spid="34"/>
                                        </p:tgtEl>
                                        <p:attrNameLst>
                                          <p:attrName>style.opacity</p:attrName>
                                        </p:attrNameLst>
                                      </p:cBhvr>
                                      <p:to>
                                        <p:strVal val="0.5"/>
                                      </p:to>
                                    </p:set>
                                    <p:animEffect filter="image" prLst="opacity: 0.5">
                                      <p:cBhvr rctx="IE">
                                        <p:cTn id="39" dur="indefinite"/>
                                        <p:tgtEl>
                                          <p:spTgt spid="34"/>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fade">
                                      <p:cBhvr>
                                        <p:cTn id="4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48162" name="Rectangle 2"/>
          <p:cNvSpPr>
            <a:spLocks noGrp="1" noChangeArrowheads="1"/>
          </p:cNvSpPr>
          <p:nvPr>
            <p:ph type="title"/>
          </p:nvPr>
        </p:nvSpPr>
        <p:spPr/>
        <p:txBody>
          <a:bodyPr/>
          <a:lstStyle/>
          <a:p>
            <a:pPr indent="-2057400"/>
            <a:r>
              <a:rPr lang="en-US" altLang="en-US" sz="2000" dirty="0" smtClean="0">
                <a:solidFill>
                  <a:srgbClr val="00B0F0"/>
                </a:solidFill>
              </a:rPr>
              <a:t>Example Usage of Machine Learning: </a:t>
            </a:r>
            <a:r>
              <a:rPr lang="en-US" sz="2000" dirty="0">
                <a:solidFill>
                  <a:srgbClr val="00B0F0"/>
                </a:solidFill>
              </a:rPr>
              <a:t>Pattern </a:t>
            </a:r>
            <a:r>
              <a:rPr lang="en-US" sz="2000" dirty="0" smtClean="0">
                <a:solidFill>
                  <a:srgbClr val="00B0F0"/>
                </a:solidFill>
              </a:rPr>
              <a:t>Discovery</a:t>
            </a:r>
            <a:endParaRPr lang="en-US" altLang="en-US" sz="2000" dirty="0">
              <a:solidFill>
                <a:srgbClr val="00B0F0"/>
              </a:solidFill>
            </a:endParaRPr>
          </a:p>
        </p:txBody>
      </p:sp>
      <p:sp>
        <p:nvSpPr>
          <p:cNvPr id="64" name="Slide Number Placeholder 3"/>
          <p:cNvSpPr>
            <a:spLocks noGrp="1"/>
          </p:cNvSpPr>
          <p:nvPr>
            <p:ph type="sldNum" sz="quarter" idx="10"/>
          </p:nvPr>
        </p:nvSpPr>
        <p:spPr>
          <a:xfrm>
            <a:off x="182562" y="6537325"/>
            <a:ext cx="503237" cy="1841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p>
            <a:fld id="{105C000C-AB50-4ADA-96FD-DBD0BC253D13}" type="slidenum">
              <a:rPr lang="en-US" altLang="en-US" sz="1400">
                <a:latin typeface="Arial" panose="020B0604020202020204" pitchFamily="34" charset="0"/>
                <a:ea typeface="MS PGothic" panose="020B0600070205080204" pitchFamily="34" charset="-128"/>
              </a:rPr>
              <a:pPr/>
              <a:t>17</a:t>
            </a:fld>
            <a:endParaRPr lang="en-US" altLang="en-US" sz="1400" dirty="0">
              <a:latin typeface="Arial" panose="020B0604020202020204" pitchFamily="34" charset="0"/>
              <a:ea typeface="MS PGothic" panose="020B0600070205080204" pitchFamily="34" charset="-128"/>
            </a:endParaRPr>
          </a:p>
        </p:txBody>
      </p:sp>
      <p:sp>
        <p:nvSpPr>
          <p:cNvPr id="865284" name="AutoShape 4"/>
          <p:cNvSpPr>
            <a:spLocks noChangeArrowheads="1"/>
          </p:cNvSpPr>
          <p:nvPr/>
        </p:nvSpPr>
        <p:spPr bwMode="auto">
          <a:xfrm>
            <a:off x="1295400" y="2417763"/>
            <a:ext cx="914400" cy="762000"/>
          </a:xfrm>
          <a:prstGeom prst="roundRect">
            <a:avLst>
              <a:gd name="adj" fmla="val 16667"/>
            </a:avLst>
          </a:prstGeom>
          <a:gradFill rotWithShape="1">
            <a:gsLst>
              <a:gs pos="0">
                <a:srgbClr val="EAEAEA">
                  <a:gamma/>
                  <a:shade val="76078"/>
                  <a:invGamma/>
                </a:srgbClr>
              </a:gs>
              <a:gs pos="100000">
                <a:srgbClr val="EAEAEA"/>
              </a:gs>
            </a:gsLst>
            <a:lin ang="0" scaled="1"/>
          </a:gradFill>
          <a:ln w="9525">
            <a:solidFill>
              <a:schemeClr val="tx1"/>
            </a:solidFill>
            <a:round/>
            <a:headEnd/>
            <a:tailEnd/>
          </a:ln>
          <a:effectLst/>
          <a:extLst/>
        </p:spPr>
        <p:txBody>
          <a:bodyPr wrap="none" anchor="ct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400" b="1">
                <a:effectLst>
                  <a:outerShdw blurRad="38100" dist="38100" dir="2700000" algn="tl">
                    <a:srgbClr val="FFFFFF"/>
                  </a:outerShdw>
                </a:effectLst>
                <a:latin typeface="Whitney Light" pitchFamily="50" charset="0"/>
                <a:ea typeface="MS PGothic" panose="020B0600070205080204" pitchFamily="34" charset="-128"/>
              </a:rPr>
              <a:t>Action API</a:t>
            </a:r>
            <a:endParaRPr lang="en-US" altLang="en-US" sz="1200" i="1">
              <a:effectLst>
                <a:outerShdw blurRad="38100" dist="38100" dir="2700000" algn="tl">
                  <a:srgbClr val="FFFFFF"/>
                </a:outerShdw>
              </a:effectLst>
              <a:latin typeface="Whitney Light" pitchFamily="50" charset="0"/>
              <a:ea typeface="MS PGothic" panose="020B0600070205080204" pitchFamily="34" charset="-128"/>
            </a:endParaRPr>
          </a:p>
        </p:txBody>
      </p:sp>
      <p:sp>
        <p:nvSpPr>
          <p:cNvPr id="348164" name="Text Box 6"/>
          <p:cNvSpPr txBox="1">
            <a:spLocks noChangeArrowheads="1"/>
          </p:cNvSpPr>
          <p:nvPr/>
        </p:nvSpPr>
        <p:spPr bwMode="auto">
          <a:xfrm>
            <a:off x="1933575" y="2351088"/>
            <a:ext cx="12954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800" i="1" dirty="0">
                <a:solidFill>
                  <a:srgbClr val="0000CC"/>
                </a:solidFill>
                <a:latin typeface="Whitney Light" pitchFamily="50" charset="0"/>
                <a:ea typeface="MS PGothic" panose="020B0600070205080204" pitchFamily="34" charset="-128"/>
              </a:rPr>
              <a:t>Verb, </a:t>
            </a:r>
          </a:p>
          <a:p>
            <a:pPr algn="ctr"/>
            <a:r>
              <a:rPr lang="en-US" altLang="en-US" sz="800" i="1" dirty="0">
                <a:solidFill>
                  <a:srgbClr val="0000CC"/>
                </a:solidFill>
                <a:latin typeface="Whitney Light" pitchFamily="50" charset="0"/>
                <a:ea typeface="MS PGothic" panose="020B0600070205080204" pitchFamily="34" charset="-128"/>
              </a:rPr>
              <a:t>with Subject </a:t>
            </a:r>
          </a:p>
          <a:p>
            <a:pPr algn="ctr"/>
            <a:r>
              <a:rPr lang="en-US" altLang="en-US" sz="800" i="1" dirty="0">
                <a:solidFill>
                  <a:srgbClr val="0000CC"/>
                </a:solidFill>
                <a:latin typeface="Whitney Light" pitchFamily="50" charset="0"/>
                <a:ea typeface="MS PGothic" panose="020B0600070205080204" pitchFamily="34" charset="-128"/>
              </a:rPr>
              <a:t>and/or Object</a:t>
            </a:r>
          </a:p>
        </p:txBody>
      </p:sp>
      <p:cxnSp>
        <p:nvCxnSpPr>
          <p:cNvPr id="348165" name="AutoShape 8"/>
          <p:cNvCxnSpPr>
            <a:cxnSpLocks noChangeShapeType="1"/>
            <a:stCxn id="348176" idx="3"/>
            <a:endCxn id="865284" idx="1"/>
          </p:cNvCxnSpPr>
          <p:nvPr/>
        </p:nvCxnSpPr>
        <p:spPr bwMode="auto">
          <a:xfrm>
            <a:off x="1081088" y="2798763"/>
            <a:ext cx="214312" cy="0"/>
          </a:xfrm>
          <a:prstGeom prst="straightConnector1">
            <a:avLst/>
          </a:prstGeom>
          <a:noFill/>
          <a:ln w="12700">
            <a:solidFill>
              <a:srgbClr val="0000CC"/>
            </a:solidFill>
            <a:round/>
            <a:headEnd/>
            <a:tailEnd type="stealth" w="lg" len="lg"/>
          </a:ln>
          <a:extLst>
            <a:ext uri="{909E8E84-426E-40DD-AFC4-6F175D3DCCD1}">
              <a14:hiddenFill xmlns:a14="http://schemas.microsoft.com/office/drawing/2010/main">
                <a:noFill/>
              </a14:hiddenFill>
            </a:ext>
          </a:extLst>
        </p:spPr>
      </p:cxnSp>
      <p:cxnSp>
        <p:nvCxnSpPr>
          <p:cNvPr id="348166" name="AutoShape 9"/>
          <p:cNvCxnSpPr>
            <a:cxnSpLocks noChangeShapeType="1"/>
            <a:stCxn id="865284" idx="3"/>
          </p:cNvCxnSpPr>
          <p:nvPr/>
        </p:nvCxnSpPr>
        <p:spPr bwMode="auto">
          <a:xfrm>
            <a:off x="2209800" y="2798763"/>
            <a:ext cx="762000" cy="0"/>
          </a:xfrm>
          <a:prstGeom prst="straightConnector1">
            <a:avLst/>
          </a:prstGeom>
          <a:noFill/>
          <a:ln w="12700">
            <a:solidFill>
              <a:srgbClr val="0000CC"/>
            </a:solidFill>
            <a:round/>
            <a:headEnd/>
            <a:tailEnd type="stealth" w="lg" len="lg"/>
          </a:ln>
          <a:extLst>
            <a:ext uri="{909E8E84-426E-40DD-AFC4-6F175D3DCCD1}">
              <a14:hiddenFill xmlns:a14="http://schemas.microsoft.com/office/drawing/2010/main">
                <a:noFill/>
              </a14:hiddenFill>
            </a:ext>
          </a:extLst>
        </p:spPr>
      </p:cxnSp>
      <p:sp>
        <p:nvSpPr>
          <p:cNvPr id="25612" name="Text Box 10"/>
          <p:cNvSpPr txBox="1">
            <a:spLocks noChangeArrowheads="1"/>
          </p:cNvSpPr>
          <p:nvPr/>
        </p:nvSpPr>
        <p:spPr bwMode="auto">
          <a:xfrm>
            <a:off x="8055570" y="2193925"/>
            <a:ext cx="927497" cy="1209562"/>
          </a:xfrm>
          <a:prstGeom prst="rect">
            <a:avLst/>
          </a:prstGeom>
          <a:solidFill>
            <a:schemeClr val="bg1"/>
          </a:solidFill>
          <a:ln w="9525">
            <a:solidFill>
              <a:schemeClr val="folHlink"/>
            </a:solidFill>
            <a:miter lim="800000"/>
            <a:headEnd/>
            <a:tailEnd/>
          </a:ln>
          <a:effectLst>
            <a:outerShdw dist="35921" dir="2700000" algn="ctr" rotWithShape="0">
              <a:schemeClr val="bg2"/>
            </a:outerShdw>
          </a:effectLst>
        </p:spPr>
        <p:txBody>
          <a:bodyPr wrap="none" tIns="91440" bIns="9144">
            <a:spAutoFit/>
          </a:bodyP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200" b="1" i="1">
                <a:solidFill>
                  <a:srgbClr val="CC0000"/>
                </a:solidFill>
                <a:latin typeface="Whitney Light" pitchFamily="50" charset="0"/>
                <a:ea typeface="MS PGothic" panose="020B0600070205080204" pitchFamily="34" charset="-128"/>
              </a:rPr>
              <a:t>LFL sales</a:t>
            </a:r>
          </a:p>
          <a:p>
            <a:pPr algn="ctr"/>
            <a:r>
              <a:rPr lang="en-US" altLang="en-US" sz="1200" b="1" i="1">
                <a:solidFill>
                  <a:srgbClr val="CC0000"/>
                </a:solidFill>
                <a:latin typeface="Whitney Light" pitchFamily="50" charset="0"/>
                <a:ea typeface="MS PGothic" panose="020B0600070205080204" pitchFamily="34" charset="-128"/>
              </a:rPr>
              <a:t>PT</a:t>
            </a:r>
          </a:p>
          <a:p>
            <a:pPr algn="ctr"/>
            <a:r>
              <a:rPr lang="en-US" altLang="en-US" sz="1200" b="1" i="1">
                <a:solidFill>
                  <a:srgbClr val="CC0000"/>
                </a:solidFill>
                <a:latin typeface="Whitney Light" pitchFamily="50" charset="0"/>
                <a:ea typeface="MS PGothic" panose="020B0600070205080204" pitchFamily="34" charset="-128"/>
              </a:rPr>
              <a:t>Price Target</a:t>
            </a:r>
          </a:p>
          <a:p>
            <a:pPr algn="ctr"/>
            <a:r>
              <a:rPr lang="en-US" altLang="en-US" sz="1200" b="1" i="1">
                <a:solidFill>
                  <a:srgbClr val="CC0000"/>
                </a:solidFill>
                <a:latin typeface="Whitney Light" pitchFamily="50" charset="0"/>
                <a:ea typeface="MS PGothic" panose="020B0600070205080204" pitchFamily="34" charset="-128"/>
              </a:rPr>
              <a:t>EPS</a:t>
            </a:r>
          </a:p>
          <a:p>
            <a:pPr algn="ctr"/>
            <a:r>
              <a:rPr lang="en-US" altLang="en-US" sz="1200" b="1" i="1">
                <a:solidFill>
                  <a:srgbClr val="CC0000"/>
                </a:solidFill>
                <a:latin typeface="Whitney Light" pitchFamily="50" charset="0"/>
                <a:ea typeface="MS PGothic" panose="020B0600070205080204" pitchFamily="34" charset="-128"/>
              </a:rPr>
              <a:t>Profit</a:t>
            </a:r>
          </a:p>
          <a:p>
            <a:pPr algn="ctr"/>
            <a:r>
              <a:rPr lang="en-US" altLang="en-US" sz="1200" b="1" i="1">
                <a:solidFill>
                  <a:srgbClr val="CC0000"/>
                </a:solidFill>
                <a:latin typeface="Whitney Light" pitchFamily="50" charset="0"/>
                <a:ea typeface="MS PGothic" panose="020B0600070205080204" pitchFamily="34" charset="-128"/>
              </a:rPr>
              <a:t>…</a:t>
            </a:r>
          </a:p>
        </p:txBody>
      </p:sp>
      <p:sp>
        <p:nvSpPr>
          <p:cNvPr id="865321" name="AutoShape 41"/>
          <p:cNvSpPr>
            <a:spLocks noChangeArrowheads="1"/>
          </p:cNvSpPr>
          <p:nvPr/>
        </p:nvSpPr>
        <p:spPr bwMode="auto">
          <a:xfrm>
            <a:off x="6059488" y="2409825"/>
            <a:ext cx="1103312" cy="762000"/>
          </a:xfrm>
          <a:prstGeom prst="roundRect">
            <a:avLst>
              <a:gd name="adj" fmla="val 16667"/>
            </a:avLst>
          </a:prstGeom>
          <a:gradFill rotWithShape="1">
            <a:gsLst>
              <a:gs pos="0">
                <a:srgbClr val="EAEAEA">
                  <a:gamma/>
                  <a:shade val="76078"/>
                  <a:invGamma/>
                </a:srgbClr>
              </a:gs>
              <a:gs pos="100000">
                <a:srgbClr val="EAEAEA"/>
              </a:gs>
            </a:gsLst>
            <a:lin ang="0" scaled="1"/>
          </a:gradFill>
          <a:ln w="9525">
            <a:solidFill>
              <a:schemeClr val="tx1"/>
            </a:solidFill>
            <a:round/>
            <a:headEnd/>
            <a:tailEnd/>
          </a:ln>
          <a:effectLst/>
          <a:extLst/>
        </p:spPr>
        <p:txBody>
          <a:bodyPr wrap="none" anchor="ct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400" b="1">
                <a:effectLst>
                  <a:outerShdw blurRad="38100" dist="38100" dir="2700000" algn="tl">
                    <a:srgbClr val="FFFFFF"/>
                  </a:outerShdw>
                </a:effectLst>
                <a:latin typeface="Whitney Light" pitchFamily="50" charset="0"/>
                <a:ea typeface="MS PGothic" panose="020B0600070205080204" pitchFamily="34" charset="-128"/>
              </a:rPr>
              <a:t>Pattern </a:t>
            </a:r>
          </a:p>
          <a:p>
            <a:pPr algn="ctr"/>
            <a:r>
              <a:rPr lang="en-US" altLang="en-US" sz="1400" b="1">
                <a:effectLst>
                  <a:outerShdw blurRad="38100" dist="38100" dir="2700000" algn="tl">
                    <a:srgbClr val="FFFFFF"/>
                  </a:outerShdw>
                </a:effectLst>
                <a:latin typeface="Whitney Light" pitchFamily="50" charset="0"/>
                <a:ea typeface="MS PGothic" panose="020B0600070205080204" pitchFamily="34" charset="-128"/>
              </a:rPr>
              <a:t>Discovery </a:t>
            </a:r>
          </a:p>
          <a:p>
            <a:pPr algn="ctr"/>
            <a:r>
              <a:rPr lang="en-US" altLang="en-US" sz="1400" b="1">
                <a:effectLst>
                  <a:outerShdw blurRad="38100" dist="38100" dir="2700000" algn="tl">
                    <a:srgbClr val="FFFFFF"/>
                  </a:outerShdw>
                </a:effectLst>
                <a:latin typeface="Whitney Light" pitchFamily="50" charset="0"/>
                <a:ea typeface="MS PGothic" panose="020B0600070205080204" pitchFamily="34" charset="-128"/>
              </a:rPr>
              <a:t>Tool</a:t>
            </a:r>
            <a:endParaRPr lang="en-US" altLang="en-US" sz="1400" i="1">
              <a:effectLst>
                <a:outerShdw blurRad="38100" dist="38100" dir="2700000" algn="tl">
                  <a:srgbClr val="FFFFFF"/>
                </a:outerShdw>
              </a:effectLst>
              <a:latin typeface="Whitney Light" pitchFamily="50" charset="0"/>
              <a:ea typeface="MS PGothic" panose="020B0600070205080204" pitchFamily="34" charset="-128"/>
            </a:endParaRPr>
          </a:p>
        </p:txBody>
      </p:sp>
      <p:sp>
        <p:nvSpPr>
          <p:cNvPr id="348173" name="Text Box 6"/>
          <p:cNvSpPr txBox="1">
            <a:spLocks noChangeArrowheads="1"/>
          </p:cNvSpPr>
          <p:nvPr/>
        </p:nvSpPr>
        <p:spPr bwMode="auto">
          <a:xfrm>
            <a:off x="2514600" y="885825"/>
            <a:ext cx="14954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200" i="1">
                <a:latin typeface="Whitney Light" pitchFamily="50" charset="0"/>
                <a:ea typeface="MS PGothic" panose="020B0600070205080204" pitchFamily="34" charset="-128"/>
              </a:rPr>
              <a:t>Financial Verbs (seed)</a:t>
            </a:r>
          </a:p>
        </p:txBody>
      </p:sp>
      <p:grpSp>
        <p:nvGrpSpPr>
          <p:cNvPr id="348174" name="Group 14"/>
          <p:cNvGrpSpPr>
            <a:grpSpLocks/>
          </p:cNvGrpSpPr>
          <p:nvPr/>
        </p:nvGrpSpPr>
        <p:grpSpPr bwMode="auto">
          <a:xfrm>
            <a:off x="-152400" y="2008188"/>
            <a:ext cx="1295400" cy="1408112"/>
            <a:chOff x="-96" y="918"/>
            <a:chExt cx="816" cy="887"/>
          </a:xfrm>
        </p:grpSpPr>
        <p:pic>
          <p:nvPicPr>
            <p:cNvPr id="348175" name="Picture 3" descr="MC900432599[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 y="918"/>
              <a:ext cx="624" cy="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176" name="Picture 17" descr="MC900432599[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 y="1104"/>
              <a:ext cx="624" cy="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77" name="Text Box 6"/>
            <p:cNvSpPr txBox="1">
              <a:spLocks noChangeArrowheads="1"/>
            </p:cNvSpPr>
            <p:nvPr/>
          </p:nvSpPr>
          <p:spPr bwMode="auto">
            <a:xfrm>
              <a:off x="-96" y="1632"/>
              <a:ext cx="816"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200" i="1">
                  <a:solidFill>
                    <a:srgbClr val="0000CC"/>
                  </a:solidFill>
                  <a:latin typeface="Whitney Light" pitchFamily="50" charset="0"/>
                  <a:ea typeface="MS PGothic" panose="020B0600070205080204" pitchFamily="34" charset="-128"/>
                </a:rPr>
                <a:t>Text</a:t>
              </a:r>
            </a:p>
          </p:txBody>
        </p:sp>
      </p:grpSp>
      <p:sp>
        <p:nvSpPr>
          <p:cNvPr id="348179" name="Line 19"/>
          <p:cNvSpPr>
            <a:spLocks noChangeShapeType="1"/>
          </p:cNvSpPr>
          <p:nvPr/>
        </p:nvSpPr>
        <p:spPr bwMode="auto">
          <a:xfrm>
            <a:off x="2286000" y="2103438"/>
            <a:ext cx="2895600"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FF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Whitney Light" pitchFamily="50" charset="0"/>
            </a:endParaRPr>
          </a:p>
        </p:txBody>
      </p:sp>
      <p:sp>
        <p:nvSpPr>
          <p:cNvPr id="348181" name="Line 21"/>
          <p:cNvSpPr>
            <a:spLocks noChangeShapeType="1"/>
          </p:cNvSpPr>
          <p:nvPr/>
        </p:nvSpPr>
        <p:spPr bwMode="auto">
          <a:xfrm>
            <a:off x="4457700" y="2103438"/>
            <a:ext cx="0" cy="258762"/>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FF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Whitney Light" pitchFamily="50" charset="0"/>
            </a:endParaRPr>
          </a:p>
        </p:txBody>
      </p:sp>
      <p:sp>
        <p:nvSpPr>
          <p:cNvPr id="348182" name="Text Box 6"/>
          <p:cNvSpPr txBox="1">
            <a:spLocks noChangeArrowheads="1"/>
          </p:cNvSpPr>
          <p:nvPr/>
        </p:nvSpPr>
        <p:spPr bwMode="auto">
          <a:xfrm>
            <a:off x="7772400" y="1762125"/>
            <a:ext cx="1447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200" i="1">
                <a:latin typeface="Whitney Light" pitchFamily="50" charset="0"/>
                <a:ea typeface="MS PGothic" panose="020B0600070205080204" pitchFamily="34" charset="-128"/>
              </a:rPr>
              <a:t>Financial Metrics Discovered</a:t>
            </a:r>
          </a:p>
        </p:txBody>
      </p:sp>
      <p:cxnSp>
        <p:nvCxnSpPr>
          <p:cNvPr id="348183" name="AutoShape 9"/>
          <p:cNvCxnSpPr>
            <a:cxnSpLocks noChangeShapeType="1"/>
            <a:stCxn id="865321" idx="3"/>
            <a:endCxn id="25612" idx="1"/>
          </p:cNvCxnSpPr>
          <p:nvPr/>
        </p:nvCxnSpPr>
        <p:spPr bwMode="auto">
          <a:xfrm>
            <a:off x="7162800" y="2790825"/>
            <a:ext cx="892770" cy="7881"/>
          </a:xfrm>
          <a:prstGeom prst="straightConnector1">
            <a:avLst/>
          </a:prstGeom>
          <a:noFill/>
          <a:ln w="12700">
            <a:solidFill>
              <a:srgbClr val="0000CC"/>
            </a:solidFill>
            <a:round/>
            <a:headEnd/>
            <a:tailEnd type="stealth" w="lg" len="lg"/>
          </a:ln>
          <a:extLst>
            <a:ext uri="{909E8E84-426E-40DD-AFC4-6F175D3DCCD1}">
              <a14:hiddenFill xmlns:a14="http://schemas.microsoft.com/office/drawing/2010/main">
                <a:noFill/>
              </a14:hiddenFill>
            </a:ext>
          </a:extLst>
        </p:spPr>
      </p:cxnSp>
      <p:pic>
        <p:nvPicPr>
          <p:cNvPr id="348195" name="Picture 11" descr="j019538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80275" y="2341563"/>
            <a:ext cx="615950" cy="63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AutoShape 4"/>
          <p:cNvSpPr>
            <a:spLocks noChangeArrowheads="1"/>
          </p:cNvSpPr>
          <p:nvPr/>
        </p:nvSpPr>
        <p:spPr bwMode="auto">
          <a:xfrm>
            <a:off x="2971800" y="2417763"/>
            <a:ext cx="685800" cy="762000"/>
          </a:xfrm>
          <a:prstGeom prst="roundRect">
            <a:avLst>
              <a:gd name="adj" fmla="val 16667"/>
            </a:avLst>
          </a:prstGeom>
          <a:gradFill rotWithShape="1">
            <a:gsLst>
              <a:gs pos="0">
                <a:srgbClr val="EAEAEA">
                  <a:gamma/>
                  <a:shade val="76078"/>
                  <a:invGamma/>
                </a:srgbClr>
              </a:gs>
              <a:gs pos="100000">
                <a:srgbClr val="EAEAEA"/>
              </a:gs>
            </a:gsLst>
            <a:lin ang="0" scaled="1"/>
          </a:gradFill>
          <a:ln w="9525">
            <a:solidFill>
              <a:schemeClr val="tx1"/>
            </a:solidFill>
            <a:round/>
            <a:headEnd/>
            <a:tailEnd/>
          </a:ln>
          <a:effectLst/>
          <a:extLst/>
        </p:spPr>
        <p:txBody>
          <a:bodyPr wrap="none" anchor="ct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400" b="1">
                <a:effectLst>
                  <a:outerShdw blurRad="38100" dist="38100" dir="2700000" algn="tl">
                    <a:srgbClr val="FFFFFF"/>
                  </a:outerShdw>
                </a:effectLst>
                <a:latin typeface="Whitney Light" pitchFamily="50" charset="0"/>
                <a:ea typeface="MS PGothic" panose="020B0600070205080204" pitchFamily="34" charset="-128"/>
              </a:rPr>
              <a:t>Filter</a:t>
            </a:r>
            <a:endParaRPr lang="en-US" altLang="en-US" sz="1200" i="1">
              <a:effectLst>
                <a:outerShdw blurRad="38100" dist="38100" dir="2700000" algn="tl">
                  <a:srgbClr val="FFFFFF"/>
                </a:outerShdw>
              </a:effectLst>
              <a:latin typeface="Whitney Light" pitchFamily="50" charset="0"/>
              <a:ea typeface="MS PGothic" panose="020B0600070205080204" pitchFamily="34" charset="-128"/>
            </a:endParaRPr>
          </a:p>
        </p:txBody>
      </p:sp>
      <p:sp>
        <p:nvSpPr>
          <p:cNvPr id="3" name="Text Box 10"/>
          <p:cNvSpPr txBox="1">
            <a:spLocks noChangeArrowheads="1"/>
          </p:cNvSpPr>
          <p:nvPr/>
        </p:nvSpPr>
        <p:spPr bwMode="auto">
          <a:xfrm>
            <a:off x="2958126" y="1274763"/>
            <a:ext cx="700448" cy="840230"/>
          </a:xfrm>
          <a:prstGeom prst="rect">
            <a:avLst/>
          </a:prstGeom>
          <a:solidFill>
            <a:schemeClr val="bg1"/>
          </a:solidFill>
          <a:ln w="9525">
            <a:solidFill>
              <a:srgbClr val="C0C0C0"/>
            </a:solidFill>
            <a:miter lim="800000"/>
            <a:headEnd/>
            <a:tailEnd/>
          </a:ln>
          <a:effectLst>
            <a:outerShdw dist="35921" dir="2700000" algn="ctr" rotWithShape="0">
              <a:schemeClr val="bg2"/>
            </a:outerShdw>
          </a:effectLst>
        </p:spPr>
        <p:txBody>
          <a:bodyPr wrap="none" tIns="91440" bIns="9144">
            <a:spAutoFit/>
          </a:bodyP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200" b="1" i="1">
                <a:solidFill>
                  <a:schemeClr val="accent1"/>
                </a:solidFill>
                <a:latin typeface="Whitney Light" pitchFamily="50" charset="0"/>
                <a:ea typeface="MS PGothic" panose="020B0600070205080204" pitchFamily="34" charset="-128"/>
              </a:rPr>
              <a:t>decline</a:t>
            </a:r>
          </a:p>
          <a:p>
            <a:pPr algn="ctr"/>
            <a:r>
              <a:rPr lang="en-US" altLang="en-US" sz="1200" b="1" i="1">
                <a:solidFill>
                  <a:schemeClr val="accent1"/>
                </a:solidFill>
                <a:latin typeface="Whitney Light" pitchFamily="50" charset="0"/>
                <a:ea typeface="MS PGothic" panose="020B0600070205080204" pitchFamily="34" charset="-128"/>
              </a:rPr>
              <a:t>lower</a:t>
            </a:r>
          </a:p>
          <a:p>
            <a:pPr algn="ctr"/>
            <a:r>
              <a:rPr lang="en-US" altLang="en-US" sz="1200" b="1" i="1">
                <a:solidFill>
                  <a:schemeClr val="accent1"/>
                </a:solidFill>
                <a:latin typeface="Whitney Light" pitchFamily="50" charset="0"/>
                <a:ea typeface="MS PGothic" panose="020B0600070205080204" pitchFamily="34" charset="-128"/>
              </a:rPr>
              <a:t>increase</a:t>
            </a:r>
          </a:p>
          <a:p>
            <a:pPr algn="ctr"/>
            <a:r>
              <a:rPr lang="en-US" altLang="en-US" sz="1200">
                <a:latin typeface="Whitney Light" pitchFamily="50" charset="0"/>
                <a:ea typeface="MS PGothic" panose="020B0600070205080204" pitchFamily="34" charset="-128"/>
              </a:rPr>
              <a:t>…</a:t>
            </a:r>
          </a:p>
        </p:txBody>
      </p:sp>
      <p:cxnSp>
        <p:nvCxnSpPr>
          <p:cNvPr id="348200" name="AutoShape 8"/>
          <p:cNvCxnSpPr>
            <a:cxnSpLocks noChangeShapeType="1"/>
          </p:cNvCxnSpPr>
          <p:nvPr/>
        </p:nvCxnSpPr>
        <p:spPr bwMode="auto">
          <a:xfrm>
            <a:off x="3308350" y="2116138"/>
            <a:ext cx="6350" cy="301625"/>
          </a:xfrm>
          <a:prstGeom prst="straightConnector1">
            <a:avLst/>
          </a:prstGeom>
          <a:noFill/>
          <a:ln w="12700">
            <a:solidFill>
              <a:srgbClr val="0000CC"/>
            </a:solidFill>
            <a:round/>
            <a:headEnd/>
            <a:tailEnd type="stealth" w="lg" len="lg"/>
          </a:ln>
          <a:extLst>
            <a:ext uri="{909E8E84-426E-40DD-AFC4-6F175D3DCCD1}">
              <a14:hiddenFill xmlns:a14="http://schemas.microsoft.com/office/drawing/2010/main">
                <a:noFill/>
              </a14:hiddenFill>
            </a:ext>
          </a:extLst>
        </p:spPr>
      </p:cxnSp>
      <p:cxnSp>
        <p:nvCxnSpPr>
          <p:cNvPr id="348202" name="AutoShape 9"/>
          <p:cNvCxnSpPr>
            <a:cxnSpLocks noChangeShapeType="1"/>
          </p:cNvCxnSpPr>
          <p:nvPr/>
        </p:nvCxnSpPr>
        <p:spPr bwMode="auto">
          <a:xfrm>
            <a:off x="3657600" y="2798763"/>
            <a:ext cx="839788" cy="1587"/>
          </a:xfrm>
          <a:prstGeom prst="straightConnector1">
            <a:avLst/>
          </a:prstGeom>
          <a:noFill/>
          <a:ln w="12700">
            <a:solidFill>
              <a:srgbClr val="0000CC"/>
            </a:solidFill>
            <a:round/>
            <a:headEnd/>
            <a:tailEnd type="stealth" w="lg" len="lg"/>
          </a:ln>
          <a:extLst>
            <a:ext uri="{909E8E84-426E-40DD-AFC4-6F175D3DCCD1}">
              <a14:hiddenFill xmlns:a14="http://schemas.microsoft.com/office/drawing/2010/main">
                <a:noFill/>
              </a14:hiddenFill>
            </a:ext>
          </a:extLst>
        </p:spPr>
      </p:cxnSp>
      <p:sp>
        <p:nvSpPr>
          <p:cNvPr id="348203" name="Text Box 6"/>
          <p:cNvSpPr txBox="1">
            <a:spLocks noChangeArrowheads="1"/>
          </p:cNvSpPr>
          <p:nvPr/>
        </p:nvSpPr>
        <p:spPr bwMode="auto">
          <a:xfrm>
            <a:off x="3343275" y="2351088"/>
            <a:ext cx="1400175"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800" i="1">
                <a:solidFill>
                  <a:srgbClr val="0000CC"/>
                </a:solidFill>
                <a:latin typeface="Whitney Light" pitchFamily="50" charset="0"/>
                <a:ea typeface="MS PGothic" panose="020B0600070205080204" pitchFamily="34" charset="-128"/>
              </a:rPr>
              <a:t>Financial Verb, </a:t>
            </a:r>
          </a:p>
          <a:p>
            <a:pPr algn="ctr"/>
            <a:r>
              <a:rPr lang="en-US" altLang="en-US" sz="800" i="1">
                <a:solidFill>
                  <a:srgbClr val="0000CC"/>
                </a:solidFill>
                <a:latin typeface="Whitney Light" pitchFamily="50" charset="0"/>
                <a:ea typeface="MS PGothic" panose="020B0600070205080204" pitchFamily="34" charset="-128"/>
              </a:rPr>
              <a:t>with Subject </a:t>
            </a:r>
          </a:p>
          <a:p>
            <a:pPr algn="ctr"/>
            <a:r>
              <a:rPr lang="en-US" altLang="en-US" sz="800" i="1">
                <a:solidFill>
                  <a:srgbClr val="0000CC"/>
                </a:solidFill>
                <a:latin typeface="Whitney Light" pitchFamily="50" charset="0"/>
                <a:ea typeface="MS PGothic" panose="020B0600070205080204" pitchFamily="34" charset="-128"/>
              </a:rPr>
              <a:t>and Object</a:t>
            </a:r>
          </a:p>
        </p:txBody>
      </p:sp>
      <p:sp>
        <p:nvSpPr>
          <p:cNvPr id="348204" name="Rectangle 44"/>
          <p:cNvSpPr>
            <a:spLocks noChangeArrowheads="1"/>
          </p:cNvSpPr>
          <p:nvPr/>
        </p:nvSpPr>
        <p:spPr bwMode="auto">
          <a:xfrm>
            <a:off x="0" y="1114425"/>
            <a:ext cx="2286000" cy="269875"/>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1100" b="1" i="1">
                <a:solidFill>
                  <a:srgbClr val="CC0000"/>
                </a:solidFill>
                <a:latin typeface="Whitney Light" pitchFamily="50" charset="0"/>
              </a:rPr>
              <a:t>FY13 LFL sales</a:t>
            </a:r>
            <a:r>
              <a:rPr lang="en-US" altLang="en-US" sz="1100" i="1">
                <a:latin typeface="Whitney Light" pitchFamily="50" charset="0"/>
              </a:rPr>
              <a:t> </a:t>
            </a:r>
            <a:r>
              <a:rPr lang="en-US" altLang="en-US" sz="1100" b="1" i="1">
                <a:solidFill>
                  <a:schemeClr val="accent1"/>
                </a:solidFill>
                <a:latin typeface="Whitney Light" pitchFamily="50" charset="0"/>
              </a:rPr>
              <a:t>declined</a:t>
            </a:r>
            <a:r>
              <a:rPr lang="en-US" altLang="en-US" sz="1100" i="1">
                <a:latin typeface="Whitney Light" pitchFamily="50" charset="0"/>
              </a:rPr>
              <a:t> </a:t>
            </a:r>
            <a:r>
              <a:rPr lang="en-US" altLang="en-US" sz="1100" i="1">
                <a:solidFill>
                  <a:srgbClr val="969696"/>
                </a:solidFill>
                <a:latin typeface="Whitney Light" pitchFamily="50" charset="0"/>
              </a:rPr>
              <a:t>0.6%</a:t>
            </a:r>
          </a:p>
        </p:txBody>
      </p:sp>
      <p:sp>
        <p:nvSpPr>
          <p:cNvPr id="348205" name="Rectangle 45"/>
          <p:cNvSpPr>
            <a:spLocks noChangeArrowheads="1"/>
          </p:cNvSpPr>
          <p:nvPr/>
        </p:nvSpPr>
        <p:spPr bwMode="auto">
          <a:xfrm>
            <a:off x="0" y="1419225"/>
            <a:ext cx="2286000" cy="45720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algn="l" fontAlgn="b"/>
            <a:r>
              <a:rPr lang="en-US" altLang="en-US" sz="1100" b="1" i="1">
                <a:solidFill>
                  <a:schemeClr val="accent1"/>
                </a:solidFill>
                <a:latin typeface="Whitney Light" pitchFamily="50" charset="0"/>
              </a:rPr>
              <a:t>Lowering</a:t>
            </a:r>
            <a:r>
              <a:rPr lang="en-US" altLang="en-US" sz="1100" i="1">
                <a:latin typeface="Whitney Light" pitchFamily="50" charset="0"/>
              </a:rPr>
              <a:t> </a:t>
            </a:r>
            <a:r>
              <a:rPr lang="en-US" altLang="en-US" sz="1100" b="1" i="1">
                <a:solidFill>
                  <a:srgbClr val="CC0000"/>
                </a:solidFill>
                <a:latin typeface="Whitney Light" pitchFamily="50" charset="0"/>
              </a:rPr>
              <a:t>our PT</a:t>
            </a:r>
            <a:r>
              <a:rPr lang="en-US" altLang="en-US" sz="1100" i="1">
                <a:latin typeface="Whitney Light" pitchFamily="50" charset="0"/>
              </a:rPr>
              <a:t> </a:t>
            </a:r>
            <a:r>
              <a:rPr lang="en-US" altLang="en-US" sz="1100" i="1">
                <a:solidFill>
                  <a:srgbClr val="969696"/>
                </a:solidFill>
                <a:latin typeface="Whitney Light" pitchFamily="50" charset="0"/>
              </a:rPr>
              <a:t>to match </a:t>
            </a:r>
          </a:p>
          <a:p>
            <a:pPr algn="l" fontAlgn="b"/>
            <a:r>
              <a:rPr lang="en-US" altLang="en-US" sz="1100" i="1">
                <a:solidFill>
                  <a:srgbClr val="969696"/>
                </a:solidFill>
                <a:latin typeface="Whitney Light" pitchFamily="50" charset="0"/>
              </a:rPr>
              <a:t>pace of recovery.</a:t>
            </a:r>
          </a:p>
        </p:txBody>
      </p:sp>
      <p:sp>
        <p:nvSpPr>
          <p:cNvPr id="348206" name="Line 46"/>
          <p:cNvSpPr>
            <a:spLocks noChangeShapeType="1"/>
          </p:cNvSpPr>
          <p:nvPr/>
        </p:nvSpPr>
        <p:spPr bwMode="auto">
          <a:xfrm>
            <a:off x="228600" y="1485900"/>
            <a:ext cx="2895600"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FF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Whitney Light" pitchFamily="50" charset="0"/>
            </a:endParaRPr>
          </a:p>
        </p:txBody>
      </p:sp>
      <p:sp>
        <p:nvSpPr>
          <p:cNvPr id="348207" name="Line 47"/>
          <p:cNvSpPr>
            <a:spLocks noChangeShapeType="1"/>
          </p:cNvSpPr>
          <p:nvPr/>
        </p:nvSpPr>
        <p:spPr bwMode="auto">
          <a:xfrm>
            <a:off x="228600" y="1485900"/>
            <a:ext cx="0" cy="258763"/>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FF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Whitney Light" pitchFamily="50" charset="0"/>
            </a:endParaRPr>
          </a:p>
        </p:txBody>
      </p:sp>
      <p:sp>
        <p:nvSpPr>
          <p:cNvPr id="348208" name="Line 48"/>
          <p:cNvSpPr>
            <a:spLocks noChangeShapeType="1"/>
          </p:cNvSpPr>
          <p:nvPr/>
        </p:nvSpPr>
        <p:spPr bwMode="auto">
          <a:xfrm>
            <a:off x="3124200" y="1485900"/>
            <a:ext cx="0" cy="258763"/>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FF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Whitney Light" pitchFamily="50" charset="0"/>
            </a:endParaRPr>
          </a:p>
        </p:txBody>
      </p:sp>
      <p:sp>
        <p:nvSpPr>
          <p:cNvPr id="4" name="AutoShape 4"/>
          <p:cNvSpPr>
            <a:spLocks noChangeArrowheads="1"/>
          </p:cNvSpPr>
          <p:nvPr/>
        </p:nvSpPr>
        <p:spPr bwMode="auto">
          <a:xfrm>
            <a:off x="4419600" y="2409825"/>
            <a:ext cx="838200" cy="762000"/>
          </a:xfrm>
          <a:prstGeom prst="roundRect">
            <a:avLst>
              <a:gd name="adj" fmla="val 16667"/>
            </a:avLst>
          </a:prstGeom>
          <a:gradFill rotWithShape="1">
            <a:gsLst>
              <a:gs pos="0">
                <a:srgbClr val="EAEAEA">
                  <a:gamma/>
                  <a:shade val="76078"/>
                  <a:invGamma/>
                </a:srgbClr>
              </a:gs>
              <a:gs pos="100000">
                <a:srgbClr val="EAEAEA"/>
              </a:gs>
            </a:gsLst>
            <a:lin ang="0" scaled="1"/>
          </a:gradFill>
          <a:ln w="9525">
            <a:solidFill>
              <a:schemeClr val="tx1"/>
            </a:solidFill>
            <a:round/>
            <a:headEnd/>
            <a:tailEnd/>
          </a:ln>
          <a:effectLst/>
          <a:extLst/>
        </p:spPr>
        <p:txBody>
          <a:bodyPr wrap="none" anchor="ct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000" b="1">
                <a:effectLst>
                  <a:outerShdw blurRad="38100" dist="38100" dir="2700000" algn="tl">
                    <a:srgbClr val="FFFFFF"/>
                  </a:outerShdw>
                </a:effectLst>
                <a:latin typeface="Whitney Light" pitchFamily="50" charset="0"/>
                <a:ea typeface="MS PGothic" panose="020B0600070205080204" pitchFamily="34" charset="-128"/>
              </a:rPr>
              <a:t>Select and </a:t>
            </a:r>
          </a:p>
          <a:p>
            <a:pPr algn="ctr"/>
            <a:r>
              <a:rPr lang="en-US" altLang="en-US" sz="1000" b="1">
                <a:effectLst>
                  <a:outerShdw blurRad="38100" dist="38100" dir="2700000" algn="tl">
                    <a:srgbClr val="FFFFFF"/>
                  </a:outerShdw>
                </a:effectLst>
                <a:latin typeface="Whitney Light" pitchFamily="50" charset="0"/>
                <a:ea typeface="MS PGothic" panose="020B0600070205080204" pitchFamily="34" charset="-128"/>
              </a:rPr>
              <a:t>Normalize</a:t>
            </a:r>
          </a:p>
          <a:p>
            <a:pPr algn="ctr"/>
            <a:r>
              <a:rPr lang="en-US" altLang="en-US" sz="1000" b="1">
                <a:effectLst>
                  <a:outerShdw blurRad="38100" dist="38100" dir="2700000" algn="tl">
                    <a:srgbClr val="FFFFFF"/>
                  </a:outerShdw>
                </a:effectLst>
                <a:latin typeface="Whitney Light" pitchFamily="50" charset="0"/>
                <a:ea typeface="MS PGothic" panose="020B0600070205080204" pitchFamily="34" charset="-128"/>
              </a:rPr>
              <a:t>Noun </a:t>
            </a:r>
          </a:p>
          <a:p>
            <a:pPr algn="ctr"/>
            <a:r>
              <a:rPr lang="en-US" altLang="en-US" sz="1000" b="1">
                <a:effectLst>
                  <a:outerShdw blurRad="38100" dist="38100" dir="2700000" algn="tl">
                    <a:srgbClr val="FFFFFF"/>
                  </a:outerShdw>
                </a:effectLst>
                <a:latin typeface="Whitney Light" pitchFamily="50" charset="0"/>
                <a:ea typeface="MS PGothic" panose="020B0600070205080204" pitchFamily="34" charset="-128"/>
              </a:rPr>
              <a:t>Phrases </a:t>
            </a:r>
            <a:endParaRPr lang="en-US" altLang="en-US" sz="1000" i="1">
              <a:effectLst>
                <a:outerShdw blurRad="38100" dist="38100" dir="2700000" algn="tl">
                  <a:srgbClr val="FFFFFF"/>
                </a:outerShdw>
              </a:effectLst>
              <a:latin typeface="Whitney Light" pitchFamily="50" charset="0"/>
              <a:ea typeface="MS PGothic" panose="020B0600070205080204" pitchFamily="34" charset="-128"/>
            </a:endParaRPr>
          </a:p>
        </p:txBody>
      </p:sp>
      <p:cxnSp>
        <p:nvCxnSpPr>
          <p:cNvPr id="348210" name="AutoShape 9"/>
          <p:cNvCxnSpPr>
            <a:cxnSpLocks noChangeShapeType="1"/>
            <a:endCxn id="865321" idx="1"/>
          </p:cNvCxnSpPr>
          <p:nvPr/>
        </p:nvCxnSpPr>
        <p:spPr bwMode="auto">
          <a:xfrm>
            <a:off x="5257800" y="2790825"/>
            <a:ext cx="801688" cy="0"/>
          </a:xfrm>
          <a:prstGeom prst="straightConnector1">
            <a:avLst/>
          </a:prstGeom>
          <a:noFill/>
          <a:ln w="12700">
            <a:solidFill>
              <a:srgbClr val="0000CC"/>
            </a:solidFill>
            <a:round/>
            <a:headEnd/>
            <a:tailEnd type="stealth" w="lg" len="lg"/>
          </a:ln>
          <a:extLst>
            <a:ext uri="{909E8E84-426E-40DD-AFC4-6F175D3DCCD1}">
              <a14:hiddenFill xmlns:a14="http://schemas.microsoft.com/office/drawing/2010/main">
                <a:noFill/>
              </a14:hiddenFill>
            </a:ext>
          </a:extLst>
        </p:spPr>
      </p:cxnSp>
      <p:sp>
        <p:nvSpPr>
          <p:cNvPr id="348212" name="Text Box 6"/>
          <p:cNvSpPr txBox="1">
            <a:spLocks noChangeArrowheads="1"/>
          </p:cNvSpPr>
          <p:nvPr/>
        </p:nvSpPr>
        <p:spPr bwMode="auto">
          <a:xfrm>
            <a:off x="4914900" y="2454275"/>
            <a:ext cx="14001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800" i="1">
                <a:solidFill>
                  <a:srgbClr val="0000CC"/>
                </a:solidFill>
                <a:latin typeface="Whitney Light" pitchFamily="50" charset="0"/>
                <a:ea typeface="MS PGothic" panose="020B0600070205080204" pitchFamily="34" charset="-128"/>
              </a:rPr>
              <a:t>Normalized </a:t>
            </a:r>
          </a:p>
          <a:p>
            <a:pPr algn="ctr"/>
            <a:r>
              <a:rPr lang="en-US" altLang="en-US" sz="800" i="1">
                <a:solidFill>
                  <a:srgbClr val="0000CC"/>
                </a:solidFill>
                <a:latin typeface="Whitney Light" pitchFamily="50" charset="0"/>
                <a:ea typeface="MS PGothic" panose="020B0600070205080204" pitchFamily="34" charset="-128"/>
              </a:rPr>
              <a:t>Noun Phrases</a:t>
            </a:r>
          </a:p>
        </p:txBody>
      </p:sp>
      <p:sp>
        <p:nvSpPr>
          <p:cNvPr id="348215" name="Text Box 55"/>
          <p:cNvSpPr txBox="1">
            <a:spLocks noChangeArrowheads="1"/>
          </p:cNvSpPr>
          <p:nvPr/>
        </p:nvSpPr>
        <p:spPr bwMode="auto">
          <a:xfrm>
            <a:off x="-76200" y="762000"/>
            <a:ext cx="141397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prstDash val="sysDot"/>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a:latin typeface="Whitney Light" pitchFamily="50" charset="0"/>
              </a:rPr>
              <a:t>Example text</a:t>
            </a:r>
          </a:p>
        </p:txBody>
      </p:sp>
      <p:grpSp>
        <p:nvGrpSpPr>
          <p:cNvPr id="348217" name="Group 57"/>
          <p:cNvGrpSpPr>
            <a:grpSpLocks/>
          </p:cNvGrpSpPr>
          <p:nvPr/>
        </p:nvGrpSpPr>
        <p:grpSpPr bwMode="auto">
          <a:xfrm>
            <a:off x="3924300" y="1724025"/>
            <a:ext cx="2705100" cy="533400"/>
            <a:chOff x="2472" y="1536"/>
            <a:chExt cx="1704" cy="336"/>
          </a:xfrm>
        </p:grpSpPr>
        <p:sp>
          <p:nvSpPr>
            <p:cNvPr id="348216" name="AutoShape 56"/>
            <p:cNvSpPr>
              <a:spLocks noChangeArrowheads="1"/>
            </p:cNvSpPr>
            <p:nvPr/>
          </p:nvSpPr>
          <p:spPr bwMode="auto">
            <a:xfrm>
              <a:off x="2496" y="1536"/>
              <a:ext cx="1680" cy="336"/>
            </a:xfrm>
            <a:prstGeom prst="wedgeRectCallout">
              <a:avLst>
                <a:gd name="adj1" fmla="val -15653"/>
                <a:gd name="adj2" fmla="val 77380"/>
              </a:avLst>
            </a:prstGeom>
            <a:solidFill>
              <a:srgbClr val="F8F8F8"/>
            </a:solidFill>
            <a:ln w="9525" algn="ctr">
              <a:solidFill>
                <a:schemeClr val="tx1"/>
              </a:solidFill>
              <a:prstDash val="sysDot"/>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tLang="en-US">
                <a:latin typeface="Whitney Light" pitchFamily="50" charset="0"/>
              </a:endParaRPr>
            </a:p>
          </p:txBody>
        </p:sp>
        <p:sp>
          <p:nvSpPr>
            <p:cNvPr id="348213" name="Rectangle 53"/>
            <p:cNvSpPr>
              <a:spLocks noChangeArrowheads="1"/>
            </p:cNvSpPr>
            <p:nvPr/>
          </p:nvSpPr>
          <p:spPr bwMode="auto">
            <a:xfrm>
              <a:off x="2472" y="1560"/>
              <a:ext cx="1407" cy="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prstDash val="sysDot"/>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200" b="1" i="1" dirty="0">
                  <a:solidFill>
                    <a:srgbClr val="CC0000"/>
                  </a:solidFill>
                  <a:latin typeface="Whitney Light" pitchFamily="50" charset="0"/>
                </a:rPr>
                <a:t>FY13 LFL sales</a:t>
              </a:r>
              <a:r>
                <a:rPr lang="en-US" altLang="en-US" sz="1200" b="1" i="1" dirty="0">
                  <a:latin typeface="Whitney Light" pitchFamily="50" charset="0"/>
                </a:rPr>
                <a:t> </a:t>
              </a:r>
              <a:r>
                <a:rPr lang="en-US" altLang="en-US" sz="1200" b="1" i="1" dirty="0">
                  <a:latin typeface="Whitney Light" pitchFamily="50" charset="0"/>
                  <a:sym typeface="Wingdings" panose="05000000000000000000" pitchFamily="2" charset="2"/>
                </a:rPr>
                <a:t></a:t>
              </a:r>
              <a:r>
                <a:rPr lang="en-US" altLang="en-US" sz="1200" b="1" i="1" dirty="0">
                  <a:solidFill>
                    <a:schemeClr val="folHlink"/>
                  </a:solidFill>
                  <a:latin typeface="Whitney Light" pitchFamily="50" charset="0"/>
                  <a:sym typeface="Wingdings" panose="05000000000000000000" pitchFamily="2" charset="2"/>
                </a:rPr>
                <a:t> </a:t>
              </a:r>
              <a:r>
                <a:rPr lang="en-US" altLang="en-US" sz="1200" b="1" i="1" dirty="0">
                  <a:solidFill>
                    <a:srgbClr val="CC0000"/>
                  </a:solidFill>
                  <a:latin typeface="Whitney Light" pitchFamily="50" charset="0"/>
                  <a:sym typeface="Wingdings" panose="05000000000000000000" pitchFamily="2" charset="2"/>
                </a:rPr>
                <a:t>FY13 LFL sales</a:t>
              </a:r>
              <a:endParaRPr lang="en-US" altLang="en-US" sz="1200" b="1" i="1" dirty="0">
                <a:solidFill>
                  <a:srgbClr val="CC0000"/>
                </a:solidFill>
                <a:latin typeface="Whitney Light" pitchFamily="50" charset="0"/>
              </a:endParaRPr>
            </a:p>
          </p:txBody>
        </p:sp>
        <p:sp>
          <p:nvSpPr>
            <p:cNvPr id="348214" name="Rectangle 54"/>
            <p:cNvSpPr>
              <a:spLocks noChangeArrowheads="1"/>
            </p:cNvSpPr>
            <p:nvPr/>
          </p:nvSpPr>
          <p:spPr bwMode="auto">
            <a:xfrm>
              <a:off x="2872" y="1687"/>
              <a:ext cx="621" cy="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prstDash val="sysDot"/>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200" b="1" i="1" dirty="0">
                  <a:solidFill>
                    <a:srgbClr val="CC0000"/>
                  </a:solidFill>
                  <a:latin typeface="Whitney Light" pitchFamily="50" charset="0"/>
                </a:rPr>
                <a:t>our PT</a:t>
              </a:r>
              <a:r>
                <a:rPr lang="en-US" altLang="en-US" sz="1200" b="1" i="1" dirty="0">
                  <a:latin typeface="Whitney Light" pitchFamily="50" charset="0"/>
                </a:rPr>
                <a:t> </a:t>
              </a:r>
              <a:r>
                <a:rPr lang="en-US" altLang="en-US" sz="1200" b="1" i="1" dirty="0">
                  <a:latin typeface="Whitney Light" pitchFamily="50" charset="0"/>
                  <a:sym typeface="Wingdings" panose="05000000000000000000" pitchFamily="2" charset="2"/>
                </a:rPr>
                <a:t></a:t>
              </a:r>
              <a:r>
                <a:rPr lang="en-US" altLang="en-US" sz="1200" b="1" i="1" dirty="0">
                  <a:solidFill>
                    <a:schemeClr val="folHlink"/>
                  </a:solidFill>
                  <a:latin typeface="Whitney Light" pitchFamily="50" charset="0"/>
                  <a:sym typeface="Wingdings" panose="05000000000000000000" pitchFamily="2" charset="2"/>
                </a:rPr>
                <a:t> </a:t>
              </a:r>
              <a:r>
                <a:rPr lang="en-US" altLang="en-US" sz="1200" b="1" i="1" dirty="0">
                  <a:solidFill>
                    <a:srgbClr val="CC0000"/>
                  </a:solidFill>
                  <a:latin typeface="Whitney Light" pitchFamily="50" charset="0"/>
                  <a:sym typeface="Wingdings" panose="05000000000000000000" pitchFamily="2" charset="2"/>
                </a:rPr>
                <a:t>PT</a:t>
              </a:r>
              <a:endParaRPr lang="en-US" altLang="en-US" sz="1200" b="1" i="1" dirty="0">
                <a:solidFill>
                  <a:srgbClr val="CC0000"/>
                </a:solidFill>
                <a:latin typeface="Whitney Light" pitchFamily="50" charset="0"/>
              </a:endParaRPr>
            </a:p>
          </p:txBody>
        </p:sp>
      </p:grpSp>
      <p:sp>
        <p:nvSpPr>
          <p:cNvPr id="5" name="AutoShape 4"/>
          <p:cNvSpPr>
            <a:spLocks noChangeArrowheads="1"/>
          </p:cNvSpPr>
          <p:nvPr/>
        </p:nvSpPr>
        <p:spPr bwMode="auto">
          <a:xfrm>
            <a:off x="1281113" y="4670425"/>
            <a:ext cx="914400" cy="762000"/>
          </a:xfrm>
          <a:prstGeom prst="roundRect">
            <a:avLst>
              <a:gd name="adj" fmla="val 16667"/>
            </a:avLst>
          </a:prstGeom>
          <a:gradFill rotWithShape="1">
            <a:gsLst>
              <a:gs pos="0">
                <a:srgbClr val="EAEAEA">
                  <a:gamma/>
                  <a:shade val="76078"/>
                  <a:invGamma/>
                </a:srgbClr>
              </a:gs>
              <a:gs pos="100000">
                <a:srgbClr val="EAEAEA"/>
              </a:gs>
            </a:gsLst>
            <a:lin ang="0" scaled="1"/>
          </a:gradFill>
          <a:ln w="9525">
            <a:solidFill>
              <a:schemeClr val="tx1"/>
            </a:solidFill>
            <a:round/>
            <a:headEnd/>
            <a:tailEnd/>
          </a:ln>
          <a:effectLst/>
          <a:extLst/>
        </p:spPr>
        <p:txBody>
          <a:bodyPr wrap="none" anchor="ct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400" b="1">
                <a:effectLst>
                  <a:outerShdw blurRad="38100" dist="38100" dir="2700000" algn="tl">
                    <a:srgbClr val="FFFFFF"/>
                  </a:outerShdw>
                </a:effectLst>
                <a:latin typeface="Whitney Light" pitchFamily="50" charset="0"/>
                <a:ea typeface="MS PGothic" panose="020B0600070205080204" pitchFamily="34" charset="-128"/>
              </a:rPr>
              <a:t>Action API</a:t>
            </a:r>
            <a:endParaRPr lang="en-US" altLang="en-US" sz="1200" i="1">
              <a:effectLst>
                <a:outerShdw blurRad="38100" dist="38100" dir="2700000" algn="tl">
                  <a:srgbClr val="FFFFFF"/>
                </a:outerShdw>
              </a:effectLst>
              <a:latin typeface="Whitney Light" pitchFamily="50" charset="0"/>
              <a:ea typeface="MS PGothic" panose="020B0600070205080204" pitchFamily="34" charset="-128"/>
            </a:endParaRPr>
          </a:p>
        </p:txBody>
      </p:sp>
      <p:sp>
        <p:nvSpPr>
          <p:cNvPr id="348219" name="Text Box 6"/>
          <p:cNvSpPr txBox="1">
            <a:spLocks noChangeArrowheads="1"/>
          </p:cNvSpPr>
          <p:nvPr/>
        </p:nvSpPr>
        <p:spPr bwMode="auto">
          <a:xfrm>
            <a:off x="1919288" y="4621213"/>
            <a:ext cx="12954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800" i="1">
                <a:solidFill>
                  <a:srgbClr val="0000CC"/>
                </a:solidFill>
                <a:latin typeface="Whitney Light" pitchFamily="50" charset="0"/>
                <a:ea typeface="MS PGothic" panose="020B0600070205080204" pitchFamily="34" charset="-128"/>
              </a:rPr>
              <a:t>Verb, </a:t>
            </a:r>
          </a:p>
          <a:p>
            <a:pPr algn="ctr"/>
            <a:r>
              <a:rPr lang="en-US" altLang="en-US" sz="800" i="1">
                <a:solidFill>
                  <a:srgbClr val="0000CC"/>
                </a:solidFill>
                <a:latin typeface="Whitney Light" pitchFamily="50" charset="0"/>
                <a:ea typeface="MS PGothic" panose="020B0600070205080204" pitchFamily="34" charset="-128"/>
              </a:rPr>
              <a:t>with Subject </a:t>
            </a:r>
          </a:p>
          <a:p>
            <a:pPr algn="ctr"/>
            <a:r>
              <a:rPr lang="en-US" altLang="en-US" sz="800" i="1">
                <a:solidFill>
                  <a:srgbClr val="0000CC"/>
                </a:solidFill>
                <a:latin typeface="Whitney Light" pitchFamily="50" charset="0"/>
                <a:ea typeface="MS PGothic" panose="020B0600070205080204" pitchFamily="34" charset="-128"/>
              </a:rPr>
              <a:t>and/or Object</a:t>
            </a:r>
          </a:p>
        </p:txBody>
      </p:sp>
      <p:cxnSp>
        <p:nvCxnSpPr>
          <p:cNvPr id="348220" name="AutoShape 8"/>
          <p:cNvCxnSpPr>
            <a:cxnSpLocks noChangeShapeType="1"/>
          </p:cNvCxnSpPr>
          <p:nvPr/>
        </p:nvCxnSpPr>
        <p:spPr bwMode="auto">
          <a:xfrm>
            <a:off x="1066800" y="5051425"/>
            <a:ext cx="214313" cy="0"/>
          </a:xfrm>
          <a:prstGeom prst="straightConnector1">
            <a:avLst/>
          </a:prstGeom>
          <a:noFill/>
          <a:ln w="12700">
            <a:solidFill>
              <a:srgbClr val="0000CC"/>
            </a:solidFill>
            <a:round/>
            <a:headEnd/>
            <a:tailEnd type="stealth" w="lg" len="lg"/>
          </a:ln>
          <a:extLst>
            <a:ext uri="{909E8E84-426E-40DD-AFC4-6F175D3DCCD1}">
              <a14:hiddenFill xmlns:a14="http://schemas.microsoft.com/office/drawing/2010/main">
                <a:noFill/>
              </a14:hiddenFill>
            </a:ext>
          </a:extLst>
        </p:spPr>
      </p:cxnSp>
      <p:cxnSp>
        <p:nvCxnSpPr>
          <p:cNvPr id="348221" name="AutoShape 9"/>
          <p:cNvCxnSpPr>
            <a:cxnSpLocks noChangeShapeType="1"/>
          </p:cNvCxnSpPr>
          <p:nvPr/>
        </p:nvCxnSpPr>
        <p:spPr bwMode="auto">
          <a:xfrm>
            <a:off x="2195513" y="5051425"/>
            <a:ext cx="762000" cy="0"/>
          </a:xfrm>
          <a:prstGeom prst="straightConnector1">
            <a:avLst/>
          </a:prstGeom>
          <a:noFill/>
          <a:ln w="12700">
            <a:solidFill>
              <a:srgbClr val="0000CC"/>
            </a:solidFill>
            <a:round/>
            <a:headEnd/>
            <a:tailEnd type="stealth" w="lg" len="lg"/>
          </a:ln>
          <a:extLst>
            <a:ext uri="{909E8E84-426E-40DD-AFC4-6F175D3DCCD1}">
              <a14:hiddenFill xmlns:a14="http://schemas.microsoft.com/office/drawing/2010/main">
                <a:noFill/>
              </a14:hiddenFill>
            </a:ext>
          </a:extLst>
        </p:spPr>
      </p:cxnSp>
      <p:sp>
        <p:nvSpPr>
          <p:cNvPr id="6" name="AutoShape 41"/>
          <p:cNvSpPr>
            <a:spLocks noChangeArrowheads="1"/>
          </p:cNvSpPr>
          <p:nvPr/>
        </p:nvSpPr>
        <p:spPr bwMode="auto">
          <a:xfrm>
            <a:off x="6045200" y="4670425"/>
            <a:ext cx="1103313" cy="762000"/>
          </a:xfrm>
          <a:prstGeom prst="roundRect">
            <a:avLst>
              <a:gd name="adj" fmla="val 16667"/>
            </a:avLst>
          </a:prstGeom>
          <a:gradFill rotWithShape="1">
            <a:gsLst>
              <a:gs pos="0">
                <a:srgbClr val="EAEAEA">
                  <a:gamma/>
                  <a:shade val="76078"/>
                  <a:invGamma/>
                </a:srgbClr>
              </a:gs>
              <a:gs pos="100000">
                <a:srgbClr val="EAEAEA"/>
              </a:gs>
            </a:gsLst>
            <a:lin ang="0" scaled="1"/>
          </a:gradFill>
          <a:ln w="9525">
            <a:solidFill>
              <a:schemeClr val="tx1"/>
            </a:solidFill>
            <a:round/>
            <a:headEnd/>
            <a:tailEnd/>
          </a:ln>
          <a:effectLst/>
          <a:extLst/>
        </p:spPr>
        <p:txBody>
          <a:bodyPr wrap="none" anchor="ct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400" b="1">
                <a:effectLst>
                  <a:outerShdw blurRad="38100" dist="38100" dir="2700000" algn="tl">
                    <a:srgbClr val="FFFFFF"/>
                  </a:outerShdw>
                </a:effectLst>
                <a:latin typeface="Whitney Light" pitchFamily="50" charset="0"/>
                <a:ea typeface="MS PGothic" panose="020B0600070205080204" pitchFamily="34" charset="-128"/>
              </a:rPr>
              <a:t>Pattern </a:t>
            </a:r>
          </a:p>
          <a:p>
            <a:pPr algn="ctr"/>
            <a:r>
              <a:rPr lang="en-US" altLang="en-US" sz="1400" b="1">
                <a:effectLst>
                  <a:outerShdw blurRad="38100" dist="38100" dir="2700000" algn="tl">
                    <a:srgbClr val="FFFFFF"/>
                  </a:outerShdw>
                </a:effectLst>
                <a:latin typeface="Whitney Light" pitchFamily="50" charset="0"/>
                <a:ea typeface="MS PGothic" panose="020B0600070205080204" pitchFamily="34" charset="-128"/>
              </a:rPr>
              <a:t>Discovery </a:t>
            </a:r>
          </a:p>
          <a:p>
            <a:pPr algn="ctr"/>
            <a:r>
              <a:rPr lang="en-US" altLang="en-US" sz="1400" b="1">
                <a:effectLst>
                  <a:outerShdw blurRad="38100" dist="38100" dir="2700000" algn="tl">
                    <a:srgbClr val="FFFFFF"/>
                  </a:outerShdw>
                </a:effectLst>
                <a:latin typeface="Whitney Light" pitchFamily="50" charset="0"/>
                <a:ea typeface="MS PGothic" panose="020B0600070205080204" pitchFamily="34" charset="-128"/>
              </a:rPr>
              <a:t>Tool</a:t>
            </a:r>
            <a:endParaRPr lang="en-US" altLang="en-US" sz="1400" i="1">
              <a:effectLst>
                <a:outerShdw blurRad="38100" dist="38100" dir="2700000" algn="tl">
                  <a:srgbClr val="FFFFFF"/>
                </a:outerShdw>
              </a:effectLst>
              <a:latin typeface="Whitney Light" pitchFamily="50" charset="0"/>
              <a:ea typeface="MS PGothic" panose="020B0600070205080204" pitchFamily="34" charset="-128"/>
            </a:endParaRPr>
          </a:p>
        </p:txBody>
      </p:sp>
      <p:sp>
        <p:nvSpPr>
          <p:cNvPr id="348224" name="Line 64"/>
          <p:cNvSpPr>
            <a:spLocks noChangeShapeType="1"/>
          </p:cNvSpPr>
          <p:nvPr/>
        </p:nvSpPr>
        <p:spPr bwMode="auto">
          <a:xfrm>
            <a:off x="2271713" y="4373563"/>
            <a:ext cx="2895600"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FF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Whitney Light" pitchFamily="50" charset="0"/>
            </a:endParaRPr>
          </a:p>
        </p:txBody>
      </p:sp>
      <p:sp>
        <p:nvSpPr>
          <p:cNvPr id="348225" name="Line 65"/>
          <p:cNvSpPr>
            <a:spLocks noChangeShapeType="1"/>
          </p:cNvSpPr>
          <p:nvPr/>
        </p:nvSpPr>
        <p:spPr bwMode="auto">
          <a:xfrm>
            <a:off x="4443413" y="4373563"/>
            <a:ext cx="0" cy="258762"/>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FF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Whitney Light" pitchFamily="50" charset="0"/>
            </a:endParaRPr>
          </a:p>
        </p:txBody>
      </p:sp>
      <p:cxnSp>
        <p:nvCxnSpPr>
          <p:cNvPr id="348226" name="AutoShape 9"/>
          <p:cNvCxnSpPr>
            <a:cxnSpLocks noChangeShapeType="1"/>
          </p:cNvCxnSpPr>
          <p:nvPr/>
        </p:nvCxnSpPr>
        <p:spPr bwMode="auto">
          <a:xfrm flipV="1">
            <a:off x="7148513" y="5037138"/>
            <a:ext cx="1125537" cy="14287"/>
          </a:xfrm>
          <a:prstGeom prst="straightConnector1">
            <a:avLst/>
          </a:prstGeom>
          <a:noFill/>
          <a:ln w="12700">
            <a:solidFill>
              <a:srgbClr val="0000CC"/>
            </a:solidFill>
            <a:round/>
            <a:headEnd/>
            <a:tailEnd type="stealth" w="lg" len="lg"/>
          </a:ln>
          <a:extLst>
            <a:ext uri="{909E8E84-426E-40DD-AFC4-6F175D3DCCD1}">
              <a14:hiddenFill xmlns:a14="http://schemas.microsoft.com/office/drawing/2010/main">
                <a:noFill/>
              </a14:hiddenFill>
            </a:ext>
          </a:extLst>
        </p:spPr>
      </p:cxnSp>
      <p:pic>
        <p:nvPicPr>
          <p:cNvPr id="348227" name="Picture 11" descr="j019538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65988" y="4611688"/>
            <a:ext cx="615950" cy="63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AutoShape 4"/>
          <p:cNvSpPr>
            <a:spLocks noChangeArrowheads="1"/>
          </p:cNvSpPr>
          <p:nvPr/>
        </p:nvSpPr>
        <p:spPr bwMode="auto">
          <a:xfrm>
            <a:off x="2957513" y="4670425"/>
            <a:ext cx="685800" cy="762000"/>
          </a:xfrm>
          <a:prstGeom prst="roundRect">
            <a:avLst>
              <a:gd name="adj" fmla="val 16667"/>
            </a:avLst>
          </a:prstGeom>
          <a:gradFill rotWithShape="1">
            <a:gsLst>
              <a:gs pos="0">
                <a:srgbClr val="EAEAEA">
                  <a:gamma/>
                  <a:shade val="76078"/>
                  <a:invGamma/>
                </a:srgbClr>
              </a:gs>
              <a:gs pos="100000">
                <a:srgbClr val="EAEAEA"/>
              </a:gs>
            </a:gsLst>
            <a:lin ang="0" scaled="1"/>
          </a:gradFill>
          <a:ln w="9525">
            <a:solidFill>
              <a:schemeClr val="tx1"/>
            </a:solidFill>
            <a:round/>
            <a:headEnd/>
            <a:tailEnd/>
          </a:ln>
          <a:effectLst/>
          <a:extLst/>
        </p:spPr>
        <p:txBody>
          <a:bodyPr wrap="none" anchor="ct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000" b="1">
                <a:effectLst>
                  <a:outerShdw blurRad="38100" dist="38100" dir="2700000" algn="tl">
                    <a:srgbClr val="FFFFFF"/>
                  </a:outerShdw>
                </a:effectLst>
                <a:latin typeface="Whitney Light" pitchFamily="50" charset="0"/>
                <a:ea typeface="MS PGothic" panose="020B0600070205080204" pitchFamily="34" charset="-128"/>
              </a:rPr>
              <a:t>Select and </a:t>
            </a:r>
          </a:p>
          <a:p>
            <a:pPr algn="ctr"/>
            <a:r>
              <a:rPr lang="en-US" altLang="en-US" sz="1000" b="1">
                <a:effectLst>
                  <a:outerShdw blurRad="38100" dist="38100" dir="2700000" algn="tl">
                    <a:srgbClr val="FFFFFF"/>
                  </a:outerShdw>
                </a:effectLst>
                <a:latin typeface="Whitney Light" pitchFamily="50" charset="0"/>
                <a:ea typeface="MS PGothic" panose="020B0600070205080204" pitchFamily="34" charset="-128"/>
              </a:rPr>
              <a:t>Normalize</a:t>
            </a:r>
          </a:p>
          <a:p>
            <a:pPr algn="ctr"/>
            <a:r>
              <a:rPr lang="en-US" altLang="en-US" sz="1000" b="1">
                <a:effectLst>
                  <a:outerShdw blurRad="38100" dist="38100" dir="2700000" algn="tl">
                    <a:srgbClr val="FFFFFF"/>
                  </a:outerShdw>
                </a:effectLst>
                <a:latin typeface="Whitney Light" pitchFamily="50" charset="0"/>
                <a:ea typeface="MS PGothic" panose="020B0600070205080204" pitchFamily="34" charset="-128"/>
              </a:rPr>
              <a:t>Noun </a:t>
            </a:r>
          </a:p>
          <a:p>
            <a:pPr algn="ctr"/>
            <a:r>
              <a:rPr lang="en-US" altLang="en-US" sz="1000" b="1">
                <a:effectLst>
                  <a:outerShdw blurRad="38100" dist="38100" dir="2700000" algn="tl">
                    <a:srgbClr val="FFFFFF"/>
                  </a:outerShdw>
                </a:effectLst>
                <a:latin typeface="Whitney Light" pitchFamily="50" charset="0"/>
                <a:ea typeface="MS PGothic" panose="020B0600070205080204" pitchFamily="34" charset="-128"/>
              </a:rPr>
              <a:t>Phrases</a:t>
            </a:r>
          </a:p>
        </p:txBody>
      </p:sp>
      <p:cxnSp>
        <p:nvCxnSpPr>
          <p:cNvPr id="348229" name="AutoShape 8"/>
          <p:cNvCxnSpPr>
            <a:cxnSpLocks noChangeShapeType="1"/>
          </p:cNvCxnSpPr>
          <p:nvPr/>
        </p:nvCxnSpPr>
        <p:spPr bwMode="auto">
          <a:xfrm>
            <a:off x="4827588" y="4386263"/>
            <a:ext cx="6350" cy="301625"/>
          </a:xfrm>
          <a:prstGeom prst="straightConnector1">
            <a:avLst/>
          </a:prstGeom>
          <a:noFill/>
          <a:ln w="12700">
            <a:solidFill>
              <a:srgbClr val="0000CC"/>
            </a:solidFill>
            <a:round/>
            <a:headEnd/>
            <a:tailEnd type="stealth" w="lg" len="lg"/>
          </a:ln>
          <a:extLst>
            <a:ext uri="{909E8E84-426E-40DD-AFC4-6F175D3DCCD1}">
              <a14:hiddenFill xmlns:a14="http://schemas.microsoft.com/office/drawing/2010/main">
                <a:noFill/>
              </a14:hiddenFill>
            </a:ext>
          </a:extLst>
        </p:spPr>
      </p:cxnSp>
      <p:cxnSp>
        <p:nvCxnSpPr>
          <p:cNvPr id="348230" name="AutoShape 9"/>
          <p:cNvCxnSpPr>
            <a:cxnSpLocks noChangeShapeType="1"/>
          </p:cNvCxnSpPr>
          <p:nvPr/>
        </p:nvCxnSpPr>
        <p:spPr bwMode="auto">
          <a:xfrm>
            <a:off x="3643313" y="5051425"/>
            <a:ext cx="762000" cy="0"/>
          </a:xfrm>
          <a:prstGeom prst="straightConnector1">
            <a:avLst/>
          </a:prstGeom>
          <a:noFill/>
          <a:ln w="12700">
            <a:solidFill>
              <a:srgbClr val="0000CC"/>
            </a:solidFill>
            <a:round/>
            <a:headEnd/>
            <a:tailEnd type="stealth" w="lg" len="lg"/>
          </a:ln>
          <a:extLst>
            <a:ext uri="{909E8E84-426E-40DD-AFC4-6F175D3DCCD1}">
              <a14:hiddenFill xmlns:a14="http://schemas.microsoft.com/office/drawing/2010/main">
                <a:noFill/>
              </a14:hiddenFill>
            </a:ext>
          </a:extLst>
        </p:spPr>
      </p:cxnSp>
      <p:sp>
        <p:nvSpPr>
          <p:cNvPr id="8" name="AutoShape 4"/>
          <p:cNvSpPr>
            <a:spLocks noChangeArrowheads="1"/>
          </p:cNvSpPr>
          <p:nvPr/>
        </p:nvSpPr>
        <p:spPr bwMode="auto">
          <a:xfrm>
            <a:off x="4405313" y="4670425"/>
            <a:ext cx="838200" cy="762000"/>
          </a:xfrm>
          <a:prstGeom prst="roundRect">
            <a:avLst>
              <a:gd name="adj" fmla="val 16667"/>
            </a:avLst>
          </a:prstGeom>
          <a:gradFill rotWithShape="1">
            <a:gsLst>
              <a:gs pos="0">
                <a:srgbClr val="EAEAEA">
                  <a:gamma/>
                  <a:shade val="76078"/>
                  <a:invGamma/>
                </a:srgbClr>
              </a:gs>
              <a:gs pos="100000">
                <a:srgbClr val="EAEAEA"/>
              </a:gs>
            </a:gsLst>
            <a:lin ang="0" scaled="1"/>
          </a:gradFill>
          <a:ln w="9525">
            <a:solidFill>
              <a:schemeClr val="tx1"/>
            </a:solidFill>
            <a:round/>
            <a:headEnd/>
            <a:tailEnd/>
          </a:ln>
          <a:effectLst/>
          <a:extLst/>
        </p:spPr>
        <p:txBody>
          <a:bodyPr wrap="none" anchor="ct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000" b="1">
                <a:effectLst>
                  <a:outerShdw blurRad="38100" dist="38100" dir="2700000" algn="tl">
                    <a:srgbClr val="FFFFFF"/>
                  </a:outerShdw>
                </a:effectLst>
                <a:latin typeface="Whitney Light" pitchFamily="50" charset="0"/>
                <a:ea typeface="MS PGothic" panose="020B0600070205080204" pitchFamily="34" charset="-128"/>
              </a:rPr>
              <a:t>Filter </a:t>
            </a:r>
            <a:endParaRPr lang="en-US" altLang="en-US" sz="1000" i="1">
              <a:effectLst>
                <a:outerShdw blurRad="38100" dist="38100" dir="2700000" algn="tl">
                  <a:srgbClr val="FFFFFF"/>
                </a:outerShdw>
              </a:effectLst>
              <a:latin typeface="Whitney Light" pitchFamily="50" charset="0"/>
              <a:ea typeface="MS PGothic" panose="020B0600070205080204" pitchFamily="34" charset="-128"/>
            </a:endParaRPr>
          </a:p>
        </p:txBody>
      </p:sp>
      <p:cxnSp>
        <p:nvCxnSpPr>
          <p:cNvPr id="348233" name="AutoShape 9"/>
          <p:cNvCxnSpPr>
            <a:cxnSpLocks noChangeShapeType="1"/>
          </p:cNvCxnSpPr>
          <p:nvPr/>
        </p:nvCxnSpPr>
        <p:spPr bwMode="auto">
          <a:xfrm>
            <a:off x="5243513" y="5051425"/>
            <a:ext cx="801687" cy="0"/>
          </a:xfrm>
          <a:prstGeom prst="straightConnector1">
            <a:avLst/>
          </a:prstGeom>
          <a:noFill/>
          <a:ln w="12700">
            <a:solidFill>
              <a:srgbClr val="0000CC"/>
            </a:solidFill>
            <a:round/>
            <a:headEnd/>
            <a:tailEnd type="stealth" w="lg" len="lg"/>
          </a:ln>
          <a:extLst>
            <a:ext uri="{909E8E84-426E-40DD-AFC4-6F175D3DCCD1}">
              <a14:hiddenFill xmlns:a14="http://schemas.microsoft.com/office/drawing/2010/main">
                <a:noFill/>
              </a14:hiddenFill>
            </a:ext>
          </a:extLst>
        </p:spPr>
      </p:cxnSp>
      <p:grpSp>
        <p:nvGrpSpPr>
          <p:cNvPr id="348236" name="Group 76"/>
          <p:cNvGrpSpPr>
            <a:grpSpLocks/>
          </p:cNvGrpSpPr>
          <p:nvPr/>
        </p:nvGrpSpPr>
        <p:grpSpPr bwMode="auto">
          <a:xfrm>
            <a:off x="-112955" y="4462646"/>
            <a:ext cx="1295400" cy="1408112"/>
            <a:chOff x="-96" y="918"/>
            <a:chExt cx="816" cy="887"/>
          </a:xfrm>
        </p:grpSpPr>
        <p:pic>
          <p:nvPicPr>
            <p:cNvPr id="348237" name="Picture 3" descr="MC900432599[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 y="918"/>
              <a:ext cx="624" cy="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38" name="Picture 17" descr="MC900432599[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 y="1104"/>
              <a:ext cx="624" cy="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39" name="Text Box 6"/>
            <p:cNvSpPr txBox="1">
              <a:spLocks noChangeArrowheads="1"/>
            </p:cNvSpPr>
            <p:nvPr/>
          </p:nvSpPr>
          <p:spPr bwMode="auto">
            <a:xfrm>
              <a:off x="-96" y="1632"/>
              <a:ext cx="816"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200" i="1">
                  <a:solidFill>
                    <a:srgbClr val="0000CC"/>
                  </a:solidFill>
                  <a:latin typeface="Whitney Light" pitchFamily="50" charset="0"/>
                  <a:ea typeface="MS PGothic" panose="020B0600070205080204" pitchFamily="34" charset="-128"/>
                </a:rPr>
                <a:t>Text</a:t>
              </a:r>
            </a:p>
          </p:txBody>
        </p:sp>
      </p:grpSp>
      <p:sp>
        <p:nvSpPr>
          <p:cNvPr id="348240" name="Text Box 6"/>
          <p:cNvSpPr txBox="1">
            <a:spLocks noChangeArrowheads="1"/>
          </p:cNvSpPr>
          <p:nvPr/>
        </p:nvSpPr>
        <p:spPr bwMode="auto">
          <a:xfrm>
            <a:off x="4067175" y="3392488"/>
            <a:ext cx="149542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200" i="1">
                <a:latin typeface="Whitney Light" pitchFamily="50" charset="0"/>
                <a:ea typeface="MS PGothic" panose="020B0600070205080204" pitchFamily="34" charset="-128"/>
              </a:rPr>
              <a:t>Financial Metrics</a:t>
            </a:r>
          </a:p>
        </p:txBody>
      </p:sp>
      <p:sp>
        <p:nvSpPr>
          <p:cNvPr id="9" name="Text Box 10"/>
          <p:cNvSpPr txBox="1">
            <a:spLocks noChangeArrowheads="1"/>
          </p:cNvSpPr>
          <p:nvPr/>
        </p:nvSpPr>
        <p:spPr bwMode="auto">
          <a:xfrm>
            <a:off x="4361458" y="3644900"/>
            <a:ext cx="927497" cy="840230"/>
          </a:xfrm>
          <a:prstGeom prst="rect">
            <a:avLst/>
          </a:prstGeom>
          <a:solidFill>
            <a:schemeClr val="bg1"/>
          </a:solidFill>
          <a:ln w="9525">
            <a:solidFill>
              <a:schemeClr val="folHlink"/>
            </a:solidFill>
            <a:miter lim="800000"/>
            <a:headEnd/>
            <a:tailEnd/>
          </a:ln>
          <a:effectLst>
            <a:outerShdw dist="35921" dir="2700000" algn="ctr" rotWithShape="0">
              <a:schemeClr val="bg2"/>
            </a:outerShdw>
          </a:effectLst>
        </p:spPr>
        <p:txBody>
          <a:bodyPr wrap="none" tIns="91440" bIns="9144">
            <a:spAutoFit/>
          </a:bodyP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200" b="1" i="1">
                <a:solidFill>
                  <a:srgbClr val="CC0000"/>
                </a:solidFill>
                <a:latin typeface="Whitney Light" pitchFamily="50" charset="0"/>
                <a:ea typeface="MS PGothic" panose="020B0600070205080204" pitchFamily="34" charset="-128"/>
              </a:rPr>
              <a:t>LFL sales</a:t>
            </a:r>
          </a:p>
          <a:p>
            <a:pPr algn="ctr"/>
            <a:r>
              <a:rPr lang="en-US" altLang="en-US" sz="1200" b="1" i="1">
                <a:solidFill>
                  <a:srgbClr val="CC0000"/>
                </a:solidFill>
                <a:latin typeface="Whitney Light" pitchFamily="50" charset="0"/>
                <a:ea typeface="MS PGothic" panose="020B0600070205080204" pitchFamily="34" charset="-128"/>
              </a:rPr>
              <a:t>PT</a:t>
            </a:r>
          </a:p>
          <a:p>
            <a:pPr algn="ctr"/>
            <a:r>
              <a:rPr lang="en-US" altLang="en-US" sz="1200" b="1" i="1">
                <a:solidFill>
                  <a:srgbClr val="CC0000"/>
                </a:solidFill>
                <a:latin typeface="Whitney Light" pitchFamily="50" charset="0"/>
                <a:ea typeface="MS PGothic" panose="020B0600070205080204" pitchFamily="34" charset="-128"/>
              </a:rPr>
              <a:t>Price Target</a:t>
            </a:r>
          </a:p>
          <a:p>
            <a:pPr algn="ctr"/>
            <a:r>
              <a:rPr lang="en-US" altLang="en-US" sz="1200" b="1" i="1">
                <a:solidFill>
                  <a:srgbClr val="CC0000"/>
                </a:solidFill>
                <a:latin typeface="Whitney Light" pitchFamily="50" charset="0"/>
                <a:ea typeface="MS PGothic" panose="020B0600070205080204" pitchFamily="34" charset="-128"/>
              </a:rPr>
              <a:t>EPS …</a:t>
            </a:r>
          </a:p>
        </p:txBody>
      </p:sp>
      <p:sp>
        <p:nvSpPr>
          <p:cNvPr id="348243" name="Text Box 6"/>
          <p:cNvSpPr txBox="1">
            <a:spLocks noChangeArrowheads="1"/>
          </p:cNvSpPr>
          <p:nvPr/>
        </p:nvSpPr>
        <p:spPr bwMode="auto">
          <a:xfrm>
            <a:off x="7820025" y="3981450"/>
            <a:ext cx="14954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200" i="1">
                <a:latin typeface="Whitney Light" pitchFamily="50" charset="0"/>
                <a:ea typeface="MS PGothic" panose="020B0600070205080204" pitchFamily="34" charset="-128"/>
              </a:rPr>
              <a:t>Additional Financial Verbs Discovered</a:t>
            </a:r>
          </a:p>
        </p:txBody>
      </p:sp>
      <p:sp>
        <p:nvSpPr>
          <p:cNvPr id="10" name="Text Box 10"/>
          <p:cNvSpPr txBox="1">
            <a:spLocks noChangeArrowheads="1"/>
          </p:cNvSpPr>
          <p:nvPr/>
        </p:nvSpPr>
        <p:spPr bwMode="auto">
          <a:xfrm>
            <a:off x="8339028" y="4616450"/>
            <a:ext cx="600293" cy="840230"/>
          </a:xfrm>
          <a:prstGeom prst="rect">
            <a:avLst/>
          </a:prstGeom>
          <a:solidFill>
            <a:schemeClr val="bg1"/>
          </a:solidFill>
          <a:ln w="9525">
            <a:solidFill>
              <a:srgbClr val="C0C0C0"/>
            </a:solidFill>
            <a:miter lim="800000"/>
            <a:headEnd/>
            <a:tailEnd/>
          </a:ln>
          <a:effectLst>
            <a:outerShdw dist="35921" dir="2700000" algn="ctr" rotWithShape="0">
              <a:schemeClr val="bg2"/>
            </a:outerShdw>
          </a:effectLst>
        </p:spPr>
        <p:txBody>
          <a:bodyPr wrap="none" tIns="91440" bIns="9144">
            <a:spAutoFit/>
          </a:bodyP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200" b="1" i="1">
                <a:solidFill>
                  <a:schemeClr val="accent1"/>
                </a:solidFill>
                <a:latin typeface="Whitney Light" pitchFamily="50" charset="0"/>
                <a:ea typeface="MS PGothic" panose="020B0600070205080204" pitchFamily="34" charset="-128"/>
              </a:rPr>
              <a:t>fall</a:t>
            </a:r>
          </a:p>
          <a:p>
            <a:pPr algn="ctr"/>
            <a:r>
              <a:rPr lang="en-US" altLang="en-US" sz="1200" b="1" i="1">
                <a:solidFill>
                  <a:schemeClr val="accent1"/>
                </a:solidFill>
                <a:latin typeface="Whitney Light" pitchFamily="50" charset="0"/>
                <a:ea typeface="MS PGothic" panose="020B0600070205080204" pitchFamily="34" charset="-128"/>
              </a:rPr>
              <a:t>reduce</a:t>
            </a:r>
          </a:p>
          <a:p>
            <a:pPr algn="ctr"/>
            <a:r>
              <a:rPr lang="en-US" altLang="en-US" sz="1200" b="1" i="1">
                <a:solidFill>
                  <a:schemeClr val="accent1"/>
                </a:solidFill>
                <a:latin typeface="Whitney Light" pitchFamily="50" charset="0"/>
                <a:ea typeface="MS PGothic" panose="020B0600070205080204" pitchFamily="34" charset="-128"/>
              </a:rPr>
              <a:t>trim</a:t>
            </a:r>
          </a:p>
          <a:p>
            <a:pPr algn="ctr"/>
            <a:r>
              <a:rPr lang="en-US" altLang="en-US" sz="1200" b="1">
                <a:solidFill>
                  <a:srgbClr val="00CC66"/>
                </a:solidFill>
                <a:latin typeface="Whitney Light" pitchFamily="50" charset="0"/>
                <a:ea typeface="MS PGothic" panose="020B0600070205080204" pitchFamily="34" charset="-128"/>
              </a:rPr>
              <a:t>…</a:t>
            </a:r>
          </a:p>
        </p:txBody>
      </p:sp>
      <p:sp>
        <p:nvSpPr>
          <p:cNvPr id="348245" name="Text Box 6"/>
          <p:cNvSpPr txBox="1">
            <a:spLocks noChangeArrowheads="1"/>
          </p:cNvSpPr>
          <p:nvPr/>
        </p:nvSpPr>
        <p:spPr bwMode="auto">
          <a:xfrm>
            <a:off x="5181600" y="4524375"/>
            <a:ext cx="9906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800" i="1">
                <a:solidFill>
                  <a:srgbClr val="0000CC"/>
                </a:solidFill>
                <a:latin typeface="Whitney Light" pitchFamily="50" charset="0"/>
                <a:ea typeface="MS PGothic" panose="020B0600070205080204" pitchFamily="34" charset="-128"/>
              </a:rPr>
              <a:t>Verb, with Financial Metric in Subject or Object</a:t>
            </a:r>
          </a:p>
        </p:txBody>
      </p:sp>
      <p:sp>
        <p:nvSpPr>
          <p:cNvPr id="348246" name="Rectangle 86"/>
          <p:cNvSpPr>
            <a:spLocks noChangeArrowheads="1"/>
          </p:cNvSpPr>
          <p:nvPr/>
        </p:nvSpPr>
        <p:spPr bwMode="auto">
          <a:xfrm>
            <a:off x="76200" y="4010025"/>
            <a:ext cx="2286000" cy="269875"/>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1100" b="1" i="1">
                <a:solidFill>
                  <a:srgbClr val="CC0000"/>
                </a:solidFill>
                <a:latin typeface="Whitney Light" pitchFamily="50" charset="0"/>
              </a:rPr>
              <a:t>2Q13 LFL sales</a:t>
            </a:r>
            <a:r>
              <a:rPr lang="en-US" altLang="en-US" sz="1100" i="1">
                <a:latin typeface="Whitney Light" pitchFamily="50" charset="0"/>
              </a:rPr>
              <a:t> </a:t>
            </a:r>
            <a:r>
              <a:rPr lang="en-US" altLang="en-US" sz="1100" b="1" i="1">
                <a:solidFill>
                  <a:schemeClr val="accent1"/>
                </a:solidFill>
                <a:latin typeface="Whitney Light" pitchFamily="50" charset="0"/>
              </a:rPr>
              <a:t>fell</a:t>
            </a:r>
            <a:r>
              <a:rPr lang="en-US" altLang="en-US" sz="1100" i="1">
                <a:latin typeface="Whitney Light" pitchFamily="50" charset="0"/>
              </a:rPr>
              <a:t> </a:t>
            </a:r>
            <a:r>
              <a:rPr lang="en-US" altLang="en-US" sz="1100" i="1">
                <a:solidFill>
                  <a:srgbClr val="969696"/>
                </a:solidFill>
                <a:latin typeface="Whitney Light" pitchFamily="50" charset="0"/>
              </a:rPr>
              <a:t>drastically.</a:t>
            </a:r>
          </a:p>
        </p:txBody>
      </p:sp>
      <p:sp>
        <p:nvSpPr>
          <p:cNvPr id="348247" name="Text Box 87"/>
          <p:cNvSpPr txBox="1">
            <a:spLocks noChangeArrowheads="1"/>
          </p:cNvSpPr>
          <p:nvPr/>
        </p:nvSpPr>
        <p:spPr bwMode="auto">
          <a:xfrm>
            <a:off x="0" y="3657600"/>
            <a:ext cx="141397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prstDash val="sysDot"/>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a:latin typeface="Whitney Light" pitchFamily="50" charset="0"/>
              </a:rPr>
              <a:t>Example text</a:t>
            </a:r>
          </a:p>
        </p:txBody>
      </p:sp>
      <p:sp>
        <p:nvSpPr>
          <p:cNvPr id="11" name="Text Box 10"/>
          <p:cNvSpPr txBox="1">
            <a:spLocks noChangeArrowheads="1"/>
          </p:cNvSpPr>
          <p:nvPr/>
        </p:nvSpPr>
        <p:spPr bwMode="auto">
          <a:xfrm>
            <a:off x="8065095" y="2193925"/>
            <a:ext cx="927497" cy="1209562"/>
          </a:xfrm>
          <a:prstGeom prst="rect">
            <a:avLst/>
          </a:prstGeom>
          <a:solidFill>
            <a:schemeClr val="bg1"/>
          </a:solidFill>
          <a:ln w="9525">
            <a:solidFill>
              <a:schemeClr val="folHlink"/>
            </a:solidFill>
            <a:miter lim="800000"/>
            <a:headEnd/>
            <a:tailEnd/>
          </a:ln>
          <a:effectLst>
            <a:outerShdw dist="35921" dir="2700000" algn="ctr" rotWithShape="0">
              <a:schemeClr val="bg2"/>
            </a:outerShdw>
          </a:effectLst>
        </p:spPr>
        <p:txBody>
          <a:bodyPr wrap="none" tIns="91440" bIns="9144">
            <a:spAutoFit/>
          </a:bodyP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200" b="1" i="1">
                <a:solidFill>
                  <a:srgbClr val="CC0000"/>
                </a:solidFill>
                <a:latin typeface="Whitney Light" pitchFamily="50" charset="0"/>
                <a:ea typeface="MS PGothic" panose="020B0600070205080204" pitchFamily="34" charset="-128"/>
              </a:rPr>
              <a:t>Company</a:t>
            </a:r>
          </a:p>
          <a:p>
            <a:pPr algn="ctr"/>
            <a:r>
              <a:rPr lang="en-US" altLang="en-US" sz="1200" b="1" i="1">
                <a:solidFill>
                  <a:srgbClr val="CC0000"/>
                </a:solidFill>
                <a:latin typeface="Whitney Light" pitchFamily="50" charset="0"/>
                <a:ea typeface="MS PGothic" panose="020B0600070205080204" pitchFamily="34" charset="-128"/>
              </a:rPr>
              <a:t>Consensus</a:t>
            </a:r>
          </a:p>
          <a:p>
            <a:pPr algn="ctr"/>
            <a:r>
              <a:rPr lang="en-US" altLang="en-US" sz="1200" b="1" i="1">
                <a:solidFill>
                  <a:srgbClr val="CC0000"/>
                </a:solidFill>
                <a:latin typeface="Whitney Light" pitchFamily="50" charset="0"/>
                <a:ea typeface="MS PGothic" panose="020B0600070205080204" pitchFamily="34" charset="-128"/>
              </a:rPr>
              <a:t>LFL sales</a:t>
            </a:r>
          </a:p>
          <a:p>
            <a:pPr algn="ctr"/>
            <a:r>
              <a:rPr lang="en-US" altLang="en-US" sz="1200" b="1" i="1">
                <a:solidFill>
                  <a:srgbClr val="CC0000"/>
                </a:solidFill>
                <a:latin typeface="Whitney Light" pitchFamily="50" charset="0"/>
                <a:ea typeface="MS PGothic" panose="020B0600070205080204" pitchFamily="34" charset="-128"/>
              </a:rPr>
              <a:t>PT</a:t>
            </a:r>
          </a:p>
          <a:p>
            <a:pPr algn="ctr"/>
            <a:r>
              <a:rPr lang="en-US" altLang="en-US" sz="1200" b="1" i="1">
                <a:solidFill>
                  <a:srgbClr val="CC0000"/>
                </a:solidFill>
                <a:latin typeface="Whitney Light" pitchFamily="50" charset="0"/>
                <a:ea typeface="MS PGothic" panose="020B0600070205080204" pitchFamily="34" charset="-128"/>
              </a:rPr>
              <a:t>Price Target</a:t>
            </a:r>
          </a:p>
          <a:p>
            <a:pPr algn="ctr"/>
            <a:r>
              <a:rPr lang="en-US" altLang="en-US" sz="1200" b="1" i="1">
                <a:solidFill>
                  <a:srgbClr val="CC0000"/>
                </a:solidFill>
                <a:latin typeface="Whitney Light" pitchFamily="50" charset="0"/>
                <a:ea typeface="MS PGothic" panose="020B0600070205080204" pitchFamily="34" charset="-128"/>
              </a:rPr>
              <a:t>EPS …</a:t>
            </a:r>
          </a:p>
        </p:txBody>
      </p:sp>
      <p:sp>
        <p:nvSpPr>
          <p:cNvPr id="348249" name="Text Box 6"/>
          <p:cNvSpPr txBox="1">
            <a:spLocks noChangeArrowheads="1"/>
          </p:cNvSpPr>
          <p:nvPr/>
        </p:nvSpPr>
        <p:spPr bwMode="auto">
          <a:xfrm>
            <a:off x="7781925" y="1762125"/>
            <a:ext cx="14478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200" i="1" dirty="0">
                <a:latin typeface="Whitney Light" pitchFamily="50" charset="0"/>
                <a:ea typeface="MS PGothic" panose="020B0600070205080204" pitchFamily="34" charset="-128"/>
              </a:rPr>
              <a:t>Patterns Discovered</a:t>
            </a:r>
          </a:p>
        </p:txBody>
      </p:sp>
      <p:sp>
        <p:nvSpPr>
          <p:cNvPr id="13" name="Date Placeholder 12"/>
          <p:cNvSpPr>
            <a:spLocks noGrp="1"/>
          </p:cNvSpPr>
          <p:nvPr>
            <p:ph type="dt" sz="half" idx="12"/>
          </p:nvPr>
        </p:nvSpPr>
        <p:spPr/>
        <p:txBody>
          <a:bodyPr/>
          <a:lstStyle/>
          <a:p>
            <a:pPr>
              <a:defRPr/>
            </a:pPr>
            <a:r>
              <a:rPr lang="en-US" altLang="en-US" smtClean="0"/>
              <a:t> </a:t>
            </a:r>
            <a:endParaRPr lang="en-US" altLang="en-US"/>
          </a:p>
        </p:txBody>
      </p:sp>
    </p:spTree>
    <p:extLst>
      <p:ext uri="{BB962C8B-B14F-4D97-AF65-F5344CB8AC3E}">
        <p14:creationId xmlns:p14="http://schemas.microsoft.com/office/powerpoint/2010/main" val="133560416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348165"/>
                                        </p:tgtEl>
                                        <p:attrNameLst>
                                          <p:attrName>style.visibility</p:attrName>
                                        </p:attrNameLst>
                                      </p:cBhvr>
                                      <p:to>
                                        <p:strVal val="visible"/>
                                      </p:to>
                                    </p:set>
                                    <p:animEffect transition="in" filter="dissolve">
                                      <p:cBhvr>
                                        <p:cTn id="7" dur="500"/>
                                        <p:tgtEl>
                                          <p:spTgt spid="34816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865284"/>
                                        </p:tgtEl>
                                        <p:attrNameLst>
                                          <p:attrName>style.visibility</p:attrName>
                                        </p:attrNameLst>
                                      </p:cBhvr>
                                      <p:to>
                                        <p:strVal val="visible"/>
                                      </p:to>
                                    </p:set>
                                    <p:animEffect transition="in" filter="dissolve">
                                      <p:cBhvr>
                                        <p:cTn id="10" dur="500"/>
                                        <p:tgtEl>
                                          <p:spTgt spid="865284"/>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9" presetClass="entr" presetSubtype="0" fill="hold" nodeType="clickEffect">
                                  <p:stCondLst>
                                    <p:cond delay="0"/>
                                  </p:stCondLst>
                                  <p:childTnLst>
                                    <p:set>
                                      <p:cBhvr>
                                        <p:cTn id="14" dur="1" fill="hold">
                                          <p:stCondLst>
                                            <p:cond delay="0"/>
                                          </p:stCondLst>
                                        </p:cTn>
                                        <p:tgtEl>
                                          <p:spTgt spid="348166"/>
                                        </p:tgtEl>
                                        <p:attrNameLst>
                                          <p:attrName>style.visibility</p:attrName>
                                        </p:attrNameLst>
                                      </p:cBhvr>
                                      <p:to>
                                        <p:strVal val="visible"/>
                                      </p:to>
                                    </p:set>
                                    <p:animEffect transition="in" filter="dissolve">
                                      <p:cBhvr>
                                        <p:cTn id="15" dur="500"/>
                                        <p:tgtEl>
                                          <p:spTgt spid="348166"/>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348164"/>
                                        </p:tgtEl>
                                        <p:attrNameLst>
                                          <p:attrName>style.visibility</p:attrName>
                                        </p:attrNameLst>
                                      </p:cBhvr>
                                      <p:to>
                                        <p:strVal val="visible"/>
                                      </p:to>
                                    </p:set>
                                    <p:animEffect transition="in" filter="dissolve">
                                      <p:cBhvr>
                                        <p:cTn id="18" dur="500"/>
                                        <p:tgtEl>
                                          <p:spTgt spid="348164"/>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dissolve">
                                      <p:cBhvr>
                                        <p:cTn id="21" dur="500"/>
                                        <p:tgtEl>
                                          <p:spTgt spid="2"/>
                                        </p:tgtEl>
                                      </p:cBhvr>
                                    </p:animEffect>
                                  </p:childTnLst>
                                </p:cTn>
                              </p:par>
                              <p:par>
                                <p:cTn id="22" presetID="9" presetClass="entr" presetSubtype="0" fill="hold" nodeType="withEffect">
                                  <p:stCondLst>
                                    <p:cond delay="0"/>
                                  </p:stCondLst>
                                  <p:childTnLst>
                                    <p:set>
                                      <p:cBhvr>
                                        <p:cTn id="23" dur="1" fill="hold">
                                          <p:stCondLst>
                                            <p:cond delay="0"/>
                                          </p:stCondLst>
                                        </p:cTn>
                                        <p:tgtEl>
                                          <p:spTgt spid="348200"/>
                                        </p:tgtEl>
                                        <p:attrNameLst>
                                          <p:attrName>style.visibility</p:attrName>
                                        </p:attrNameLst>
                                      </p:cBhvr>
                                      <p:to>
                                        <p:strVal val="visible"/>
                                      </p:to>
                                    </p:set>
                                    <p:animEffect transition="in" filter="dissolve">
                                      <p:cBhvr>
                                        <p:cTn id="24" dur="500"/>
                                        <p:tgtEl>
                                          <p:spTgt spid="348200"/>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dissolve">
                                      <p:cBhvr>
                                        <p:cTn id="27" dur="500"/>
                                        <p:tgtEl>
                                          <p:spTgt spid="3"/>
                                        </p:tgtEl>
                                      </p:cBhvr>
                                    </p:animEffect>
                                  </p:childTnLst>
                                </p:cTn>
                              </p:par>
                              <p:par>
                                <p:cTn id="28" presetID="9" presetClass="entr" presetSubtype="0" fill="hold" grpId="0" nodeType="withEffect">
                                  <p:stCondLst>
                                    <p:cond delay="0"/>
                                  </p:stCondLst>
                                  <p:childTnLst>
                                    <p:set>
                                      <p:cBhvr>
                                        <p:cTn id="29" dur="1" fill="hold">
                                          <p:stCondLst>
                                            <p:cond delay="0"/>
                                          </p:stCondLst>
                                        </p:cTn>
                                        <p:tgtEl>
                                          <p:spTgt spid="348173"/>
                                        </p:tgtEl>
                                        <p:attrNameLst>
                                          <p:attrName>style.visibility</p:attrName>
                                        </p:attrNameLst>
                                      </p:cBhvr>
                                      <p:to>
                                        <p:strVal val="visible"/>
                                      </p:to>
                                    </p:set>
                                    <p:animEffect transition="in" filter="dissolve">
                                      <p:cBhvr>
                                        <p:cTn id="30" dur="500"/>
                                        <p:tgtEl>
                                          <p:spTgt spid="348173"/>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9" presetClass="entr" presetSubtype="0" fill="hold" grpId="0" nodeType="clickEffect" nodePh="1">
                                  <p:stCondLst>
                                    <p:cond delay="0"/>
                                  </p:stCondLst>
                                  <p:endCondLst>
                                    <p:cond evt="begin" delay="0">
                                      <p:tn val="33"/>
                                    </p:cond>
                                  </p:endCondLst>
                                  <p:childTnLst>
                                    <p:set>
                                      <p:cBhvr>
                                        <p:cTn id="34" dur="1" fill="hold">
                                          <p:stCondLst>
                                            <p:cond delay="0"/>
                                          </p:stCondLst>
                                        </p:cTn>
                                        <p:tgtEl>
                                          <p:spTgt spid="348181"/>
                                        </p:tgtEl>
                                        <p:attrNameLst>
                                          <p:attrName>style.visibility</p:attrName>
                                        </p:attrNameLst>
                                      </p:cBhvr>
                                      <p:to>
                                        <p:strVal val="visible"/>
                                      </p:to>
                                    </p:set>
                                    <p:animEffect transition="in" filter="dissolve">
                                      <p:cBhvr>
                                        <p:cTn id="35" dur="500"/>
                                        <p:tgtEl>
                                          <p:spTgt spid="348181"/>
                                        </p:tgtEl>
                                      </p:cBhvr>
                                    </p:animEffect>
                                  </p:childTnLst>
                                </p:cTn>
                              </p:par>
                              <p:par>
                                <p:cTn id="36" presetID="9" presetClass="entr" presetSubtype="0" fill="hold" nodeType="withEffect">
                                  <p:stCondLst>
                                    <p:cond delay="0"/>
                                  </p:stCondLst>
                                  <p:childTnLst>
                                    <p:set>
                                      <p:cBhvr>
                                        <p:cTn id="37" dur="1" fill="hold">
                                          <p:stCondLst>
                                            <p:cond delay="0"/>
                                          </p:stCondLst>
                                        </p:cTn>
                                        <p:tgtEl>
                                          <p:spTgt spid="348202"/>
                                        </p:tgtEl>
                                        <p:attrNameLst>
                                          <p:attrName>style.visibility</p:attrName>
                                        </p:attrNameLst>
                                      </p:cBhvr>
                                      <p:to>
                                        <p:strVal val="visible"/>
                                      </p:to>
                                    </p:set>
                                    <p:animEffect transition="in" filter="dissolve">
                                      <p:cBhvr>
                                        <p:cTn id="38" dur="500"/>
                                        <p:tgtEl>
                                          <p:spTgt spid="348202"/>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dissolve">
                                      <p:cBhvr>
                                        <p:cTn id="41" dur="500"/>
                                        <p:tgtEl>
                                          <p:spTgt spid="4"/>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348203"/>
                                        </p:tgtEl>
                                        <p:attrNameLst>
                                          <p:attrName>style.visibility</p:attrName>
                                        </p:attrNameLst>
                                      </p:cBhvr>
                                      <p:to>
                                        <p:strVal val="visible"/>
                                      </p:to>
                                    </p:set>
                                    <p:animEffect transition="in" filter="dissolve">
                                      <p:cBhvr>
                                        <p:cTn id="44" dur="500"/>
                                        <p:tgtEl>
                                          <p:spTgt spid="348203"/>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22" presetClass="entr" presetSubtype="4" fill="hold" nodeType="clickEffect">
                                  <p:stCondLst>
                                    <p:cond delay="0"/>
                                  </p:stCondLst>
                                  <p:childTnLst>
                                    <p:set>
                                      <p:cBhvr>
                                        <p:cTn id="48" dur="1" fill="hold">
                                          <p:stCondLst>
                                            <p:cond delay="0"/>
                                          </p:stCondLst>
                                        </p:cTn>
                                        <p:tgtEl>
                                          <p:spTgt spid="348217"/>
                                        </p:tgtEl>
                                        <p:attrNameLst>
                                          <p:attrName>style.visibility</p:attrName>
                                        </p:attrNameLst>
                                      </p:cBhvr>
                                      <p:to>
                                        <p:strVal val="visible"/>
                                      </p:to>
                                    </p:set>
                                    <p:animEffect transition="in" filter="wipe(down)">
                                      <p:cBhvr>
                                        <p:cTn id="49" dur="500"/>
                                        <p:tgtEl>
                                          <p:spTgt spid="348217"/>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1" presetClass="exit" presetSubtype="0" fill="hold" nodeType="clickEffect">
                                  <p:stCondLst>
                                    <p:cond delay="0"/>
                                  </p:stCondLst>
                                  <p:childTnLst>
                                    <p:set>
                                      <p:cBhvr>
                                        <p:cTn id="53" dur="1" fill="hold">
                                          <p:stCondLst>
                                            <p:cond delay="0"/>
                                          </p:stCondLst>
                                        </p:cTn>
                                        <p:tgtEl>
                                          <p:spTgt spid="348217"/>
                                        </p:tgtEl>
                                        <p:attrNameLst>
                                          <p:attrName>style.visibility</p:attrName>
                                        </p:attrNameLst>
                                      </p:cBhvr>
                                      <p:to>
                                        <p:strVal val="hidden"/>
                                      </p:to>
                                    </p:set>
                                  </p:childTnLst>
                                </p:cTn>
                              </p:par>
                            </p:childTnLst>
                          </p:cTn>
                        </p:par>
                      </p:childTnLst>
                    </p:cTn>
                  </p:par>
                  <p:par>
                    <p:cTn id="54" fill="hold" nodeType="clickPar">
                      <p:stCondLst>
                        <p:cond delay="indefinite"/>
                      </p:stCondLst>
                      <p:childTnLst>
                        <p:par>
                          <p:cTn id="55" fill="hold" nodeType="withGroup">
                            <p:stCondLst>
                              <p:cond delay="0"/>
                            </p:stCondLst>
                            <p:childTnLst>
                              <p:par>
                                <p:cTn id="56" presetID="9" presetClass="entr" presetSubtype="0" fill="hold" grpId="0" nodeType="clickEffect">
                                  <p:stCondLst>
                                    <p:cond delay="0"/>
                                  </p:stCondLst>
                                  <p:childTnLst>
                                    <p:set>
                                      <p:cBhvr>
                                        <p:cTn id="57" dur="1" fill="hold">
                                          <p:stCondLst>
                                            <p:cond delay="0"/>
                                          </p:stCondLst>
                                        </p:cTn>
                                        <p:tgtEl>
                                          <p:spTgt spid="865321"/>
                                        </p:tgtEl>
                                        <p:attrNameLst>
                                          <p:attrName>style.visibility</p:attrName>
                                        </p:attrNameLst>
                                      </p:cBhvr>
                                      <p:to>
                                        <p:strVal val="visible"/>
                                      </p:to>
                                    </p:set>
                                    <p:animEffect transition="in" filter="dissolve">
                                      <p:cBhvr>
                                        <p:cTn id="58" dur="500"/>
                                        <p:tgtEl>
                                          <p:spTgt spid="865321"/>
                                        </p:tgtEl>
                                      </p:cBhvr>
                                    </p:animEffect>
                                  </p:childTnLst>
                                </p:cTn>
                              </p:par>
                              <p:par>
                                <p:cTn id="59" presetID="9" presetClass="entr" presetSubtype="0" fill="hold" nodeType="withEffect">
                                  <p:stCondLst>
                                    <p:cond delay="0"/>
                                  </p:stCondLst>
                                  <p:childTnLst>
                                    <p:set>
                                      <p:cBhvr>
                                        <p:cTn id="60" dur="1" fill="hold">
                                          <p:stCondLst>
                                            <p:cond delay="0"/>
                                          </p:stCondLst>
                                        </p:cTn>
                                        <p:tgtEl>
                                          <p:spTgt spid="348210"/>
                                        </p:tgtEl>
                                        <p:attrNameLst>
                                          <p:attrName>style.visibility</p:attrName>
                                        </p:attrNameLst>
                                      </p:cBhvr>
                                      <p:to>
                                        <p:strVal val="visible"/>
                                      </p:to>
                                    </p:set>
                                    <p:animEffect transition="in" filter="dissolve">
                                      <p:cBhvr>
                                        <p:cTn id="61" dur="500"/>
                                        <p:tgtEl>
                                          <p:spTgt spid="348210"/>
                                        </p:tgtEl>
                                      </p:cBhvr>
                                    </p:animEffect>
                                  </p:childTnLst>
                                </p:cTn>
                              </p:par>
                              <p:par>
                                <p:cTn id="62" presetID="9" presetClass="entr" presetSubtype="0" fill="hold" grpId="0" nodeType="withEffect">
                                  <p:stCondLst>
                                    <p:cond delay="0"/>
                                  </p:stCondLst>
                                  <p:childTnLst>
                                    <p:set>
                                      <p:cBhvr>
                                        <p:cTn id="63" dur="1" fill="hold">
                                          <p:stCondLst>
                                            <p:cond delay="0"/>
                                          </p:stCondLst>
                                        </p:cTn>
                                        <p:tgtEl>
                                          <p:spTgt spid="348212"/>
                                        </p:tgtEl>
                                        <p:attrNameLst>
                                          <p:attrName>style.visibility</p:attrName>
                                        </p:attrNameLst>
                                      </p:cBhvr>
                                      <p:to>
                                        <p:strVal val="visible"/>
                                      </p:to>
                                    </p:set>
                                    <p:animEffect transition="in" filter="dissolve">
                                      <p:cBhvr>
                                        <p:cTn id="64" dur="500"/>
                                        <p:tgtEl>
                                          <p:spTgt spid="348212"/>
                                        </p:tgtEl>
                                      </p:cBhvr>
                                    </p:animEffect>
                                  </p:childTnLst>
                                </p:cTn>
                              </p:par>
                            </p:childTnLst>
                          </p:cTn>
                        </p:par>
                      </p:childTnLst>
                    </p:cTn>
                  </p:par>
                  <p:par>
                    <p:cTn id="65" fill="hold" nodeType="clickPar">
                      <p:stCondLst>
                        <p:cond delay="indefinite"/>
                      </p:stCondLst>
                      <p:childTnLst>
                        <p:par>
                          <p:cTn id="66" fill="hold" nodeType="withGroup">
                            <p:stCondLst>
                              <p:cond delay="0"/>
                            </p:stCondLst>
                            <p:childTnLst>
                              <p:par>
                                <p:cTn id="67" presetID="9" presetClass="entr" presetSubtype="0" fill="hold" grpId="0" nodeType="click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dissolve">
                                      <p:cBhvr>
                                        <p:cTn id="69" dur="500"/>
                                        <p:tgtEl>
                                          <p:spTgt spid="11"/>
                                        </p:tgtEl>
                                      </p:cBhvr>
                                    </p:animEffect>
                                  </p:childTnLst>
                                </p:cTn>
                              </p:par>
                              <p:par>
                                <p:cTn id="70" presetID="9" presetClass="entr" presetSubtype="0" fill="hold" grpId="0" nodeType="withEffect">
                                  <p:stCondLst>
                                    <p:cond delay="0"/>
                                  </p:stCondLst>
                                  <p:childTnLst>
                                    <p:set>
                                      <p:cBhvr>
                                        <p:cTn id="71" dur="1" fill="hold">
                                          <p:stCondLst>
                                            <p:cond delay="0"/>
                                          </p:stCondLst>
                                        </p:cTn>
                                        <p:tgtEl>
                                          <p:spTgt spid="348249"/>
                                        </p:tgtEl>
                                        <p:attrNameLst>
                                          <p:attrName>style.visibility</p:attrName>
                                        </p:attrNameLst>
                                      </p:cBhvr>
                                      <p:to>
                                        <p:strVal val="visible"/>
                                      </p:to>
                                    </p:set>
                                    <p:animEffect transition="in" filter="dissolve">
                                      <p:cBhvr>
                                        <p:cTn id="72" dur="500"/>
                                        <p:tgtEl>
                                          <p:spTgt spid="348249"/>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9" presetClass="entr" presetSubtype="0" fill="hold" nodeType="clickEffect">
                                  <p:stCondLst>
                                    <p:cond delay="0"/>
                                  </p:stCondLst>
                                  <p:childTnLst>
                                    <p:set>
                                      <p:cBhvr>
                                        <p:cTn id="76" dur="1" fill="hold">
                                          <p:stCondLst>
                                            <p:cond delay="0"/>
                                          </p:stCondLst>
                                        </p:cTn>
                                        <p:tgtEl>
                                          <p:spTgt spid="348195"/>
                                        </p:tgtEl>
                                        <p:attrNameLst>
                                          <p:attrName>style.visibility</p:attrName>
                                        </p:attrNameLst>
                                      </p:cBhvr>
                                      <p:to>
                                        <p:strVal val="visible"/>
                                      </p:to>
                                    </p:set>
                                    <p:animEffect transition="in" filter="dissolve">
                                      <p:cBhvr>
                                        <p:cTn id="77" dur="500"/>
                                        <p:tgtEl>
                                          <p:spTgt spid="348195"/>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1" presetClass="exit" presetSubtype="0" fill="hold" grpId="1" nodeType="clickEffect">
                                  <p:stCondLst>
                                    <p:cond delay="0"/>
                                  </p:stCondLst>
                                  <p:childTnLst>
                                    <p:set>
                                      <p:cBhvr>
                                        <p:cTn id="81" dur="1" fill="hold">
                                          <p:stCondLst>
                                            <p:cond delay="0"/>
                                          </p:stCondLst>
                                        </p:cTn>
                                        <p:tgtEl>
                                          <p:spTgt spid="348249"/>
                                        </p:tgtEl>
                                        <p:attrNameLst>
                                          <p:attrName>style.visibility</p:attrName>
                                        </p:attrNameLst>
                                      </p:cBhvr>
                                      <p:to>
                                        <p:strVal val="hidden"/>
                                      </p:to>
                                    </p:set>
                                  </p:childTnLst>
                                </p:cTn>
                              </p:par>
                              <p:par>
                                <p:cTn id="82" presetID="1" presetClass="exit" presetSubtype="0" fill="hold" grpId="1" nodeType="withEffect">
                                  <p:stCondLst>
                                    <p:cond delay="0"/>
                                  </p:stCondLst>
                                  <p:childTnLst>
                                    <p:set>
                                      <p:cBhvr>
                                        <p:cTn id="83" dur="1" fill="hold">
                                          <p:stCondLst>
                                            <p:cond delay="0"/>
                                          </p:stCondLst>
                                        </p:cTn>
                                        <p:tgtEl>
                                          <p:spTgt spid="11"/>
                                        </p:tgtEl>
                                        <p:attrNameLst>
                                          <p:attrName>style.visibility</p:attrName>
                                        </p:attrNameLst>
                                      </p:cBhvr>
                                      <p:to>
                                        <p:strVal val="hidden"/>
                                      </p:to>
                                    </p:set>
                                  </p:childTnLst>
                                </p:cTn>
                              </p:par>
                              <p:par>
                                <p:cTn id="84" presetID="9" presetClass="entr" presetSubtype="0" fill="hold" grpId="0" nodeType="withEffect">
                                  <p:stCondLst>
                                    <p:cond delay="0"/>
                                  </p:stCondLst>
                                  <p:childTnLst>
                                    <p:set>
                                      <p:cBhvr>
                                        <p:cTn id="85" dur="1" fill="hold">
                                          <p:stCondLst>
                                            <p:cond delay="0"/>
                                          </p:stCondLst>
                                        </p:cTn>
                                        <p:tgtEl>
                                          <p:spTgt spid="25612"/>
                                        </p:tgtEl>
                                        <p:attrNameLst>
                                          <p:attrName>style.visibility</p:attrName>
                                        </p:attrNameLst>
                                      </p:cBhvr>
                                      <p:to>
                                        <p:strVal val="visible"/>
                                      </p:to>
                                    </p:set>
                                    <p:animEffect transition="in" filter="dissolve">
                                      <p:cBhvr>
                                        <p:cTn id="86" dur="500"/>
                                        <p:tgtEl>
                                          <p:spTgt spid="25612"/>
                                        </p:tgtEl>
                                      </p:cBhvr>
                                    </p:animEffect>
                                  </p:childTnLst>
                                </p:cTn>
                              </p:par>
                              <p:par>
                                <p:cTn id="87" presetID="9" presetClass="entr" presetSubtype="0" fill="hold" grpId="0" nodeType="withEffect">
                                  <p:stCondLst>
                                    <p:cond delay="0"/>
                                  </p:stCondLst>
                                  <p:childTnLst>
                                    <p:set>
                                      <p:cBhvr>
                                        <p:cTn id="88" dur="1" fill="hold">
                                          <p:stCondLst>
                                            <p:cond delay="0"/>
                                          </p:stCondLst>
                                        </p:cTn>
                                        <p:tgtEl>
                                          <p:spTgt spid="348182"/>
                                        </p:tgtEl>
                                        <p:attrNameLst>
                                          <p:attrName>style.visibility</p:attrName>
                                        </p:attrNameLst>
                                      </p:cBhvr>
                                      <p:to>
                                        <p:strVal val="visible"/>
                                      </p:to>
                                    </p:set>
                                    <p:animEffect transition="in" filter="dissolve">
                                      <p:cBhvr>
                                        <p:cTn id="89" dur="500"/>
                                        <p:tgtEl>
                                          <p:spTgt spid="348182"/>
                                        </p:tgtEl>
                                      </p:cBhvr>
                                    </p:animEffect>
                                  </p:childTnLst>
                                </p:cTn>
                              </p:par>
                              <p:par>
                                <p:cTn id="90" presetID="9" presetClass="entr" presetSubtype="0" fill="hold" nodeType="withEffect">
                                  <p:stCondLst>
                                    <p:cond delay="0"/>
                                  </p:stCondLst>
                                  <p:childTnLst>
                                    <p:set>
                                      <p:cBhvr>
                                        <p:cTn id="91" dur="1" fill="hold">
                                          <p:stCondLst>
                                            <p:cond delay="0"/>
                                          </p:stCondLst>
                                        </p:cTn>
                                        <p:tgtEl>
                                          <p:spTgt spid="348183"/>
                                        </p:tgtEl>
                                        <p:attrNameLst>
                                          <p:attrName>style.visibility</p:attrName>
                                        </p:attrNameLst>
                                      </p:cBhvr>
                                      <p:to>
                                        <p:strVal val="visible"/>
                                      </p:to>
                                    </p:set>
                                    <p:animEffect transition="in" filter="dissolve">
                                      <p:cBhvr>
                                        <p:cTn id="92" dur="500"/>
                                        <p:tgtEl>
                                          <p:spTgt spid="348183"/>
                                        </p:tgtEl>
                                      </p:cBhvr>
                                    </p:animEffect>
                                  </p:childTnLst>
                                </p:cTn>
                              </p:par>
                            </p:childTnLst>
                          </p:cTn>
                        </p:par>
                      </p:childTnLst>
                    </p:cTn>
                  </p:par>
                  <p:par>
                    <p:cTn id="93" fill="hold" nodeType="clickPar">
                      <p:stCondLst>
                        <p:cond delay="indefinite"/>
                      </p:stCondLst>
                      <p:childTnLst>
                        <p:par>
                          <p:cTn id="94" fill="hold" nodeType="withGroup">
                            <p:stCondLst>
                              <p:cond delay="0"/>
                            </p:stCondLst>
                            <p:childTnLst>
                              <p:par>
                                <p:cTn id="95" presetID="9" presetClass="entr" presetSubtype="0" fill="hold" grpId="0" nodeType="clickEffect">
                                  <p:stCondLst>
                                    <p:cond delay="0"/>
                                  </p:stCondLst>
                                  <p:childTnLst>
                                    <p:set>
                                      <p:cBhvr>
                                        <p:cTn id="96" dur="1" fill="hold">
                                          <p:stCondLst>
                                            <p:cond delay="0"/>
                                          </p:stCondLst>
                                        </p:cTn>
                                        <p:tgtEl>
                                          <p:spTgt spid="5"/>
                                        </p:tgtEl>
                                        <p:attrNameLst>
                                          <p:attrName>style.visibility</p:attrName>
                                        </p:attrNameLst>
                                      </p:cBhvr>
                                      <p:to>
                                        <p:strVal val="visible"/>
                                      </p:to>
                                    </p:set>
                                    <p:animEffect transition="in" filter="dissolve">
                                      <p:cBhvr>
                                        <p:cTn id="97" dur="500"/>
                                        <p:tgtEl>
                                          <p:spTgt spid="5"/>
                                        </p:tgtEl>
                                      </p:cBhvr>
                                    </p:animEffect>
                                  </p:childTnLst>
                                </p:cTn>
                              </p:par>
                              <p:par>
                                <p:cTn id="98" presetID="9" presetClass="entr" presetSubtype="0" fill="hold" grpId="0" nodeType="withEffect">
                                  <p:stCondLst>
                                    <p:cond delay="0"/>
                                  </p:stCondLst>
                                  <p:childTnLst>
                                    <p:set>
                                      <p:cBhvr>
                                        <p:cTn id="99" dur="1" fill="hold">
                                          <p:stCondLst>
                                            <p:cond delay="0"/>
                                          </p:stCondLst>
                                        </p:cTn>
                                        <p:tgtEl>
                                          <p:spTgt spid="348219"/>
                                        </p:tgtEl>
                                        <p:attrNameLst>
                                          <p:attrName>style.visibility</p:attrName>
                                        </p:attrNameLst>
                                      </p:cBhvr>
                                      <p:to>
                                        <p:strVal val="visible"/>
                                      </p:to>
                                    </p:set>
                                    <p:animEffect transition="in" filter="dissolve">
                                      <p:cBhvr>
                                        <p:cTn id="100" dur="500"/>
                                        <p:tgtEl>
                                          <p:spTgt spid="348219"/>
                                        </p:tgtEl>
                                      </p:cBhvr>
                                    </p:animEffect>
                                  </p:childTnLst>
                                </p:cTn>
                              </p:par>
                              <p:par>
                                <p:cTn id="101" presetID="9" presetClass="entr" presetSubtype="0" fill="hold" nodeType="withEffect">
                                  <p:stCondLst>
                                    <p:cond delay="0"/>
                                  </p:stCondLst>
                                  <p:childTnLst>
                                    <p:set>
                                      <p:cBhvr>
                                        <p:cTn id="102" dur="1" fill="hold">
                                          <p:stCondLst>
                                            <p:cond delay="0"/>
                                          </p:stCondLst>
                                        </p:cTn>
                                        <p:tgtEl>
                                          <p:spTgt spid="348220"/>
                                        </p:tgtEl>
                                        <p:attrNameLst>
                                          <p:attrName>style.visibility</p:attrName>
                                        </p:attrNameLst>
                                      </p:cBhvr>
                                      <p:to>
                                        <p:strVal val="visible"/>
                                      </p:to>
                                    </p:set>
                                    <p:animEffect transition="in" filter="dissolve">
                                      <p:cBhvr>
                                        <p:cTn id="103" dur="500"/>
                                        <p:tgtEl>
                                          <p:spTgt spid="348220"/>
                                        </p:tgtEl>
                                      </p:cBhvr>
                                    </p:animEffect>
                                  </p:childTnLst>
                                </p:cTn>
                              </p:par>
                              <p:par>
                                <p:cTn id="104" presetID="9" presetClass="entr" presetSubtype="0" fill="hold" nodeType="withEffect">
                                  <p:stCondLst>
                                    <p:cond delay="0"/>
                                  </p:stCondLst>
                                  <p:childTnLst>
                                    <p:set>
                                      <p:cBhvr>
                                        <p:cTn id="105" dur="1" fill="hold">
                                          <p:stCondLst>
                                            <p:cond delay="0"/>
                                          </p:stCondLst>
                                        </p:cTn>
                                        <p:tgtEl>
                                          <p:spTgt spid="348221"/>
                                        </p:tgtEl>
                                        <p:attrNameLst>
                                          <p:attrName>style.visibility</p:attrName>
                                        </p:attrNameLst>
                                      </p:cBhvr>
                                      <p:to>
                                        <p:strVal val="visible"/>
                                      </p:to>
                                    </p:set>
                                    <p:animEffect transition="in" filter="dissolve">
                                      <p:cBhvr>
                                        <p:cTn id="106" dur="500"/>
                                        <p:tgtEl>
                                          <p:spTgt spid="348221"/>
                                        </p:tgtEl>
                                      </p:cBhvr>
                                    </p:animEffect>
                                  </p:childTnLst>
                                </p:cTn>
                              </p:par>
                              <p:par>
                                <p:cTn id="107" presetID="9" presetClass="entr" presetSubtype="0" fill="hold" grpId="0" nodeType="withEffect">
                                  <p:stCondLst>
                                    <p:cond delay="0"/>
                                  </p:stCondLst>
                                  <p:childTnLst>
                                    <p:set>
                                      <p:cBhvr>
                                        <p:cTn id="108" dur="1" fill="hold">
                                          <p:stCondLst>
                                            <p:cond delay="0"/>
                                          </p:stCondLst>
                                        </p:cTn>
                                        <p:tgtEl>
                                          <p:spTgt spid="6"/>
                                        </p:tgtEl>
                                        <p:attrNameLst>
                                          <p:attrName>style.visibility</p:attrName>
                                        </p:attrNameLst>
                                      </p:cBhvr>
                                      <p:to>
                                        <p:strVal val="visible"/>
                                      </p:to>
                                    </p:set>
                                    <p:animEffect transition="in" filter="dissolve">
                                      <p:cBhvr>
                                        <p:cTn id="109" dur="500"/>
                                        <p:tgtEl>
                                          <p:spTgt spid="6"/>
                                        </p:tgtEl>
                                      </p:cBhvr>
                                    </p:animEffect>
                                  </p:childTnLst>
                                </p:cTn>
                              </p:par>
                              <p:par>
                                <p:cTn id="110" presetID="9" presetClass="entr" presetSubtype="0" fill="hold" grpId="0" nodeType="withEffect" nodePh="1">
                                  <p:stCondLst>
                                    <p:cond delay="0"/>
                                  </p:stCondLst>
                                  <p:endCondLst>
                                    <p:cond evt="begin" delay="0">
                                      <p:tn val="110"/>
                                    </p:cond>
                                  </p:endCondLst>
                                  <p:childTnLst>
                                    <p:set>
                                      <p:cBhvr>
                                        <p:cTn id="111" dur="1" fill="hold">
                                          <p:stCondLst>
                                            <p:cond delay="0"/>
                                          </p:stCondLst>
                                        </p:cTn>
                                        <p:tgtEl>
                                          <p:spTgt spid="348224"/>
                                        </p:tgtEl>
                                        <p:attrNameLst>
                                          <p:attrName>style.visibility</p:attrName>
                                        </p:attrNameLst>
                                      </p:cBhvr>
                                      <p:to>
                                        <p:strVal val="visible"/>
                                      </p:to>
                                    </p:set>
                                    <p:animEffect transition="in" filter="dissolve">
                                      <p:cBhvr>
                                        <p:cTn id="112" dur="500"/>
                                        <p:tgtEl>
                                          <p:spTgt spid="348224"/>
                                        </p:tgtEl>
                                      </p:cBhvr>
                                    </p:animEffect>
                                  </p:childTnLst>
                                </p:cTn>
                              </p:par>
                              <p:par>
                                <p:cTn id="113" presetID="9" presetClass="entr" presetSubtype="0" fill="hold" grpId="0" nodeType="withEffect" nodePh="1">
                                  <p:stCondLst>
                                    <p:cond delay="0"/>
                                  </p:stCondLst>
                                  <p:endCondLst>
                                    <p:cond evt="begin" delay="0">
                                      <p:tn val="113"/>
                                    </p:cond>
                                  </p:endCondLst>
                                  <p:childTnLst>
                                    <p:set>
                                      <p:cBhvr>
                                        <p:cTn id="114" dur="1" fill="hold">
                                          <p:stCondLst>
                                            <p:cond delay="0"/>
                                          </p:stCondLst>
                                        </p:cTn>
                                        <p:tgtEl>
                                          <p:spTgt spid="348225"/>
                                        </p:tgtEl>
                                        <p:attrNameLst>
                                          <p:attrName>style.visibility</p:attrName>
                                        </p:attrNameLst>
                                      </p:cBhvr>
                                      <p:to>
                                        <p:strVal val="visible"/>
                                      </p:to>
                                    </p:set>
                                    <p:animEffect transition="in" filter="dissolve">
                                      <p:cBhvr>
                                        <p:cTn id="115" dur="500"/>
                                        <p:tgtEl>
                                          <p:spTgt spid="348225"/>
                                        </p:tgtEl>
                                      </p:cBhvr>
                                    </p:animEffect>
                                  </p:childTnLst>
                                </p:cTn>
                              </p:par>
                              <p:par>
                                <p:cTn id="116" presetID="9" presetClass="entr" presetSubtype="0" fill="hold" nodeType="withEffect">
                                  <p:stCondLst>
                                    <p:cond delay="0"/>
                                  </p:stCondLst>
                                  <p:childTnLst>
                                    <p:set>
                                      <p:cBhvr>
                                        <p:cTn id="117" dur="1" fill="hold">
                                          <p:stCondLst>
                                            <p:cond delay="0"/>
                                          </p:stCondLst>
                                        </p:cTn>
                                        <p:tgtEl>
                                          <p:spTgt spid="348226"/>
                                        </p:tgtEl>
                                        <p:attrNameLst>
                                          <p:attrName>style.visibility</p:attrName>
                                        </p:attrNameLst>
                                      </p:cBhvr>
                                      <p:to>
                                        <p:strVal val="visible"/>
                                      </p:to>
                                    </p:set>
                                    <p:animEffect transition="in" filter="dissolve">
                                      <p:cBhvr>
                                        <p:cTn id="118" dur="500"/>
                                        <p:tgtEl>
                                          <p:spTgt spid="348226"/>
                                        </p:tgtEl>
                                      </p:cBhvr>
                                    </p:animEffect>
                                  </p:childTnLst>
                                </p:cTn>
                              </p:par>
                              <p:par>
                                <p:cTn id="119" presetID="9" presetClass="entr" presetSubtype="0" fill="hold" nodeType="withEffect">
                                  <p:stCondLst>
                                    <p:cond delay="0"/>
                                  </p:stCondLst>
                                  <p:childTnLst>
                                    <p:set>
                                      <p:cBhvr>
                                        <p:cTn id="120" dur="1" fill="hold">
                                          <p:stCondLst>
                                            <p:cond delay="0"/>
                                          </p:stCondLst>
                                        </p:cTn>
                                        <p:tgtEl>
                                          <p:spTgt spid="348227"/>
                                        </p:tgtEl>
                                        <p:attrNameLst>
                                          <p:attrName>style.visibility</p:attrName>
                                        </p:attrNameLst>
                                      </p:cBhvr>
                                      <p:to>
                                        <p:strVal val="visible"/>
                                      </p:to>
                                    </p:set>
                                    <p:animEffect transition="in" filter="dissolve">
                                      <p:cBhvr>
                                        <p:cTn id="121" dur="500"/>
                                        <p:tgtEl>
                                          <p:spTgt spid="348227"/>
                                        </p:tgtEl>
                                      </p:cBhvr>
                                    </p:animEffect>
                                  </p:childTnLst>
                                </p:cTn>
                              </p:par>
                              <p:par>
                                <p:cTn id="122" presetID="9" presetClass="entr" presetSubtype="0" fill="hold" grpId="0" nodeType="withEffect">
                                  <p:stCondLst>
                                    <p:cond delay="0"/>
                                  </p:stCondLst>
                                  <p:childTnLst>
                                    <p:set>
                                      <p:cBhvr>
                                        <p:cTn id="123" dur="1" fill="hold">
                                          <p:stCondLst>
                                            <p:cond delay="0"/>
                                          </p:stCondLst>
                                        </p:cTn>
                                        <p:tgtEl>
                                          <p:spTgt spid="7"/>
                                        </p:tgtEl>
                                        <p:attrNameLst>
                                          <p:attrName>style.visibility</p:attrName>
                                        </p:attrNameLst>
                                      </p:cBhvr>
                                      <p:to>
                                        <p:strVal val="visible"/>
                                      </p:to>
                                    </p:set>
                                    <p:animEffect transition="in" filter="dissolve">
                                      <p:cBhvr>
                                        <p:cTn id="124" dur="500"/>
                                        <p:tgtEl>
                                          <p:spTgt spid="7"/>
                                        </p:tgtEl>
                                      </p:cBhvr>
                                    </p:animEffect>
                                  </p:childTnLst>
                                </p:cTn>
                              </p:par>
                              <p:par>
                                <p:cTn id="125" presetID="9" presetClass="entr" presetSubtype="0" fill="hold" nodeType="withEffect">
                                  <p:stCondLst>
                                    <p:cond delay="0"/>
                                  </p:stCondLst>
                                  <p:childTnLst>
                                    <p:set>
                                      <p:cBhvr>
                                        <p:cTn id="126" dur="1" fill="hold">
                                          <p:stCondLst>
                                            <p:cond delay="0"/>
                                          </p:stCondLst>
                                        </p:cTn>
                                        <p:tgtEl>
                                          <p:spTgt spid="348229"/>
                                        </p:tgtEl>
                                        <p:attrNameLst>
                                          <p:attrName>style.visibility</p:attrName>
                                        </p:attrNameLst>
                                      </p:cBhvr>
                                      <p:to>
                                        <p:strVal val="visible"/>
                                      </p:to>
                                    </p:set>
                                    <p:animEffect transition="in" filter="dissolve">
                                      <p:cBhvr>
                                        <p:cTn id="127" dur="500"/>
                                        <p:tgtEl>
                                          <p:spTgt spid="348229"/>
                                        </p:tgtEl>
                                      </p:cBhvr>
                                    </p:animEffect>
                                  </p:childTnLst>
                                </p:cTn>
                              </p:par>
                              <p:par>
                                <p:cTn id="128" presetID="9" presetClass="entr" presetSubtype="0" fill="hold" nodeType="withEffect">
                                  <p:stCondLst>
                                    <p:cond delay="0"/>
                                  </p:stCondLst>
                                  <p:childTnLst>
                                    <p:set>
                                      <p:cBhvr>
                                        <p:cTn id="129" dur="1" fill="hold">
                                          <p:stCondLst>
                                            <p:cond delay="0"/>
                                          </p:stCondLst>
                                        </p:cTn>
                                        <p:tgtEl>
                                          <p:spTgt spid="348230"/>
                                        </p:tgtEl>
                                        <p:attrNameLst>
                                          <p:attrName>style.visibility</p:attrName>
                                        </p:attrNameLst>
                                      </p:cBhvr>
                                      <p:to>
                                        <p:strVal val="visible"/>
                                      </p:to>
                                    </p:set>
                                    <p:animEffect transition="in" filter="dissolve">
                                      <p:cBhvr>
                                        <p:cTn id="130" dur="500"/>
                                        <p:tgtEl>
                                          <p:spTgt spid="348230"/>
                                        </p:tgtEl>
                                      </p:cBhvr>
                                    </p:animEffect>
                                  </p:childTnLst>
                                </p:cTn>
                              </p:par>
                              <p:par>
                                <p:cTn id="131" presetID="9" presetClass="entr" presetSubtype="0" fill="hold" grpId="0" nodeType="withEffect">
                                  <p:stCondLst>
                                    <p:cond delay="0"/>
                                  </p:stCondLst>
                                  <p:childTnLst>
                                    <p:set>
                                      <p:cBhvr>
                                        <p:cTn id="132" dur="1" fill="hold">
                                          <p:stCondLst>
                                            <p:cond delay="0"/>
                                          </p:stCondLst>
                                        </p:cTn>
                                        <p:tgtEl>
                                          <p:spTgt spid="8"/>
                                        </p:tgtEl>
                                        <p:attrNameLst>
                                          <p:attrName>style.visibility</p:attrName>
                                        </p:attrNameLst>
                                      </p:cBhvr>
                                      <p:to>
                                        <p:strVal val="visible"/>
                                      </p:to>
                                    </p:set>
                                    <p:animEffect transition="in" filter="dissolve">
                                      <p:cBhvr>
                                        <p:cTn id="133" dur="500"/>
                                        <p:tgtEl>
                                          <p:spTgt spid="8"/>
                                        </p:tgtEl>
                                      </p:cBhvr>
                                    </p:animEffect>
                                  </p:childTnLst>
                                </p:cTn>
                              </p:par>
                              <p:par>
                                <p:cTn id="134" presetID="9" presetClass="entr" presetSubtype="0" fill="hold" nodeType="withEffect">
                                  <p:stCondLst>
                                    <p:cond delay="0"/>
                                  </p:stCondLst>
                                  <p:childTnLst>
                                    <p:set>
                                      <p:cBhvr>
                                        <p:cTn id="135" dur="1" fill="hold">
                                          <p:stCondLst>
                                            <p:cond delay="0"/>
                                          </p:stCondLst>
                                        </p:cTn>
                                        <p:tgtEl>
                                          <p:spTgt spid="348233"/>
                                        </p:tgtEl>
                                        <p:attrNameLst>
                                          <p:attrName>style.visibility</p:attrName>
                                        </p:attrNameLst>
                                      </p:cBhvr>
                                      <p:to>
                                        <p:strVal val="visible"/>
                                      </p:to>
                                    </p:set>
                                    <p:animEffect transition="in" filter="dissolve">
                                      <p:cBhvr>
                                        <p:cTn id="136" dur="500"/>
                                        <p:tgtEl>
                                          <p:spTgt spid="348233"/>
                                        </p:tgtEl>
                                      </p:cBhvr>
                                    </p:animEffect>
                                  </p:childTnLst>
                                </p:cTn>
                              </p:par>
                              <p:par>
                                <p:cTn id="137" presetID="9" presetClass="entr" presetSubtype="0" fill="hold" nodeType="withEffect">
                                  <p:stCondLst>
                                    <p:cond delay="0"/>
                                  </p:stCondLst>
                                  <p:childTnLst>
                                    <p:set>
                                      <p:cBhvr>
                                        <p:cTn id="138" dur="1" fill="hold">
                                          <p:stCondLst>
                                            <p:cond delay="0"/>
                                          </p:stCondLst>
                                        </p:cTn>
                                        <p:tgtEl>
                                          <p:spTgt spid="348236"/>
                                        </p:tgtEl>
                                        <p:attrNameLst>
                                          <p:attrName>style.visibility</p:attrName>
                                        </p:attrNameLst>
                                      </p:cBhvr>
                                      <p:to>
                                        <p:strVal val="visible"/>
                                      </p:to>
                                    </p:set>
                                    <p:animEffect transition="in" filter="dissolve">
                                      <p:cBhvr>
                                        <p:cTn id="139" dur="500"/>
                                        <p:tgtEl>
                                          <p:spTgt spid="348236"/>
                                        </p:tgtEl>
                                      </p:cBhvr>
                                    </p:animEffect>
                                  </p:childTnLst>
                                </p:cTn>
                              </p:par>
                              <p:par>
                                <p:cTn id="140" presetID="9" presetClass="entr" presetSubtype="0" fill="hold" grpId="0" nodeType="withEffect">
                                  <p:stCondLst>
                                    <p:cond delay="0"/>
                                  </p:stCondLst>
                                  <p:childTnLst>
                                    <p:set>
                                      <p:cBhvr>
                                        <p:cTn id="141" dur="1" fill="hold">
                                          <p:stCondLst>
                                            <p:cond delay="0"/>
                                          </p:stCondLst>
                                        </p:cTn>
                                        <p:tgtEl>
                                          <p:spTgt spid="348240"/>
                                        </p:tgtEl>
                                        <p:attrNameLst>
                                          <p:attrName>style.visibility</p:attrName>
                                        </p:attrNameLst>
                                      </p:cBhvr>
                                      <p:to>
                                        <p:strVal val="visible"/>
                                      </p:to>
                                    </p:set>
                                    <p:animEffect transition="in" filter="dissolve">
                                      <p:cBhvr>
                                        <p:cTn id="142" dur="500"/>
                                        <p:tgtEl>
                                          <p:spTgt spid="348240"/>
                                        </p:tgtEl>
                                      </p:cBhvr>
                                    </p:animEffect>
                                  </p:childTnLst>
                                </p:cTn>
                              </p:par>
                              <p:par>
                                <p:cTn id="143" presetID="9" presetClass="entr" presetSubtype="0" fill="hold" grpId="0" nodeType="withEffect">
                                  <p:stCondLst>
                                    <p:cond delay="0"/>
                                  </p:stCondLst>
                                  <p:childTnLst>
                                    <p:set>
                                      <p:cBhvr>
                                        <p:cTn id="144" dur="1" fill="hold">
                                          <p:stCondLst>
                                            <p:cond delay="0"/>
                                          </p:stCondLst>
                                        </p:cTn>
                                        <p:tgtEl>
                                          <p:spTgt spid="9"/>
                                        </p:tgtEl>
                                        <p:attrNameLst>
                                          <p:attrName>style.visibility</p:attrName>
                                        </p:attrNameLst>
                                      </p:cBhvr>
                                      <p:to>
                                        <p:strVal val="visible"/>
                                      </p:to>
                                    </p:set>
                                    <p:animEffect transition="in" filter="dissolve">
                                      <p:cBhvr>
                                        <p:cTn id="145" dur="500"/>
                                        <p:tgtEl>
                                          <p:spTgt spid="9"/>
                                        </p:tgtEl>
                                      </p:cBhvr>
                                    </p:animEffect>
                                  </p:childTnLst>
                                </p:cTn>
                              </p:par>
                              <p:par>
                                <p:cTn id="146" presetID="9" presetClass="entr" presetSubtype="0" fill="hold" grpId="0" nodeType="withEffect">
                                  <p:stCondLst>
                                    <p:cond delay="0"/>
                                  </p:stCondLst>
                                  <p:childTnLst>
                                    <p:set>
                                      <p:cBhvr>
                                        <p:cTn id="147" dur="1" fill="hold">
                                          <p:stCondLst>
                                            <p:cond delay="0"/>
                                          </p:stCondLst>
                                        </p:cTn>
                                        <p:tgtEl>
                                          <p:spTgt spid="348243"/>
                                        </p:tgtEl>
                                        <p:attrNameLst>
                                          <p:attrName>style.visibility</p:attrName>
                                        </p:attrNameLst>
                                      </p:cBhvr>
                                      <p:to>
                                        <p:strVal val="visible"/>
                                      </p:to>
                                    </p:set>
                                    <p:animEffect transition="in" filter="dissolve">
                                      <p:cBhvr>
                                        <p:cTn id="148" dur="500"/>
                                        <p:tgtEl>
                                          <p:spTgt spid="348243"/>
                                        </p:tgtEl>
                                      </p:cBhvr>
                                    </p:animEffect>
                                  </p:childTnLst>
                                </p:cTn>
                              </p:par>
                              <p:par>
                                <p:cTn id="149" presetID="9" presetClass="entr" presetSubtype="0" fill="hold" grpId="0" nodeType="withEffect">
                                  <p:stCondLst>
                                    <p:cond delay="0"/>
                                  </p:stCondLst>
                                  <p:childTnLst>
                                    <p:set>
                                      <p:cBhvr>
                                        <p:cTn id="150" dur="1" fill="hold">
                                          <p:stCondLst>
                                            <p:cond delay="0"/>
                                          </p:stCondLst>
                                        </p:cTn>
                                        <p:tgtEl>
                                          <p:spTgt spid="10"/>
                                        </p:tgtEl>
                                        <p:attrNameLst>
                                          <p:attrName>style.visibility</p:attrName>
                                        </p:attrNameLst>
                                      </p:cBhvr>
                                      <p:to>
                                        <p:strVal val="visible"/>
                                      </p:to>
                                    </p:set>
                                    <p:animEffect transition="in" filter="dissolve">
                                      <p:cBhvr>
                                        <p:cTn id="151" dur="500"/>
                                        <p:tgtEl>
                                          <p:spTgt spid="10"/>
                                        </p:tgtEl>
                                      </p:cBhvr>
                                    </p:animEffect>
                                  </p:childTnLst>
                                </p:cTn>
                              </p:par>
                              <p:par>
                                <p:cTn id="152" presetID="9" presetClass="entr" presetSubtype="0" fill="hold" grpId="0" nodeType="withEffect">
                                  <p:stCondLst>
                                    <p:cond delay="0"/>
                                  </p:stCondLst>
                                  <p:childTnLst>
                                    <p:set>
                                      <p:cBhvr>
                                        <p:cTn id="153" dur="1" fill="hold">
                                          <p:stCondLst>
                                            <p:cond delay="0"/>
                                          </p:stCondLst>
                                        </p:cTn>
                                        <p:tgtEl>
                                          <p:spTgt spid="348245"/>
                                        </p:tgtEl>
                                        <p:attrNameLst>
                                          <p:attrName>style.visibility</p:attrName>
                                        </p:attrNameLst>
                                      </p:cBhvr>
                                      <p:to>
                                        <p:strVal val="visible"/>
                                      </p:to>
                                    </p:set>
                                    <p:animEffect transition="in" filter="dissolve">
                                      <p:cBhvr>
                                        <p:cTn id="154" dur="500"/>
                                        <p:tgtEl>
                                          <p:spTgt spid="348245"/>
                                        </p:tgtEl>
                                      </p:cBhvr>
                                    </p:animEffect>
                                  </p:childTnLst>
                                </p:cTn>
                              </p:par>
                              <p:par>
                                <p:cTn id="155" presetID="9" presetClass="entr" presetSubtype="0" fill="hold" grpId="0" nodeType="withEffect">
                                  <p:stCondLst>
                                    <p:cond delay="0"/>
                                  </p:stCondLst>
                                  <p:childTnLst>
                                    <p:set>
                                      <p:cBhvr>
                                        <p:cTn id="156" dur="1" fill="hold">
                                          <p:stCondLst>
                                            <p:cond delay="0"/>
                                          </p:stCondLst>
                                        </p:cTn>
                                        <p:tgtEl>
                                          <p:spTgt spid="348246"/>
                                        </p:tgtEl>
                                        <p:attrNameLst>
                                          <p:attrName>style.visibility</p:attrName>
                                        </p:attrNameLst>
                                      </p:cBhvr>
                                      <p:to>
                                        <p:strVal val="visible"/>
                                      </p:to>
                                    </p:set>
                                    <p:animEffect transition="in" filter="dissolve">
                                      <p:cBhvr>
                                        <p:cTn id="157" dur="500"/>
                                        <p:tgtEl>
                                          <p:spTgt spid="348246"/>
                                        </p:tgtEl>
                                      </p:cBhvr>
                                    </p:animEffect>
                                  </p:childTnLst>
                                </p:cTn>
                              </p:par>
                              <p:par>
                                <p:cTn id="158" presetID="9" presetClass="entr" presetSubtype="0" fill="hold" grpId="0" nodeType="withEffect">
                                  <p:stCondLst>
                                    <p:cond delay="0"/>
                                  </p:stCondLst>
                                  <p:childTnLst>
                                    <p:set>
                                      <p:cBhvr>
                                        <p:cTn id="159" dur="1" fill="hold">
                                          <p:stCondLst>
                                            <p:cond delay="0"/>
                                          </p:stCondLst>
                                        </p:cTn>
                                        <p:tgtEl>
                                          <p:spTgt spid="348247"/>
                                        </p:tgtEl>
                                        <p:attrNameLst>
                                          <p:attrName>style.visibility</p:attrName>
                                        </p:attrNameLst>
                                      </p:cBhvr>
                                      <p:to>
                                        <p:strVal val="visible"/>
                                      </p:to>
                                    </p:set>
                                    <p:animEffect transition="in" filter="dissolve">
                                      <p:cBhvr>
                                        <p:cTn id="160" dur="500"/>
                                        <p:tgtEl>
                                          <p:spTgt spid="3482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5284" grpId="0" animBg="1"/>
      <p:bldP spid="348164" grpId="0"/>
      <p:bldP spid="25612" grpId="0" animBg="1"/>
      <p:bldP spid="865321" grpId="0" animBg="1"/>
      <p:bldP spid="348173" grpId="0"/>
      <p:bldP spid="348181" grpId="0" animBg="1"/>
      <p:bldP spid="348182" grpId="0"/>
      <p:bldP spid="2" grpId="0" animBg="1"/>
      <p:bldP spid="3" grpId="0" animBg="1"/>
      <p:bldP spid="348203" grpId="0"/>
      <p:bldP spid="4" grpId="0" animBg="1"/>
      <p:bldP spid="348212" grpId="0"/>
      <p:bldP spid="5" grpId="0" animBg="1"/>
      <p:bldP spid="348219" grpId="0"/>
      <p:bldP spid="6" grpId="0" animBg="1"/>
      <p:bldP spid="348224" grpId="0" animBg="1"/>
      <p:bldP spid="348225" grpId="0" animBg="1"/>
      <p:bldP spid="7" grpId="0" animBg="1"/>
      <p:bldP spid="8" grpId="0" animBg="1"/>
      <p:bldP spid="348240" grpId="0"/>
      <p:bldP spid="9" grpId="0" animBg="1"/>
      <p:bldP spid="348243" grpId="0"/>
      <p:bldP spid="10" grpId="0" animBg="1"/>
      <p:bldP spid="348245" grpId="0"/>
      <p:bldP spid="348246" grpId="0" animBg="1"/>
      <p:bldP spid="348247" grpId="0"/>
      <p:bldP spid="11" grpId="0" animBg="1"/>
      <p:bldP spid="11" grpId="1" animBg="1"/>
      <p:bldP spid="348249" grpId="0"/>
      <p:bldP spid="348249" grpId="1"/>
    </p:bld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0" y="755409"/>
            <a:ext cx="5791200" cy="6113477"/>
          </a:xfrm>
          <a:prstGeom prst="rect">
            <a:avLst/>
          </a:prstGeom>
        </p:spPr>
      </p:pic>
      <p:sp>
        <p:nvSpPr>
          <p:cNvPr id="2" name="Title 1"/>
          <p:cNvSpPr>
            <a:spLocks noGrp="1"/>
          </p:cNvSpPr>
          <p:nvPr>
            <p:ph type="title"/>
          </p:nvPr>
        </p:nvSpPr>
        <p:spPr/>
        <p:txBody>
          <a:bodyPr/>
          <a:lstStyle/>
          <a:p>
            <a:r>
              <a:rPr lang="en-US" dirty="0"/>
              <a:t>ICE (</a:t>
            </a:r>
            <a:r>
              <a:rPr lang="en-US" dirty="0" smtClean="0"/>
              <a:t>New </a:t>
            </a:r>
            <a:r>
              <a:rPr lang="en-US" smtClean="0"/>
              <a:t>York University)		</a:t>
            </a:r>
            <a:r>
              <a:rPr lang="en-US" dirty="0" smtClean="0"/>
              <a:t>		 </a:t>
            </a:r>
            <a:r>
              <a:rPr lang="en-US" sz="1400" dirty="0"/>
              <a:t>[He and Grishman, 2015] </a:t>
            </a:r>
            <a:br>
              <a:rPr lang="en-US" sz="1400" dirty="0"/>
            </a:br>
            <a:endParaRPr lang="en-US" sz="1400" dirty="0"/>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170</a:t>
            </a:fld>
            <a:endParaRPr lang="en-US" altLang="en-US"/>
          </a:p>
        </p:txBody>
      </p:sp>
      <p:grpSp>
        <p:nvGrpSpPr>
          <p:cNvPr id="15" name="Group 14"/>
          <p:cNvGrpSpPr/>
          <p:nvPr/>
        </p:nvGrpSpPr>
        <p:grpSpPr>
          <a:xfrm>
            <a:off x="1752599" y="2871241"/>
            <a:ext cx="7369630" cy="938759"/>
            <a:chOff x="1752599" y="2871241"/>
            <a:chExt cx="7369630" cy="938759"/>
          </a:xfrm>
        </p:grpSpPr>
        <p:sp>
          <p:nvSpPr>
            <p:cNvPr id="6" name="Rectangle 5"/>
            <p:cNvSpPr/>
            <p:nvPr/>
          </p:nvSpPr>
          <p:spPr>
            <a:xfrm>
              <a:off x="5236029" y="2871241"/>
              <a:ext cx="3886200" cy="830997"/>
            </a:xfrm>
            <a:prstGeom prst="rect">
              <a:avLst/>
            </a:prstGeom>
            <a:noFill/>
          </p:spPr>
          <p:txBody>
            <a:bodyPr wrap="square" rtlCol="0">
              <a:spAutoFit/>
            </a:bodyPr>
            <a:lstStyle/>
            <a:p>
              <a:r>
                <a:rPr lang="en-US" sz="1600" dirty="0" smtClean="0">
                  <a:solidFill>
                    <a:schemeClr val="tx2">
                      <a:lumMod val="75000"/>
                    </a:schemeClr>
                  </a:solidFill>
                  <a:latin typeface="Whitney Light" pitchFamily="50" charset="0"/>
                </a:rPr>
                <a:t>1. A ranked list of key phrases. Key phrases appear </a:t>
              </a:r>
              <a:r>
                <a:rPr lang="en-US" sz="1600" dirty="0">
                  <a:solidFill>
                    <a:schemeClr val="tx2">
                      <a:lumMod val="75000"/>
                    </a:schemeClr>
                  </a:solidFill>
                  <a:latin typeface="Whitney Light" pitchFamily="50" charset="0"/>
                </a:rPr>
                <a:t>more often </a:t>
              </a:r>
              <a:r>
                <a:rPr lang="en-US" sz="1600" dirty="0" smtClean="0">
                  <a:solidFill>
                    <a:schemeClr val="tx2">
                      <a:lumMod val="75000"/>
                    </a:schemeClr>
                  </a:solidFill>
                  <a:latin typeface="Whitney Light" pitchFamily="50" charset="0"/>
                </a:rPr>
                <a:t>in the </a:t>
              </a:r>
              <a:r>
                <a:rPr lang="en-US" sz="1600" dirty="0">
                  <a:solidFill>
                    <a:schemeClr val="tx2">
                      <a:lumMod val="75000"/>
                    </a:schemeClr>
                  </a:solidFill>
                  <a:latin typeface="Whitney Light" pitchFamily="50" charset="0"/>
                </a:rPr>
                <a:t>in-domain corpus than in general language will rank higher.</a:t>
              </a:r>
            </a:p>
          </p:txBody>
        </p:sp>
        <p:sp>
          <p:nvSpPr>
            <p:cNvPr id="10" name="Rectangle 9"/>
            <p:cNvSpPr/>
            <p:nvPr/>
          </p:nvSpPr>
          <p:spPr bwMode="auto">
            <a:xfrm>
              <a:off x="1752599" y="2871241"/>
              <a:ext cx="3352801" cy="938759"/>
            </a:xfrm>
            <a:prstGeom prst="rect">
              <a:avLst/>
            </a:prstGeom>
            <a:noFill/>
            <a:ln w="28575">
              <a:solidFill>
                <a:srgbClr val="FFC000"/>
              </a:solidFill>
              <a:round/>
              <a:headEnd/>
              <a:tailEnd/>
            </a:ln>
            <a:effectLst>
              <a:outerShdw blurRad="50800" dist="38100" dir="2700000" algn="tl" rotWithShape="0">
                <a:prstClr val="black">
                  <a:alpha val="40000"/>
                </a:prstClr>
              </a:outerShdw>
            </a:effectLst>
            <a:extLst/>
          </p:spPr>
          <p:txBody>
            <a:bodyPr wrap="none" rtlCol="0" anchor="ctr"/>
            <a:lstStyle/>
            <a:p>
              <a:pPr algn="ctr" eaLnBrk="1" hangingPunct="1"/>
              <a:endParaRPr lang="en-US"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endParaRPr>
            </a:p>
          </p:txBody>
        </p:sp>
      </p:grpSp>
      <p:grpSp>
        <p:nvGrpSpPr>
          <p:cNvPr id="16" name="Group 15"/>
          <p:cNvGrpSpPr/>
          <p:nvPr/>
        </p:nvGrpSpPr>
        <p:grpSpPr>
          <a:xfrm>
            <a:off x="1752600" y="3810000"/>
            <a:ext cx="7391400" cy="938759"/>
            <a:chOff x="1752600" y="3810000"/>
            <a:chExt cx="7391400" cy="938759"/>
          </a:xfrm>
        </p:grpSpPr>
        <p:sp>
          <p:nvSpPr>
            <p:cNvPr id="7" name="Rectangle 6"/>
            <p:cNvSpPr/>
            <p:nvPr/>
          </p:nvSpPr>
          <p:spPr>
            <a:xfrm>
              <a:off x="5257800" y="3867679"/>
              <a:ext cx="3886200" cy="830997"/>
            </a:xfrm>
            <a:prstGeom prst="rect">
              <a:avLst/>
            </a:prstGeom>
            <a:noFill/>
          </p:spPr>
          <p:txBody>
            <a:bodyPr wrap="square" rtlCol="0">
              <a:spAutoFit/>
            </a:bodyPr>
            <a:lstStyle/>
            <a:p>
              <a:r>
                <a:rPr lang="en-US" sz="1600" dirty="0" smtClean="0">
                  <a:solidFill>
                    <a:schemeClr val="tx2">
                      <a:lumMod val="75000"/>
                    </a:schemeClr>
                  </a:solidFill>
                  <a:latin typeface="Whitney Light" pitchFamily="50" charset="0"/>
                </a:rPr>
                <a:t>2. Given user-given or auto-constructed seeds, automatically construct a ranked list of similar terms in the corpus. </a:t>
              </a:r>
              <a:endParaRPr lang="en-US" sz="1600" dirty="0">
                <a:solidFill>
                  <a:schemeClr val="tx2">
                    <a:lumMod val="75000"/>
                  </a:schemeClr>
                </a:solidFill>
                <a:latin typeface="Whitney Light" pitchFamily="50" charset="0"/>
              </a:endParaRPr>
            </a:p>
          </p:txBody>
        </p:sp>
        <p:sp>
          <p:nvSpPr>
            <p:cNvPr id="12" name="Rectangle 11"/>
            <p:cNvSpPr/>
            <p:nvPr/>
          </p:nvSpPr>
          <p:spPr bwMode="auto">
            <a:xfrm>
              <a:off x="1752600" y="3810000"/>
              <a:ext cx="3352801" cy="938759"/>
            </a:xfrm>
            <a:prstGeom prst="rect">
              <a:avLst/>
            </a:prstGeom>
            <a:noFill/>
            <a:ln w="28575">
              <a:solidFill>
                <a:srgbClr val="FFC000"/>
              </a:solidFill>
              <a:round/>
              <a:headEnd/>
              <a:tailEnd/>
            </a:ln>
            <a:effectLst>
              <a:outerShdw blurRad="50800" dist="38100" dir="2700000" algn="tl" rotWithShape="0">
                <a:prstClr val="black">
                  <a:alpha val="40000"/>
                </a:prstClr>
              </a:outerShdw>
            </a:effectLst>
            <a:extLst/>
          </p:spPr>
          <p:txBody>
            <a:bodyPr wrap="none" rtlCol="0" anchor="ctr"/>
            <a:lstStyle/>
            <a:p>
              <a:pPr algn="ctr" eaLnBrk="1" hangingPunct="1"/>
              <a:endParaRPr lang="en-US"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endParaRPr>
            </a:p>
          </p:txBody>
        </p:sp>
      </p:grpSp>
      <p:grpSp>
        <p:nvGrpSpPr>
          <p:cNvPr id="17" name="Group 16"/>
          <p:cNvGrpSpPr/>
          <p:nvPr/>
        </p:nvGrpSpPr>
        <p:grpSpPr>
          <a:xfrm>
            <a:off x="1752600" y="4876800"/>
            <a:ext cx="7424057" cy="938759"/>
            <a:chOff x="1752600" y="4876800"/>
            <a:chExt cx="7424057" cy="938759"/>
          </a:xfrm>
        </p:grpSpPr>
        <p:sp>
          <p:nvSpPr>
            <p:cNvPr id="8" name="Rectangle 7"/>
            <p:cNvSpPr/>
            <p:nvPr/>
          </p:nvSpPr>
          <p:spPr>
            <a:xfrm>
              <a:off x="5257800" y="4977825"/>
              <a:ext cx="3918857" cy="584775"/>
            </a:xfrm>
            <a:prstGeom prst="rect">
              <a:avLst/>
            </a:prstGeom>
            <a:noFill/>
          </p:spPr>
          <p:txBody>
            <a:bodyPr wrap="square" rtlCol="0">
              <a:spAutoFit/>
            </a:bodyPr>
            <a:lstStyle/>
            <a:p>
              <a:r>
                <a:rPr lang="en-US" sz="1600" dirty="0" smtClean="0">
                  <a:solidFill>
                    <a:schemeClr val="tx2">
                      <a:lumMod val="75000"/>
                    </a:schemeClr>
                  </a:solidFill>
                  <a:latin typeface="Whitney Light" pitchFamily="50" charset="0"/>
                </a:rPr>
                <a:t>3. Linearize lexicalized dependency path for easier understanding. </a:t>
              </a:r>
              <a:endParaRPr lang="en-US" sz="1600" dirty="0">
                <a:solidFill>
                  <a:schemeClr val="tx2">
                    <a:lumMod val="75000"/>
                  </a:schemeClr>
                </a:solidFill>
                <a:latin typeface="Whitney Light" pitchFamily="50" charset="0"/>
              </a:endParaRPr>
            </a:p>
          </p:txBody>
        </p:sp>
        <p:sp>
          <p:nvSpPr>
            <p:cNvPr id="13" name="Rectangle 12"/>
            <p:cNvSpPr/>
            <p:nvPr/>
          </p:nvSpPr>
          <p:spPr bwMode="auto">
            <a:xfrm>
              <a:off x="1752600" y="4876800"/>
              <a:ext cx="3352801" cy="938759"/>
            </a:xfrm>
            <a:prstGeom prst="rect">
              <a:avLst/>
            </a:prstGeom>
            <a:noFill/>
            <a:ln w="28575">
              <a:solidFill>
                <a:srgbClr val="FFC000"/>
              </a:solidFill>
              <a:round/>
              <a:headEnd/>
              <a:tailEnd/>
            </a:ln>
            <a:effectLst>
              <a:outerShdw blurRad="50800" dist="38100" dir="2700000" algn="tl" rotWithShape="0">
                <a:prstClr val="black">
                  <a:alpha val="40000"/>
                </a:prstClr>
              </a:outerShdw>
            </a:effectLst>
            <a:extLst/>
          </p:spPr>
          <p:txBody>
            <a:bodyPr wrap="none" rtlCol="0" anchor="ctr"/>
            <a:lstStyle/>
            <a:p>
              <a:pPr algn="ctr" eaLnBrk="1" hangingPunct="1"/>
              <a:endParaRPr lang="en-US"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endParaRPr>
            </a:p>
          </p:txBody>
        </p:sp>
      </p:grpSp>
      <p:grpSp>
        <p:nvGrpSpPr>
          <p:cNvPr id="18" name="Group 17"/>
          <p:cNvGrpSpPr/>
          <p:nvPr/>
        </p:nvGrpSpPr>
        <p:grpSpPr>
          <a:xfrm>
            <a:off x="1752600" y="5760698"/>
            <a:ext cx="7391401" cy="969261"/>
            <a:chOff x="1752600" y="5760698"/>
            <a:chExt cx="7391401" cy="969261"/>
          </a:xfrm>
        </p:grpSpPr>
        <p:sp>
          <p:nvSpPr>
            <p:cNvPr id="9" name="Rectangle 8"/>
            <p:cNvSpPr/>
            <p:nvPr/>
          </p:nvSpPr>
          <p:spPr>
            <a:xfrm>
              <a:off x="5257801" y="5760698"/>
              <a:ext cx="3886200" cy="830997"/>
            </a:xfrm>
            <a:prstGeom prst="rect">
              <a:avLst/>
            </a:prstGeom>
            <a:noFill/>
          </p:spPr>
          <p:txBody>
            <a:bodyPr wrap="square" rtlCol="0">
              <a:spAutoFit/>
            </a:bodyPr>
            <a:lstStyle/>
            <a:p>
              <a:r>
                <a:rPr lang="en-US" sz="1600" dirty="0" smtClean="0">
                  <a:solidFill>
                    <a:schemeClr val="tx2">
                      <a:lumMod val="75000"/>
                    </a:schemeClr>
                  </a:solidFill>
                  <a:latin typeface="Whitney Light" pitchFamily="50" charset="0"/>
                </a:rPr>
                <a:t>4. Auto-construct exact and fuzzy dependency-path based relation extractors with bootstrapping user input</a:t>
              </a:r>
              <a:endParaRPr lang="en-US" sz="1600" dirty="0">
                <a:solidFill>
                  <a:schemeClr val="tx2">
                    <a:lumMod val="75000"/>
                  </a:schemeClr>
                </a:solidFill>
                <a:latin typeface="Whitney Light" pitchFamily="50" charset="0"/>
              </a:endParaRPr>
            </a:p>
          </p:txBody>
        </p:sp>
        <p:sp>
          <p:nvSpPr>
            <p:cNvPr id="14" name="Rectangle 13"/>
            <p:cNvSpPr/>
            <p:nvPr/>
          </p:nvSpPr>
          <p:spPr bwMode="auto">
            <a:xfrm>
              <a:off x="1752600" y="5791200"/>
              <a:ext cx="3352801" cy="938759"/>
            </a:xfrm>
            <a:prstGeom prst="rect">
              <a:avLst/>
            </a:prstGeom>
            <a:noFill/>
            <a:ln w="28575">
              <a:solidFill>
                <a:srgbClr val="FFC000"/>
              </a:solidFill>
              <a:round/>
              <a:headEnd/>
              <a:tailEnd/>
            </a:ln>
            <a:effectLst>
              <a:outerShdw blurRad="50800" dist="38100" dir="2700000" algn="tl" rotWithShape="0">
                <a:prstClr val="black">
                  <a:alpha val="40000"/>
                </a:prstClr>
              </a:outerShdw>
            </a:effectLst>
            <a:extLst/>
          </p:spPr>
          <p:txBody>
            <a:bodyPr wrap="none" rtlCol="0" anchor="ctr"/>
            <a:lstStyle/>
            <a:p>
              <a:pPr algn="ctr" eaLnBrk="1" hangingPunct="1"/>
              <a:endParaRPr lang="en-US"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endParaRPr>
            </a:p>
          </p:txBody>
        </p:sp>
      </p:grpSp>
    </p:spTree>
    <p:extLst>
      <p:ext uri="{BB962C8B-B14F-4D97-AF65-F5344CB8AC3E}">
        <p14:creationId xmlns:p14="http://schemas.microsoft.com/office/powerpoint/2010/main" val="2981267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mph" presetSubtype="0" nodeType="clickEffect">
                                  <p:stCondLst>
                                    <p:cond delay="0"/>
                                  </p:stCondLst>
                                  <p:childTnLst>
                                    <p:set>
                                      <p:cBhvr rctx="PPT">
                                        <p:cTn id="11" dur="indefinite"/>
                                        <p:tgtEl>
                                          <p:spTgt spid="15"/>
                                        </p:tgtEl>
                                        <p:attrNameLst>
                                          <p:attrName>style.opacity</p:attrName>
                                        </p:attrNameLst>
                                      </p:cBhvr>
                                      <p:to>
                                        <p:strVal val="0.5"/>
                                      </p:to>
                                    </p:set>
                                    <p:animEffect filter="image" prLst="opacity: 0.5">
                                      <p:cBhvr rctx="IE">
                                        <p:cTn id="12" dur="indefinite"/>
                                        <p:tgtEl>
                                          <p:spTgt spid="15"/>
                                        </p:tgtEl>
                                      </p:cBhvr>
                                    </p:animEffect>
                                  </p:childTnLst>
                                </p:cTn>
                              </p:par>
                              <p:par>
                                <p:cTn id="13" presetID="10"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mph" presetSubtype="0" nodeType="clickEffect">
                                  <p:stCondLst>
                                    <p:cond delay="0"/>
                                  </p:stCondLst>
                                  <p:childTnLst>
                                    <p:set>
                                      <p:cBhvr rctx="PPT">
                                        <p:cTn id="19" dur="indefinite"/>
                                        <p:tgtEl>
                                          <p:spTgt spid="16"/>
                                        </p:tgtEl>
                                        <p:attrNameLst>
                                          <p:attrName>style.opacity</p:attrName>
                                        </p:attrNameLst>
                                      </p:cBhvr>
                                      <p:to>
                                        <p:strVal val="0.5"/>
                                      </p:to>
                                    </p:set>
                                    <p:animEffect filter="image" prLst="opacity: 0.5">
                                      <p:cBhvr rctx="IE">
                                        <p:cTn id="20" dur="indefinite"/>
                                        <p:tgtEl>
                                          <p:spTgt spid="16"/>
                                        </p:tgtEl>
                                      </p:cBhvr>
                                    </p:animEffect>
                                  </p:childTnLst>
                                </p:cTn>
                              </p:par>
                              <p:par>
                                <p:cTn id="21" presetID="10" presetClass="entr" presetSubtype="0"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mph" presetSubtype="0" nodeType="clickEffect">
                                  <p:stCondLst>
                                    <p:cond delay="0"/>
                                  </p:stCondLst>
                                  <p:childTnLst>
                                    <p:set>
                                      <p:cBhvr rctx="PPT">
                                        <p:cTn id="27" dur="indefinite"/>
                                        <p:tgtEl>
                                          <p:spTgt spid="17"/>
                                        </p:tgtEl>
                                        <p:attrNameLst>
                                          <p:attrName>style.opacity</p:attrName>
                                        </p:attrNameLst>
                                      </p:cBhvr>
                                      <p:to>
                                        <p:strVal val="0.5"/>
                                      </p:to>
                                    </p:set>
                                    <p:animEffect filter="image" prLst="opacity: 0.5">
                                      <p:cBhvr rctx="IE">
                                        <p:cTn id="28" dur="indefinite"/>
                                        <p:tgtEl>
                                          <p:spTgt spid="17"/>
                                        </p:tgtEl>
                                      </p:cBhvr>
                                    </p:animEffect>
                                  </p:childTnLst>
                                </p:cTn>
                              </p:par>
                              <p:par>
                                <p:cTn id="29" presetID="10"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SPIED (</a:t>
            </a:r>
            <a:r>
              <a:rPr lang="en-US" dirty="0"/>
              <a:t>Stanford</a:t>
            </a:r>
            <a:r>
              <a:rPr lang="en-US" dirty="0" smtClean="0"/>
              <a:t>)				           </a:t>
            </a:r>
            <a:r>
              <a:rPr lang="en-US" sz="1400" dirty="0" smtClean="0"/>
              <a:t>[</a:t>
            </a:r>
            <a:r>
              <a:rPr lang="en-US" sz="1400" dirty="0"/>
              <a:t>Gupta and Manning, 2014] </a:t>
            </a:r>
            <a:endParaRPr lang="en-US" dirty="0"/>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171</a:t>
            </a:fld>
            <a:endParaRPr lang="en-US" altLang="en-US"/>
          </a:p>
        </p:txBody>
      </p:sp>
      <p:pic>
        <p:nvPicPr>
          <p:cNvPr id="3" name="Picture 2"/>
          <p:cNvPicPr>
            <a:picLocks noChangeAspect="1"/>
          </p:cNvPicPr>
          <p:nvPr/>
        </p:nvPicPr>
        <p:blipFill>
          <a:blip r:embed="rId2"/>
          <a:stretch>
            <a:fillRect/>
          </a:stretch>
        </p:blipFill>
        <p:spPr>
          <a:xfrm rot="5400000">
            <a:off x="1892300" y="76200"/>
            <a:ext cx="5267325" cy="7400925"/>
          </a:xfrm>
          <a:prstGeom prst="rect">
            <a:avLst/>
          </a:prstGeom>
        </p:spPr>
      </p:pic>
      <p:sp>
        <p:nvSpPr>
          <p:cNvPr id="6" name="Rectangle 5"/>
          <p:cNvSpPr/>
          <p:nvPr/>
        </p:nvSpPr>
        <p:spPr>
          <a:xfrm>
            <a:off x="2133600" y="6413568"/>
            <a:ext cx="7162800" cy="338554"/>
          </a:xfrm>
          <a:prstGeom prst="rect">
            <a:avLst/>
          </a:prstGeom>
        </p:spPr>
        <p:txBody>
          <a:bodyPr wrap="square">
            <a:spAutoFit/>
          </a:bodyPr>
          <a:lstStyle/>
          <a:p>
            <a:r>
              <a:rPr lang="en-US" sz="1600" b="1" dirty="0" smtClean="0">
                <a:solidFill>
                  <a:schemeClr val="tx2">
                    <a:lumMod val="75000"/>
                  </a:schemeClr>
                </a:solidFill>
                <a:latin typeface="Whitney Light" pitchFamily="50" charset="0"/>
              </a:rPr>
              <a:t>Entity-centric view</a:t>
            </a:r>
            <a:endParaRPr lang="en-US" sz="1600" dirty="0">
              <a:solidFill>
                <a:schemeClr val="tx2">
                  <a:lumMod val="75000"/>
                </a:schemeClr>
              </a:solidFill>
              <a:latin typeface="Whitney Light" pitchFamily="50" charset="0"/>
            </a:endParaRPr>
          </a:p>
        </p:txBody>
      </p:sp>
    </p:spTree>
    <p:extLst>
      <p:ext uri="{BB962C8B-B14F-4D97-AF65-F5344CB8AC3E}">
        <p14:creationId xmlns:p14="http://schemas.microsoft.com/office/powerpoint/2010/main" val="3295873420"/>
      </p:ext>
    </p:extLst>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SPIED (</a:t>
            </a:r>
            <a:r>
              <a:rPr lang="en-US" dirty="0"/>
              <a:t>Stanford</a:t>
            </a:r>
            <a:r>
              <a:rPr lang="en-US" dirty="0" smtClean="0"/>
              <a:t>)				           </a:t>
            </a:r>
            <a:r>
              <a:rPr lang="en-US" sz="1400" dirty="0" smtClean="0"/>
              <a:t>[</a:t>
            </a:r>
            <a:r>
              <a:rPr lang="en-US" sz="1400" dirty="0"/>
              <a:t>Gupta and Manning, 2014] </a:t>
            </a:r>
            <a:endParaRPr lang="en-US" dirty="0"/>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172</a:t>
            </a:fld>
            <a:endParaRPr lang="en-US" altLang="en-US"/>
          </a:p>
        </p:txBody>
      </p:sp>
      <p:sp>
        <p:nvSpPr>
          <p:cNvPr id="6" name="Rectangle 5"/>
          <p:cNvSpPr/>
          <p:nvPr/>
        </p:nvSpPr>
        <p:spPr>
          <a:xfrm>
            <a:off x="2133600" y="6477000"/>
            <a:ext cx="7162800" cy="338554"/>
          </a:xfrm>
          <a:prstGeom prst="rect">
            <a:avLst/>
          </a:prstGeom>
        </p:spPr>
        <p:txBody>
          <a:bodyPr wrap="square">
            <a:spAutoFit/>
          </a:bodyPr>
          <a:lstStyle/>
          <a:p>
            <a:r>
              <a:rPr lang="en-US" sz="1600" b="1" dirty="0" smtClean="0">
                <a:solidFill>
                  <a:schemeClr val="tx2">
                    <a:lumMod val="75000"/>
                  </a:schemeClr>
                </a:solidFill>
                <a:latin typeface="Whitney Light" pitchFamily="50" charset="0"/>
              </a:rPr>
              <a:t>Pattern-centric view</a:t>
            </a:r>
            <a:endParaRPr lang="en-US" sz="1600" dirty="0">
              <a:solidFill>
                <a:schemeClr val="tx2">
                  <a:lumMod val="75000"/>
                </a:schemeClr>
              </a:solidFill>
              <a:latin typeface="Whitney Light" pitchFamily="50" charset="0"/>
            </a:endParaRPr>
          </a:p>
        </p:txBody>
      </p:sp>
      <p:pic>
        <p:nvPicPr>
          <p:cNvPr id="5" name="Picture 4"/>
          <p:cNvPicPr>
            <a:picLocks noChangeAspect="1"/>
          </p:cNvPicPr>
          <p:nvPr/>
        </p:nvPicPr>
        <p:blipFill>
          <a:blip r:embed="rId2"/>
          <a:stretch>
            <a:fillRect/>
          </a:stretch>
        </p:blipFill>
        <p:spPr>
          <a:xfrm rot="5400000">
            <a:off x="2273638" y="-303730"/>
            <a:ext cx="5667375" cy="8105775"/>
          </a:xfrm>
          <a:prstGeom prst="rect">
            <a:avLst/>
          </a:prstGeom>
        </p:spPr>
      </p:pic>
    </p:spTree>
    <p:extLst>
      <p:ext uri="{BB962C8B-B14F-4D97-AF65-F5344CB8AC3E}">
        <p14:creationId xmlns:p14="http://schemas.microsoft.com/office/powerpoint/2010/main" val="272913010"/>
      </p:ext>
    </p:extLst>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695325"/>
            <a:ext cx="9067800" cy="4638675"/>
          </a:xfrm>
          <a:prstGeom prst="rect">
            <a:avLst/>
          </a:prstGeom>
        </p:spPr>
      </p:pic>
      <p:sp>
        <p:nvSpPr>
          <p:cNvPr id="2" name="Title 1"/>
          <p:cNvSpPr>
            <a:spLocks noGrp="1"/>
          </p:cNvSpPr>
          <p:nvPr>
            <p:ph type="title"/>
          </p:nvPr>
        </p:nvSpPr>
        <p:spPr/>
        <p:txBody>
          <a:bodyPr/>
          <a:lstStyle/>
          <a:p>
            <a:r>
              <a:rPr lang="en-US" dirty="0"/>
              <a:t>CHIMERA (</a:t>
            </a:r>
            <a:r>
              <a:rPr lang="en-US" dirty="0" err="1"/>
              <a:t>WalmartLabs</a:t>
            </a:r>
            <a:r>
              <a:rPr lang="en-US" dirty="0"/>
              <a:t>, </a:t>
            </a:r>
            <a:r>
              <a:rPr lang="en-US" dirty="0" smtClean="0"/>
              <a:t>Univ. Wisconsin-Madison</a:t>
            </a:r>
            <a:r>
              <a:rPr lang="en-US" dirty="0"/>
              <a:t>) </a:t>
            </a:r>
            <a:r>
              <a:rPr lang="en-US" dirty="0" smtClean="0"/>
              <a:t>       </a:t>
            </a:r>
            <a:r>
              <a:rPr lang="en-US" sz="1400" dirty="0" smtClean="0"/>
              <a:t>[</a:t>
            </a:r>
            <a:r>
              <a:rPr lang="en-US" sz="1400" dirty="0"/>
              <a:t>Sun et al, 2014] </a:t>
            </a:r>
            <a:br>
              <a:rPr lang="en-US" sz="1400" dirty="0"/>
            </a:br>
            <a:endParaRPr lang="en-US" sz="1400" dirty="0"/>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173</a:t>
            </a:fld>
            <a:endParaRPr lang="en-US" altLang="en-US"/>
          </a:p>
        </p:txBody>
      </p:sp>
      <p:sp>
        <p:nvSpPr>
          <p:cNvPr id="7" name="Rectangle 6"/>
          <p:cNvSpPr/>
          <p:nvPr/>
        </p:nvSpPr>
        <p:spPr>
          <a:xfrm>
            <a:off x="914400" y="5334000"/>
            <a:ext cx="7162800" cy="1569660"/>
          </a:xfrm>
          <a:prstGeom prst="rect">
            <a:avLst/>
          </a:prstGeom>
        </p:spPr>
        <p:txBody>
          <a:bodyPr wrap="square">
            <a:spAutoFit/>
          </a:bodyPr>
          <a:lstStyle/>
          <a:p>
            <a:r>
              <a:rPr lang="en-US" sz="1600" b="1" dirty="0" smtClean="0">
                <a:solidFill>
                  <a:schemeClr val="tx2">
                    <a:lumMod val="75000"/>
                  </a:schemeClr>
                </a:solidFill>
                <a:latin typeface="Whitney Light" pitchFamily="50" charset="0"/>
              </a:rPr>
              <a:t>Combine rule-based and machine learning based approaches to overcome</a:t>
            </a:r>
          </a:p>
          <a:p>
            <a:r>
              <a:rPr lang="en-US" sz="1600" b="1" dirty="0" smtClean="0">
                <a:solidFill>
                  <a:srgbClr val="C00000"/>
                </a:solidFill>
                <a:latin typeface="Whitney Light" pitchFamily="50" charset="0"/>
              </a:rPr>
              <a:t>Challenges for ML-based approach:</a:t>
            </a:r>
            <a:endParaRPr lang="en-US" sz="1600" b="1" dirty="0" smtClean="0">
              <a:solidFill>
                <a:schemeClr val="tx2">
                  <a:lumMod val="75000"/>
                </a:schemeClr>
              </a:solidFill>
              <a:latin typeface="Whitney Light" pitchFamily="50" charset="0"/>
            </a:endParaRPr>
          </a:p>
          <a:p>
            <a:pPr marL="342900" indent="-342900">
              <a:buAutoNum type="arabicPeriod"/>
            </a:pPr>
            <a:r>
              <a:rPr lang="en-US" sz="1600" dirty="0" smtClean="0">
                <a:solidFill>
                  <a:schemeClr val="tx2">
                    <a:lumMod val="75000"/>
                  </a:schemeClr>
                </a:solidFill>
                <a:latin typeface="Whitney Light" pitchFamily="50" charset="0"/>
              </a:rPr>
              <a:t>Difficult  to generate training data</a:t>
            </a:r>
          </a:p>
          <a:p>
            <a:pPr marL="342900" indent="-342900">
              <a:buAutoNum type="arabicPeriod"/>
            </a:pPr>
            <a:r>
              <a:rPr lang="en-US" sz="1600" dirty="0" smtClean="0">
                <a:solidFill>
                  <a:schemeClr val="tx2">
                    <a:lumMod val="75000"/>
                  </a:schemeClr>
                </a:solidFill>
                <a:latin typeface="Whitney Light" pitchFamily="50" charset="0"/>
              </a:rPr>
              <a:t>Difficult to Generate Representative Sample</a:t>
            </a:r>
          </a:p>
          <a:p>
            <a:pPr marL="342900" indent="-342900">
              <a:buAutoNum type="arabicPeriod"/>
            </a:pPr>
            <a:r>
              <a:rPr lang="en-US" sz="1600" dirty="0" smtClean="0">
                <a:solidFill>
                  <a:schemeClr val="tx2">
                    <a:lumMod val="75000"/>
                  </a:schemeClr>
                </a:solidFill>
                <a:latin typeface="Whitney Light" pitchFamily="50" charset="0"/>
              </a:rPr>
              <a:t>Difficult </a:t>
            </a:r>
            <a:r>
              <a:rPr lang="en-US" sz="1600" dirty="0">
                <a:solidFill>
                  <a:schemeClr val="tx2">
                    <a:lumMod val="75000"/>
                  </a:schemeClr>
                </a:solidFill>
                <a:latin typeface="Whitney Light" pitchFamily="50" charset="0"/>
              </a:rPr>
              <a:t>to Handle “Corner </a:t>
            </a:r>
            <a:r>
              <a:rPr lang="en-US" sz="1600" dirty="0" smtClean="0">
                <a:solidFill>
                  <a:schemeClr val="tx2">
                    <a:lumMod val="75000"/>
                  </a:schemeClr>
                </a:solidFill>
                <a:latin typeface="Whitney Light" pitchFamily="50" charset="0"/>
              </a:rPr>
              <a:t>Cases”</a:t>
            </a:r>
            <a:endParaRPr lang="en-US" sz="1600" dirty="0">
              <a:solidFill>
                <a:schemeClr val="tx2">
                  <a:lumMod val="75000"/>
                </a:schemeClr>
              </a:solidFill>
              <a:latin typeface="Whitney Light" pitchFamily="50" charset="0"/>
            </a:endParaRPr>
          </a:p>
          <a:p>
            <a:pPr marL="342900" indent="-342900">
              <a:buAutoNum type="arabicPeriod"/>
            </a:pPr>
            <a:r>
              <a:rPr lang="en-US" sz="1600" dirty="0" smtClean="0">
                <a:solidFill>
                  <a:schemeClr val="tx2">
                    <a:lumMod val="75000"/>
                  </a:schemeClr>
                </a:solidFill>
                <a:latin typeface="Whitney Light" pitchFamily="50" charset="0"/>
              </a:rPr>
              <a:t>Concept </a:t>
            </a:r>
            <a:r>
              <a:rPr lang="en-US" sz="1600" dirty="0">
                <a:solidFill>
                  <a:schemeClr val="tx2">
                    <a:lumMod val="75000"/>
                  </a:schemeClr>
                </a:solidFill>
                <a:latin typeface="Whitney Light" pitchFamily="50" charset="0"/>
              </a:rPr>
              <a:t>Drift &amp; Changing Distribution</a:t>
            </a:r>
          </a:p>
        </p:txBody>
      </p:sp>
      <p:sp>
        <p:nvSpPr>
          <p:cNvPr id="9" name="Rectangle 8"/>
          <p:cNvSpPr/>
          <p:nvPr/>
        </p:nvSpPr>
        <p:spPr>
          <a:xfrm>
            <a:off x="5105400" y="5628382"/>
            <a:ext cx="3962400" cy="1077218"/>
          </a:xfrm>
          <a:prstGeom prst="rect">
            <a:avLst/>
          </a:prstGeom>
        </p:spPr>
        <p:txBody>
          <a:bodyPr wrap="square">
            <a:spAutoFit/>
          </a:bodyPr>
          <a:lstStyle/>
          <a:p>
            <a:r>
              <a:rPr lang="en-US" sz="1600" b="1" dirty="0" smtClean="0">
                <a:solidFill>
                  <a:srgbClr val="C00000"/>
                </a:solidFill>
                <a:latin typeface="Whitney Light" pitchFamily="50" charset="0"/>
              </a:rPr>
              <a:t>Challenges for rule-based approach:</a:t>
            </a:r>
          </a:p>
          <a:p>
            <a:pPr marL="342900" indent="-342900">
              <a:buAutoNum type="arabicPeriod"/>
            </a:pPr>
            <a:r>
              <a:rPr lang="en-US" sz="1600" dirty="0">
                <a:solidFill>
                  <a:schemeClr val="tx2">
                    <a:lumMod val="75000"/>
                  </a:schemeClr>
                </a:solidFill>
                <a:latin typeface="Whitney Light" pitchFamily="50" charset="0"/>
              </a:rPr>
              <a:t>Labor intensive</a:t>
            </a:r>
          </a:p>
          <a:p>
            <a:pPr marL="342900" indent="-342900">
              <a:buAutoNum type="arabicPeriod"/>
            </a:pPr>
            <a:r>
              <a:rPr lang="en-US" sz="1600" dirty="0">
                <a:solidFill>
                  <a:schemeClr val="tx2">
                    <a:lumMod val="75000"/>
                  </a:schemeClr>
                </a:solidFill>
                <a:latin typeface="Whitney Light" pitchFamily="50" charset="0"/>
              </a:rPr>
              <a:t>Time consuming</a:t>
            </a:r>
          </a:p>
          <a:p>
            <a:pPr marL="342900" indent="-342900">
              <a:buAutoNum type="arabicPeriod"/>
            </a:pPr>
            <a:r>
              <a:rPr lang="en-US" sz="1600" dirty="0">
                <a:solidFill>
                  <a:schemeClr val="tx2">
                    <a:lumMod val="75000"/>
                  </a:schemeClr>
                </a:solidFill>
                <a:latin typeface="Whitney Light" pitchFamily="50" charset="0"/>
              </a:rPr>
              <a:t>Cannot utilize existing labeled data</a:t>
            </a:r>
          </a:p>
        </p:txBody>
      </p:sp>
    </p:spTree>
    <p:extLst>
      <p:ext uri="{BB962C8B-B14F-4D97-AF65-F5344CB8AC3E}">
        <p14:creationId xmlns:p14="http://schemas.microsoft.com/office/powerpoint/2010/main" val="2630952580"/>
      </p:ext>
    </p:extLst>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BBN Technologies System</a:t>
            </a:r>
            <a:r>
              <a:rPr lang="en-US" dirty="0"/>
              <a:t>	</a:t>
            </a:r>
            <a:r>
              <a:rPr lang="en-US" dirty="0" smtClean="0"/>
              <a:t>			      </a:t>
            </a:r>
            <a:r>
              <a:rPr lang="en-US" sz="1400" dirty="0" smtClean="0"/>
              <a:t>[Freeman </a:t>
            </a:r>
            <a:r>
              <a:rPr lang="en-US" sz="1400" dirty="0"/>
              <a:t>et al, 2011] </a:t>
            </a:r>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174</a:t>
            </a:fld>
            <a:endParaRPr lang="en-US" altLang="en-US"/>
          </a:p>
        </p:txBody>
      </p:sp>
      <p:sp>
        <p:nvSpPr>
          <p:cNvPr id="5" name="Rounded Rectangle 4"/>
          <p:cNvSpPr/>
          <p:nvPr/>
        </p:nvSpPr>
        <p:spPr bwMode="auto">
          <a:xfrm>
            <a:off x="914400" y="1608515"/>
            <a:ext cx="4739258" cy="762000"/>
          </a:xfrm>
          <a:prstGeom prst="roundRect">
            <a:avLst/>
          </a:prstGeom>
          <a:gradFill rotWithShape="1">
            <a:gsLst>
              <a:gs pos="0">
                <a:schemeClr val="bg1">
                  <a:lumMod val="95000"/>
                </a:schemeClr>
              </a:gs>
              <a:gs pos="100000">
                <a:schemeClr val="bg1">
                  <a:lumMod val="85000"/>
                </a:schemeClr>
              </a:gs>
            </a:gsLst>
            <a:lin ang="0" scaled="1"/>
          </a:gradFill>
          <a:ln w="9525">
            <a:noFill/>
            <a:round/>
            <a:headEnd/>
            <a:tailEnd/>
          </a:ln>
          <a:effectLst>
            <a:outerShdw blurRad="50800" dist="38100" dir="2700000" algn="tl" rotWithShape="0">
              <a:prstClr val="black">
                <a:alpha val="40000"/>
              </a:prstClr>
            </a:outerShdw>
          </a:effectLst>
          <a:extLst/>
        </p:spPr>
        <p:txBody>
          <a:bodyPr wrap="square" rtlCol="0" anchor="ctr"/>
          <a:lstStyle/>
          <a:p>
            <a:pPr algn="ctr" eaLnBrk="1" hangingPunct="1"/>
            <a:r>
              <a:rPr lang="en-US" dirty="0" smtClean="0">
                <a:solidFill>
                  <a:schemeClr val="accent1">
                    <a:lumMod val="50000"/>
                  </a:schemeClr>
                </a:solidFill>
                <a:effectLst>
                  <a:outerShdw blurRad="38100" dist="38100" dir="2700000" algn="tl">
                    <a:srgbClr val="FFFFFF"/>
                  </a:outerShdw>
                </a:effectLst>
                <a:latin typeface="Whitney Book" pitchFamily="50" charset="0"/>
                <a:ea typeface="MS PGothic" panose="020B0600070205080204" pitchFamily="34" charset="-128"/>
              </a:rPr>
              <a:t>Third-party Ontology and Resources </a:t>
            </a:r>
            <a:r>
              <a:rPr lang="en-US" sz="1400" dirty="0" smtClean="0">
                <a:solidFill>
                  <a:schemeClr val="accent1">
                    <a:lumMod val="50000"/>
                  </a:schemeClr>
                </a:solidFill>
                <a:effectLst>
                  <a:outerShdw blurRad="38100" dist="38100" dir="2700000" algn="tl">
                    <a:srgbClr val="FFFFFF"/>
                  </a:outerShdw>
                </a:effectLst>
                <a:latin typeface="Whitney Book" pitchFamily="50" charset="0"/>
                <a:ea typeface="MS PGothic" panose="020B0600070205080204" pitchFamily="34" charset="-128"/>
              </a:rPr>
              <a:t>(guidelines/examples/sample documents)</a:t>
            </a:r>
          </a:p>
        </p:txBody>
      </p:sp>
      <p:sp>
        <p:nvSpPr>
          <p:cNvPr id="6" name="Rounded Rectangle 5"/>
          <p:cNvSpPr/>
          <p:nvPr/>
        </p:nvSpPr>
        <p:spPr bwMode="auto">
          <a:xfrm>
            <a:off x="925286" y="2774533"/>
            <a:ext cx="4728372" cy="1500981"/>
          </a:xfrm>
          <a:prstGeom prst="roundRect">
            <a:avLst/>
          </a:prstGeom>
          <a:gradFill rotWithShape="1">
            <a:gsLst>
              <a:gs pos="0">
                <a:schemeClr val="bg1">
                  <a:lumMod val="95000"/>
                </a:schemeClr>
              </a:gs>
              <a:gs pos="100000">
                <a:schemeClr val="bg1">
                  <a:lumMod val="85000"/>
                </a:schemeClr>
              </a:gs>
            </a:gsLst>
            <a:lin ang="0" scaled="1"/>
          </a:gradFill>
          <a:ln w="9525">
            <a:noFill/>
            <a:round/>
            <a:headEnd/>
            <a:tailEnd/>
          </a:ln>
          <a:effectLst>
            <a:outerShdw blurRad="50800" dist="38100" dir="2700000" algn="tl" rotWithShape="0">
              <a:prstClr val="black">
                <a:alpha val="40000"/>
              </a:prstClr>
            </a:outerShdw>
          </a:effectLst>
          <a:extLst/>
        </p:spPr>
        <p:txBody>
          <a:bodyPr wrap="square" rtlCol="0" anchor="ctr"/>
          <a:lstStyle/>
          <a:p>
            <a:pPr algn="ctr" eaLnBrk="1" hangingPunct="1"/>
            <a:r>
              <a:rPr lang="en-US" dirty="0" smtClean="0">
                <a:solidFill>
                  <a:schemeClr val="accent1">
                    <a:lumMod val="50000"/>
                  </a:schemeClr>
                </a:solidFill>
                <a:effectLst>
                  <a:outerShdw blurRad="38100" dist="38100" dir="2700000" algn="tl">
                    <a:srgbClr val="FFFFFF"/>
                  </a:outerShdw>
                </a:effectLst>
                <a:latin typeface="Whitney Book" pitchFamily="50" charset="0"/>
                <a:ea typeface="MS PGothic" panose="020B0600070205080204" pitchFamily="34" charset="-128"/>
              </a:rPr>
              <a:t>Domain-Specialization</a:t>
            </a:r>
          </a:p>
          <a:p>
            <a:pPr marL="742950" lvl="1" indent="-285750" eaLnBrk="1" hangingPunct="1">
              <a:buFontTx/>
              <a:buChar char="-"/>
            </a:pPr>
            <a:r>
              <a:rPr lang="en-US" sz="1400" dirty="0" smtClean="0">
                <a:solidFill>
                  <a:schemeClr val="accent1">
                    <a:lumMod val="50000"/>
                  </a:schemeClr>
                </a:solidFill>
                <a:effectLst>
                  <a:outerShdw blurRad="38100" dist="38100" dir="2700000" algn="tl">
                    <a:srgbClr val="FFFFFF"/>
                  </a:outerShdw>
                </a:effectLst>
                <a:latin typeface="Whitney Book" pitchFamily="50" charset="0"/>
                <a:ea typeface="MS PGothic" panose="020B0600070205080204" pitchFamily="34" charset="-128"/>
              </a:rPr>
              <a:t>Class detector based on unsupervised clustering</a:t>
            </a:r>
          </a:p>
          <a:p>
            <a:pPr marL="742950" lvl="1" indent="-285750" eaLnBrk="1" hangingPunct="1">
              <a:buFontTx/>
              <a:buChar char="-"/>
            </a:pPr>
            <a:r>
              <a:rPr lang="en-US" sz="1400" dirty="0" smtClean="0">
                <a:solidFill>
                  <a:schemeClr val="accent1">
                    <a:lumMod val="50000"/>
                  </a:schemeClr>
                </a:solidFill>
                <a:effectLst>
                  <a:outerShdw blurRad="38100" dist="38100" dir="2700000" algn="tl">
                    <a:srgbClr val="FFFFFF"/>
                  </a:outerShdw>
                </a:effectLst>
                <a:latin typeface="Whitney Book" pitchFamily="50" charset="0"/>
                <a:ea typeface="MS PGothic" panose="020B0600070205080204" pitchFamily="34" charset="-128"/>
              </a:rPr>
              <a:t>Manually-added </a:t>
            </a:r>
            <a:r>
              <a:rPr lang="en-US" sz="1400" dirty="0" err="1">
                <a:solidFill>
                  <a:schemeClr val="accent1">
                    <a:lumMod val="50000"/>
                  </a:schemeClr>
                </a:solidFill>
                <a:effectLst>
                  <a:outerShdw blurRad="38100" dist="38100" dir="2700000" algn="tl">
                    <a:srgbClr val="FFFFFF"/>
                  </a:outerShdw>
                </a:effectLst>
                <a:latin typeface="Whitney Book" pitchFamily="50" charset="0"/>
                <a:ea typeface="MS PGothic" panose="020B0600070205080204" pitchFamily="34" charset="-128"/>
              </a:rPr>
              <a:t>coreference</a:t>
            </a:r>
            <a:r>
              <a:rPr lang="en-US" sz="1400" dirty="0">
                <a:solidFill>
                  <a:schemeClr val="accent1">
                    <a:lumMod val="50000"/>
                  </a:schemeClr>
                </a:solidFill>
                <a:effectLst>
                  <a:outerShdw blurRad="38100" dist="38100" dir="2700000" algn="tl">
                    <a:srgbClr val="FFFFFF"/>
                  </a:outerShdw>
                </a:effectLst>
                <a:latin typeface="Whitney Book" pitchFamily="50" charset="0"/>
                <a:ea typeface="MS PGothic" panose="020B0600070205080204" pitchFamily="34" charset="-128"/>
              </a:rPr>
              <a:t> </a:t>
            </a:r>
            <a:r>
              <a:rPr lang="en-US" sz="1400" dirty="0" err="1">
                <a:solidFill>
                  <a:schemeClr val="accent1">
                    <a:lumMod val="50000"/>
                  </a:schemeClr>
                </a:solidFill>
                <a:effectLst>
                  <a:outerShdw blurRad="38100" dist="38100" dir="2700000" algn="tl">
                    <a:srgbClr val="FFFFFF"/>
                  </a:outerShdw>
                </a:effectLst>
                <a:latin typeface="Whitney Book" pitchFamily="50" charset="0"/>
                <a:ea typeface="MS PGothic" panose="020B0600070205080204" pitchFamily="34" charset="-128"/>
              </a:rPr>
              <a:t>heuritics</a:t>
            </a:r>
            <a:endParaRPr lang="en-US" sz="1400" dirty="0">
              <a:solidFill>
                <a:schemeClr val="accent1">
                  <a:lumMod val="50000"/>
                </a:schemeClr>
              </a:solidFill>
              <a:effectLst>
                <a:outerShdw blurRad="38100" dist="38100" dir="2700000" algn="tl">
                  <a:srgbClr val="FFFFFF"/>
                </a:outerShdw>
              </a:effectLst>
              <a:latin typeface="Whitney Book" pitchFamily="50" charset="0"/>
              <a:ea typeface="MS PGothic" panose="020B0600070205080204" pitchFamily="34" charset="-128"/>
            </a:endParaRPr>
          </a:p>
          <a:p>
            <a:pPr marL="742950" lvl="1" indent="-285750" eaLnBrk="1" hangingPunct="1">
              <a:buFontTx/>
              <a:buChar char="-"/>
            </a:pPr>
            <a:r>
              <a:rPr lang="en-US" sz="1400" dirty="0" smtClean="0">
                <a:solidFill>
                  <a:schemeClr val="accent1">
                    <a:lumMod val="50000"/>
                  </a:schemeClr>
                </a:solidFill>
                <a:effectLst>
                  <a:outerShdw blurRad="38100" dist="38100" dir="2700000" algn="tl">
                    <a:srgbClr val="FFFFFF"/>
                  </a:outerShdw>
                </a:effectLst>
                <a:latin typeface="Whitney Book" pitchFamily="50" charset="0"/>
                <a:ea typeface="MS PGothic" panose="020B0600070205080204" pitchFamily="34" charset="-128"/>
              </a:rPr>
              <a:t>Seed-based bootstrap relation learner</a:t>
            </a:r>
          </a:p>
          <a:p>
            <a:pPr marL="742950" lvl="1" indent="-285750" eaLnBrk="1" hangingPunct="1">
              <a:buFontTx/>
              <a:buChar char="-"/>
            </a:pPr>
            <a:r>
              <a:rPr lang="en-US" sz="1400" dirty="0" smtClean="0">
                <a:solidFill>
                  <a:schemeClr val="accent1">
                    <a:lumMod val="50000"/>
                  </a:schemeClr>
                </a:solidFill>
                <a:effectLst>
                  <a:outerShdw blurRad="38100" dist="38100" dir="2700000" algn="tl">
                    <a:srgbClr val="FFFFFF"/>
                  </a:outerShdw>
                </a:effectLst>
                <a:latin typeface="Whitney Book" pitchFamily="50" charset="0"/>
                <a:ea typeface="MS PGothic" panose="020B0600070205080204" pitchFamily="34" charset="-128"/>
              </a:rPr>
              <a:t>Manually-developed rules in a pattern language</a:t>
            </a:r>
          </a:p>
        </p:txBody>
      </p:sp>
      <p:sp>
        <p:nvSpPr>
          <p:cNvPr id="7" name="Rounded Rectangle 6"/>
          <p:cNvSpPr/>
          <p:nvPr/>
        </p:nvSpPr>
        <p:spPr bwMode="auto">
          <a:xfrm>
            <a:off x="6324600" y="3132514"/>
            <a:ext cx="2217964" cy="655637"/>
          </a:xfrm>
          <a:prstGeom prst="roundRect">
            <a:avLst/>
          </a:prstGeom>
          <a:gradFill rotWithShape="1">
            <a:gsLst>
              <a:gs pos="0">
                <a:schemeClr val="bg1">
                  <a:lumMod val="95000"/>
                </a:schemeClr>
              </a:gs>
              <a:gs pos="100000">
                <a:schemeClr val="bg1">
                  <a:lumMod val="85000"/>
                </a:schemeClr>
              </a:gs>
            </a:gsLst>
            <a:lin ang="0" scaled="1"/>
          </a:gradFill>
          <a:ln w="9525">
            <a:noFill/>
            <a:round/>
            <a:headEnd/>
            <a:tailEnd/>
          </a:ln>
          <a:effectLst>
            <a:outerShdw blurRad="50800" dist="38100" dir="2700000" algn="tl" rotWithShape="0">
              <a:prstClr val="black">
                <a:alpha val="40000"/>
              </a:prstClr>
            </a:outerShdw>
          </a:effectLst>
          <a:extLst/>
        </p:spPr>
        <p:txBody>
          <a:bodyPr wrap="square" rtlCol="0" anchor="ctr"/>
          <a:lstStyle/>
          <a:p>
            <a:pPr algn="ctr" eaLnBrk="1" hangingPunct="1"/>
            <a:r>
              <a:rPr lang="en-US" dirty="0" smtClean="0">
                <a:solidFill>
                  <a:schemeClr val="accent1">
                    <a:lumMod val="50000"/>
                  </a:schemeClr>
                </a:solidFill>
                <a:effectLst>
                  <a:outerShdw blurRad="38100" dist="38100" dir="2700000" algn="tl">
                    <a:srgbClr val="FFFFFF"/>
                  </a:outerShdw>
                </a:effectLst>
                <a:latin typeface="Whitney Book" pitchFamily="50" charset="0"/>
                <a:ea typeface="MS PGothic" panose="020B0600070205080204" pitchFamily="34" charset="-128"/>
              </a:rPr>
              <a:t>Existing ACE-specific Extractors</a:t>
            </a:r>
          </a:p>
        </p:txBody>
      </p:sp>
      <p:pic>
        <p:nvPicPr>
          <p:cNvPr id="9" name="Picture 8"/>
          <p:cNvPicPr>
            <a:picLocks noChangeAspect="1"/>
          </p:cNvPicPr>
          <p:nvPr/>
        </p:nvPicPr>
        <p:blipFill>
          <a:blip r:embed="rId3"/>
          <a:stretch>
            <a:fillRect/>
          </a:stretch>
        </p:blipFill>
        <p:spPr>
          <a:xfrm>
            <a:off x="1577534" y="4504114"/>
            <a:ext cx="3713707" cy="1100932"/>
          </a:xfrm>
          <a:prstGeom prst="rect">
            <a:avLst/>
          </a:prstGeom>
        </p:spPr>
      </p:pic>
      <p:sp>
        <p:nvSpPr>
          <p:cNvPr id="10" name="TextBox 9"/>
          <p:cNvSpPr txBox="1"/>
          <p:nvPr/>
        </p:nvSpPr>
        <p:spPr>
          <a:xfrm>
            <a:off x="1878482" y="5605046"/>
            <a:ext cx="3434530" cy="338554"/>
          </a:xfrm>
          <a:prstGeom prst="rect">
            <a:avLst/>
          </a:prstGeom>
          <a:noFill/>
        </p:spPr>
        <p:txBody>
          <a:bodyPr wrap="none" rtlCol="0">
            <a:spAutoFit/>
          </a:bodyPr>
          <a:lstStyle/>
          <a:p>
            <a:r>
              <a:rPr lang="en-US" sz="1600" dirty="0">
                <a:solidFill>
                  <a:schemeClr val="tx2">
                    <a:lumMod val="75000"/>
                  </a:schemeClr>
                </a:solidFill>
                <a:latin typeface="Whitney Light" pitchFamily="50" charset="0"/>
              </a:rPr>
              <a:t>Sample patterns for </a:t>
            </a:r>
            <a:r>
              <a:rPr lang="en-US" sz="1600" i="1" dirty="0" err="1">
                <a:solidFill>
                  <a:schemeClr val="tx2">
                    <a:lumMod val="75000"/>
                  </a:schemeClr>
                </a:solidFill>
                <a:latin typeface="Whitney Light" pitchFamily="50" charset="0"/>
              </a:rPr>
              <a:t>possibleTreatment</a:t>
            </a:r>
            <a:endParaRPr lang="en-US" sz="1600" i="1" dirty="0">
              <a:solidFill>
                <a:schemeClr val="tx2">
                  <a:lumMod val="75000"/>
                </a:schemeClr>
              </a:solidFill>
              <a:latin typeface="Whitney Light" pitchFamily="50" charset="0"/>
            </a:endParaRPr>
          </a:p>
        </p:txBody>
      </p:sp>
      <p:sp>
        <p:nvSpPr>
          <p:cNvPr id="11" name="Down Arrow 10"/>
          <p:cNvSpPr/>
          <p:nvPr/>
        </p:nvSpPr>
        <p:spPr bwMode="auto">
          <a:xfrm>
            <a:off x="3133670" y="2408614"/>
            <a:ext cx="300718" cy="327819"/>
          </a:xfrm>
          <a:prstGeom prst="downArrow">
            <a:avLst/>
          </a:prstGeom>
          <a:gradFill rotWithShape="1">
            <a:gsLst>
              <a:gs pos="0">
                <a:schemeClr val="bg1">
                  <a:lumMod val="95000"/>
                </a:schemeClr>
              </a:gs>
              <a:gs pos="100000">
                <a:schemeClr val="bg1">
                  <a:lumMod val="85000"/>
                </a:schemeClr>
              </a:gs>
            </a:gsLst>
            <a:lin ang="0" scaled="1"/>
          </a:gradFill>
          <a:ln w="9525">
            <a:noFill/>
            <a:round/>
            <a:headEnd/>
            <a:tailEnd/>
          </a:ln>
          <a:effectLst>
            <a:outerShdw blurRad="50800" dist="38100" dir="2700000" algn="tl" rotWithShape="0">
              <a:prstClr val="black">
                <a:alpha val="40000"/>
              </a:prstClr>
            </a:outerShdw>
          </a:effectLst>
          <a:extLst/>
        </p:spPr>
        <p:txBody>
          <a:bodyPr wrap="none" rtlCol="0" anchor="ctr"/>
          <a:lstStyle/>
          <a:p>
            <a:pPr algn="ctr" eaLnBrk="1" hangingPunct="1"/>
            <a:endParaRPr lang="en-US" dirty="0" smtClean="0">
              <a:solidFill>
                <a:schemeClr val="accent1">
                  <a:lumMod val="50000"/>
                </a:schemeClr>
              </a:solidFill>
              <a:effectLst>
                <a:outerShdw blurRad="38100" dist="38100" dir="2700000" algn="tl">
                  <a:srgbClr val="FFFFFF"/>
                </a:outerShdw>
              </a:effectLst>
              <a:latin typeface="Whitney Book" pitchFamily="50" charset="0"/>
              <a:ea typeface="MS PGothic" panose="020B0600070205080204" pitchFamily="34" charset="-128"/>
            </a:endParaRPr>
          </a:p>
        </p:txBody>
      </p:sp>
      <p:sp>
        <p:nvSpPr>
          <p:cNvPr id="12" name="Down Arrow 11"/>
          <p:cNvSpPr/>
          <p:nvPr/>
        </p:nvSpPr>
        <p:spPr bwMode="auto">
          <a:xfrm rot="5400000">
            <a:off x="5838770" y="3296424"/>
            <a:ext cx="300718" cy="327819"/>
          </a:xfrm>
          <a:prstGeom prst="downArrow">
            <a:avLst/>
          </a:prstGeom>
          <a:gradFill rotWithShape="1">
            <a:gsLst>
              <a:gs pos="0">
                <a:schemeClr val="bg1">
                  <a:lumMod val="95000"/>
                </a:schemeClr>
              </a:gs>
              <a:gs pos="100000">
                <a:schemeClr val="bg1">
                  <a:lumMod val="85000"/>
                </a:schemeClr>
              </a:gs>
            </a:gsLst>
            <a:lin ang="0" scaled="1"/>
          </a:gradFill>
          <a:ln w="9525">
            <a:noFill/>
            <a:round/>
            <a:headEnd/>
            <a:tailEnd/>
          </a:ln>
          <a:effectLst>
            <a:outerShdw blurRad="50800" dist="38100" dir="2700000" algn="tl" rotWithShape="0">
              <a:prstClr val="black">
                <a:alpha val="40000"/>
              </a:prstClr>
            </a:outerShdw>
          </a:effectLst>
          <a:extLst/>
        </p:spPr>
        <p:txBody>
          <a:bodyPr wrap="none" rtlCol="0" anchor="ctr"/>
          <a:lstStyle/>
          <a:p>
            <a:pPr algn="ctr" eaLnBrk="1" hangingPunct="1"/>
            <a:endParaRPr lang="en-US" dirty="0" smtClean="0">
              <a:solidFill>
                <a:schemeClr val="accent1">
                  <a:lumMod val="50000"/>
                </a:schemeClr>
              </a:solidFill>
              <a:effectLst>
                <a:outerShdw blurRad="38100" dist="38100" dir="2700000" algn="tl">
                  <a:srgbClr val="FFFFFF"/>
                </a:outerShdw>
              </a:effectLst>
              <a:latin typeface="Whitney Book" pitchFamily="50" charset="0"/>
              <a:ea typeface="MS PGothic" panose="020B0600070205080204" pitchFamily="34" charset="-128"/>
            </a:endParaRPr>
          </a:p>
        </p:txBody>
      </p:sp>
    </p:spTree>
    <p:extLst>
      <p:ext uri="{BB962C8B-B14F-4D97-AF65-F5344CB8AC3E}">
        <p14:creationId xmlns:p14="http://schemas.microsoft.com/office/powerpoint/2010/main" val="2949508904"/>
      </p:ext>
    </p:extLst>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INSTAREAD (University of Washington)                         </a:t>
            </a:r>
            <a:r>
              <a:rPr lang="en-US" sz="1400" dirty="0" smtClean="0"/>
              <a:t>[</a:t>
            </a:r>
            <a:r>
              <a:rPr lang="en-US" sz="1400" dirty="0"/>
              <a:t>Hoffman et al. 2015] </a:t>
            </a:r>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175</a:t>
            </a:fld>
            <a:endParaRPr lang="en-US" altLang="en-US"/>
          </a:p>
        </p:txBody>
      </p:sp>
      <p:pic>
        <p:nvPicPr>
          <p:cNvPr id="5" name="Picture 4"/>
          <p:cNvPicPr>
            <a:picLocks noChangeAspect="1"/>
          </p:cNvPicPr>
          <p:nvPr/>
        </p:nvPicPr>
        <p:blipFill>
          <a:blip r:embed="rId3"/>
          <a:stretch>
            <a:fillRect/>
          </a:stretch>
        </p:blipFill>
        <p:spPr>
          <a:xfrm>
            <a:off x="1524000" y="1048544"/>
            <a:ext cx="6331057" cy="5809456"/>
          </a:xfrm>
          <a:prstGeom prst="rect">
            <a:avLst/>
          </a:prstGeom>
        </p:spPr>
      </p:pic>
      <p:grpSp>
        <p:nvGrpSpPr>
          <p:cNvPr id="24" name="Group 23"/>
          <p:cNvGrpSpPr/>
          <p:nvPr/>
        </p:nvGrpSpPr>
        <p:grpSpPr>
          <a:xfrm>
            <a:off x="2" y="1048544"/>
            <a:ext cx="5410198" cy="2913856"/>
            <a:chOff x="2" y="1048544"/>
            <a:chExt cx="5410198" cy="2913856"/>
          </a:xfrm>
        </p:grpSpPr>
        <p:sp>
          <p:nvSpPr>
            <p:cNvPr id="3" name="Rectangle 2"/>
            <p:cNvSpPr/>
            <p:nvPr/>
          </p:nvSpPr>
          <p:spPr bwMode="auto">
            <a:xfrm>
              <a:off x="1524000" y="1048544"/>
              <a:ext cx="3886200" cy="2913856"/>
            </a:xfrm>
            <a:prstGeom prst="rect">
              <a:avLst/>
            </a:prstGeom>
            <a:noFill/>
            <a:ln w="28575">
              <a:solidFill>
                <a:srgbClr val="FFC000"/>
              </a:solidFill>
              <a:round/>
              <a:headEnd/>
              <a:tailEnd/>
            </a:ln>
            <a:effectLst>
              <a:outerShdw blurRad="50800" dist="38100" dir="2700000" algn="tl" rotWithShape="0">
                <a:prstClr val="black">
                  <a:alpha val="40000"/>
                </a:prstClr>
              </a:outerShdw>
            </a:effectLst>
            <a:extLst/>
          </p:spPr>
          <p:txBody>
            <a:bodyPr wrap="none" rtlCol="0" anchor="ctr"/>
            <a:lstStyle/>
            <a:p>
              <a:pPr algn="ctr" eaLnBrk="1" hangingPunct="1"/>
              <a:endParaRPr lang="en-US"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endParaRPr>
            </a:p>
          </p:txBody>
        </p:sp>
        <p:sp>
          <p:nvSpPr>
            <p:cNvPr id="7" name="Rectangle 6"/>
            <p:cNvSpPr/>
            <p:nvPr/>
          </p:nvSpPr>
          <p:spPr>
            <a:xfrm>
              <a:off x="2" y="1048544"/>
              <a:ext cx="1676398" cy="523220"/>
            </a:xfrm>
            <a:prstGeom prst="rect">
              <a:avLst/>
            </a:prstGeom>
            <a:noFill/>
          </p:spPr>
          <p:txBody>
            <a:bodyPr wrap="square" rtlCol="0">
              <a:spAutoFit/>
            </a:bodyPr>
            <a:lstStyle/>
            <a:p>
              <a:r>
                <a:rPr lang="en-US" sz="1400" dirty="0" smtClean="0">
                  <a:solidFill>
                    <a:schemeClr val="tx2">
                      <a:lumMod val="75000"/>
                    </a:schemeClr>
                  </a:solidFill>
                  <a:latin typeface="Whitney Light" pitchFamily="50" charset="0"/>
                </a:rPr>
                <a:t>1. Identify examples by search.</a:t>
              </a:r>
              <a:endParaRPr lang="en-US" sz="1400" dirty="0">
                <a:solidFill>
                  <a:schemeClr val="tx2">
                    <a:lumMod val="75000"/>
                  </a:schemeClr>
                </a:solidFill>
                <a:latin typeface="Whitney Light" pitchFamily="50" charset="0"/>
              </a:endParaRPr>
            </a:p>
          </p:txBody>
        </p:sp>
        <p:cxnSp>
          <p:nvCxnSpPr>
            <p:cNvPr id="12" name="Straight Arrow Connector 11"/>
            <p:cNvCxnSpPr/>
            <p:nvPr/>
          </p:nvCxnSpPr>
          <p:spPr bwMode="auto">
            <a:xfrm>
              <a:off x="1196869" y="1325563"/>
              <a:ext cx="327131" cy="350837"/>
            </a:xfrm>
            <a:prstGeom prst="straightConnector1">
              <a:avLst/>
            </a:prstGeom>
            <a:noFill/>
            <a:ln w="28575" cap="flat" cmpd="sng" algn="ctr">
              <a:solidFill>
                <a:srgbClr val="FFC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25" name="Group 24"/>
          <p:cNvGrpSpPr/>
          <p:nvPr/>
        </p:nvGrpSpPr>
        <p:grpSpPr>
          <a:xfrm>
            <a:off x="5490316" y="1048544"/>
            <a:ext cx="3706178" cy="2913856"/>
            <a:chOff x="5490316" y="1048544"/>
            <a:chExt cx="3706178" cy="2913856"/>
          </a:xfrm>
        </p:grpSpPr>
        <p:sp>
          <p:nvSpPr>
            <p:cNvPr id="9" name="Rectangle 8"/>
            <p:cNvSpPr/>
            <p:nvPr/>
          </p:nvSpPr>
          <p:spPr bwMode="auto">
            <a:xfrm>
              <a:off x="5490316" y="1048544"/>
              <a:ext cx="2039591" cy="2913856"/>
            </a:xfrm>
            <a:prstGeom prst="rect">
              <a:avLst/>
            </a:prstGeom>
            <a:noFill/>
            <a:ln w="28575">
              <a:solidFill>
                <a:srgbClr val="FFC000"/>
              </a:solidFill>
              <a:round/>
              <a:headEnd/>
              <a:tailEnd/>
            </a:ln>
            <a:effectLst>
              <a:outerShdw blurRad="50800" dist="38100" dir="2700000" algn="tl" rotWithShape="0">
                <a:prstClr val="black">
                  <a:alpha val="40000"/>
                </a:prstClr>
              </a:outerShdw>
            </a:effectLst>
            <a:extLst/>
          </p:spPr>
          <p:txBody>
            <a:bodyPr wrap="none" rtlCol="0" anchor="ctr"/>
            <a:lstStyle/>
            <a:p>
              <a:pPr algn="ctr" eaLnBrk="1" hangingPunct="1"/>
              <a:endParaRPr lang="en-US"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endParaRPr>
            </a:p>
          </p:txBody>
        </p:sp>
        <p:sp>
          <p:nvSpPr>
            <p:cNvPr id="10" name="Rectangle 9"/>
            <p:cNvSpPr/>
            <p:nvPr/>
          </p:nvSpPr>
          <p:spPr>
            <a:xfrm>
              <a:off x="7948733" y="1048544"/>
              <a:ext cx="1247761" cy="954107"/>
            </a:xfrm>
            <a:prstGeom prst="rect">
              <a:avLst/>
            </a:prstGeom>
            <a:noFill/>
          </p:spPr>
          <p:txBody>
            <a:bodyPr wrap="square" rtlCol="0">
              <a:spAutoFit/>
            </a:bodyPr>
            <a:lstStyle/>
            <a:p>
              <a:r>
                <a:rPr lang="en-US" sz="1400" dirty="0">
                  <a:solidFill>
                    <a:schemeClr val="tx2">
                      <a:lumMod val="75000"/>
                    </a:schemeClr>
                  </a:solidFill>
                  <a:latin typeface="Whitney Light" pitchFamily="50" charset="0"/>
                </a:rPr>
                <a:t>2</a:t>
              </a:r>
              <a:r>
                <a:rPr lang="en-US" sz="1400" dirty="0" smtClean="0">
                  <a:solidFill>
                    <a:schemeClr val="tx2">
                      <a:lumMod val="75000"/>
                    </a:schemeClr>
                  </a:solidFill>
                  <a:latin typeface="Whitney Light" pitchFamily="50" charset="0"/>
                </a:rPr>
                <a:t>. Suggest related terms</a:t>
              </a:r>
              <a:endParaRPr lang="en-US" sz="1400" dirty="0">
                <a:solidFill>
                  <a:schemeClr val="tx2">
                    <a:lumMod val="75000"/>
                  </a:schemeClr>
                </a:solidFill>
                <a:latin typeface="Whitney Light" pitchFamily="50" charset="0"/>
              </a:endParaRPr>
            </a:p>
            <a:p>
              <a:r>
                <a:rPr lang="en-US" sz="1400" dirty="0">
                  <a:solidFill>
                    <a:schemeClr val="tx2">
                      <a:lumMod val="75000"/>
                    </a:schemeClr>
                  </a:solidFill>
                  <a:latin typeface="Whitney Light" pitchFamily="50" charset="0"/>
                </a:rPr>
                <a:t>f</a:t>
              </a:r>
              <a:r>
                <a:rPr lang="en-US" sz="1400" dirty="0" smtClean="0">
                  <a:solidFill>
                    <a:schemeClr val="tx2">
                      <a:lumMod val="75000"/>
                    </a:schemeClr>
                  </a:solidFill>
                  <a:latin typeface="Whitney Light" pitchFamily="50" charset="0"/>
                </a:rPr>
                <a:t>or more examples</a:t>
              </a:r>
              <a:endParaRPr lang="en-US" sz="1400" dirty="0">
                <a:solidFill>
                  <a:schemeClr val="tx2">
                    <a:lumMod val="75000"/>
                  </a:schemeClr>
                </a:solidFill>
                <a:latin typeface="Whitney Light" pitchFamily="50" charset="0"/>
              </a:endParaRPr>
            </a:p>
          </p:txBody>
        </p:sp>
        <p:cxnSp>
          <p:nvCxnSpPr>
            <p:cNvPr id="13" name="Straight Arrow Connector 12"/>
            <p:cNvCxnSpPr/>
            <p:nvPr/>
          </p:nvCxnSpPr>
          <p:spPr bwMode="auto">
            <a:xfrm flipV="1">
              <a:off x="7610023" y="1325564"/>
              <a:ext cx="338710" cy="198436"/>
            </a:xfrm>
            <a:prstGeom prst="straightConnector1">
              <a:avLst/>
            </a:prstGeom>
            <a:noFill/>
            <a:ln w="28575" cap="flat" cmpd="sng" algn="ctr">
              <a:solidFill>
                <a:srgbClr val="FFC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26" name="Group 25"/>
          <p:cNvGrpSpPr/>
          <p:nvPr/>
        </p:nvGrpSpPr>
        <p:grpSpPr>
          <a:xfrm>
            <a:off x="-38098" y="4038600"/>
            <a:ext cx="5448298" cy="1066800"/>
            <a:chOff x="-38098" y="4038600"/>
            <a:chExt cx="5448298" cy="1066800"/>
          </a:xfrm>
        </p:grpSpPr>
        <p:sp>
          <p:nvSpPr>
            <p:cNvPr id="16" name="Rectangle 15"/>
            <p:cNvSpPr/>
            <p:nvPr/>
          </p:nvSpPr>
          <p:spPr bwMode="auto">
            <a:xfrm>
              <a:off x="1524000" y="4038600"/>
              <a:ext cx="3886200" cy="1066800"/>
            </a:xfrm>
            <a:prstGeom prst="rect">
              <a:avLst/>
            </a:prstGeom>
            <a:noFill/>
            <a:ln w="28575">
              <a:solidFill>
                <a:srgbClr val="FFC000"/>
              </a:solidFill>
              <a:round/>
              <a:headEnd/>
              <a:tailEnd/>
            </a:ln>
            <a:effectLst>
              <a:outerShdw blurRad="50800" dist="38100" dir="2700000" algn="tl" rotWithShape="0">
                <a:prstClr val="black">
                  <a:alpha val="40000"/>
                </a:prstClr>
              </a:outerShdw>
            </a:effectLst>
            <a:extLst/>
          </p:spPr>
          <p:txBody>
            <a:bodyPr wrap="none" rtlCol="0" anchor="ctr"/>
            <a:lstStyle/>
            <a:p>
              <a:pPr algn="ctr" eaLnBrk="1" hangingPunct="1"/>
              <a:endParaRPr lang="en-US"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endParaRPr>
            </a:p>
          </p:txBody>
        </p:sp>
        <p:sp>
          <p:nvSpPr>
            <p:cNvPr id="17" name="Rectangle 16"/>
            <p:cNvSpPr/>
            <p:nvPr/>
          </p:nvSpPr>
          <p:spPr>
            <a:xfrm>
              <a:off x="-38098" y="4122891"/>
              <a:ext cx="1676398" cy="523220"/>
            </a:xfrm>
            <a:prstGeom prst="rect">
              <a:avLst/>
            </a:prstGeom>
            <a:noFill/>
          </p:spPr>
          <p:txBody>
            <a:bodyPr wrap="square" rtlCol="0">
              <a:spAutoFit/>
            </a:bodyPr>
            <a:lstStyle/>
            <a:p>
              <a:r>
                <a:rPr lang="en-US" sz="1400" dirty="0">
                  <a:solidFill>
                    <a:schemeClr val="tx2">
                      <a:lumMod val="75000"/>
                    </a:schemeClr>
                  </a:solidFill>
                  <a:latin typeface="Whitney Light" pitchFamily="50" charset="0"/>
                </a:rPr>
                <a:t>3</a:t>
              </a:r>
              <a:r>
                <a:rPr lang="en-US" sz="1400" dirty="0" smtClean="0">
                  <a:solidFill>
                    <a:schemeClr val="tx2">
                      <a:lumMod val="75000"/>
                    </a:schemeClr>
                  </a:solidFill>
                  <a:latin typeface="Whitney Light" pitchFamily="50" charset="0"/>
                </a:rPr>
                <a:t>. User-created/refined rule</a:t>
              </a:r>
              <a:endParaRPr lang="en-US" sz="1400" dirty="0">
                <a:solidFill>
                  <a:schemeClr val="tx2">
                    <a:lumMod val="75000"/>
                  </a:schemeClr>
                </a:solidFill>
                <a:latin typeface="Whitney Light" pitchFamily="50" charset="0"/>
              </a:endParaRPr>
            </a:p>
          </p:txBody>
        </p:sp>
        <p:cxnSp>
          <p:nvCxnSpPr>
            <p:cNvPr id="20" name="Straight Arrow Connector 19"/>
            <p:cNvCxnSpPr/>
            <p:nvPr/>
          </p:nvCxnSpPr>
          <p:spPr bwMode="auto">
            <a:xfrm>
              <a:off x="1196870" y="4602587"/>
              <a:ext cx="327130" cy="186193"/>
            </a:xfrm>
            <a:prstGeom prst="straightConnector1">
              <a:avLst/>
            </a:prstGeom>
            <a:noFill/>
            <a:ln w="28575" cap="flat" cmpd="sng" algn="ctr">
              <a:solidFill>
                <a:srgbClr val="FFC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27" name="Group 26"/>
          <p:cNvGrpSpPr/>
          <p:nvPr/>
        </p:nvGrpSpPr>
        <p:grpSpPr>
          <a:xfrm>
            <a:off x="1" y="5029200"/>
            <a:ext cx="5431970" cy="1828799"/>
            <a:chOff x="1" y="5029200"/>
            <a:chExt cx="5431970" cy="1828799"/>
          </a:xfrm>
        </p:grpSpPr>
        <p:sp>
          <p:nvSpPr>
            <p:cNvPr id="18" name="Rectangle 17"/>
            <p:cNvSpPr/>
            <p:nvPr/>
          </p:nvSpPr>
          <p:spPr bwMode="auto">
            <a:xfrm>
              <a:off x="1545771" y="5152284"/>
              <a:ext cx="3886200" cy="1705715"/>
            </a:xfrm>
            <a:prstGeom prst="rect">
              <a:avLst/>
            </a:prstGeom>
            <a:noFill/>
            <a:ln w="28575">
              <a:solidFill>
                <a:srgbClr val="FFC000"/>
              </a:solidFill>
              <a:round/>
              <a:headEnd/>
              <a:tailEnd/>
            </a:ln>
            <a:effectLst>
              <a:outerShdw blurRad="50800" dist="38100" dir="2700000" algn="tl" rotWithShape="0">
                <a:prstClr val="black">
                  <a:alpha val="40000"/>
                </a:prstClr>
              </a:outerShdw>
            </a:effectLst>
            <a:extLst/>
          </p:spPr>
          <p:txBody>
            <a:bodyPr wrap="none" rtlCol="0" anchor="ctr"/>
            <a:lstStyle/>
            <a:p>
              <a:pPr algn="ctr" eaLnBrk="1" hangingPunct="1"/>
              <a:endParaRPr lang="en-US"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endParaRPr>
            </a:p>
          </p:txBody>
        </p:sp>
        <p:sp>
          <p:nvSpPr>
            <p:cNvPr id="19" name="Rectangle 18"/>
            <p:cNvSpPr/>
            <p:nvPr/>
          </p:nvSpPr>
          <p:spPr>
            <a:xfrm>
              <a:off x="1" y="5029200"/>
              <a:ext cx="1600200" cy="738664"/>
            </a:xfrm>
            <a:prstGeom prst="rect">
              <a:avLst/>
            </a:prstGeom>
            <a:noFill/>
          </p:spPr>
          <p:txBody>
            <a:bodyPr wrap="square" rtlCol="0">
              <a:spAutoFit/>
            </a:bodyPr>
            <a:lstStyle/>
            <a:p>
              <a:r>
                <a:rPr lang="en-US" sz="1400" dirty="0" smtClean="0">
                  <a:solidFill>
                    <a:schemeClr val="tx2">
                      <a:lumMod val="75000"/>
                    </a:schemeClr>
                  </a:solidFill>
                  <a:latin typeface="Whitney Light" pitchFamily="50" charset="0"/>
                </a:rPr>
                <a:t>4. Auto-suggested rules via bootstrapping</a:t>
              </a:r>
              <a:endParaRPr lang="en-US" sz="1400" dirty="0">
                <a:solidFill>
                  <a:schemeClr val="tx2">
                    <a:lumMod val="75000"/>
                  </a:schemeClr>
                </a:solidFill>
                <a:latin typeface="Whitney Light" pitchFamily="50" charset="0"/>
              </a:endParaRPr>
            </a:p>
          </p:txBody>
        </p:sp>
        <p:cxnSp>
          <p:nvCxnSpPr>
            <p:cNvPr id="23" name="Straight Arrow Connector 22"/>
            <p:cNvCxnSpPr/>
            <p:nvPr/>
          </p:nvCxnSpPr>
          <p:spPr bwMode="auto">
            <a:xfrm>
              <a:off x="1212051" y="5767864"/>
              <a:ext cx="327130" cy="186193"/>
            </a:xfrm>
            <a:prstGeom prst="straightConnector1">
              <a:avLst/>
            </a:prstGeom>
            <a:noFill/>
            <a:ln w="28575" cap="flat" cmpd="sng" algn="ctr">
              <a:solidFill>
                <a:srgbClr val="FFC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Tree>
    <p:extLst>
      <p:ext uri="{BB962C8B-B14F-4D97-AF65-F5344CB8AC3E}">
        <p14:creationId xmlns:p14="http://schemas.microsoft.com/office/powerpoint/2010/main" val="810299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mph" presetSubtype="0" nodeType="clickEffect">
                                  <p:stCondLst>
                                    <p:cond delay="0"/>
                                  </p:stCondLst>
                                  <p:childTnLst>
                                    <p:set>
                                      <p:cBhvr rctx="PPT">
                                        <p:cTn id="11" dur="indefinite"/>
                                        <p:tgtEl>
                                          <p:spTgt spid="24"/>
                                        </p:tgtEl>
                                        <p:attrNameLst>
                                          <p:attrName>style.opacity</p:attrName>
                                        </p:attrNameLst>
                                      </p:cBhvr>
                                      <p:to>
                                        <p:strVal val="0.5"/>
                                      </p:to>
                                    </p:set>
                                    <p:animEffect filter="image" prLst="opacity: 0.5">
                                      <p:cBhvr rctx="IE">
                                        <p:cTn id="12" dur="indefinite"/>
                                        <p:tgtEl>
                                          <p:spTgt spid="24"/>
                                        </p:tgtEl>
                                      </p:cBhvr>
                                    </p:animEffect>
                                  </p:childTnLst>
                                </p:cTn>
                              </p:par>
                              <p:par>
                                <p:cTn id="13" presetID="10" presetClass="entr" presetSubtype="0" fill="hold" nodeType="with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500"/>
                                        <p:tgtEl>
                                          <p:spTgt spid="25"/>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mph" presetSubtype="0" nodeType="clickEffect">
                                  <p:stCondLst>
                                    <p:cond delay="0"/>
                                  </p:stCondLst>
                                  <p:childTnLst>
                                    <p:set>
                                      <p:cBhvr rctx="PPT">
                                        <p:cTn id="19" dur="indefinite"/>
                                        <p:tgtEl>
                                          <p:spTgt spid="25"/>
                                        </p:tgtEl>
                                        <p:attrNameLst>
                                          <p:attrName>style.opacity</p:attrName>
                                        </p:attrNameLst>
                                      </p:cBhvr>
                                      <p:to>
                                        <p:strVal val="0.5"/>
                                      </p:to>
                                    </p:set>
                                    <p:animEffect filter="image" prLst="opacity: 0.5">
                                      <p:cBhvr rctx="IE">
                                        <p:cTn id="20" dur="indefinite"/>
                                        <p:tgtEl>
                                          <p:spTgt spid="25"/>
                                        </p:tgtEl>
                                      </p:cBhvr>
                                    </p:animEffect>
                                  </p:childTnLst>
                                </p:cTn>
                              </p:par>
                              <p:par>
                                <p:cTn id="21" presetID="10" presetClass="entr" presetSubtype="0" fill="hold" nodeType="with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500"/>
                                        <p:tgtEl>
                                          <p:spTgt spid="26"/>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mph" presetSubtype="0" nodeType="clickEffect">
                                  <p:stCondLst>
                                    <p:cond delay="0"/>
                                  </p:stCondLst>
                                  <p:childTnLst>
                                    <p:set>
                                      <p:cBhvr rctx="PPT">
                                        <p:cTn id="27" dur="indefinite"/>
                                        <p:tgtEl>
                                          <p:spTgt spid="26"/>
                                        </p:tgtEl>
                                        <p:attrNameLst>
                                          <p:attrName>style.opacity</p:attrName>
                                        </p:attrNameLst>
                                      </p:cBhvr>
                                      <p:to>
                                        <p:strVal val="0.5"/>
                                      </p:to>
                                    </p:set>
                                    <p:animEffect filter="image" prLst="opacity: 0.5">
                                      <p:cBhvr rctx="IE">
                                        <p:cTn id="28" dur="indefinite"/>
                                        <p:tgtEl>
                                          <p:spTgt spid="26"/>
                                        </p:tgtEl>
                                      </p:cBhvr>
                                    </p:animEffect>
                                  </p:childTnLst>
                                </p:cTn>
                              </p:par>
                              <p:par>
                                <p:cTn id="29" presetID="10" presetClass="entr" presetSubtype="0" fill="hold"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Transparent ML for Information Extraction: Research Challenges and Future Directions</a:t>
            </a:r>
            <a:endParaRPr lang="en-US" dirty="0"/>
          </a:p>
        </p:txBody>
      </p:sp>
      <p:sp>
        <p:nvSpPr>
          <p:cNvPr id="5" name="Text Placeholder 4"/>
          <p:cNvSpPr>
            <a:spLocks noGrp="1"/>
          </p:cNvSpPr>
          <p:nvPr>
            <p:ph type="body" idx="1"/>
          </p:nvPr>
        </p:nvSpPr>
        <p:spPr/>
        <p:txBody>
          <a:bodyPr/>
          <a:lstStyle/>
          <a:p>
            <a:endParaRPr lang="en-US"/>
          </a:p>
        </p:txBody>
      </p:sp>
      <p:sp>
        <p:nvSpPr>
          <p:cNvPr id="2" name="Date Placeholder 1"/>
          <p:cNvSpPr>
            <a:spLocks noGrp="1"/>
          </p:cNvSpPr>
          <p:nvPr>
            <p:ph type="dt" sz="half" idx="12"/>
          </p:nvPr>
        </p:nvSpPr>
        <p:spPr/>
        <p:txBody>
          <a:bodyPr/>
          <a:lstStyle/>
          <a:p>
            <a:pPr>
              <a:defRPr/>
            </a:pPr>
            <a:r>
              <a:rPr lang="en-US" altLang="en-US" smtClean="0"/>
              <a:t> </a:t>
            </a:r>
            <a:endParaRPr lang="en-US" altLang="en-US"/>
          </a:p>
        </p:txBody>
      </p:sp>
      <p:sp>
        <p:nvSpPr>
          <p:cNvPr id="6" name="Slide Number Placeholder 5"/>
          <p:cNvSpPr>
            <a:spLocks noGrp="1"/>
          </p:cNvSpPr>
          <p:nvPr>
            <p:ph type="sldNum" sz="quarter" idx="10"/>
          </p:nvPr>
        </p:nvSpPr>
        <p:spPr/>
        <p:txBody>
          <a:bodyPr/>
          <a:lstStyle/>
          <a:p>
            <a:pPr>
              <a:defRPr/>
            </a:pPr>
            <a:fld id="{CFC9D5CA-2EE1-4195-8579-34EEB622F863}" type="slidenum">
              <a:rPr lang="en-US" altLang="en-US" smtClean="0"/>
              <a:pPr>
                <a:defRPr/>
              </a:pPr>
              <a:t>176</a:t>
            </a:fld>
            <a:endParaRPr lang="en-US" altLang="en-US"/>
          </a:p>
        </p:txBody>
      </p:sp>
    </p:spTree>
    <p:extLst>
      <p:ext uri="{BB962C8B-B14F-4D97-AF65-F5344CB8AC3E}">
        <p14:creationId xmlns:p14="http://schemas.microsoft.com/office/powerpoint/2010/main" val="1504607535"/>
      </p:ext>
    </p:extLst>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smtClean="0">
                <a:latin typeface="Whitney-Semibold"/>
                <a:cs typeface="Whitney-Semibold"/>
              </a:rPr>
              <a:t>Research Challenges</a:t>
            </a:r>
            <a:endParaRPr lang="en-US" b="0" dirty="0">
              <a:latin typeface="Whitney-Semibold"/>
              <a:cs typeface="Whitney-Semibold"/>
            </a:endParaRPr>
          </a:p>
        </p:txBody>
      </p:sp>
      <p:sp>
        <p:nvSpPr>
          <p:cNvPr id="3" name="Content Placeholder 2"/>
          <p:cNvSpPr>
            <a:spLocks noGrp="1"/>
          </p:cNvSpPr>
          <p:nvPr>
            <p:ph idx="1"/>
          </p:nvPr>
        </p:nvSpPr>
        <p:spPr/>
        <p:txBody>
          <a:bodyPr>
            <a:normAutofit/>
          </a:bodyPr>
          <a:lstStyle/>
          <a:p>
            <a:pPr marL="173038" lvl="1">
              <a:spcBef>
                <a:spcPct val="50000"/>
              </a:spcBef>
              <a:buFont typeface="Wingdings" panose="05000000000000000000" pitchFamily="2" charset="2"/>
              <a:buChar char="§"/>
            </a:pPr>
            <a:r>
              <a:rPr lang="en-US" sz="5100" dirty="0" smtClean="0">
                <a:latin typeface="Myriad Pro" charset="0"/>
                <a:ea typeface="ＭＳ Ｐゴシック" charset="0"/>
              </a:rPr>
              <a:t>How to make transparent ML for IE more</a:t>
            </a:r>
            <a:r>
              <a:rPr lang="en-US" sz="5100" b="1" dirty="0" smtClean="0">
                <a:latin typeface="Myriad Pro" charset="0"/>
                <a:ea typeface="ＭＳ Ｐゴシック" charset="0"/>
              </a:rPr>
              <a:t> </a:t>
            </a:r>
            <a:r>
              <a:rPr lang="en-US" sz="6400" b="1" dirty="0" smtClean="0">
                <a:solidFill>
                  <a:srgbClr val="99CC00"/>
                </a:solidFill>
                <a:latin typeface="Myriad Pro" charset="0"/>
                <a:ea typeface="ＭＳ Ｐゴシック" charset="0"/>
              </a:rPr>
              <a:t>principled</a:t>
            </a:r>
            <a:r>
              <a:rPr lang="en-US" sz="6400" dirty="0">
                <a:latin typeface="Myriad Pro" charset="0"/>
                <a:ea typeface="ＭＳ Ｐゴシック" charset="0"/>
              </a:rPr>
              <a:t>,</a:t>
            </a:r>
            <a:r>
              <a:rPr lang="en-US" sz="6400" b="1" dirty="0">
                <a:latin typeface="Myriad Pro" charset="0"/>
                <a:ea typeface="ＭＳ Ｐゴシック" charset="0"/>
              </a:rPr>
              <a:t> </a:t>
            </a:r>
            <a:r>
              <a:rPr lang="en-US" sz="6400" b="1" dirty="0" smtClean="0">
                <a:solidFill>
                  <a:srgbClr val="99CC00"/>
                </a:solidFill>
                <a:latin typeface="Myriad Pro" charset="0"/>
                <a:ea typeface="ＭＳ Ｐゴシック" charset="0"/>
              </a:rPr>
              <a:t>effective</a:t>
            </a:r>
            <a:r>
              <a:rPr lang="en-US" sz="6400" dirty="0">
                <a:latin typeface="Myriad Pro" charset="0"/>
                <a:ea typeface="ＭＳ Ｐゴシック" charset="0"/>
              </a:rPr>
              <a:t>, </a:t>
            </a:r>
            <a:r>
              <a:rPr lang="en-US" sz="6400" dirty="0" smtClean="0">
                <a:latin typeface="Myriad Pro" charset="0"/>
                <a:ea typeface="ＭＳ Ｐゴシック" charset="0"/>
              </a:rPr>
              <a:t>and</a:t>
            </a:r>
            <a:r>
              <a:rPr lang="en-US" sz="6400" b="1" dirty="0" smtClean="0">
                <a:latin typeface="Myriad Pro" charset="0"/>
                <a:ea typeface="ＭＳ Ｐゴシック" charset="0"/>
              </a:rPr>
              <a:t> </a:t>
            </a:r>
            <a:r>
              <a:rPr lang="en-US" sz="6400" b="1" dirty="0" smtClean="0">
                <a:solidFill>
                  <a:srgbClr val="99CC00"/>
                </a:solidFill>
                <a:latin typeface="Myriad Pro" charset="0"/>
                <a:ea typeface="ＭＳ Ｐゴシック" charset="0"/>
              </a:rPr>
              <a:t>efficient?</a:t>
            </a:r>
          </a:p>
          <a:p>
            <a:pPr marL="173038" lvl="1">
              <a:spcBef>
                <a:spcPct val="50000"/>
              </a:spcBef>
              <a:buFont typeface="Wingdings" panose="05000000000000000000" pitchFamily="2" charset="2"/>
              <a:buChar char="§"/>
            </a:pPr>
            <a:endParaRPr lang="en-US" sz="3300" b="1" dirty="0">
              <a:solidFill>
                <a:srgbClr val="99CC00"/>
              </a:solidFill>
              <a:latin typeface="Myriad Pro" charset="0"/>
              <a:ea typeface="ＭＳ Ｐゴシック" charset="0"/>
            </a:endParaRPr>
          </a:p>
          <a:p>
            <a:pPr marL="173038" lvl="1">
              <a:spcBef>
                <a:spcPct val="50000"/>
              </a:spcBef>
              <a:buFont typeface="Wingdings" panose="05000000000000000000" pitchFamily="2" charset="2"/>
              <a:buChar char="§"/>
            </a:pPr>
            <a:endParaRPr lang="en-US" sz="2000" b="1" dirty="0">
              <a:solidFill>
                <a:srgbClr val="336699"/>
              </a:solidFill>
              <a:latin typeface="Myriad Pro" charset="0"/>
              <a:ea typeface="ＭＳ Ｐゴシック" charset="0"/>
            </a:endParaRPr>
          </a:p>
          <a:p>
            <a:pPr marL="173038" lvl="1">
              <a:spcBef>
                <a:spcPct val="50000"/>
              </a:spcBef>
              <a:buFont typeface="Wingdings" panose="05000000000000000000" pitchFamily="2" charset="2"/>
              <a:buChar char="§"/>
            </a:pPr>
            <a:endParaRPr lang="en-US" sz="2000" dirty="0">
              <a:latin typeface="Whitney-Book"/>
              <a:cs typeface="Whitney-Book"/>
            </a:endParaRPr>
          </a:p>
          <a:p>
            <a:endParaRPr lang="en-US" sz="3200" dirty="0">
              <a:latin typeface="Whitney-Book"/>
              <a:cs typeface="Whitney-Book"/>
            </a:endParaRPr>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177</a:t>
            </a:fld>
            <a:endParaRPr lang="en-US" altLang="en-US"/>
          </a:p>
        </p:txBody>
      </p:sp>
    </p:spTree>
    <p:extLst>
      <p:ext uri="{BB962C8B-B14F-4D97-AF65-F5344CB8AC3E}">
        <p14:creationId xmlns:p14="http://schemas.microsoft.com/office/powerpoint/2010/main" val="124682124"/>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smtClean="0">
                <a:latin typeface="Whitney-Semibold"/>
                <a:cs typeface="Whitney-Semibold"/>
              </a:rPr>
              <a:t>Future Directions - 1</a:t>
            </a:r>
            <a:endParaRPr lang="en-US" b="0" dirty="0">
              <a:latin typeface="Whitney-Semibold"/>
              <a:cs typeface="Whitney-Semibold"/>
            </a:endParaRPr>
          </a:p>
        </p:txBody>
      </p:sp>
      <p:sp>
        <p:nvSpPr>
          <p:cNvPr id="3" name="Content Placeholder 2"/>
          <p:cNvSpPr>
            <a:spLocks noGrp="1"/>
          </p:cNvSpPr>
          <p:nvPr>
            <p:ph idx="1"/>
          </p:nvPr>
        </p:nvSpPr>
        <p:spPr>
          <a:xfrm>
            <a:off x="182563" y="1524000"/>
            <a:ext cx="8686800" cy="4830763"/>
          </a:xfrm>
        </p:spPr>
        <p:txBody>
          <a:bodyPr>
            <a:noAutofit/>
          </a:bodyPr>
          <a:lstStyle/>
          <a:p>
            <a:pPr marL="173038" lvl="1">
              <a:spcBef>
                <a:spcPct val="50000"/>
              </a:spcBef>
              <a:buFont typeface="Wingdings" panose="05000000000000000000" pitchFamily="2" charset="2"/>
              <a:buChar char="§"/>
            </a:pPr>
            <a:r>
              <a:rPr lang="en-US" sz="2000" b="1" dirty="0" smtClean="0">
                <a:solidFill>
                  <a:srgbClr val="99CC00"/>
                </a:solidFill>
                <a:ea typeface="ＭＳ Ｐゴシック" charset="0"/>
              </a:rPr>
              <a:t>Define </a:t>
            </a:r>
            <a:r>
              <a:rPr lang="en-US" sz="2000" b="1" dirty="0">
                <a:solidFill>
                  <a:srgbClr val="99CC00"/>
                </a:solidFill>
                <a:ea typeface="ＭＳ Ｐゴシック" charset="0"/>
              </a:rPr>
              <a:t>a standard IE </a:t>
            </a:r>
            <a:r>
              <a:rPr lang="en-US" sz="2000" b="1" dirty="0" smtClean="0">
                <a:solidFill>
                  <a:srgbClr val="99CC00"/>
                </a:solidFill>
                <a:ea typeface="ＭＳ Ｐゴシック" charset="0"/>
              </a:rPr>
              <a:t>language </a:t>
            </a:r>
            <a:r>
              <a:rPr lang="en-US" sz="2000" b="1" dirty="0">
                <a:solidFill>
                  <a:srgbClr val="99CC00"/>
                </a:solidFill>
                <a:ea typeface="ＭＳ Ｐゴシック" charset="0"/>
              </a:rPr>
              <a:t>and data </a:t>
            </a:r>
            <a:r>
              <a:rPr lang="en-US" sz="2000" b="1" dirty="0" smtClean="0">
                <a:solidFill>
                  <a:srgbClr val="99CC00"/>
                </a:solidFill>
                <a:ea typeface="ＭＳ Ｐゴシック" charset="0"/>
              </a:rPr>
              <a:t>model</a:t>
            </a:r>
          </a:p>
          <a:p>
            <a:pPr marL="519113" lvl="2">
              <a:spcBef>
                <a:spcPct val="50000"/>
              </a:spcBef>
              <a:buFont typeface="Wingdings" panose="05000000000000000000" pitchFamily="2" charset="2"/>
              <a:buChar char="§"/>
            </a:pPr>
            <a:r>
              <a:rPr lang="en-US" sz="1800" dirty="0">
                <a:ea typeface="ＭＳ Ｐゴシック" charset="0"/>
              </a:rPr>
              <a:t>What is the right data model to capture </a:t>
            </a:r>
            <a:r>
              <a:rPr lang="en-US" sz="1800" dirty="0" smtClean="0">
                <a:ea typeface="ＭＳ Ｐゴシック" charset="0"/>
              </a:rPr>
              <a:t>text</a:t>
            </a:r>
            <a:r>
              <a:rPr lang="en-US" sz="1800" dirty="0">
                <a:ea typeface="ＭＳ Ｐゴシック" charset="0"/>
              </a:rPr>
              <a:t>, annotations over text, and their properties?</a:t>
            </a:r>
          </a:p>
          <a:p>
            <a:pPr marL="519113" lvl="2">
              <a:spcBef>
                <a:spcPct val="50000"/>
              </a:spcBef>
              <a:buFont typeface="Wingdings" panose="05000000000000000000" pitchFamily="2" charset="2"/>
              <a:buChar char="§"/>
            </a:pPr>
            <a:r>
              <a:rPr lang="en-US" sz="1800" dirty="0">
                <a:ea typeface="ＭＳ Ｐゴシック" charset="0"/>
              </a:rPr>
              <a:t>Can we establish a standard declarative extensible </a:t>
            </a:r>
            <a:r>
              <a:rPr lang="en-US" sz="1800" dirty="0" smtClean="0">
                <a:ea typeface="ＭＳ Ｐゴシック" charset="0"/>
              </a:rPr>
              <a:t>language </a:t>
            </a:r>
            <a:r>
              <a:rPr lang="en-US" sz="1800" dirty="0">
                <a:ea typeface="ＭＳ Ｐゴシック" charset="0"/>
              </a:rPr>
              <a:t>to solve most IE tasks encountered so </a:t>
            </a:r>
            <a:r>
              <a:rPr lang="en-US" sz="1800" dirty="0" smtClean="0">
                <a:ea typeface="ＭＳ Ｐゴシック" charset="0"/>
              </a:rPr>
              <a:t>far?</a:t>
            </a:r>
          </a:p>
          <a:p>
            <a:pPr marL="519113" lvl="2">
              <a:spcBef>
                <a:spcPct val="50000"/>
              </a:spcBef>
              <a:buFont typeface="Wingdings" panose="05000000000000000000" pitchFamily="2" charset="2"/>
              <a:buChar char="§"/>
            </a:pPr>
            <a:r>
              <a:rPr lang="en-US" sz="1800" dirty="0" smtClean="0">
                <a:cs typeface="Whitney-Book"/>
              </a:rPr>
              <a:t>Desired characteristics:</a:t>
            </a:r>
          </a:p>
          <a:p>
            <a:pPr lvl="2"/>
            <a:r>
              <a:rPr lang="en-US" sz="1800" dirty="0" smtClean="0">
                <a:cs typeface="Whitney-Book"/>
              </a:rPr>
              <a:t>Expressivity: </a:t>
            </a:r>
          </a:p>
          <a:p>
            <a:pPr marL="682625" lvl="2" indent="0">
              <a:buNone/>
            </a:pPr>
            <a:r>
              <a:rPr lang="en-US" sz="1800" dirty="0">
                <a:cs typeface="Whitney-Book"/>
              </a:rPr>
              <a:t> </a:t>
            </a:r>
            <a:r>
              <a:rPr lang="en-US" sz="1800" dirty="0" smtClean="0">
                <a:cs typeface="Whitney-Book"/>
              </a:rPr>
              <a:t>            Able to </a:t>
            </a:r>
            <a:r>
              <a:rPr lang="en-US" sz="1800" dirty="0">
                <a:cs typeface="Whitney-Book"/>
              </a:rPr>
              <a:t>represent and combine different kinds of transparent models of </a:t>
            </a:r>
            <a:r>
              <a:rPr lang="en-US" sz="1800" dirty="0" smtClean="0">
                <a:cs typeface="Whitney-Book"/>
              </a:rPr>
              <a:t>		         representation</a:t>
            </a:r>
            <a:endParaRPr lang="en-US" sz="1800" dirty="0">
              <a:cs typeface="Whitney-Book"/>
            </a:endParaRPr>
          </a:p>
          <a:p>
            <a:pPr lvl="2"/>
            <a:r>
              <a:rPr lang="en-US" sz="1800" dirty="0" smtClean="0">
                <a:cs typeface="Whitney-Book"/>
              </a:rPr>
              <a:t>Extensibility:</a:t>
            </a:r>
          </a:p>
          <a:p>
            <a:pPr marL="682625" lvl="2" indent="0">
              <a:buNone/>
            </a:pPr>
            <a:r>
              <a:rPr lang="en-US" sz="1800" dirty="0" smtClean="0">
                <a:cs typeface="Whitney-Book"/>
              </a:rPr>
              <a:t>              Allow </a:t>
            </a:r>
            <a:r>
              <a:rPr lang="en-US" sz="1800" dirty="0">
                <a:cs typeface="Whitney-Book"/>
              </a:rPr>
              <a:t>new models to be added in the future</a:t>
            </a:r>
          </a:p>
          <a:p>
            <a:pPr lvl="2"/>
            <a:r>
              <a:rPr lang="en-US" sz="1800" dirty="0" err="1" smtClean="0">
                <a:cs typeface="Whitney-Book"/>
              </a:rPr>
              <a:t>Declarativity</a:t>
            </a:r>
            <a:r>
              <a:rPr lang="en-US" sz="1800" dirty="0" smtClean="0">
                <a:cs typeface="Whitney-Book"/>
              </a:rPr>
              <a:t>: </a:t>
            </a:r>
          </a:p>
          <a:p>
            <a:pPr marL="682625" lvl="2" indent="0">
              <a:buNone/>
            </a:pPr>
            <a:r>
              <a:rPr lang="en-US" sz="1800" dirty="0" smtClean="0">
                <a:cs typeface="Whitney-Book"/>
              </a:rPr>
              <a:t>                Enable optimization</a:t>
            </a:r>
            <a:r>
              <a:rPr lang="en-US" sz="1800" dirty="0">
                <a:cs typeface="Whitney-Book"/>
              </a:rPr>
              <a:t>, </a:t>
            </a:r>
            <a:r>
              <a:rPr lang="en-US" sz="1800" dirty="0" smtClean="0">
                <a:cs typeface="Whitney-Book"/>
              </a:rPr>
              <a:t>scalability, </a:t>
            </a:r>
            <a:r>
              <a:rPr lang="en-US" sz="1800" dirty="0" err="1" smtClean="0">
                <a:cs typeface="Whitney-Book"/>
              </a:rPr>
              <a:t>explainability</a:t>
            </a:r>
            <a:endParaRPr lang="en-US" sz="1800" dirty="0">
              <a:cs typeface="Whitney-Book"/>
            </a:endParaRPr>
          </a:p>
          <a:p>
            <a:pPr marL="519113" lvl="2">
              <a:spcBef>
                <a:spcPct val="50000"/>
              </a:spcBef>
              <a:buFont typeface="Wingdings" panose="05000000000000000000" pitchFamily="2" charset="2"/>
              <a:buChar char="§"/>
            </a:pPr>
            <a:endParaRPr lang="en-US" sz="1800" dirty="0">
              <a:solidFill>
                <a:srgbClr val="99CC00"/>
              </a:solidFill>
              <a:ea typeface="ＭＳ Ｐゴシック" charset="0"/>
            </a:endParaRPr>
          </a:p>
          <a:p>
            <a:pPr marL="9525" lvl="1" indent="0">
              <a:spcBef>
                <a:spcPct val="50000"/>
              </a:spcBef>
              <a:buNone/>
            </a:pPr>
            <a:endParaRPr lang="en-US" sz="1800" b="1" dirty="0">
              <a:solidFill>
                <a:srgbClr val="336699"/>
              </a:solidFill>
              <a:ea typeface="ＭＳ Ｐゴシック" charset="0"/>
            </a:endParaRPr>
          </a:p>
          <a:p>
            <a:pPr marL="173038" lvl="1">
              <a:spcBef>
                <a:spcPct val="50000"/>
              </a:spcBef>
              <a:buFont typeface="Wingdings" panose="05000000000000000000" pitchFamily="2" charset="2"/>
              <a:buChar char="§"/>
            </a:pPr>
            <a:endParaRPr lang="en-US" sz="1800" dirty="0">
              <a:cs typeface="Whitney-Book"/>
            </a:endParaRPr>
          </a:p>
          <a:p>
            <a:endParaRPr lang="en-US" sz="1800" dirty="0">
              <a:cs typeface="Whitney-Book"/>
            </a:endParaRPr>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178</a:t>
            </a:fld>
            <a:endParaRPr lang="en-US" altLang="en-US"/>
          </a:p>
        </p:txBody>
      </p:sp>
    </p:spTree>
    <p:extLst>
      <p:ext uri="{BB962C8B-B14F-4D97-AF65-F5344CB8AC3E}">
        <p14:creationId xmlns:p14="http://schemas.microsoft.com/office/powerpoint/2010/main" val="2792401820"/>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smtClean="0">
                <a:latin typeface="Whitney-Semibold"/>
                <a:cs typeface="Whitney-Semibold"/>
              </a:rPr>
              <a:t>Future Directions - 2</a:t>
            </a:r>
            <a:endParaRPr lang="en-US" b="0" dirty="0">
              <a:latin typeface="Whitney-Semibold"/>
              <a:cs typeface="Whitney-Semibold"/>
            </a:endParaRPr>
          </a:p>
        </p:txBody>
      </p:sp>
      <p:sp>
        <p:nvSpPr>
          <p:cNvPr id="3" name="Content Placeholder 2"/>
          <p:cNvSpPr>
            <a:spLocks noGrp="1"/>
          </p:cNvSpPr>
          <p:nvPr>
            <p:ph idx="1"/>
          </p:nvPr>
        </p:nvSpPr>
        <p:spPr>
          <a:xfrm>
            <a:off x="182563" y="1524000"/>
            <a:ext cx="8686800" cy="4830763"/>
          </a:xfrm>
        </p:spPr>
        <p:txBody>
          <a:bodyPr>
            <a:noAutofit/>
          </a:bodyPr>
          <a:lstStyle/>
          <a:p>
            <a:pPr marL="173038" lvl="1">
              <a:spcBef>
                <a:spcPct val="50000"/>
              </a:spcBef>
              <a:buFont typeface="Wingdings" panose="05000000000000000000" pitchFamily="2" charset="2"/>
              <a:buChar char="§"/>
            </a:pPr>
            <a:r>
              <a:rPr lang="en-US" sz="2000" b="1" dirty="0" smtClean="0">
                <a:solidFill>
                  <a:srgbClr val="FF9900"/>
                </a:solidFill>
                <a:ea typeface="ＭＳ Ｐゴシック" charset="0"/>
              </a:rPr>
              <a:t>Systems </a:t>
            </a:r>
            <a:r>
              <a:rPr lang="en-US" sz="2000" b="1" dirty="0">
                <a:solidFill>
                  <a:srgbClr val="FF9900"/>
                </a:solidFill>
                <a:ea typeface="ＭＳ Ｐゴシック" charset="0"/>
              </a:rPr>
              <a:t>research based on a standard IE </a:t>
            </a:r>
            <a:r>
              <a:rPr lang="en-US" sz="2000" b="1" dirty="0" smtClean="0">
                <a:solidFill>
                  <a:srgbClr val="FF9900"/>
                </a:solidFill>
                <a:ea typeface="ＭＳ Ｐゴシック" charset="0"/>
              </a:rPr>
              <a:t>language</a:t>
            </a:r>
          </a:p>
          <a:p>
            <a:pPr marL="519113" lvl="2">
              <a:spcBef>
                <a:spcPct val="50000"/>
              </a:spcBef>
              <a:buFont typeface="Wingdings" panose="05000000000000000000" pitchFamily="2" charset="2"/>
              <a:buChar char="§"/>
            </a:pPr>
            <a:r>
              <a:rPr lang="en-US" sz="1800" dirty="0">
                <a:ea typeface="ＭＳ Ｐゴシック" charset="0"/>
              </a:rPr>
              <a:t>Data representation</a:t>
            </a:r>
          </a:p>
          <a:p>
            <a:pPr marL="519113" lvl="2">
              <a:spcBef>
                <a:spcPct val="50000"/>
              </a:spcBef>
              <a:buFont typeface="Wingdings" panose="05000000000000000000" pitchFamily="2" charset="2"/>
              <a:buChar char="§"/>
            </a:pPr>
            <a:r>
              <a:rPr lang="en-US" sz="1800" dirty="0">
                <a:ea typeface="ＭＳ Ｐゴシック" charset="0"/>
              </a:rPr>
              <a:t>Automatic performance optimization</a:t>
            </a:r>
          </a:p>
          <a:p>
            <a:pPr marL="519113" lvl="2">
              <a:spcBef>
                <a:spcPct val="50000"/>
              </a:spcBef>
              <a:buFont typeface="Wingdings" panose="05000000000000000000" pitchFamily="2" charset="2"/>
              <a:buChar char="§"/>
            </a:pPr>
            <a:r>
              <a:rPr lang="en-US" sz="1800" dirty="0">
                <a:ea typeface="ＭＳ Ｐゴシック" charset="0"/>
              </a:rPr>
              <a:t>Exploring modern </a:t>
            </a:r>
            <a:r>
              <a:rPr lang="en-US" sz="1800" dirty="0" smtClean="0">
                <a:ea typeface="ＭＳ Ｐゴシック" charset="0"/>
              </a:rPr>
              <a:t>hardware</a:t>
            </a:r>
            <a:endParaRPr lang="en-US" sz="1800" b="1" dirty="0">
              <a:solidFill>
                <a:srgbClr val="FF9900"/>
              </a:solidFill>
              <a:ea typeface="ＭＳ Ｐゴシック" charset="0"/>
            </a:endParaRPr>
          </a:p>
          <a:p>
            <a:pPr marL="173038" lvl="1">
              <a:spcBef>
                <a:spcPct val="50000"/>
              </a:spcBef>
              <a:buFont typeface="Wingdings" panose="05000000000000000000" pitchFamily="2" charset="2"/>
              <a:buChar char="§"/>
            </a:pPr>
            <a:endParaRPr lang="en-US" sz="1800" b="1" dirty="0">
              <a:solidFill>
                <a:srgbClr val="336699"/>
              </a:solidFill>
              <a:ea typeface="ＭＳ Ｐゴシック" charset="0"/>
            </a:endParaRPr>
          </a:p>
          <a:p>
            <a:pPr marL="173038" lvl="1">
              <a:spcBef>
                <a:spcPct val="50000"/>
              </a:spcBef>
              <a:buFont typeface="Wingdings" panose="05000000000000000000" pitchFamily="2" charset="2"/>
              <a:buChar char="§"/>
            </a:pPr>
            <a:endParaRPr lang="en-US" sz="1800" dirty="0">
              <a:cs typeface="Whitney-Book"/>
            </a:endParaRPr>
          </a:p>
          <a:p>
            <a:endParaRPr lang="en-US" sz="1800" dirty="0">
              <a:cs typeface="Whitney-Book"/>
            </a:endParaRPr>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179</a:t>
            </a:fld>
            <a:endParaRPr lang="en-US" altLang="en-US"/>
          </a:p>
        </p:txBody>
      </p:sp>
    </p:spTree>
    <p:extLst>
      <p:ext uri="{BB962C8B-B14F-4D97-AF65-F5344CB8AC3E}">
        <p14:creationId xmlns:p14="http://schemas.microsoft.com/office/powerpoint/2010/main" val="26404290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AutoShape 9"/>
          <p:cNvCxnSpPr>
            <a:cxnSpLocks noChangeShapeType="1"/>
          </p:cNvCxnSpPr>
          <p:nvPr/>
        </p:nvCxnSpPr>
        <p:spPr bwMode="auto">
          <a:xfrm>
            <a:off x="2097716" y="3505200"/>
            <a:ext cx="645484" cy="0"/>
          </a:xfrm>
          <a:prstGeom prst="straightConnector1">
            <a:avLst/>
          </a:prstGeom>
          <a:noFill/>
          <a:ln w="12700">
            <a:solidFill>
              <a:srgbClr val="0000CC"/>
            </a:solidFill>
            <a:round/>
            <a:headEnd/>
            <a:tailEnd type="stealth" w="lg" len="lg"/>
          </a:ln>
          <a:extLst>
            <a:ext uri="{909E8E84-426E-40DD-AFC4-6F175D3DCCD1}">
              <a14:hiddenFill xmlns:a14="http://schemas.microsoft.com/office/drawing/2010/main">
                <a:noFill/>
              </a14:hiddenFill>
            </a:ext>
          </a:extLst>
        </p:spPr>
      </p:cxnSp>
      <p:sp>
        <p:nvSpPr>
          <p:cNvPr id="2" name="Title 1"/>
          <p:cNvSpPr>
            <a:spLocks noGrp="1"/>
          </p:cNvSpPr>
          <p:nvPr>
            <p:ph type="title"/>
          </p:nvPr>
        </p:nvSpPr>
        <p:spPr/>
        <p:txBody>
          <a:bodyPr/>
          <a:lstStyle/>
          <a:p>
            <a:r>
              <a:rPr lang="en-US" altLang="en-US" sz="2400" dirty="0"/>
              <a:t>Example </a:t>
            </a:r>
            <a:r>
              <a:rPr lang="en-US" altLang="en-US" sz="2400" dirty="0" smtClean="0"/>
              <a:t>Usage of Machine Learning</a:t>
            </a:r>
            <a:r>
              <a:rPr lang="en-US" dirty="0" smtClean="0"/>
              <a:t>: </a:t>
            </a:r>
            <a:r>
              <a:rPr lang="en-US" dirty="0"/>
              <a:t>Dictionary Building Tool</a:t>
            </a:r>
          </a:p>
        </p:txBody>
      </p:sp>
      <p:sp>
        <p:nvSpPr>
          <p:cNvPr id="4" name="Slide Number Placeholder 3"/>
          <p:cNvSpPr>
            <a:spLocks noGrp="1"/>
          </p:cNvSpPr>
          <p:nvPr>
            <p:ph type="sldNum" sz="quarter" idx="10"/>
          </p:nvPr>
        </p:nvSpPr>
        <p:spPr>
          <a:xfrm>
            <a:off x="182562" y="6537325"/>
            <a:ext cx="503237" cy="200024"/>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p>
            <a:fld id="{72A3F5D6-D14B-48B5-AB32-97A9D21AE35C}" type="slidenum">
              <a:rPr lang="en-US" altLang="en-US" sz="1400">
                <a:latin typeface="Arial" panose="020B0604020202020204" pitchFamily="34" charset="0"/>
                <a:ea typeface="MS PGothic" panose="020B0600070205080204" pitchFamily="34" charset="-128"/>
              </a:rPr>
              <a:pPr/>
              <a:t>18</a:t>
            </a:fld>
            <a:endParaRPr lang="en-US" altLang="en-US" sz="1400" dirty="0">
              <a:latin typeface="Arial" panose="020B0604020202020204" pitchFamily="34" charset="0"/>
              <a:ea typeface="MS PGothic" panose="020B0600070205080204" pitchFamily="34" charset="-128"/>
            </a:endParaRPr>
          </a:p>
        </p:txBody>
      </p:sp>
      <p:sp>
        <p:nvSpPr>
          <p:cNvPr id="5" name="AutoShape 4"/>
          <p:cNvSpPr>
            <a:spLocks noChangeArrowheads="1"/>
          </p:cNvSpPr>
          <p:nvPr/>
        </p:nvSpPr>
        <p:spPr bwMode="auto">
          <a:xfrm>
            <a:off x="1295400" y="3132138"/>
            <a:ext cx="1030916" cy="762000"/>
          </a:xfrm>
          <a:prstGeom prst="roundRect">
            <a:avLst>
              <a:gd name="adj" fmla="val 16667"/>
            </a:avLst>
          </a:prstGeom>
          <a:gradFill rotWithShape="1">
            <a:gsLst>
              <a:gs pos="0">
                <a:srgbClr val="EAEAEA">
                  <a:gamma/>
                  <a:shade val="76078"/>
                  <a:invGamma/>
                </a:srgbClr>
              </a:gs>
              <a:gs pos="100000">
                <a:srgbClr val="EAEAEA"/>
              </a:gs>
            </a:gsLst>
            <a:lin ang="0" scaled="1"/>
          </a:gradFill>
          <a:ln w="9525">
            <a:solidFill>
              <a:schemeClr val="tx1"/>
            </a:solidFill>
            <a:round/>
            <a:headEnd/>
            <a:tailEnd/>
          </a:ln>
          <a:effectLst/>
          <a:extLst/>
        </p:spPr>
        <p:txBody>
          <a:bodyPr wrap="none" anchor="ct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400" b="1" dirty="0" smtClean="0">
                <a:effectLst>
                  <a:outerShdw blurRad="38100" dist="38100" dir="2700000" algn="tl">
                    <a:srgbClr val="FFFFFF"/>
                  </a:outerShdw>
                </a:effectLst>
                <a:latin typeface="Whitney Light" pitchFamily="50" charset="0"/>
                <a:ea typeface="MS PGothic" panose="020B0600070205080204" pitchFamily="34" charset="-128"/>
              </a:rPr>
              <a:t>Dictionary </a:t>
            </a:r>
          </a:p>
          <a:p>
            <a:pPr algn="ctr"/>
            <a:r>
              <a:rPr lang="en-US" altLang="en-US" sz="1400" b="1" dirty="0" smtClean="0">
                <a:effectLst>
                  <a:outerShdw blurRad="38100" dist="38100" dir="2700000" algn="tl">
                    <a:srgbClr val="FFFFFF"/>
                  </a:outerShdw>
                </a:effectLst>
                <a:latin typeface="Whitney Light" pitchFamily="50" charset="0"/>
                <a:ea typeface="MS PGothic" panose="020B0600070205080204" pitchFamily="34" charset="-128"/>
              </a:rPr>
              <a:t>Builder </a:t>
            </a:r>
          </a:p>
          <a:p>
            <a:pPr algn="ctr"/>
            <a:r>
              <a:rPr lang="en-US" altLang="en-US" sz="1400" b="1" dirty="0" smtClean="0">
                <a:effectLst>
                  <a:outerShdw blurRad="38100" dist="38100" dir="2700000" algn="tl">
                    <a:srgbClr val="FFFFFF"/>
                  </a:outerShdw>
                </a:effectLst>
                <a:latin typeface="Whitney Light" pitchFamily="50" charset="0"/>
                <a:ea typeface="MS PGothic" panose="020B0600070205080204" pitchFamily="34" charset="-128"/>
              </a:rPr>
              <a:t>Tool</a:t>
            </a:r>
            <a:endParaRPr lang="en-US" altLang="en-US" sz="1200" i="1" dirty="0">
              <a:effectLst>
                <a:outerShdw blurRad="38100" dist="38100" dir="2700000" algn="tl">
                  <a:srgbClr val="FFFFFF"/>
                </a:outerShdw>
              </a:effectLst>
              <a:latin typeface="Whitney Light" pitchFamily="50" charset="0"/>
              <a:ea typeface="MS PGothic" panose="020B0600070205080204" pitchFamily="34" charset="-128"/>
            </a:endParaRPr>
          </a:p>
        </p:txBody>
      </p:sp>
      <p:cxnSp>
        <p:nvCxnSpPr>
          <p:cNvPr id="7" name="AutoShape 8"/>
          <p:cNvCxnSpPr>
            <a:cxnSpLocks noChangeShapeType="1"/>
            <a:endCxn id="5" idx="1"/>
          </p:cNvCxnSpPr>
          <p:nvPr/>
        </p:nvCxnSpPr>
        <p:spPr bwMode="auto">
          <a:xfrm>
            <a:off x="1081088" y="3513138"/>
            <a:ext cx="214312" cy="0"/>
          </a:xfrm>
          <a:prstGeom prst="straightConnector1">
            <a:avLst/>
          </a:prstGeom>
          <a:noFill/>
          <a:ln w="12700">
            <a:solidFill>
              <a:srgbClr val="0000CC"/>
            </a:solidFill>
            <a:round/>
            <a:headEnd/>
            <a:tailEnd type="stealth" w="lg" len="lg"/>
          </a:ln>
          <a:extLst>
            <a:ext uri="{909E8E84-426E-40DD-AFC4-6F175D3DCCD1}">
              <a14:hiddenFill xmlns:a14="http://schemas.microsoft.com/office/drawing/2010/main">
                <a:noFill/>
              </a14:hiddenFill>
            </a:ext>
          </a:extLst>
        </p:spPr>
      </p:cxnSp>
      <p:sp>
        <p:nvSpPr>
          <p:cNvPr id="9" name="Text Box 6"/>
          <p:cNvSpPr txBox="1">
            <a:spLocks noChangeArrowheads="1"/>
          </p:cNvSpPr>
          <p:nvPr/>
        </p:nvSpPr>
        <p:spPr bwMode="auto">
          <a:xfrm>
            <a:off x="990600" y="1579121"/>
            <a:ext cx="16700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200" i="1" dirty="0" smtClean="0">
                <a:latin typeface="Whitney Light" pitchFamily="50" charset="0"/>
                <a:ea typeface="MS PGothic" panose="020B0600070205080204" pitchFamily="34" charset="-128"/>
              </a:rPr>
              <a:t>Asset Class Terms</a:t>
            </a:r>
          </a:p>
          <a:p>
            <a:pPr algn="ctr"/>
            <a:r>
              <a:rPr lang="en-US" altLang="en-US" sz="1200" i="1" dirty="0" smtClean="0">
                <a:latin typeface="Whitney Light" pitchFamily="50" charset="0"/>
                <a:ea typeface="MS PGothic" panose="020B0600070205080204" pitchFamily="34" charset="-128"/>
              </a:rPr>
              <a:t>(seed</a:t>
            </a:r>
            <a:r>
              <a:rPr lang="en-US" altLang="en-US" sz="1200" i="1" dirty="0">
                <a:latin typeface="Whitney Light" pitchFamily="50" charset="0"/>
                <a:ea typeface="MS PGothic" panose="020B0600070205080204" pitchFamily="34" charset="-128"/>
              </a:rPr>
              <a:t>)</a:t>
            </a:r>
          </a:p>
        </p:txBody>
      </p:sp>
      <p:sp>
        <p:nvSpPr>
          <p:cNvPr id="12" name="Text Box 10"/>
          <p:cNvSpPr txBox="1">
            <a:spLocks noChangeArrowheads="1"/>
          </p:cNvSpPr>
          <p:nvPr/>
        </p:nvSpPr>
        <p:spPr bwMode="auto">
          <a:xfrm>
            <a:off x="1102509" y="1968059"/>
            <a:ext cx="1420838" cy="840230"/>
          </a:xfrm>
          <a:prstGeom prst="rect">
            <a:avLst/>
          </a:prstGeom>
          <a:solidFill>
            <a:schemeClr val="bg1"/>
          </a:solidFill>
          <a:ln w="9525">
            <a:solidFill>
              <a:srgbClr val="C0C0C0"/>
            </a:solidFill>
            <a:miter lim="800000"/>
            <a:headEnd/>
            <a:tailEnd/>
          </a:ln>
          <a:effectLst>
            <a:outerShdw dist="35921" dir="2700000" algn="ctr" rotWithShape="0">
              <a:schemeClr val="bg2"/>
            </a:outerShdw>
          </a:effectLst>
        </p:spPr>
        <p:txBody>
          <a:bodyPr wrap="none" tIns="91440" bIns="9144">
            <a:spAutoFit/>
          </a:bodyP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200" i="1" dirty="0" smtClean="0">
                <a:solidFill>
                  <a:schemeClr val="tx2"/>
                </a:solidFill>
                <a:latin typeface="Whitney Light" pitchFamily="50" charset="0"/>
                <a:ea typeface="MS PGothic" panose="020B0600070205080204" pitchFamily="34" charset="-128"/>
              </a:rPr>
              <a:t>US bond</a:t>
            </a:r>
          </a:p>
          <a:p>
            <a:pPr algn="ctr"/>
            <a:r>
              <a:rPr lang="en-US" altLang="en-US" sz="1200" i="1" dirty="0" smtClean="0">
                <a:solidFill>
                  <a:schemeClr val="tx2"/>
                </a:solidFill>
                <a:latin typeface="Whitney Light" pitchFamily="50" charset="0"/>
                <a:ea typeface="MS PGothic" panose="020B0600070205080204" pitchFamily="34" charset="-128"/>
              </a:rPr>
              <a:t>China bonds</a:t>
            </a:r>
          </a:p>
          <a:p>
            <a:pPr algn="ctr"/>
            <a:r>
              <a:rPr lang="en-US" altLang="en-US" sz="1200" i="1" dirty="0" smtClean="0">
                <a:solidFill>
                  <a:schemeClr val="tx2"/>
                </a:solidFill>
                <a:latin typeface="Whitney Light" pitchFamily="50" charset="0"/>
                <a:ea typeface="MS PGothic" panose="020B0600070205080204" pitchFamily="34" charset="-128"/>
              </a:rPr>
              <a:t>DM Corporate Bonds</a:t>
            </a:r>
          </a:p>
          <a:p>
            <a:pPr algn="ctr"/>
            <a:r>
              <a:rPr lang="en-US" altLang="en-US" sz="1200" i="1" dirty="0" smtClean="0">
                <a:solidFill>
                  <a:schemeClr val="tx2"/>
                </a:solidFill>
                <a:latin typeface="Whitney Light" pitchFamily="50" charset="0"/>
                <a:ea typeface="MS PGothic" panose="020B0600070205080204" pitchFamily="34" charset="-128"/>
              </a:rPr>
              <a:t>…</a:t>
            </a:r>
            <a:endParaRPr lang="en-US" altLang="en-US" sz="1200" i="1" dirty="0">
              <a:solidFill>
                <a:schemeClr val="tx2"/>
              </a:solidFill>
              <a:latin typeface="Whitney Light" pitchFamily="50" charset="0"/>
              <a:ea typeface="MS PGothic" panose="020B0600070205080204" pitchFamily="34" charset="-128"/>
            </a:endParaRPr>
          </a:p>
        </p:txBody>
      </p:sp>
      <p:cxnSp>
        <p:nvCxnSpPr>
          <p:cNvPr id="13" name="AutoShape 8"/>
          <p:cNvCxnSpPr>
            <a:cxnSpLocks noChangeShapeType="1"/>
          </p:cNvCxnSpPr>
          <p:nvPr/>
        </p:nvCxnSpPr>
        <p:spPr bwMode="auto">
          <a:xfrm>
            <a:off x="1812925" y="2809434"/>
            <a:ext cx="6350" cy="301625"/>
          </a:xfrm>
          <a:prstGeom prst="straightConnector1">
            <a:avLst/>
          </a:prstGeom>
          <a:noFill/>
          <a:ln w="12700">
            <a:solidFill>
              <a:srgbClr val="0000CC"/>
            </a:solidFill>
            <a:round/>
            <a:headEnd/>
            <a:tailEnd type="stealth" w="lg" len="lg"/>
          </a:ln>
          <a:extLst>
            <a:ext uri="{909E8E84-426E-40DD-AFC4-6F175D3DCCD1}">
              <a14:hiddenFill xmlns:a14="http://schemas.microsoft.com/office/drawing/2010/main">
                <a:noFill/>
              </a14:hiddenFill>
            </a:ext>
          </a:extLst>
        </p:spPr>
      </p:cxnSp>
      <p:sp>
        <p:nvSpPr>
          <p:cNvPr id="18" name="Line 46"/>
          <p:cNvSpPr>
            <a:spLocks noChangeShapeType="1"/>
          </p:cNvSpPr>
          <p:nvPr/>
        </p:nvSpPr>
        <p:spPr bwMode="auto">
          <a:xfrm>
            <a:off x="-1332455" y="2179196"/>
            <a:ext cx="2895600"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FF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0" name="Line 48"/>
          <p:cNvSpPr>
            <a:spLocks noChangeShapeType="1"/>
          </p:cNvSpPr>
          <p:nvPr/>
        </p:nvSpPr>
        <p:spPr bwMode="auto">
          <a:xfrm>
            <a:off x="1628775" y="2179196"/>
            <a:ext cx="0" cy="258763"/>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FF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Whitney Light" pitchFamily="50" charset="0"/>
            </a:endParaRPr>
          </a:p>
        </p:txBody>
      </p:sp>
      <p:grpSp>
        <p:nvGrpSpPr>
          <p:cNvPr id="17" name="Group 14"/>
          <p:cNvGrpSpPr>
            <a:grpSpLocks/>
          </p:cNvGrpSpPr>
          <p:nvPr/>
        </p:nvGrpSpPr>
        <p:grpSpPr bwMode="auto">
          <a:xfrm>
            <a:off x="-152400" y="2722563"/>
            <a:ext cx="1295400" cy="1408112"/>
            <a:chOff x="-96" y="918"/>
            <a:chExt cx="816" cy="887"/>
          </a:xfrm>
        </p:grpSpPr>
        <p:pic>
          <p:nvPicPr>
            <p:cNvPr id="19" name="Picture 3" descr="MC900432599[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 y="918"/>
              <a:ext cx="624" cy="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17" descr="MC900432599[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 y="1104"/>
              <a:ext cx="624" cy="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 Box 6"/>
            <p:cNvSpPr txBox="1">
              <a:spLocks noChangeArrowheads="1"/>
            </p:cNvSpPr>
            <p:nvPr/>
          </p:nvSpPr>
          <p:spPr bwMode="auto">
            <a:xfrm>
              <a:off x="-96" y="1632"/>
              <a:ext cx="816"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200" i="1">
                  <a:solidFill>
                    <a:srgbClr val="0000CC"/>
                  </a:solidFill>
                  <a:latin typeface="Whitney Light" pitchFamily="50" charset="0"/>
                  <a:ea typeface="MS PGothic" panose="020B0600070205080204" pitchFamily="34" charset="-128"/>
                </a:rPr>
                <a:t>Text</a:t>
              </a:r>
            </a:p>
          </p:txBody>
        </p:sp>
      </p:grpSp>
      <p:sp>
        <p:nvSpPr>
          <p:cNvPr id="23" name="Text Box 10"/>
          <p:cNvSpPr txBox="1">
            <a:spLocks noChangeArrowheads="1"/>
          </p:cNvSpPr>
          <p:nvPr/>
        </p:nvSpPr>
        <p:spPr bwMode="auto">
          <a:xfrm>
            <a:off x="2943921" y="2918111"/>
            <a:ext cx="2120709" cy="2317558"/>
          </a:xfrm>
          <a:prstGeom prst="rect">
            <a:avLst/>
          </a:prstGeom>
          <a:solidFill>
            <a:schemeClr val="bg1"/>
          </a:solidFill>
          <a:ln w="9525">
            <a:solidFill>
              <a:schemeClr val="folHlink"/>
            </a:solidFill>
            <a:miter lim="800000"/>
            <a:headEnd/>
            <a:tailEnd/>
          </a:ln>
          <a:effectLst>
            <a:outerShdw dist="35921" dir="2700000" algn="ctr" rotWithShape="0">
              <a:schemeClr val="bg2"/>
            </a:outerShdw>
          </a:effectLst>
        </p:spPr>
        <p:txBody>
          <a:bodyPr wrap="none" tIns="91440" bIns="9144">
            <a:spAutoFit/>
          </a:bodyP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200" i="1" dirty="0" smtClean="0">
                <a:solidFill>
                  <a:schemeClr val="bg2">
                    <a:lumMod val="75000"/>
                  </a:schemeClr>
                </a:solidFill>
                <a:latin typeface="Whitney Light" pitchFamily="50" charset="0"/>
                <a:ea typeface="MS PGothic" panose="020B0600070205080204" pitchFamily="34" charset="-128"/>
              </a:rPr>
              <a:t>US T-bond</a:t>
            </a:r>
          </a:p>
          <a:p>
            <a:pPr algn="ctr"/>
            <a:r>
              <a:rPr lang="en-US" altLang="en-US" sz="1200" i="1" dirty="0" smtClean="0">
                <a:solidFill>
                  <a:schemeClr val="bg2">
                    <a:lumMod val="75000"/>
                  </a:schemeClr>
                </a:solidFill>
                <a:latin typeface="Whitney Light" pitchFamily="50" charset="0"/>
                <a:ea typeface="MS PGothic" panose="020B0600070205080204" pitchFamily="34" charset="-128"/>
              </a:rPr>
              <a:t>UST</a:t>
            </a:r>
            <a:endParaRPr lang="en-US" altLang="en-US" sz="1200" i="1" dirty="0">
              <a:solidFill>
                <a:schemeClr val="bg2">
                  <a:lumMod val="75000"/>
                </a:schemeClr>
              </a:solidFill>
              <a:latin typeface="Whitney Light" pitchFamily="50" charset="0"/>
              <a:ea typeface="MS PGothic" panose="020B0600070205080204" pitchFamily="34" charset="-128"/>
            </a:endParaRPr>
          </a:p>
          <a:p>
            <a:pPr algn="ctr"/>
            <a:r>
              <a:rPr lang="en-US" altLang="en-US" sz="1200" i="1" dirty="0" smtClean="0">
                <a:solidFill>
                  <a:schemeClr val="bg2">
                    <a:lumMod val="75000"/>
                  </a:schemeClr>
                </a:solidFill>
                <a:latin typeface="Whitney Light" pitchFamily="50" charset="0"/>
                <a:ea typeface="MS PGothic" panose="020B0600070205080204" pitchFamily="34" charset="-128"/>
              </a:rPr>
              <a:t>CHGOV</a:t>
            </a:r>
            <a:endParaRPr lang="en-US" altLang="en-US" sz="1200" i="1" dirty="0">
              <a:solidFill>
                <a:schemeClr val="bg2">
                  <a:lumMod val="75000"/>
                </a:schemeClr>
              </a:solidFill>
              <a:latin typeface="Whitney Light" pitchFamily="50" charset="0"/>
              <a:ea typeface="MS PGothic" panose="020B0600070205080204" pitchFamily="34" charset="-128"/>
            </a:endParaRPr>
          </a:p>
          <a:p>
            <a:pPr algn="ctr"/>
            <a:r>
              <a:rPr lang="en-US" altLang="en-US" sz="1200" i="1" dirty="0">
                <a:solidFill>
                  <a:schemeClr val="bg2">
                    <a:lumMod val="75000"/>
                  </a:schemeClr>
                </a:solidFill>
                <a:latin typeface="Whitney Light" pitchFamily="50" charset="0"/>
                <a:ea typeface="MS PGothic" panose="020B0600070205080204" pitchFamily="34" charset="-128"/>
              </a:rPr>
              <a:t>Indian gilt</a:t>
            </a:r>
          </a:p>
          <a:p>
            <a:pPr algn="ctr"/>
            <a:r>
              <a:rPr lang="en-US" altLang="en-US" sz="1200" i="1" dirty="0" smtClean="0">
                <a:solidFill>
                  <a:schemeClr val="bg2">
                    <a:lumMod val="75000"/>
                  </a:schemeClr>
                </a:solidFill>
                <a:latin typeface="Whitney Light" pitchFamily="50" charset="0"/>
                <a:ea typeface="MS PGothic" panose="020B0600070205080204" pitchFamily="34" charset="-128"/>
              </a:rPr>
              <a:t>…</a:t>
            </a:r>
          </a:p>
          <a:p>
            <a:pPr algn="ctr"/>
            <a:r>
              <a:rPr lang="en-US" altLang="en-US" sz="1200" i="1" dirty="0" smtClean="0">
                <a:solidFill>
                  <a:schemeClr val="bg2">
                    <a:lumMod val="75000"/>
                  </a:schemeClr>
                </a:solidFill>
                <a:latin typeface="Whitney Light" pitchFamily="50" charset="0"/>
                <a:ea typeface="MS PGothic" panose="020B0600070205080204" pitchFamily="34" charset="-128"/>
              </a:rPr>
              <a:t>Korean </a:t>
            </a:r>
            <a:r>
              <a:rPr lang="en-US" altLang="en-US" sz="1200" i="1" dirty="0">
                <a:solidFill>
                  <a:schemeClr val="bg2">
                    <a:lumMod val="75000"/>
                  </a:schemeClr>
                </a:solidFill>
                <a:latin typeface="Whitney Light" pitchFamily="50" charset="0"/>
                <a:ea typeface="MS PGothic" panose="020B0600070205080204" pitchFamily="34" charset="-128"/>
              </a:rPr>
              <a:t>treasury </a:t>
            </a:r>
            <a:r>
              <a:rPr lang="en-US" altLang="en-US" sz="1200" i="1" dirty="0" smtClean="0">
                <a:solidFill>
                  <a:schemeClr val="bg2">
                    <a:lumMod val="75000"/>
                  </a:schemeClr>
                </a:solidFill>
                <a:latin typeface="Whitney Light" pitchFamily="50" charset="0"/>
                <a:ea typeface="MS PGothic" panose="020B0600070205080204" pitchFamily="34" charset="-128"/>
              </a:rPr>
              <a:t>bonds</a:t>
            </a:r>
          </a:p>
          <a:p>
            <a:pPr algn="ctr"/>
            <a:r>
              <a:rPr lang="en-US" altLang="en-US" sz="1200" i="1" dirty="0" smtClean="0">
                <a:solidFill>
                  <a:schemeClr val="bg2">
                    <a:lumMod val="75000"/>
                  </a:schemeClr>
                </a:solidFill>
                <a:latin typeface="Whitney Light" pitchFamily="50" charset="0"/>
                <a:ea typeface="MS PGothic" panose="020B0600070205080204" pitchFamily="34" charset="-128"/>
              </a:rPr>
              <a:t>Malaysian </a:t>
            </a:r>
            <a:r>
              <a:rPr lang="en-US" altLang="en-US" sz="1200" i="1" dirty="0">
                <a:solidFill>
                  <a:schemeClr val="bg2">
                    <a:lumMod val="75000"/>
                  </a:schemeClr>
                </a:solidFill>
                <a:latin typeface="Whitney Light" pitchFamily="50" charset="0"/>
                <a:ea typeface="MS PGothic" panose="020B0600070205080204" pitchFamily="34" charset="-128"/>
              </a:rPr>
              <a:t>government </a:t>
            </a:r>
            <a:r>
              <a:rPr lang="en-US" altLang="en-US" sz="1200" i="1" dirty="0" smtClean="0">
                <a:solidFill>
                  <a:schemeClr val="bg2">
                    <a:lumMod val="75000"/>
                  </a:schemeClr>
                </a:solidFill>
                <a:latin typeface="Whitney Light" pitchFamily="50" charset="0"/>
                <a:ea typeface="MS PGothic" panose="020B0600070205080204" pitchFamily="34" charset="-128"/>
              </a:rPr>
              <a:t>securities</a:t>
            </a:r>
          </a:p>
          <a:p>
            <a:pPr algn="ctr"/>
            <a:r>
              <a:rPr lang="en-US" altLang="en-US" sz="1200" i="1" dirty="0" smtClean="0">
                <a:solidFill>
                  <a:schemeClr val="bg2">
                    <a:lumMod val="75000"/>
                  </a:schemeClr>
                </a:solidFill>
                <a:latin typeface="Whitney Light" pitchFamily="50" charset="0"/>
                <a:ea typeface="MS PGothic" panose="020B0600070205080204" pitchFamily="34" charset="-128"/>
              </a:rPr>
              <a:t>Chinese govt. bond</a:t>
            </a:r>
          </a:p>
          <a:p>
            <a:pPr algn="ctr"/>
            <a:r>
              <a:rPr lang="en-US" altLang="en-US" sz="1200" i="1" dirty="0" smtClean="0">
                <a:solidFill>
                  <a:schemeClr val="bg2">
                    <a:lumMod val="75000"/>
                  </a:schemeClr>
                </a:solidFill>
                <a:latin typeface="Whitney Light" pitchFamily="50" charset="0"/>
                <a:ea typeface="MS PGothic" panose="020B0600070205080204" pitchFamily="34" charset="-128"/>
              </a:rPr>
              <a:t>…</a:t>
            </a:r>
          </a:p>
          <a:p>
            <a:pPr algn="ctr"/>
            <a:r>
              <a:rPr lang="en-US" altLang="en-US" sz="1200" i="1" dirty="0" smtClean="0">
                <a:solidFill>
                  <a:schemeClr val="bg2">
                    <a:lumMod val="75000"/>
                  </a:schemeClr>
                </a:solidFill>
                <a:latin typeface="Whitney Light" pitchFamily="50" charset="0"/>
                <a:ea typeface="MS PGothic" panose="020B0600070205080204" pitchFamily="34" charset="-128"/>
              </a:rPr>
              <a:t>US ten-year treasury note</a:t>
            </a:r>
          </a:p>
          <a:p>
            <a:pPr algn="ctr"/>
            <a:r>
              <a:rPr lang="en-US" altLang="en-US" sz="1200" i="1" dirty="0">
                <a:solidFill>
                  <a:schemeClr val="bg2">
                    <a:lumMod val="75000"/>
                  </a:schemeClr>
                </a:solidFill>
                <a:latin typeface="Whitney Light" pitchFamily="50" charset="0"/>
                <a:ea typeface="MS PGothic" panose="020B0600070205080204" pitchFamily="34" charset="-128"/>
              </a:rPr>
              <a:t>US </a:t>
            </a:r>
            <a:r>
              <a:rPr lang="en-US" altLang="en-US" sz="1200" i="1" dirty="0" smtClean="0">
                <a:solidFill>
                  <a:schemeClr val="bg2">
                    <a:lumMod val="75000"/>
                  </a:schemeClr>
                </a:solidFill>
                <a:latin typeface="Whitney Light" pitchFamily="50" charset="0"/>
                <a:ea typeface="MS PGothic" panose="020B0600070205080204" pitchFamily="34" charset="-128"/>
              </a:rPr>
              <a:t>10Y </a:t>
            </a:r>
            <a:r>
              <a:rPr lang="en-US" altLang="en-US" sz="1200" i="1" dirty="0">
                <a:solidFill>
                  <a:schemeClr val="bg2">
                    <a:lumMod val="75000"/>
                  </a:schemeClr>
                </a:solidFill>
                <a:latin typeface="Whitney Light" pitchFamily="50" charset="0"/>
                <a:ea typeface="MS PGothic" panose="020B0600070205080204" pitchFamily="34" charset="-128"/>
              </a:rPr>
              <a:t>bond</a:t>
            </a:r>
          </a:p>
          <a:p>
            <a:pPr algn="ctr"/>
            <a:r>
              <a:rPr lang="en-US" altLang="en-US" sz="1200" i="1" dirty="0" smtClean="0">
                <a:solidFill>
                  <a:schemeClr val="bg2">
                    <a:lumMod val="75000"/>
                  </a:schemeClr>
                </a:solidFill>
                <a:latin typeface="Whitney Light" pitchFamily="50" charset="0"/>
                <a:ea typeface="MS PGothic" panose="020B0600070205080204" pitchFamily="34" charset="-128"/>
              </a:rPr>
              <a:t>…</a:t>
            </a:r>
            <a:endParaRPr lang="en-US" altLang="en-US" sz="1200" b="1" i="1" dirty="0" smtClean="0">
              <a:solidFill>
                <a:schemeClr val="bg2">
                  <a:lumMod val="75000"/>
                </a:schemeClr>
              </a:solidFill>
              <a:latin typeface="Whitney Light" pitchFamily="50" charset="0"/>
              <a:ea typeface="MS PGothic" panose="020B0600070205080204" pitchFamily="34" charset="-128"/>
            </a:endParaRPr>
          </a:p>
        </p:txBody>
      </p:sp>
      <p:sp>
        <p:nvSpPr>
          <p:cNvPr id="24" name="Text Box 6"/>
          <p:cNvSpPr txBox="1">
            <a:spLocks noChangeArrowheads="1"/>
          </p:cNvSpPr>
          <p:nvPr/>
        </p:nvSpPr>
        <p:spPr bwMode="auto">
          <a:xfrm>
            <a:off x="2914148" y="2702740"/>
            <a:ext cx="21478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200" i="1" dirty="0" smtClean="0">
                <a:latin typeface="Whitney Light" pitchFamily="50" charset="0"/>
                <a:ea typeface="MS PGothic" panose="020B0600070205080204" pitchFamily="34" charset="-128"/>
              </a:rPr>
              <a:t>Terms Discovered</a:t>
            </a:r>
            <a:endParaRPr lang="en-US" altLang="en-US" sz="1200" i="1" dirty="0">
              <a:latin typeface="Whitney Light" pitchFamily="50" charset="0"/>
              <a:ea typeface="MS PGothic" panose="020B0600070205080204" pitchFamily="34" charset="-128"/>
            </a:endParaRPr>
          </a:p>
        </p:txBody>
      </p:sp>
      <p:sp>
        <p:nvSpPr>
          <p:cNvPr id="41" name="Rectangle 40"/>
          <p:cNvSpPr/>
          <p:nvPr/>
        </p:nvSpPr>
        <p:spPr>
          <a:xfrm>
            <a:off x="6112266" y="6717268"/>
            <a:ext cx="370614" cy="369332"/>
          </a:xfrm>
          <a:prstGeom prst="rect">
            <a:avLst/>
          </a:prstGeom>
        </p:spPr>
        <p:txBody>
          <a:bodyPr wrap="none">
            <a:spAutoFit/>
          </a:bodyPr>
          <a:lstStyle/>
          <a:p>
            <a:pPr algn="ctr"/>
            <a:r>
              <a:rPr lang="en-US" altLang="en-US" i="1" dirty="0">
                <a:solidFill>
                  <a:schemeClr val="tx2">
                    <a:lumMod val="50000"/>
                  </a:schemeClr>
                </a:solidFill>
                <a:ea typeface="MS PGothic" panose="020B0600070205080204" pitchFamily="34" charset="-128"/>
              </a:rPr>
              <a:t>…</a:t>
            </a:r>
          </a:p>
        </p:txBody>
      </p:sp>
      <p:grpSp>
        <p:nvGrpSpPr>
          <p:cNvPr id="3" name="Group 2"/>
          <p:cNvGrpSpPr/>
          <p:nvPr/>
        </p:nvGrpSpPr>
        <p:grpSpPr>
          <a:xfrm>
            <a:off x="2736457" y="1129311"/>
            <a:ext cx="1125235" cy="899620"/>
            <a:chOff x="1163904" y="4681187"/>
            <a:chExt cx="1125235" cy="899620"/>
          </a:xfrm>
        </p:grpSpPr>
        <p:pic>
          <p:nvPicPr>
            <p:cNvPr id="56" name="Picture 2" descr="http://ellicom.com/boutique/wp-content/uploads/2013/09/icon_expert_coul-279x20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63904" y="4681187"/>
              <a:ext cx="1111554" cy="796813"/>
            </a:xfrm>
            <a:prstGeom prst="rect">
              <a:avLst/>
            </a:prstGeom>
            <a:noFill/>
            <a:extLst>
              <a:ext uri="{909E8E84-426E-40DD-AFC4-6F175D3DCCD1}">
                <a14:hiddenFill xmlns:a14="http://schemas.microsoft.com/office/drawing/2010/main">
                  <a:solidFill>
                    <a:srgbClr val="FFFFFF"/>
                  </a:solidFill>
                </a14:hiddenFill>
              </a:ext>
            </a:extLst>
          </p:spPr>
        </p:pic>
        <p:sp>
          <p:nvSpPr>
            <p:cNvPr id="67" name="TextBox 66"/>
            <p:cNvSpPr txBox="1"/>
            <p:nvPr/>
          </p:nvSpPr>
          <p:spPr>
            <a:xfrm>
              <a:off x="1165113" y="5303808"/>
              <a:ext cx="1124026" cy="276999"/>
            </a:xfrm>
            <a:prstGeom prst="rect">
              <a:avLst/>
            </a:prstGeom>
            <a:noFill/>
          </p:spPr>
          <p:txBody>
            <a:bodyPr wrap="none" rtlCol="0">
              <a:spAutoFit/>
            </a:bodyPr>
            <a:lstStyle/>
            <a:p>
              <a:r>
                <a:rPr lang="en-US" sz="1200" dirty="0" smtClean="0">
                  <a:latin typeface="Whitney Light" pitchFamily="50" charset="0"/>
                </a:rPr>
                <a:t>Domain expert</a:t>
              </a:r>
              <a:endParaRPr lang="en-US" sz="1200" dirty="0">
                <a:latin typeface="Whitney Light" pitchFamily="50" charset="0"/>
              </a:endParaRPr>
            </a:p>
          </p:txBody>
        </p:sp>
      </p:grpSp>
      <p:grpSp>
        <p:nvGrpSpPr>
          <p:cNvPr id="10" name="Group 9"/>
          <p:cNvGrpSpPr/>
          <p:nvPr/>
        </p:nvGrpSpPr>
        <p:grpSpPr>
          <a:xfrm>
            <a:off x="2783304" y="2057400"/>
            <a:ext cx="1323404" cy="665163"/>
            <a:chOff x="2783304" y="2057400"/>
            <a:chExt cx="1323404" cy="665163"/>
          </a:xfrm>
        </p:grpSpPr>
        <p:sp>
          <p:nvSpPr>
            <p:cNvPr id="64" name="Bent Arrow 63"/>
            <p:cNvSpPr/>
            <p:nvPr/>
          </p:nvSpPr>
          <p:spPr>
            <a:xfrm rot="10800000" flipV="1">
              <a:off x="2783304" y="2057400"/>
              <a:ext cx="1312618" cy="665163"/>
            </a:xfrm>
            <a:prstGeom prst="bentArrow">
              <a:avLst>
                <a:gd name="adj1" fmla="val 25000"/>
                <a:gd name="adj2" fmla="val 34062"/>
                <a:gd name="adj3" fmla="val 25000"/>
                <a:gd name="adj4" fmla="val 4375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Whitney Light" pitchFamily="50" charset="0"/>
              </a:endParaRPr>
            </a:p>
          </p:txBody>
        </p:sp>
        <p:sp>
          <p:nvSpPr>
            <p:cNvPr id="68" name="Text Box 6"/>
            <p:cNvSpPr txBox="1">
              <a:spLocks noChangeArrowheads="1"/>
            </p:cNvSpPr>
            <p:nvPr/>
          </p:nvSpPr>
          <p:spPr bwMode="auto">
            <a:xfrm>
              <a:off x="2811308" y="2171032"/>
              <a:ext cx="129540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800" i="1" dirty="0" smtClean="0">
                  <a:solidFill>
                    <a:srgbClr val="0000CC"/>
                  </a:solidFill>
                  <a:latin typeface="Whitney Light" pitchFamily="50" charset="0"/>
                  <a:ea typeface="MS PGothic" panose="020B0600070205080204" pitchFamily="34" charset="-128"/>
                </a:rPr>
                <a:t>Accept/Reject terms</a:t>
              </a:r>
              <a:endParaRPr lang="en-US" altLang="en-US" sz="800" i="1" dirty="0">
                <a:solidFill>
                  <a:srgbClr val="0000CC"/>
                </a:solidFill>
                <a:latin typeface="Whitney Light" pitchFamily="50" charset="0"/>
                <a:ea typeface="MS PGothic" panose="020B0600070205080204" pitchFamily="34" charset="-128"/>
              </a:endParaRPr>
            </a:p>
          </p:txBody>
        </p:sp>
      </p:grpSp>
      <p:sp>
        <p:nvSpPr>
          <p:cNvPr id="11" name="Date Placeholder 10"/>
          <p:cNvSpPr>
            <a:spLocks noGrp="1"/>
          </p:cNvSpPr>
          <p:nvPr>
            <p:ph type="dt" sz="half" idx="12"/>
          </p:nvPr>
        </p:nvSpPr>
        <p:spPr/>
        <p:txBody>
          <a:bodyPr/>
          <a:lstStyle/>
          <a:p>
            <a:pPr>
              <a:defRPr/>
            </a:pPr>
            <a:r>
              <a:rPr lang="en-US" altLang="en-US" smtClean="0"/>
              <a:t> </a:t>
            </a:r>
            <a:endParaRPr lang="en-US" altLang="en-US"/>
          </a:p>
        </p:txBody>
      </p:sp>
    </p:spTree>
    <p:extLst>
      <p:ext uri="{BB962C8B-B14F-4D97-AF65-F5344CB8AC3E}">
        <p14:creationId xmlns:p14="http://schemas.microsoft.com/office/powerpoint/2010/main" val="909259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par>
                                <p:cTn id="18" presetID="1"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left)">
                                      <p:cBhvr>
                                        <p:cTn id="26" dur="500"/>
                                        <p:tgtEl>
                                          <p:spTgt spid="8"/>
                                        </p:tgtEl>
                                      </p:cBhvr>
                                    </p:animEffect>
                                  </p:childTnLst>
                                </p:cTn>
                              </p:par>
                            </p:childTnLst>
                          </p:cTn>
                        </p:par>
                        <p:par>
                          <p:cTn id="27" fill="hold">
                            <p:stCondLst>
                              <p:cond delay="500"/>
                            </p:stCondLst>
                            <p:childTnLst>
                              <p:par>
                                <p:cTn id="28" presetID="1" presetClass="entr" presetSubtype="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down)">
                                      <p:cBhvr>
                                        <p:cTn id="3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p:bldP spid="12" grpId="0" animBg="1"/>
      <p:bldP spid="23" grpId="0" animBg="1"/>
      <p:bldP spid="24" grpId="0"/>
    </p:bld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smtClean="0">
                <a:latin typeface="Whitney-Semibold"/>
                <a:cs typeface="Whitney-Semibold"/>
              </a:rPr>
              <a:t>Future Directions - 3</a:t>
            </a:r>
            <a:endParaRPr lang="en-US" b="0" dirty="0">
              <a:latin typeface="Whitney-Semibold"/>
              <a:cs typeface="Whitney-Semibold"/>
            </a:endParaRPr>
          </a:p>
        </p:txBody>
      </p:sp>
      <p:sp>
        <p:nvSpPr>
          <p:cNvPr id="3" name="Content Placeholder 2"/>
          <p:cNvSpPr>
            <a:spLocks noGrp="1"/>
          </p:cNvSpPr>
          <p:nvPr>
            <p:ph idx="1"/>
          </p:nvPr>
        </p:nvSpPr>
        <p:spPr>
          <a:xfrm>
            <a:off x="182563" y="1524000"/>
            <a:ext cx="8686800" cy="4830763"/>
          </a:xfrm>
        </p:spPr>
        <p:txBody>
          <a:bodyPr>
            <a:noAutofit/>
          </a:bodyPr>
          <a:lstStyle/>
          <a:p>
            <a:pPr marL="173038" lvl="1">
              <a:spcBef>
                <a:spcPct val="50000"/>
              </a:spcBef>
              <a:buFont typeface="Wingdings" panose="05000000000000000000" pitchFamily="2" charset="2"/>
              <a:buChar char="§"/>
            </a:pPr>
            <a:r>
              <a:rPr lang="en-US" sz="2000" b="1" dirty="0" smtClean="0">
                <a:solidFill>
                  <a:srgbClr val="336699"/>
                </a:solidFill>
                <a:ea typeface="ＭＳ Ｐゴシック" charset="0"/>
              </a:rPr>
              <a:t>ML </a:t>
            </a:r>
            <a:r>
              <a:rPr lang="en-US" sz="2000" b="1" dirty="0">
                <a:solidFill>
                  <a:srgbClr val="336699"/>
                </a:solidFill>
                <a:ea typeface="ＭＳ Ｐゴシック" charset="0"/>
              </a:rPr>
              <a:t>research based on a standard </a:t>
            </a:r>
            <a:r>
              <a:rPr lang="en-US" sz="2000" b="1">
                <a:solidFill>
                  <a:srgbClr val="336699"/>
                </a:solidFill>
                <a:ea typeface="ＭＳ Ｐゴシック" charset="0"/>
              </a:rPr>
              <a:t>IE </a:t>
            </a:r>
            <a:r>
              <a:rPr lang="en-US" sz="2000" b="1" smtClean="0">
                <a:solidFill>
                  <a:srgbClr val="336699"/>
                </a:solidFill>
                <a:ea typeface="ＭＳ Ｐゴシック" charset="0"/>
              </a:rPr>
              <a:t>language</a:t>
            </a:r>
            <a:endParaRPr lang="en-US" sz="2000" b="1" dirty="0" smtClean="0">
              <a:solidFill>
                <a:srgbClr val="336699"/>
              </a:solidFill>
              <a:ea typeface="ＭＳ Ｐゴシック" charset="0"/>
            </a:endParaRPr>
          </a:p>
          <a:p>
            <a:pPr marL="519113" lvl="2">
              <a:spcBef>
                <a:spcPct val="50000"/>
              </a:spcBef>
              <a:buFont typeface="Wingdings" panose="05000000000000000000" pitchFamily="2" charset="2"/>
              <a:buChar char="§"/>
            </a:pPr>
            <a:r>
              <a:rPr lang="en-US" sz="1800" dirty="0">
                <a:ea typeface="ＭＳ Ｐゴシック" charset="0"/>
              </a:rPr>
              <a:t>How to learn basic primitives such as regular expressions and dictionaries?</a:t>
            </a:r>
          </a:p>
          <a:p>
            <a:pPr marL="519113" lvl="2">
              <a:spcBef>
                <a:spcPct val="50000"/>
              </a:spcBef>
              <a:buFont typeface="Wingdings" panose="05000000000000000000" pitchFamily="2" charset="2"/>
              <a:buChar char="§"/>
            </a:pPr>
            <a:r>
              <a:rPr lang="en-US" sz="1800" dirty="0">
                <a:ea typeface="ＭＳ Ｐゴシック" charset="0"/>
              </a:rPr>
              <a:t>How to automatically generate </a:t>
            </a:r>
            <a:r>
              <a:rPr lang="en-US" sz="1800" dirty="0" smtClean="0">
                <a:ea typeface="ＭＳ Ｐゴシック" charset="0"/>
              </a:rPr>
              <a:t>models that </a:t>
            </a:r>
            <a:r>
              <a:rPr lang="en-US" sz="1800" dirty="0">
                <a:ea typeface="ＭＳ Ｐゴシック" charset="0"/>
              </a:rPr>
              <a:t>are </a:t>
            </a:r>
            <a:r>
              <a:rPr lang="en-US" sz="1800" dirty="0" smtClean="0">
                <a:ea typeface="ＭＳ Ｐゴシック" charset="0"/>
              </a:rPr>
              <a:t>interpretable?</a:t>
            </a:r>
          </a:p>
          <a:p>
            <a:pPr marL="519113" lvl="2">
              <a:spcBef>
                <a:spcPct val="50000"/>
              </a:spcBef>
              <a:buFont typeface="Wingdings" panose="05000000000000000000" pitchFamily="2" charset="2"/>
              <a:buChar char="§"/>
            </a:pPr>
            <a:r>
              <a:rPr lang="en-US" sz="1800" dirty="0" smtClean="0">
                <a:ea typeface="ＭＳ Ｐゴシック" charset="0"/>
              </a:rPr>
              <a:t>How to enable easy incorporation of domain knowledge?</a:t>
            </a:r>
            <a:endParaRPr lang="en-US" sz="1800" dirty="0">
              <a:ea typeface="ＭＳ Ｐゴシック" charset="0"/>
            </a:endParaRPr>
          </a:p>
          <a:p>
            <a:pPr marL="173038" lvl="1">
              <a:spcBef>
                <a:spcPct val="50000"/>
              </a:spcBef>
              <a:buFont typeface="Wingdings" panose="05000000000000000000" pitchFamily="2" charset="2"/>
              <a:buChar char="§"/>
            </a:pPr>
            <a:endParaRPr lang="en-US" sz="1800" b="1" dirty="0">
              <a:solidFill>
                <a:srgbClr val="336699"/>
              </a:solidFill>
              <a:latin typeface="Myriad Pro" charset="0"/>
              <a:ea typeface="ＭＳ Ｐゴシック" charset="0"/>
            </a:endParaRPr>
          </a:p>
          <a:p>
            <a:pPr marL="173038" lvl="1">
              <a:spcBef>
                <a:spcPct val="50000"/>
              </a:spcBef>
              <a:buFont typeface="Wingdings" panose="05000000000000000000" pitchFamily="2" charset="2"/>
              <a:buChar char="§"/>
            </a:pPr>
            <a:endParaRPr lang="en-US" sz="1800" dirty="0">
              <a:latin typeface="Whitney-Book"/>
              <a:cs typeface="Whitney-Book"/>
            </a:endParaRPr>
          </a:p>
          <a:p>
            <a:endParaRPr lang="en-US" sz="1800" dirty="0">
              <a:latin typeface="Whitney-Book"/>
              <a:cs typeface="Whitney-Book"/>
            </a:endParaRPr>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180</a:t>
            </a:fld>
            <a:endParaRPr lang="en-US" altLang="en-US"/>
          </a:p>
        </p:txBody>
      </p:sp>
    </p:spTree>
    <p:extLst>
      <p:ext uri="{BB962C8B-B14F-4D97-AF65-F5344CB8AC3E}">
        <p14:creationId xmlns:p14="http://schemas.microsoft.com/office/powerpoint/2010/main" val="272583809"/>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3" name="Content Placeholder 2"/>
          <p:cNvSpPr>
            <a:spLocks noGrp="1"/>
          </p:cNvSpPr>
          <p:nvPr>
            <p:ph idx="1"/>
          </p:nvPr>
        </p:nvSpPr>
        <p:spPr/>
        <p:txBody>
          <a:bodyPr>
            <a:normAutofit fontScale="55000" lnSpcReduction="20000"/>
          </a:bodyPr>
          <a:lstStyle/>
          <a:p>
            <a:r>
              <a:rPr lang="en-US" dirty="0"/>
              <a:t>[</a:t>
            </a:r>
            <a:r>
              <a:rPr lang="en-US" dirty="0" err="1"/>
              <a:t>Akbik</a:t>
            </a:r>
            <a:r>
              <a:rPr lang="en-US" dirty="0"/>
              <a:t> et al, 2013] </a:t>
            </a:r>
            <a:r>
              <a:rPr lang="en-US" dirty="0" err="1"/>
              <a:t>Propminer</a:t>
            </a:r>
            <a:r>
              <a:rPr lang="en-US" dirty="0"/>
              <a:t>: A Workflow for Interactive Information Extraction and. Exploration using Dependency Trees. ACL </a:t>
            </a:r>
            <a:r>
              <a:rPr lang="en-US" dirty="0" smtClean="0"/>
              <a:t>2013</a:t>
            </a:r>
          </a:p>
          <a:p>
            <a:r>
              <a:rPr lang="en-US" dirty="0"/>
              <a:t>[</a:t>
            </a:r>
            <a:r>
              <a:rPr lang="en-US" dirty="0" err="1"/>
              <a:t>Atasu</a:t>
            </a:r>
            <a:r>
              <a:rPr lang="en-US" dirty="0"/>
              <a:t> et al., 2013] </a:t>
            </a:r>
            <a:r>
              <a:rPr lang="en-US" dirty="0" err="1"/>
              <a:t>Kubilay</a:t>
            </a:r>
            <a:r>
              <a:rPr lang="en-US" dirty="0"/>
              <a:t> </a:t>
            </a:r>
            <a:r>
              <a:rPr lang="en-US" dirty="0" err="1"/>
              <a:t>Atasu</a:t>
            </a:r>
            <a:r>
              <a:rPr lang="en-US" dirty="0"/>
              <a:t>, Raphael </a:t>
            </a:r>
            <a:r>
              <a:rPr lang="en-US" dirty="0" err="1"/>
              <a:t>Polig</a:t>
            </a:r>
            <a:r>
              <a:rPr lang="en-US" dirty="0"/>
              <a:t>, Christoph </a:t>
            </a:r>
            <a:r>
              <a:rPr lang="en-US" dirty="0" err="1"/>
              <a:t>Hagleitner</a:t>
            </a:r>
            <a:r>
              <a:rPr lang="en-US" dirty="0"/>
              <a:t>, Frederick R. Reiss: Hardware-accelerated regular expression matching for high-throughput text analytics. FPL </a:t>
            </a:r>
            <a:r>
              <a:rPr lang="en-US" dirty="0" smtClean="0"/>
              <a:t>2013</a:t>
            </a:r>
          </a:p>
          <a:p>
            <a:r>
              <a:rPr lang="en-US" dirty="0" smtClean="0"/>
              <a:t>[Chiticariu et al., 2011] Laura </a:t>
            </a:r>
            <a:r>
              <a:rPr lang="en-US" dirty="0"/>
              <a:t>Chiticariu, Vivian Chu, </a:t>
            </a:r>
            <a:r>
              <a:rPr lang="en-US" dirty="0" err="1"/>
              <a:t>Sajib</a:t>
            </a:r>
            <a:r>
              <a:rPr lang="en-US" dirty="0"/>
              <a:t> </a:t>
            </a:r>
            <a:r>
              <a:rPr lang="en-US" dirty="0" err="1"/>
              <a:t>Dasgupta</a:t>
            </a:r>
            <a:r>
              <a:rPr lang="en-US" dirty="0"/>
              <a:t>, Thilo W. Goetz, Howard Ho, Rajasekar Krishnamurthy, Alexander Lang, Yunyao Li, Bin Liu, Sriram Raghavan, Frederick Reiss, Shivakumar Vaithyanathan, Huaiyu </a:t>
            </a:r>
            <a:r>
              <a:rPr lang="en-US" dirty="0" err="1" smtClean="0"/>
              <a:t>Zhu:The</a:t>
            </a:r>
            <a:r>
              <a:rPr lang="en-US" dirty="0" smtClean="0"/>
              <a:t> </a:t>
            </a:r>
            <a:r>
              <a:rPr lang="en-US" dirty="0"/>
              <a:t>SystemT IDE: an integrated development environment for information extraction rules. SIGMOD </a:t>
            </a:r>
            <a:r>
              <a:rPr lang="en-US" dirty="0" smtClean="0"/>
              <a:t>Demo 2011</a:t>
            </a:r>
          </a:p>
          <a:p>
            <a:r>
              <a:rPr lang="en-US" dirty="0" smtClean="0"/>
              <a:t>[Chiticariu et al., 2010b] Laura </a:t>
            </a:r>
            <a:r>
              <a:rPr lang="en-US" dirty="0"/>
              <a:t>Chiticariu, Rajasekar Krishnamurthy, Yunyao Li, Frederick Reiss, Shivakumar </a:t>
            </a:r>
            <a:r>
              <a:rPr lang="en-US" dirty="0" smtClean="0"/>
              <a:t>Vaithyanathan: Domain </a:t>
            </a:r>
            <a:r>
              <a:rPr lang="en-US" dirty="0"/>
              <a:t>Adaptation of Rule-Based Annotators for Named-Entity Recognition Tasks. EMNLP </a:t>
            </a:r>
            <a:r>
              <a:rPr lang="en-US" dirty="0" smtClean="0"/>
              <a:t>2010</a:t>
            </a:r>
          </a:p>
          <a:p>
            <a:r>
              <a:rPr lang="en-US" dirty="0" smtClean="0"/>
              <a:t>[Cunningham et al., 2002] Hamish </a:t>
            </a:r>
            <a:r>
              <a:rPr lang="en-US" dirty="0"/>
              <a:t>Cunningham, Diana Maynard, </a:t>
            </a:r>
            <a:r>
              <a:rPr lang="en-US" dirty="0" err="1"/>
              <a:t>Kalina</a:t>
            </a:r>
            <a:r>
              <a:rPr lang="en-US" dirty="0"/>
              <a:t> </a:t>
            </a:r>
            <a:r>
              <a:rPr lang="en-US" dirty="0" err="1"/>
              <a:t>Bontcheva</a:t>
            </a:r>
            <a:r>
              <a:rPr lang="en-US" dirty="0"/>
              <a:t>, Valentin </a:t>
            </a:r>
            <a:r>
              <a:rPr lang="en-US" dirty="0" err="1" smtClean="0"/>
              <a:t>Tablan</a:t>
            </a:r>
            <a:r>
              <a:rPr lang="en-US" dirty="0" smtClean="0"/>
              <a:t>: A </a:t>
            </a:r>
            <a:r>
              <a:rPr lang="en-US" dirty="0"/>
              <a:t>framework and graphical development environment for robust NLP tools and applications. ACL </a:t>
            </a:r>
            <a:r>
              <a:rPr lang="en-US" dirty="0" smtClean="0"/>
              <a:t>2002</a:t>
            </a:r>
          </a:p>
          <a:p>
            <a:r>
              <a:rPr lang="en-US" dirty="0" smtClean="0"/>
              <a:t>[</a:t>
            </a:r>
            <a:r>
              <a:rPr lang="en-US" dirty="0"/>
              <a:t>Fagin et al., 2013] Ronald Fagin, Benny </a:t>
            </a:r>
            <a:r>
              <a:rPr lang="en-US" dirty="0" err="1"/>
              <a:t>Kimelfeld</a:t>
            </a:r>
            <a:r>
              <a:rPr lang="en-US" dirty="0"/>
              <a:t>, Frederick Reiss, </a:t>
            </a:r>
            <a:r>
              <a:rPr lang="en-US" dirty="0" err="1"/>
              <a:t>Stijn</a:t>
            </a:r>
            <a:r>
              <a:rPr lang="en-US" dirty="0"/>
              <a:t> </a:t>
            </a:r>
            <a:r>
              <a:rPr lang="en-US" dirty="0" err="1" smtClean="0"/>
              <a:t>Vansummeren</a:t>
            </a:r>
            <a:r>
              <a:rPr lang="en-US" dirty="0" smtClean="0"/>
              <a:t>: Spanners</a:t>
            </a:r>
            <a:r>
              <a:rPr lang="en-US" dirty="0"/>
              <a:t>: a formal framework for information extraction. PODS </a:t>
            </a:r>
            <a:r>
              <a:rPr lang="en-US" dirty="0" smtClean="0"/>
              <a:t>2013</a:t>
            </a:r>
            <a:endParaRPr lang="en-US" dirty="0"/>
          </a:p>
          <a:p>
            <a:r>
              <a:rPr lang="en-US" dirty="0" smtClean="0"/>
              <a:t>[Fagin et al., 2014] Ronald Fagin, Benny </a:t>
            </a:r>
            <a:r>
              <a:rPr lang="en-US" dirty="0" err="1" smtClean="0"/>
              <a:t>Kimelfeld</a:t>
            </a:r>
            <a:r>
              <a:rPr lang="en-US" dirty="0" smtClean="0"/>
              <a:t>, Frederick Reiss, </a:t>
            </a:r>
            <a:r>
              <a:rPr lang="en-US" dirty="0" err="1" smtClean="0"/>
              <a:t>Stijn</a:t>
            </a:r>
            <a:r>
              <a:rPr lang="en-US" dirty="0" smtClean="0"/>
              <a:t> </a:t>
            </a:r>
            <a:r>
              <a:rPr lang="en-US" dirty="0" err="1" smtClean="0"/>
              <a:t>Vansummeren</a:t>
            </a:r>
            <a:r>
              <a:rPr lang="en-US" dirty="0" smtClean="0"/>
              <a:t>: Cleaning inconsistencies in information extraction via prioritized repairs. PODS 2014</a:t>
            </a:r>
          </a:p>
          <a:p>
            <a:r>
              <a:rPr lang="en-US" dirty="0" smtClean="0"/>
              <a:t>[Freeman et al, 2011] Extreme </a:t>
            </a:r>
            <a:r>
              <a:rPr lang="en-US" dirty="0"/>
              <a:t>Extraction </a:t>
            </a:r>
            <a:r>
              <a:rPr lang="en-US" dirty="0" smtClean="0"/>
              <a:t>--Machine Reading </a:t>
            </a:r>
            <a:r>
              <a:rPr lang="en-US" dirty="0"/>
              <a:t>in a </a:t>
            </a:r>
            <a:r>
              <a:rPr lang="en-US" dirty="0" smtClean="0"/>
              <a:t>Week, EMNLP 2011</a:t>
            </a:r>
            <a:endParaRPr lang="en-US" dirty="0"/>
          </a:p>
          <a:p>
            <a:r>
              <a:rPr lang="en-US" dirty="0" smtClean="0"/>
              <a:t>[</a:t>
            </a:r>
            <a:r>
              <a:rPr lang="en-US" dirty="0"/>
              <a:t>Gupta and Manning, 2014] SPIED: Stanford Pattern-based Information Extraction and Diagnostics, </a:t>
            </a:r>
            <a:r>
              <a:rPr lang="en-US" dirty="0" err="1"/>
              <a:t>CoNLL</a:t>
            </a:r>
            <a:r>
              <a:rPr lang="en-US" dirty="0"/>
              <a:t> 2014</a:t>
            </a:r>
          </a:p>
          <a:p>
            <a:r>
              <a:rPr lang="en-US" dirty="0" smtClean="0"/>
              <a:t>[He and </a:t>
            </a:r>
            <a:r>
              <a:rPr lang="en-US" dirty="0" err="1" smtClean="0"/>
              <a:t>Grishman</a:t>
            </a:r>
            <a:r>
              <a:rPr lang="en-US" dirty="0" smtClean="0"/>
              <a:t>, 2015] ICE</a:t>
            </a:r>
            <a:r>
              <a:rPr lang="en-US" dirty="0"/>
              <a:t>: Rapid Information Extraction Customization for NLP </a:t>
            </a:r>
            <a:r>
              <a:rPr lang="en-US" dirty="0" smtClean="0"/>
              <a:t>Novices, NAACL 2015</a:t>
            </a:r>
          </a:p>
          <a:p>
            <a:r>
              <a:rPr lang="en-US" dirty="0"/>
              <a:t>[Hoffman et al. 2015] R. Hoffmann, L. </a:t>
            </a:r>
            <a:r>
              <a:rPr lang="en-US" dirty="0" err="1"/>
              <a:t>Zettlemoyer</a:t>
            </a:r>
            <a:r>
              <a:rPr lang="en-US" dirty="0"/>
              <a:t>, D.S. Weld . Extreme Extraction: Only One Hour per Relation. June </a:t>
            </a:r>
            <a:r>
              <a:rPr lang="en-US" dirty="0" smtClean="0"/>
              <a:t>2015</a:t>
            </a:r>
          </a:p>
          <a:p>
            <a:r>
              <a:rPr lang="en-US" dirty="0"/>
              <a:t>[Li et al., 2012] Yunyao Li, Laura Chiticariu, </a:t>
            </a:r>
            <a:r>
              <a:rPr lang="en-US" dirty="0" err="1"/>
              <a:t>Huahai</a:t>
            </a:r>
            <a:r>
              <a:rPr lang="en-US" dirty="0"/>
              <a:t> Yang, Frederick Reiss, </a:t>
            </a:r>
            <a:r>
              <a:rPr lang="en-US" dirty="0" err="1"/>
              <a:t>Arnaldo</a:t>
            </a:r>
            <a:r>
              <a:rPr lang="en-US" dirty="0"/>
              <a:t> </a:t>
            </a:r>
            <a:r>
              <a:rPr lang="en-US" dirty="0" err="1"/>
              <a:t>Carreno</a:t>
            </a:r>
            <a:r>
              <a:rPr lang="en-US" dirty="0"/>
              <a:t>-Fuentes: </a:t>
            </a:r>
            <a:r>
              <a:rPr lang="en-US" dirty="0" err="1"/>
              <a:t>WizIE</a:t>
            </a:r>
            <a:r>
              <a:rPr lang="en-US" dirty="0"/>
              <a:t>: A Best Practices Guided Development Environment for Information Extraction. ACL (System Demonstrations) </a:t>
            </a:r>
            <a:r>
              <a:rPr lang="en-US" dirty="0" smtClean="0"/>
              <a:t>2012</a:t>
            </a:r>
          </a:p>
          <a:p>
            <a:r>
              <a:rPr lang="en-US" dirty="0" smtClean="0"/>
              <a:t>[Li et </a:t>
            </a:r>
            <a:r>
              <a:rPr lang="en-US" dirty="0"/>
              <a:t>a</a:t>
            </a:r>
            <a:r>
              <a:rPr lang="en-US" dirty="0" smtClean="0"/>
              <a:t>l., 2015] Yunyao Li, Elmer Kim; </a:t>
            </a:r>
            <a:r>
              <a:rPr lang="en-US" dirty="0"/>
              <a:t>Marc </a:t>
            </a:r>
            <a:r>
              <a:rPr lang="en-US" dirty="0" err="1" smtClean="0"/>
              <a:t>Touchette</a:t>
            </a:r>
            <a:r>
              <a:rPr lang="en-US" dirty="0" smtClean="0"/>
              <a:t>; </a:t>
            </a:r>
            <a:r>
              <a:rPr lang="en-US" dirty="0" err="1"/>
              <a:t>Ramiya</a:t>
            </a:r>
            <a:r>
              <a:rPr lang="en-US" dirty="0"/>
              <a:t> </a:t>
            </a:r>
            <a:r>
              <a:rPr lang="en-US" dirty="0" err="1" smtClean="0"/>
              <a:t>Venkatachalam</a:t>
            </a:r>
            <a:r>
              <a:rPr lang="en-US" dirty="0" smtClean="0"/>
              <a:t>; </a:t>
            </a:r>
            <a:r>
              <a:rPr lang="en-US" dirty="0" err="1"/>
              <a:t>Hao</a:t>
            </a:r>
            <a:r>
              <a:rPr lang="en-US" dirty="0"/>
              <a:t> </a:t>
            </a:r>
            <a:r>
              <a:rPr lang="en-US" dirty="0" smtClean="0"/>
              <a:t>Wang. </a:t>
            </a:r>
            <a:r>
              <a:rPr lang="en-US" dirty="0" err="1"/>
              <a:t>VINERy</a:t>
            </a:r>
            <a:r>
              <a:rPr lang="en-US" dirty="0"/>
              <a:t>: A Visual IDE for Information Extraction. </a:t>
            </a:r>
            <a:r>
              <a:rPr lang="en-US" dirty="0" smtClean="0"/>
              <a:t>VLDB Demo, 2015</a:t>
            </a:r>
            <a:endParaRPr lang="en-US" dirty="0"/>
          </a:p>
          <a:p>
            <a:r>
              <a:rPr lang="en-US" dirty="0" smtClean="0"/>
              <a:t>[McCord et al., 2012] Michael </a:t>
            </a:r>
            <a:r>
              <a:rPr lang="en-US" dirty="0"/>
              <a:t>C. McCord, J. William Murdock, </a:t>
            </a:r>
            <a:r>
              <a:rPr lang="en-US" dirty="0" err="1"/>
              <a:t>Branimir</a:t>
            </a:r>
            <a:r>
              <a:rPr lang="en-US" dirty="0"/>
              <a:t> </a:t>
            </a:r>
            <a:r>
              <a:rPr lang="en-US" dirty="0" err="1" smtClean="0"/>
              <a:t>Boguraev</a:t>
            </a:r>
            <a:r>
              <a:rPr lang="en-US" dirty="0" smtClean="0"/>
              <a:t>: Deep </a:t>
            </a:r>
            <a:r>
              <a:rPr lang="en-US" dirty="0"/>
              <a:t>parsing in Watson. IBM Journal of Research and Development 56(3): 3 (2012</a:t>
            </a:r>
            <a:r>
              <a:rPr lang="en-US" dirty="0" smtClean="0"/>
              <a:t>)</a:t>
            </a:r>
          </a:p>
          <a:p>
            <a:r>
              <a:rPr lang="en-US" dirty="0"/>
              <a:t>[</a:t>
            </a:r>
            <a:r>
              <a:rPr lang="en-US" dirty="0" err="1"/>
              <a:t>Polig</a:t>
            </a:r>
            <a:r>
              <a:rPr lang="en-US" dirty="0"/>
              <a:t> et al., 2014a] Raphael </a:t>
            </a:r>
            <a:r>
              <a:rPr lang="en-US" dirty="0" err="1"/>
              <a:t>Polig</a:t>
            </a:r>
            <a:r>
              <a:rPr lang="en-US" dirty="0"/>
              <a:t>, </a:t>
            </a:r>
            <a:r>
              <a:rPr lang="en-US" dirty="0" err="1"/>
              <a:t>Kubilay</a:t>
            </a:r>
            <a:r>
              <a:rPr lang="en-US" dirty="0"/>
              <a:t> </a:t>
            </a:r>
            <a:r>
              <a:rPr lang="en-US" dirty="0" err="1"/>
              <a:t>Atasu</a:t>
            </a:r>
            <a:r>
              <a:rPr lang="en-US" dirty="0"/>
              <a:t>, Laura Chiticariu, Christoph </a:t>
            </a:r>
            <a:r>
              <a:rPr lang="en-US" dirty="0" err="1"/>
              <a:t>Hagleitner</a:t>
            </a:r>
            <a:r>
              <a:rPr lang="en-US" dirty="0"/>
              <a:t>, H. Peter </a:t>
            </a:r>
            <a:r>
              <a:rPr lang="en-US" dirty="0" err="1"/>
              <a:t>Hofstee</a:t>
            </a:r>
            <a:r>
              <a:rPr lang="en-US" dirty="0"/>
              <a:t>, Frederick R. Reiss, Huaiyu Zhu, Eva </a:t>
            </a:r>
            <a:r>
              <a:rPr lang="en-US" dirty="0" err="1"/>
              <a:t>Sitaridi</a:t>
            </a:r>
            <a:r>
              <a:rPr lang="en-US" dirty="0"/>
              <a:t>: Giving Text Analytics a Boost. IEEE Micro 34(4): 6-14 (2014)</a:t>
            </a:r>
          </a:p>
          <a:p>
            <a:r>
              <a:rPr lang="en-US" dirty="0"/>
              <a:t>[</a:t>
            </a:r>
            <a:r>
              <a:rPr lang="en-US" dirty="0" err="1"/>
              <a:t>Polig</a:t>
            </a:r>
            <a:r>
              <a:rPr lang="en-US" dirty="0"/>
              <a:t> et al., 2014b] Raphael </a:t>
            </a:r>
            <a:r>
              <a:rPr lang="en-US" dirty="0" err="1"/>
              <a:t>Polig</a:t>
            </a:r>
            <a:r>
              <a:rPr lang="en-US" dirty="0"/>
              <a:t>, </a:t>
            </a:r>
            <a:r>
              <a:rPr lang="en-US" dirty="0" err="1"/>
              <a:t>Kubilay</a:t>
            </a:r>
            <a:r>
              <a:rPr lang="en-US" dirty="0"/>
              <a:t> </a:t>
            </a:r>
            <a:r>
              <a:rPr lang="en-US" dirty="0" err="1"/>
              <a:t>Atasu</a:t>
            </a:r>
            <a:r>
              <a:rPr lang="en-US" dirty="0"/>
              <a:t>, </a:t>
            </a:r>
            <a:r>
              <a:rPr lang="en-US" dirty="0" err="1"/>
              <a:t>Heiner</a:t>
            </a:r>
            <a:r>
              <a:rPr lang="en-US" dirty="0"/>
              <a:t> </a:t>
            </a:r>
            <a:r>
              <a:rPr lang="en-US" dirty="0" err="1"/>
              <a:t>Giefers</a:t>
            </a:r>
            <a:r>
              <a:rPr lang="en-US" dirty="0"/>
              <a:t>, Laura Chiticariu: Compiling text analytics queries to FPGAs. FPL </a:t>
            </a:r>
            <a:r>
              <a:rPr lang="en-US" dirty="0" smtClean="0"/>
              <a:t>2014</a:t>
            </a:r>
          </a:p>
          <a:p>
            <a:r>
              <a:rPr lang="en-US" dirty="0" smtClean="0"/>
              <a:t>[</a:t>
            </a:r>
            <a:r>
              <a:rPr lang="en-US" dirty="0"/>
              <a:t>Sun et al, 2014] Chimera: Large-Scale Classification using Machine Learning, Rules, and Crowdsourcing, VLDB </a:t>
            </a:r>
            <a:r>
              <a:rPr lang="en-US" dirty="0" smtClean="0"/>
              <a:t>2014</a:t>
            </a:r>
          </a:p>
          <a:p>
            <a:r>
              <a:rPr lang="en-US" dirty="0" smtClean="0"/>
              <a:t>[Zhang et el., 2013] </a:t>
            </a:r>
            <a:r>
              <a:rPr lang="en-US" dirty="0" err="1" smtClean="0"/>
              <a:t>Congle</a:t>
            </a:r>
            <a:r>
              <a:rPr lang="en-US" dirty="0" smtClean="0"/>
              <a:t> </a:t>
            </a:r>
            <a:r>
              <a:rPr lang="en-US" dirty="0"/>
              <a:t>Zhang, Tyler Baldwin, Howard Ho, Benny </a:t>
            </a:r>
            <a:r>
              <a:rPr lang="en-US" dirty="0" err="1"/>
              <a:t>Kimelfeld</a:t>
            </a:r>
            <a:r>
              <a:rPr lang="en-US" dirty="0"/>
              <a:t>, Yunyao </a:t>
            </a:r>
            <a:r>
              <a:rPr lang="en-US" dirty="0" smtClean="0"/>
              <a:t>Li: Adaptive </a:t>
            </a:r>
            <a:r>
              <a:rPr lang="en-US" dirty="0"/>
              <a:t>Parser-Centric Text Normalization. ACL (1) </a:t>
            </a:r>
            <a:r>
              <a:rPr lang="en-US" dirty="0" smtClean="0"/>
              <a:t>2013</a:t>
            </a:r>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181</a:t>
            </a:fld>
            <a:endParaRPr lang="en-US" altLang="en-US"/>
          </a:p>
        </p:txBody>
      </p:sp>
    </p:spTree>
    <p:extLst>
      <p:ext uri="{BB962C8B-B14F-4D97-AF65-F5344CB8AC3E}">
        <p14:creationId xmlns:p14="http://schemas.microsoft.com/office/powerpoint/2010/main" val="3341005654"/>
      </p:ext>
    </p:extLst>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3" name="Content Placeholder 2"/>
          <p:cNvSpPr>
            <a:spLocks noGrp="1"/>
          </p:cNvSpPr>
          <p:nvPr>
            <p:ph idx="1"/>
          </p:nvPr>
        </p:nvSpPr>
        <p:spPr>
          <a:xfrm>
            <a:off x="182563" y="1219200"/>
            <a:ext cx="8686800" cy="5410200"/>
          </a:xfrm>
        </p:spPr>
        <p:txBody>
          <a:bodyPr>
            <a:normAutofit fontScale="70000" lnSpcReduction="20000"/>
          </a:bodyPr>
          <a:lstStyle/>
          <a:p>
            <a:r>
              <a:rPr lang="en-US" dirty="0"/>
              <a:t>[Agichtein &amp; Gravano 2000] Eugene Agichtein, Luis Gravano. Snowball: extracting relations from large plain-text collections. ACM Conference on Digital Libraries, </a:t>
            </a:r>
            <a:r>
              <a:rPr lang="en-US" dirty="0" smtClean="0"/>
              <a:t>2000</a:t>
            </a:r>
          </a:p>
          <a:p>
            <a:r>
              <a:rPr lang="en-US" altLang="en-US" dirty="0"/>
              <a:t>[</a:t>
            </a:r>
            <a:r>
              <a:rPr lang="en-US" altLang="en-US" dirty="0" smtClean="0"/>
              <a:t>Aitken 2000</a:t>
            </a:r>
            <a:r>
              <a:rPr lang="en-US" altLang="en-US" dirty="0"/>
              <a:t>] Learning information extraction rules: An inductive logic programming approach, </a:t>
            </a:r>
            <a:r>
              <a:rPr lang="en-US" altLang="en-US" dirty="0" smtClean="0"/>
              <a:t>European </a:t>
            </a:r>
            <a:r>
              <a:rPr lang="en-US" altLang="en-US" dirty="0"/>
              <a:t>Conference on Artiﬁcial Intelligence, </a:t>
            </a:r>
            <a:r>
              <a:rPr lang="en-US" altLang="en-US" dirty="0" smtClean="0"/>
              <a:t>2002</a:t>
            </a:r>
          </a:p>
          <a:p>
            <a:r>
              <a:rPr lang="en-US" altLang="en-US" dirty="0"/>
              <a:t>[Baldwin et al, 2013] Tyler Baldwin, Yunyao Li, Bogdan </a:t>
            </a:r>
            <a:r>
              <a:rPr lang="en-US" altLang="en-US" dirty="0" err="1"/>
              <a:t>Alexe</a:t>
            </a:r>
            <a:r>
              <a:rPr lang="en-US" altLang="en-US" dirty="0"/>
              <a:t>, </a:t>
            </a:r>
            <a:r>
              <a:rPr lang="en-US" altLang="en-US" dirty="0" err="1"/>
              <a:t>Ioana</a:t>
            </a:r>
            <a:r>
              <a:rPr lang="en-US" altLang="en-US" dirty="0"/>
              <a:t> R </a:t>
            </a:r>
            <a:r>
              <a:rPr lang="en-US" altLang="en-US" dirty="0" err="1" smtClean="0"/>
              <a:t>Stanoi</a:t>
            </a:r>
            <a:r>
              <a:rPr lang="en-US" altLang="en-US" dirty="0" smtClean="0"/>
              <a:t>. Automatic </a:t>
            </a:r>
            <a:r>
              <a:rPr lang="en-US" altLang="en-US" dirty="0"/>
              <a:t>Term Ambiguity </a:t>
            </a:r>
            <a:r>
              <a:rPr lang="en-US" altLang="en-US" dirty="0" smtClean="0"/>
              <a:t>Detection. ACL 2013</a:t>
            </a:r>
          </a:p>
          <a:p>
            <a:r>
              <a:rPr lang="en-US" dirty="0" smtClean="0"/>
              <a:t>[</a:t>
            </a:r>
            <a:r>
              <a:rPr lang="en-US" dirty="0" err="1" smtClean="0"/>
              <a:t>Banko</a:t>
            </a:r>
            <a:r>
              <a:rPr lang="en-US" dirty="0" smtClean="0"/>
              <a:t> et al., 2007] </a:t>
            </a:r>
            <a:r>
              <a:rPr lang="en-US" altLang="en-US" dirty="0" smtClean="0"/>
              <a:t>Michele </a:t>
            </a:r>
            <a:r>
              <a:rPr lang="en-US" altLang="en-US" dirty="0" err="1"/>
              <a:t>Banko</a:t>
            </a:r>
            <a:r>
              <a:rPr lang="en-US" altLang="en-US" dirty="0"/>
              <a:t>, Michael J. Cafarella, Stephen Soderland, Matthew Broadhead, Oren Etzioni: Open Information Extraction from the Web. IJCAI 2007: 2670-2676</a:t>
            </a:r>
          </a:p>
          <a:p>
            <a:r>
              <a:rPr lang="en-US" dirty="0" smtClean="0"/>
              <a:t>[</a:t>
            </a:r>
            <a:r>
              <a:rPr lang="en-US" dirty="0" err="1" smtClean="0"/>
              <a:t>Brauer</a:t>
            </a:r>
            <a:r>
              <a:rPr lang="en-US" dirty="0" smtClean="0"/>
              <a:t> et al., 2011] Falk </a:t>
            </a:r>
            <a:r>
              <a:rPr lang="en-US" dirty="0" err="1"/>
              <a:t>Brauer</a:t>
            </a:r>
            <a:r>
              <a:rPr lang="en-US" dirty="0"/>
              <a:t>, Robert </a:t>
            </a:r>
            <a:r>
              <a:rPr lang="en-US" dirty="0" err="1"/>
              <a:t>Rieger</a:t>
            </a:r>
            <a:r>
              <a:rPr lang="en-US" dirty="0"/>
              <a:t>, Adrian </a:t>
            </a:r>
            <a:r>
              <a:rPr lang="en-US" dirty="0" err="1"/>
              <a:t>Mocan</a:t>
            </a:r>
            <a:r>
              <a:rPr lang="en-US" dirty="0"/>
              <a:t>, </a:t>
            </a:r>
            <a:r>
              <a:rPr lang="en-US" dirty="0" err="1"/>
              <a:t>Wojciech</a:t>
            </a:r>
            <a:r>
              <a:rPr lang="en-US" dirty="0"/>
              <a:t> M. </a:t>
            </a:r>
            <a:r>
              <a:rPr lang="en-US" dirty="0" err="1" smtClean="0"/>
              <a:t>Barczynski:Enabling</a:t>
            </a:r>
            <a:r>
              <a:rPr lang="en-US" dirty="0" smtClean="0"/>
              <a:t> </a:t>
            </a:r>
            <a:r>
              <a:rPr lang="en-US" dirty="0"/>
              <a:t>information extraction by inference of regular expressions from sample entities. CIKM </a:t>
            </a:r>
            <a:r>
              <a:rPr lang="en-US" dirty="0" smtClean="0"/>
              <a:t>2011</a:t>
            </a:r>
          </a:p>
          <a:p>
            <a:r>
              <a:rPr lang="en-US" dirty="0" smtClean="0"/>
              <a:t>[</a:t>
            </a:r>
            <a:r>
              <a:rPr lang="en-US" dirty="0" err="1" smtClean="0"/>
              <a:t>Brin</a:t>
            </a:r>
            <a:r>
              <a:rPr lang="en-US" dirty="0" smtClean="0"/>
              <a:t> 1998] Sergey </a:t>
            </a:r>
            <a:r>
              <a:rPr lang="en-US" dirty="0" err="1" smtClean="0"/>
              <a:t>Brin</a:t>
            </a:r>
            <a:r>
              <a:rPr lang="en-US" dirty="0" smtClean="0"/>
              <a:t>. Extracting </a:t>
            </a:r>
            <a:r>
              <a:rPr lang="en-US" dirty="0"/>
              <a:t>Patterns and Relations from the World Wide </a:t>
            </a:r>
            <a:r>
              <a:rPr lang="en-US" dirty="0" smtClean="0"/>
              <a:t>Web. </a:t>
            </a:r>
            <a:r>
              <a:rPr lang="en-US" dirty="0" err="1" smtClean="0"/>
              <a:t>WebDB</a:t>
            </a:r>
            <a:r>
              <a:rPr lang="en-US" dirty="0" smtClean="0"/>
              <a:t>, 1998 </a:t>
            </a:r>
          </a:p>
          <a:p>
            <a:r>
              <a:rPr lang="en-US" dirty="0" smtClean="0"/>
              <a:t>[Cafarella et al., 2005] </a:t>
            </a:r>
            <a:r>
              <a:rPr lang="en-US" dirty="0"/>
              <a:t>Michael J. </a:t>
            </a:r>
            <a:r>
              <a:rPr lang="en-US" dirty="0" smtClean="0"/>
              <a:t>Cafarella, Doug Downey, Stephen Soderland, Oren </a:t>
            </a:r>
            <a:r>
              <a:rPr lang="en-US" dirty="0"/>
              <a:t>Etzioni </a:t>
            </a:r>
            <a:r>
              <a:rPr lang="en-US" dirty="0" smtClean="0"/>
              <a:t>. KnowItNow</a:t>
            </a:r>
            <a:r>
              <a:rPr lang="en-US" dirty="0"/>
              <a:t>: fast, scalable information extraction from the </a:t>
            </a:r>
            <a:r>
              <a:rPr lang="en-US" dirty="0" smtClean="0"/>
              <a:t>web. HLT 2005</a:t>
            </a:r>
          </a:p>
          <a:p>
            <a:r>
              <a:rPr lang="en-US" dirty="0"/>
              <a:t>[</a:t>
            </a:r>
            <a:r>
              <a:rPr lang="en-US" dirty="0" err="1"/>
              <a:t>Califf</a:t>
            </a:r>
            <a:r>
              <a:rPr lang="en-US" dirty="0"/>
              <a:t> &amp; Mooney 2003] M. </a:t>
            </a:r>
            <a:r>
              <a:rPr lang="en-US" dirty="0" err="1"/>
              <a:t>Calif</a:t>
            </a:r>
            <a:r>
              <a:rPr lang="en-US" dirty="0"/>
              <a:t> and R. Mooney, Bottom-up Relational Learning of Pattern Matching Rules for Information Extraction, 2003.</a:t>
            </a:r>
          </a:p>
          <a:p>
            <a:r>
              <a:rPr lang="en-US" dirty="0"/>
              <a:t>[</a:t>
            </a:r>
            <a:r>
              <a:rPr lang="en-US" dirty="0" err="1"/>
              <a:t>Califf</a:t>
            </a:r>
            <a:r>
              <a:rPr lang="en-US" dirty="0"/>
              <a:t> &amp; Mooney 1999] M. E. </a:t>
            </a:r>
            <a:r>
              <a:rPr lang="en-US" dirty="0" err="1"/>
              <a:t>Calif</a:t>
            </a:r>
            <a:r>
              <a:rPr lang="en-US" dirty="0"/>
              <a:t> and R. J. Mooney, “Relational learning of pattern-match rules for information extraction,” in Proceedings of the Sixteenth National Conference on Artiﬁcial Intelligence (AAAI-99), pp. 328–334, July 1999</a:t>
            </a:r>
            <a:r>
              <a:rPr lang="en-US" dirty="0" smtClean="0"/>
              <a:t>.</a:t>
            </a:r>
          </a:p>
          <a:p>
            <a:r>
              <a:rPr lang="en-US" dirty="0" smtClean="0"/>
              <a:t>[Carlson et al. 2010] Andrew Carlson, Justin Betteridge, Richard </a:t>
            </a:r>
            <a:r>
              <a:rPr lang="en-US" dirty="0"/>
              <a:t>C. </a:t>
            </a:r>
            <a:r>
              <a:rPr lang="en-US" dirty="0" smtClean="0"/>
              <a:t>Wang, Estevam </a:t>
            </a:r>
            <a:r>
              <a:rPr lang="en-US" dirty="0"/>
              <a:t>R. </a:t>
            </a:r>
            <a:r>
              <a:rPr lang="en-US" dirty="0" err="1"/>
              <a:t>Hruschka</a:t>
            </a:r>
            <a:r>
              <a:rPr lang="en-US" dirty="0"/>
              <a:t>, Jr</a:t>
            </a:r>
            <a:r>
              <a:rPr lang="en-US" dirty="0" smtClean="0"/>
              <a:t>., Tom </a:t>
            </a:r>
            <a:r>
              <a:rPr lang="en-US" dirty="0"/>
              <a:t>M. Mitchell </a:t>
            </a:r>
            <a:r>
              <a:rPr lang="en-US" dirty="0" smtClean="0"/>
              <a:t>, Coupled </a:t>
            </a:r>
            <a:r>
              <a:rPr lang="en-US" dirty="0"/>
              <a:t>semi-supervised learning for information </a:t>
            </a:r>
            <a:r>
              <a:rPr lang="en-US" dirty="0" smtClean="0"/>
              <a:t>extraction, WSDM 2010</a:t>
            </a:r>
          </a:p>
          <a:p>
            <a:r>
              <a:rPr lang="en-US" dirty="0" smtClean="0"/>
              <a:t>[</a:t>
            </a:r>
            <a:r>
              <a:rPr lang="en-US" dirty="0"/>
              <a:t>Chang &amp; Manning 2014] Angel X. Chang and Christopher D. Manning. 2014. </a:t>
            </a:r>
            <a:r>
              <a:rPr lang="en-US" dirty="0" err="1"/>
              <a:t>TokensRegex</a:t>
            </a:r>
            <a:r>
              <a:rPr lang="en-US" dirty="0"/>
              <a:t>: Defining cascaded regular expressions over tokens. Stanford University Technical Report, 2014</a:t>
            </a:r>
            <a:r>
              <a:rPr lang="en-US" dirty="0" smtClean="0"/>
              <a:t>.</a:t>
            </a:r>
          </a:p>
          <a:p>
            <a:r>
              <a:rPr lang="en-US" dirty="0" smtClean="0"/>
              <a:t>[Chiticariu et al., 2010] </a:t>
            </a:r>
            <a:r>
              <a:rPr lang="en-US" dirty="0"/>
              <a:t>Laura Chiticariu, Rajasekar Krishnamurthy, Yunyao Li, Frederick Reiss, Shivakumar </a:t>
            </a:r>
            <a:r>
              <a:rPr lang="en-US" dirty="0" smtClean="0"/>
              <a:t>Vaithyanathan. Domain </a:t>
            </a:r>
            <a:r>
              <a:rPr lang="en-US" dirty="0"/>
              <a:t>adaptation of rule-based annotators for named-entity recognition </a:t>
            </a:r>
            <a:r>
              <a:rPr lang="en-US" dirty="0" smtClean="0"/>
              <a:t>tasks. EMNLP 2010</a:t>
            </a:r>
          </a:p>
          <a:p>
            <a:r>
              <a:rPr lang="en-US" dirty="0" smtClean="0"/>
              <a:t>[</a:t>
            </a:r>
            <a:r>
              <a:rPr lang="en-US" dirty="0" err="1" smtClean="0"/>
              <a:t>Ciravegna</a:t>
            </a:r>
            <a:r>
              <a:rPr lang="en-US" dirty="0" smtClean="0"/>
              <a:t> </a:t>
            </a:r>
            <a:r>
              <a:rPr lang="en-US" dirty="0"/>
              <a:t>2001] F. </a:t>
            </a:r>
            <a:r>
              <a:rPr lang="en-US" dirty="0" err="1"/>
              <a:t>Ciravegna</a:t>
            </a:r>
            <a:r>
              <a:rPr lang="en-US" dirty="0"/>
              <a:t>, </a:t>
            </a:r>
            <a:r>
              <a:rPr lang="en-US" dirty="0" smtClean="0"/>
              <a:t>Adaptive </a:t>
            </a:r>
            <a:r>
              <a:rPr lang="en-US" dirty="0"/>
              <a:t>information extraction from text by rule induction and </a:t>
            </a:r>
            <a:r>
              <a:rPr lang="en-US" dirty="0" smtClean="0"/>
              <a:t>generalization. IJCAI 2001</a:t>
            </a:r>
          </a:p>
          <a:p>
            <a:r>
              <a:rPr lang="en-US" dirty="0" smtClean="0"/>
              <a:t>[Cohen 1995] W. Cohen. Fast effective Rule Induction. ICML 1995</a:t>
            </a:r>
          </a:p>
          <a:p>
            <a:r>
              <a:rPr lang="en-US" dirty="0" smtClean="0"/>
              <a:t>[Cohen &amp; Singer 1999] W. Cohen, Y. Singer. A Simple, Fast and Effective Rule Learner. AAAI 1999</a:t>
            </a:r>
            <a:endParaRPr lang="en-US" dirty="0" smtClean="0"/>
          </a:p>
          <a:p>
            <a:r>
              <a:rPr lang="en-US" dirty="0" smtClean="0"/>
              <a:t>[Del </a:t>
            </a:r>
            <a:r>
              <a:rPr lang="en-US" dirty="0" err="1" smtClean="0"/>
              <a:t>Corro</a:t>
            </a:r>
            <a:r>
              <a:rPr lang="en-US" dirty="0" smtClean="0"/>
              <a:t> &amp; </a:t>
            </a:r>
            <a:r>
              <a:rPr lang="en-US" dirty="0" err="1" smtClean="0"/>
              <a:t>Gemulla</a:t>
            </a:r>
            <a:r>
              <a:rPr lang="en-US" dirty="0" smtClean="0"/>
              <a:t> 2013</a:t>
            </a:r>
            <a:r>
              <a:rPr lang="en-US" dirty="0"/>
              <a:t>] Luciano Del </a:t>
            </a:r>
            <a:r>
              <a:rPr lang="en-US" dirty="0" err="1" smtClean="0"/>
              <a:t>Corro</a:t>
            </a:r>
            <a:r>
              <a:rPr lang="en-US" dirty="0" smtClean="0"/>
              <a:t>, Rainer </a:t>
            </a:r>
            <a:r>
              <a:rPr lang="en-US" dirty="0" err="1" smtClean="0"/>
              <a:t>Gemulla</a:t>
            </a:r>
            <a:r>
              <a:rPr lang="en-US" dirty="0" smtClean="0"/>
              <a:t>. </a:t>
            </a:r>
            <a:r>
              <a:rPr lang="en-US" dirty="0" err="1" smtClean="0"/>
              <a:t>ClausIE</a:t>
            </a:r>
            <a:r>
              <a:rPr lang="en-US" dirty="0"/>
              <a:t>: clause-based open information </a:t>
            </a:r>
            <a:r>
              <a:rPr lang="en-US" dirty="0" smtClean="0"/>
              <a:t>extraction. WWW 2013</a:t>
            </a:r>
          </a:p>
          <a:p>
            <a:r>
              <a:rPr lang="en-US" dirty="0" smtClean="0"/>
              <a:t>[Downey et al., 2004] Doug </a:t>
            </a:r>
            <a:r>
              <a:rPr lang="en-US" dirty="0"/>
              <a:t>Downey, Oren Etzioni, Stephen Soderland, and Daniel S. Weld. </a:t>
            </a:r>
            <a:r>
              <a:rPr lang="en-US" dirty="0" smtClean="0"/>
              <a:t>Learning </a:t>
            </a:r>
            <a:r>
              <a:rPr lang="en-US" dirty="0"/>
              <a:t>Text Patterns for Web Information Extraction and Assessment. </a:t>
            </a:r>
            <a:r>
              <a:rPr lang="en-US" dirty="0" smtClean="0"/>
              <a:t>AAAI Workshop on Adaptive Text Extraction and Mining, 2004</a:t>
            </a:r>
          </a:p>
          <a:p>
            <a:r>
              <a:rPr lang="en-US" dirty="0" smtClean="0"/>
              <a:t>[Etzioni et al, 2005] Oren Etzioni, Michael Cafarella, Doug Downey, Ana-Maria Popescu, Tal Shaked, Stephen Soderland, Daniel </a:t>
            </a:r>
            <a:r>
              <a:rPr lang="en-US" dirty="0"/>
              <a:t>S. </a:t>
            </a:r>
            <a:r>
              <a:rPr lang="en-US" dirty="0" smtClean="0"/>
              <a:t>Weld, Alexander Yates. Unsupervised </a:t>
            </a:r>
            <a:r>
              <a:rPr lang="en-US" dirty="0"/>
              <a:t>named-entity extraction from the web: an experimental </a:t>
            </a:r>
            <a:r>
              <a:rPr lang="en-US" dirty="0" smtClean="0"/>
              <a:t>study. J Artificial Intelligence 2005</a:t>
            </a:r>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182</a:t>
            </a:fld>
            <a:endParaRPr lang="en-US" altLang="en-US"/>
          </a:p>
        </p:txBody>
      </p:sp>
    </p:spTree>
    <p:extLst>
      <p:ext uri="{BB962C8B-B14F-4D97-AF65-F5344CB8AC3E}">
        <p14:creationId xmlns:p14="http://schemas.microsoft.com/office/powerpoint/2010/main" val="2829861658"/>
      </p:ext>
    </p:extLst>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3" name="Content Placeholder 2"/>
          <p:cNvSpPr>
            <a:spLocks noGrp="1"/>
          </p:cNvSpPr>
          <p:nvPr>
            <p:ph idx="1"/>
          </p:nvPr>
        </p:nvSpPr>
        <p:spPr>
          <a:xfrm>
            <a:off x="182563" y="1219200"/>
            <a:ext cx="8686800" cy="5410200"/>
          </a:xfrm>
        </p:spPr>
        <p:txBody>
          <a:bodyPr>
            <a:normAutofit fontScale="47500" lnSpcReduction="20000"/>
          </a:bodyPr>
          <a:lstStyle/>
          <a:p>
            <a:r>
              <a:rPr lang="en-US" dirty="0" smtClean="0"/>
              <a:t>[Fader et al. 2011</a:t>
            </a:r>
            <a:r>
              <a:rPr lang="en-US" dirty="0"/>
              <a:t>] Anthony </a:t>
            </a:r>
            <a:r>
              <a:rPr lang="en-US" dirty="0" smtClean="0"/>
              <a:t>Fader, Stephen Soderland, Oren Etzioni. Identifying </a:t>
            </a:r>
            <a:r>
              <a:rPr lang="en-US" dirty="0"/>
              <a:t>relations for open information </a:t>
            </a:r>
            <a:r>
              <a:rPr lang="en-US" dirty="0" smtClean="0"/>
              <a:t>extraction. EMNLP </a:t>
            </a:r>
            <a:r>
              <a:rPr lang="en-US" dirty="0" smtClean="0"/>
              <a:t>2011</a:t>
            </a:r>
          </a:p>
          <a:p>
            <a:r>
              <a:rPr lang="en-US" dirty="0" smtClean="0"/>
              <a:t>[</a:t>
            </a:r>
            <a:r>
              <a:rPr lang="en-US" dirty="0" err="1" smtClean="0"/>
              <a:t>Gerow</a:t>
            </a:r>
            <a:r>
              <a:rPr lang="en-US" dirty="0" smtClean="0"/>
              <a:t> 2014 A. </a:t>
            </a:r>
            <a:r>
              <a:rPr lang="en-US" dirty="0" err="1" smtClean="0"/>
              <a:t>Gerow</a:t>
            </a:r>
            <a:r>
              <a:rPr lang="en-US" dirty="0"/>
              <a:t>. </a:t>
            </a:r>
            <a:r>
              <a:rPr lang="en-US" dirty="0" smtClean="0"/>
              <a:t>Extracting </a:t>
            </a:r>
            <a:r>
              <a:rPr lang="en-US" dirty="0"/>
              <a:t>clusters of specialist terms from unstructured </a:t>
            </a:r>
            <a:r>
              <a:rPr lang="en-US" dirty="0" smtClean="0"/>
              <a:t>text. EMNLP 2014</a:t>
            </a:r>
            <a:endParaRPr lang="en-US" dirty="0" smtClean="0"/>
          </a:p>
          <a:p>
            <a:r>
              <a:rPr lang="en-US" dirty="0" smtClean="0"/>
              <a:t>[</a:t>
            </a:r>
            <a:r>
              <a:rPr lang="en-US" dirty="0"/>
              <a:t>Grishman </a:t>
            </a:r>
            <a:r>
              <a:rPr lang="en-US" dirty="0" smtClean="0"/>
              <a:t>&amp;Min 2010] New York </a:t>
            </a:r>
            <a:r>
              <a:rPr lang="en-US" dirty="0"/>
              <a:t>University KBP 2010 Slot‐Filling </a:t>
            </a:r>
            <a:r>
              <a:rPr lang="en-US" dirty="0" smtClean="0"/>
              <a:t>System, Ralph </a:t>
            </a:r>
            <a:r>
              <a:rPr lang="en-US" dirty="0"/>
              <a:t>Grishman and Bonan </a:t>
            </a:r>
            <a:r>
              <a:rPr lang="en-US" dirty="0" smtClean="0"/>
              <a:t>Min, TAC Workshop 2010</a:t>
            </a:r>
          </a:p>
          <a:p>
            <a:r>
              <a:rPr lang="en-US" dirty="0" smtClean="0"/>
              <a:t>[Gupta &amp; Manning, 2014] Sonal </a:t>
            </a:r>
            <a:r>
              <a:rPr lang="en-US" dirty="0"/>
              <a:t>Gupta and Christopher </a:t>
            </a:r>
            <a:r>
              <a:rPr lang="en-US" dirty="0" smtClean="0"/>
              <a:t>Manning. Improved </a:t>
            </a:r>
            <a:r>
              <a:rPr lang="en-US" dirty="0"/>
              <a:t>Pattern Learning for Bootstrapped Entity </a:t>
            </a:r>
            <a:r>
              <a:rPr lang="en-US" dirty="0" smtClean="0"/>
              <a:t>Extraction. ACL 2014</a:t>
            </a:r>
          </a:p>
          <a:p>
            <a:r>
              <a:rPr lang="en-US" dirty="0" smtClean="0"/>
              <a:t>[Hoffman et al. 2015] R</a:t>
            </a:r>
            <a:r>
              <a:rPr lang="en-US" dirty="0"/>
              <a:t>. Hoffmann, L. Zettlemoyer, D.S. Weld </a:t>
            </a:r>
            <a:r>
              <a:rPr lang="en-US" dirty="0" smtClean="0"/>
              <a:t>. Extreme </a:t>
            </a:r>
            <a:r>
              <a:rPr lang="en-US" dirty="0"/>
              <a:t>Extraction: Only One Hour per </a:t>
            </a:r>
            <a:r>
              <a:rPr lang="en-US" dirty="0" smtClean="0"/>
              <a:t>Relation. June </a:t>
            </a:r>
            <a:r>
              <a:rPr lang="en-US" dirty="0"/>
              <a:t>2015.</a:t>
            </a:r>
          </a:p>
          <a:p>
            <a:r>
              <a:rPr lang="en-US" dirty="0" smtClean="0"/>
              <a:t>[Ji et al, 2010] </a:t>
            </a:r>
            <a:r>
              <a:rPr lang="en-US" dirty="0"/>
              <a:t>H Ji, R Grishman, HT Dang, K Griffitt, J </a:t>
            </a:r>
            <a:r>
              <a:rPr lang="en-US" dirty="0" smtClean="0"/>
              <a:t>Ellis, Overview </a:t>
            </a:r>
            <a:r>
              <a:rPr lang="en-US" dirty="0"/>
              <a:t>of the TAC 2010 Knowledge Base Population </a:t>
            </a:r>
            <a:r>
              <a:rPr lang="en-US" dirty="0" smtClean="0"/>
              <a:t>Track, TAC Workshop, 2010</a:t>
            </a:r>
          </a:p>
          <a:p>
            <a:r>
              <a:rPr lang="en-US" dirty="0" smtClean="0"/>
              <a:t>[Krishnamurthy et al., 2008] Rajasekar </a:t>
            </a:r>
            <a:r>
              <a:rPr lang="en-US" dirty="0"/>
              <a:t>Krishnamurthy, Yunyao Li, Sriram Raghavan, Frederick Reiss, Shivakumar Vaithyanathan, Huaiyu </a:t>
            </a:r>
            <a:r>
              <a:rPr lang="en-US" dirty="0" smtClean="0"/>
              <a:t>Zhu: SystemT</a:t>
            </a:r>
            <a:r>
              <a:rPr lang="en-US" dirty="0"/>
              <a:t>: a system for declarative information extraction. SIGMOD Record 37(4): 7-13 (2008</a:t>
            </a:r>
            <a:r>
              <a:rPr lang="en-US" dirty="0" smtClean="0"/>
              <a:t>)</a:t>
            </a:r>
          </a:p>
          <a:p>
            <a:r>
              <a:rPr lang="en-US" dirty="0" smtClean="0"/>
              <a:t>[Kudo &amp; Matsumoto 2004] T</a:t>
            </a:r>
            <a:r>
              <a:rPr lang="en-US" dirty="0"/>
              <a:t>. Kudo and Y. Matsumoto. 2004. A boosting algorithm for classification of semi-structured text. </a:t>
            </a:r>
            <a:r>
              <a:rPr lang="en-US" dirty="0" smtClean="0"/>
              <a:t>EMNLP 2004</a:t>
            </a:r>
            <a:endParaRPr lang="en-US" dirty="0" smtClean="0"/>
          </a:p>
          <a:p>
            <a:r>
              <a:rPr lang="en-US" dirty="0" smtClean="0"/>
              <a:t>[Kobayashi et al. 2007] </a:t>
            </a:r>
            <a:r>
              <a:rPr lang="en-US" dirty="0" err="1"/>
              <a:t>Nozomi</a:t>
            </a:r>
            <a:r>
              <a:rPr lang="en-US" dirty="0"/>
              <a:t> Kobayashi , </a:t>
            </a:r>
            <a:r>
              <a:rPr lang="en-US" dirty="0" err="1"/>
              <a:t>Kentaro</a:t>
            </a:r>
            <a:r>
              <a:rPr lang="en-US" dirty="0"/>
              <a:t> Inui , Yuji Matsumoto </a:t>
            </a:r>
            <a:r>
              <a:rPr lang="en-US" dirty="0" smtClean="0"/>
              <a:t>.Extracting </a:t>
            </a:r>
            <a:r>
              <a:rPr lang="en-US" dirty="0"/>
              <a:t>Aspect-Evaluation and Aspect-Of Relations in Opinion Mining </a:t>
            </a:r>
            <a:r>
              <a:rPr lang="en-US" dirty="0" smtClean="0"/>
              <a:t>, EMNLP 2007</a:t>
            </a:r>
            <a:endParaRPr lang="en-US" dirty="0" smtClean="0"/>
          </a:p>
          <a:p>
            <a:r>
              <a:rPr lang="en-US" dirty="0" smtClean="0"/>
              <a:t>[Le &amp; Gulwani 2014] Vu </a:t>
            </a:r>
            <a:r>
              <a:rPr lang="en-US" dirty="0"/>
              <a:t>Le, Sumit </a:t>
            </a:r>
            <a:r>
              <a:rPr lang="en-US" dirty="0" smtClean="0"/>
              <a:t>Gulwani: FlashExtract</a:t>
            </a:r>
            <a:r>
              <a:rPr lang="en-US" dirty="0"/>
              <a:t>: a framework for data extraction by examples. PLDI </a:t>
            </a:r>
            <a:r>
              <a:rPr lang="en-US" dirty="0" smtClean="0"/>
              <a:t>2014</a:t>
            </a:r>
          </a:p>
          <a:p>
            <a:r>
              <a:rPr lang="en-US" dirty="0" smtClean="0"/>
              <a:t>[Li et al., 2008] Yunyao </a:t>
            </a:r>
            <a:r>
              <a:rPr lang="en-US" dirty="0"/>
              <a:t>Li, Rajasekar Krishnamurthy, Sriram Raghavan, Shivakumar Vaithyanathan, H. V. </a:t>
            </a:r>
            <a:r>
              <a:rPr lang="en-US" dirty="0" err="1" smtClean="0"/>
              <a:t>Jagadish</a:t>
            </a:r>
            <a:r>
              <a:rPr lang="en-US" dirty="0" smtClean="0"/>
              <a:t>: Regular </a:t>
            </a:r>
            <a:r>
              <a:rPr lang="en-US" dirty="0"/>
              <a:t>Expression Learning for Information Extraction. EMNLP </a:t>
            </a:r>
            <a:r>
              <a:rPr lang="en-US" dirty="0" smtClean="0"/>
              <a:t>2008</a:t>
            </a:r>
          </a:p>
          <a:p>
            <a:r>
              <a:rPr lang="en-US" altLang="en-US" dirty="0"/>
              <a:t>[Li et al, </a:t>
            </a:r>
            <a:r>
              <a:rPr lang="en-US" altLang="en-US" dirty="0" smtClean="0"/>
              <a:t>2011] </a:t>
            </a:r>
            <a:r>
              <a:rPr lang="en-US" altLang="en-US" dirty="0"/>
              <a:t>Y. Li, V. Chu, S. </a:t>
            </a:r>
            <a:r>
              <a:rPr lang="en-US" altLang="en-US" dirty="0" err="1"/>
              <a:t>Blohm</a:t>
            </a:r>
            <a:r>
              <a:rPr lang="en-US" altLang="en-US" dirty="0"/>
              <a:t>, H. Zhu, H. </a:t>
            </a:r>
            <a:r>
              <a:rPr lang="en-US" altLang="en-US" dirty="0" smtClean="0"/>
              <a:t>Ho. Facilitating </a:t>
            </a:r>
            <a:r>
              <a:rPr lang="en-US" altLang="en-US" dirty="0"/>
              <a:t>pattern discovery for relation extraction with semantic-signature-based </a:t>
            </a:r>
            <a:r>
              <a:rPr lang="en-US" altLang="en-US" dirty="0" smtClean="0"/>
              <a:t>clustering</a:t>
            </a:r>
            <a:r>
              <a:rPr lang="en-US" altLang="en-US" dirty="0"/>
              <a:t>.</a:t>
            </a:r>
            <a:r>
              <a:rPr lang="en-US" altLang="en-US" dirty="0" smtClean="0"/>
              <a:t> CIKM 2011</a:t>
            </a:r>
          </a:p>
          <a:p>
            <a:r>
              <a:rPr lang="en-US" altLang="en-US" dirty="0"/>
              <a:t>[Liu et al, 2010] Automatic Rule Refinement for Information Extraction, Bin Liu, Laura Chiticariu, Vivian Chu, H. V. </a:t>
            </a:r>
            <a:r>
              <a:rPr lang="en-US" altLang="en-US" dirty="0" err="1"/>
              <a:t>Jagadish</a:t>
            </a:r>
            <a:r>
              <a:rPr lang="en-US" altLang="en-US" dirty="0"/>
              <a:t>, Frederick Reiss, PVLDB 3(1), </a:t>
            </a:r>
            <a:r>
              <a:rPr lang="en-US" altLang="en-US" dirty="0" smtClean="0"/>
              <a:t>2010</a:t>
            </a:r>
            <a:endParaRPr lang="en-US" dirty="0" smtClean="0"/>
          </a:p>
          <a:p>
            <a:r>
              <a:rPr lang="en-US" dirty="0" smtClean="0"/>
              <a:t>[Mausam et al. 2012] Mausam, Michael Schmitz, Robert Bart, Stephen Soderland, Oren Etzioni. Open </a:t>
            </a:r>
            <a:r>
              <a:rPr lang="en-US" dirty="0"/>
              <a:t>language learning for information </a:t>
            </a:r>
            <a:r>
              <a:rPr lang="en-US" dirty="0" smtClean="0"/>
              <a:t>extraction. EMNLP 2012</a:t>
            </a:r>
          </a:p>
          <a:p>
            <a:r>
              <a:rPr lang="en-US" dirty="0" smtClean="0"/>
              <a:t>[Mitchell et al. 2015] T. Mitchell, W. Cohen, E. </a:t>
            </a:r>
            <a:r>
              <a:rPr lang="en-US" dirty="0" err="1" smtClean="0"/>
              <a:t>Hruschka</a:t>
            </a:r>
            <a:r>
              <a:rPr lang="en-US" dirty="0" smtClean="0"/>
              <a:t>, P. </a:t>
            </a:r>
            <a:r>
              <a:rPr lang="en-US" dirty="0" err="1" smtClean="0"/>
              <a:t>Talukdar</a:t>
            </a:r>
            <a:r>
              <a:rPr lang="en-US" dirty="0" smtClean="0"/>
              <a:t>, J. Betteridge, A. Carlson, B. </a:t>
            </a:r>
            <a:r>
              <a:rPr lang="en-US" dirty="0" err="1" smtClean="0"/>
              <a:t>Dalvi</a:t>
            </a:r>
            <a:r>
              <a:rPr lang="en-US" dirty="0" smtClean="0"/>
              <a:t>, M. Gardner, B. </a:t>
            </a:r>
            <a:r>
              <a:rPr lang="en-US" dirty="0" err="1" smtClean="0"/>
              <a:t>Kisiel</a:t>
            </a:r>
            <a:r>
              <a:rPr lang="en-US" dirty="0" smtClean="0"/>
              <a:t>, J. Krishnamurthy, N. Lao, K. </a:t>
            </a:r>
            <a:r>
              <a:rPr lang="en-US" dirty="0" err="1" smtClean="0"/>
              <a:t>Mazaitis</a:t>
            </a:r>
            <a:r>
              <a:rPr lang="en-US" dirty="0" smtClean="0"/>
              <a:t>, T. Mohamed, N. </a:t>
            </a:r>
            <a:r>
              <a:rPr lang="en-US" dirty="0" err="1" smtClean="0"/>
              <a:t>Nakashole</a:t>
            </a:r>
            <a:r>
              <a:rPr lang="en-US" dirty="0" smtClean="0"/>
              <a:t>, E. </a:t>
            </a:r>
            <a:r>
              <a:rPr lang="en-US" dirty="0" err="1" smtClean="0"/>
              <a:t>Platanios</a:t>
            </a:r>
            <a:r>
              <a:rPr lang="en-US" dirty="0" smtClean="0"/>
              <a:t>, A. Ritter, M. </a:t>
            </a:r>
            <a:r>
              <a:rPr lang="en-US" dirty="0" err="1" smtClean="0"/>
              <a:t>Samadi</a:t>
            </a:r>
            <a:r>
              <a:rPr lang="en-US" dirty="0" smtClean="0"/>
              <a:t>, B. Settles, R. Wang, D. </a:t>
            </a:r>
            <a:r>
              <a:rPr lang="en-US" dirty="0" err="1" smtClean="0"/>
              <a:t>Wijaya</a:t>
            </a:r>
            <a:r>
              <a:rPr lang="en-US" dirty="0" smtClean="0"/>
              <a:t>, A. Gupta, X. Chen, A. </a:t>
            </a:r>
            <a:r>
              <a:rPr lang="en-US" dirty="0" err="1" smtClean="0"/>
              <a:t>Saparov</a:t>
            </a:r>
            <a:r>
              <a:rPr lang="en-US" dirty="0" smtClean="0"/>
              <a:t>, M. Greaves, J. Welling. Never Ending Learning. AAAI 2015</a:t>
            </a:r>
          </a:p>
          <a:p>
            <a:r>
              <a:rPr lang="en-US" dirty="0"/>
              <a:t>[</a:t>
            </a:r>
            <a:r>
              <a:rPr lang="en-US" dirty="0" err="1"/>
              <a:t>Nagesh</a:t>
            </a:r>
            <a:r>
              <a:rPr lang="en-US" dirty="0"/>
              <a:t> et al, 2012] Ajay </a:t>
            </a:r>
            <a:r>
              <a:rPr lang="en-US" dirty="0" err="1"/>
              <a:t>Nagesh</a:t>
            </a:r>
            <a:r>
              <a:rPr lang="en-US" dirty="0"/>
              <a:t>, Ganesh </a:t>
            </a:r>
            <a:r>
              <a:rPr lang="en-US" dirty="0" err="1"/>
              <a:t>Ramakrishnan</a:t>
            </a:r>
            <a:r>
              <a:rPr lang="en-US" dirty="0"/>
              <a:t>, Laura Chiticariu, Rajasekar Krishnamurthy, </a:t>
            </a:r>
            <a:r>
              <a:rPr lang="en-US" dirty="0" err="1"/>
              <a:t>Ankush</a:t>
            </a:r>
            <a:r>
              <a:rPr lang="en-US" dirty="0"/>
              <a:t> </a:t>
            </a:r>
            <a:r>
              <a:rPr lang="en-US" dirty="0" err="1"/>
              <a:t>Dharkar</a:t>
            </a:r>
            <a:r>
              <a:rPr lang="en-US" dirty="0"/>
              <a:t>, </a:t>
            </a:r>
            <a:r>
              <a:rPr lang="en-US" dirty="0" err="1"/>
              <a:t>Pushpak</a:t>
            </a:r>
            <a:r>
              <a:rPr lang="en-US" dirty="0"/>
              <a:t> </a:t>
            </a:r>
            <a:r>
              <a:rPr lang="en-US" dirty="0" smtClean="0"/>
              <a:t>Bhattacharyya. Towards </a:t>
            </a:r>
            <a:r>
              <a:rPr lang="en-US" dirty="0"/>
              <a:t>Efficient Named-Entity Rule Induction for </a:t>
            </a:r>
            <a:r>
              <a:rPr lang="en-US" dirty="0" smtClean="0"/>
              <a:t>Customizability, </a:t>
            </a:r>
            <a:r>
              <a:rPr lang="en-US" dirty="0"/>
              <a:t>EMNLP-</a:t>
            </a:r>
            <a:r>
              <a:rPr lang="en-US" dirty="0" err="1"/>
              <a:t>CoNLL</a:t>
            </a:r>
            <a:r>
              <a:rPr lang="en-US" dirty="0"/>
              <a:t>, </a:t>
            </a:r>
            <a:r>
              <a:rPr lang="en-US" dirty="0" smtClean="0"/>
              <a:t>2012</a:t>
            </a:r>
          </a:p>
          <a:p>
            <a:r>
              <a:rPr lang="en-US" dirty="0" smtClean="0"/>
              <a:t>[</a:t>
            </a:r>
            <a:r>
              <a:rPr lang="en-US" dirty="0"/>
              <a:t>Pasca et al., 2006] Marius Paşca, Dekang Lin, Jeffrey Bigham, Andrei Lifchits, Alpa Jain. Names and similarities on the web: fact extraction in the fast lane. ACL </a:t>
            </a:r>
            <a:r>
              <a:rPr lang="en-US" dirty="0" smtClean="0"/>
              <a:t>2006</a:t>
            </a:r>
          </a:p>
          <a:p>
            <a:r>
              <a:rPr lang="en-US" dirty="0" smtClean="0"/>
              <a:t>[</a:t>
            </a:r>
            <a:r>
              <a:rPr lang="en-US" dirty="0" err="1" smtClean="0"/>
              <a:t>Prasse</a:t>
            </a:r>
            <a:r>
              <a:rPr lang="en-US" dirty="0" smtClean="0"/>
              <a:t> et al., 2012] Paul </a:t>
            </a:r>
            <a:r>
              <a:rPr lang="en-US" dirty="0" err="1"/>
              <a:t>Prasse</a:t>
            </a:r>
            <a:r>
              <a:rPr lang="en-US" dirty="0"/>
              <a:t>, Christoph </a:t>
            </a:r>
            <a:r>
              <a:rPr lang="en-US" dirty="0" err="1"/>
              <a:t>Sawade</a:t>
            </a:r>
            <a:r>
              <a:rPr lang="en-US" dirty="0"/>
              <a:t>, Niels Landwehr, Tobias </a:t>
            </a:r>
            <a:r>
              <a:rPr lang="en-US" dirty="0" err="1" smtClean="0"/>
              <a:t>Scheffer</a:t>
            </a:r>
            <a:r>
              <a:rPr lang="en-US" dirty="0" smtClean="0"/>
              <a:t>: Learning </a:t>
            </a:r>
            <a:r>
              <a:rPr lang="en-US" dirty="0"/>
              <a:t>to Identify Regular Expressions that Describe Email Campaigns. ICML </a:t>
            </a:r>
            <a:r>
              <a:rPr lang="en-US" dirty="0" smtClean="0"/>
              <a:t>2012</a:t>
            </a:r>
          </a:p>
          <a:p>
            <a:r>
              <a:rPr lang="en-US" dirty="0"/>
              <a:t>[</a:t>
            </a:r>
            <a:r>
              <a:rPr lang="en-US" dirty="0" err="1"/>
              <a:t>Qadir</a:t>
            </a:r>
            <a:r>
              <a:rPr lang="en-US" dirty="0"/>
              <a:t> 2012] </a:t>
            </a:r>
            <a:r>
              <a:rPr lang="en-US" dirty="0" err="1"/>
              <a:t>Qadir</a:t>
            </a:r>
            <a:r>
              <a:rPr lang="en-US" dirty="0"/>
              <a:t>, A. and </a:t>
            </a:r>
            <a:r>
              <a:rPr lang="en-US" dirty="0" err="1"/>
              <a:t>Riloff</a:t>
            </a:r>
            <a:r>
              <a:rPr lang="en-US" dirty="0"/>
              <a:t>, </a:t>
            </a:r>
            <a:r>
              <a:rPr lang="en-US" dirty="0" smtClean="0"/>
              <a:t>E. Ensemble-based </a:t>
            </a:r>
            <a:r>
              <a:rPr lang="en-US" dirty="0"/>
              <a:t>Semantic Lexicon Induction for Semantic </a:t>
            </a:r>
            <a:r>
              <a:rPr lang="en-US" dirty="0" smtClean="0"/>
              <a:t>Tagging, SEM </a:t>
            </a:r>
            <a:r>
              <a:rPr lang="en-US" dirty="0"/>
              <a:t>2012</a:t>
            </a:r>
          </a:p>
          <a:p>
            <a:r>
              <a:rPr lang="en-US" dirty="0" smtClean="0"/>
              <a:t>[</a:t>
            </a:r>
            <a:r>
              <a:rPr lang="en-US" dirty="0" err="1"/>
              <a:t>Riloff</a:t>
            </a:r>
            <a:r>
              <a:rPr lang="en-US" dirty="0"/>
              <a:t> 1993], Ellen </a:t>
            </a:r>
            <a:r>
              <a:rPr lang="en-US" dirty="0" err="1"/>
              <a:t>Riloff</a:t>
            </a:r>
            <a:r>
              <a:rPr lang="en-US" dirty="0"/>
              <a:t>: Automatically Constructing a Dictionary for Information Extraction Tasks. AAAI 1993</a:t>
            </a:r>
          </a:p>
          <a:p>
            <a:r>
              <a:rPr lang="en-US" dirty="0" smtClean="0"/>
              <a:t>[</a:t>
            </a:r>
            <a:r>
              <a:rPr lang="en-US" dirty="0" err="1"/>
              <a:t>Riloff</a:t>
            </a:r>
            <a:r>
              <a:rPr lang="en-US" dirty="0"/>
              <a:t> 1996] Ellen </a:t>
            </a:r>
            <a:r>
              <a:rPr lang="en-US" dirty="0" err="1" smtClean="0"/>
              <a:t>Riloff:Automatically</a:t>
            </a:r>
            <a:r>
              <a:rPr lang="en-US" dirty="0" smtClean="0"/>
              <a:t> </a:t>
            </a:r>
            <a:r>
              <a:rPr lang="en-US" dirty="0"/>
              <a:t>Generating Extraction Patterns from Untagged Text. </a:t>
            </a:r>
            <a:r>
              <a:rPr lang="en-US" dirty="0" smtClean="0"/>
              <a:t>AAAI 1996</a:t>
            </a:r>
          </a:p>
          <a:p>
            <a:r>
              <a:rPr lang="en-US" dirty="0"/>
              <a:t>[</a:t>
            </a:r>
            <a:r>
              <a:rPr lang="en-US" dirty="0" err="1"/>
              <a:t>Riloff</a:t>
            </a:r>
            <a:r>
              <a:rPr lang="en-US" dirty="0"/>
              <a:t> </a:t>
            </a:r>
            <a:r>
              <a:rPr lang="en-US" dirty="0" smtClean="0"/>
              <a:t>&amp; Jones 1999</a:t>
            </a:r>
            <a:r>
              <a:rPr lang="en-US" dirty="0"/>
              <a:t>] </a:t>
            </a:r>
            <a:r>
              <a:rPr lang="en-US" dirty="0" err="1"/>
              <a:t>Riloff</a:t>
            </a:r>
            <a:r>
              <a:rPr lang="en-US" dirty="0"/>
              <a:t>, E. and Jones, </a:t>
            </a:r>
            <a:r>
              <a:rPr lang="en-US" dirty="0" smtClean="0"/>
              <a:t>R. Learning </a:t>
            </a:r>
            <a:r>
              <a:rPr lang="en-US" dirty="0"/>
              <a:t>Dictionaries for Information Extraction by Multi-Level </a:t>
            </a:r>
            <a:r>
              <a:rPr lang="en-US" dirty="0" smtClean="0"/>
              <a:t>Bootstrapping, AAAI 1999</a:t>
            </a:r>
          </a:p>
          <a:p>
            <a:r>
              <a:rPr lang="en-US" dirty="0"/>
              <a:t>[Roy et al, 2013], Provenance-based dictionary refinement in information extraction, </a:t>
            </a:r>
            <a:r>
              <a:rPr lang="en-US" dirty="0" err="1"/>
              <a:t>Sudeepa</a:t>
            </a:r>
            <a:r>
              <a:rPr lang="en-US" dirty="0"/>
              <a:t> Roy, Laura Chiticariu, </a:t>
            </a:r>
            <a:r>
              <a:rPr lang="en-US" dirty="0" err="1"/>
              <a:t>Vitaly</a:t>
            </a:r>
            <a:r>
              <a:rPr lang="en-US" dirty="0"/>
              <a:t> Feldman, Frederick Reiss, Huaiyu Zhu,  SIGMOD, </a:t>
            </a:r>
            <a:r>
              <a:rPr lang="en-US" dirty="0" smtClean="0"/>
              <a:t>2013</a:t>
            </a:r>
          </a:p>
          <a:p>
            <a:r>
              <a:rPr lang="en-US" dirty="0" smtClean="0"/>
              <a:t>[</a:t>
            </a:r>
            <a:r>
              <a:rPr lang="en-US" dirty="0" err="1" smtClean="0"/>
              <a:t>Qadir</a:t>
            </a:r>
            <a:r>
              <a:rPr lang="en-US" dirty="0" smtClean="0"/>
              <a:t> &amp; </a:t>
            </a:r>
            <a:r>
              <a:rPr lang="en-US" dirty="0" err="1" smtClean="0"/>
              <a:t>Riloff</a:t>
            </a:r>
            <a:r>
              <a:rPr lang="en-US" dirty="0" smtClean="0"/>
              <a:t>, 2012] A. </a:t>
            </a:r>
            <a:r>
              <a:rPr lang="en-US" dirty="0" err="1" smtClean="0"/>
              <a:t>Qudir</a:t>
            </a:r>
            <a:r>
              <a:rPr lang="en-US" dirty="0" smtClean="0"/>
              <a:t>, E. </a:t>
            </a:r>
            <a:r>
              <a:rPr lang="en-US" dirty="0" err="1" smtClean="0"/>
              <a:t>Riloff</a:t>
            </a:r>
            <a:r>
              <a:rPr lang="en-US" dirty="0" smtClean="0"/>
              <a:t>. Ensemble-based </a:t>
            </a:r>
            <a:r>
              <a:rPr lang="en-US" dirty="0"/>
              <a:t>Semantic Lexicon Induction for Semantic </a:t>
            </a:r>
            <a:r>
              <a:rPr lang="en-US" dirty="0" smtClean="0"/>
              <a:t>Tagging, *SEM 2012</a:t>
            </a:r>
          </a:p>
          <a:p>
            <a:r>
              <a:rPr lang="en-US" dirty="0" smtClean="0"/>
              <a:t>[</a:t>
            </a:r>
            <a:r>
              <a:rPr lang="en-US" dirty="0" err="1" smtClean="0"/>
              <a:t>Qiu</a:t>
            </a:r>
            <a:r>
              <a:rPr lang="en-US" dirty="0" smtClean="0"/>
              <a:t> &amp; Zhang 2014</a:t>
            </a:r>
            <a:r>
              <a:rPr lang="en-US" dirty="0"/>
              <a:t>] </a:t>
            </a:r>
            <a:r>
              <a:rPr lang="en-US" dirty="0" err="1"/>
              <a:t>Likun</a:t>
            </a:r>
            <a:r>
              <a:rPr lang="en-US" dirty="0"/>
              <a:t> </a:t>
            </a:r>
            <a:r>
              <a:rPr lang="en-US" dirty="0" err="1"/>
              <a:t>Qiu</a:t>
            </a:r>
            <a:r>
              <a:rPr lang="en-US" dirty="0"/>
              <a:t>, Yue </a:t>
            </a:r>
            <a:r>
              <a:rPr lang="en-US" dirty="0" smtClean="0"/>
              <a:t>Zhang. ZORE</a:t>
            </a:r>
            <a:r>
              <a:rPr lang="en-US" dirty="0"/>
              <a:t>: A Syntax-based System for Chinese Open Relation Extraction. EMNLP </a:t>
            </a:r>
            <a:r>
              <a:rPr lang="en-US" dirty="0" smtClean="0"/>
              <a:t>2014</a:t>
            </a:r>
          </a:p>
          <a:p>
            <a:r>
              <a:rPr lang="en-US" altLang="en-US" dirty="0"/>
              <a:t>[</a:t>
            </a:r>
            <a:r>
              <a:rPr lang="en-US" altLang="en-US" dirty="0" smtClean="0"/>
              <a:t>Shen et al., 2007</a:t>
            </a:r>
            <a:r>
              <a:rPr lang="en-US" altLang="en-US" dirty="0"/>
              <a:t>] W. Shen, </a:t>
            </a:r>
            <a:r>
              <a:rPr lang="en-US" altLang="en-US" dirty="0" err="1"/>
              <a:t>A.Doan</a:t>
            </a:r>
            <a:r>
              <a:rPr lang="en-US" altLang="en-US" dirty="0"/>
              <a:t>, J. F. </a:t>
            </a:r>
            <a:r>
              <a:rPr lang="en-US" altLang="en-US" dirty="0" err="1"/>
              <a:t>Naughton</a:t>
            </a:r>
            <a:r>
              <a:rPr lang="en-US" altLang="en-US" dirty="0"/>
              <a:t>, R. </a:t>
            </a:r>
            <a:r>
              <a:rPr lang="en-US" altLang="en-US" dirty="0" err="1"/>
              <a:t>Ramakrishnan</a:t>
            </a:r>
            <a:r>
              <a:rPr lang="en-US" altLang="en-US" dirty="0"/>
              <a:t>. Declarative Information Extraction Using </a:t>
            </a:r>
            <a:r>
              <a:rPr lang="en-US" altLang="en-US" dirty="0" err="1"/>
              <a:t>Datalog</a:t>
            </a:r>
            <a:r>
              <a:rPr lang="en-US" altLang="en-US" dirty="0"/>
              <a:t> with Embedded Extraction Predicates. VLDB 2007</a:t>
            </a:r>
            <a:r>
              <a:rPr lang="en-US" altLang="en-US" dirty="0" smtClean="0"/>
              <a:t>,</a:t>
            </a:r>
            <a:endParaRPr lang="en-US" dirty="0" smtClean="0"/>
          </a:p>
          <a:p>
            <a:r>
              <a:rPr lang="en-US" altLang="en-US" dirty="0"/>
              <a:t>[Soderland 1999] S. Soderland, “Learning information extraction rules for semi-structured and free text,” Machine Learning, vol. 34, 1999</a:t>
            </a:r>
            <a:r>
              <a:rPr lang="en-US" altLang="en-US" dirty="0" smtClean="0"/>
              <a:t>.</a:t>
            </a:r>
            <a:endParaRPr lang="en-US" dirty="0" smtClean="0"/>
          </a:p>
          <a:p>
            <a:r>
              <a:rPr lang="en-US" dirty="0" smtClean="0"/>
              <a:t>[</a:t>
            </a:r>
            <a:r>
              <a:rPr lang="en-US" dirty="0" err="1" smtClean="0"/>
              <a:t>Sudo</a:t>
            </a:r>
            <a:r>
              <a:rPr lang="en-US" dirty="0" smtClean="0"/>
              <a:t> et al., 2003] Kiyoshi </a:t>
            </a:r>
            <a:r>
              <a:rPr lang="en-US" dirty="0" err="1" smtClean="0"/>
              <a:t>Sudo</a:t>
            </a:r>
            <a:r>
              <a:rPr lang="en-US" dirty="0" smtClean="0"/>
              <a:t>, Satoshi </a:t>
            </a:r>
            <a:r>
              <a:rPr lang="en-US" dirty="0" err="1" smtClean="0"/>
              <a:t>Sekine</a:t>
            </a:r>
            <a:r>
              <a:rPr lang="en-US" dirty="0" smtClean="0"/>
              <a:t>, Ralph Grishman. An </a:t>
            </a:r>
            <a:r>
              <a:rPr lang="en-US" dirty="0"/>
              <a:t>improved extraction pattern representation model for automatic IE pattern </a:t>
            </a:r>
            <a:r>
              <a:rPr lang="en-US" dirty="0" smtClean="0"/>
              <a:t>acquisition. ACL </a:t>
            </a:r>
            <a:r>
              <a:rPr lang="en-US" dirty="0" smtClean="0"/>
              <a:t>2003</a:t>
            </a:r>
          </a:p>
          <a:p>
            <a:r>
              <a:rPr lang="en-US" dirty="0" smtClean="0"/>
              <a:t>[Surdeanu et al., 2003] Mihai Surdeanu, </a:t>
            </a:r>
            <a:r>
              <a:rPr lang="en-US" dirty="0" err="1" smtClean="0"/>
              <a:t>Sanda</a:t>
            </a:r>
            <a:r>
              <a:rPr lang="en-US" dirty="0" smtClean="0"/>
              <a:t> </a:t>
            </a:r>
            <a:r>
              <a:rPr lang="en-US" dirty="0" err="1" smtClean="0"/>
              <a:t>Harabagiu</a:t>
            </a:r>
            <a:r>
              <a:rPr lang="en-US" dirty="0" smtClean="0"/>
              <a:t>, John Williams, Paul </a:t>
            </a:r>
            <a:r>
              <a:rPr lang="en-US" dirty="0" err="1" smtClean="0"/>
              <a:t>Aarseth</a:t>
            </a:r>
            <a:r>
              <a:rPr lang="en-US" dirty="0" smtClean="0"/>
              <a:t>. Using </a:t>
            </a:r>
            <a:r>
              <a:rPr lang="en-US" dirty="0"/>
              <a:t>predicate-argument structures for information </a:t>
            </a:r>
            <a:r>
              <a:rPr lang="en-US" dirty="0" smtClean="0"/>
              <a:t>extraction. ACL 2003</a:t>
            </a:r>
            <a:endParaRPr lang="en-US" dirty="0" smtClean="0"/>
          </a:p>
          <a:p>
            <a:r>
              <a:rPr lang="en-US" dirty="0" smtClean="0"/>
              <a:t>[Surdeanu 2013] Mihai Surdeanu. Overview </a:t>
            </a:r>
            <a:r>
              <a:rPr lang="en-US" dirty="0"/>
              <a:t>of the TAC2013 Knowledge Base Population Evaluation: English Slot Filling and Temporal Slot </a:t>
            </a:r>
            <a:r>
              <a:rPr lang="en-US" dirty="0" smtClean="0"/>
              <a:t>Filling, TAC Workshop, 2013</a:t>
            </a:r>
          </a:p>
          <a:p>
            <a:r>
              <a:rPr lang="en-US" dirty="0" smtClean="0"/>
              <a:t>[</a:t>
            </a:r>
            <a:r>
              <a:rPr lang="en-US" dirty="0"/>
              <a:t>Yahya </a:t>
            </a:r>
            <a:r>
              <a:rPr lang="en-US" dirty="0" smtClean="0"/>
              <a:t> et al. 2014] Mohamed </a:t>
            </a:r>
            <a:r>
              <a:rPr lang="en-US" dirty="0"/>
              <a:t>Yahya, Steven Whang, Rahul Gupta, </a:t>
            </a:r>
            <a:r>
              <a:rPr lang="en-US" dirty="0" err="1"/>
              <a:t>Alon</a:t>
            </a:r>
            <a:r>
              <a:rPr lang="en-US" dirty="0"/>
              <a:t> Y. </a:t>
            </a:r>
            <a:r>
              <a:rPr lang="en-US" dirty="0" smtClean="0"/>
              <a:t>Halevy. </a:t>
            </a:r>
            <a:r>
              <a:rPr lang="en-US" dirty="0" err="1" smtClean="0"/>
              <a:t>ReNoun</a:t>
            </a:r>
            <a:r>
              <a:rPr lang="en-US" dirty="0"/>
              <a:t>: Fact Extraction for Nominal Attributes. EMNLP </a:t>
            </a:r>
            <a:r>
              <a:rPr lang="en-US" dirty="0" smtClean="0"/>
              <a:t>2014</a:t>
            </a:r>
          </a:p>
          <a:p>
            <a:endParaRPr lang="en-US" dirty="0"/>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183</a:t>
            </a:fld>
            <a:endParaRPr lang="en-US" altLang="en-US"/>
          </a:p>
        </p:txBody>
      </p:sp>
    </p:spTree>
    <p:extLst>
      <p:ext uri="{BB962C8B-B14F-4D97-AF65-F5344CB8AC3E}">
        <p14:creationId xmlns:p14="http://schemas.microsoft.com/office/powerpoint/2010/main" val="67518716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AutoShape 9"/>
          <p:cNvCxnSpPr>
            <a:cxnSpLocks noChangeShapeType="1"/>
          </p:cNvCxnSpPr>
          <p:nvPr/>
        </p:nvCxnSpPr>
        <p:spPr bwMode="auto">
          <a:xfrm>
            <a:off x="2097716" y="3505200"/>
            <a:ext cx="645484" cy="0"/>
          </a:xfrm>
          <a:prstGeom prst="straightConnector1">
            <a:avLst/>
          </a:prstGeom>
          <a:noFill/>
          <a:ln w="12700">
            <a:solidFill>
              <a:srgbClr val="0000CC"/>
            </a:solidFill>
            <a:round/>
            <a:headEnd/>
            <a:tailEnd type="stealth" w="lg" len="lg"/>
          </a:ln>
          <a:extLst>
            <a:ext uri="{909E8E84-426E-40DD-AFC4-6F175D3DCCD1}">
              <a14:hiddenFill xmlns:a14="http://schemas.microsoft.com/office/drawing/2010/main">
                <a:noFill/>
              </a14:hiddenFill>
            </a:ext>
          </a:extLst>
        </p:spPr>
      </p:cxnSp>
      <p:sp>
        <p:nvSpPr>
          <p:cNvPr id="2" name="Title 1"/>
          <p:cNvSpPr>
            <a:spLocks noGrp="1"/>
          </p:cNvSpPr>
          <p:nvPr>
            <p:ph type="title"/>
          </p:nvPr>
        </p:nvSpPr>
        <p:spPr/>
        <p:txBody>
          <a:bodyPr/>
          <a:lstStyle/>
          <a:p>
            <a:r>
              <a:rPr lang="en-US" altLang="en-US" sz="2000" dirty="0"/>
              <a:t>Example Usage of Machine Learning</a:t>
            </a:r>
            <a:r>
              <a:rPr lang="en-US" dirty="0"/>
              <a:t>: Dictionary Building Tool</a:t>
            </a:r>
          </a:p>
        </p:txBody>
      </p:sp>
      <p:sp>
        <p:nvSpPr>
          <p:cNvPr id="4" name="Slide Number Placeholder 3"/>
          <p:cNvSpPr>
            <a:spLocks noGrp="1"/>
          </p:cNvSpPr>
          <p:nvPr>
            <p:ph type="sldNum" sz="quarter" idx="10"/>
          </p:nvPr>
        </p:nvSpPr>
        <p:spPr>
          <a:xfrm>
            <a:off x="182562" y="6537325"/>
            <a:ext cx="503237" cy="196774"/>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p>
            <a:fld id="{72A3F5D6-D14B-48B5-AB32-97A9D21AE35C}" type="slidenum">
              <a:rPr lang="en-US" altLang="en-US" sz="1400">
                <a:latin typeface="Arial" panose="020B0604020202020204" pitchFamily="34" charset="0"/>
                <a:ea typeface="MS PGothic" panose="020B0600070205080204" pitchFamily="34" charset="-128"/>
              </a:rPr>
              <a:pPr/>
              <a:t>19</a:t>
            </a:fld>
            <a:endParaRPr lang="en-US" altLang="en-US" sz="1400" dirty="0">
              <a:latin typeface="Arial" panose="020B0604020202020204" pitchFamily="34" charset="0"/>
              <a:ea typeface="MS PGothic" panose="020B0600070205080204" pitchFamily="34" charset="-128"/>
            </a:endParaRPr>
          </a:p>
        </p:txBody>
      </p:sp>
      <p:sp>
        <p:nvSpPr>
          <p:cNvPr id="5" name="AutoShape 4"/>
          <p:cNvSpPr>
            <a:spLocks noChangeArrowheads="1"/>
          </p:cNvSpPr>
          <p:nvPr/>
        </p:nvSpPr>
        <p:spPr bwMode="auto">
          <a:xfrm>
            <a:off x="1295400" y="3132138"/>
            <a:ext cx="1030916" cy="762000"/>
          </a:xfrm>
          <a:prstGeom prst="roundRect">
            <a:avLst>
              <a:gd name="adj" fmla="val 16667"/>
            </a:avLst>
          </a:prstGeom>
          <a:gradFill rotWithShape="1">
            <a:gsLst>
              <a:gs pos="0">
                <a:srgbClr val="EAEAEA">
                  <a:gamma/>
                  <a:shade val="76078"/>
                  <a:invGamma/>
                </a:srgbClr>
              </a:gs>
              <a:gs pos="100000">
                <a:srgbClr val="EAEAEA"/>
              </a:gs>
            </a:gsLst>
            <a:lin ang="0" scaled="1"/>
          </a:gradFill>
          <a:ln w="9525">
            <a:solidFill>
              <a:schemeClr val="tx1"/>
            </a:solidFill>
            <a:round/>
            <a:headEnd/>
            <a:tailEnd/>
          </a:ln>
          <a:effectLst/>
          <a:extLst/>
        </p:spPr>
        <p:txBody>
          <a:bodyPr wrap="none" anchor="ct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400" b="1" dirty="0" smtClean="0">
                <a:effectLst>
                  <a:outerShdw blurRad="38100" dist="38100" dir="2700000" algn="tl">
                    <a:srgbClr val="FFFFFF"/>
                  </a:outerShdw>
                </a:effectLst>
                <a:latin typeface="Whitney Light" pitchFamily="50" charset="0"/>
                <a:ea typeface="MS PGothic" panose="020B0600070205080204" pitchFamily="34" charset="-128"/>
              </a:rPr>
              <a:t>Dictionary </a:t>
            </a:r>
          </a:p>
          <a:p>
            <a:pPr algn="ctr"/>
            <a:r>
              <a:rPr lang="en-US" altLang="en-US" sz="1400" b="1" dirty="0" smtClean="0">
                <a:effectLst>
                  <a:outerShdw blurRad="38100" dist="38100" dir="2700000" algn="tl">
                    <a:srgbClr val="FFFFFF"/>
                  </a:outerShdw>
                </a:effectLst>
                <a:latin typeface="Whitney Light" pitchFamily="50" charset="0"/>
                <a:ea typeface="MS PGothic" panose="020B0600070205080204" pitchFamily="34" charset="-128"/>
              </a:rPr>
              <a:t>Builder </a:t>
            </a:r>
          </a:p>
          <a:p>
            <a:pPr algn="ctr"/>
            <a:r>
              <a:rPr lang="en-US" altLang="en-US" sz="1400" b="1" dirty="0" smtClean="0">
                <a:effectLst>
                  <a:outerShdw blurRad="38100" dist="38100" dir="2700000" algn="tl">
                    <a:srgbClr val="FFFFFF"/>
                  </a:outerShdw>
                </a:effectLst>
                <a:latin typeface="Whitney Light" pitchFamily="50" charset="0"/>
                <a:ea typeface="MS PGothic" panose="020B0600070205080204" pitchFamily="34" charset="-128"/>
              </a:rPr>
              <a:t>Tool</a:t>
            </a:r>
            <a:endParaRPr lang="en-US" altLang="en-US" sz="1200" i="1" dirty="0">
              <a:effectLst>
                <a:outerShdw blurRad="38100" dist="38100" dir="2700000" algn="tl">
                  <a:srgbClr val="FFFFFF"/>
                </a:outerShdw>
              </a:effectLst>
              <a:latin typeface="Whitney Light" pitchFamily="50" charset="0"/>
              <a:ea typeface="MS PGothic" panose="020B0600070205080204" pitchFamily="34" charset="-128"/>
            </a:endParaRPr>
          </a:p>
        </p:txBody>
      </p:sp>
      <p:cxnSp>
        <p:nvCxnSpPr>
          <p:cNvPr id="7" name="AutoShape 8"/>
          <p:cNvCxnSpPr>
            <a:cxnSpLocks noChangeShapeType="1"/>
            <a:endCxn id="5" idx="1"/>
          </p:cNvCxnSpPr>
          <p:nvPr/>
        </p:nvCxnSpPr>
        <p:spPr bwMode="auto">
          <a:xfrm>
            <a:off x="1081088" y="3513138"/>
            <a:ext cx="214312" cy="0"/>
          </a:xfrm>
          <a:prstGeom prst="straightConnector1">
            <a:avLst/>
          </a:prstGeom>
          <a:noFill/>
          <a:ln w="12700">
            <a:solidFill>
              <a:srgbClr val="0000CC"/>
            </a:solidFill>
            <a:round/>
            <a:headEnd/>
            <a:tailEnd type="stealth" w="lg" len="lg"/>
          </a:ln>
          <a:extLst>
            <a:ext uri="{909E8E84-426E-40DD-AFC4-6F175D3DCCD1}">
              <a14:hiddenFill xmlns:a14="http://schemas.microsoft.com/office/drawing/2010/main">
                <a:noFill/>
              </a14:hiddenFill>
            </a:ext>
          </a:extLst>
        </p:spPr>
      </p:cxnSp>
      <p:sp>
        <p:nvSpPr>
          <p:cNvPr id="9" name="Text Box 6"/>
          <p:cNvSpPr txBox="1">
            <a:spLocks noChangeArrowheads="1"/>
          </p:cNvSpPr>
          <p:nvPr/>
        </p:nvSpPr>
        <p:spPr bwMode="auto">
          <a:xfrm>
            <a:off x="990600" y="1579121"/>
            <a:ext cx="16700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200" i="1" dirty="0" smtClean="0">
                <a:latin typeface="Whitney Light" pitchFamily="50" charset="0"/>
                <a:ea typeface="MS PGothic" panose="020B0600070205080204" pitchFamily="34" charset="-128"/>
              </a:rPr>
              <a:t>Asset Class Terms</a:t>
            </a:r>
          </a:p>
          <a:p>
            <a:pPr algn="ctr"/>
            <a:r>
              <a:rPr lang="en-US" altLang="en-US" sz="1200" i="1" dirty="0" smtClean="0">
                <a:latin typeface="Whitney Light" pitchFamily="50" charset="0"/>
                <a:ea typeface="MS PGothic" panose="020B0600070205080204" pitchFamily="34" charset="-128"/>
              </a:rPr>
              <a:t>(seed</a:t>
            </a:r>
            <a:r>
              <a:rPr lang="en-US" altLang="en-US" sz="1200" i="1" dirty="0">
                <a:latin typeface="Whitney Light" pitchFamily="50" charset="0"/>
                <a:ea typeface="MS PGothic" panose="020B0600070205080204" pitchFamily="34" charset="-128"/>
              </a:rPr>
              <a:t>)</a:t>
            </a:r>
          </a:p>
        </p:txBody>
      </p:sp>
      <p:sp>
        <p:nvSpPr>
          <p:cNvPr id="12" name="Text Box 10"/>
          <p:cNvSpPr txBox="1">
            <a:spLocks noChangeArrowheads="1"/>
          </p:cNvSpPr>
          <p:nvPr/>
        </p:nvSpPr>
        <p:spPr bwMode="auto">
          <a:xfrm>
            <a:off x="1102509" y="1968059"/>
            <a:ext cx="1420838" cy="840230"/>
          </a:xfrm>
          <a:prstGeom prst="rect">
            <a:avLst/>
          </a:prstGeom>
          <a:solidFill>
            <a:schemeClr val="bg1"/>
          </a:solidFill>
          <a:ln w="9525">
            <a:solidFill>
              <a:srgbClr val="C0C0C0"/>
            </a:solidFill>
            <a:miter lim="800000"/>
            <a:headEnd/>
            <a:tailEnd/>
          </a:ln>
          <a:effectLst>
            <a:outerShdw dist="35921" dir="2700000" algn="ctr" rotWithShape="0">
              <a:schemeClr val="bg2"/>
            </a:outerShdw>
          </a:effectLst>
        </p:spPr>
        <p:txBody>
          <a:bodyPr wrap="none" tIns="91440" bIns="9144">
            <a:spAutoFit/>
          </a:bodyP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200" i="1" dirty="0" smtClean="0">
                <a:solidFill>
                  <a:schemeClr val="tx2"/>
                </a:solidFill>
                <a:latin typeface="Whitney Light" pitchFamily="50" charset="0"/>
                <a:ea typeface="MS PGothic" panose="020B0600070205080204" pitchFamily="34" charset="-128"/>
              </a:rPr>
              <a:t>US bond</a:t>
            </a:r>
          </a:p>
          <a:p>
            <a:pPr algn="ctr"/>
            <a:r>
              <a:rPr lang="en-US" altLang="en-US" sz="1200" i="1" dirty="0" smtClean="0">
                <a:solidFill>
                  <a:schemeClr val="tx2"/>
                </a:solidFill>
                <a:latin typeface="Whitney Light" pitchFamily="50" charset="0"/>
                <a:ea typeface="MS PGothic" panose="020B0600070205080204" pitchFamily="34" charset="-128"/>
              </a:rPr>
              <a:t>China bonds</a:t>
            </a:r>
          </a:p>
          <a:p>
            <a:pPr algn="ctr"/>
            <a:r>
              <a:rPr lang="en-US" altLang="en-US" sz="1200" i="1" dirty="0" smtClean="0">
                <a:solidFill>
                  <a:schemeClr val="tx2"/>
                </a:solidFill>
                <a:latin typeface="Whitney Light" pitchFamily="50" charset="0"/>
                <a:ea typeface="MS PGothic" panose="020B0600070205080204" pitchFamily="34" charset="-128"/>
              </a:rPr>
              <a:t>DM Corporate Bonds</a:t>
            </a:r>
          </a:p>
          <a:p>
            <a:pPr algn="ctr"/>
            <a:r>
              <a:rPr lang="en-US" altLang="en-US" sz="1200" i="1" dirty="0" smtClean="0">
                <a:solidFill>
                  <a:schemeClr val="tx2"/>
                </a:solidFill>
                <a:latin typeface="Whitney Light" pitchFamily="50" charset="0"/>
                <a:ea typeface="MS PGothic" panose="020B0600070205080204" pitchFamily="34" charset="-128"/>
              </a:rPr>
              <a:t>…</a:t>
            </a:r>
            <a:endParaRPr lang="en-US" altLang="en-US" sz="1200" i="1" dirty="0">
              <a:solidFill>
                <a:schemeClr val="tx2"/>
              </a:solidFill>
              <a:latin typeface="Whitney Light" pitchFamily="50" charset="0"/>
              <a:ea typeface="MS PGothic" panose="020B0600070205080204" pitchFamily="34" charset="-128"/>
            </a:endParaRPr>
          </a:p>
        </p:txBody>
      </p:sp>
      <p:cxnSp>
        <p:nvCxnSpPr>
          <p:cNvPr id="13" name="AutoShape 8"/>
          <p:cNvCxnSpPr>
            <a:cxnSpLocks noChangeShapeType="1"/>
          </p:cNvCxnSpPr>
          <p:nvPr/>
        </p:nvCxnSpPr>
        <p:spPr bwMode="auto">
          <a:xfrm>
            <a:off x="1812925" y="2809434"/>
            <a:ext cx="6350" cy="301625"/>
          </a:xfrm>
          <a:prstGeom prst="straightConnector1">
            <a:avLst/>
          </a:prstGeom>
          <a:noFill/>
          <a:ln w="12700">
            <a:solidFill>
              <a:srgbClr val="0000CC"/>
            </a:solidFill>
            <a:round/>
            <a:headEnd/>
            <a:tailEnd type="stealth" w="lg" len="lg"/>
          </a:ln>
          <a:extLst>
            <a:ext uri="{909E8E84-426E-40DD-AFC4-6F175D3DCCD1}">
              <a14:hiddenFill xmlns:a14="http://schemas.microsoft.com/office/drawing/2010/main">
                <a:noFill/>
              </a14:hiddenFill>
            </a:ext>
          </a:extLst>
        </p:spPr>
      </p:cxnSp>
      <p:sp>
        <p:nvSpPr>
          <p:cNvPr id="18" name="Line 46"/>
          <p:cNvSpPr>
            <a:spLocks noChangeShapeType="1"/>
          </p:cNvSpPr>
          <p:nvPr/>
        </p:nvSpPr>
        <p:spPr bwMode="auto">
          <a:xfrm>
            <a:off x="-1332455" y="2179196"/>
            <a:ext cx="2895600"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FF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0" name="Line 48"/>
          <p:cNvSpPr>
            <a:spLocks noChangeShapeType="1"/>
          </p:cNvSpPr>
          <p:nvPr/>
        </p:nvSpPr>
        <p:spPr bwMode="auto">
          <a:xfrm>
            <a:off x="1628775" y="2179196"/>
            <a:ext cx="0" cy="258763"/>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FF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Whitney Light" pitchFamily="50" charset="0"/>
            </a:endParaRPr>
          </a:p>
        </p:txBody>
      </p:sp>
      <p:grpSp>
        <p:nvGrpSpPr>
          <p:cNvPr id="17" name="Group 14"/>
          <p:cNvGrpSpPr>
            <a:grpSpLocks/>
          </p:cNvGrpSpPr>
          <p:nvPr/>
        </p:nvGrpSpPr>
        <p:grpSpPr bwMode="auto">
          <a:xfrm>
            <a:off x="-152400" y="2722563"/>
            <a:ext cx="1295400" cy="1408112"/>
            <a:chOff x="-96" y="918"/>
            <a:chExt cx="816" cy="887"/>
          </a:xfrm>
        </p:grpSpPr>
        <p:pic>
          <p:nvPicPr>
            <p:cNvPr id="19" name="Picture 3" descr="MC900432599[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 y="918"/>
              <a:ext cx="624" cy="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17" descr="MC900432599[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 y="1104"/>
              <a:ext cx="624" cy="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 Box 6"/>
            <p:cNvSpPr txBox="1">
              <a:spLocks noChangeArrowheads="1"/>
            </p:cNvSpPr>
            <p:nvPr/>
          </p:nvSpPr>
          <p:spPr bwMode="auto">
            <a:xfrm>
              <a:off x="-96" y="1632"/>
              <a:ext cx="816"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200" i="1">
                  <a:solidFill>
                    <a:srgbClr val="0000CC"/>
                  </a:solidFill>
                  <a:latin typeface="Whitney Light" pitchFamily="50" charset="0"/>
                  <a:ea typeface="MS PGothic" panose="020B0600070205080204" pitchFamily="34" charset="-128"/>
                </a:rPr>
                <a:t>Text</a:t>
              </a:r>
            </a:p>
          </p:txBody>
        </p:sp>
      </p:grpSp>
      <p:sp>
        <p:nvSpPr>
          <p:cNvPr id="23" name="Text Box 10"/>
          <p:cNvSpPr txBox="1">
            <a:spLocks noChangeArrowheads="1"/>
          </p:cNvSpPr>
          <p:nvPr/>
        </p:nvSpPr>
        <p:spPr bwMode="auto">
          <a:xfrm>
            <a:off x="2943921" y="2918111"/>
            <a:ext cx="2120709" cy="2317558"/>
          </a:xfrm>
          <a:prstGeom prst="rect">
            <a:avLst/>
          </a:prstGeom>
          <a:solidFill>
            <a:schemeClr val="bg1"/>
          </a:solidFill>
          <a:ln w="9525">
            <a:solidFill>
              <a:schemeClr val="folHlink"/>
            </a:solidFill>
            <a:miter lim="800000"/>
            <a:headEnd/>
            <a:tailEnd/>
          </a:ln>
          <a:effectLst>
            <a:outerShdw dist="35921" dir="2700000" algn="ctr" rotWithShape="0">
              <a:schemeClr val="bg2"/>
            </a:outerShdw>
          </a:effectLst>
        </p:spPr>
        <p:txBody>
          <a:bodyPr wrap="none" tIns="91440" bIns="9144">
            <a:spAutoFit/>
          </a:bodyP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200" i="1" dirty="0" smtClean="0">
                <a:solidFill>
                  <a:schemeClr val="bg2">
                    <a:lumMod val="75000"/>
                  </a:schemeClr>
                </a:solidFill>
                <a:latin typeface="Whitney Light" pitchFamily="50" charset="0"/>
                <a:ea typeface="MS PGothic" panose="020B0600070205080204" pitchFamily="34" charset="-128"/>
              </a:rPr>
              <a:t>US T-bond</a:t>
            </a:r>
          </a:p>
          <a:p>
            <a:pPr algn="ctr"/>
            <a:r>
              <a:rPr lang="en-US" altLang="en-US" sz="1200" i="1" dirty="0" smtClean="0">
                <a:solidFill>
                  <a:schemeClr val="bg2">
                    <a:lumMod val="75000"/>
                  </a:schemeClr>
                </a:solidFill>
                <a:latin typeface="Whitney Light" pitchFamily="50" charset="0"/>
                <a:ea typeface="MS PGothic" panose="020B0600070205080204" pitchFamily="34" charset="-128"/>
              </a:rPr>
              <a:t>UST</a:t>
            </a:r>
            <a:endParaRPr lang="en-US" altLang="en-US" sz="1200" i="1" dirty="0">
              <a:solidFill>
                <a:schemeClr val="bg2">
                  <a:lumMod val="75000"/>
                </a:schemeClr>
              </a:solidFill>
              <a:latin typeface="Whitney Light" pitchFamily="50" charset="0"/>
              <a:ea typeface="MS PGothic" panose="020B0600070205080204" pitchFamily="34" charset="-128"/>
            </a:endParaRPr>
          </a:p>
          <a:p>
            <a:pPr algn="ctr"/>
            <a:r>
              <a:rPr lang="en-US" altLang="en-US" sz="1200" i="1" dirty="0" smtClean="0">
                <a:solidFill>
                  <a:schemeClr val="bg2">
                    <a:lumMod val="75000"/>
                  </a:schemeClr>
                </a:solidFill>
                <a:latin typeface="Whitney Light" pitchFamily="50" charset="0"/>
                <a:ea typeface="MS PGothic" panose="020B0600070205080204" pitchFamily="34" charset="-128"/>
              </a:rPr>
              <a:t>CHGOV</a:t>
            </a:r>
            <a:endParaRPr lang="en-US" altLang="en-US" sz="1200" i="1" dirty="0">
              <a:solidFill>
                <a:schemeClr val="bg2">
                  <a:lumMod val="75000"/>
                </a:schemeClr>
              </a:solidFill>
              <a:latin typeface="Whitney Light" pitchFamily="50" charset="0"/>
              <a:ea typeface="MS PGothic" panose="020B0600070205080204" pitchFamily="34" charset="-128"/>
            </a:endParaRPr>
          </a:p>
          <a:p>
            <a:pPr algn="ctr"/>
            <a:r>
              <a:rPr lang="en-US" altLang="en-US" sz="1200" i="1" dirty="0">
                <a:solidFill>
                  <a:schemeClr val="bg2">
                    <a:lumMod val="75000"/>
                  </a:schemeClr>
                </a:solidFill>
                <a:latin typeface="Whitney Light" pitchFamily="50" charset="0"/>
                <a:ea typeface="MS PGothic" panose="020B0600070205080204" pitchFamily="34" charset="-128"/>
              </a:rPr>
              <a:t>Indian gilt</a:t>
            </a:r>
          </a:p>
          <a:p>
            <a:pPr algn="ctr"/>
            <a:r>
              <a:rPr lang="en-US" altLang="en-US" sz="1200" i="1" dirty="0" smtClean="0">
                <a:solidFill>
                  <a:schemeClr val="bg2">
                    <a:lumMod val="75000"/>
                  </a:schemeClr>
                </a:solidFill>
                <a:latin typeface="Whitney Light" pitchFamily="50" charset="0"/>
                <a:ea typeface="MS PGothic" panose="020B0600070205080204" pitchFamily="34" charset="-128"/>
              </a:rPr>
              <a:t>…</a:t>
            </a:r>
          </a:p>
          <a:p>
            <a:pPr algn="ctr"/>
            <a:r>
              <a:rPr lang="en-US" altLang="en-US" sz="1200" i="1" dirty="0" smtClean="0">
                <a:solidFill>
                  <a:schemeClr val="bg2">
                    <a:lumMod val="75000"/>
                  </a:schemeClr>
                </a:solidFill>
                <a:latin typeface="Whitney Light" pitchFamily="50" charset="0"/>
                <a:ea typeface="MS PGothic" panose="020B0600070205080204" pitchFamily="34" charset="-128"/>
              </a:rPr>
              <a:t>Korean </a:t>
            </a:r>
            <a:r>
              <a:rPr lang="en-US" altLang="en-US" sz="1200" i="1" dirty="0">
                <a:solidFill>
                  <a:schemeClr val="bg2">
                    <a:lumMod val="75000"/>
                  </a:schemeClr>
                </a:solidFill>
                <a:latin typeface="Whitney Light" pitchFamily="50" charset="0"/>
                <a:ea typeface="MS PGothic" panose="020B0600070205080204" pitchFamily="34" charset="-128"/>
              </a:rPr>
              <a:t>treasury </a:t>
            </a:r>
            <a:r>
              <a:rPr lang="en-US" altLang="en-US" sz="1200" i="1" dirty="0" smtClean="0">
                <a:solidFill>
                  <a:schemeClr val="bg2">
                    <a:lumMod val="75000"/>
                  </a:schemeClr>
                </a:solidFill>
                <a:latin typeface="Whitney Light" pitchFamily="50" charset="0"/>
                <a:ea typeface="MS PGothic" panose="020B0600070205080204" pitchFamily="34" charset="-128"/>
              </a:rPr>
              <a:t>bonds</a:t>
            </a:r>
          </a:p>
          <a:p>
            <a:pPr algn="ctr"/>
            <a:r>
              <a:rPr lang="en-US" altLang="en-US" sz="1200" i="1" dirty="0" smtClean="0">
                <a:solidFill>
                  <a:schemeClr val="bg2">
                    <a:lumMod val="75000"/>
                  </a:schemeClr>
                </a:solidFill>
                <a:latin typeface="Whitney Light" pitchFamily="50" charset="0"/>
                <a:ea typeface="MS PGothic" panose="020B0600070205080204" pitchFamily="34" charset="-128"/>
              </a:rPr>
              <a:t>Malaysian </a:t>
            </a:r>
            <a:r>
              <a:rPr lang="en-US" altLang="en-US" sz="1200" i="1" dirty="0">
                <a:solidFill>
                  <a:schemeClr val="bg2">
                    <a:lumMod val="75000"/>
                  </a:schemeClr>
                </a:solidFill>
                <a:latin typeface="Whitney Light" pitchFamily="50" charset="0"/>
                <a:ea typeface="MS PGothic" panose="020B0600070205080204" pitchFamily="34" charset="-128"/>
              </a:rPr>
              <a:t>government </a:t>
            </a:r>
            <a:r>
              <a:rPr lang="en-US" altLang="en-US" sz="1200" i="1" dirty="0" smtClean="0">
                <a:solidFill>
                  <a:schemeClr val="bg2">
                    <a:lumMod val="75000"/>
                  </a:schemeClr>
                </a:solidFill>
                <a:latin typeface="Whitney Light" pitchFamily="50" charset="0"/>
                <a:ea typeface="MS PGothic" panose="020B0600070205080204" pitchFamily="34" charset="-128"/>
              </a:rPr>
              <a:t>securities</a:t>
            </a:r>
          </a:p>
          <a:p>
            <a:pPr algn="ctr"/>
            <a:r>
              <a:rPr lang="en-US" altLang="en-US" sz="1200" i="1" dirty="0" smtClean="0">
                <a:solidFill>
                  <a:schemeClr val="bg2">
                    <a:lumMod val="75000"/>
                  </a:schemeClr>
                </a:solidFill>
                <a:latin typeface="Whitney Light" pitchFamily="50" charset="0"/>
                <a:ea typeface="MS PGothic" panose="020B0600070205080204" pitchFamily="34" charset="-128"/>
              </a:rPr>
              <a:t>Chinese govt. bond</a:t>
            </a:r>
          </a:p>
          <a:p>
            <a:pPr algn="ctr"/>
            <a:r>
              <a:rPr lang="en-US" altLang="en-US" sz="1200" i="1" dirty="0" smtClean="0">
                <a:solidFill>
                  <a:schemeClr val="bg2">
                    <a:lumMod val="75000"/>
                  </a:schemeClr>
                </a:solidFill>
                <a:latin typeface="Whitney Light" pitchFamily="50" charset="0"/>
                <a:ea typeface="MS PGothic" panose="020B0600070205080204" pitchFamily="34" charset="-128"/>
              </a:rPr>
              <a:t>…</a:t>
            </a:r>
          </a:p>
          <a:p>
            <a:pPr algn="ctr"/>
            <a:r>
              <a:rPr lang="en-US" altLang="en-US" sz="1200" i="1" dirty="0" smtClean="0">
                <a:solidFill>
                  <a:schemeClr val="bg2">
                    <a:lumMod val="75000"/>
                  </a:schemeClr>
                </a:solidFill>
                <a:latin typeface="Whitney Light" pitchFamily="50" charset="0"/>
                <a:ea typeface="MS PGothic" panose="020B0600070205080204" pitchFamily="34" charset="-128"/>
              </a:rPr>
              <a:t>US ten-year treasury note</a:t>
            </a:r>
          </a:p>
          <a:p>
            <a:pPr algn="ctr"/>
            <a:r>
              <a:rPr lang="en-US" altLang="en-US" sz="1200" i="1" dirty="0">
                <a:solidFill>
                  <a:schemeClr val="bg2">
                    <a:lumMod val="75000"/>
                  </a:schemeClr>
                </a:solidFill>
                <a:latin typeface="Whitney Light" pitchFamily="50" charset="0"/>
                <a:ea typeface="MS PGothic" panose="020B0600070205080204" pitchFamily="34" charset="-128"/>
              </a:rPr>
              <a:t>US </a:t>
            </a:r>
            <a:r>
              <a:rPr lang="en-US" altLang="en-US" sz="1200" i="1" dirty="0" smtClean="0">
                <a:solidFill>
                  <a:schemeClr val="bg2">
                    <a:lumMod val="75000"/>
                  </a:schemeClr>
                </a:solidFill>
                <a:latin typeface="Whitney Light" pitchFamily="50" charset="0"/>
                <a:ea typeface="MS PGothic" panose="020B0600070205080204" pitchFamily="34" charset="-128"/>
              </a:rPr>
              <a:t>10Y </a:t>
            </a:r>
            <a:r>
              <a:rPr lang="en-US" altLang="en-US" sz="1200" i="1" dirty="0">
                <a:solidFill>
                  <a:schemeClr val="bg2">
                    <a:lumMod val="75000"/>
                  </a:schemeClr>
                </a:solidFill>
                <a:latin typeface="Whitney Light" pitchFamily="50" charset="0"/>
                <a:ea typeface="MS PGothic" panose="020B0600070205080204" pitchFamily="34" charset="-128"/>
              </a:rPr>
              <a:t>bond</a:t>
            </a:r>
          </a:p>
          <a:p>
            <a:pPr algn="ctr"/>
            <a:r>
              <a:rPr lang="en-US" altLang="en-US" sz="1200" i="1" dirty="0" smtClean="0">
                <a:solidFill>
                  <a:schemeClr val="bg2">
                    <a:lumMod val="75000"/>
                  </a:schemeClr>
                </a:solidFill>
                <a:latin typeface="Whitney Light" pitchFamily="50" charset="0"/>
                <a:ea typeface="MS PGothic" panose="020B0600070205080204" pitchFamily="34" charset="-128"/>
              </a:rPr>
              <a:t>…</a:t>
            </a:r>
            <a:endParaRPr lang="en-US" altLang="en-US" sz="1200" b="1" i="1" dirty="0" smtClean="0">
              <a:solidFill>
                <a:schemeClr val="bg2">
                  <a:lumMod val="75000"/>
                </a:schemeClr>
              </a:solidFill>
              <a:latin typeface="Whitney Light" pitchFamily="50" charset="0"/>
              <a:ea typeface="MS PGothic" panose="020B0600070205080204" pitchFamily="34" charset="-128"/>
            </a:endParaRPr>
          </a:p>
        </p:txBody>
      </p:sp>
      <p:sp>
        <p:nvSpPr>
          <p:cNvPr id="24" name="Text Box 6"/>
          <p:cNvSpPr txBox="1">
            <a:spLocks noChangeArrowheads="1"/>
          </p:cNvSpPr>
          <p:nvPr/>
        </p:nvSpPr>
        <p:spPr bwMode="auto">
          <a:xfrm>
            <a:off x="2914148" y="2702740"/>
            <a:ext cx="21478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200" i="1" dirty="0" smtClean="0">
                <a:latin typeface="Whitney Light" pitchFamily="50" charset="0"/>
                <a:ea typeface="MS PGothic" panose="020B0600070205080204" pitchFamily="34" charset="-128"/>
              </a:rPr>
              <a:t>Terms Discovered</a:t>
            </a:r>
            <a:endParaRPr lang="en-US" altLang="en-US" sz="1200" i="1" dirty="0">
              <a:latin typeface="Whitney Light" pitchFamily="50" charset="0"/>
              <a:ea typeface="MS PGothic" panose="020B0600070205080204" pitchFamily="34" charset="-128"/>
            </a:endParaRPr>
          </a:p>
        </p:txBody>
      </p:sp>
      <p:grpSp>
        <p:nvGrpSpPr>
          <p:cNvPr id="58" name="Group 57"/>
          <p:cNvGrpSpPr/>
          <p:nvPr/>
        </p:nvGrpSpPr>
        <p:grpSpPr>
          <a:xfrm>
            <a:off x="5579382" y="3402605"/>
            <a:ext cx="3240302" cy="3396229"/>
            <a:chOff x="5579382" y="2775971"/>
            <a:chExt cx="3240302" cy="3396229"/>
          </a:xfrm>
        </p:grpSpPr>
        <p:pic>
          <p:nvPicPr>
            <p:cNvPr id="26" name="Picture 14" descr="http://files.softicons.com/download/system-icons/crystal-project-icons-by-everaldo-coelho/png/256x256/actions/software-development.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89843" y="3470979"/>
              <a:ext cx="684679" cy="684679"/>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p:cNvSpPr txBox="1"/>
            <p:nvPr/>
          </p:nvSpPr>
          <p:spPr>
            <a:xfrm>
              <a:off x="5579382" y="2775971"/>
              <a:ext cx="1558475" cy="400110"/>
            </a:xfrm>
            <a:prstGeom prst="rect">
              <a:avLst/>
            </a:prstGeom>
            <a:noFill/>
          </p:spPr>
          <p:txBody>
            <a:bodyPr wrap="square" rtlCol="0">
              <a:spAutoFit/>
            </a:bodyPr>
            <a:lstStyle/>
            <a:p>
              <a:r>
                <a:rPr lang="en-US" sz="2000" b="1" dirty="0" smtClean="0">
                  <a:latin typeface="Whitney Light" pitchFamily="50" charset="0"/>
                </a:rPr>
                <a:t>Extractor</a:t>
              </a:r>
              <a:endParaRPr lang="en-US" sz="2000" b="1" dirty="0">
                <a:latin typeface="Whitney Light" pitchFamily="50" charset="0"/>
              </a:endParaRPr>
            </a:p>
          </p:txBody>
        </p:sp>
        <p:sp>
          <p:nvSpPr>
            <p:cNvPr id="29" name="Rectangle 28"/>
            <p:cNvSpPr/>
            <p:nvPr/>
          </p:nvSpPr>
          <p:spPr>
            <a:xfrm>
              <a:off x="5619489" y="3141987"/>
              <a:ext cx="3200195" cy="3030213"/>
            </a:xfrm>
            <a:prstGeom prst="rect">
              <a:avLst/>
            </a:pr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eaLnBrk="1" fontAlgn="auto" hangingPunct="1">
                <a:spcBef>
                  <a:spcPts val="0"/>
                </a:spcBef>
                <a:spcAft>
                  <a:spcPts val="0"/>
                </a:spcAft>
              </a:pPr>
              <a:endParaRPr lang="en-US">
                <a:solidFill>
                  <a:prstClr val="white"/>
                </a:solidFill>
                <a:latin typeface="Whitney Light" pitchFamily="50" charset="0"/>
              </a:endParaRPr>
            </a:p>
          </p:txBody>
        </p:sp>
      </p:grpSp>
      <p:grpSp>
        <p:nvGrpSpPr>
          <p:cNvPr id="57" name="Group 56"/>
          <p:cNvGrpSpPr/>
          <p:nvPr/>
        </p:nvGrpSpPr>
        <p:grpSpPr>
          <a:xfrm>
            <a:off x="5334000" y="1578807"/>
            <a:ext cx="2133600" cy="2078793"/>
            <a:chOff x="5334000" y="1032268"/>
            <a:chExt cx="2133600" cy="2078793"/>
          </a:xfrm>
        </p:grpSpPr>
        <p:grpSp>
          <p:nvGrpSpPr>
            <p:cNvPr id="33" name="Group 32"/>
            <p:cNvGrpSpPr/>
            <p:nvPr/>
          </p:nvGrpSpPr>
          <p:grpSpPr>
            <a:xfrm>
              <a:off x="5680644" y="1032268"/>
              <a:ext cx="1494858" cy="1494858"/>
              <a:chOff x="7010975" y="1942255"/>
              <a:chExt cx="1494858" cy="1494858"/>
            </a:xfrm>
          </p:grpSpPr>
          <p:pic>
            <p:nvPicPr>
              <p:cNvPr id="25" name="Picture 10" descr="avatars,businesses,businesspeople,businesswomen,clipped images,computer monitors,computers,computing,cropped images,cropped pictures,females,heads,icons,monitors,offices,persons,PNG,technologies,transparent background,wome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10975" y="1942255"/>
                <a:ext cx="1494858" cy="1494858"/>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27"/>
              <p:cNvSpPr txBox="1"/>
              <p:nvPr/>
            </p:nvSpPr>
            <p:spPr>
              <a:xfrm>
                <a:off x="7274136" y="3059128"/>
                <a:ext cx="908326" cy="276999"/>
              </a:xfrm>
              <a:prstGeom prst="rect">
                <a:avLst/>
              </a:prstGeom>
              <a:noFill/>
            </p:spPr>
            <p:txBody>
              <a:bodyPr wrap="none" rtlCol="0">
                <a:spAutoFit/>
              </a:bodyPr>
              <a:lstStyle/>
              <a:p>
                <a:r>
                  <a:rPr lang="en-US" sz="1200" dirty="0" smtClean="0">
                    <a:latin typeface="Whitney Light" pitchFamily="50" charset="0"/>
                  </a:rPr>
                  <a:t>Power User</a:t>
                </a:r>
                <a:endParaRPr lang="en-US" sz="1200" dirty="0">
                  <a:latin typeface="Whitney Light" pitchFamily="50" charset="0"/>
                </a:endParaRPr>
              </a:p>
            </p:txBody>
          </p:sp>
        </p:grpSp>
        <p:sp>
          <p:nvSpPr>
            <p:cNvPr id="32" name="Bent Arrow 31"/>
            <p:cNvSpPr/>
            <p:nvPr/>
          </p:nvSpPr>
          <p:spPr>
            <a:xfrm rot="5400000">
              <a:off x="6043633" y="1687094"/>
              <a:ext cx="714334" cy="2133600"/>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Whitney Light" pitchFamily="50" charset="0"/>
              </a:endParaRPr>
            </a:p>
          </p:txBody>
        </p:sp>
      </p:grpSp>
      <p:sp>
        <p:nvSpPr>
          <p:cNvPr id="41" name="Rectangle 40"/>
          <p:cNvSpPr/>
          <p:nvPr/>
        </p:nvSpPr>
        <p:spPr>
          <a:xfrm>
            <a:off x="6112266" y="6717268"/>
            <a:ext cx="370614" cy="369332"/>
          </a:xfrm>
          <a:prstGeom prst="rect">
            <a:avLst/>
          </a:prstGeom>
        </p:spPr>
        <p:txBody>
          <a:bodyPr wrap="none">
            <a:spAutoFit/>
          </a:bodyPr>
          <a:lstStyle/>
          <a:p>
            <a:pPr algn="ctr"/>
            <a:r>
              <a:rPr lang="en-US" altLang="en-US" i="1" dirty="0">
                <a:solidFill>
                  <a:schemeClr val="tx2">
                    <a:lumMod val="50000"/>
                  </a:schemeClr>
                </a:solidFill>
                <a:ea typeface="MS PGothic" panose="020B0600070205080204" pitchFamily="34" charset="-128"/>
              </a:rPr>
              <a:t>…</a:t>
            </a:r>
          </a:p>
        </p:txBody>
      </p:sp>
      <p:grpSp>
        <p:nvGrpSpPr>
          <p:cNvPr id="59" name="Group 58"/>
          <p:cNvGrpSpPr/>
          <p:nvPr/>
        </p:nvGrpSpPr>
        <p:grpSpPr>
          <a:xfrm>
            <a:off x="2893032" y="2964972"/>
            <a:ext cx="5798823" cy="2254562"/>
            <a:chOff x="2893032" y="2338338"/>
            <a:chExt cx="5798823" cy="2254562"/>
          </a:xfrm>
        </p:grpSpPr>
        <p:sp>
          <p:nvSpPr>
            <p:cNvPr id="42" name="Rectangle 15"/>
            <p:cNvSpPr>
              <a:spLocks noChangeArrowheads="1"/>
            </p:cNvSpPr>
            <p:nvPr/>
          </p:nvSpPr>
          <p:spPr bwMode="auto">
            <a:xfrm>
              <a:off x="6553200" y="3236380"/>
              <a:ext cx="2138655" cy="1356520"/>
            </a:xfrm>
            <a:prstGeom prst="rect">
              <a:avLst/>
            </a:prstGeom>
            <a:solidFill>
              <a:srgbClr val="FFFFFF"/>
            </a:solidFill>
            <a:ln w="21600">
              <a:solidFill>
                <a:schemeClr val="accent2"/>
              </a:solidFill>
              <a:prstDash val="sysDash"/>
              <a:round/>
              <a:headEnd/>
              <a:tailEnd/>
            </a:ln>
          </p:spPr>
          <p:txBody>
            <a:bodyPr wrap="none" lIns="90000" tIns="46800" rIns="90000" bIns="46800" anchor="t"/>
            <a:lstStyle/>
            <a:p>
              <a:pPr algn="ctr">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200" b="1" dirty="0" smtClean="0">
                  <a:solidFill>
                    <a:srgbClr val="000000"/>
                  </a:solidFill>
                  <a:latin typeface="Whitney Light" pitchFamily="50" charset="0"/>
                  <a:ea typeface="Microsoft YaHei" pitchFamily="34" charset="-122"/>
                </a:rPr>
                <a:t>Dictionaries</a:t>
              </a:r>
              <a:endParaRPr lang="en-US" sz="1200" b="1" dirty="0">
                <a:solidFill>
                  <a:srgbClr val="000000"/>
                </a:solidFill>
                <a:latin typeface="Whitney Light" pitchFamily="50" charset="0"/>
                <a:ea typeface="Microsoft YaHei" pitchFamily="34" charset="-122"/>
              </a:endParaRPr>
            </a:p>
          </p:txBody>
        </p:sp>
        <p:sp>
          <p:nvSpPr>
            <p:cNvPr id="34" name="Text Box 10"/>
            <p:cNvSpPr txBox="1">
              <a:spLocks noChangeArrowheads="1"/>
            </p:cNvSpPr>
            <p:nvPr/>
          </p:nvSpPr>
          <p:spPr bwMode="auto">
            <a:xfrm>
              <a:off x="6777795" y="3505062"/>
              <a:ext cx="815993" cy="1024896"/>
            </a:xfrm>
            <a:prstGeom prst="rect">
              <a:avLst/>
            </a:prstGeom>
            <a:solidFill>
              <a:schemeClr val="bg1">
                <a:lumMod val="95000"/>
              </a:schemeClr>
            </a:solidFill>
            <a:ln w="9525">
              <a:solidFill>
                <a:srgbClr val="C0C0C0"/>
              </a:solidFill>
              <a:miter lim="800000"/>
              <a:headEnd/>
              <a:tailEnd/>
            </a:ln>
            <a:effectLst>
              <a:outerShdw dist="35921" dir="2700000" algn="ctr" rotWithShape="0">
                <a:schemeClr val="bg2"/>
              </a:outerShdw>
            </a:effectLst>
          </p:spPr>
          <p:txBody>
            <a:bodyPr wrap="none" tIns="91440" bIns="9144">
              <a:spAutoFit/>
            </a:bodyP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200" i="1" dirty="0">
                  <a:solidFill>
                    <a:srgbClr val="009900"/>
                  </a:solidFill>
                  <a:latin typeface="Whitney Light" pitchFamily="50" charset="0"/>
                  <a:ea typeface="MS PGothic" panose="020B0600070205080204" pitchFamily="34" charset="-128"/>
                </a:rPr>
                <a:t>UST</a:t>
              </a:r>
            </a:p>
            <a:p>
              <a:pPr algn="ctr"/>
              <a:r>
                <a:rPr lang="en-US" altLang="en-US" sz="1200" i="1" dirty="0">
                  <a:solidFill>
                    <a:srgbClr val="009900"/>
                  </a:solidFill>
                  <a:latin typeface="Whitney Light" pitchFamily="50" charset="0"/>
                  <a:ea typeface="MS PGothic" panose="020B0600070205080204" pitchFamily="34" charset="-128"/>
                </a:rPr>
                <a:t>US T-bond</a:t>
              </a:r>
            </a:p>
            <a:p>
              <a:pPr algn="ctr"/>
              <a:r>
                <a:rPr lang="en-US" altLang="en-US" sz="1200" i="1" dirty="0" smtClean="0">
                  <a:solidFill>
                    <a:srgbClr val="009900"/>
                  </a:solidFill>
                  <a:latin typeface="Whitney Light" pitchFamily="50" charset="0"/>
                  <a:ea typeface="MS PGothic" panose="020B0600070205080204" pitchFamily="34" charset="-128"/>
                </a:rPr>
                <a:t>CHGOV</a:t>
              </a:r>
              <a:endParaRPr lang="en-US" altLang="en-US" sz="1200" i="1" dirty="0">
                <a:solidFill>
                  <a:srgbClr val="009900"/>
                </a:solidFill>
                <a:latin typeface="Whitney Light" pitchFamily="50" charset="0"/>
                <a:ea typeface="MS PGothic" panose="020B0600070205080204" pitchFamily="34" charset="-128"/>
              </a:endParaRPr>
            </a:p>
            <a:p>
              <a:pPr algn="ctr"/>
              <a:r>
                <a:rPr lang="en-US" altLang="en-US" sz="1200" i="1" dirty="0">
                  <a:solidFill>
                    <a:srgbClr val="009900"/>
                  </a:solidFill>
                  <a:latin typeface="Whitney Light" pitchFamily="50" charset="0"/>
                  <a:ea typeface="MS PGothic" panose="020B0600070205080204" pitchFamily="34" charset="-128"/>
                </a:rPr>
                <a:t>Indian </a:t>
              </a:r>
              <a:r>
                <a:rPr lang="en-US" altLang="en-US" sz="1200" i="1" dirty="0" smtClean="0">
                  <a:solidFill>
                    <a:srgbClr val="009900"/>
                  </a:solidFill>
                  <a:latin typeface="Whitney Light" pitchFamily="50" charset="0"/>
                  <a:ea typeface="MS PGothic" panose="020B0600070205080204" pitchFamily="34" charset="-128"/>
                </a:rPr>
                <a:t>gilt</a:t>
              </a:r>
            </a:p>
            <a:p>
              <a:pPr algn="ctr"/>
              <a:r>
                <a:rPr lang="en-US" altLang="en-US" sz="1200" i="1" dirty="0" smtClean="0">
                  <a:solidFill>
                    <a:srgbClr val="009900"/>
                  </a:solidFill>
                  <a:latin typeface="Whitney Light" pitchFamily="50" charset="0"/>
                  <a:ea typeface="MS PGothic" panose="020B0600070205080204" pitchFamily="34" charset="-128"/>
                </a:rPr>
                <a:t>…</a:t>
              </a:r>
              <a:endParaRPr lang="en-US" altLang="en-US" sz="1200" i="1" dirty="0">
                <a:solidFill>
                  <a:srgbClr val="009900"/>
                </a:solidFill>
                <a:latin typeface="Whitney Light" pitchFamily="50" charset="0"/>
                <a:ea typeface="MS PGothic" panose="020B0600070205080204" pitchFamily="34" charset="-128"/>
              </a:endParaRPr>
            </a:p>
          </p:txBody>
        </p:sp>
        <p:sp>
          <p:nvSpPr>
            <p:cNvPr id="40" name="Rectangle 39"/>
            <p:cNvSpPr/>
            <p:nvPr/>
          </p:nvSpPr>
          <p:spPr bwMode="auto">
            <a:xfrm>
              <a:off x="2893032" y="2338338"/>
              <a:ext cx="2299845" cy="879525"/>
            </a:xfrm>
            <a:prstGeom prst="rect">
              <a:avLst/>
            </a:prstGeom>
            <a:noFill/>
            <a:ln w="28575" cap="flat" cmpd="sng" algn="ctr">
              <a:solidFill>
                <a:schemeClr val="accent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90000"/>
                </a:lnSpc>
                <a:spcBef>
                  <a:spcPct val="0"/>
                </a:spcBef>
                <a:spcAft>
                  <a:spcPct val="0"/>
                </a:spcAft>
                <a:buClrTx/>
                <a:buSzTx/>
                <a:buFontTx/>
                <a:buNone/>
                <a:tabLst/>
              </a:pPr>
              <a:endParaRPr kumimoji="0" lang="en-US" sz="2200" b="0" i="0" u="none" strike="noStrike" cap="none" normalizeH="0" baseline="0" smtClean="0">
                <a:ln>
                  <a:noFill/>
                </a:ln>
                <a:solidFill>
                  <a:schemeClr val="hlink"/>
                </a:solidFill>
                <a:effectLst/>
                <a:latin typeface="Whitney Light" pitchFamily="50" charset="0"/>
              </a:endParaRPr>
            </a:p>
          </p:txBody>
        </p:sp>
        <p:sp>
          <p:nvSpPr>
            <p:cNvPr id="43" name="Rectangle 42"/>
            <p:cNvSpPr/>
            <p:nvPr/>
          </p:nvSpPr>
          <p:spPr>
            <a:xfrm>
              <a:off x="7715745" y="3726114"/>
              <a:ext cx="338554" cy="369332"/>
            </a:xfrm>
            <a:prstGeom prst="rect">
              <a:avLst/>
            </a:prstGeom>
          </p:spPr>
          <p:txBody>
            <a:bodyPr wrap="none">
              <a:spAutoFit/>
            </a:bodyPr>
            <a:lstStyle/>
            <a:p>
              <a:pPr algn="ctr"/>
              <a:r>
                <a:rPr lang="en-US" altLang="en-US" i="1" dirty="0">
                  <a:solidFill>
                    <a:schemeClr val="tx2">
                      <a:lumMod val="50000"/>
                    </a:schemeClr>
                  </a:solidFill>
                  <a:latin typeface="Whitney Light" pitchFamily="50" charset="0"/>
                  <a:ea typeface="MS PGothic" panose="020B0600070205080204" pitchFamily="34" charset="-128"/>
                </a:rPr>
                <a:t>…</a:t>
              </a:r>
            </a:p>
          </p:txBody>
        </p:sp>
        <p:cxnSp>
          <p:nvCxnSpPr>
            <p:cNvPr id="47" name="AutoShape 9"/>
            <p:cNvCxnSpPr>
              <a:cxnSpLocks noChangeShapeType="1"/>
            </p:cNvCxnSpPr>
            <p:nvPr/>
          </p:nvCxnSpPr>
          <p:spPr bwMode="auto">
            <a:xfrm>
              <a:off x="5207336" y="2810606"/>
              <a:ext cx="1345864" cy="770794"/>
            </a:xfrm>
            <a:prstGeom prst="straightConnector1">
              <a:avLst/>
            </a:prstGeom>
            <a:noFill/>
            <a:ln w="12700">
              <a:solidFill>
                <a:schemeClr val="accent2"/>
              </a:solidFill>
              <a:round/>
              <a:headEnd/>
              <a:tailEnd type="stealth" w="lg" len="lg"/>
            </a:ln>
            <a:extLst>
              <a:ext uri="{909E8E84-426E-40DD-AFC4-6F175D3DCCD1}">
                <a14:hiddenFill xmlns:a14="http://schemas.microsoft.com/office/drawing/2010/main">
                  <a:noFill/>
                </a14:hiddenFill>
              </a:ext>
            </a:extLst>
          </p:spPr>
        </p:cxnSp>
      </p:grpSp>
      <p:grpSp>
        <p:nvGrpSpPr>
          <p:cNvPr id="60" name="Group 59"/>
          <p:cNvGrpSpPr/>
          <p:nvPr/>
        </p:nvGrpSpPr>
        <p:grpSpPr>
          <a:xfrm>
            <a:off x="2838168" y="3956564"/>
            <a:ext cx="5894439" cy="2777535"/>
            <a:chOff x="2838168" y="3329930"/>
            <a:chExt cx="5894439" cy="2777535"/>
          </a:xfrm>
        </p:grpSpPr>
        <p:sp>
          <p:nvSpPr>
            <p:cNvPr id="44" name="Rectangle 15"/>
            <p:cNvSpPr>
              <a:spLocks noChangeArrowheads="1"/>
            </p:cNvSpPr>
            <p:nvPr/>
          </p:nvSpPr>
          <p:spPr bwMode="auto">
            <a:xfrm>
              <a:off x="5706908" y="4750945"/>
              <a:ext cx="3025699" cy="1356520"/>
            </a:xfrm>
            <a:prstGeom prst="rect">
              <a:avLst/>
            </a:prstGeom>
            <a:solidFill>
              <a:srgbClr val="FFFFFF"/>
            </a:solidFill>
            <a:ln w="21600">
              <a:solidFill>
                <a:srgbClr val="0070C0"/>
              </a:solidFill>
              <a:prstDash val="sysDash"/>
              <a:round/>
              <a:headEnd/>
              <a:tailEnd/>
            </a:ln>
          </p:spPr>
          <p:txBody>
            <a:bodyPr wrap="none" lIns="90000" tIns="46800" rIns="90000" bIns="46800" anchor="t"/>
            <a:lstStyle/>
            <a:p>
              <a:pPr algn="ctr">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200" b="1" dirty="0" smtClean="0">
                  <a:solidFill>
                    <a:srgbClr val="000000"/>
                  </a:solidFill>
                  <a:latin typeface="Whitney Light" pitchFamily="50" charset="0"/>
                  <a:ea typeface="Microsoft YaHei" pitchFamily="34" charset="-122"/>
                </a:rPr>
                <a:t>Patterns</a:t>
              </a:r>
              <a:endParaRPr lang="en-US" sz="1200" b="1" dirty="0">
                <a:solidFill>
                  <a:srgbClr val="000000"/>
                </a:solidFill>
                <a:latin typeface="Whitney Light" pitchFamily="50" charset="0"/>
                <a:ea typeface="Microsoft YaHei" pitchFamily="34" charset="-122"/>
              </a:endParaRPr>
            </a:p>
          </p:txBody>
        </p:sp>
        <p:sp>
          <p:nvSpPr>
            <p:cNvPr id="35" name="Text Box 10"/>
            <p:cNvSpPr txBox="1">
              <a:spLocks noChangeArrowheads="1"/>
            </p:cNvSpPr>
            <p:nvPr/>
          </p:nvSpPr>
          <p:spPr bwMode="auto">
            <a:xfrm>
              <a:off x="5988707" y="5079594"/>
              <a:ext cx="845296" cy="286232"/>
            </a:xfrm>
            <a:prstGeom prst="rect">
              <a:avLst/>
            </a:prstGeom>
            <a:solidFill>
              <a:schemeClr val="bg1">
                <a:lumMod val="95000"/>
              </a:schemeClr>
            </a:solidFill>
            <a:ln w="9525">
              <a:solidFill>
                <a:srgbClr val="C0C0C0"/>
              </a:solidFill>
              <a:miter lim="800000"/>
              <a:headEnd/>
              <a:tailEnd/>
            </a:ln>
            <a:effectLst>
              <a:outerShdw dist="35921" dir="2700000" algn="ctr" rotWithShape="0">
                <a:schemeClr val="bg2"/>
              </a:outerShdw>
            </a:effectLst>
          </p:spPr>
          <p:txBody>
            <a:bodyPr wrap="none" tIns="91440" bIns="9144" anchor="ctr">
              <a:spAutoFit/>
            </a:bodyP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200" i="1" dirty="0" smtClean="0">
                  <a:solidFill>
                    <a:schemeClr val="tx2">
                      <a:lumMod val="60000"/>
                      <a:lumOff val="40000"/>
                    </a:schemeClr>
                  </a:solidFill>
                  <a:latin typeface="Whitney Light" pitchFamily="50" charset="0"/>
                  <a:ea typeface="MS PGothic" panose="020B0600070205080204" pitchFamily="34" charset="-128"/>
                </a:rPr>
                <a:t>Nationality</a:t>
              </a:r>
              <a:endParaRPr lang="en-US" altLang="en-US" sz="1200" i="1" dirty="0">
                <a:solidFill>
                  <a:schemeClr val="tx2">
                    <a:lumMod val="60000"/>
                    <a:lumOff val="40000"/>
                  </a:schemeClr>
                </a:solidFill>
                <a:latin typeface="Whitney Light" pitchFamily="50" charset="0"/>
                <a:ea typeface="MS PGothic" panose="020B0600070205080204" pitchFamily="34" charset="-128"/>
              </a:endParaRPr>
            </a:p>
          </p:txBody>
        </p:sp>
        <p:sp>
          <p:nvSpPr>
            <p:cNvPr id="36" name="Text Box 10"/>
            <p:cNvSpPr txBox="1">
              <a:spLocks noChangeArrowheads="1"/>
            </p:cNvSpPr>
            <p:nvPr/>
          </p:nvSpPr>
          <p:spPr bwMode="auto">
            <a:xfrm>
              <a:off x="7034668" y="5081341"/>
              <a:ext cx="849912" cy="286232"/>
            </a:xfrm>
            <a:prstGeom prst="rect">
              <a:avLst/>
            </a:prstGeom>
            <a:solidFill>
              <a:schemeClr val="bg1">
                <a:lumMod val="95000"/>
              </a:schemeClr>
            </a:solidFill>
            <a:ln w="9525">
              <a:solidFill>
                <a:srgbClr val="C0C0C0"/>
              </a:solidFill>
              <a:miter lim="800000"/>
              <a:headEnd/>
              <a:tailEnd/>
            </a:ln>
            <a:effectLst>
              <a:outerShdw dist="35921" dir="2700000" algn="ctr" rotWithShape="0">
                <a:schemeClr val="bg2"/>
              </a:outerShdw>
            </a:effectLst>
          </p:spPr>
          <p:txBody>
            <a:bodyPr wrap="none" tIns="91440" bIns="9144" anchor="ctr">
              <a:spAutoFit/>
            </a:bodyP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200" i="1" dirty="0" smtClean="0">
                  <a:solidFill>
                    <a:srgbClr val="00B0F0"/>
                  </a:solidFill>
                  <a:latin typeface="Whitney Light" pitchFamily="50" charset="0"/>
                  <a:ea typeface="MS PGothic" panose="020B0600070205080204" pitchFamily="34" charset="-128"/>
                </a:rPr>
                <a:t>Bond Suffix</a:t>
              </a:r>
              <a:endParaRPr lang="en-US" altLang="en-US" sz="1200" i="1" dirty="0">
                <a:solidFill>
                  <a:srgbClr val="00B0F0"/>
                </a:solidFill>
                <a:latin typeface="Whitney Light" pitchFamily="50" charset="0"/>
                <a:ea typeface="MS PGothic" panose="020B0600070205080204" pitchFamily="34" charset="-128"/>
              </a:endParaRPr>
            </a:p>
          </p:txBody>
        </p:sp>
        <p:sp>
          <p:nvSpPr>
            <p:cNvPr id="46" name="Rectangle 45"/>
            <p:cNvSpPr/>
            <p:nvPr/>
          </p:nvSpPr>
          <p:spPr bwMode="auto">
            <a:xfrm>
              <a:off x="2838168" y="3329930"/>
              <a:ext cx="2354709" cy="678508"/>
            </a:xfrm>
            <a:prstGeom prst="rect">
              <a:avLst/>
            </a:prstGeom>
            <a:noFill/>
            <a:ln w="28575" cap="flat" cmpd="sng" algn="ctr">
              <a:solidFill>
                <a:srgbClr val="0070C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90000"/>
                </a:lnSpc>
                <a:spcBef>
                  <a:spcPct val="0"/>
                </a:spcBef>
                <a:spcAft>
                  <a:spcPct val="0"/>
                </a:spcAft>
                <a:buClrTx/>
                <a:buSzTx/>
                <a:buFontTx/>
                <a:buNone/>
                <a:tabLst/>
              </a:pPr>
              <a:endParaRPr kumimoji="0" lang="en-US" sz="2200" b="0" i="0" u="none" strike="noStrike" cap="none" normalizeH="0" baseline="0" smtClean="0">
                <a:ln>
                  <a:noFill/>
                </a:ln>
                <a:solidFill>
                  <a:schemeClr val="hlink"/>
                </a:solidFill>
                <a:effectLst/>
                <a:latin typeface="Whitney Light" pitchFamily="50" charset="0"/>
              </a:endParaRPr>
            </a:p>
          </p:txBody>
        </p:sp>
        <p:cxnSp>
          <p:nvCxnSpPr>
            <p:cNvPr id="49" name="AutoShape 9"/>
            <p:cNvCxnSpPr>
              <a:cxnSpLocks noChangeShapeType="1"/>
            </p:cNvCxnSpPr>
            <p:nvPr/>
          </p:nvCxnSpPr>
          <p:spPr bwMode="auto">
            <a:xfrm>
              <a:off x="5207336" y="3769102"/>
              <a:ext cx="736469" cy="1292977"/>
            </a:xfrm>
            <a:prstGeom prst="straightConnector1">
              <a:avLst/>
            </a:prstGeom>
            <a:noFill/>
            <a:ln w="12700">
              <a:solidFill>
                <a:srgbClr val="0070C0"/>
              </a:solidFill>
              <a:round/>
              <a:headEnd/>
              <a:tailEnd type="stealth" w="lg" len="lg"/>
            </a:ln>
            <a:extLst>
              <a:ext uri="{909E8E84-426E-40DD-AFC4-6F175D3DCCD1}">
                <a14:hiddenFill xmlns:a14="http://schemas.microsoft.com/office/drawing/2010/main">
                  <a:noFill/>
                </a14:hiddenFill>
              </a:ext>
            </a:extLst>
          </p:spPr>
        </p:cxnSp>
      </p:grpSp>
      <p:grpSp>
        <p:nvGrpSpPr>
          <p:cNvPr id="61" name="Group 60"/>
          <p:cNvGrpSpPr/>
          <p:nvPr/>
        </p:nvGrpSpPr>
        <p:grpSpPr>
          <a:xfrm>
            <a:off x="2838167" y="4664384"/>
            <a:ext cx="5623673" cy="1829650"/>
            <a:chOff x="2838167" y="4037750"/>
            <a:chExt cx="5623673" cy="1829650"/>
          </a:xfrm>
        </p:grpSpPr>
        <p:sp>
          <p:nvSpPr>
            <p:cNvPr id="37" name="Text Box 10"/>
            <p:cNvSpPr txBox="1">
              <a:spLocks noChangeArrowheads="1"/>
            </p:cNvSpPr>
            <p:nvPr/>
          </p:nvSpPr>
          <p:spPr bwMode="auto">
            <a:xfrm>
              <a:off x="5943260" y="5581168"/>
              <a:ext cx="651589" cy="286232"/>
            </a:xfrm>
            <a:prstGeom prst="rect">
              <a:avLst/>
            </a:prstGeom>
            <a:solidFill>
              <a:schemeClr val="bg1">
                <a:lumMod val="95000"/>
              </a:schemeClr>
            </a:solidFill>
            <a:ln w="9525">
              <a:solidFill>
                <a:srgbClr val="C0C0C0"/>
              </a:solidFill>
              <a:miter lim="800000"/>
              <a:headEnd/>
              <a:tailEnd/>
            </a:ln>
            <a:effectLst>
              <a:outerShdw dist="35921" dir="2700000" algn="ctr" rotWithShape="0">
                <a:schemeClr val="bg2"/>
              </a:outerShdw>
            </a:effectLst>
          </p:spPr>
          <p:txBody>
            <a:bodyPr wrap="none" tIns="91440" bIns="9144" anchor="ctr">
              <a:spAutoFit/>
            </a:bodyP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200" i="1" dirty="0" smtClean="0">
                  <a:solidFill>
                    <a:srgbClr val="002060"/>
                  </a:solidFill>
                  <a:latin typeface="Whitney Light" pitchFamily="50" charset="0"/>
                  <a:ea typeface="MS PGothic" panose="020B0600070205080204" pitchFamily="34" charset="-128"/>
                </a:rPr>
                <a:t>Country</a:t>
              </a:r>
              <a:endParaRPr lang="en-US" altLang="en-US" sz="1200" i="1" dirty="0">
                <a:solidFill>
                  <a:srgbClr val="002060"/>
                </a:solidFill>
                <a:latin typeface="Whitney Light" pitchFamily="50" charset="0"/>
                <a:ea typeface="MS PGothic" panose="020B0600070205080204" pitchFamily="34" charset="-128"/>
              </a:endParaRPr>
            </a:p>
          </p:txBody>
        </p:sp>
        <p:sp>
          <p:nvSpPr>
            <p:cNvPr id="38" name="Text Box 10"/>
            <p:cNvSpPr txBox="1">
              <a:spLocks noChangeArrowheads="1"/>
            </p:cNvSpPr>
            <p:nvPr/>
          </p:nvSpPr>
          <p:spPr bwMode="auto">
            <a:xfrm>
              <a:off x="7611928" y="5577669"/>
              <a:ext cx="849912" cy="286232"/>
            </a:xfrm>
            <a:prstGeom prst="rect">
              <a:avLst/>
            </a:prstGeom>
            <a:solidFill>
              <a:schemeClr val="bg1">
                <a:lumMod val="95000"/>
              </a:schemeClr>
            </a:solidFill>
            <a:ln w="9525">
              <a:solidFill>
                <a:srgbClr val="C0C0C0"/>
              </a:solidFill>
              <a:miter lim="800000"/>
              <a:headEnd/>
              <a:tailEnd/>
            </a:ln>
            <a:effectLst>
              <a:outerShdw dist="35921" dir="2700000" algn="ctr" rotWithShape="0">
                <a:schemeClr val="bg2"/>
              </a:outerShdw>
            </a:effectLst>
          </p:spPr>
          <p:txBody>
            <a:bodyPr wrap="none" tIns="91440" bIns="9144" anchor="ctr">
              <a:spAutoFit/>
            </a:bodyP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200" i="1" dirty="0" smtClean="0">
                  <a:solidFill>
                    <a:srgbClr val="00B0F0"/>
                  </a:solidFill>
                  <a:latin typeface="Whitney Light" pitchFamily="50" charset="0"/>
                  <a:ea typeface="MS PGothic" panose="020B0600070205080204" pitchFamily="34" charset="-128"/>
                </a:rPr>
                <a:t>Bond Suffix</a:t>
              </a:r>
              <a:endParaRPr lang="en-US" altLang="en-US" sz="1200" i="1" dirty="0">
                <a:solidFill>
                  <a:srgbClr val="00B0F0"/>
                </a:solidFill>
                <a:latin typeface="Whitney Light" pitchFamily="50" charset="0"/>
                <a:ea typeface="MS PGothic" panose="020B0600070205080204" pitchFamily="34" charset="-128"/>
              </a:endParaRPr>
            </a:p>
          </p:txBody>
        </p:sp>
        <p:sp>
          <p:nvSpPr>
            <p:cNvPr id="39" name="Text Box 10"/>
            <p:cNvSpPr txBox="1">
              <a:spLocks noChangeArrowheads="1"/>
            </p:cNvSpPr>
            <p:nvPr/>
          </p:nvSpPr>
          <p:spPr bwMode="auto">
            <a:xfrm>
              <a:off x="6757601" y="5577669"/>
              <a:ext cx="709040" cy="286232"/>
            </a:xfrm>
            <a:prstGeom prst="rect">
              <a:avLst/>
            </a:prstGeom>
            <a:solidFill>
              <a:schemeClr val="bg1">
                <a:lumMod val="95000"/>
              </a:schemeClr>
            </a:solidFill>
            <a:ln w="9525">
              <a:solidFill>
                <a:srgbClr val="C0C0C0"/>
              </a:solidFill>
              <a:miter lim="800000"/>
              <a:headEnd/>
              <a:tailEnd/>
            </a:ln>
            <a:effectLst>
              <a:outerShdw dist="35921" dir="2700000" algn="ctr" rotWithShape="0">
                <a:schemeClr val="bg2"/>
              </a:outerShdw>
            </a:effectLst>
          </p:spPr>
          <p:txBody>
            <a:bodyPr wrap="none" tIns="91440" bIns="9144" anchor="ctr">
              <a:spAutoFit/>
            </a:bodyP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1200" i="1" dirty="0" smtClean="0">
                  <a:solidFill>
                    <a:schemeClr val="tx2">
                      <a:lumMod val="50000"/>
                    </a:schemeClr>
                  </a:solidFill>
                  <a:latin typeface="Whitney Light" pitchFamily="50" charset="0"/>
                  <a:ea typeface="MS PGothic" panose="020B0600070205080204" pitchFamily="34" charset="-128"/>
                </a:rPr>
                <a:t>Maturity</a:t>
              </a:r>
              <a:endParaRPr lang="en-US" altLang="en-US" sz="1200" i="1" dirty="0">
                <a:solidFill>
                  <a:schemeClr val="tx2">
                    <a:lumMod val="50000"/>
                  </a:schemeClr>
                </a:solidFill>
                <a:latin typeface="Whitney Light" pitchFamily="50" charset="0"/>
                <a:ea typeface="MS PGothic" panose="020B0600070205080204" pitchFamily="34" charset="-128"/>
              </a:endParaRPr>
            </a:p>
          </p:txBody>
        </p:sp>
        <p:sp>
          <p:nvSpPr>
            <p:cNvPr id="52" name="Rectangle 51"/>
            <p:cNvSpPr/>
            <p:nvPr/>
          </p:nvSpPr>
          <p:spPr bwMode="auto">
            <a:xfrm>
              <a:off x="2838167" y="4037750"/>
              <a:ext cx="2354709" cy="511141"/>
            </a:xfrm>
            <a:prstGeom prst="rect">
              <a:avLst/>
            </a:prstGeom>
            <a:noFill/>
            <a:ln w="28575" cap="flat" cmpd="sng" algn="ctr">
              <a:solidFill>
                <a:srgbClr val="0070C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90000"/>
                </a:lnSpc>
                <a:spcBef>
                  <a:spcPct val="0"/>
                </a:spcBef>
                <a:spcAft>
                  <a:spcPct val="0"/>
                </a:spcAft>
                <a:buClrTx/>
                <a:buSzTx/>
                <a:buFontTx/>
                <a:buNone/>
                <a:tabLst/>
              </a:pPr>
              <a:endParaRPr kumimoji="0" lang="en-US" sz="2200" b="0" i="0" u="none" strike="noStrike" cap="none" normalizeH="0" baseline="0" smtClean="0">
                <a:ln>
                  <a:noFill/>
                </a:ln>
                <a:solidFill>
                  <a:schemeClr val="hlink"/>
                </a:solidFill>
                <a:effectLst/>
                <a:latin typeface="Whitney Light" pitchFamily="50" charset="0"/>
              </a:endParaRPr>
            </a:p>
          </p:txBody>
        </p:sp>
        <p:cxnSp>
          <p:nvCxnSpPr>
            <p:cNvPr id="54" name="AutoShape 9"/>
            <p:cNvCxnSpPr>
              <a:cxnSpLocks noChangeShapeType="1"/>
            </p:cNvCxnSpPr>
            <p:nvPr/>
          </p:nvCxnSpPr>
          <p:spPr bwMode="auto">
            <a:xfrm>
              <a:off x="5192876" y="4291546"/>
              <a:ext cx="672553" cy="1412836"/>
            </a:xfrm>
            <a:prstGeom prst="straightConnector1">
              <a:avLst/>
            </a:prstGeom>
            <a:noFill/>
            <a:ln w="12700">
              <a:solidFill>
                <a:srgbClr val="0070C0"/>
              </a:solidFill>
              <a:round/>
              <a:headEnd/>
              <a:tailEnd type="stealth" w="lg" len="lg"/>
            </a:ln>
            <a:extLst>
              <a:ext uri="{909E8E84-426E-40DD-AFC4-6F175D3DCCD1}">
                <a14:hiddenFill xmlns:a14="http://schemas.microsoft.com/office/drawing/2010/main">
                  <a:noFill/>
                </a14:hiddenFill>
              </a:ext>
            </a:extLst>
          </p:spPr>
        </p:cxnSp>
      </p:grpSp>
      <p:grpSp>
        <p:nvGrpSpPr>
          <p:cNvPr id="10" name="Group 9"/>
          <p:cNvGrpSpPr/>
          <p:nvPr/>
        </p:nvGrpSpPr>
        <p:grpSpPr>
          <a:xfrm>
            <a:off x="2736457" y="1129311"/>
            <a:ext cx="1370251" cy="1593252"/>
            <a:chOff x="2736457" y="1129311"/>
            <a:chExt cx="1370251" cy="1593252"/>
          </a:xfrm>
        </p:grpSpPr>
        <p:grpSp>
          <p:nvGrpSpPr>
            <p:cNvPr id="53" name="Group 52"/>
            <p:cNvGrpSpPr/>
            <p:nvPr/>
          </p:nvGrpSpPr>
          <p:grpSpPr>
            <a:xfrm>
              <a:off x="2736457" y="1129311"/>
              <a:ext cx="1125235" cy="899620"/>
              <a:chOff x="1163904" y="4681187"/>
              <a:chExt cx="1125235" cy="899620"/>
            </a:xfrm>
          </p:grpSpPr>
          <p:pic>
            <p:nvPicPr>
              <p:cNvPr id="55" name="Picture 2" descr="http://ellicom.com/boutique/wp-content/uploads/2013/09/icon_expert_coul-279x200.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63904" y="4681187"/>
                <a:ext cx="1111554" cy="796813"/>
              </a:xfrm>
              <a:prstGeom prst="rect">
                <a:avLst/>
              </a:prstGeom>
              <a:noFill/>
              <a:extLst>
                <a:ext uri="{909E8E84-426E-40DD-AFC4-6F175D3DCCD1}">
                  <a14:hiddenFill xmlns:a14="http://schemas.microsoft.com/office/drawing/2010/main">
                    <a:solidFill>
                      <a:srgbClr val="FFFFFF"/>
                    </a:solidFill>
                  </a14:hiddenFill>
                </a:ext>
              </a:extLst>
            </p:spPr>
          </p:pic>
          <p:sp>
            <p:nvSpPr>
              <p:cNvPr id="62" name="TextBox 61"/>
              <p:cNvSpPr txBox="1"/>
              <p:nvPr/>
            </p:nvSpPr>
            <p:spPr>
              <a:xfrm>
                <a:off x="1165113" y="5303808"/>
                <a:ext cx="1124026" cy="276999"/>
              </a:xfrm>
              <a:prstGeom prst="rect">
                <a:avLst/>
              </a:prstGeom>
              <a:noFill/>
            </p:spPr>
            <p:txBody>
              <a:bodyPr wrap="none" rtlCol="0">
                <a:spAutoFit/>
              </a:bodyPr>
              <a:lstStyle/>
              <a:p>
                <a:r>
                  <a:rPr lang="en-US" sz="1200" dirty="0" smtClean="0">
                    <a:latin typeface="Whitney Light" pitchFamily="50" charset="0"/>
                  </a:rPr>
                  <a:t>Domain expert</a:t>
                </a:r>
                <a:endParaRPr lang="en-US" sz="1200" dirty="0">
                  <a:latin typeface="Whitney Light" pitchFamily="50" charset="0"/>
                </a:endParaRPr>
              </a:p>
            </p:txBody>
          </p:sp>
        </p:grpSp>
        <p:grpSp>
          <p:nvGrpSpPr>
            <p:cNvPr id="63" name="Group 62"/>
            <p:cNvGrpSpPr/>
            <p:nvPr/>
          </p:nvGrpSpPr>
          <p:grpSpPr>
            <a:xfrm>
              <a:off x="2783304" y="2057400"/>
              <a:ext cx="1323404" cy="665163"/>
              <a:chOff x="2783304" y="2057400"/>
              <a:chExt cx="1323404" cy="665163"/>
            </a:xfrm>
          </p:grpSpPr>
          <p:sp>
            <p:nvSpPr>
              <p:cNvPr id="65" name="Bent Arrow 64"/>
              <p:cNvSpPr/>
              <p:nvPr/>
            </p:nvSpPr>
            <p:spPr>
              <a:xfrm rot="10800000" flipV="1">
                <a:off x="2783304" y="2057400"/>
                <a:ext cx="1312618" cy="665163"/>
              </a:xfrm>
              <a:prstGeom prst="bentArrow">
                <a:avLst>
                  <a:gd name="adj1" fmla="val 25000"/>
                  <a:gd name="adj2" fmla="val 34062"/>
                  <a:gd name="adj3" fmla="val 25000"/>
                  <a:gd name="adj4" fmla="val 4375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Whitney Light" pitchFamily="50" charset="0"/>
                </a:endParaRPr>
              </a:p>
            </p:txBody>
          </p:sp>
          <p:sp>
            <p:nvSpPr>
              <p:cNvPr id="66" name="Text Box 6"/>
              <p:cNvSpPr txBox="1">
                <a:spLocks noChangeArrowheads="1"/>
              </p:cNvSpPr>
              <p:nvPr/>
            </p:nvSpPr>
            <p:spPr bwMode="auto">
              <a:xfrm>
                <a:off x="2811308" y="2171032"/>
                <a:ext cx="129540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800" i="1" dirty="0" smtClean="0">
                    <a:solidFill>
                      <a:srgbClr val="0000CC"/>
                    </a:solidFill>
                    <a:latin typeface="Whitney Light" pitchFamily="50" charset="0"/>
                    <a:ea typeface="MS PGothic" panose="020B0600070205080204" pitchFamily="34" charset="-128"/>
                  </a:rPr>
                  <a:t>Accept/Reject terms</a:t>
                </a:r>
                <a:endParaRPr lang="en-US" altLang="en-US" sz="800" i="1" dirty="0">
                  <a:solidFill>
                    <a:srgbClr val="0000CC"/>
                  </a:solidFill>
                  <a:latin typeface="Whitney Light" pitchFamily="50" charset="0"/>
                  <a:ea typeface="MS PGothic" panose="020B0600070205080204" pitchFamily="34" charset="-128"/>
                </a:endParaRPr>
              </a:p>
            </p:txBody>
          </p:sp>
        </p:grpSp>
      </p:grpSp>
      <p:sp>
        <p:nvSpPr>
          <p:cNvPr id="6" name="Date Placeholder 5"/>
          <p:cNvSpPr>
            <a:spLocks noGrp="1"/>
          </p:cNvSpPr>
          <p:nvPr>
            <p:ph type="dt" sz="half" idx="12"/>
          </p:nvPr>
        </p:nvSpPr>
        <p:spPr/>
        <p:txBody>
          <a:bodyPr/>
          <a:lstStyle/>
          <a:p>
            <a:pPr>
              <a:defRPr/>
            </a:pPr>
            <a:r>
              <a:rPr lang="en-US" altLang="en-US" smtClean="0"/>
              <a:t> </a:t>
            </a:r>
            <a:endParaRPr lang="en-US" altLang="en-US"/>
          </a:p>
        </p:txBody>
      </p:sp>
    </p:spTree>
    <p:extLst>
      <p:ext uri="{BB962C8B-B14F-4D97-AF65-F5344CB8AC3E}">
        <p14:creationId xmlns:p14="http://schemas.microsoft.com/office/powerpoint/2010/main" val="902327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12"/>
                                        </p:tgtEl>
                                      </p:cBhvr>
                                    </p:animEffect>
                                    <p:animScale>
                                      <p:cBhvr>
                                        <p:cTn id="7" dur="250" autoRev="1" fill="hold"/>
                                        <p:tgtEl>
                                          <p:spTgt spid="12"/>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grpId="0" nodeType="clickEffect">
                                  <p:stCondLst>
                                    <p:cond delay="0"/>
                                  </p:stCondLst>
                                  <p:childTnLst>
                                    <p:animEffect transition="out" filter="fade">
                                      <p:cBhvr>
                                        <p:cTn id="11" dur="500" tmFilter="0, 0; .2, .5; .8, .5; 1, 0"/>
                                        <p:tgtEl>
                                          <p:spTgt spid="5"/>
                                        </p:tgtEl>
                                      </p:cBhvr>
                                    </p:animEffect>
                                    <p:animScale>
                                      <p:cBhvr>
                                        <p:cTn id="12" dur="250" autoRev="1" fill="hold"/>
                                        <p:tgtEl>
                                          <p:spTgt spid="5"/>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6" presetClass="emph" presetSubtype="0" fill="hold" grpId="0" nodeType="clickEffect">
                                  <p:stCondLst>
                                    <p:cond delay="0"/>
                                  </p:stCondLst>
                                  <p:childTnLst>
                                    <p:animEffect transition="out" filter="fade">
                                      <p:cBhvr>
                                        <p:cTn id="16" dur="500" tmFilter="0, 0; .2, .5; .8, .5; 1, 0"/>
                                        <p:tgtEl>
                                          <p:spTgt spid="23"/>
                                        </p:tgtEl>
                                      </p:cBhvr>
                                    </p:animEffect>
                                    <p:animScale>
                                      <p:cBhvr>
                                        <p:cTn id="17" dur="250" autoRev="1" fill="hold"/>
                                        <p:tgtEl>
                                          <p:spTgt spid="23"/>
                                        </p:tgtEl>
                                      </p:cBhvr>
                                      <p:by x="105000" y="105000"/>
                                    </p:animScale>
                                  </p:childTnLst>
                                </p:cTn>
                              </p:par>
                            </p:childTnLst>
                          </p:cTn>
                        </p:par>
                      </p:childTnLst>
                    </p:cTn>
                  </p:par>
                  <p:par>
                    <p:cTn id="18" fill="hold">
                      <p:stCondLst>
                        <p:cond delay="indefinite"/>
                      </p:stCondLst>
                      <p:childTnLst>
                        <p:par>
                          <p:cTn id="19" fill="hold">
                            <p:stCondLst>
                              <p:cond delay="0"/>
                            </p:stCondLst>
                            <p:childTnLst>
                              <p:par>
                                <p:cTn id="20" presetID="26" presetClass="emph" presetSubtype="0" fill="hold" nodeType="clickEffect">
                                  <p:stCondLst>
                                    <p:cond delay="0"/>
                                  </p:stCondLst>
                                  <p:childTnLst>
                                    <p:animEffect transition="out" filter="fade">
                                      <p:cBhvr>
                                        <p:cTn id="21" dur="500" tmFilter="0, 0; .2, .5; .8, .5; 1, 0"/>
                                        <p:tgtEl>
                                          <p:spTgt spid="10"/>
                                        </p:tgtEl>
                                      </p:cBhvr>
                                    </p:animEffect>
                                    <p:animScale>
                                      <p:cBhvr>
                                        <p:cTn id="22" dur="250" autoRev="1" fill="hold"/>
                                        <p:tgtEl>
                                          <p:spTgt spid="10"/>
                                        </p:tgtEl>
                                      </p:cBhvr>
                                      <p:by x="105000" y="105000"/>
                                    </p:animScale>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57"/>
                                        </p:tgtEl>
                                        <p:attrNameLst>
                                          <p:attrName>style.visibility</p:attrName>
                                        </p:attrNameLst>
                                      </p:cBhvr>
                                      <p:to>
                                        <p:strVal val="visible"/>
                                      </p:to>
                                    </p:set>
                                    <p:animEffect transition="in" filter="wipe(left)">
                                      <p:cBhvr>
                                        <p:cTn id="27" dur="500"/>
                                        <p:tgtEl>
                                          <p:spTgt spid="5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58"/>
                                        </p:tgtEl>
                                        <p:attrNameLst>
                                          <p:attrName>style.visibility</p:attrName>
                                        </p:attrNameLst>
                                      </p:cBhvr>
                                      <p:to>
                                        <p:strVal val="visible"/>
                                      </p:to>
                                    </p:set>
                                    <p:animEffect transition="in" filter="wipe(up)">
                                      <p:cBhvr>
                                        <p:cTn id="32" dur="500"/>
                                        <p:tgtEl>
                                          <p:spTgt spid="5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59"/>
                                        </p:tgtEl>
                                        <p:attrNameLst>
                                          <p:attrName>style.visibility</p:attrName>
                                        </p:attrNameLst>
                                      </p:cBhvr>
                                      <p:to>
                                        <p:strVal val="visible"/>
                                      </p:to>
                                    </p:set>
                                    <p:animEffect transition="in" filter="wipe(left)">
                                      <p:cBhvr>
                                        <p:cTn id="37" dur="500"/>
                                        <p:tgtEl>
                                          <p:spTgt spid="5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wipe(left)">
                                      <p:cBhvr>
                                        <p:cTn id="42" dur="500"/>
                                        <p:tgtEl>
                                          <p:spTgt spid="6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61"/>
                                        </p:tgtEl>
                                        <p:attrNameLst>
                                          <p:attrName>style.visibility</p:attrName>
                                        </p:attrNameLst>
                                      </p:cBhvr>
                                      <p:to>
                                        <p:strVal val="visible"/>
                                      </p:to>
                                    </p:set>
                                    <p:animEffect transition="in" filter="wipe(left)">
                                      <p:cBhvr>
                                        <p:cTn id="47"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2" grpId="0" animBg="1"/>
      <p:bldP spid="2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Motivation</a:t>
            </a:r>
            <a:endParaRPr lang="en-US" dirty="0"/>
          </a:p>
        </p:txBody>
      </p:sp>
      <p:sp>
        <p:nvSpPr>
          <p:cNvPr id="5" name="Text Placeholder 4"/>
          <p:cNvSpPr>
            <a:spLocks noGrp="1"/>
          </p:cNvSpPr>
          <p:nvPr>
            <p:ph type="body" idx="1"/>
          </p:nvPr>
        </p:nvSpPr>
        <p:spPr/>
        <p:txBody>
          <a:bodyPr/>
          <a:lstStyle/>
          <a:p>
            <a:endParaRPr lang="en-US"/>
          </a:p>
        </p:txBody>
      </p:sp>
      <p:sp>
        <p:nvSpPr>
          <p:cNvPr id="2" name="Date Placeholder 1"/>
          <p:cNvSpPr>
            <a:spLocks noGrp="1"/>
          </p:cNvSpPr>
          <p:nvPr>
            <p:ph type="dt" sz="half" idx="12"/>
          </p:nvPr>
        </p:nvSpPr>
        <p:spPr/>
        <p:txBody>
          <a:bodyPr/>
          <a:lstStyle/>
          <a:p>
            <a:pPr>
              <a:defRPr/>
            </a:pPr>
            <a:r>
              <a:rPr lang="en-US" altLang="en-US" smtClean="0"/>
              <a:t> </a:t>
            </a:r>
            <a:endParaRPr lang="en-US" altLang="en-US"/>
          </a:p>
        </p:txBody>
      </p:sp>
      <p:sp>
        <p:nvSpPr>
          <p:cNvPr id="6" name="Slide Number Placeholder 5"/>
          <p:cNvSpPr>
            <a:spLocks noGrp="1"/>
          </p:cNvSpPr>
          <p:nvPr>
            <p:ph type="sldNum" sz="quarter" idx="10"/>
          </p:nvPr>
        </p:nvSpPr>
        <p:spPr/>
        <p:txBody>
          <a:bodyPr/>
          <a:lstStyle/>
          <a:p>
            <a:pPr>
              <a:defRPr/>
            </a:pPr>
            <a:fld id="{CFC9D5CA-2EE1-4195-8579-34EEB622F863}" type="slidenum">
              <a:rPr lang="en-US" altLang="en-US" smtClean="0"/>
              <a:pPr>
                <a:defRPr/>
              </a:pPr>
              <a:t>2</a:t>
            </a:fld>
            <a:endParaRPr lang="en-US" altLang="en-US"/>
          </a:p>
        </p:txBody>
      </p:sp>
    </p:spTree>
    <p:extLst>
      <p:ext uri="{BB962C8B-B14F-4D97-AF65-F5344CB8AC3E}">
        <p14:creationId xmlns:p14="http://schemas.microsoft.com/office/powerpoint/2010/main" val="174913950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Transparent ML: Intro</a:t>
            </a:r>
            <a:endParaRPr lang="en-US" dirty="0"/>
          </a:p>
        </p:txBody>
      </p:sp>
      <p:sp>
        <p:nvSpPr>
          <p:cNvPr id="5" name="Text Placeholder 4"/>
          <p:cNvSpPr>
            <a:spLocks noGrp="1"/>
          </p:cNvSpPr>
          <p:nvPr>
            <p:ph type="body" idx="1"/>
          </p:nvPr>
        </p:nvSpPr>
        <p:spPr/>
        <p:txBody>
          <a:bodyPr/>
          <a:lstStyle/>
          <a:p>
            <a:endParaRPr lang="en-US"/>
          </a:p>
        </p:txBody>
      </p:sp>
      <p:sp>
        <p:nvSpPr>
          <p:cNvPr id="2" name="Date Placeholder 1"/>
          <p:cNvSpPr>
            <a:spLocks noGrp="1"/>
          </p:cNvSpPr>
          <p:nvPr>
            <p:ph type="dt" sz="half" idx="12"/>
          </p:nvPr>
        </p:nvSpPr>
        <p:spPr/>
        <p:txBody>
          <a:bodyPr/>
          <a:lstStyle/>
          <a:p>
            <a:pPr>
              <a:defRPr/>
            </a:pPr>
            <a:r>
              <a:rPr lang="en-US" altLang="en-US" smtClean="0"/>
              <a:t> </a:t>
            </a:r>
            <a:endParaRPr lang="en-US" altLang="en-US"/>
          </a:p>
        </p:txBody>
      </p:sp>
      <p:sp>
        <p:nvSpPr>
          <p:cNvPr id="6" name="Slide Number Placeholder 5"/>
          <p:cNvSpPr>
            <a:spLocks noGrp="1"/>
          </p:cNvSpPr>
          <p:nvPr>
            <p:ph type="sldNum" sz="quarter" idx="10"/>
          </p:nvPr>
        </p:nvSpPr>
        <p:spPr/>
        <p:txBody>
          <a:bodyPr/>
          <a:lstStyle/>
          <a:p>
            <a:pPr>
              <a:defRPr/>
            </a:pPr>
            <a:fld id="{CFC9D5CA-2EE1-4195-8579-34EEB622F863}" type="slidenum">
              <a:rPr lang="en-US" altLang="en-US" smtClean="0"/>
              <a:pPr>
                <a:defRPr/>
              </a:pPr>
              <a:t>20</a:t>
            </a:fld>
            <a:endParaRPr lang="en-US" altLang="en-US"/>
          </a:p>
        </p:txBody>
      </p:sp>
    </p:spTree>
    <p:extLst>
      <p:ext uri="{BB962C8B-B14F-4D97-AF65-F5344CB8AC3E}">
        <p14:creationId xmlns:p14="http://schemas.microsoft.com/office/powerpoint/2010/main" val="161319435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pPr>
              <a:defRPr/>
            </a:pPr>
            <a:r>
              <a:rPr lang="en-US" sz="3200" dirty="0" smtClean="0">
                <a:ea typeface="MS PGothic" charset="0"/>
                <a:cs typeface="MS PGothic" charset="0"/>
              </a:rPr>
              <a:t>A Brief History of IE </a:t>
            </a:r>
            <a:endParaRPr lang="en-US" sz="3200" dirty="0">
              <a:ea typeface="MS PGothic" charset="0"/>
              <a:cs typeface="MS PGothic" charset="0"/>
            </a:endParaRPr>
          </a:p>
        </p:txBody>
      </p:sp>
      <p:sp>
        <p:nvSpPr>
          <p:cNvPr id="100355" name="Rectangle 3"/>
          <p:cNvSpPr>
            <a:spLocks noGrp="1" noChangeArrowheads="1"/>
          </p:cNvSpPr>
          <p:nvPr>
            <p:ph type="body" sz="half" idx="1"/>
          </p:nvPr>
        </p:nvSpPr>
        <p:spPr>
          <a:xfrm>
            <a:off x="457200" y="2727325"/>
            <a:ext cx="3811588" cy="3902075"/>
          </a:xfrm>
        </p:spPr>
        <p:txBody>
          <a:bodyPr/>
          <a:lstStyle/>
          <a:p>
            <a:pPr>
              <a:lnSpc>
                <a:spcPct val="80000"/>
              </a:lnSpc>
            </a:pPr>
            <a:r>
              <a:rPr lang="en-US" altLang="en-US" sz="1600" dirty="0" smtClean="0"/>
              <a:t>1978-1997: MUC (Message Understanding Conference) – DARPA competition 1987 to 1997</a:t>
            </a:r>
          </a:p>
          <a:p>
            <a:pPr lvl="1">
              <a:lnSpc>
                <a:spcPct val="80000"/>
              </a:lnSpc>
            </a:pPr>
            <a:r>
              <a:rPr lang="en-US" altLang="en-US" sz="1600" dirty="0" smtClean="0">
                <a:cs typeface="MS PGothic" panose="020B0600070205080204" pitchFamily="34" charset="-128"/>
              </a:rPr>
              <a:t>FRUMP [DeJong82]</a:t>
            </a:r>
          </a:p>
          <a:p>
            <a:pPr lvl="1">
              <a:lnSpc>
                <a:spcPct val="80000"/>
              </a:lnSpc>
            </a:pPr>
            <a:r>
              <a:rPr lang="en-US" altLang="en-US" sz="1600" dirty="0" smtClean="0">
                <a:cs typeface="MS PGothic" panose="020B0600070205080204" pitchFamily="34" charset="-128"/>
              </a:rPr>
              <a:t>FASTUS [Appelt93],</a:t>
            </a:r>
          </a:p>
          <a:p>
            <a:pPr lvl="1">
              <a:lnSpc>
                <a:spcPct val="80000"/>
              </a:lnSpc>
            </a:pPr>
            <a:r>
              <a:rPr lang="en-US" altLang="en-US" sz="1600" dirty="0" err="1" smtClean="0">
                <a:cs typeface="MS PGothic" panose="020B0600070205080204" pitchFamily="34" charset="-128"/>
              </a:rPr>
              <a:t>TextPro</a:t>
            </a:r>
            <a:r>
              <a:rPr lang="en-US" altLang="en-US" sz="1600" dirty="0" smtClean="0">
                <a:cs typeface="MS PGothic" panose="020B0600070205080204" pitchFamily="34" charset="-128"/>
              </a:rPr>
              <a:t>, PROTEUS</a:t>
            </a:r>
          </a:p>
          <a:p>
            <a:pPr>
              <a:lnSpc>
                <a:spcPct val="80000"/>
              </a:lnSpc>
            </a:pPr>
            <a:r>
              <a:rPr lang="en-US" altLang="en-US" sz="1600" dirty="0" smtClean="0"/>
              <a:t>1998: Common Pattern Specification Language (CPSL) standard [Appelt98]</a:t>
            </a:r>
          </a:p>
          <a:p>
            <a:pPr lvl="1">
              <a:lnSpc>
                <a:spcPct val="80000"/>
              </a:lnSpc>
            </a:pPr>
            <a:r>
              <a:rPr lang="en-US" altLang="en-US" sz="1600" dirty="0" smtClean="0">
                <a:cs typeface="MS PGothic" panose="020B0600070205080204" pitchFamily="34" charset="-128"/>
              </a:rPr>
              <a:t>Standard for subsequent rule-based systems</a:t>
            </a:r>
          </a:p>
          <a:p>
            <a:pPr>
              <a:lnSpc>
                <a:spcPct val="80000"/>
              </a:lnSpc>
            </a:pPr>
            <a:r>
              <a:rPr lang="en-US" altLang="en-US" sz="1600" dirty="0" smtClean="0"/>
              <a:t>1999-2010: Commercial products, GATE</a:t>
            </a:r>
          </a:p>
          <a:p>
            <a:pPr>
              <a:lnSpc>
                <a:spcPct val="80000"/>
              </a:lnSpc>
            </a:pPr>
            <a:r>
              <a:rPr lang="en-US" altLang="en-US" sz="1600" dirty="0" smtClean="0"/>
              <a:t>2006 – Declarative IE started in Universities and Industrial Labs </a:t>
            </a:r>
          </a:p>
        </p:txBody>
      </p:sp>
      <p:sp>
        <p:nvSpPr>
          <p:cNvPr id="100356" name="Rectangle 4"/>
          <p:cNvSpPr>
            <a:spLocks noGrp="1" noChangeArrowheads="1"/>
          </p:cNvSpPr>
          <p:nvPr>
            <p:ph type="body" sz="half" idx="2"/>
          </p:nvPr>
        </p:nvSpPr>
        <p:spPr>
          <a:xfrm>
            <a:off x="4875213" y="2727325"/>
            <a:ext cx="3811587" cy="3902075"/>
          </a:xfrm>
        </p:spPr>
        <p:txBody>
          <a:bodyPr/>
          <a:lstStyle/>
          <a:p>
            <a:pPr>
              <a:lnSpc>
                <a:spcPct val="90000"/>
              </a:lnSpc>
            </a:pPr>
            <a:r>
              <a:rPr lang="en-US" altLang="en-US" sz="1600" dirty="0" smtClean="0"/>
              <a:t>At first: Simple techniques like Naive Bayes</a:t>
            </a:r>
          </a:p>
          <a:p>
            <a:pPr>
              <a:lnSpc>
                <a:spcPct val="90000"/>
              </a:lnSpc>
            </a:pPr>
            <a:r>
              <a:rPr lang="en-US" altLang="en-US" sz="1600" dirty="0" smtClean="0"/>
              <a:t>1990</a:t>
            </a:r>
            <a:r>
              <a:rPr lang="ja-JP" altLang="en-US" sz="1600" dirty="0" smtClean="0">
                <a:latin typeface="Arial" panose="020B0604020202020204" pitchFamily="34" charset="0"/>
              </a:rPr>
              <a:t>’</a:t>
            </a:r>
            <a:r>
              <a:rPr lang="en-US" altLang="ja-JP" sz="1600" dirty="0" smtClean="0"/>
              <a:t>s: Learning Rules</a:t>
            </a:r>
          </a:p>
          <a:p>
            <a:pPr lvl="1">
              <a:lnSpc>
                <a:spcPct val="90000"/>
              </a:lnSpc>
            </a:pPr>
            <a:r>
              <a:rPr lang="en-US" altLang="en-US" sz="1600" dirty="0" smtClean="0">
                <a:cs typeface="MS PGothic" panose="020B0600070205080204" pitchFamily="34" charset="-128"/>
              </a:rPr>
              <a:t>AUTOSLOG [Riloff93]</a:t>
            </a:r>
          </a:p>
          <a:p>
            <a:pPr lvl="1">
              <a:lnSpc>
                <a:spcPct val="90000"/>
              </a:lnSpc>
            </a:pPr>
            <a:r>
              <a:rPr lang="en-US" altLang="en-US" sz="1600" dirty="0" smtClean="0">
                <a:cs typeface="MS PGothic" panose="020B0600070205080204" pitchFamily="34" charset="-128"/>
              </a:rPr>
              <a:t>CRYSTAL [Soderland98]</a:t>
            </a:r>
          </a:p>
          <a:p>
            <a:pPr lvl="1">
              <a:lnSpc>
                <a:spcPct val="90000"/>
              </a:lnSpc>
            </a:pPr>
            <a:r>
              <a:rPr lang="en-US" altLang="en-US" sz="1600" dirty="0" smtClean="0">
                <a:cs typeface="MS PGothic" panose="020B0600070205080204" pitchFamily="34" charset="-128"/>
              </a:rPr>
              <a:t>SRV [Freitag98]</a:t>
            </a:r>
          </a:p>
          <a:p>
            <a:pPr>
              <a:lnSpc>
                <a:spcPct val="90000"/>
              </a:lnSpc>
            </a:pPr>
            <a:r>
              <a:rPr lang="en-US" altLang="en-US" sz="1600" dirty="0" smtClean="0"/>
              <a:t>2000</a:t>
            </a:r>
            <a:r>
              <a:rPr lang="ja-JP" altLang="en-US" sz="1600" dirty="0" smtClean="0">
                <a:latin typeface="Arial" panose="020B0604020202020204" pitchFamily="34" charset="0"/>
              </a:rPr>
              <a:t>’</a:t>
            </a:r>
            <a:r>
              <a:rPr lang="en-US" altLang="ja-JP" sz="1600" dirty="0" smtClean="0"/>
              <a:t>s: More specialized models</a:t>
            </a:r>
          </a:p>
          <a:p>
            <a:pPr lvl="1">
              <a:lnSpc>
                <a:spcPct val="90000"/>
              </a:lnSpc>
            </a:pPr>
            <a:r>
              <a:rPr lang="en-US" altLang="en-US" sz="1600" dirty="0" smtClean="0">
                <a:cs typeface="MS PGothic" panose="020B0600070205080204" pitchFamily="34" charset="-128"/>
              </a:rPr>
              <a:t>Hidden Markov Models [Leek97]</a:t>
            </a:r>
          </a:p>
          <a:p>
            <a:pPr lvl="1">
              <a:lnSpc>
                <a:spcPct val="90000"/>
              </a:lnSpc>
            </a:pPr>
            <a:r>
              <a:rPr lang="en-US" altLang="en-US" sz="1600" dirty="0" smtClean="0">
                <a:cs typeface="MS PGothic" panose="020B0600070205080204" pitchFamily="34" charset="-128"/>
              </a:rPr>
              <a:t>Maximum Entropy Markov Models [McCallum00]</a:t>
            </a:r>
          </a:p>
          <a:p>
            <a:pPr lvl="1">
              <a:lnSpc>
                <a:spcPct val="90000"/>
              </a:lnSpc>
            </a:pPr>
            <a:r>
              <a:rPr lang="en-US" altLang="en-US" sz="1600" dirty="0" smtClean="0">
                <a:cs typeface="MS PGothic" panose="020B0600070205080204" pitchFamily="34" charset="-128"/>
              </a:rPr>
              <a:t>Conditional Random Fields [Lafferty01]</a:t>
            </a:r>
          </a:p>
          <a:p>
            <a:pPr lvl="1">
              <a:lnSpc>
                <a:spcPct val="90000"/>
              </a:lnSpc>
            </a:pPr>
            <a:r>
              <a:rPr lang="en-US" altLang="en-US" sz="1600" dirty="0" smtClean="0">
                <a:cs typeface="MS PGothic" panose="020B0600070205080204" pitchFamily="34" charset="-128"/>
              </a:rPr>
              <a:t>Automatic feature expansion</a:t>
            </a:r>
          </a:p>
          <a:p>
            <a:pPr>
              <a:lnSpc>
                <a:spcPct val="90000"/>
              </a:lnSpc>
            </a:pPr>
            <a:endParaRPr lang="en-US" altLang="en-US" sz="1600" dirty="0" smtClean="0"/>
          </a:p>
        </p:txBody>
      </p:sp>
      <p:sp>
        <p:nvSpPr>
          <p:cNvPr id="100357" name="Text Box 5"/>
          <p:cNvSpPr txBox="1">
            <a:spLocks noChangeArrowheads="1"/>
          </p:cNvSpPr>
          <p:nvPr/>
        </p:nvSpPr>
        <p:spPr bwMode="auto">
          <a:xfrm>
            <a:off x="1290638" y="2082800"/>
            <a:ext cx="2144712" cy="519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9050">
                <a:solidFill>
                  <a:schemeClr val="bg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2800" b="1" dirty="0">
                <a:latin typeface="Arial" charset="0"/>
                <a:ea typeface="MS PGothic" charset="0"/>
                <a:cs typeface="MS PGothic" charset="0"/>
              </a:rPr>
              <a:t>Rule-Based</a:t>
            </a:r>
          </a:p>
        </p:txBody>
      </p:sp>
      <p:sp>
        <p:nvSpPr>
          <p:cNvPr id="100358" name="Text Box 6"/>
          <p:cNvSpPr txBox="1">
            <a:spLocks noChangeArrowheads="1"/>
          </p:cNvSpPr>
          <p:nvPr/>
        </p:nvSpPr>
        <p:spPr bwMode="auto">
          <a:xfrm>
            <a:off x="5175250" y="2081213"/>
            <a:ext cx="3211513" cy="5191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9050">
                <a:solidFill>
                  <a:schemeClr val="bg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2800" b="1" dirty="0">
                <a:latin typeface="Arial" charset="0"/>
                <a:ea typeface="MS PGothic" charset="0"/>
                <a:cs typeface="MS PGothic" charset="0"/>
              </a:rPr>
              <a:t>Machine Learning</a:t>
            </a:r>
          </a:p>
        </p:txBody>
      </p:sp>
      <p:sp>
        <p:nvSpPr>
          <p:cNvPr id="100359" name="Line 7"/>
          <p:cNvSpPr>
            <a:spLocks noChangeShapeType="1"/>
          </p:cNvSpPr>
          <p:nvPr/>
        </p:nvSpPr>
        <p:spPr bwMode="auto">
          <a:xfrm>
            <a:off x="4572000" y="2651125"/>
            <a:ext cx="0" cy="3581400"/>
          </a:xfrm>
          <a:prstGeom prst="line">
            <a:avLst/>
          </a:prstGeom>
          <a:noFill/>
          <a:ln w="19050">
            <a:solidFill>
              <a:srgbClr val="000066"/>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MS PGothic" charset="0"/>
              <a:cs typeface="MS PGothic" charset="0"/>
            </a:endParaRPr>
          </a:p>
        </p:txBody>
      </p:sp>
    </p:spTree>
    <p:extLst>
      <p:ext uri="{BB962C8B-B14F-4D97-AF65-F5344CB8AC3E}">
        <p14:creationId xmlns:p14="http://schemas.microsoft.com/office/powerpoint/2010/main" val="392475209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pPr>
              <a:defRPr/>
            </a:pPr>
            <a:r>
              <a:rPr lang="en-US" sz="3200" dirty="0" smtClean="0">
                <a:ea typeface="MS PGothic" charset="0"/>
                <a:cs typeface="MS PGothic" charset="0"/>
              </a:rPr>
              <a:t>A False Dichotomy</a:t>
            </a:r>
            <a:endParaRPr lang="en-US" sz="3200" dirty="0">
              <a:ea typeface="MS PGothic" charset="0"/>
              <a:cs typeface="MS PGothic" charset="0"/>
            </a:endParaRPr>
          </a:p>
        </p:txBody>
      </p:sp>
      <p:sp>
        <p:nvSpPr>
          <p:cNvPr id="100357" name="Text Box 5"/>
          <p:cNvSpPr txBox="1">
            <a:spLocks noChangeArrowheads="1"/>
          </p:cNvSpPr>
          <p:nvPr/>
        </p:nvSpPr>
        <p:spPr bwMode="auto">
          <a:xfrm>
            <a:off x="1290638" y="2082800"/>
            <a:ext cx="2144712" cy="519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9050">
                <a:solidFill>
                  <a:schemeClr val="bg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2800" b="1" dirty="0">
                <a:latin typeface="Arial" charset="0"/>
                <a:ea typeface="MS PGothic" charset="0"/>
                <a:cs typeface="MS PGothic" charset="0"/>
              </a:rPr>
              <a:t>Rule-Based</a:t>
            </a:r>
          </a:p>
        </p:txBody>
      </p:sp>
      <p:sp>
        <p:nvSpPr>
          <p:cNvPr id="100358" name="Text Box 6"/>
          <p:cNvSpPr txBox="1">
            <a:spLocks noChangeArrowheads="1"/>
          </p:cNvSpPr>
          <p:nvPr/>
        </p:nvSpPr>
        <p:spPr bwMode="auto">
          <a:xfrm>
            <a:off x="5175250" y="2081213"/>
            <a:ext cx="3211513" cy="5191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9050">
                <a:solidFill>
                  <a:schemeClr val="bg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2800" b="1" dirty="0">
                <a:latin typeface="Arial" charset="0"/>
                <a:ea typeface="MS PGothic" charset="0"/>
                <a:cs typeface="MS PGothic" charset="0"/>
              </a:rPr>
              <a:t>Machine Learning</a:t>
            </a:r>
          </a:p>
        </p:txBody>
      </p:sp>
      <p:sp>
        <p:nvSpPr>
          <p:cNvPr id="100359" name="Line 7"/>
          <p:cNvSpPr>
            <a:spLocks noChangeShapeType="1"/>
          </p:cNvSpPr>
          <p:nvPr/>
        </p:nvSpPr>
        <p:spPr bwMode="auto">
          <a:xfrm>
            <a:off x="4572000" y="2651125"/>
            <a:ext cx="0" cy="3581400"/>
          </a:xfrm>
          <a:prstGeom prst="line">
            <a:avLst/>
          </a:prstGeom>
          <a:noFill/>
          <a:ln w="19050">
            <a:solidFill>
              <a:srgbClr val="000066"/>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MS PGothic" charset="0"/>
              <a:cs typeface="MS PGothic" charset="0"/>
            </a:endParaRPr>
          </a:p>
        </p:txBody>
      </p:sp>
      <p:graphicFrame>
        <p:nvGraphicFramePr>
          <p:cNvPr id="12" name="Table 11"/>
          <p:cNvGraphicFramePr>
            <a:graphicFrameLocks noGrp="1"/>
          </p:cNvGraphicFramePr>
          <p:nvPr>
            <p:extLst/>
          </p:nvPr>
        </p:nvGraphicFramePr>
        <p:xfrm>
          <a:off x="80963" y="3352800"/>
          <a:ext cx="7996236" cy="2499360"/>
        </p:xfrm>
        <a:graphic>
          <a:graphicData uri="http://schemas.openxmlformats.org/drawingml/2006/table">
            <a:tbl>
              <a:tblPr firstRow="1" bandRow="1">
                <a:tableStyleId>{5C22544A-7EE6-4342-B048-85BDC9FD1C3A}</a:tableStyleId>
              </a:tblPr>
              <a:tblGrid>
                <a:gridCol w="1443037"/>
                <a:gridCol w="1752600"/>
                <a:gridCol w="2438400"/>
                <a:gridCol w="2362199"/>
              </a:tblGrid>
              <a:tr h="210350">
                <a:tc>
                  <a:txBody>
                    <a:bodyPr/>
                    <a:lstStyle/>
                    <a:p>
                      <a:endParaRPr lang="en-US" dirty="0"/>
                    </a:p>
                  </a:txBody>
                  <a:tcPr anchor="ctr">
                    <a:noFill/>
                  </a:tcPr>
                </a:tc>
                <a:tc>
                  <a:txBody>
                    <a:bodyPr/>
                    <a:lstStyle/>
                    <a:p>
                      <a:pPr algn="ctr"/>
                      <a:endParaRPr lang="en-US" dirty="0"/>
                    </a:p>
                  </a:txBody>
                  <a:tcPr anchor="ctr">
                    <a:noFill/>
                  </a:tcPr>
                </a:tc>
                <a:tc>
                  <a:txBody>
                    <a:bodyPr/>
                    <a:lstStyle/>
                    <a:p>
                      <a:pPr algn="ctr"/>
                      <a:endParaRPr lang="en-US" dirty="0"/>
                    </a:p>
                  </a:txBody>
                  <a:tcPr anchor="ctr">
                    <a:noFill/>
                  </a:tcPr>
                </a:tc>
                <a:tc>
                  <a:txBody>
                    <a:bodyPr/>
                    <a:lstStyle/>
                    <a:p>
                      <a:pPr algn="ctr"/>
                      <a:endParaRPr lang="en-US" dirty="0"/>
                    </a:p>
                  </a:txBody>
                  <a:tcPr anchor="ctr">
                    <a:noFill/>
                  </a:tcPr>
                </a:tc>
              </a:tr>
              <a:tr h="328492">
                <a:tc>
                  <a:txBody>
                    <a:bodyPr/>
                    <a:lstStyle/>
                    <a:p>
                      <a:r>
                        <a:rPr lang="en-US" sz="1400" i="1" dirty="0" smtClean="0"/>
                        <a:t>Model of representation</a:t>
                      </a:r>
                    </a:p>
                  </a:txBody>
                  <a:tcPr anchor="ctr">
                    <a:noFill/>
                  </a:tcPr>
                </a:tc>
                <a:tc>
                  <a:txBody>
                    <a:bodyPr/>
                    <a:lstStyle/>
                    <a:p>
                      <a:pPr algn="ctr"/>
                      <a:r>
                        <a:rPr lang="en-US" sz="1600" dirty="0" smtClean="0"/>
                        <a:t>Rules</a:t>
                      </a:r>
                      <a:endParaRPr lang="en-US" sz="1600" dirty="0"/>
                    </a:p>
                  </a:txBody>
                  <a:tcPr anchor="ctr"/>
                </a:tc>
                <a:tc>
                  <a:txBody>
                    <a:bodyPr/>
                    <a:lstStyle/>
                    <a:p>
                      <a:pPr algn="ctr"/>
                      <a:endParaRPr lang="en-US" sz="1600" dirty="0"/>
                    </a:p>
                  </a:txBody>
                  <a:tcPr anchor="ctr">
                    <a:noFill/>
                  </a:tcPr>
                </a:tc>
                <a:tc>
                  <a:txBody>
                    <a:bodyPr/>
                    <a:lstStyle/>
                    <a:p>
                      <a:pPr algn="ctr"/>
                      <a:r>
                        <a:rPr lang="en-US" sz="1600" dirty="0" smtClean="0"/>
                        <a:t>The more complex, the better</a:t>
                      </a:r>
                      <a:endParaRPr lang="en-US" sz="1600" dirty="0"/>
                    </a:p>
                  </a:txBody>
                  <a:tcPr anchor="ctr"/>
                </a:tc>
              </a:tr>
              <a:tr h="2103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i="1" dirty="0" smtClean="0"/>
                        <a:t>Mode of learning </a:t>
                      </a:r>
                    </a:p>
                  </a:txBody>
                  <a:tcPr anchor="ctr">
                    <a:noFill/>
                  </a:tcPr>
                </a:tc>
                <a:tc>
                  <a:txBody>
                    <a:bodyPr/>
                    <a:lstStyle/>
                    <a:p>
                      <a:pPr algn="ctr"/>
                      <a:r>
                        <a:rPr lang="en-US" sz="1600" dirty="0" smtClean="0"/>
                        <a:t>None</a:t>
                      </a:r>
                      <a:endParaRPr lang="en-US" sz="1600" dirty="0"/>
                    </a:p>
                  </a:txBody>
                  <a:tcPr anchor="ctr"/>
                </a:tc>
                <a:tc>
                  <a:txBody>
                    <a:bodyPr/>
                    <a:lstStyle/>
                    <a:p>
                      <a:pPr algn="ctr"/>
                      <a:endParaRPr lang="en-US" sz="1600"/>
                    </a:p>
                  </a:txBody>
                  <a:tcPr anchor="c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t>Completely automatic; the more complex the better</a:t>
                      </a:r>
                    </a:p>
                  </a:txBody>
                  <a:tcPr anchor="ctr"/>
                </a:tc>
              </a:tr>
              <a:tr h="2939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i="1" dirty="0" smtClean="0"/>
                        <a:t>Incorporation of domain knowledge</a:t>
                      </a:r>
                    </a:p>
                  </a:txBody>
                  <a:tcPr anchor="ctr">
                    <a:noFill/>
                  </a:tcPr>
                </a:tc>
                <a:tc>
                  <a:txBody>
                    <a:bodyPr/>
                    <a:lstStyle/>
                    <a:p>
                      <a:pPr algn="ctr"/>
                      <a:r>
                        <a:rPr lang="en-US" sz="1600" dirty="0" smtClean="0"/>
                        <a:t>Manual,</a:t>
                      </a:r>
                      <a:r>
                        <a:rPr lang="en-US" sz="1600" baseline="0" dirty="0" smtClean="0"/>
                        <a:t> by writing rules</a:t>
                      </a:r>
                      <a:endParaRPr lang="en-US" sz="1600" dirty="0"/>
                    </a:p>
                  </a:txBody>
                  <a:tcPr anchor="ctr"/>
                </a:tc>
                <a:tc>
                  <a:txBody>
                    <a:bodyPr/>
                    <a:lstStyle/>
                    <a:p>
                      <a:pPr algn="ctr"/>
                      <a:endParaRPr lang="en-US" sz="1600"/>
                    </a:p>
                  </a:txBody>
                  <a:tcPr anchor="ctr">
                    <a:noFill/>
                  </a:tcPr>
                </a:tc>
                <a:tc>
                  <a:txBody>
                    <a:bodyPr/>
                    <a:lstStyle/>
                    <a:p>
                      <a:pPr algn="ctr"/>
                      <a:r>
                        <a:rPr lang="en-US" sz="1600" dirty="0" smtClean="0"/>
                        <a:t>The least,</a:t>
                      </a:r>
                      <a:r>
                        <a:rPr lang="en-US" sz="1600" baseline="0" dirty="0" smtClean="0"/>
                        <a:t> the better</a:t>
                      </a:r>
                      <a:endParaRPr lang="en-US" sz="1600" dirty="0"/>
                    </a:p>
                  </a:txBody>
                  <a:tcPr anchor="ctr"/>
                </a:tc>
              </a:tr>
            </a:tbl>
          </a:graphicData>
        </a:graphic>
      </p:graphicFrame>
      <p:sp>
        <p:nvSpPr>
          <p:cNvPr id="13" name="Text Box 5"/>
          <p:cNvSpPr txBox="1">
            <a:spLocks noChangeArrowheads="1"/>
          </p:cNvSpPr>
          <p:nvPr/>
        </p:nvSpPr>
        <p:spPr bwMode="auto">
          <a:xfrm>
            <a:off x="1371600" y="2515969"/>
            <a:ext cx="1985962" cy="6463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9050">
                <a:solidFill>
                  <a:schemeClr val="bg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p>
            <a:pPr algn="ctr">
              <a:defRPr/>
            </a:pPr>
            <a:r>
              <a:rPr lang="en-US" i="1" dirty="0" smtClean="0">
                <a:latin typeface="Arial" charset="0"/>
                <a:ea typeface="MS PGothic" charset="0"/>
                <a:cs typeface="MS PGothic" charset="0"/>
              </a:rPr>
              <a:t>Humans involved in all aspects</a:t>
            </a:r>
            <a:endParaRPr lang="en-US" i="1" dirty="0">
              <a:latin typeface="Arial" charset="0"/>
              <a:ea typeface="MS PGothic" charset="0"/>
              <a:cs typeface="MS PGothic" charset="0"/>
            </a:endParaRPr>
          </a:p>
        </p:txBody>
      </p:sp>
      <p:sp>
        <p:nvSpPr>
          <p:cNvPr id="14" name="Text Box 5"/>
          <p:cNvSpPr txBox="1">
            <a:spLocks noChangeArrowheads="1"/>
          </p:cNvSpPr>
          <p:nvPr/>
        </p:nvSpPr>
        <p:spPr bwMode="auto">
          <a:xfrm>
            <a:off x="5105400" y="2515969"/>
            <a:ext cx="3281362" cy="6463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9050">
                <a:solidFill>
                  <a:schemeClr val="bg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p>
            <a:pPr algn="ctr">
              <a:defRPr/>
            </a:pPr>
            <a:r>
              <a:rPr lang="en-US" i="1" dirty="0" smtClean="0">
                <a:latin typeface="Arial" charset="0"/>
                <a:ea typeface="MS PGothic" charset="0"/>
                <a:cs typeface="MS PGothic" charset="0"/>
              </a:rPr>
              <a:t>Humans not </a:t>
            </a:r>
          </a:p>
          <a:p>
            <a:pPr algn="ctr">
              <a:defRPr/>
            </a:pPr>
            <a:r>
              <a:rPr lang="en-US" i="1" dirty="0" smtClean="0">
                <a:latin typeface="Arial" charset="0"/>
                <a:ea typeface="MS PGothic" charset="0"/>
                <a:cs typeface="MS PGothic" charset="0"/>
              </a:rPr>
              <a:t>involved at all</a:t>
            </a:r>
            <a:endParaRPr lang="en-US" i="1" dirty="0">
              <a:latin typeface="Arial" charset="0"/>
              <a:ea typeface="MS PGothic" charset="0"/>
              <a:cs typeface="MS PGothic" charset="0"/>
            </a:endParaRPr>
          </a:p>
        </p:txBody>
      </p:sp>
      <p:sp>
        <p:nvSpPr>
          <p:cNvPr id="15" name="Text Box 45"/>
          <p:cNvSpPr txBox="1">
            <a:spLocks noChangeArrowheads="1"/>
          </p:cNvSpPr>
          <p:nvPr/>
        </p:nvSpPr>
        <p:spPr bwMode="auto">
          <a:xfrm>
            <a:off x="12700" y="5842337"/>
            <a:ext cx="9131300" cy="1015663"/>
          </a:xfrm>
          <a:prstGeom prst="rect">
            <a:avLst/>
          </a:prstGeom>
          <a:solidFill>
            <a:srgbClr val="FFFF99"/>
          </a:solidFill>
          <a:ln>
            <a:noFill/>
          </a:ln>
          <a:effectLst/>
        </p:spPr>
        <p:txBody>
          <a:bodyPr wrap="square">
            <a:sp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lgn="ctr">
              <a:spcBef>
                <a:spcPct val="50000"/>
              </a:spcBef>
              <a:buNone/>
            </a:pPr>
            <a:r>
              <a:rPr kumimoji="0" lang="en-US" altLang="en-US" sz="2400" dirty="0" smtClean="0"/>
              <a:t>IE system traditionally perceived as either </a:t>
            </a:r>
          </a:p>
          <a:p>
            <a:pPr algn="ctr">
              <a:spcBef>
                <a:spcPct val="50000"/>
              </a:spcBef>
              <a:buNone/>
            </a:pPr>
            <a:r>
              <a:rPr kumimoji="0" lang="en-US" altLang="en-US" sz="2400" dirty="0" smtClean="0"/>
              <a:t>completely Rule-based or completely ML-based.</a:t>
            </a:r>
            <a:endParaRPr kumimoji="0" lang="en-US" altLang="en-US" sz="1800" dirty="0"/>
          </a:p>
        </p:txBody>
      </p:sp>
      <p:sp>
        <p:nvSpPr>
          <p:cNvPr id="16" name="Rectangular Callout 15"/>
          <p:cNvSpPr/>
          <p:nvPr/>
        </p:nvSpPr>
        <p:spPr bwMode="auto">
          <a:xfrm>
            <a:off x="825020" y="1143000"/>
            <a:ext cx="3380748" cy="879433"/>
          </a:xfrm>
          <a:prstGeom prst="wedgeRectCallout">
            <a:avLst>
              <a:gd name="adj1" fmla="val -15234"/>
              <a:gd name="adj2" fmla="val 69785"/>
            </a:avLst>
          </a:prstGeom>
          <a:solidFill>
            <a:srgbClr val="FFFADE"/>
          </a:solidFill>
          <a:ln>
            <a:noFill/>
          </a:ln>
          <a:effectLst>
            <a:outerShdw blurRad="50800" dist="38100" dir="2700000" algn="tl" rotWithShape="0">
              <a:prstClr val="black">
                <a:alpha val="40000"/>
              </a:prstClr>
            </a:outerShdw>
          </a:effectLst>
          <a:ex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90000"/>
              </a:lnSpc>
              <a:spcBef>
                <a:spcPct val="0"/>
              </a:spcBef>
              <a:spcAft>
                <a:spcPct val="0"/>
              </a:spcAft>
              <a:buClrTx/>
              <a:buSzTx/>
              <a:buFontTx/>
              <a:buNone/>
              <a:tabLst/>
            </a:pPr>
            <a:r>
              <a:rPr kumimoji="0" lang="en-US" sz="2200" b="0" i="0" u="none" strike="noStrike" cap="none" normalizeH="0" baseline="0" dirty="0" smtClean="0">
                <a:ln>
                  <a:noFill/>
                </a:ln>
                <a:effectLst/>
                <a:latin typeface="Arial" panose="020B0604020202020204" pitchFamily="34" charset="0"/>
              </a:rPr>
              <a:t>Regarded as lacking in research opportunities</a:t>
            </a:r>
          </a:p>
        </p:txBody>
      </p:sp>
      <p:sp>
        <p:nvSpPr>
          <p:cNvPr id="17" name="Rectangular Callout 16"/>
          <p:cNvSpPr/>
          <p:nvPr/>
        </p:nvSpPr>
        <p:spPr bwMode="auto">
          <a:xfrm>
            <a:off x="5327650" y="609600"/>
            <a:ext cx="3130550" cy="879433"/>
          </a:xfrm>
          <a:prstGeom prst="wedgeRectCallout">
            <a:avLst>
              <a:gd name="adj1" fmla="val -15234"/>
              <a:gd name="adj2" fmla="val 69785"/>
            </a:avLst>
          </a:prstGeom>
          <a:solidFill>
            <a:srgbClr val="FFFADE"/>
          </a:solidFill>
          <a:ln>
            <a:noFill/>
          </a:ln>
          <a:effectLst>
            <a:outerShdw blurRad="50800" dist="38100" dir="2700000" algn="tl" rotWithShape="0">
              <a:prstClr val="black">
                <a:alpha val="40000"/>
              </a:prstClr>
            </a:outerShdw>
          </a:effectLst>
          <a:ex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90000"/>
              </a:lnSpc>
              <a:spcBef>
                <a:spcPct val="0"/>
              </a:spcBef>
              <a:spcAft>
                <a:spcPct val="0"/>
              </a:spcAft>
              <a:buClrTx/>
              <a:buSzTx/>
              <a:buFontTx/>
              <a:buNone/>
              <a:tabLst/>
            </a:pPr>
            <a:r>
              <a:rPr lang="en-US" sz="2200" dirty="0" smtClean="0">
                <a:latin typeface="Arial" panose="020B0604020202020204" pitchFamily="34" charset="0"/>
              </a:rPr>
              <a:t>Lots of research focuses here</a:t>
            </a:r>
            <a:endParaRPr kumimoji="0" lang="en-US" sz="2200" b="0" i="0" u="none" strike="noStrike" cap="none" normalizeH="0" baseline="0" dirty="0" smtClean="0">
              <a:ln>
                <a:noFill/>
              </a:ln>
              <a:effectLst/>
              <a:latin typeface="Arial" panose="020B0604020202020204" pitchFamily="34" charset="0"/>
            </a:endParaRPr>
          </a:p>
        </p:txBody>
      </p:sp>
      <p:sp>
        <p:nvSpPr>
          <p:cNvPr id="18" name="Text Box 6"/>
          <p:cNvSpPr txBox="1">
            <a:spLocks noChangeArrowheads="1"/>
          </p:cNvSpPr>
          <p:nvPr/>
        </p:nvSpPr>
        <p:spPr bwMode="auto">
          <a:xfrm>
            <a:off x="5944426" y="1676400"/>
            <a:ext cx="1523174" cy="5232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9050">
                <a:solidFill>
                  <a:schemeClr val="bg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2800" b="1" dirty="0" smtClean="0">
                <a:solidFill>
                  <a:srgbClr val="FF0000"/>
                </a:solidFill>
                <a:latin typeface="Arial" charset="0"/>
                <a:ea typeface="MS PGothic" charset="0"/>
                <a:cs typeface="MS PGothic" charset="0"/>
              </a:rPr>
              <a:t>Opaque</a:t>
            </a:r>
            <a:endParaRPr lang="en-US" sz="2800" b="1" dirty="0">
              <a:solidFill>
                <a:srgbClr val="FF0000"/>
              </a:solidFill>
              <a:latin typeface="Arial" charset="0"/>
              <a:ea typeface="MS PGothic" charset="0"/>
              <a:cs typeface="MS PGothic" charset="0"/>
            </a:endParaRPr>
          </a:p>
        </p:txBody>
      </p:sp>
    </p:spTree>
    <p:extLst>
      <p:ext uri="{BB962C8B-B14F-4D97-AF65-F5344CB8AC3E}">
        <p14:creationId xmlns:p14="http://schemas.microsoft.com/office/powerpoint/2010/main" val="158414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down)">
                                      <p:cBhvr>
                                        <p:cTn id="18" dur="500"/>
                                        <p:tgtEl>
                                          <p:spTgt spid="1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down)">
                                      <p:cBhvr>
                                        <p:cTn id="2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9" name="Line 7"/>
          <p:cNvSpPr>
            <a:spLocks noChangeShapeType="1"/>
          </p:cNvSpPr>
          <p:nvPr/>
        </p:nvSpPr>
        <p:spPr bwMode="auto">
          <a:xfrm>
            <a:off x="4572000" y="2651125"/>
            <a:ext cx="0" cy="3581400"/>
          </a:xfrm>
          <a:prstGeom prst="line">
            <a:avLst/>
          </a:prstGeom>
          <a:noFill/>
          <a:ln w="19050">
            <a:solidFill>
              <a:srgbClr val="000066"/>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MS PGothic" charset="0"/>
              <a:cs typeface="MS PGothic" charset="0"/>
            </a:endParaRPr>
          </a:p>
        </p:txBody>
      </p:sp>
      <p:grpSp>
        <p:nvGrpSpPr>
          <p:cNvPr id="3" name="Group 2"/>
          <p:cNvGrpSpPr/>
          <p:nvPr/>
        </p:nvGrpSpPr>
        <p:grpSpPr>
          <a:xfrm>
            <a:off x="990600" y="762000"/>
            <a:ext cx="8047039" cy="2971800"/>
            <a:chOff x="990600" y="762000"/>
            <a:chExt cx="8047039" cy="2971800"/>
          </a:xfrm>
        </p:grpSpPr>
        <p:sp>
          <p:nvSpPr>
            <p:cNvPr id="19" name="Right Arrow 18"/>
            <p:cNvSpPr/>
            <p:nvPr/>
          </p:nvSpPr>
          <p:spPr bwMode="auto">
            <a:xfrm>
              <a:off x="990600" y="762000"/>
              <a:ext cx="8047039" cy="2971800"/>
            </a:xfrm>
            <a:prstGeom prst="rightArrow">
              <a:avLst>
                <a:gd name="adj1" fmla="val 69307"/>
                <a:gd name="adj2" fmla="val 28149"/>
              </a:avLst>
            </a:prstGeom>
            <a:gradFill rotWithShape="1">
              <a:gsLst>
                <a:gs pos="0">
                  <a:schemeClr val="bg1">
                    <a:lumMod val="95000"/>
                  </a:schemeClr>
                </a:gs>
                <a:gs pos="100000">
                  <a:schemeClr val="bg1">
                    <a:lumMod val="85000"/>
                  </a:schemeClr>
                </a:gs>
              </a:gsLst>
              <a:lin ang="0" scaled="1"/>
            </a:gradFill>
            <a:ln w="9525">
              <a:noFill/>
              <a:round/>
              <a:headEnd/>
              <a:tailEnd/>
            </a:ln>
            <a:effectLst>
              <a:outerShdw blurRad="50800" dist="38100" dir="2700000" algn="tl" rotWithShape="0">
                <a:prstClr val="black">
                  <a:alpha val="40000"/>
                </a:prstClr>
              </a:outerShdw>
            </a:effectLst>
            <a:extLst/>
          </p:spPr>
          <p:txBody>
            <a:bodyPr wrap="none" rtlCol="0" anchor="ctr"/>
            <a:lstStyle/>
            <a:p>
              <a:pPr algn="ctr" eaLnBrk="1" hangingPunct="1"/>
              <a:endParaRPr lang="en-US"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endParaRPr>
            </a:p>
          </p:txBody>
        </p:sp>
        <p:sp>
          <p:nvSpPr>
            <p:cNvPr id="20" name="Text Box 5"/>
            <p:cNvSpPr txBox="1">
              <a:spLocks noChangeArrowheads="1"/>
            </p:cNvSpPr>
            <p:nvPr/>
          </p:nvSpPr>
          <p:spPr bwMode="auto">
            <a:xfrm>
              <a:off x="990601" y="1229380"/>
              <a:ext cx="7239000" cy="5232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9050">
                  <a:solidFill>
                    <a:schemeClr val="bg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p>
              <a:pPr algn="ctr">
                <a:defRPr/>
              </a:pPr>
              <a:r>
                <a:rPr lang="en-US" sz="2800" b="1" i="1" dirty="0" smtClean="0">
                  <a:solidFill>
                    <a:schemeClr val="tx2">
                      <a:lumMod val="50000"/>
                    </a:schemeClr>
                  </a:solidFill>
                  <a:latin typeface="Arial" charset="0"/>
                  <a:ea typeface="MS PGothic" charset="0"/>
                  <a:cs typeface="MS PGothic" charset="0"/>
                </a:rPr>
                <a:t>Spectrum of Techniques</a:t>
              </a:r>
              <a:endParaRPr lang="en-US" sz="2800" i="1" dirty="0">
                <a:solidFill>
                  <a:schemeClr val="tx2">
                    <a:lumMod val="50000"/>
                  </a:schemeClr>
                </a:solidFill>
                <a:latin typeface="Arial" charset="0"/>
                <a:ea typeface="MS PGothic" charset="0"/>
                <a:cs typeface="MS PGothic" charset="0"/>
              </a:endParaRPr>
            </a:p>
          </p:txBody>
        </p:sp>
      </p:grpSp>
      <p:sp>
        <p:nvSpPr>
          <p:cNvPr id="100354" name="Rectangle 2"/>
          <p:cNvSpPr>
            <a:spLocks noGrp="1" noChangeArrowheads="1"/>
          </p:cNvSpPr>
          <p:nvPr>
            <p:ph type="title"/>
          </p:nvPr>
        </p:nvSpPr>
        <p:spPr/>
        <p:txBody>
          <a:bodyPr/>
          <a:lstStyle/>
          <a:p>
            <a:pPr>
              <a:defRPr/>
            </a:pPr>
            <a:r>
              <a:rPr lang="en-US" sz="3200" b="1" dirty="0" smtClean="0">
                <a:ea typeface="MS PGothic" charset="0"/>
                <a:cs typeface="MS PGothic" charset="0"/>
              </a:rPr>
              <a:t>The Reality Is Much More Nuanced !</a:t>
            </a:r>
            <a:endParaRPr lang="en-US" sz="3200" b="1" dirty="0">
              <a:ea typeface="MS PGothic" charset="0"/>
              <a:cs typeface="MS PGothic" charset="0"/>
            </a:endParaRPr>
          </a:p>
        </p:txBody>
      </p:sp>
      <p:sp>
        <p:nvSpPr>
          <p:cNvPr id="100357" name="Text Box 5"/>
          <p:cNvSpPr txBox="1">
            <a:spLocks noChangeArrowheads="1"/>
          </p:cNvSpPr>
          <p:nvPr/>
        </p:nvSpPr>
        <p:spPr bwMode="auto">
          <a:xfrm>
            <a:off x="1290638" y="2082800"/>
            <a:ext cx="2144712" cy="519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9050">
                <a:solidFill>
                  <a:schemeClr val="bg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2800" b="1" dirty="0">
                <a:latin typeface="Arial" charset="0"/>
                <a:ea typeface="MS PGothic" charset="0"/>
                <a:cs typeface="MS PGothic" charset="0"/>
              </a:rPr>
              <a:t>Rule-Based</a:t>
            </a:r>
          </a:p>
        </p:txBody>
      </p:sp>
      <p:sp>
        <p:nvSpPr>
          <p:cNvPr id="100358" name="Text Box 6"/>
          <p:cNvSpPr txBox="1">
            <a:spLocks noChangeArrowheads="1"/>
          </p:cNvSpPr>
          <p:nvPr/>
        </p:nvSpPr>
        <p:spPr bwMode="auto">
          <a:xfrm>
            <a:off x="5175250" y="2081213"/>
            <a:ext cx="3211513" cy="5191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9050">
                <a:solidFill>
                  <a:schemeClr val="bg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2800" b="1" dirty="0">
                <a:latin typeface="Arial" charset="0"/>
                <a:ea typeface="MS PGothic" charset="0"/>
                <a:cs typeface="MS PGothic" charset="0"/>
              </a:rPr>
              <a:t>Machine Learning</a:t>
            </a:r>
          </a:p>
        </p:txBody>
      </p:sp>
      <p:graphicFrame>
        <p:nvGraphicFramePr>
          <p:cNvPr id="12" name="Table 11"/>
          <p:cNvGraphicFramePr>
            <a:graphicFrameLocks noGrp="1"/>
          </p:cNvGraphicFramePr>
          <p:nvPr>
            <p:extLst/>
          </p:nvPr>
        </p:nvGraphicFramePr>
        <p:xfrm>
          <a:off x="80963" y="3352800"/>
          <a:ext cx="7996236" cy="2499360"/>
        </p:xfrm>
        <a:graphic>
          <a:graphicData uri="http://schemas.openxmlformats.org/drawingml/2006/table">
            <a:tbl>
              <a:tblPr firstRow="1" bandRow="1">
                <a:tableStyleId>{5C22544A-7EE6-4342-B048-85BDC9FD1C3A}</a:tableStyleId>
              </a:tblPr>
              <a:tblGrid>
                <a:gridCol w="1443037"/>
                <a:gridCol w="1752600"/>
                <a:gridCol w="2438400"/>
                <a:gridCol w="2362199"/>
              </a:tblGrid>
              <a:tr h="210350">
                <a:tc>
                  <a:txBody>
                    <a:bodyPr/>
                    <a:lstStyle/>
                    <a:p>
                      <a:endParaRPr lang="en-US" dirty="0"/>
                    </a:p>
                  </a:txBody>
                  <a:tcPr anchor="ctr">
                    <a:noFill/>
                  </a:tcPr>
                </a:tc>
                <a:tc>
                  <a:txBody>
                    <a:bodyPr/>
                    <a:lstStyle/>
                    <a:p>
                      <a:pPr algn="ctr"/>
                      <a:endParaRPr lang="en-US" dirty="0"/>
                    </a:p>
                  </a:txBody>
                  <a:tcPr anchor="ctr">
                    <a:noFill/>
                  </a:tcPr>
                </a:tc>
                <a:tc>
                  <a:txBody>
                    <a:bodyPr/>
                    <a:lstStyle/>
                    <a:p>
                      <a:pPr algn="ctr"/>
                      <a:endParaRPr lang="en-US" dirty="0"/>
                    </a:p>
                  </a:txBody>
                  <a:tcPr anchor="ctr">
                    <a:noFill/>
                  </a:tcPr>
                </a:tc>
                <a:tc>
                  <a:txBody>
                    <a:bodyPr/>
                    <a:lstStyle/>
                    <a:p>
                      <a:pPr algn="ctr"/>
                      <a:endParaRPr lang="en-US" dirty="0"/>
                    </a:p>
                  </a:txBody>
                  <a:tcPr anchor="ctr">
                    <a:noFill/>
                  </a:tcPr>
                </a:tc>
              </a:tr>
              <a:tr h="328492">
                <a:tc>
                  <a:txBody>
                    <a:bodyPr/>
                    <a:lstStyle/>
                    <a:p>
                      <a:r>
                        <a:rPr lang="en-US" sz="1400" i="1" dirty="0" smtClean="0"/>
                        <a:t>Model of representation</a:t>
                      </a:r>
                    </a:p>
                  </a:txBody>
                  <a:tcPr anchor="ctr">
                    <a:noFill/>
                  </a:tcPr>
                </a:tc>
                <a:tc>
                  <a:txBody>
                    <a:bodyPr/>
                    <a:lstStyle/>
                    <a:p>
                      <a:pPr algn="ctr"/>
                      <a:r>
                        <a:rPr lang="en-US" sz="1600" dirty="0" smtClean="0"/>
                        <a:t>Rules</a:t>
                      </a:r>
                      <a:endParaRPr lang="en-US" sz="1600" dirty="0"/>
                    </a:p>
                  </a:txBody>
                  <a:tcPr anchor="ctr"/>
                </a:tc>
                <a:tc>
                  <a:txBody>
                    <a:bodyPr/>
                    <a:lstStyle/>
                    <a:p>
                      <a:pPr algn="ctr"/>
                      <a:endParaRPr lang="en-US" sz="1600" dirty="0"/>
                    </a:p>
                  </a:txBody>
                  <a:tcPr anchor="ctr">
                    <a:noFill/>
                  </a:tcPr>
                </a:tc>
                <a:tc>
                  <a:txBody>
                    <a:bodyPr/>
                    <a:lstStyle/>
                    <a:p>
                      <a:pPr algn="ctr"/>
                      <a:r>
                        <a:rPr lang="en-US" sz="1600" dirty="0" smtClean="0"/>
                        <a:t>The more complex, the better</a:t>
                      </a:r>
                      <a:endParaRPr lang="en-US" sz="1600" dirty="0"/>
                    </a:p>
                  </a:txBody>
                  <a:tcPr anchor="ctr"/>
                </a:tc>
              </a:tr>
              <a:tr h="2103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i="1" dirty="0" smtClean="0"/>
                        <a:t>Mode of learning </a:t>
                      </a:r>
                    </a:p>
                  </a:txBody>
                  <a:tcPr anchor="ctr">
                    <a:noFill/>
                  </a:tcPr>
                </a:tc>
                <a:tc>
                  <a:txBody>
                    <a:bodyPr/>
                    <a:lstStyle/>
                    <a:p>
                      <a:pPr algn="ctr"/>
                      <a:r>
                        <a:rPr lang="en-US" sz="1600" dirty="0" smtClean="0"/>
                        <a:t>None</a:t>
                      </a:r>
                      <a:endParaRPr lang="en-US" sz="1600" dirty="0"/>
                    </a:p>
                  </a:txBody>
                  <a:tcPr anchor="ctr"/>
                </a:tc>
                <a:tc>
                  <a:txBody>
                    <a:bodyPr/>
                    <a:lstStyle/>
                    <a:p>
                      <a:pPr algn="ctr"/>
                      <a:endParaRPr lang="en-US" sz="1600"/>
                    </a:p>
                  </a:txBody>
                  <a:tcPr anchor="c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t>Completely automatic; the more complex the better</a:t>
                      </a:r>
                    </a:p>
                  </a:txBody>
                  <a:tcPr anchor="ctr"/>
                </a:tc>
              </a:tr>
              <a:tr h="2939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i="1" dirty="0" smtClean="0"/>
                        <a:t>Incorporation of domain knowledge</a:t>
                      </a:r>
                    </a:p>
                  </a:txBody>
                  <a:tcPr anchor="ctr">
                    <a:noFill/>
                  </a:tcPr>
                </a:tc>
                <a:tc>
                  <a:txBody>
                    <a:bodyPr/>
                    <a:lstStyle/>
                    <a:p>
                      <a:pPr algn="ctr"/>
                      <a:r>
                        <a:rPr lang="en-US" sz="1600" dirty="0" smtClean="0"/>
                        <a:t>Manual,</a:t>
                      </a:r>
                      <a:r>
                        <a:rPr lang="en-US" sz="1600" baseline="0" dirty="0" smtClean="0"/>
                        <a:t> by writing rules</a:t>
                      </a:r>
                      <a:endParaRPr lang="en-US" sz="1600" dirty="0"/>
                    </a:p>
                  </a:txBody>
                  <a:tcPr anchor="ctr"/>
                </a:tc>
                <a:tc>
                  <a:txBody>
                    <a:bodyPr/>
                    <a:lstStyle/>
                    <a:p>
                      <a:pPr algn="ctr"/>
                      <a:endParaRPr lang="en-US" sz="1600"/>
                    </a:p>
                  </a:txBody>
                  <a:tcPr anchor="ctr">
                    <a:noFill/>
                  </a:tcPr>
                </a:tc>
                <a:tc>
                  <a:txBody>
                    <a:bodyPr/>
                    <a:lstStyle/>
                    <a:p>
                      <a:pPr algn="ctr"/>
                      <a:r>
                        <a:rPr lang="en-US" sz="1600" dirty="0" smtClean="0"/>
                        <a:t>The least,</a:t>
                      </a:r>
                      <a:r>
                        <a:rPr lang="en-US" sz="1600" baseline="0" dirty="0" smtClean="0"/>
                        <a:t> the better</a:t>
                      </a:r>
                      <a:endParaRPr lang="en-US" sz="1600" dirty="0"/>
                    </a:p>
                  </a:txBody>
                  <a:tcPr anchor="ctr"/>
                </a:tc>
              </a:tr>
            </a:tbl>
          </a:graphicData>
        </a:graphic>
      </p:graphicFrame>
      <p:sp>
        <p:nvSpPr>
          <p:cNvPr id="13" name="Text Box 5"/>
          <p:cNvSpPr txBox="1">
            <a:spLocks noChangeArrowheads="1"/>
          </p:cNvSpPr>
          <p:nvPr/>
        </p:nvSpPr>
        <p:spPr bwMode="auto">
          <a:xfrm>
            <a:off x="1371600" y="2515969"/>
            <a:ext cx="1985962" cy="6463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9050">
                <a:solidFill>
                  <a:schemeClr val="bg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p>
            <a:pPr algn="ctr">
              <a:defRPr/>
            </a:pPr>
            <a:r>
              <a:rPr lang="en-US" i="1" dirty="0" smtClean="0">
                <a:latin typeface="Arial" charset="0"/>
                <a:ea typeface="MS PGothic" charset="0"/>
                <a:cs typeface="MS PGothic" charset="0"/>
              </a:rPr>
              <a:t>Humans involved in all aspects</a:t>
            </a:r>
            <a:endParaRPr lang="en-US" i="1" dirty="0">
              <a:latin typeface="Arial" charset="0"/>
              <a:ea typeface="MS PGothic" charset="0"/>
              <a:cs typeface="MS PGothic" charset="0"/>
            </a:endParaRPr>
          </a:p>
        </p:txBody>
      </p:sp>
      <p:sp>
        <p:nvSpPr>
          <p:cNvPr id="14" name="Text Box 5"/>
          <p:cNvSpPr txBox="1">
            <a:spLocks noChangeArrowheads="1"/>
          </p:cNvSpPr>
          <p:nvPr/>
        </p:nvSpPr>
        <p:spPr bwMode="auto">
          <a:xfrm>
            <a:off x="5105400" y="2515969"/>
            <a:ext cx="3281362" cy="6463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9050">
                <a:solidFill>
                  <a:schemeClr val="bg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p>
            <a:pPr algn="ctr">
              <a:defRPr/>
            </a:pPr>
            <a:r>
              <a:rPr lang="en-US" i="1" dirty="0" smtClean="0">
                <a:latin typeface="Arial" charset="0"/>
                <a:ea typeface="MS PGothic" charset="0"/>
                <a:cs typeface="MS PGothic" charset="0"/>
              </a:rPr>
              <a:t>Humans not </a:t>
            </a:r>
          </a:p>
          <a:p>
            <a:pPr algn="ctr">
              <a:defRPr/>
            </a:pPr>
            <a:r>
              <a:rPr lang="en-US" i="1" dirty="0" smtClean="0">
                <a:latin typeface="Arial" charset="0"/>
                <a:ea typeface="MS PGothic" charset="0"/>
                <a:cs typeface="MS PGothic" charset="0"/>
              </a:rPr>
              <a:t>involved at all</a:t>
            </a:r>
            <a:endParaRPr lang="en-US" i="1" dirty="0">
              <a:latin typeface="Arial" charset="0"/>
              <a:ea typeface="MS PGothic" charset="0"/>
              <a:cs typeface="MS PGothic" charset="0"/>
            </a:endParaRPr>
          </a:p>
        </p:txBody>
      </p:sp>
      <p:sp>
        <p:nvSpPr>
          <p:cNvPr id="21" name="Text Box 6"/>
          <p:cNvSpPr txBox="1">
            <a:spLocks noChangeArrowheads="1"/>
          </p:cNvSpPr>
          <p:nvPr/>
        </p:nvSpPr>
        <p:spPr bwMode="auto">
          <a:xfrm>
            <a:off x="5944426" y="1676400"/>
            <a:ext cx="1523174" cy="5232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9050">
                <a:solidFill>
                  <a:schemeClr val="bg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2800" b="1" dirty="0" smtClean="0">
                <a:solidFill>
                  <a:srgbClr val="FF0000"/>
                </a:solidFill>
                <a:latin typeface="Arial" charset="0"/>
                <a:ea typeface="MS PGothic" charset="0"/>
                <a:cs typeface="MS PGothic" charset="0"/>
              </a:rPr>
              <a:t>Opaque</a:t>
            </a:r>
            <a:endParaRPr lang="en-US" sz="2800" b="1" dirty="0">
              <a:solidFill>
                <a:srgbClr val="FF0000"/>
              </a:solidFill>
              <a:latin typeface="Arial" charset="0"/>
              <a:ea typeface="MS PGothic" charset="0"/>
              <a:cs typeface="MS PGothic" charset="0"/>
            </a:endParaRPr>
          </a:p>
        </p:txBody>
      </p:sp>
      <p:sp>
        <p:nvSpPr>
          <p:cNvPr id="2" name="Rectangle 1"/>
          <p:cNvSpPr/>
          <p:nvPr/>
        </p:nvSpPr>
        <p:spPr bwMode="auto">
          <a:xfrm>
            <a:off x="3347952" y="2600325"/>
            <a:ext cx="2290847" cy="3225006"/>
          </a:xfrm>
          <a:prstGeom prst="rect">
            <a:avLst/>
          </a:prstGeom>
          <a:solidFill>
            <a:srgbClr val="FFFADE"/>
          </a:solidFill>
          <a:ln>
            <a:noFill/>
          </a:ln>
          <a:effectLst>
            <a:outerShdw blurRad="50800" dist="38100" dir="2700000" algn="tl" rotWithShape="0">
              <a:prstClr val="black">
                <a:alpha val="40000"/>
              </a:prstClr>
            </a:outerShdw>
          </a:effectLst>
          <a:ex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90000"/>
              </a:lnSpc>
              <a:spcBef>
                <a:spcPct val="0"/>
              </a:spcBef>
              <a:spcAft>
                <a:spcPct val="0"/>
              </a:spcAft>
              <a:buClrTx/>
              <a:buSzTx/>
              <a:buFontTx/>
              <a:buNone/>
              <a:tabLst/>
            </a:pPr>
            <a:r>
              <a:rPr kumimoji="0" lang="en-US" sz="4000" b="1" i="0" u="none" strike="noStrike" cap="none" normalizeH="0" baseline="0" dirty="0" smtClean="0">
                <a:ln>
                  <a:noFill/>
                </a:ln>
                <a:effectLst/>
                <a:latin typeface="Whitney Light" pitchFamily="50" charset="0"/>
              </a:rPr>
              <a:t>Real</a:t>
            </a:r>
            <a:r>
              <a:rPr kumimoji="0" lang="en-US" sz="4000" b="1" i="0" u="none" strike="noStrike" cap="none" normalizeH="0" dirty="0" smtClean="0">
                <a:ln>
                  <a:noFill/>
                </a:ln>
                <a:effectLst/>
                <a:latin typeface="Whitney Light" pitchFamily="50" charset="0"/>
              </a:rPr>
              <a:t> </a:t>
            </a:r>
          </a:p>
          <a:p>
            <a:pPr marL="0" marR="0" indent="0" algn="ctr" defTabSz="914400" rtl="0" eaLnBrk="1" fontAlgn="base" latinLnBrk="0" hangingPunct="1">
              <a:lnSpc>
                <a:spcPct val="90000"/>
              </a:lnSpc>
              <a:spcBef>
                <a:spcPct val="0"/>
              </a:spcBef>
              <a:spcAft>
                <a:spcPct val="0"/>
              </a:spcAft>
              <a:buClrTx/>
              <a:buSzTx/>
              <a:buFontTx/>
              <a:buNone/>
              <a:tabLst/>
            </a:pPr>
            <a:r>
              <a:rPr kumimoji="0" lang="en-US" sz="4000" b="1" i="0" u="none" strike="noStrike" cap="none" normalizeH="0" dirty="0" smtClean="0">
                <a:ln>
                  <a:noFill/>
                </a:ln>
                <a:effectLst/>
                <a:latin typeface="Whitney Light" pitchFamily="50" charset="0"/>
              </a:rPr>
              <a:t>Systems</a:t>
            </a:r>
            <a:endParaRPr kumimoji="0" lang="en-US" sz="4000" b="1" i="0" u="none" strike="noStrike" cap="none" normalizeH="0" baseline="0" dirty="0" smtClean="0">
              <a:ln>
                <a:noFill/>
              </a:ln>
              <a:effectLst/>
              <a:latin typeface="Whitney Light" pitchFamily="50" charset="0"/>
            </a:endParaRPr>
          </a:p>
        </p:txBody>
      </p:sp>
    </p:spTree>
    <p:extLst>
      <p:ext uri="{BB962C8B-B14F-4D97-AF65-F5344CB8AC3E}">
        <p14:creationId xmlns:p14="http://schemas.microsoft.com/office/powerpoint/2010/main" val="4240951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xit" presetSubtype="0" fill="hold" grpId="0" nodeType="clickEffect">
                                  <p:stCondLst>
                                    <p:cond delay="0"/>
                                  </p:stCondLst>
                                  <p:childTnLst>
                                    <p:anim calcmode="lin" valueType="num">
                                      <p:cBhvr>
                                        <p:cTn id="6" dur="1000"/>
                                        <p:tgtEl>
                                          <p:spTgt spid="100359"/>
                                        </p:tgtEl>
                                        <p:attrNameLst>
                                          <p:attrName>ppt_w</p:attrName>
                                        </p:attrNameLst>
                                      </p:cBhvr>
                                      <p:tavLst>
                                        <p:tav tm="0">
                                          <p:val>
                                            <p:strVal val="ppt_w"/>
                                          </p:val>
                                        </p:tav>
                                        <p:tav tm="100000">
                                          <p:val>
                                            <p:fltVal val="0"/>
                                          </p:val>
                                        </p:tav>
                                      </p:tavLst>
                                    </p:anim>
                                    <p:anim calcmode="lin" valueType="num">
                                      <p:cBhvr>
                                        <p:cTn id="7" dur="1000"/>
                                        <p:tgtEl>
                                          <p:spTgt spid="100359"/>
                                        </p:tgtEl>
                                        <p:attrNameLst>
                                          <p:attrName>ppt_h</p:attrName>
                                        </p:attrNameLst>
                                      </p:cBhvr>
                                      <p:tavLst>
                                        <p:tav tm="0">
                                          <p:val>
                                            <p:strVal val="ppt_h"/>
                                          </p:val>
                                        </p:tav>
                                        <p:tav tm="100000">
                                          <p:val>
                                            <p:fltVal val="0"/>
                                          </p:val>
                                        </p:tav>
                                      </p:tavLst>
                                    </p:anim>
                                    <p:anim calcmode="lin" valueType="num">
                                      <p:cBhvr>
                                        <p:cTn id="8" dur="1000"/>
                                        <p:tgtEl>
                                          <p:spTgt spid="100359"/>
                                        </p:tgtEl>
                                        <p:attrNameLst>
                                          <p:attrName>style.rotation</p:attrName>
                                        </p:attrNameLst>
                                      </p:cBhvr>
                                      <p:tavLst>
                                        <p:tav tm="0">
                                          <p:val>
                                            <p:fltVal val="0"/>
                                          </p:val>
                                        </p:tav>
                                        <p:tav tm="100000">
                                          <p:val>
                                            <p:fltVal val="90"/>
                                          </p:val>
                                        </p:tav>
                                      </p:tavLst>
                                    </p:anim>
                                    <p:animEffect transition="out" filter="fade">
                                      <p:cBhvr>
                                        <p:cTn id="9" dur="1000"/>
                                        <p:tgtEl>
                                          <p:spTgt spid="100359"/>
                                        </p:tgtEl>
                                      </p:cBhvr>
                                    </p:animEffect>
                                    <p:set>
                                      <p:cBhvr>
                                        <p:cTn id="10" dur="1" fill="hold">
                                          <p:stCondLst>
                                            <p:cond delay="999"/>
                                          </p:stCondLst>
                                        </p:cTn>
                                        <p:tgtEl>
                                          <p:spTgt spid="100359"/>
                                        </p:tgtEl>
                                        <p:attrNameLst>
                                          <p:attrName>style.visibility</p:attrName>
                                        </p:attrNameLst>
                                      </p:cBhvr>
                                      <p:to>
                                        <p:strVal val="hidden"/>
                                      </p:to>
                                    </p:set>
                                  </p:childTnLst>
                                </p:cTn>
                              </p:par>
                            </p:childTnLst>
                          </p:cTn>
                        </p:par>
                        <p:par>
                          <p:cTn id="11" fill="hold">
                            <p:stCondLst>
                              <p:cond delay="1000"/>
                            </p:stCondLst>
                            <p:childTnLst>
                              <p:par>
                                <p:cTn id="12" presetID="22" presetClass="entr" presetSubtype="8"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9" grpId="0" animBg="1"/>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r>
              <a:rPr lang="en-US" sz="3200" dirty="0" smtClean="0">
                <a:ea typeface="MS PGothic" charset="0"/>
                <a:cs typeface="MS PGothic" charset="0"/>
              </a:rPr>
              <a:t>Real Systems: A Practical Perspective (1/2)</a:t>
            </a:r>
            <a:endParaRPr lang="en-US" sz="3200" b="0" dirty="0">
              <a:ea typeface="ＭＳ Ｐゴシック" charset="0"/>
            </a:endParaRPr>
          </a:p>
        </p:txBody>
      </p:sp>
      <p:pic>
        <p:nvPicPr>
          <p:cNvPr id="573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3600" y="1601787"/>
            <a:ext cx="6632575" cy="41894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
        <p:nvSpPr>
          <p:cNvPr id="57348" name="Text Box 4"/>
          <p:cNvSpPr txBox="1">
            <a:spLocks noChangeArrowheads="1"/>
          </p:cNvSpPr>
          <p:nvPr/>
        </p:nvSpPr>
        <p:spPr bwMode="auto">
          <a:xfrm>
            <a:off x="247650" y="1992313"/>
            <a:ext cx="2093913" cy="27289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lvl1pPr marL="174625" indent="-174625"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FontTx/>
              <a:buChar char="•"/>
            </a:pPr>
            <a:r>
              <a:rPr lang="en-US" altLang="en-US" sz="1800" dirty="0">
                <a:latin typeface="Whitney Light" pitchFamily="50" charset="0"/>
              </a:rPr>
              <a:t>Entity extraction</a:t>
            </a:r>
          </a:p>
          <a:p>
            <a:pPr eaLnBrk="1" hangingPunct="1">
              <a:spcBef>
                <a:spcPct val="30000"/>
              </a:spcBef>
              <a:buFontTx/>
              <a:buChar char="•"/>
            </a:pPr>
            <a:r>
              <a:rPr lang="en-US" altLang="en-US" sz="1800" dirty="0">
                <a:latin typeface="Whitney Light" pitchFamily="50" charset="0"/>
              </a:rPr>
              <a:t>EMNLP, ACL, NAACL, 2003-2012</a:t>
            </a:r>
          </a:p>
          <a:p>
            <a:pPr eaLnBrk="1" hangingPunct="1">
              <a:spcBef>
                <a:spcPct val="30000"/>
              </a:spcBef>
              <a:buFontTx/>
              <a:buChar char="•"/>
            </a:pPr>
            <a:r>
              <a:rPr lang="en-US" altLang="en-US" sz="1800" dirty="0">
                <a:latin typeface="Whitney Light" pitchFamily="50" charset="0"/>
              </a:rPr>
              <a:t>54 industrial vendors (</a:t>
            </a:r>
            <a:r>
              <a:rPr lang="en-US" altLang="en-US" sz="1800" dirty="0" smtClean="0">
                <a:latin typeface="Whitney Light" pitchFamily="50" charset="0"/>
              </a:rPr>
              <a:t>Who’</a:t>
            </a:r>
            <a:r>
              <a:rPr lang="en-US" altLang="ja-JP" sz="1800" dirty="0" smtClean="0">
                <a:latin typeface="Whitney Light" pitchFamily="50" charset="0"/>
              </a:rPr>
              <a:t>s </a:t>
            </a:r>
            <a:r>
              <a:rPr lang="en-US" altLang="ja-JP" sz="1800" dirty="0">
                <a:latin typeface="Whitney Light" pitchFamily="50" charset="0"/>
              </a:rPr>
              <a:t>Who in Text Analytics, 2012)</a:t>
            </a:r>
          </a:p>
          <a:p>
            <a:pPr eaLnBrk="1" hangingPunct="1">
              <a:buFontTx/>
              <a:buChar char="•"/>
            </a:pPr>
            <a:endParaRPr lang="en-US" altLang="en-US" sz="1800" dirty="0">
              <a:latin typeface="Whitney Light" pitchFamily="50" charset="0"/>
            </a:endParaRPr>
          </a:p>
        </p:txBody>
      </p:sp>
      <p:sp>
        <p:nvSpPr>
          <p:cNvPr id="57349" name="Text Box 5"/>
          <p:cNvSpPr txBox="1">
            <a:spLocks noChangeArrowheads="1"/>
          </p:cNvSpPr>
          <p:nvPr/>
        </p:nvSpPr>
        <p:spPr bwMode="auto">
          <a:xfrm>
            <a:off x="3200400" y="6305490"/>
            <a:ext cx="4184351"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000" dirty="0"/>
              <a:t>[Chiticariu, Li, Reiss, </a:t>
            </a:r>
            <a:r>
              <a:rPr lang="en-US" altLang="en-US" sz="2000" dirty="0" smtClean="0"/>
              <a:t>EMNLP</a:t>
            </a:r>
            <a:r>
              <a:rPr lang="ja-JP" altLang="en-US" sz="2000" dirty="0"/>
              <a:t> </a:t>
            </a:r>
            <a:r>
              <a:rPr lang="en-US" altLang="ja-JP" sz="2000" dirty="0" smtClean="0"/>
              <a:t>2013</a:t>
            </a:r>
            <a:r>
              <a:rPr lang="en-US" altLang="ja-JP" sz="2000" dirty="0"/>
              <a:t>]</a:t>
            </a:r>
            <a:endParaRPr lang="en-US" altLang="en-US" sz="2000" dirty="0"/>
          </a:p>
        </p:txBody>
      </p:sp>
      <p:sp>
        <p:nvSpPr>
          <p:cNvPr id="2" name="Rectangle 1"/>
          <p:cNvSpPr/>
          <p:nvPr/>
        </p:nvSpPr>
        <p:spPr>
          <a:xfrm>
            <a:off x="7640550" y="2423886"/>
            <a:ext cx="1077499" cy="757130"/>
          </a:xfrm>
          <a:prstGeom prst="rect">
            <a:avLst/>
          </a:prstGeom>
          <a:solidFill>
            <a:schemeClr val="bg1"/>
          </a:solidFill>
        </p:spPr>
        <p:txBody>
          <a:bodyPr wrap="square">
            <a:spAutoFit/>
          </a:bodyPr>
          <a:lstStyle/>
          <a:p>
            <a:pPr algn="ctr" eaLnBrk="1" hangingPunct="1">
              <a:lnSpc>
                <a:spcPct val="90000"/>
              </a:lnSpc>
            </a:pPr>
            <a:r>
              <a:rPr lang="en-US" sz="1600" b="1" dirty="0" smtClean="0">
                <a:latin typeface="Whitney Light" pitchFamily="50" charset="0"/>
              </a:rPr>
              <a:t>Primarily</a:t>
            </a:r>
          </a:p>
          <a:p>
            <a:pPr algn="ctr" eaLnBrk="1" hangingPunct="1">
              <a:lnSpc>
                <a:spcPct val="90000"/>
              </a:lnSpc>
            </a:pPr>
            <a:r>
              <a:rPr lang="en-US" sz="1600" b="1" dirty="0" smtClean="0">
                <a:latin typeface="Whitney Light" pitchFamily="50" charset="0"/>
              </a:rPr>
              <a:t>Rule-</a:t>
            </a:r>
          </a:p>
          <a:p>
            <a:pPr algn="ctr" eaLnBrk="1" hangingPunct="1">
              <a:lnSpc>
                <a:spcPct val="90000"/>
              </a:lnSpc>
            </a:pPr>
            <a:r>
              <a:rPr lang="en-US" sz="1600" b="1" dirty="0" smtClean="0">
                <a:latin typeface="Whitney Light" pitchFamily="50" charset="0"/>
              </a:rPr>
              <a:t>based</a:t>
            </a:r>
            <a:endParaRPr lang="en-US" sz="1600" b="1" dirty="0">
              <a:latin typeface="Whitney Light" pitchFamily="50" charset="0"/>
            </a:endParaRPr>
          </a:p>
        </p:txBody>
      </p:sp>
      <p:sp>
        <p:nvSpPr>
          <p:cNvPr id="7" name="Rectangle 6"/>
          <p:cNvSpPr/>
          <p:nvPr/>
        </p:nvSpPr>
        <p:spPr>
          <a:xfrm>
            <a:off x="7669851" y="3916362"/>
            <a:ext cx="864549" cy="313932"/>
          </a:xfrm>
          <a:prstGeom prst="rect">
            <a:avLst/>
          </a:prstGeom>
          <a:solidFill>
            <a:schemeClr val="bg1"/>
          </a:solidFill>
        </p:spPr>
        <p:txBody>
          <a:bodyPr wrap="square">
            <a:spAutoFit/>
          </a:bodyPr>
          <a:lstStyle/>
          <a:p>
            <a:pPr algn="ctr" eaLnBrk="1" hangingPunct="1">
              <a:lnSpc>
                <a:spcPct val="90000"/>
              </a:lnSpc>
            </a:pPr>
            <a:r>
              <a:rPr lang="en-US" sz="1600" b="1" dirty="0" smtClean="0">
                <a:latin typeface="Whitney Light" pitchFamily="50" charset="0"/>
              </a:rPr>
              <a:t>Hybrid</a:t>
            </a:r>
            <a:endParaRPr lang="en-US" sz="1600" b="1" dirty="0">
              <a:latin typeface="Whitney Light" pitchFamily="50" charset="0"/>
            </a:endParaRPr>
          </a:p>
        </p:txBody>
      </p:sp>
      <p:sp>
        <p:nvSpPr>
          <p:cNvPr id="8" name="Rectangle 7"/>
          <p:cNvSpPr/>
          <p:nvPr/>
        </p:nvSpPr>
        <p:spPr>
          <a:xfrm>
            <a:off x="7639688" y="4351629"/>
            <a:ext cx="1078361" cy="978729"/>
          </a:xfrm>
          <a:prstGeom prst="rect">
            <a:avLst/>
          </a:prstGeom>
          <a:solidFill>
            <a:schemeClr val="bg1"/>
          </a:solidFill>
        </p:spPr>
        <p:txBody>
          <a:bodyPr wrap="square">
            <a:spAutoFit/>
          </a:bodyPr>
          <a:lstStyle/>
          <a:p>
            <a:pPr algn="ctr" eaLnBrk="1" hangingPunct="1">
              <a:lnSpc>
                <a:spcPct val="90000"/>
              </a:lnSpc>
            </a:pPr>
            <a:r>
              <a:rPr lang="en-US" sz="1600" b="1" dirty="0" smtClean="0">
                <a:latin typeface="Whitney Light" pitchFamily="50" charset="0"/>
              </a:rPr>
              <a:t>Primarily</a:t>
            </a:r>
          </a:p>
          <a:p>
            <a:pPr algn="ctr" eaLnBrk="1" hangingPunct="1">
              <a:lnSpc>
                <a:spcPct val="90000"/>
              </a:lnSpc>
            </a:pPr>
            <a:r>
              <a:rPr lang="en-US" sz="1600" b="1" dirty="0" smtClean="0">
                <a:latin typeface="Whitney Light" pitchFamily="50" charset="0"/>
              </a:rPr>
              <a:t>Machine Learning-based</a:t>
            </a:r>
            <a:endParaRPr lang="en-US" sz="1600" b="1" dirty="0">
              <a:latin typeface="Whitney Light" pitchFamily="50" charset="0"/>
            </a:endParaRPr>
          </a:p>
        </p:txBody>
      </p:sp>
    </p:spTree>
    <p:extLst>
      <p:ext uri="{BB962C8B-B14F-4D97-AF65-F5344CB8AC3E}">
        <p14:creationId xmlns:p14="http://schemas.microsoft.com/office/powerpoint/2010/main" val="75635170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2563" y="1874838"/>
            <a:ext cx="8686800" cy="4662487"/>
          </a:xfrm>
        </p:spPr>
        <p:txBody>
          <a:bodyPr>
            <a:normAutofit fontScale="92500" lnSpcReduction="20000"/>
          </a:bodyPr>
          <a:lstStyle/>
          <a:p>
            <a:r>
              <a:rPr lang="en-US" b="1" dirty="0" smtClean="0"/>
              <a:t>Academia</a:t>
            </a:r>
          </a:p>
          <a:p>
            <a:pPr marL="0" lvl="1" indent="0">
              <a:spcBef>
                <a:spcPct val="50000"/>
              </a:spcBef>
              <a:buNone/>
            </a:pPr>
            <a:r>
              <a:rPr lang="en-US" i="1" dirty="0" smtClean="0"/>
              <a:t>“Similar </a:t>
            </a:r>
            <a:r>
              <a:rPr lang="en-US" i="1" dirty="0"/>
              <a:t>to previous years, the most successful approaches combine distant supervision (DS) with </a:t>
            </a:r>
            <a:r>
              <a:rPr lang="en-US" i="1" dirty="0" smtClean="0"/>
              <a:t>rules.”</a:t>
            </a:r>
          </a:p>
          <a:p>
            <a:pPr marL="0" indent="0" algn="r">
              <a:buNone/>
            </a:pPr>
            <a:r>
              <a:rPr lang="en-US" i="1" dirty="0"/>
              <a:t>	</a:t>
            </a:r>
            <a:r>
              <a:rPr lang="en-US" i="1" dirty="0" smtClean="0"/>
              <a:t>TAC 2013 Knowledge </a:t>
            </a:r>
            <a:r>
              <a:rPr lang="en-US" i="1" dirty="0"/>
              <a:t>Base </a:t>
            </a:r>
            <a:r>
              <a:rPr lang="en-US" i="1" dirty="0" smtClean="0"/>
              <a:t>Population </a:t>
            </a:r>
            <a:r>
              <a:rPr lang="en-US" i="1" dirty="0"/>
              <a:t>[Surdeanu 2013] </a:t>
            </a:r>
            <a:endParaRPr lang="en-US" i="1" dirty="0" smtClean="0"/>
          </a:p>
          <a:p>
            <a:pPr marL="0" indent="0">
              <a:buNone/>
            </a:pPr>
            <a:endParaRPr lang="en-US" i="1" dirty="0"/>
          </a:p>
          <a:p>
            <a:r>
              <a:rPr lang="en-US" b="1" dirty="0" smtClean="0"/>
              <a:t>Industry</a:t>
            </a:r>
          </a:p>
          <a:p>
            <a:pPr marL="0" indent="0">
              <a:buNone/>
            </a:pPr>
            <a:r>
              <a:rPr lang="en-US" i="1" dirty="0" smtClean="0"/>
              <a:t>“Rule-based </a:t>
            </a:r>
            <a:r>
              <a:rPr lang="en-US" i="1" dirty="0"/>
              <a:t>systems </a:t>
            </a:r>
            <a:r>
              <a:rPr lang="en-US" i="1" dirty="0" smtClean="0"/>
              <a:t>comprise the largest fraction of those [systems] surveyed. Only 1/3 </a:t>
            </a:r>
            <a:r>
              <a:rPr lang="en-US" i="1" dirty="0"/>
              <a:t>of the vendors relied entirely on machine learning</a:t>
            </a:r>
            <a:r>
              <a:rPr lang="en-US" i="1" dirty="0" smtClean="0"/>
              <a:t>. </a:t>
            </a:r>
            <a:r>
              <a:rPr lang="en-US" i="1" dirty="0"/>
              <a:t>Among public companies and private </a:t>
            </a:r>
            <a:r>
              <a:rPr lang="en-US" i="1" dirty="0" smtClean="0"/>
              <a:t>companies </a:t>
            </a:r>
            <a:r>
              <a:rPr lang="en-US" i="1" dirty="0"/>
              <a:t>with more than $100 million in revenue, the </a:t>
            </a:r>
            <a:r>
              <a:rPr lang="en-US" i="1" dirty="0" smtClean="0"/>
              <a:t>situation is </a:t>
            </a:r>
            <a:r>
              <a:rPr lang="en-US" i="1" dirty="0"/>
              <a:t>even more skewed towards rule-based </a:t>
            </a:r>
            <a:r>
              <a:rPr lang="en-US" i="1" dirty="0" smtClean="0"/>
              <a:t>systems.”</a:t>
            </a:r>
            <a:endParaRPr lang="en-US" i="1" dirty="0"/>
          </a:p>
          <a:p>
            <a:pPr marL="0" indent="0">
              <a:buNone/>
            </a:pPr>
            <a:r>
              <a:rPr lang="en-US" i="1" dirty="0" smtClean="0"/>
              <a:t>	Rule-based IE is Dead! Long-live Rule-based IE Systems ! [</a:t>
            </a:r>
            <a:r>
              <a:rPr lang="en-US" altLang="en-US" i="1" dirty="0"/>
              <a:t>Chiticariu, Li, Reiss, </a:t>
            </a:r>
            <a:r>
              <a:rPr lang="en-US" altLang="en-US" i="1" dirty="0" smtClean="0"/>
              <a:t>EMNLP 2013</a:t>
            </a:r>
            <a:r>
              <a:rPr lang="en-US" i="1" dirty="0" smtClean="0"/>
              <a:t>]</a:t>
            </a:r>
          </a:p>
          <a:p>
            <a:pPr marL="0" indent="0">
              <a:buNone/>
            </a:pPr>
            <a:endParaRPr lang="en-US" i="1" dirty="0"/>
          </a:p>
          <a:p>
            <a:pPr marL="0" indent="0">
              <a:buNone/>
            </a:pPr>
            <a:r>
              <a:rPr lang="en-US" i="1" dirty="0" smtClean="0"/>
              <a:t>“[…] semantics </a:t>
            </a:r>
            <a:r>
              <a:rPr lang="en-US" i="1" dirty="0"/>
              <a:t>intensive Big Data industrial systems often use a lot of rules. Fundamentally, we believe this is the case because to maintain high accuracy, such systems must utilize a lot of domain knowledge, in whatever way judged most efficient, using a limited team of people with varying technical expertise. As a result, the systems typically need to utilize a broad range of techniques, including rules, learning, and crowdsourcing</a:t>
            </a:r>
            <a:r>
              <a:rPr lang="en-US" i="1" dirty="0" smtClean="0"/>
              <a:t>.”</a:t>
            </a:r>
          </a:p>
          <a:p>
            <a:pPr marL="0" indent="0" algn="r">
              <a:buNone/>
            </a:pPr>
            <a:r>
              <a:rPr lang="en-US" i="1" dirty="0" smtClean="0"/>
              <a:t>Why </a:t>
            </a:r>
            <a:r>
              <a:rPr lang="en-US" i="1" dirty="0"/>
              <a:t>Big Data Industrial Systems Need Rules and What We Can Do About It. </a:t>
            </a:r>
            <a:r>
              <a:rPr lang="en-US" i="1" dirty="0" smtClean="0"/>
              <a:t> [</a:t>
            </a:r>
            <a:r>
              <a:rPr lang="en-US" i="1" dirty="0" err="1" smtClean="0"/>
              <a:t>Suganthan</a:t>
            </a:r>
            <a:r>
              <a:rPr lang="en-US" i="1" dirty="0" smtClean="0"/>
              <a:t> et al., SIGMOD 2015]</a:t>
            </a:r>
          </a:p>
          <a:p>
            <a:pPr marL="0" indent="0">
              <a:buNone/>
            </a:pPr>
            <a:endParaRPr lang="en-US" i="1" dirty="0"/>
          </a:p>
          <a:p>
            <a:pPr marL="0" indent="0">
              <a:buNone/>
            </a:pPr>
            <a:r>
              <a:rPr lang="en-US" b="1" dirty="0" smtClean="0"/>
              <a:t> </a:t>
            </a:r>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25</a:t>
            </a:fld>
            <a:endParaRPr lang="en-US" altLang="en-US"/>
          </a:p>
        </p:txBody>
      </p:sp>
      <p:sp>
        <p:nvSpPr>
          <p:cNvPr id="5" name="Title 4"/>
          <p:cNvSpPr>
            <a:spLocks noGrp="1"/>
          </p:cNvSpPr>
          <p:nvPr>
            <p:ph type="title"/>
          </p:nvPr>
        </p:nvSpPr>
        <p:spPr/>
        <p:txBody>
          <a:bodyPr/>
          <a:lstStyle/>
          <a:p>
            <a:r>
              <a:rPr lang="en-US" sz="3200" dirty="0">
                <a:solidFill>
                  <a:srgbClr val="00B2EF"/>
                </a:solidFill>
                <a:ea typeface="MS PGothic" charset="0"/>
                <a:cs typeface="MS PGothic" charset="0"/>
              </a:rPr>
              <a:t>Real Systems: A Practical Perspective </a:t>
            </a:r>
            <a:r>
              <a:rPr lang="en-US" sz="3200" dirty="0" smtClean="0">
                <a:solidFill>
                  <a:srgbClr val="00B2EF"/>
                </a:solidFill>
                <a:ea typeface="MS PGothic" charset="0"/>
                <a:cs typeface="MS PGothic" charset="0"/>
              </a:rPr>
              <a:t>(2/2</a:t>
            </a:r>
            <a:r>
              <a:rPr lang="en-US" sz="3200" dirty="0">
                <a:solidFill>
                  <a:srgbClr val="00B2EF"/>
                </a:solidFill>
                <a:ea typeface="MS PGothic" charset="0"/>
                <a:cs typeface="MS PGothic" charset="0"/>
              </a:rPr>
              <a:t>)</a:t>
            </a:r>
            <a:endParaRPr lang="en-US" dirty="0"/>
          </a:p>
        </p:txBody>
      </p:sp>
    </p:spTree>
    <p:extLst>
      <p:ext uri="{BB962C8B-B14F-4D97-AF65-F5344CB8AC3E}">
        <p14:creationId xmlns:p14="http://schemas.microsoft.com/office/powerpoint/2010/main" val="41055527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563" y="-18059400"/>
            <a:ext cx="8686800" cy="731838"/>
          </a:xfrm>
        </p:spPr>
        <p:txBody>
          <a:bodyPr/>
          <a:lstStyle/>
          <a:p>
            <a:endParaRPr lang="en-US"/>
          </a:p>
        </p:txBody>
      </p:sp>
      <p:sp>
        <p:nvSpPr>
          <p:cNvPr id="4" name="Slide Number Placeholder 3"/>
          <p:cNvSpPr>
            <a:spLocks noGrp="1"/>
          </p:cNvSpPr>
          <p:nvPr>
            <p:ph type="sldNum" sz="quarter" idx="10"/>
          </p:nvPr>
        </p:nvSpPr>
        <p:spPr>
          <a:xfrm>
            <a:off x="182563" y="-12115800"/>
            <a:ext cx="366712" cy="184150"/>
          </a:xfrm>
        </p:spPr>
        <p:txBody>
          <a:bodyPr/>
          <a:lstStyle/>
          <a:p>
            <a:pPr>
              <a:defRPr/>
            </a:pPr>
            <a:fld id="{8EB80615-730A-433B-8BCF-3330F86BF0E4}" type="slidenum">
              <a:rPr lang="en-US" altLang="en-US" smtClean="0"/>
              <a:pPr>
                <a:defRPr/>
              </a:pPr>
              <a:t>26</a:t>
            </a:fld>
            <a:endParaRPr lang="en-US" altLang="en-US"/>
          </a:p>
        </p:txBody>
      </p:sp>
      <p:sp>
        <p:nvSpPr>
          <p:cNvPr id="5" name="Footer Placeholder 4"/>
          <p:cNvSpPr>
            <a:spLocks noGrp="1"/>
          </p:cNvSpPr>
          <p:nvPr>
            <p:ph type="ftr" sz="quarter" idx="11"/>
          </p:nvPr>
        </p:nvSpPr>
        <p:spPr>
          <a:xfrm>
            <a:off x="1554163" y="-12115800"/>
            <a:ext cx="5943600" cy="184150"/>
          </a:xfrm>
        </p:spPr>
        <p:txBody>
          <a:bodyPr/>
          <a:lstStyle/>
          <a:p>
            <a:pPr>
              <a:defRPr/>
            </a:pPr>
            <a:r>
              <a:rPr lang="en-US" altLang="en-US" smtClean="0"/>
              <a:t>IBM Confidential		</a:t>
            </a:r>
            <a:endParaRPr lang="en-US" altLang="en-US"/>
          </a:p>
        </p:txBody>
      </p:sp>
      <p:sp>
        <p:nvSpPr>
          <p:cNvPr id="8" name="AutoShape 1142"/>
          <p:cNvSpPr>
            <a:spLocks noChangeArrowheads="1"/>
          </p:cNvSpPr>
          <p:nvPr/>
        </p:nvSpPr>
        <p:spPr bwMode="auto">
          <a:xfrm>
            <a:off x="423863" y="2085211"/>
            <a:ext cx="3668714" cy="2382165"/>
          </a:xfrm>
          <a:prstGeom prst="foldedCorner">
            <a:avLst>
              <a:gd name="adj" fmla="val 12500"/>
            </a:avLst>
          </a:prstGeom>
          <a:solidFill>
            <a:schemeClr val="bg1"/>
          </a:solidFill>
          <a:ln w="76200">
            <a:solidFill>
              <a:srgbClr val="99CC00"/>
            </a:solidFill>
            <a:round/>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sz="1050">
              <a:latin typeface="Myriad Pro" charset="0"/>
              <a:ea typeface="ＭＳ Ｐゴシック" charset="0"/>
            </a:endParaRPr>
          </a:p>
        </p:txBody>
      </p:sp>
      <p:sp>
        <p:nvSpPr>
          <p:cNvPr id="9" name="Rectangle 1146"/>
          <p:cNvSpPr>
            <a:spLocks noChangeArrowheads="1"/>
          </p:cNvSpPr>
          <p:nvPr/>
        </p:nvSpPr>
        <p:spPr bwMode="auto">
          <a:xfrm>
            <a:off x="423862" y="2085212"/>
            <a:ext cx="3668715" cy="588290"/>
          </a:xfrm>
          <a:prstGeom prst="rect">
            <a:avLst/>
          </a:prstGeom>
          <a:solidFill>
            <a:srgbClr val="99CC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ctr" defTabSz="1238250">
              <a:defRPr/>
            </a:pPr>
            <a:r>
              <a:rPr lang="en-US" sz="2800" b="1" dirty="0">
                <a:solidFill>
                  <a:schemeClr val="bg1"/>
                </a:solidFill>
                <a:latin typeface="Myriad Pro" charset="0"/>
                <a:ea typeface="ＭＳ Ｐゴシック" charset="0"/>
              </a:rPr>
              <a:t>PROs</a:t>
            </a:r>
          </a:p>
        </p:txBody>
      </p:sp>
      <p:sp>
        <p:nvSpPr>
          <p:cNvPr id="10" name="Rectangle 1150"/>
          <p:cNvSpPr>
            <a:spLocks noChangeArrowheads="1"/>
          </p:cNvSpPr>
          <p:nvPr/>
        </p:nvSpPr>
        <p:spPr bwMode="auto">
          <a:xfrm>
            <a:off x="451713" y="2756118"/>
            <a:ext cx="3640863" cy="181588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p>
            <a:pPr marL="398463" indent="-398463" defTabSz="1238250">
              <a:buFontTx/>
              <a:buChar char="•"/>
              <a:defRPr/>
            </a:pPr>
            <a:r>
              <a:rPr lang="en-US" sz="1600" dirty="0">
                <a:latin typeface="Whitney Light" pitchFamily="50" charset="0"/>
                <a:ea typeface="ＭＳ Ｐゴシック" charset="0"/>
              </a:rPr>
              <a:t>Declarative</a:t>
            </a:r>
          </a:p>
          <a:p>
            <a:pPr marL="398463" indent="-398463" defTabSz="1238250">
              <a:buFontTx/>
              <a:buChar char="•"/>
              <a:defRPr/>
            </a:pPr>
            <a:r>
              <a:rPr lang="en-US" sz="1600" dirty="0">
                <a:latin typeface="Whitney Light" pitchFamily="50" charset="0"/>
                <a:ea typeface="ＭＳ Ｐゴシック" charset="0"/>
              </a:rPr>
              <a:t>Easy to comprehend </a:t>
            </a:r>
            <a:endParaRPr lang="en-US" sz="1600" dirty="0" smtClean="0">
              <a:latin typeface="Whitney Light" pitchFamily="50" charset="0"/>
              <a:ea typeface="ＭＳ Ｐゴシック" charset="0"/>
            </a:endParaRPr>
          </a:p>
          <a:p>
            <a:pPr marL="398463" indent="-398463" defTabSz="1238250">
              <a:buFontTx/>
              <a:buChar char="•"/>
              <a:defRPr/>
            </a:pPr>
            <a:r>
              <a:rPr lang="en-US" sz="1600" dirty="0" smtClean="0">
                <a:latin typeface="Whitney Light" pitchFamily="50" charset="0"/>
                <a:ea typeface="ＭＳ Ｐゴシック" charset="0"/>
              </a:rPr>
              <a:t>Easy to debug</a:t>
            </a:r>
            <a:endParaRPr lang="en-US" sz="1600" dirty="0">
              <a:latin typeface="Whitney Light" pitchFamily="50" charset="0"/>
              <a:ea typeface="ＭＳ Ｐゴシック" charset="0"/>
            </a:endParaRPr>
          </a:p>
          <a:p>
            <a:pPr marL="398463" indent="-398463" defTabSz="1238250">
              <a:buFontTx/>
              <a:buChar char="•"/>
              <a:defRPr/>
            </a:pPr>
            <a:r>
              <a:rPr lang="en-US" sz="1600" dirty="0">
                <a:latin typeface="Whitney Light" pitchFamily="50" charset="0"/>
                <a:ea typeface="ＭＳ Ｐゴシック" charset="0"/>
              </a:rPr>
              <a:t>Easy to maintain </a:t>
            </a:r>
          </a:p>
          <a:p>
            <a:pPr marL="398463" indent="-398463" defTabSz="1238250">
              <a:buFontTx/>
              <a:buChar char="•"/>
              <a:defRPr/>
            </a:pPr>
            <a:r>
              <a:rPr lang="en-US" sz="1600" dirty="0">
                <a:latin typeface="Whitney Light" pitchFamily="50" charset="0"/>
                <a:ea typeface="ＭＳ Ｐゴシック" charset="0"/>
              </a:rPr>
              <a:t>Easy to incorporate domain </a:t>
            </a:r>
            <a:r>
              <a:rPr lang="en-US" sz="1600" dirty="0" smtClean="0">
                <a:latin typeface="Whitney Light" pitchFamily="50" charset="0"/>
                <a:ea typeface="ＭＳ Ｐゴシック" charset="0"/>
              </a:rPr>
              <a:t>knowledge</a:t>
            </a:r>
            <a:endParaRPr lang="en-US" sz="1600" dirty="0">
              <a:latin typeface="Whitney Light" pitchFamily="50" charset="0"/>
              <a:ea typeface="ＭＳ Ｐゴシック" charset="0"/>
            </a:endParaRPr>
          </a:p>
          <a:p>
            <a:pPr marL="304800" indent="-304800" defTabSz="1238250">
              <a:defRPr/>
            </a:pPr>
            <a:endParaRPr lang="en-US" sz="1600" dirty="0">
              <a:latin typeface="Myriad Pro" charset="0"/>
              <a:ea typeface="ＭＳ Ｐゴシック" charset="0"/>
            </a:endParaRPr>
          </a:p>
        </p:txBody>
      </p:sp>
      <p:sp>
        <p:nvSpPr>
          <p:cNvPr id="11" name="AutoShape 1151"/>
          <p:cNvSpPr>
            <a:spLocks noChangeArrowheads="1"/>
          </p:cNvSpPr>
          <p:nvPr/>
        </p:nvSpPr>
        <p:spPr bwMode="auto">
          <a:xfrm>
            <a:off x="4700950" y="2063901"/>
            <a:ext cx="4062049" cy="2161282"/>
          </a:xfrm>
          <a:prstGeom prst="foldedCorner">
            <a:avLst>
              <a:gd name="adj" fmla="val 12500"/>
            </a:avLst>
          </a:prstGeom>
          <a:solidFill>
            <a:schemeClr val="bg1"/>
          </a:solidFill>
          <a:ln w="76200">
            <a:solidFill>
              <a:srgbClr val="99CC00"/>
            </a:solidFill>
            <a:round/>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sz="1050">
              <a:latin typeface="Myriad Pro" charset="0"/>
              <a:ea typeface="ＭＳ Ｐゴシック" charset="0"/>
            </a:endParaRPr>
          </a:p>
        </p:txBody>
      </p:sp>
      <p:sp>
        <p:nvSpPr>
          <p:cNvPr id="12" name="Rectangle 1152"/>
          <p:cNvSpPr>
            <a:spLocks noChangeArrowheads="1"/>
          </p:cNvSpPr>
          <p:nvPr/>
        </p:nvSpPr>
        <p:spPr bwMode="auto">
          <a:xfrm>
            <a:off x="4700950" y="2063902"/>
            <a:ext cx="4062049" cy="609600"/>
          </a:xfrm>
          <a:prstGeom prst="rect">
            <a:avLst/>
          </a:prstGeom>
          <a:solidFill>
            <a:srgbClr val="99CC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ctr" defTabSz="1238250">
              <a:defRPr/>
            </a:pPr>
            <a:r>
              <a:rPr lang="en-US" sz="2800" b="1">
                <a:solidFill>
                  <a:schemeClr val="bg1"/>
                </a:solidFill>
                <a:latin typeface="Myriad Pro" charset="0"/>
                <a:ea typeface="ＭＳ Ｐゴシック" charset="0"/>
              </a:rPr>
              <a:t>PROs</a:t>
            </a:r>
          </a:p>
        </p:txBody>
      </p:sp>
      <p:sp>
        <p:nvSpPr>
          <p:cNvPr id="13" name="Rectangle 1154"/>
          <p:cNvSpPr>
            <a:spLocks noChangeArrowheads="1"/>
          </p:cNvSpPr>
          <p:nvPr/>
        </p:nvSpPr>
        <p:spPr bwMode="auto">
          <a:xfrm>
            <a:off x="4756980" y="2737684"/>
            <a:ext cx="3853620" cy="107721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p>
            <a:pPr marL="190500" indent="-190500" defTabSz="1238250">
              <a:buFontTx/>
              <a:buChar char="•"/>
              <a:defRPr/>
            </a:pPr>
            <a:r>
              <a:rPr lang="en-US" sz="1600" dirty="0">
                <a:latin typeface="Whitney Light" pitchFamily="50" charset="0"/>
                <a:ea typeface="ＭＳ Ｐゴシック" charset="0"/>
              </a:rPr>
              <a:t> Trainable</a:t>
            </a:r>
          </a:p>
          <a:p>
            <a:pPr marL="190500" indent="-190500" defTabSz="1238250">
              <a:buFontTx/>
              <a:buChar char="•"/>
              <a:defRPr/>
            </a:pPr>
            <a:r>
              <a:rPr lang="en-US" sz="1600" dirty="0">
                <a:latin typeface="Whitney Light" pitchFamily="50" charset="0"/>
                <a:ea typeface="ＭＳ Ｐゴシック" charset="0"/>
              </a:rPr>
              <a:t> Adaptable</a:t>
            </a:r>
          </a:p>
          <a:p>
            <a:pPr marL="190500" indent="-190500" defTabSz="1238250">
              <a:buFontTx/>
              <a:buChar char="•"/>
              <a:defRPr/>
            </a:pPr>
            <a:r>
              <a:rPr lang="en-US" sz="1600" dirty="0">
                <a:latin typeface="Whitney Light" pitchFamily="50" charset="0"/>
                <a:ea typeface="ＭＳ Ｐゴシック" charset="0"/>
              </a:rPr>
              <a:t> Reduces manual effort</a:t>
            </a:r>
          </a:p>
          <a:p>
            <a:pPr marL="190500" indent="-190500" defTabSz="1238250">
              <a:defRPr/>
            </a:pPr>
            <a:endParaRPr lang="en-US" sz="1600" dirty="0">
              <a:latin typeface="Whitney Light" pitchFamily="50" charset="0"/>
              <a:ea typeface="ＭＳ Ｐゴシック" charset="0"/>
            </a:endParaRPr>
          </a:p>
        </p:txBody>
      </p:sp>
      <p:sp>
        <p:nvSpPr>
          <p:cNvPr id="14" name="AutoShape 1156"/>
          <p:cNvSpPr>
            <a:spLocks noChangeArrowheads="1"/>
          </p:cNvSpPr>
          <p:nvPr/>
        </p:nvSpPr>
        <p:spPr bwMode="auto">
          <a:xfrm>
            <a:off x="441324" y="4800328"/>
            <a:ext cx="3651252" cy="1859851"/>
          </a:xfrm>
          <a:prstGeom prst="foldedCorner">
            <a:avLst>
              <a:gd name="adj" fmla="val 12500"/>
            </a:avLst>
          </a:prstGeom>
          <a:solidFill>
            <a:schemeClr val="bg1"/>
          </a:solidFill>
          <a:ln w="76200">
            <a:solidFill>
              <a:srgbClr val="CC3300"/>
            </a:solidFill>
            <a:round/>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sz="1050">
              <a:latin typeface="Myriad Pro" charset="0"/>
              <a:ea typeface="ＭＳ Ｐゴシック" charset="0"/>
            </a:endParaRPr>
          </a:p>
        </p:txBody>
      </p:sp>
      <p:sp>
        <p:nvSpPr>
          <p:cNvPr id="15" name="Rectangle 1157"/>
          <p:cNvSpPr>
            <a:spLocks noChangeArrowheads="1"/>
          </p:cNvSpPr>
          <p:nvPr/>
        </p:nvSpPr>
        <p:spPr bwMode="auto">
          <a:xfrm>
            <a:off x="441324" y="4800328"/>
            <a:ext cx="3651252" cy="634207"/>
          </a:xfrm>
          <a:prstGeom prst="rect">
            <a:avLst/>
          </a:prstGeom>
          <a:solidFill>
            <a:srgbClr val="FF7C80"/>
          </a:solidFill>
          <a:ln w="9525">
            <a:solidFill>
              <a:srgbClr val="CC3300"/>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ctr" defTabSz="1238250">
              <a:defRPr/>
            </a:pPr>
            <a:r>
              <a:rPr lang="en-US" sz="2800" b="1">
                <a:solidFill>
                  <a:schemeClr val="bg1"/>
                </a:solidFill>
                <a:latin typeface="Myriad Pro" charset="0"/>
                <a:ea typeface="ＭＳ Ｐゴシック" charset="0"/>
              </a:rPr>
              <a:t>CONs</a:t>
            </a:r>
          </a:p>
        </p:txBody>
      </p:sp>
      <p:sp>
        <p:nvSpPr>
          <p:cNvPr id="16" name="Rectangle 1159"/>
          <p:cNvSpPr>
            <a:spLocks noChangeArrowheads="1"/>
          </p:cNvSpPr>
          <p:nvPr/>
        </p:nvSpPr>
        <p:spPr bwMode="auto">
          <a:xfrm>
            <a:off x="515984" y="5585955"/>
            <a:ext cx="3319563" cy="8925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p>
            <a:pPr marL="304800" indent="-304800" defTabSz="1238250">
              <a:buFontTx/>
              <a:buChar char="•"/>
              <a:defRPr/>
            </a:pPr>
            <a:r>
              <a:rPr lang="en-US" sz="1600" dirty="0">
                <a:latin typeface="Whitney Light" pitchFamily="50" charset="0"/>
                <a:ea typeface="ＭＳ Ｐゴシック" charset="0"/>
              </a:rPr>
              <a:t>Heuristic</a:t>
            </a:r>
          </a:p>
          <a:p>
            <a:pPr marL="304800" indent="-304800" defTabSz="1238250">
              <a:buFontTx/>
              <a:buChar char="•"/>
              <a:defRPr/>
            </a:pPr>
            <a:r>
              <a:rPr lang="en-US" sz="1600" dirty="0">
                <a:latin typeface="Whitney Light" pitchFamily="50" charset="0"/>
                <a:ea typeface="ＭＳ Ｐゴシック" charset="0"/>
              </a:rPr>
              <a:t>Requires tedious manual </a:t>
            </a:r>
            <a:r>
              <a:rPr lang="en-US" sz="1600" dirty="0" smtClean="0">
                <a:latin typeface="Whitney Light" pitchFamily="50" charset="0"/>
                <a:ea typeface="ＭＳ Ｐゴシック" charset="0"/>
              </a:rPr>
              <a:t>labor</a:t>
            </a:r>
            <a:endParaRPr lang="en-US" sz="1600" dirty="0">
              <a:latin typeface="Whitney Light" pitchFamily="50" charset="0"/>
              <a:ea typeface="ＭＳ Ｐゴシック" charset="0"/>
            </a:endParaRPr>
          </a:p>
          <a:p>
            <a:pPr marL="304800" indent="-304800" defTabSz="1238250">
              <a:buFontTx/>
              <a:buChar char="•"/>
              <a:defRPr/>
            </a:pPr>
            <a:endParaRPr lang="en-US" dirty="0">
              <a:latin typeface="Myriad Pro" charset="0"/>
              <a:ea typeface="ＭＳ Ｐゴシック" charset="0"/>
            </a:endParaRPr>
          </a:p>
        </p:txBody>
      </p:sp>
      <p:pic>
        <p:nvPicPr>
          <p:cNvPr id="17" name="Picture 1161" descr="gtk_ad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23555" y="1760556"/>
            <a:ext cx="1096045" cy="1096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165" descr="red-minus-md"/>
          <p:cNvPicPr>
            <a:picLocks noChangeAspect="1" noChangeArrowheads="1"/>
          </p:cNvPicPr>
          <p:nvPr/>
        </p:nvPicPr>
        <p:blipFill>
          <a:blip r:embed="rId4" cstate="print">
            <a:lum contrast="30000"/>
            <a:extLst>
              <a:ext uri="{28A0092B-C50C-407E-A947-70E740481C1C}">
                <a14:useLocalDpi xmlns:a14="http://schemas.microsoft.com/office/drawing/2010/main" val="0"/>
              </a:ext>
            </a:extLst>
          </a:blip>
          <a:srcRect/>
          <a:stretch>
            <a:fillRect/>
          </a:stretch>
        </p:blipFill>
        <p:spPr bwMode="auto">
          <a:xfrm>
            <a:off x="3584297" y="4582745"/>
            <a:ext cx="6858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 Box 1166"/>
          <p:cNvSpPr txBox="1">
            <a:spLocks noChangeArrowheads="1"/>
          </p:cNvSpPr>
          <p:nvPr/>
        </p:nvSpPr>
        <p:spPr bwMode="auto">
          <a:xfrm>
            <a:off x="888664" y="838513"/>
            <a:ext cx="2464136" cy="5232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lvl1pPr defTabSz="1238250">
              <a:defRPr sz="2400">
                <a:solidFill>
                  <a:schemeClr val="tx1"/>
                </a:solidFill>
                <a:latin typeface="Myriad Pro" charset="0"/>
                <a:ea typeface="ＭＳ Ｐゴシック" charset="0"/>
              </a:defRPr>
            </a:lvl1pPr>
            <a:lvl2pPr defTabSz="1238250">
              <a:defRPr sz="2400">
                <a:solidFill>
                  <a:schemeClr val="tx1"/>
                </a:solidFill>
                <a:latin typeface="Myriad Pro" charset="0"/>
                <a:ea typeface="ＭＳ Ｐゴシック" charset="0"/>
              </a:defRPr>
            </a:lvl2pPr>
            <a:lvl3pPr defTabSz="1238250">
              <a:defRPr sz="2400">
                <a:solidFill>
                  <a:schemeClr val="tx1"/>
                </a:solidFill>
                <a:latin typeface="Myriad Pro" charset="0"/>
                <a:ea typeface="ＭＳ Ｐゴシック" charset="0"/>
              </a:defRPr>
            </a:lvl3pPr>
            <a:lvl4pPr defTabSz="1238250">
              <a:defRPr sz="2400">
                <a:solidFill>
                  <a:schemeClr val="tx1"/>
                </a:solidFill>
                <a:latin typeface="Myriad Pro" charset="0"/>
                <a:ea typeface="ＭＳ Ｐゴシック" charset="0"/>
              </a:defRPr>
            </a:lvl4pPr>
            <a:lvl5pPr defTabSz="1238250">
              <a:defRPr sz="2400">
                <a:solidFill>
                  <a:schemeClr val="tx1"/>
                </a:solidFill>
                <a:latin typeface="Myriad Pro" charset="0"/>
                <a:ea typeface="ＭＳ Ｐゴシック" charset="0"/>
              </a:defRPr>
            </a:lvl5pPr>
            <a:lvl6pPr defTabSz="1238250" eaLnBrk="0" fontAlgn="base" hangingPunct="0">
              <a:spcBef>
                <a:spcPct val="0"/>
              </a:spcBef>
              <a:spcAft>
                <a:spcPct val="0"/>
              </a:spcAft>
              <a:defRPr sz="2400">
                <a:solidFill>
                  <a:schemeClr val="tx1"/>
                </a:solidFill>
                <a:latin typeface="Myriad Pro" charset="0"/>
                <a:ea typeface="ＭＳ Ｐゴシック" charset="0"/>
              </a:defRPr>
            </a:lvl6pPr>
            <a:lvl7pPr defTabSz="1238250" eaLnBrk="0" fontAlgn="base" hangingPunct="0">
              <a:spcBef>
                <a:spcPct val="0"/>
              </a:spcBef>
              <a:spcAft>
                <a:spcPct val="0"/>
              </a:spcAft>
              <a:defRPr sz="2400">
                <a:solidFill>
                  <a:schemeClr val="tx1"/>
                </a:solidFill>
                <a:latin typeface="Myriad Pro" charset="0"/>
                <a:ea typeface="ＭＳ Ｐゴシック" charset="0"/>
              </a:defRPr>
            </a:lvl7pPr>
            <a:lvl8pPr defTabSz="1238250" eaLnBrk="0" fontAlgn="base" hangingPunct="0">
              <a:spcBef>
                <a:spcPct val="0"/>
              </a:spcBef>
              <a:spcAft>
                <a:spcPct val="0"/>
              </a:spcAft>
              <a:defRPr sz="2400">
                <a:solidFill>
                  <a:schemeClr val="tx1"/>
                </a:solidFill>
                <a:latin typeface="Myriad Pro" charset="0"/>
                <a:ea typeface="ＭＳ Ｐゴシック" charset="0"/>
              </a:defRPr>
            </a:lvl8pPr>
            <a:lvl9pPr defTabSz="1238250" eaLnBrk="0" fontAlgn="base" hangingPunct="0">
              <a:spcBef>
                <a:spcPct val="0"/>
              </a:spcBef>
              <a:spcAft>
                <a:spcPct val="0"/>
              </a:spcAft>
              <a:defRPr sz="2400">
                <a:solidFill>
                  <a:schemeClr val="tx1"/>
                </a:solidFill>
                <a:latin typeface="Myriad Pro" charset="0"/>
                <a:ea typeface="ＭＳ Ｐゴシック" charset="0"/>
              </a:defRPr>
            </a:lvl9pPr>
          </a:lstStyle>
          <a:p>
            <a:pPr>
              <a:defRPr/>
            </a:pPr>
            <a:r>
              <a:rPr lang="en-US" sz="2800" dirty="0" smtClean="0">
                <a:solidFill>
                  <a:schemeClr val="bg1"/>
                </a:solidFill>
              </a:rPr>
              <a:t>Rule-based IE</a:t>
            </a:r>
          </a:p>
        </p:txBody>
      </p:sp>
      <p:sp>
        <p:nvSpPr>
          <p:cNvPr id="22" name="Text Box 1169"/>
          <p:cNvSpPr txBox="1">
            <a:spLocks noChangeArrowheads="1"/>
          </p:cNvSpPr>
          <p:nvPr/>
        </p:nvSpPr>
        <p:spPr bwMode="auto">
          <a:xfrm>
            <a:off x="5638800" y="838513"/>
            <a:ext cx="2223686" cy="5232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lvl1pPr defTabSz="1238250">
              <a:defRPr sz="2400">
                <a:solidFill>
                  <a:schemeClr val="tx1"/>
                </a:solidFill>
                <a:latin typeface="Myriad Pro" charset="0"/>
                <a:ea typeface="ＭＳ Ｐゴシック" charset="0"/>
              </a:defRPr>
            </a:lvl1pPr>
            <a:lvl2pPr defTabSz="1238250">
              <a:defRPr sz="2400">
                <a:solidFill>
                  <a:schemeClr val="tx1"/>
                </a:solidFill>
                <a:latin typeface="Myriad Pro" charset="0"/>
                <a:ea typeface="ＭＳ Ｐゴシック" charset="0"/>
              </a:defRPr>
            </a:lvl2pPr>
            <a:lvl3pPr defTabSz="1238250">
              <a:defRPr sz="2400">
                <a:solidFill>
                  <a:schemeClr val="tx1"/>
                </a:solidFill>
                <a:latin typeface="Myriad Pro" charset="0"/>
                <a:ea typeface="ＭＳ Ｐゴシック" charset="0"/>
              </a:defRPr>
            </a:lvl3pPr>
            <a:lvl4pPr defTabSz="1238250">
              <a:defRPr sz="2400">
                <a:solidFill>
                  <a:schemeClr val="tx1"/>
                </a:solidFill>
                <a:latin typeface="Myriad Pro" charset="0"/>
                <a:ea typeface="ＭＳ Ｐゴシック" charset="0"/>
              </a:defRPr>
            </a:lvl4pPr>
            <a:lvl5pPr defTabSz="1238250">
              <a:defRPr sz="2400">
                <a:solidFill>
                  <a:schemeClr val="tx1"/>
                </a:solidFill>
                <a:latin typeface="Myriad Pro" charset="0"/>
                <a:ea typeface="ＭＳ Ｐゴシック" charset="0"/>
              </a:defRPr>
            </a:lvl5pPr>
            <a:lvl6pPr defTabSz="1238250" eaLnBrk="0" fontAlgn="base" hangingPunct="0">
              <a:spcBef>
                <a:spcPct val="0"/>
              </a:spcBef>
              <a:spcAft>
                <a:spcPct val="0"/>
              </a:spcAft>
              <a:defRPr sz="2400">
                <a:solidFill>
                  <a:schemeClr val="tx1"/>
                </a:solidFill>
                <a:latin typeface="Myriad Pro" charset="0"/>
                <a:ea typeface="ＭＳ Ｐゴシック" charset="0"/>
              </a:defRPr>
            </a:lvl6pPr>
            <a:lvl7pPr defTabSz="1238250" eaLnBrk="0" fontAlgn="base" hangingPunct="0">
              <a:spcBef>
                <a:spcPct val="0"/>
              </a:spcBef>
              <a:spcAft>
                <a:spcPct val="0"/>
              </a:spcAft>
              <a:defRPr sz="2400">
                <a:solidFill>
                  <a:schemeClr val="tx1"/>
                </a:solidFill>
                <a:latin typeface="Myriad Pro" charset="0"/>
                <a:ea typeface="ＭＳ Ｐゴシック" charset="0"/>
              </a:defRPr>
            </a:lvl7pPr>
            <a:lvl8pPr defTabSz="1238250" eaLnBrk="0" fontAlgn="base" hangingPunct="0">
              <a:spcBef>
                <a:spcPct val="0"/>
              </a:spcBef>
              <a:spcAft>
                <a:spcPct val="0"/>
              </a:spcAft>
              <a:defRPr sz="2400">
                <a:solidFill>
                  <a:schemeClr val="tx1"/>
                </a:solidFill>
                <a:latin typeface="Myriad Pro" charset="0"/>
                <a:ea typeface="ＭＳ Ｐゴシック" charset="0"/>
              </a:defRPr>
            </a:lvl8pPr>
            <a:lvl9pPr defTabSz="1238250" eaLnBrk="0" fontAlgn="base" hangingPunct="0">
              <a:spcBef>
                <a:spcPct val="0"/>
              </a:spcBef>
              <a:spcAft>
                <a:spcPct val="0"/>
              </a:spcAft>
              <a:defRPr sz="2400">
                <a:solidFill>
                  <a:schemeClr val="tx1"/>
                </a:solidFill>
                <a:latin typeface="Myriad Pro" charset="0"/>
                <a:ea typeface="ＭＳ Ｐゴシック" charset="0"/>
              </a:defRPr>
            </a:lvl9pPr>
          </a:lstStyle>
          <a:p>
            <a:pPr>
              <a:defRPr/>
            </a:pPr>
            <a:r>
              <a:rPr lang="en-US" sz="2800" dirty="0" smtClean="0">
                <a:solidFill>
                  <a:schemeClr val="bg1"/>
                </a:solidFill>
              </a:rPr>
              <a:t>ML-based IE</a:t>
            </a:r>
          </a:p>
        </p:txBody>
      </p:sp>
      <p:sp>
        <p:nvSpPr>
          <p:cNvPr id="23" name="AutoShape 1170"/>
          <p:cNvSpPr>
            <a:spLocks noChangeArrowheads="1"/>
          </p:cNvSpPr>
          <p:nvPr/>
        </p:nvSpPr>
        <p:spPr bwMode="auto">
          <a:xfrm>
            <a:off x="4648199" y="4755179"/>
            <a:ext cx="4114800" cy="1905000"/>
          </a:xfrm>
          <a:prstGeom prst="foldedCorner">
            <a:avLst>
              <a:gd name="adj" fmla="val 12500"/>
            </a:avLst>
          </a:prstGeom>
          <a:solidFill>
            <a:schemeClr val="bg1"/>
          </a:solidFill>
          <a:ln w="76200">
            <a:solidFill>
              <a:srgbClr val="CC3300"/>
            </a:solidFill>
            <a:round/>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sz="1050">
              <a:latin typeface="Myriad Pro" charset="0"/>
              <a:ea typeface="ＭＳ Ｐゴシック" charset="0"/>
            </a:endParaRPr>
          </a:p>
        </p:txBody>
      </p:sp>
      <p:sp>
        <p:nvSpPr>
          <p:cNvPr id="24" name="Rectangle 1171"/>
          <p:cNvSpPr>
            <a:spLocks noChangeArrowheads="1"/>
          </p:cNvSpPr>
          <p:nvPr/>
        </p:nvSpPr>
        <p:spPr bwMode="auto">
          <a:xfrm>
            <a:off x="4648200" y="4755178"/>
            <a:ext cx="4114799" cy="659643"/>
          </a:xfrm>
          <a:prstGeom prst="rect">
            <a:avLst/>
          </a:prstGeom>
          <a:solidFill>
            <a:srgbClr val="FF7C80"/>
          </a:solidFill>
          <a:ln w="9525">
            <a:solidFill>
              <a:srgbClr val="CC3300"/>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ctr" defTabSz="1238250">
              <a:defRPr/>
            </a:pPr>
            <a:r>
              <a:rPr lang="en-US" sz="2800" b="1">
                <a:solidFill>
                  <a:schemeClr val="bg1"/>
                </a:solidFill>
                <a:latin typeface="Myriad Pro" charset="0"/>
                <a:ea typeface="ＭＳ Ｐゴシック" charset="0"/>
              </a:rPr>
              <a:t>CONs</a:t>
            </a:r>
          </a:p>
        </p:txBody>
      </p:sp>
      <p:sp>
        <p:nvSpPr>
          <p:cNvPr id="25" name="Rectangle 1172"/>
          <p:cNvSpPr>
            <a:spLocks noChangeArrowheads="1"/>
          </p:cNvSpPr>
          <p:nvPr/>
        </p:nvSpPr>
        <p:spPr bwMode="auto">
          <a:xfrm>
            <a:off x="4712047" y="5503783"/>
            <a:ext cx="4050952" cy="135421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p>
            <a:pPr marL="304800" indent="-304800" defTabSz="1238250">
              <a:buFontTx/>
              <a:buChar char="•"/>
              <a:defRPr/>
            </a:pPr>
            <a:r>
              <a:rPr lang="en-US" sz="1600" dirty="0">
                <a:latin typeface="Whitney Light" pitchFamily="50" charset="0"/>
                <a:ea typeface="ＭＳ Ｐゴシック" charset="0"/>
              </a:rPr>
              <a:t>Requires labeled data</a:t>
            </a:r>
          </a:p>
          <a:p>
            <a:pPr marL="304800" indent="-304800" defTabSz="1238250">
              <a:buFontTx/>
              <a:buChar char="•"/>
              <a:defRPr/>
            </a:pPr>
            <a:r>
              <a:rPr lang="en-US" sz="1600" dirty="0">
                <a:latin typeface="Whitney Light" pitchFamily="50" charset="0"/>
                <a:ea typeface="ＭＳ Ｐゴシック" charset="0"/>
              </a:rPr>
              <a:t>Requires retraining for domain adaptation</a:t>
            </a:r>
          </a:p>
          <a:p>
            <a:pPr marL="304800" indent="-304800" defTabSz="1238250">
              <a:buFontTx/>
              <a:buChar char="•"/>
              <a:defRPr/>
            </a:pPr>
            <a:r>
              <a:rPr lang="en-US" sz="1600" dirty="0">
                <a:latin typeface="Whitney Light" pitchFamily="50" charset="0"/>
                <a:ea typeface="ＭＳ Ｐゴシック" charset="0"/>
              </a:rPr>
              <a:t>Requires ML expertise to use or maintain</a:t>
            </a:r>
          </a:p>
          <a:p>
            <a:pPr marL="304800" indent="-304800" defTabSz="1238250">
              <a:buFontTx/>
              <a:buChar char="•"/>
              <a:defRPr/>
            </a:pPr>
            <a:r>
              <a:rPr lang="en-US" sz="1600" dirty="0">
                <a:latin typeface="Whitney Light" pitchFamily="50" charset="0"/>
                <a:ea typeface="ＭＳ Ｐゴシック" charset="0"/>
              </a:rPr>
              <a:t>Opaque</a:t>
            </a:r>
          </a:p>
          <a:p>
            <a:pPr marL="304800" indent="-304800" defTabSz="1238250">
              <a:buFontTx/>
              <a:buChar char="•"/>
              <a:defRPr/>
            </a:pPr>
            <a:endParaRPr lang="en-US" dirty="0">
              <a:latin typeface="Myriad Pro" charset="0"/>
              <a:ea typeface="ＭＳ Ｐゴシック" charset="0"/>
            </a:endParaRPr>
          </a:p>
        </p:txBody>
      </p:sp>
      <p:sp>
        <p:nvSpPr>
          <p:cNvPr id="27" name="Line 1321"/>
          <p:cNvSpPr>
            <a:spLocks noChangeShapeType="1"/>
          </p:cNvSpPr>
          <p:nvPr/>
        </p:nvSpPr>
        <p:spPr bwMode="auto">
          <a:xfrm>
            <a:off x="4419600" y="1667669"/>
            <a:ext cx="0" cy="5037931"/>
          </a:xfrm>
          <a:prstGeom prst="line">
            <a:avLst/>
          </a:prstGeom>
          <a:noFill/>
          <a:ln w="1270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sz="1050">
              <a:latin typeface="Myriad Pro" charset="0"/>
              <a:ea typeface="ＭＳ Ｐゴシック" charset="0"/>
            </a:endParaRPr>
          </a:p>
        </p:txBody>
      </p:sp>
      <p:pic>
        <p:nvPicPr>
          <p:cNvPr id="28" name="Picture 1161" descr="gtk_ad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71755" y="1752600"/>
            <a:ext cx="1096045" cy="1096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1165" descr="red-minus-md"/>
          <p:cNvPicPr>
            <a:picLocks noChangeAspect="1" noChangeArrowheads="1"/>
          </p:cNvPicPr>
          <p:nvPr/>
        </p:nvPicPr>
        <p:blipFill>
          <a:blip r:embed="rId4" cstate="print">
            <a:lum contrast="30000"/>
            <a:extLst>
              <a:ext uri="{28A0092B-C50C-407E-A947-70E740481C1C}">
                <a14:useLocalDpi xmlns:a14="http://schemas.microsoft.com/office/drawing/2010/main" val="0"/>
              </a:ext>
            </a:extLst>
          </a:blip>
          <a:srcRect/>
          <a:stretch>
            <a:fillRect/>
          </a:stretch>
        </p:blipFill>
        <p:spPr bwMode="auto">
          <a:xfrm>
            <a:off x="8236745" y="4582745"/>
            <a:ext cx="6858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 Box 5"/>
          <p:cNvSpPr txBox="1">
            <a:spLocks noChangeArrowheads="1"/>
          </p:cNvSpPr>
          <p:nvPr/>
        </p:nvSpPr>
        <p:spPr bwMode="auto">
          <a:xfrm>
            <a:off x="1124578" y="1385887"/>
            <a:ext cx="2144712" cy="519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9050">
                <a:solidFill>
                  <a:schemeClr val="bg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2800" b="1" dirty="0">
                <a:latin typeface="Arial" charset="0"/>
                <a:ea typeface="MS PGothic" charset="0"/>
                <a:cs typeface="MS PGothic" charset="0"/>
              </a:rPr>
              <a:t>Rule-Based</a:t>
            </a:r>
          </a:p>
        </p:txBody>
      </p:sp>
      <p:sp>
        <p:nvSpPr>
          <p:cNvPr id="31" name="Text Box 6"/>
          <p:cNvSpPr txBox="1">
            <a:spLocks noChangeArrowheads="1"/>
          </p:cNvSpPr>
          <p:nvPr/>
        </p:nvSpPr>
        <p:spPr bwMode="auto">
          <a:xfrm>
            <a:off x="5009190" y="1384300"/>
            <a:ext cx="3211513" cy="5191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9050">
                <a:solidFill>
                  <a:schemeClr val="bg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2800" b="1" dirty="0">
                <a:latin typeface="Arial" charset="0"/>
                <a:ea typeface="MS PGothic" charset="0"/>
                <a:cs typeface="MS PGothic" charset="0"/>
              </a:rPr>
              <a:t>Machine Learning</a:t>
            </a:r>
          </a:p>
        </p:txBody>
      </p:sp>
      <p:sp>
        <p:nvSpPr>
          <p:cNvPr id="32" name="Title 4"/>
          <p:cNvSpPr txBox="1">
            <a:spLocks/>
          </p:cNvSpPr>
          <p:nvPr/>
        </p:nvSpPr>
        <p:spPr bwMode="auto">
          <a:xfrm>
            <a:off x="182563" y="593725"/>
            <a:ext cx="8686800" cy="731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rtl="0" eaLnBrk="0" fontAlgn="base" hangingPunct="0">
              <a:lnSpc>
                <a:spcPct val="90000"/>
              </a:lnSpc>
              <a:spcBef>
                <a:spcPct val="0"/>
              </a:spcBef>
              <a:spcAft>
                <a:spcPct val="0"/>
              </a:spcAft>
              <a:defRPr sz="2200" b="1" kern="1200">
                <a:solidFill>
                  <a:schemeClr val="tx2"/>
                </a:solidFill>
                <a:latin typeface="Whitney Book" pitchFamily="50" charset="0"/>
                <a:ea typeface="+mj-ea"/>
                <a:cs typeface="+mj-cs"/>
              </a:defRPr>
            </a:lvl1pPr>
            <a:lvl2pPr algn="l" rtl="0" eaLnBrk="0" fontAlgn="base" hangingPunct="0">
              <a:lnSpc>
                <a:spcPct val="90000"/>
              </a:lnSpc>
              <a:spcBef>
                <a:spcPct val="0"/>
              </a:spcBef>
              <a:spcAft>
                <a:spcPct val="0"/>
              </a:spcAft>
              <a:defRPr sz="2200">
                <a:solidFill>
                  <a:schemeClr val="tx2"/>
                </a:solidFill>
                <a:latin typeface="Whitney Semibold" pitchFamily="50" charset="0"/>
              </a:defRPr>
            </a:lvl2pPr>
            <a:lvl3pPr algn="l" rtl="0" eaLnBrk="0" fontAlgn="base" hangingPunct="0">
              <a:lnSpc>
                <a:spcPct val="90000"/>
              </a:lnSpc>
              <a:spcBef>
                <a:spcPct val="0"/>
              </a:spcBef>
              <a:spcAft>
                <a:spcPct val="0"/>
              </a:spcAft>
              <a:defRPr sz="2200">
                <a:solidFill>
                  <a:schemeClr val="tx2"/>
                </a:solidFill>
                <a:latin typeface="Whitney Semibold" pitchFamily="50" charset="0"/>
              </a:defRPr>
            </a:lvl3pPr>
            <a:lvl4pPr algn="l" rtl="0" eaLnBrk="0" fontAlgn="base" hangingPunct="0">
              <a:lnSpc>
                <a:spcPct val="90000"/>
              </a:lnSpc>
              <a:spcBef>
                <a:spcPct val="0"/>
              </a:spcBef>
              <a:spcAft>
                <a:spcPct val="0"/>
              </a:spcAft>
              <a:defRPr sz="2200">
                <a:solidFill>
                  <a:schemeClr val="tx2"/>
                </a:solidFill>
                <a:latin typeface="Whitney Semibold" pitchFamily="50" charset="0"/>
              </a:defRPr>
            </a:lvl4pPr>
            <a:lvl5pPr algn="l" rtl="0" eaLnBrk="0" fontAlgn="base" hangingPunct="0">
              <a:lnSpc>
                <a:spcPct val="90000"/>
              </a:lnSpc>
              <a:spcBef>
                <a:spcPct val="0"/>
              </a:spcBef>
              <a:spcAft>
                <a:spcPct val="0"/>
              </a:spcAft>
              <a:defRPr sz="2200">
                <a:solidFill>
                  <a:schemeClr val="tx2"/>
                </a:solidFill>
                <a:latin typeface="Whitney Semibold" pitchFamily="50" charset="0"/>
              </a:defRPr>
            </a:lvl5pPr>
            <a:lvl6pPr marL="457200" algn="l" rtl="0" fontAlgn="base">
              <a:lnSpc>
                <a:spcPct val="90000"/>
              </a:lnSpc>
              <a:spcBef>
                <a:spcPct val="0"/>
              </a:spcBef>
              <a:spcAft>
                <a:spcPct val="0"/>
              </a:spcAft>
              <a:defRPr sz="2200">
                <a:solidFill>
                  <a:schemeClr val="tx2"/>
                </a:solidFill>
                <a:latin typeface="Arial" panose="020B0604020202020204" pitchFamily="34" charset="0"/>
              </a:defRPr>
            </a:lvl6pPr>
            <a:lvl7pPr marL="914400" algn="l" rtl="0" fontAlgn="base">
              <a:lnSpc>
                <a:spcPct val="90000"/>
              </a:lnSpc>
              <a:spcBef>
                <a:spcPct val="0"/>
              </a:spcBef>
              <a:spcAft>
                <a:spcPct val="0"/>
              </a:spcAft>
              <a:defRPr sz="2200">
                <a:solidFill>
                  <a:schemeClr val="tx2"/>
                </a:solidFill>
                <a:latin typeface="Arial" panose="020B0604020202020204" pitchFamily="34" charset="0"/>
              </a:defRPr>
            </a:lvl7pPr>
            <a:lvl8pPr marL="1371600" algn="l" rtl="0" fontAlgn="base">
              <a:lnSpc>
                <a:spcPct val="90000"/>
              </a:lnSpc>
              <a:spcBef>
                <a:spcPct val="0"/>
              </a:spcBef>
              <a:spcAft>
                <a:spcPct val="0"/>
              </a:spcAft>
              <a:defRPr sz="2200">
                <a:solidFill>
                  <a:schemeClr val="tx2"/>
                </a:solidFill>
                <a:latin typeface="Arial" panose="020B0604020202020204" pitchFamily="34" charset="0"/>
              </a:defRPr>
            </a:lvl8pPr>
            <a:lvl9pPr marL="1828800" algn="l" rtl="0" fontAlgn="base">
              <a:lnSpc>
                <a:spcPct val="90000"/>
              </a:lnSpc>
              <a:spcBef>
                <a:spcPct val="0"/>
              </a:spcBef>
              <a:spcAft>
                <a:spcPct val="0"/>
              </a:spcAft>
              <a:defRPr sz="2200">
                <a:solidFill>
                  <a:schemeClr val="tx2"/>
                </a:solidFill>
                <a:latin typeface="Arial" panose="020B0604020202020204" pitchFamily="34" charset="0"/>
              </a:defRPr>
            </a:lvl9pPr>
          </a:lstStyle>
          <a:p>
            <a:r>
              <a:rPr lang="en-US" sz="3200" dirty="0" smtClean="0">
                <a:solidFill>
                  <a:srgbClr val="00B2EF"/>
                </a:solidFill>
                <a:ea typeface="MS PGothic" charset="0"/>
                <a:cs typeface="MS PGothic" charset="0"/>
              </a:rPr>
              <a:t>Why Do Real Systems Use Rules ?</a:t>
            </a:r>
            <a:endParaRPr lang="en-US" dirty="0"/>
          </a:p>
        </p:txBody>
      </p:sp>
      <p:sp>
        <p:nvSpPr>
          <p:cNvPr id="18" name="Rectangle 17"/>
          <p:cNvSpPr/>
          <p:nvPr/>
        </p:nvSpPr>
        <p:spPr bwMode="auto">
          <a:xfrm>
            <a:off x="0" y="4582745"/>
            <a:ext cx="9144000" cy="2275255"/>
          </a:xfrm>
          <a:prstGeom prst="rect">
            <a:avLst/>
          </a:prstGeom>
          <a:solidFill>
            <a:schemeClr val="bg1">
              <a:alpha val="90000"/>
            </a:schemeClr>
          </a:solidFill>
          <a:ln>
            <a:noFill/>
          </a:ln>
          <a:effectLst>
            <a:outerShdw blurRad="50800" dist="38100" dir="2700000" algn="tl" rotWithShape="0">
              <a:prstClr val="black">
                <a:alpha val="40000"/>
              </a:prstClr>
            </a:outerShdw>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90000"/>
              </a:lnSpc>
              <a:spcBef>
                <a:spcPct val="0"/>
              </a:spcBef>
              <a:spcAft>
                <a:spcPct val="0"/>
              </a:spcAft>
              <a:buClrTx/>
              <a:buSzTx/>
              <a:buFontTx/>
              <a:buNone/>
              <a:tabLst/>
            </a:pPr>
            <a:endParaRPr kumimoji="0" lang="en-US" sz="2200" b="1" i="0" u="none" strike="noStrike" cap="none" normalizeH="0" baseline="0" dirty="0" smtClean="0">
              <a:ln>
                <a:noFill/>
              </a:ln>
              <a:effectLst/>
              <a:latin typeface="Whitney Light" pitchFamily="50" charset="0"/>
            </a:endParaRPr>
          </a:p>
        </p:txBody>
      </p:sp>
      <p:sp>
        <p:nvSpPr>
          <p:cNvPr id="34" name="Rectangular Callout 33"/>
          <p:cNvSpPr/>
          <p:nvPr/>
        </p:nvSpPr>
        <p:spPr bwMode="auto">
          <a:xfrm>
            <a:off x="182563" y="4892244"/>
            <a:ext cx="4077491" cy="693711"/>
          </a:xfrm>
          <a:prstGeom prst="wedgeRectCallout">
            <a:avLst>
              <a:gd name="adj1" fmla="val -27097"/>
              <a:gd name="adj2" fmla="val -114453"/>
            </a:avLst>
          </a:prstGeom>
          <a:solidFill>
            <a:srgbClr val="FFFADE"/>
          </a:solidFill>
          <a:ln>
            <a:noFill/>
          </a:ln>
          <a:effectLst>
            <a:outerShdw blurRad="50800" dist="38100" dir="2700000" algn="tl" rotWithShape="0">
              <a:prstClr val="black">
                <a:alpha val="40000"/>
              </a:prstClr>
            </a:outerShdw>
          </a:effectLst>
          <a:ex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90000"/>
              </a:lnSpc>
              <a:spcBef>
                <a:spcPct val="0"/>
              </a:spcBef>
              <a:spcAft>
                <a:spcPct val="0"/>
              </a:spcAft>
              <a:buClrTx/>
              <a:buSzTx/>
              <a:buFontTx/>
              <a:buNone/>
              <a:tabLst/>
            </a:pPr>
            <a:r>
              <a:rPr kumimoji="0" lang="en-US" sz="2200" b="1" i="0" u="none" strike="noStrike" cap="none" normalizeH="0" baseline="0" dirty="0" smtClean="0">
                <a:ln>
                  <a:noFill/>
                </a:ln>
                <a:effectLst/>
                <a:latin typeface="Arial" panose="020B0604020202020204" pitchFamily="34" charset="0"/>
              </a:rPr>
              <a:t>REQUIREMENTS </a:t>
            </a:r>
            <a:r>
              <a:rPr kumimoji="0" lang="en-US" sz="2200" b="0" i="0" u="none" strike="noStrike" cap="none" normalizeH="0" baseline="0" dirty="0" smtClean="0">
                <a:ln>
                  <a:noFill/>
                </a:ln>
                <a:effectLst/>
                <a:latin typeface="Arial" panose="020B0604020202020204" pitchFamily="34" charset="0"/>
              </a:rPr>
              <a:t>in practice</a:t>
            </a:r>
          </a:p>
        </p:txBody>
      </p:sp>
      <p:sp>
        <p:nvSpPr>
          <p:cNvPr id="35" name="Rectangular Callout 34"/>
          <p:cNvSpPr/>
          <p:nvPr/>
        </p:nvSpPr>
        <p:spPr bwMode="auto">
          <a:xfrm>
            <a:off x="4676271" y="4851915"/>
            <a:ext cx="4086727" cy="693711"/>
          </a:xfrm>
          <a:prstGeom prst="wedgeRectCallout">
            <a:avLst>
              <a:gd name="adj1" fmla="val -27097"/>
              <a:gd name="adj2" fmla="val -128328"/>
            </a:avLst>
          </a:prstGeom>
          <a:solidFill>
            <a:srgbClr val="FFFADE"/>
          </a:solidFill>
          <a:ln>
            <a:noFill/>
          </a:ln>
          <a:effectLst>
            <a:outerShdw blurRad="50800" dist="38100" dir="2700000" algn="tl" rotWithShape="0">
              <a:prstClr val="black">
                <a:alpha val="40000"/>
              </a:prstClr>
            </a:outerShdw>
          </a:effectLst>
          <a:ex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90000"/>
              </a:lnSpc>
              <a:spcBef>
                <a:spcPct val="0"/>
              </a:spcBef>
              <a:spcAft>
                <a:spcPct val="0"/>
              </a:spcAft>
              <a:buClrTx/>
              <a:buSzTx/>
              <a:buFontTx/>
              <a:buNone/>
              <a:tabLst/>
            </a:pPr>
            <a:r>
              <a:rPr kumimoji="0" lang="en-US" sz="2200" b="1" i="0" u="none" strike="noStrike" cap="none" normalizeH="0" baseline="0" dirty="0" smtClean="0">
                <a:ln>
                  <a:noFill/>
                </a:ln>
                <a:effectLst/>
                <a:latin typeface="Arial" panose="020B0604020202020204" pitchFamily="34" charset="0"/>
              </a:rPr>
              <a:t>NICE TO HAVE </a:t>
            </a:r>
            <a:r>
              <a:rPr kumimoji="0" lang="en-US" sz="2200" b="0" i="0" u="none" strike="noStrike" cap="none" normalizeH="0" baseline="0" dirty="0" smtClean="0">
                <a:ln>
                  <a:noFill/>
                </a:ln>
                <a:effectLst/>
                <a:latin typeface="Arial" panose="020B0604020202020204" pitchFamily="34" charset="0"/>
              </a:rPr>
              <a:t>in practice</a:t>
            </a:r>
          </a:p>
        </p:txBody>
      </p:sp>
      <p:sp>
        <p:nvSpPr>
          <p:cNvPr id="36" name="Text Box 45"/>
          <p:cNvSpPr txBox="1">
            <a:spLocks noChangeArrowheads="1"/>
          </p:cNvSpPr>
          <p:nvPr/>
        </p:nvSpPr>
        <p:spPr bwMode="auto">
          <a:xfrm>
            <a:off x="12700" y="5842337"/>
            <a:ext cx="9131300" cy="1035425"/>
          </a:xfrm>
          <a:prstGeom prst="rect">
            <a:avLst/>
          </a:prstGeom>
          <a:solidFill>
            <a:srgbClr val="FFFF99"/>
          </a:solidFill>
          <a:ln>
            <a:noFill/>
          </a:ln>
          <a:effectLst/>
        </p:spPr>
        <p:txBody>
          <a:bodyPr wrap="square">
            <a:noAutofit/>
          </a:bodyPr>
          <a:lstStyle>
            <a:lvl1pPr>
              <a:spcBef>
                <a:spcPct val="20000"/>
              </a:spcBef>
              <a:buChar char="•"/>
              <a:defRPr kumimoji="1" sz="2000">
                <a:solidFill>
                  <a:schemeClr val="tx1"/>
                </a:solidFill>
                <a:latin typeface="Tahoma" panose="020B0604030504040204" pitchFamily="34" charset="0"/>
              </a:defRPr>
            </a:lvl1pPr>
            <a:lvl2pPr marL="742950" indent="-285750">
              <a:spcBef>
                <a:spcPct val="20000"/>
              </a:spcBef>
              <a:buChar char="•"/>
              <a:defRPr kumimoji="1" sz="2000">
                <a:solidFill>
                  <a:schemeClr val="tx1"/>
                </a:solidFill>
                <a:latin typeface="Tahoma" panose="020B0604030504040204" pitchFamily="34" charset="0"/>
              </a:defRPr>
            </a:lvl2pPr>
            <a:lvl3pPr marL="1143000" indent="-228600">
              <a:spcBef>
                <a:spcPct val="20000"/>
              </a:spcBef>
              <a:buChar char="•"/>
              <a:defRPr kumimoji="1" sz="2000">
                <a:solidFill>
                  <a:schemeClr val="tx1"/>
                </a:solidFill>
                <a:latin typeface="Tahoma" panose="020B0604030504040204" pitchFamily="34" charset="0"/>
              </a:defRPr>
            </a:lvl3pPr>
            <a:lvl4pPr marL="1600200" indent="-228600">
              <a:spcBef>
                <a:spcPct val="20000"/>
              </a:spcBef>
              <a:buChar char="•"/>
              <a:defRPr kumimoji="1" sz="2000">
                <a:solidFill>
                  <a:schemeClr val="tx1"/>
                </a:solidFill>
                <a:latin typeface="Tahoma" panose="020B0604030504040204" pitchFamily="34" charset="0"/>
              </a:defRPr>
            </a:lvl4pPr>
            <a:lvl5pPr marL="2057400" indent="-228600">
              <a:spcBef>
                <a:spcPct val="20000"/>
              </a:spcBef>
              <a:buChar char="•"/>
              <a:defRPr kumimoji="1"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2000">
                <a:solidFill>
                  <a:schemeClr val="tx1"/>
                </a:solidFill>
                <a:latin typeface="Tahoma" panose="020B0604030504040204" pitchFamily="34" charset="0"/>
              </a:defRPr>
            </a:lvl9pPr>
          </a:lstStyle>
          <a:p>
            <a:pPr algn="ctr">
              <a:spcBef>
                <a:spcPct val="50000"/>
              </a:spcBef>
              <a:buNone/>
            </a:pPr>
            <a:r>
              <a:rPr kumimoji="0" lang="en-US" altLang="en-US" sz="2800" dirty="0" smtClean="0"/>
              <a:t>Transparent ML: meet the REQUIREMENTs, while retaining as many of the NICE TO HAVEs !</a:t>
            </a:r>
            <a:endParaRPr kumimoji="0" lang="en-US" altLang="en-US" dirty="0"/>
          </a:p>
        </p:txBody>
      </p:sp>
    </p:spTree>
    <p:extLst>
      <p:ext uri="{BB962C8B-B14F-4D97-AF65-F5344CB8AC3E}">
        <p14:creationId xmlns:p14="http://schemas.microsoft.com/office/powerpoint/2010/main" val="3443378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wipe(down)">
                                      <p:cBhvr>
                                        <p:cTn id="12" dur="500"/>
                                        <p:tgtEl>
                                          <p:spTgt spid="3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wipe(down)">
                                      <p:cBhvr>
                                        <p:cTn id="17" dur="500"/>
                                        <p:tgtEl>
                                          <p:spTgt spid="3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wipe(left)">
                                      <p:cBhvr>
                                        <p:cTn id="2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34" grpId="0" animBg="1"/>
      <p:bldP spid="35" grpId="0" animBg="1"/>
      <p:bldP spid="3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562" y="593725"/>
            <a:ext cx="8961437" cy="731838"/>
          </a:xfrm>
        </p:spPr>
        <p:txBody>
          <a:bodyPr/>
          <a:lstStyle/>
          <a:p>
            <a:r>
              <a:rPr lang="en-US" sz="3200" dirty="0" smtClean="0"/>
              <a:t>Transparent Machine Learning (Transparent ML)</a:t>
            </a:r>
            <a:endParaRPr lang="en-US" sz="3200" dirty="0"/>
          </a:p>
        </p:txBody>
      </p:sp>
      <p:sp>
        <p:nvSpPr>
          <p:cNvPr id="3" name="Content Placeholder 2"/>
          <p:cNvSpPr>
            <a:spLocks noGrp="1"/>
          </p:cNvSpPr>
          <p:nvPr>
            <p:ph idx="1"/>
          </p:nvPr>
        </p:nvSpPr>
        <p:spPr/>
        <p:txBody>
          <a:bodyPr/>
          <a:lstStyle/>
          <a:p>
            <a:r>
              <a:rPr lang="en-US" sz="2400" dirty="0" smtClean="0"/>
              <a:t>A Transparent ML technique is one that:</a:t>
            </a:r>
          </a:p>
          <a:p>
            <a:pPr marL="803275" lvl="1" indent="-457200">
              <a:buFont typeface="+mj-lt"/>
              <a:buAutoNum type="arabicPeriod"/>
            </a:pPr>
            <a:r>
              <a:rPr lang="en-US" sz="2000" dirty="0" smtClean="0"/>
              <a:t>Produces models that a typical real world user can read and understand</a:t>
            </a:r>
          </a:p>
          <a:p>
            <a:pPr marL="803275" lvl="1" indent="-457200">
              <a:buFont typeface="+mj-lt"/>
              <a:buAutoNum type="arabicPeriod"/>
            </a:pPr>
            <a:r>
              <a:rPr lang="en-US" sz="2000" dirty="0" smtClean="0"/>
              <a:t>Uses algorithms that a typical real world user can understand</a:t>
            </a:r>
          </a:p>
          <a:p>
            <a:pPr marL="803275" lvl="1" indent="-457200">
              <a:buFont typeface="+mj-lt"/>
              <a:buAutoNum type="arabicPeriod"/>
            </a:pPr>
            <a:r>
              <a:rPr lang="en-US" sz="2000" dirty="0" smtClean="0"/>
              <a:t>Allows a real world user to adapt models to new domains</a:t>
            </a:r>
          </a:p>
          <a:p>
            <a:endParaRPr lang="en-US" sz="2400" dirty="0"/>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27</a:t>
            </a:fld>
            <a:endParaRPr lang="en-US" altLang="en-US"/>
          </a:p>
        </p:txBody>
      </p:sp>
    </p:spTree>
    <p:extLst>
      <p:ext uri="{BB962C8B-B14F-4D97-AF65-F5344CB8AC3E}">
        <p14:creationId xmlns:p14="http://schemas.microsoft.com/office/powerpoint/2010/main" val="347705937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990600" y="762000"/>
            <a:ext cx="8153400" cy="2971800"/>
            <a:chOff x="990600" y="762000"/>
            <a:chExt cx="8047039" cy="2971800"/>
          </a:xfrm>
        </p:grpSpPr>
        <p:sp>
          <p:nvSpPr>
            <p:cNvPr id="19" name="Right Arrow 18"/>
            <p:cNvSpPr/>
            <p:nvPr/>
          </p:nvSpPr>
          <p:spPr bwMode="auto">
            <a:xfrm>
              <a:off x="990600" y="762000"/>
              <a:ext cx="8047039" cy="2971800"/>
            </a:xfrm>
            <a:prstGeom prst="rightArrow">
              <a:avLst>
                <a:gd name="adj1" fmla="val 69307"/>
                <a:gd name="adj2" fmla="val 16813"/>
              </a:avLst>
            </a:prstGeom>
            <a:gradFill rotWithShape="1">
              <a:gsLst>
                <a:gs pos="0">
                  <a:schemeClr val="bg1">
                    <a:lumMod val="95000"/>
                  </a:schemeClr>
                </a:gs>
                <a:gs pos="100000">
                  <a:schemeClr val="bg1">
                    <a:lumMod val="85000"/>
                  </a:schemeClr>
                </a:gs>
              </a:gsLst>
              <a:lin ang="0" scaled="1"/>
            </a:gradFill>
            <a:ln w="9525">
              <a:noFill/>
              <a:round/>
              <a:headEnd/>
              <a:tailEnd/>
            </a:ln>
            <a:effectLst>
              <a:outerShdw blurRad="50800" dist="38100" dir="2700000" algn="tl" rotWithShape="0">
                <a:prstClr val="black">
                  <a:alpha val="40000"/>
                </a:prstClr>
              </a:outerShdw>
            </a:effectLst>
            <a:extLst/>
          </p:spPr>
          <p:txBody>
            <a:bodyPr wrap="none" rtlCol="0" anchor="ctr"/>
            <a:lstStyle/>
            <a:p>
              <a:pPr algn="ctr" eaLnBrk="1" hangingPunct="1"/>
              <a:endParaRPr lang="en-US"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endParaRPr>
            </a:p>
          </p:txBody>
        </p:sp>
        <p:sp>
          <p:nvSpPr>
            <p:cNvPr id="20" name="Text Box 5"/>
            <p:cNvSpPr txBox="1">
              <a:spLocks noChangeArrowheads="1"/>
            </p:cNvSpPr>
            <p:nvPr/>
          </p:nvSpPr>
          <p:spPr bwMode="auto">
            <a:xfrm>
              <a:off x="990601" y="1229380"/>
              <a:ext cx="7239000" cy="5232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9050">
                  <a:solidFill>
                    <a:schemeClr val="bg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p>
              <a:pPr algn="ctr">
                <a:defRPr/>
              </a:pPr>
              <a:r>
                <a:rPr lang="en-US" sz="2800" b="1" i="1" dirty="0" smtClean="0">
                  <a:solidFill>
                    <a:schemeClr val="tx2">
                      <a:lumMod val="50000"/>
                    </a:schemeClr>
                  </a:solidFill>
                  <a:latin typeface="Arial" charset="0"/>
                  <a:ea typeface="MS PGothic" charset="0"/>
                  <a:cs typeface="MS PGothic" charset="0"/>
                </a:rPr>
                <a:t>Spectrum of Techniques</a:t>
              </a:r>
              <a:endParaRPr lang="en-US" sz="2800" i="1" dirty="0">
                <a:solidFill>
                  <a:schemeClr val="tx2">
                    <a:lumMod val="50000"/>
                  </a:schemeClr>
                </a:solidFill>
                <a:latin typeface="Arial" charset="0"/>
                <a:ea typeface="MS PGothic" charset="0"/>
                <a:cs typeface="MS PGothic" charset="0"/>
              </a:endParaRPr>
            </a:p>
          </p:txBody>
        </p:sp>
      </p:grpSp>
      <p:sp>
        <p:nvSpPr>
          <p:cNvPr id="100354" name="Rectangle 2"/>
          <p:cNvSpPr>
            <a:spLocks noGrp="1" noChangeArrowheads="1"/>
          </p:cNvSpPr>
          <p:nvPr>
            <p:ph type="title"/>
          </p:nvPr>
        </p:nvSpPr>
        <p:spPr/>
        <p:txBody>
          <a:bodyPr/>
          <a:lstStyle/>
          <a:p>
            <a:pPr>
              <a:defRPr/>
            </a:pPr>
            <a:r>
              <a:rPr lang="en-US" sz="3200" b="1" dirty="0" smtClean="0">
                <a:ea typeface="MS PGothic" charset="0"/>
                <a:cs typeface="MS PGothic" charset="0"/>
              </a:rPr>
              <a:t>The Reality Is Much More Nuanced !</a:t>
            </a:r>
            <a:endParaRPr lang="en-US" sz="3200" b="1" dirty="0">
              <a:ea typeface="MS PGothic" charset="0"/>
              <a:cs typeface="MS PGothic" charset="0"/>
            </a:endParaRPr>
          </a:p>
        </p:txBody>
      </p:sp>
      <p:graphicFrame>
        <p:nvGraphicFramePr>
          <p:cNvPr id="12" name="Table 11"/>
          <p:cNvGraphicFramePr>
            <a:graphicFrameLocks noGrp="1"/>
          </p:cNvGraphicFramePr>
          <p:nvPr>
            <p:extLst/>
          </p:nvPr>
        </p:nvGraphicFramePr>
        <p:xfrm>
          <a:off x="80963" y="3352800"/>
          <a:ext cx="8521900" cy="2499360"/>
        </p:xfrm>
        <a:graphic>
          <a:graphicData uri="http://schemas.openxmlformats.org/drawingml/2006/table">
            <a:tbl>
              <a:tblPr firstRow="1" bandRow="1">
                <a:tableStyleId>{5C22544A-7EE6-4342-B048-85BDC9FD1C3A}</a:tableStyleId>
              </a:tblPr>
              <a:tblGrid>
                <a:gridCol w="1537901"/>
                <a:gridCol w="1461768"/>
                <a:gridCol w="3167768"/>
                <a:gridCol w="2354463"/>
              </a:tblGrid>
              <a:tr h="210350">
                <a:tc>
                  <a:txBody>
                    <a:bodyPr/>
                    <a:lstStyle/>
                    <a:p>
                      <a:endParaRPr lang="en-US" dirty="0"/>
                    </a:p>
                  </a:txBody>
                  <a:tcPr anchor="ctr">
                    <a:noFill/>
                  </a:tcPr>
                </a:tc>
                <a:tc>
                  <a:txBody>
                    <a:bodyPr/>
                    <a:lstStyle/>
                    <a:p>
                      <a:pPr algn="ctr"/>
                      <a:endParaRPr lang="en-US" dirty="0"/>
                    </a:p>
                  </a:txBody>
                  <a:tcPr anchor="ctr">
                    <a:noFill/>
                  </a:tcPr>
                </a:tc>
                <a:tc>
                  <a:txBody>
                    <a:bodyPr/>
                    <a:lstStyle/>
                    <a:p>
                      <a:pPr algn="ctr"/>
                      <a:endParaRPr lang="en-US" dirty="0"/>
                    </a:p>
                  </a:txBody>
                  <a:tcPr anchor="ctr">
                    <a:noFill/>
                  </a:tcPr>
                </a:tc>
                <a:tc>
                  <a:txBody>
                    <a:bodyPr/>
                    <a:lstStyle/>
                    <a:p>
                      <a:pPr algn="ctr"/>
                      <a:endParaRPr lang="en-US" dirty="0"/>
                    </a:p>
                  </a:txBody>
                  <a:tcPr anchor="ctr">
                    <a:noFill/>
                  </a:tcPr>
                </a:tc>
              </a:tr>
              <a:tr h="328492">
                <a:tc>
                  <a:txBody>
                    <a:bodyPr/>
                    <a:lstStyle/>
                    <a:p>
                      <a:r>
                        <a:rPr lang="en-US" sz="1400" i="1" dirty="0" smtClean="0"/>
                        <a:t>Model of representation</a:t>
                      </a:r>
                    </a:p>
                  </a:txBody>
                  <a:tcPr anchor="ctr">
                    <a:noFill/>
                  </a:tcPr>
                </a:tc>
                <a:tc>
                  <a:txBody>
                    <a:bodyPr/>
                    <a:lstStyle/>
                    <a:p>
                      <a:pPr algn="ctr"/>
                      <a:r>
                        <a:rPr lang="en-US" sz="1600" dirty="0" smtClean="0"/>
                        <a:t>Rules</a:t>
                      </a:r>
                      <a:endParaRPr lang="en-US" sz="1600" dirty="0"/>
                    </a:p>
                  </a:txBody>
                  <a:tcPr anchor="ctr"/>
                </a:tc>
                <a:tc>
                  <a:txBody>
                    <a:bodyPr/>
                    <a:lstStyle/>
                    <a:p>
                      <a:pPr algn="ctr"/>
                      <a:r>
                        <a:rPr lang="en-US" sz="1600" dirty="0" smtClean="0"/>
                        <a:t>?</a:t>
                      </a:r>
                      <a:endParaRPr lang="en-US" sz="1600" dirty="0"/>
                    </a:p>
                  </a:txBody>
                  <a:tcPr anchor="ctr">
                    <a:solidFill>
                      <a:schemeClr val="accent1">
                        <a:tint val="40000"/>
                      </a:schemeClr>
                    </a:solidFill>
                  </a:tcPr>
                </a:tc>
                <a:tc>
                  <a:txBody>
                    <a:bodyPr/>
                    <a:lstStyle/>
                    <a:p>
                      <a:pPr algn="ctr"/>
                      <a:r>
                        <a:rPr lang="en-US" sz="1600" dirty="0" smtClean="0"/>
                        <a:t>The more complex, the better</a:t>
                      </a:r>
                      <a:endParaRPr lang="en-US" sz="1600" dirty="0"/>
                    </a:p>
                  </a:txBody>
                  <a:tcPr anchor="ctr"/>
                </a:tc>
              </a:tr>
              <a:tr h="2103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i="1" dirty="0" smtClean="0"/>
                        <a:t>Mode of learning </a:t>
                      </a:r>
                    </a:p>
                  </a:txBody>
                  <a:tcPr anchor="ctr">
                    <a:noFill/>
                  </a:tcPr>
                </a:tc>
                <a:tc>
                  <a:txBody>
                    <a:bodyPr/>
                    <a:lstStyle/>
                    <a:p>
                      <a:pPr algn="ctr"/>
                      <a:r>
                        <a:rPr lang="en-US" sz="1600" dirty="0" smtClean="0"/>
                        <a:t>None</a:t>
                      </a:r>
                      <a:endParaRPr lang="en-US" sz="1600" dirty="0"/>
                    </a:p>
                  </a:txBody>
                  <a:tcPr anchor="ctr"/>
                </a:tc>
                <a:tc>
                  <a:txBody>
                    <a:bodyPr/>
                    <a:lstStyle/>
                    <a:p>
                      <a:pPr algn="ctr"/>
                      <a:r>
                        <a:rPr lang="en-US" sz="1600" dirty="0" smtClean="0"/>
                        <a:t>?</a:t>
                      </a:r>
                      <a:endParaRPr lang="en-US" sz="1600" dirty="0"/>
                    </a:p>
                  </a:txBody>
                  <a:tcPr anchor="ctr">
                    <a:solidFill>
                      <a:schemeClr val="accent1">
                        <a:tint val="2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t>Completely automatic; the more complex the better</a:t>
                      </a:r>
                    </a:p>
                  </a:txBody>
                  <a:tcPr anchor="ctr"/>
                </a:tc>
              </a:tr>
              <a:tr h="2939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i="1" dirty="0" smtClean="0"/>
                        <a:t>Incorporation of domain knowledge</a:t>
                      </a:r>
                    </a:p>
                  </a:txBody>
                  <a:tcPr anchor="ctr">
                    <a:noFill/>
                  </a:tcPr>
                </a:tc>
                <a:tc>
                  <a:txBody>
                    <a:bodyPr/>
                    <a:lstStyle/>
                    <a:p>
                      <a:pPr algn="ctr"/>
                      <a:r>
                        <a:rPr lang="en-US" sz="1600" dirty="0" smtClean="0"/>
                        <a:t>Manual,</a:t>
                      </a:r>
                      <a:r>
                        <a:rPr lang="en-US" sz="1600" baseline="0" dirty="0" smtClean="0"/>
                        <a:t> by writing rules</a:t>
                      </a:r>
                      <a:endParaRPr lang="en-US" sz="1600" dirty="0"/>
                    </a:p>
                  </a:txBody>
                  <a:tcPr anchor="ctr"/>
                </a:tc>
                <a:tc>
                  <a:txBody>
                    <a:bodyPr/>
                    <a:lstStyle/>
                    <a:p>
                      <a:pPr algn="ctr"/>
                      <a:r>
                        <a:rPr lang="en-US" sz="1600" dirty="0" smtClean="0"/>
                        <a:t>?</a:t>
                      </a:r>
                      <a:endParaRPr lang="en-US" sz="1600" dirty="0"/>
                    </a:p>
                  </a:txBody>
                  <a:tcPr anchor="ctr">
                    <a:solidFill>
                      <a:schemeClr val="accent1">
                        <a:tint val="40000"/>
                      </a:schemeClr>
                    </a:solidFill>
                  </a:tcPr>
                </a:tc>
                <a:tc>
                  <a:txBody>
                    <a:bodyPr/>
                    <a:lstStyle/>
                    <a:p>
                      <a:pPr algn="ctr"/>
                      <a:r>
                        <a:rPr lang="en-US" sz="1600" dirty="0" smtClean="0"/>
                        <a:t>The least,</a:t>
                      </a:r>
                      <a:r>
                        <a:rPr lang="en-US" sz="1600" baseline="0" dirty="0" smtClean="0"/>
                        <a:t> the better</a:t>
                      </a:r>
                      <a:endParaRPr lang="en-US" sz="1600" dirty="0"/>
                    </a:p>
                  </a:txBody>
                  <a:tcPr anchor="ctr"/>
                </a:tc>
              </a:tr>
            </a:tbl>
          </a:graphicData>
        </a:graphic>
      </p:graphicFrame>
      <p:grpSp>
        <p:nvGrpSpPr>
          <p:cNvPr id="5" name="Group 4"/>
          <p:cNvGrpSpPr/>
          <p:nvPr/>
        </p:nvGrpSpPr>
        <p:grpSpPr>
          <a:xfrm>
            <a:off x="1143000" y="2082800"/>
            <a:ext cx="1908171" cy="1017944"/>
            <a:chOff x="1331120" y="2082800"/>
            <a:chExt cx="1985962" cy="1017944"/>
          </a:xfrm>
        </p:grpSpPr>
        <p:sp>
          <p:nvSpPr>
            <p:cNvPr id="100357" name="Text Box 5"/>
            <p:cNvSpPr txBox="1">
              <a:spLocks noChangeArrowheads="1"/>
            </p:cNvSpPr>
            <p:nvPr/>
          </p:nvSpPr>
          <p:spPr bwMode="auto">
            <a:xfrm>
              <a:off x="1384580" y="2082800"/>
              <a:ext cx="1879041"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9050">
                  <a:solidFill>
                    <a:schemeClr val="bg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b="1" dirty="0">
                  <a:latin typeface="Arial" charset="0"/>
                  <a:ea typeface="MS PGothic" charset="0"/>
                  <a:cs typeface="MS PGothic" charset="0"/>
                </a:rPr>
                <a:t>Rule-Based</a:t>
              </a:r>
            </a:p>
          </p:txBody>
        </p:sp>
        <p:sp>
          <p:nvSpPr>
            <p:cNvPr id="13" name="Text Box 5"/>
            <p:cNvSpPr txBox="1">
              <a:spLocks noChangeArrowheads="1"/>
            </p:cNvSpPr>
            <p:nvPr/>
          </p:nvSpPr>
          <p:spPr bwMode="auto">
            <a:xfrm>
              <a:off x="1331120" y="2515969"/>
              <a:ext cx="1985962" cy="584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9050">
                  <a:solidFill>
                    <a:schemeClr val="bg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p>
              <a:pPr algn="ctr">
                <a:defRPr/>
              </a:pPr>
              <a:r>
                <a:rPr lang="en-US" sz="1600" i="1" dirty="0" smtClean="0">
                  <a:latin typeface="Arial" charset="0"/>
                  <a:ea typeface="MS PGothic" charset="0"/>
                  <a:cs typeface="MS PGothic" charset="0"/>
                </a:rPr>
                <a:t>Humans involved in all aspects</a:t>
              </a:r>
              <a:endParaRPr lang="en-US" sz="1600" i="1" dirty="0">
                <a:latin typeface="Arial" charset="0"/>
                <a:ea typeface="MS PGothic" charset="0"/>
                <a:cs typeface="MS PGothic" charset="0"/>
              </a:endParaRPr>
            </a:p>
          </p:txBody>
        </p:sp>
      </p:grpSp>
      <p:grpSp>
        <p:nvGrpSpPr>
          <p:cNvPr id="4" name="Group 3"/>
          <p:cNvGrpSpPr/>
          <p:nvPr/>
        </p:nvGrpSpPr>
        <p:grpSpPr>
          <a:xfrm>
            <a:off x="5786438" y="1676400"/>
            <a:ext cx="3281362" cy="1424344"/>
            <a:chOff x="5105400" y="1676400"/>
            <a:chExt cx="3281362" cy="1424344"/>
          </a:xfrm>
        </p:grpSpPr>
        <p:sp>
          <p:nvSpPr>
            <p:cNvPr id="100358" name="Text Box 6"/>
            <p:cNvSpPr txBox="1">
              <a:spLocks noChangeArrowheads="1"/>
            </p:cNvSpPr>
            <p:nvPr/>
          </p:nvSpPr>
          <p:spPr bwMode="auto">
            <a:xfrm>
              <a:off x="5346499" y="2081213"/>
              <a:ext cx="2799164"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9050">
                  <a:solidFill>
                    <a:schemeClr val="bg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b="1" dirty="0">
                  <a:latin typeface="Arial" charset="0"/>
                  <a:ea typeface="MS PGothic" charset="0"/>
                  <a:cs typeface="MS PGothic" charset="0"/>
                </a:rPr>
                <a:t>Machine Learning</a:t>
              </a:r>
            </a:p>
          </p:txBody>
        </p:sp>
        <p:sp>
          <p:nvSpPr>
            <p:cNvPr id="14" name="Text Box 5"/>
            <p:cNvSpPr txBox="1">
              <a:spLocks noChangeArrowheads="1"/>
            </p:cNvSpPr>
            <p:nvPr/>
          </p:nvSpPr>
          <p:spPr bwMode="auto">
            <a:xfrm>
              <a:off x="5105400" y="2515969"/>
              <a:ext cx="3281362" cy="584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9050">
                  <a:solidFill>
                    <a:schemeClr val="bg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p>
              <a:pPr algn="ctr">
                <a:defRPr/>
              </a:pPr>
              <a:r>
                <a:rPr lang="en-US" sz="1600" i="1" dirty="0" smtClean="0">
                  <a:latin typeface="Arial" charset="0"/>
                  <a:ea typeface="MS PGothic" charset="0"/>
                  <a:cs typeface="MS PGothic" charset="0"/>
                </a:rPr>
                <a:t>Humans not </a:t>
              </a:r>
            </a:p>
            <a:p>
              <a:pPr algn="ctr">
                <a:defRPr/>
              </a:pPr>
              <a:r>
                <a:rPr lang="en-US" sz="1600" i="1" dirty="0" smtClean="0">
                  <a:latin typeface="Arial" charset="0"/>
                  <a:ea typeface="MS PGothic" charset="0"/>
                  <a:cs typeface="MS PGothic" charset="0"/>
                </a:rPr>
                <a:t>involved at all</a:t>
              </a:r>
              <a:endParaRPr lang="en-US" sz="1600" i="1" dirty="0">
                <a:latin typeface="Arial" charset="0"/>
                <a:ea typeface="MS PGothic" charset="0"/>
                <a:cs typeface="MS PGothic" charset="0"/>
              </a:endParaRPr>
            </a:p>
          </p:txBody>
        </p:sp>
        <p:sp>
          <p:nvSpPr>
            <p:cNvPr id="21" name="Text Box 6"/>
            <p:cNvSpPr txBox="1">
              <a:spLocks noChangeArrowheads="1"/>
            </p:cNvSpPr>
            <p:nvPr/>
          </p:nvSpPr>
          <p:spPr bwMode="auto">
            <a:xfrm>
              <a:off x="6081476" y="1676400"/>
              <a:ext cx="1329210"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9050">
                  <a:solidFill>
                    <a:schemeClr val="bg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b="1" dirty="0" smtClean="0">
                  <a:latin typeface="Arial" charset="0"/>
                  <a:ea typeface="MS PGothic" charset="0"/>
                  <a:cs typeface="MS PGothic" charset="0"/>
                </a:rPr>
                <a:t>Opaque</a:t>
              </a:r>
              <a:endParaRPr lang="en-US" sz="2800" b="1" dirty="0">
                <a:latin typeface="Arial" charset="0"/>
                <a:ea typeface="MS PGothic" charset="0"/>
                <a:cs typeface="MS PGothic" charset="0"/>
              </a:endParaRPr>
            </a:p>
          </p:txBody>
        </p:sp>
      </p:grpSp>
      <p:sp>
        <p:nvSpPr>
          <p:cNvPr id="2" name="Rectangle 1"/>
          <p:cNvSpPr/>
          <p:nvPr/>
        </p:nvSpPr>
        <p:spPr bwMode="auto">
          <a:xfrm>
            <a:off x="3276600" y="2598003"/>
            <a:ext cx="2743200" cy="3227328"/>
          </a:xfrm>
          <a:prstGeom prst="rect">
            <a:avLst/>
          </a:prstGeom>
          <a:solidFill>
            <a:srgbClr val="FFFADE"/>
          </a:solidFill>
          <a:ln>
            <a:noFill/>
          </a:ln>
          <a:effectLst>
            <a:outerShdw blurRad="50800" dist="38100" dir="2700000" algn="tl" rotWithShape="0">
              <a:prstClr val="black">
                <a:alpha val="40000"/>
              </a:prstClr>
            </a:outerShdw>
          </a:effectLst>
          <a:ex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90000"/>
              </a:lnSpc>
              <a:spcBef>
                <a:spcPct val="0"/>
              </a:spcBef>
              <a:spcAft>
                <a:spcPct val="0"/>
              </a:spcAft>
              <a:buClrTx/>
              <a:buSzTx/>
              <a:buFontTx/>
              <a:buNone/>
              <a:tabLst/>
            </a:pPr>
            <a:r>
              <a:rPr kumimoji="0" lang="en-US" sz="4000" b="1" i="0" u="none" strike="noStrike" cap="none" normalizeH="0" baseline="0" dirty="0" smtClean="0">
                <a:ln>
                  <a:noFill/>
                </a:ln>
                <a:effectLst/>
                <a:latin typeface="Whitney Light" pitchFamily="50" charset="0"/>
              </a:rPr>
              <a:t>Real</a:t>
            </a:r>
            <a:r>
              <a:rPr kumimoji="0" lang="en-US" sz="4000" b="1" i="0" u="none" strike="noStrike" cap="none" normalizeH="0" dirty="0" smtClean="0">
                <a:ln>
                  <a:noFill/>
                </a:ln>
                <a:effectLst/>
                <a:latin typeface="Whitney Light" pitchFamily="50" charset="0"/>
              </a:rPr>
              <a:t> </a:t>
            </a:r>
          </a:p>
          <a:p>
            <a:pPr marL="0" marR="0" indent="0" algn="ctr" defTabSz="914400" rtl="0" eaLnBrk="1" fontAlgn="base" latinLnBrk="0" hangingPunct="1">
              <a:lnSpc>
                <a:spcPct val="90000"/>
              </a:lnSpc>
              <a:spcBef>
                <a:spcPct val="0"/>
              </a:spcBef>
              <a:spcAft>
                <a:spcPct val="0"/>
              </a:spcAft>
              <a:buClrTx/>
              <a:buSzTx/>
              <a:buFontTx/>
              <a:buNone/>
              <a:tabLst/>
            </a:pPr>
            <a:r>
              <a:rPr kumimoji="0" lang="en-US" sz="4000" b="1" i="0" u="none" strike="noStrike" cap="none" normalizeH="0" dirty="0" smtClean="0">
                <a:ln>
                  <a:noFill/>
                </a:ln>
                <a:effectLst/>
                <a:latin typeface="Whitney Light" pitchFamily="50" charset="0"/>
              </a:rPr>
              <a:t>Systems</a:t>
            </a:r>
            <a:endParaRPr kumimoji="0" lang="en-US" sz="4000" b="1" i="0" u="none" strike="noStrike" cap="none" normalizeH="0" baseline="0" dirty="0" smtClean="0">
              <a:ln>
                <a:noFill/>
              </a:ln>
              <a:effectLst/>
              <a:latin typeface="Whitney Light" pitchFamily="50" charset="0"/>
            </a:endParaRPr>
          </a:p>
        </p:txBody>
      </p:sp>
      <p:sp>
        <p:nvSpPr>
          <p:cNvPr id="22" name="Text Box 5"/>
          <p:cNvSpPr txBox="1">
            <a:spLocks noChangeArrowheads="1"/>
          </p:cNvSpPr>
          <p:nvPr/>
        </p:nvSpPr>
        <p:spPr bwMode="auto">
          <a:xfrm>
            <a:off x="3157093" y="2041360"/>
            <a:ext cx="2862707" cy="5232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9050">
                <a:solidFill>
                  <a:schemeClr val="bg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lgn="ctr">
              <a:defRPr/>
            </a:pPr>
            <a:r>
              <a:rPr lang="en-US" sz="2800" b="1" dirty="0" smtClean="0">
                <a:solidFill>
                  <a:srgbClr val="FF0000"/>
                </a:solidFill>
                <a:latin typeface="Arial" charset="0"/>
                <a:ea typeface="MS PGothic" charset="0"/>
                <a:cs typeface="MS PGothic" charset="0"/>
              </a:rPr>
              <a:t>Transparent ML</a:t>
            </a:r>
            <a:endParaRPr lang="en-US" sz="2800" b="1" dirty="0">
              <a:solidFill>
                <a:srgbClr val="FF0000"/>
              </a:solidFill>
              <a:latin typeface="Arial" charset="0"/>
              <a:ea typeface="MS PGothic" charset="0"/>
              <a:cs typeface="MS PGothic" charset="0"/>
            </a:endParaRPr>
          </a:p>
        </p:txBody>
      </p:sp>
      <p:sp>
        <p:nvSpPr>
          <p:cNvPr id="24" name="Rectangle 23"/>
          <p:cNvSpPr/>
          <p:nvPr/>
        </p:nvSpPr>
        <p:spPr bwMode="auto">
          <a:xfrm>
            <a:off x="1600200" y="3741822"/>
            <a:ext cx="1556893" cy="2210315"/>
          </a:xfrm>
          <a:prstGeom prst="rect">
            <a:avLst/>
          </a:prstGeom>
          <a:solidFill>
            <a:schemeClr val="bg1">
              <a:alpha val="90000"/>
            </a:schemeClr>
          </a:solidFill>
          <a:ln>
            <a:noFill/>
          </a:ln>
          <a:effectLst>
            <a:outerShdw blurRad="50800" dist="38100" dir="2700000" algn="tl" rotWithShape="0">
              <a:prstClr val="black">
                <a:alpha val="40000"/>
              </a:prstClr>
            </a:outerShdw>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90000"/>
              </a:lnSpc>
              <a:spcBef>
                <a:spcPct val="0"/>
              </a:spcBef>
              <a:spcAft>
                <a:spcPct val="0"/>
              </a:spcAft>
              <a:buClrTx/>
              <a:buSzTx/>
              <a:buFontTx/>
              <a:buNone/>
              <a:tabLst/>
            </a:pPr>
            <a:endParaRPr kumimoji="0" lang="en-US" sz="2200" b="1" i="0" u="none" strike="noStrike" cap="none" normalizeH="0" baseline="0" dirty="0" smtClean="0">
              <a:ln>
                <a:noFill/>
              </a:ln>
              <a:effectLst/>
              <a:latin typeface="Whitney Light" pitchFamily="50" charset="0"/>
            </a:endParaRPr>
          </a:p>
        </p:txBody>
      </p:sp>
      <p:sp>
        <p:nvSpPr>
          <p:cNvPr id="25" name="Rectangle 24"/>
          <p:cNvSpPr/>
          <p:nvPr/>
        </p:nvSpPr>
        <p:spPr bwMode="auto">
          <a:xfrm>
            <a:off x="6241218" y="3733800"/>
            <a:ext cx="2369382" cy="2210315"/>
          </a:xfrm>
          <a:prstGeom prst="rect">
            <a:avLst/>
          </a:prstGeom>
          <a:solidFill>
            <a:schemeClr val="bg1">
              <a:alpha val="90000"/>
            </a:schemeClr>
          </a:solidFill>
          <a:ln>
            <a:noFill/>
          </a:ln>
          <a:effectLst>
            <a:outerShdw blurRad="50800" dist="38100" dir="2700000" algn="tl" rotWithShape="0">
              <a:prstClr val="black">
                <a:alpha val="40000"/>
              </a:prstClr>
            </a:outerShdw>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90000"/>
              </a:lnSpc>
              <a:spcBef>
                <a:spcPct val="0"/>
              </a:spcBef>
              <a:spcAft>
                <a:spcPct val="0"/>
              </a:spcAft>
              <a:buClrTx/>
              <a:buSzTx/>
              <a:buFontTx/>
              <a:buNone/>
              <a:tabLst/>
            </a:pPr>
            <a:endParaRPr kumimoji="0" lang="en-US" sz="2200" b="1" i="0" u="none" strike="noStrike" cap="none" normalizeH="0" baseline="0" dirty="0" smtClean="0">
              <a:ln>
                <a:noFill/>
              </a:ln>
              <a:effectLst/>
              <a:latin typeface="Whitney Light" pitchFamily="50" charset="0"/>
            </a:endParaRPr>
          </a:p>
        </p:txBody>
      </p:sp>
    </p:spTree>
    <p:extLst>
      <p:ext uri="{BB962C8B-B14F-4D97-AF65-F5344CB8AC3E}">
        <p14:creationId xmlns:p14="http://schemas.microsoft.com/office/powerpoint/2010/main" val="2824835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80">
                                          <p:stCondLst>
                                            <p:cond delay="0"/>
                                          </p:stCondLst>
                                        </p:cTn>
                                        <p:tgtEl>
                                          <p:spTgt spid="22"/>
                                        </p:tgtEl>
                                      </p:cBhvr>
                                    </p:animEffect>
                                    <p:anim calcmode="lin" valueType="num">
                                      <p:cBhvr>
                                        <p:cTn id="8"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13" dur="26">
                                          <p:stCondLst>
                                            <p:cond delay="650"/>
                                          </p:stCondLst>
                                        </p:cTn>
                                        <p:tgtEl>
                                          <p:spTgt spid="22"/>
                                        </p:tgtEl>
                                      </p:cBhvr>
                                      <p:to x="100000" y="60000"/>
                                    </p:animScale>
                                    <p:animScale>
                                      <p:cBhvr>
                                        <p:cTn id="14" dur="166" decel="50000">
                                          <p:stCondLst>
                                            <p:cond delay="676"/>
                                          </p:stCondLst>
                                        </p:cTn>
                                        <p:tgtEl>
                                          <p:spTgt spid="22"/>
                                        </p:tgtEl>
                                      </p:cBhvr>
                                      <p:to x="100000" y="100000"/>
                                    </p:animScale>
                                    <p:animScale>
                                      <p:cBhvr>
                                        <p:cTn id="15" dur="26">
                                          <p:stCondLst>
                                            <p:cond delay="1312"/>
                                          </p:stCondLst>
                                        </p:cTn>
                                        <p:tgtEl>
                                          <p:spTgt spid="22"/>
                                        </p:tgtEl>
                                      </p:cBhvr>
                                      <p:to x="100000" y="80000"/>
                                    </p:animScale>
                                    <p:animScale>
                                      <p:cBhvr>
                                        <p:cTn id="16" dur="166" decel="50000">
                                          <p:stCondLst>
                                            <p:cond delay="1338"/>
                                          </p:stCondLst>
                                        </p:cTn>
                                        <p:tgtEl>
                                          <p:spTgt spid="22"/>
                                        </p:tgtEl>
                                      </p:cBhvr>
                                      <p:to x="100000" y="100000"/>
                                    </p:animScale>
                                    <p:animScale>
                                      <p:cBhvr>
                                        <p:cTn id="17" dur="26">
                                          <p:stCondLst>
                                            <p:cond delay="1642"/>
                                          </p:stCondLst>
                                        </p:cTn>
                                        <p:tgtEl>
                                          <p:spTgt spid="22"/>
                                        </p:tgtEl>
                                      </p:cBhvr>
                                      <p:to x="100000" y="90000"/>
                                    </p:animScale>
                                    <p:animScale>
                                      <p:cBhvr>
                                        <p:cTn id="18" dur="166" decel="50000">
                                          <p:stCondLst>
                                            <p:cond delay="1668"/>
                                          </p:stCondLst>
                                        </p:cTn>
                                        <p:tgtEl>
                                          <p:spTgt spid="22"/>
                                        </p:tgtEl>
                                      </p:cBhvr>
                                      <p:to x="100000" y="100000"/>
                                    </p:animScale>
                                    <p:animScale>
                                      <p:cBhvr>
                                        <p:cTn id="19" dur="26">
                                          <p:stCondLst>
                                            <p:cond delay="1808"/>
                                          </p:stCondLst>
                                        </p:cTn>
                                        <p:tgtEl>
                                          <p:spTgt spid="22"/>
                                        </p:tgtEl>
                                      </p:cBhvr>
                                      <p:to x="100000" y="95000"/>
                                    </p:animScale>
                                    <p:animScale>
                                      <p:cBhvr>
                                        <p:cTn id="20" dur="166" decel="50000">
                                          <p:stCondLst>
                                            <p:cond delay="1834"/>
                                          </p:stCondLst>
                                        </p:cTn>
                                        <p:tgtEl>
                                          <p:spTgt spid="2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xit" presetSubtype="2" fill="hold" nodeType="clickEffect">
                                  <p:stCondLst>
                                    <p:cond delay="0"/>
                                  </p:stCondLst>
                                  <p:childTnLst>
                                    <p:anim calcmode="lin" valueType="num">
                                      <p:cBhvr additive="base">
                                        <p:cTn id="24" dur="500"/>
                                        <p:tgtEl>
                                          <p:spTgt spid="4"/>
                                        </p:tgtEl>
                                        <p:attrNameLst>
                                          <p:attrName>ppt_x</p:attrName>
                                        </p:attrNameLst>
                                      </p:cBhvr>
                                      <p:tavLst>
                                        <p:tav tm="0">
                                          <p:val>
                                            <p:strVal val="ppt_x"/>
                                          </p:val>
                                        </p:tav>
                                        <p:tav tm="100000">
                                          <p:val>
                                            <p:strVal val="1+ppt_w/2"/>
                                          </p:val>
                                        </p:tav>
                                      </p:tavLst>
                                    </p:anim>
                                    <p:anim calcmode="lin" valueType="num">
                                      <p:cBhvr additive="base">
                                        <p:cTn id="25" dur="500"/>
                                        <p:tgtEl>
                                          <p:spTgt spid="4"/>
                                        </p:tgtEl>
                                        <p:attrNameLst>
                                          <p:attrName>ppt_y</p:attrName>
                                        </p:attrNameLst>
                                      </p:cBhvr>
                                      <p:tavLst>
                                        <p:tav tm="0">
                                          <p:val>
                                            <p:strVal val="ppt_y"/>
                                          </p:val>
                                        </p:tav>
                                        <p:tav tm="100000">
                                          <p:val>
                                            <p:strVal val="ppt_y"/>
                                          </p:val>
                                        </p:tav>
                                      </p:tavLst>
                                    </p:anim>
                                    <p:set>
                                      <p:cBhvr>
                                        <p:cTn id="26" dur="1" fill="hold">
                                          <p:stCondLst>
                                            <p:cond delay="499"/>
                                          </p:stCondLst>
                                        </p:cTn>
                                        <p:tgtEl>
                                          <p:spTgt spid="4"/>
                                        </p:tgtEl>
                                        <p:attrNameLst>
                                          <p:attrName>style.visibility</p:attrName>
                                        </p:attrNameLst>
                                      </p:cBhvr>
                                      <p:to>
                                        <p:strVal val="hidden"/>
                                      </p:to>
                                    </p:set>
                                  </p:childTnLst>
                                </p:cTn>
                              </p:par>
                              <p:par>
                                <p:cTn id="27" presetID="22" presetClass="entr" presetSubtype="1"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wipe(up)">
                                      <p:cBhvr>
                                        <p:cTn id="29" dur="500"/>
                                        <p:tgtEl>
                                          <p:spTgt spid="24"/>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wipe(up)">
                                      <p:cBhvr>
                                        <p:cTn id="32" dur="500"/>
                                        <p:tgtEl>
                                          <p:spTgt spid="25"/>
                                        </p:tgtEl>
                                      </p:cBhvr>
                                    </p:animEffect>
                                  </p:childTnLst>
                                </p:cTn>
                              </p:par>
                              <p:par>
                                <p:cTn id="33" presetID="53" presetClass="exit" presetSubtype="32" fill="hold" grpId="0" nodeType="withEffect">
                                  <p:stCondLst>
                                    <p:cond delay="0"/>
                                  </p:stCondLst>
                                  <p:childTnLst>
                                    <p:anim calcmode="lin" valueType="num">
                                      <p:cBhvr>
                                        <p:cTn id="34" dur="500"/>
                                        <p:tgtEl>
                                          <p:spTgt spid="2"/>
                                        </p:tgtEl>
                                        <p:attrNameLst>
                                          <p:attrName>ppt_w</p:attrName>
                                        </p:attrNameLst>
                                      </p:cBhvr>
                                      <p:tavLst>
                                        <p:tav tm="0">
                                          <p:val>
                                            <p:strVal val="ppt_w"/>
                                          </p:val>
                                        </p:tav>
                                        <p:tav tm="100000">
                                          <p:val>
                                            <p:fltVal val="0"/>
                                          </p:val>
                                        </p:tav>
                                      </p:tavLst>
                                    </p:anim>
                                    <p:anim calcmode="lin" valueType="num">
                                      <p:cBhvr>
                                        <p:cTn id="35" dur="500"/>
                                        <p:tgtEl>
                                          <p:spTgt spid="2"/>
                                        </p:tgtEl>
                                        <p:attrNameLst>
                                          <p:attrName>ppt_h</p:attrName>
                                        </p:attrNameLst>
                                      </p:cBhvr>
                                      <p:tavLst>
                                        <p:tav tm="0">
                                          <p:val>
                                            <p:strVal val="ppt_h"/>
                                          </p:val>
                                        </p:tav>
                                        <p:tav tm="100000">
                                          <p:val>
                                            <p:fltVal val="0"/>
                                          </p:val>
                                        </p:tav>
                                      </p:tavLst>
                                    </p:anim>
                                    <p:animEffect transition="out" filter="fade">
                                      <p:cBhvr>
                                        <p:cTn id="36" dur="500"/>
                                        <p:tgtEl>
                                          <p:spTgt spid="2"/>
                                        </p:tgtEl>
                                      </p:cBhvr>
                                    </p:animEffect>
                                    <p:set>
                                      <p:cBhvr>
                                        <p:cTn id="37" dur="1" fill="hold">
                                          <p:stCondLst>
                                            <p:cond delay="499"/>
                                          </p:stCondLst>
                                        </p:cTn>
                                        <p:tgtEl>
                                          <p:spTgt spid="2"/>
                                        </p:tgtEl>
                                        <p:attrNameLst>
                                          <p:attrName>style.visibility</p:attrName>
                                        </p:attrNameLst>
                                      </p:cBhvr>
                                      <p:to>
                                        <p:strVal val="hidden"/>
                                      </p:to>
                                    </p:set>
                                  </p:childTnLst>
                                </p:cTn>
                              </p:par>
                              <p:par>
                                <p:cTn id="38" presetID="2" presetClass="exit" presetSubtype="8" fill="hold" nodeType="withEffect">
                                  <p:stCondLst>
                                    <p:cond delay="0"/>
                                  </p:stCondLst>
                                  <p:childTnLst>
                                    <p:anim calcmode="lin" valueType="num">
                                      <p:cBhvr additive="base">
                                        <p:cTn id="39" dur="500"/>
                                        <p:tgtEl>
                                          <p:spTgt spid="5"/>
                                        </p:tgtEl>
                                        <p:attrNameLst>
                                          <p:attrName>ppt_x</p:attrName>
                                        </p:attrNameLst>
                                      </p:cBhvr>
                                      <p:tavLst>
                                        <p:tav tm="0">
                                          <p:val>
                                            <p:strVal val="ppt_x"/>
                                          </p:val>
                                        </p:tav>
                                        <p:tav tm="100000">
                                          <p:val>
                                            <p:strVal val="0-ppt_w/2"/>
                                          </p:val>
                                        </p:tav>
                                      </p:tavLst>
                                    </p:anim>
                                    <p:anim calcmode="lin" valueType="num">
                                      <p:cBhvr additive="base">
                                        <p:cTn id="40" dur="500"/>
                                        <p:tgtEl>
                                          <p:spTgt spid="5"/>
                                        </p:tgtEl>
                                        <p:attrNameLst>
                                          <p:attrName>ppt_y</p:attrName>
                                        </p:attrNameLst>
                                      </p:cBhvr>
                                      <p:tavLst>
                                        <p:tav tm="0">
                                          <p:val>
                                            <p:strVal val="ppt_y"/>
                                          </p:val>
                                        </p:tav>
                                        <p:tav tm="100000">
                                          <p:val>
                                            <p:strVal val="ppt_y"/>
                                          </p:val>
                                        </p:tav>
                                      </p:tavLst>
                                    </p:anim>
                                    <p:set>
                                      <p:cBhvr>
                                        <p:cTn id="41"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2" grpId="0"/>
      <p:bldP spid="24" grpId="0" animBg="1"/>
      <p:bldP spid="2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Key Dimension 1: Models </a:t>
            </a:r>
            <a:r>
              <a:rPr lang="en-US" sz="3200" dirty="0"/>
              <a:t>of Representation</a:t>
            </a:r>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29</a:t>
            </a:fld>
            <a:endParaRPr lang="en-US" altLang="en-US"/>
          </a:p>
        </p:txBody>
      </p:sp>
      <p:sp>
        <p:nvSpPr>
          <p:cNvPr id="6" name="Rectangle 5"/>
          <p:cNvSpPr/>
          <p:nvPr/>
        </p:nvSpPr>
        <p:spPr>
          <a:xfrm>
            <a:off x="69110" y="3477161"/>
            <a:ext cx="8922490" cy="1323439"/>
          </a:xfrm>
          <a:prstGeom prst="rect">
            <a:avLst/>
          </a:prstGeom>
        </p:spPr>
        <p:txBody>
          <a:bodyPr wrap="square">
            <a:spAutoFit/>
          </a:bodyPr>
          <a:lstStyle/>
          <a:p>
            <a:pPr marL="173038" lvl="0" indent="-173038">
              <a:spcBef>
                <a:spcPct val="50000"/>
              </a:spcBef>
              <a:buClr>
                <a:srgbClr val="000000"/>
              </a:buClr>
              <a:buFont typeface="Wingdings" panose="05000000000000000000" pitchFamily="2" charset="2"/>
              <a:buChar char="§"/>
            </a:pPr>
            <a:r>
              <a:rPr lang="en-US" sz="1600" dirty="0" smtClean="0">
                <a:solidFill>
                  <a:srgbClr val="000000"/>
                </a:solidFill>
                <a:latin typeface="Whitney Light" pitchFamily="50" charset="0"/>
                <a:cs typeface="+mn-cs"/>
              </a:rPr>
              <a:t>Very </a:t>
            </a:r>
            <a:r>
              <a:rPr lang="en-US" sz="1600" dirty="0">
                <a:solidFill>
                  <a:srgbClr val="000000"/>
                </a:solidFill>
                <a:latin typeface="Whitney Light" pitchFamily="50" charset="0"/>
                <a:cs typeface="+mn-cs"/>
              </a:rPr>
              <a:t>simple models such as dictionaries and regular </a:t>
            </a:r>
            <a:r>
              <a:rPr lang="en-US" sz="1600" dirty="0" smtClean="0">
                <a:solidFill>
                  <a:srgbClr val="000000"/>
                </a:solidFill>
                <a:latin typeface="Whitney Light" pitchFamily="50" charset="0"/>
                <a:cs typeface="+mn-cs"/>
              </a:rPr>
              <a:t>expressions … </a:t>
            </a:r>
          </a:p>
          <a:p>
            <a:pPr marL="173038" lvl="0" indent="-173038">
              <a:spcBef>
                <a:spcPct val="50000"/>
              </a:spcBef>
              <a:buClr>
                <a:srgbClr val="000000"/>
              </a:buClr>
              <a:buFont typeface="Wingdings" panose="05000000000000000000" pitchFamily="2" charset="2"/>
              <a:buChar char="§"/>
            </a:pPr>
            <a:r>
              <a:rPr lang="en-US" sz="1600" dirty="0" smtClean="0">
                <a:solidFill>
                  <a:srgbClr val="000000"/>
                </a:solidFill>
                <a:latin typeface="Whitney Light" pitchFamily="50" charset="0"/>
                <a:cs typeface="+mn-cs"/>
              </a:rPr>
              <a:t>… to </a:t>
            </a:r>
            <a:r>
              <a:rPr lang="en-US" sz="1600" dirty="0">
                <a:solidFill>
                  <a:srgbClr val="000000"/>
                </a:solidFill>
                <a:latin typeface="Whitney Light" pitchFamily="50" charset="0"/>
                <a:cs typeface="+mn-cs"/>
              </a:rPr>
              <a:t>more </a:t>
            </a:r>
            <a:r>
              <a:rPr lang="en-US" sz="1600" dirty="0" smtClean="0">
                <a:solidFill>
                  <a:srgbClr val="000000"/>
                </a:solidFill>
                <a:latin typeface="Whitney Light" pitchFamily="50" charset="0"/>
                <a:cs typeface="+mn-cs"/>
              </a:rPr>
              <a:t>expressive models </a:t>
            </a:r>
            <a:r>
              <a:rPr lang="en-US" sz="1600" dirty="0">
                <a:solidFill>
                  <a:srgbClr val="000000"/>
                </a:solidFill>
                <a:latin typeface="Whitney Light" pitchFamily="50" charset="0"/>
                <a:cs typeface="+mn-cs"/>
              </a:rPr>
              <a:t>such as sequential </a:t>
            </a:r>
            <a:r>
              <a:rPr lang="en-US" sz="1600" dirty="0" smtClean="0">
                <a:solidFill>
                  <a:srgbClr val="000000"/>
                </a:solidFill>
                <a:latin typeface="Whitney Light" pitchFamily="50" charset="0"/>
                <a:cs typeface="+mn-cs"/>
              </a:rPr>
              <a:t>patterns, dependency path patterns</a:t>
            </a:r>
            <a:r>
              <a:rPr lang="en-US" sz="1600" dirty="0">
                <a:solidFill>
                  <a:srgbClr val="000000"/>
                </a:solidFill>
                <a:latin typeface="Whitney Light" pitchFamily="50" charset="0"/>
                <a:cs typeface="+mn-cs"/>
              </a:rPr>
              <a:t>, </a:t>
            </a:r>
            <a:r>
              <a:rPr lang="en-US" sz="1600" dirty="0" smtClean="0">
                <a:solidFill>
                  <a:srgbClr val="000000"/>
                </a:solidFill>
                <a:latin typeface="Whitney Light" pitchFamily="50" charset="0"/>
                <a:cs typeface="+mn-cs"/>
              </a:rPr>
              <a:t>rule programs …</a:t>
            </a:r>
          </a:p>
          <a:p>
            <a:pPr marL="173038" lvl="0" indent="-173038">
              <a:spcBef>
                <a:spcPct val="50000"/>
              </a:spcBef>
              <a:buClr>
                <a:srgbClr val="000000"/>
              </a:buClr>
              <a:buFont typeface="Wingdings" panose="05000000000000000000" pitchFamily="2" charset="2"/>
              <a:buChar char="§"/>
            </a:pPr>
            <a:r>
              <a:rPr lang="en-US" sz="1600" dirty="0" smtClean="0">
                <a:solidFill>
                  <a:srgbClr val="000000"/>
                </a:solidFill>
                <a:latin typeface="Whitney Light" pitchFamily="50" charset="0"/>
                <a:cs typeface="+mn-cs"/>
              </a:rPr>
              <a:t>… to more complex models including certain </a:t>
            </a:r>
            <a:r>
              <a:rPr lang="en-US" sz="1600" dirty="0">
                <a:solidFill>
                  <a:srgbClr val="000000"/>
                </a:solidFill>
                <a:latin typeface="Whitney Light" pitchFamily="50" charset="0"/>
                <a:cs typeface="+mn-cs"/>
              </a:rPr>
              <a:t>classes of classifiers that are “explainable”, or a combination of the above</a:t>
            </a:r>
          </a:p>
        </p:txBody>
      </p:sp>
      <p:sp>
        <p:nvSpPr>
          <p:cNvPr id="24" name="TextBox 23"/>
          <p:cNvSpPr txBox="1"/>
          <p:nvPr/>
        </p:nvSpPr>
        <p:spPr>
          <a:xfrm>
            <a:off x="-14177" y="1943100"/>
            <a:ext cx="1929273" cy="830997"/>
          </a:xfrm>
          <a:prstGeom prst="rect">
            <a:avLst/>
          </a:prstGeom>
          <a:noFill/>
        </p:spPr>
        <p:txBody>
          <a:bodyPr wrap="square" rtlCol="0">
            <a:spAutoFit/>
          </a:bodyPr>
          <a:lstStyle/>
          <a:p>
            <a:pPr marL="285750" indent="-285750">
              <a:buSzPct val="70000"/>
              <a:buFont typeface="Comic Sans MS" panose="030F0702030302020204" pitchFamily="66" charset="0"/>
              <a:buChar char="•"/>
            </a:pPr>
            <a:r>
              <a:rPr lang="en-US" sz="1600" i="1" dirty="0" smtClean="0">
                <a:latin typeface="Comic Sans MS" panose="030F0702030302020204" pitchFamily="66" charset="0"/>
              </a:rPr>
              <a:t>Dictionary</a:t>
            </a:r>
          </a:p>
          <a:p>
            <a:pPr marL="285750" indent="-285750">
              <a:buSzPct val="70000"/>
              <a:buFont typeface="Comic Sans MS" panose="030F0702030302020204" pitchFamily="66" charset="0"/>
              <a:buChar char="•"/>
            </a:pPr>
            <a:r>
              <a:rPr lang="en-US" sz="1600" i="1" dirty="0" smtClean="0">
                <a:latin typeface="Comic Sans MS" panose="030F0702030302020204" pitchFamily="66" charset="0"/>
              </a:rPr>
              <a:t>Regular Expression</a:t>
            </a:r>
            <a:endParaRPr lang="en-US" sz="1600" i="1" dirty="0">
              <a:latin typeface="Comic Sans MS" panose="030F0702030302020204" pitchFamily="66" charset="0"/>
            </a:endParaRPr>
          </a:p>
        </p:txBody>
      </p:sp>
      <p:sp>
        <p:nvSpPr>
          <p:cNvPr id="25" name="TextBox 24"/>
          <p:cNvSpPr txBox="1"/>
          <p:nvPr/>
        </p:nvSpPr>
        <p:spPr>
          <a:xfrm>
            <a:off x="1697725" y="1943100"/>
            <a:ext cx="1474812" cy="830997"/>
          </a:xfrm>
          <a:prstGeom prst="rect">
            <a:avLst/>
          </a:prstGeom>
          <a:noFill/>
        </p:spPr>
        <p:txBody>
          <a:bodyPr wrap="square" rtlCol="0">
            <a:spAutoFit/>
          </a:bodyPr>
          <a:lstStyle/>
          <a:p>
            <a:pPr marL="285750" indent="-285750">
              <a:buSzPct val="70000"/>
              <a:buFont typeface="Comic Sans MS" panose="030F0702030302020204" pitchFamily="66" charset="0"/>
              <a:buChar char="•"/>
            </a:pPr>
            <a:r>
              <a:rPr lang="en-US" sz="1600" i="1" dirty="0" smtClean="0">
                <a:latin typeface="Comic Sans MS" panose="030F0702030302020204" pitchFamily="66" charset="0"/>
              </a:rPr>
              <a:t>Single rule (pattern)</a:t>
            </a:r>
            <a:endParaRPr lang="en-US" sz="1600" i="1" dirty="0">
              <a:latin typeface="Comic Sans MS" panose="030F0702030302020204" pitchFamily="66" charset="0"/>
            </a:endParaRPr>
          </a:p>
        </p:txBody>
      </p:sp>
      <p:sp>
        <p:nvSpPr>
          <p:cNvPr id="26" name="TextBox 25"/>
          <p:cNvSpPr txBox="1"/>
          <p:nvPr/>
        </p:nvSpPr>
        <p:spPr>
          <a:xfrm>
            <a:off x="2955166" y="1943100"/>
            <a:ext cx="1449643" cy="584775"/>
          </a:xfrm>
          <a:prstGeom prst="rect">
            <a:avLst/>
          </a:prstGeom>
          <a:noFill/>
        </p:spPr>
        <p:txBody>
          <a:bodyPr wrap="square" rtlCol="0">
            <a:spAutoFit/>
          </a:bodyPr>
          <a:lstStyle/>
          <a:p>
            <a:pPr marL="285750" indent="-285750">
              <a:buSzPct val="70000"/>
              <a:buFont typeface="Comic Sans MS" panose="030F0702030302020204" pitchFamily="66" charset="0"/>
              <a:buChar char="•"/>
            </a:pPr>
            <a:r>
              <a:rPr lang="en-US" sz="1600" i="1" dirty="0" smtClean="0">
                <a:latin typeface="Comic Sans MS" panose="030F0702030302020204" pitchFamily="66" charset="0"/>
              </a:rPr>
              <a:t>Rule </a:t>
            </a:r>
            <a:r>
              <a:rPr lang="en-US" sz="1600" i="1" dirty="0">
                <a:latin typeface="Comic Sans MS" panose="030F0702030302020204" pitchFamily="66" charset="0"/>
              </a:rPr>
              <a:t> </a:t>
            </a:r>
            <a:r>
              <a:rPr lang="en-US" sz="1600" i="1" dirty="0" smtClean="0">
                <a:latin typeface="Comic Sans MS" panose="030F0702030302020204" pitchFamily="66" charset="0"/>
              </a:rPr>
              <a:t>   Program</a:t>
            </a:r>
            <a:endParaRPr lang="en-US" sz="1600" i="1" dirty="0">
              <a:latin typeface="Comic Sans MS" panose="030F0702030302020204" pitchFamily="66" charset="0"/>
            </a:endParaRPr>
          </a:p>
        </p:txBody>
      </p:sp>
      <p:sp>
        <p:nvSpPr>
          <p:cNvPr id="27" name="TextBox 26"/>
          <p:cNvSpPr txBox="1"/>
          <p:nvPr/>
        </p:nvSpPr>
        <p:spPr>
          <a:xfrm>
            <a:off x="5494067" y="1943100"/>
            <a:ext cx="1524000" cy="584775"/>
          </a:xfrm>
          <a:prstGeom prst="rect">
            <a:avLst/>
          </a:prstGeom>
          <a:noFill/>
        </p:spPr>
        <p:txBody>
          <a:bodyPr wrap="square" rtlCol="0">
            <a:spAutoFit/>
          </a:bodyPr>
          <a:lstStyle/>
          <a:p>
            <a:pPr marL="285750" indent="-285750">
              <a:buSzPct val="70000"/>
              <a:buFont typeface="Comic Sans MS" panose="030F0702030302020204" pitchFamily="66" charset="0"/>
              <a:buChar char="•"/>
            </a:pPr>
            <a:r>
              <a:rPr lang="en-US" sz="1600" i="1" dirty="0" smtClean="0">
                <a:latin typeface="Comic Sans MS" panose="030F0702030302020204" pitchFamily="66" charset="0"/>
              </a:rPr>
              <a:t>Decision Tree</a:t>
            </a:r>
            <a:endParaRPr lang="en-US" sz="1600" i="1" dirty="0">
              <a:latin typeface="Comic Sans MS" panose="030F0702030302020204" pitchFamily="66" charset="0"/>
            </a:endParaRPr>
          </a:p>
        </p:txBody>
      </p:sp>
      <p:sp>
        <p:nvSpPr>
          <p:cNvPr id="28" name="TextBox 27"/>
          <p:cNvSpPr txBox="1"/>
          <p:nvPr/>
        </p:nvSpPr>
        <p:spPr>
          <a:xfrm>
            <a:off x="8229600" y="1943100"/>
            <a:ext cx="1524000" cy="1077218"/>
          </a:xfrm>
          <a:prstGeom prst="rect">
            <a:avLst/>
          </a:prstGeom>
          <a:noFill/>
        </p:spPr>
        <p:txBody>
          <a:bodyPr wrap="square" rtlCol="0">
            <a:spAutoFit/>
          </a:bodyPr>
          <a:lstStyle/>
          <a:p>
            <a:pPr marL="285750" indent="-285750">
              <a:buSzPct val="70000"/>
              <a:buFont typeface="Comic Sans MS" panose="030F0702030302020204" pitchFamily="66" charset="0"/>
              <a:buChar char="•"/>
            </a:pPr>
            <a:r>
              <a:rPr lang="en-US" sz="1600" i="1" dirty="0" smtClean="0">
                <a:latin typeface="Comic Sans MS" panose="030F0702030302020204" pitchFamily="66" charset="0"/>
              </a:rPr>
              <a:t>SVM</a:t>
            </a:r>
          </a:p>
          <a:p>
            <a:pPr marL="285750" indent="-285750">
              <a:buSzPct val="70000"/>
              <a:buFont typeface="Comic Sans MS" panose="030F0702030302020204" pitchFamily="66" charset="0"/>
              <a:buChar char="•"/>
            </a:pPr>
            <a:r>
              <a:rPr lang="en-US" sz="1600" i="1" dirty="0" smtClean="0">
                <a:latin typeface="Comic Sans MS" panose="030F0702030302020204" pitchFamily="66" charset="0"/>
              </a:rPr>
              <a:t>CRF</a:t>
            </a:r>
          </a:p>
          <a:p>
            <a:pPr marL="285750" indent="-285750">
              <a:buSzPct val="70000"/>
              <a:buFont typeface="Comic Sans MS" panose="030F0702030302020204" pitchFamily="66" charset="0"/>
              <a:buChar char="•"/>
            </a:pPr>
            <a:r>
              <a:rPr lang="en-US" sz="1600" i="1" dirty="0" smtClean="0">
                <a:latin typeface="Comic Sans MS" panose="030F0702030302020204" pitchFamily="66" charset="0"/>
              </a:rPr>
              <a:t>HMM</a:t>
            </a:r>
          </a:p>
          <a:p>
            <a:pPr marL="285750" indent="-285750">
              <a:buSzPct val="70000"/>
              <a:buFont typeface="Comic Sans MS" panose="030F0702030302020204" pitchFamily="66" charset="0"/>
              <a:buChar char="•"/>
            </a:pPr>
            <a:r>
              <a:rPr lang="en-US" sz="1600" i="1" dirty="0" smtClean="0">
                <a:latin typeface="Comic Sans MS" panose="030F0702030302020204" pitchFamily="66" charset="0"/>
              </a:rPr>
              <a:t>…</a:t>
            </a:r>
            <a:endParaRPr lang="en-US" sz="1600" i="1" dirty="0">
              <a:latin typeface="Comic Sans MS" panose="030F0702030302020204" pitchFamily="66" charset="0"/>
            </a:endParaRPr>
          </a:p>
        </p:txBody>
      </p:sp>
      <p:sp>
        <p:nvSpPr>
          <p:cNvPr id="29" name="TextBox 28"/>
          <p:cNvSpPr txBox="1"/>
          <p:nvPr/>
        </p:nvSpPr>
        <p:spPr>
          <a:xfrm>
            <a:off x="6800696" y="1943100"/>
            <a:ext cx="1524000" cy="584775"/>
          </a:xfrm>
          <a:prstGeom prst="rect">
            <a:avLst/>
          </a:prstGeom>
          <a:noFill/>
        </p:spPr>
        <p:txBody>
          <a:bodyPr wrap="square" rtlCol="0">
            <a:spAutoFit/>
          </a:bodyPr>
          <a:lstStyle/>
          <a:p>
            <a:pPr marL="285750" indent="-285750">
              <a:buSzPct val="70000"/>
              <a:buFont typeface="Comic Sans MS" panose="030F0702030302020204" pitchFamily="66" charset="0"/>
              <a:buChar char="•"/>
            </a:pPr>
            <a:r>
              <a:rPr lang="en-US" sz="1600" i="1" dirty="0" smtClean="0">
                <a:latin typeface="Comic Sans MS" panose="030F0702030302020204" pitchFamily="66" charset="0"/>
              </a:rPr>
              <a:t>Classification rules</a:t>
            </a:r>
            <a:endParaRPr lang="en-US" sz="1600" i="1" dirty="0">
              <a:latin typeface="Comic Sans MS" panose="030F0702030302020204" pitchFamily="66" charset="0"/>
            </a:endParaRPr>
          </a:p>
        </p:txBody>
      </p:sp>
      <p:sp>
        <p:nvSpPr>
          <p:cNvPr id="30" name="TextBox 29"/>
          <p:cNvSpPr txBox="1"/>
          <p:nvPr/>
        </p:nvSpPr>
        <p:spPr>
          <a:xfrm>
            <a:off x="4187438" y="1943100"/>
            <a:ext cx="1524000" cy="830997"/>
          </a:xfrm>
          <a:prstGeom prst="rect">
            <a:avLst/>
          </a:prstGeom>
          <a:noFill/>
        </p:spPr>
        <p:txBody>
          <a:bodyPr wrap="square" rtlCol="0">
            <a:spAutoFit/>
          </a:bodyPr>
          <a:lstStyle/>
          <a:p>
            <a:pPr marL="285750" indent="-285750">
              <a:buSzPct val="70000"/>
              <a:buFont typeface="Comic Sans MS" panose="030F0702030302020204" pitchFamily="66" charset="0"/>
              <a:buChar char="•"/>
            </a:pPr>
            <a:r>
              <a:rPr lang="en-US" sz="1600" i="1" dirty="0" smtClean="0">
                <a:latin typeface="Comic Sans MS" panose="030F0702030302020204" pitchFamily="66" charset="0"/>
              </a:rPr>
              <a:t>Rules </a:t>
            </a:r>
          </a:p>
          <a:p>
            <a:pPr marL="285750" indent="-285750">
              <a:buSzPct val="70000"/>
              <a:buFont typeface="Comic Sans MS" panose="030F0702030302020204" pitchFamily="66" charset="0"/>
              <a:buChar char="•"/>
            </a:pPr>
            <a:r>
              <a:rPr lang="en-US" sz="1600" i="1" dirty="0" smtClean="0">
                <a:latin typeface="Comic Sans MS" panose="030F0702030302020204" pitchFamily="66" charset="0"/>
              </a:rPr>
              <a:t>+ Classifier</a:t>
            </a:r>
            <a:endParaRPr lang="en-US" sz="1600" i="1" dirty="0">
              <a:latin typeface="Comic Sans MS" panose="030F0702030302020204" pitchFamily="66" charset="0"/>
            </a:endParaRPr>
          </a:p>
        </p:txBody>
      </p:sp>
      <p:sp>
        <p:nvSpPr>
          <p:cNvPr id="32" name="Right Arrow 31"/>
          <p:cNvSpPr/>
          <p:nvPr/>
        </p:nvSpPr>
        <p:spPr bwMode="auto">
          <a:xfrm>
            <a:off x="62023" y="1295400"/>
            <a:ext cx="8991600" cy="685800"/>
          </a:xfrm>
          <a:prstGeom prst="rightArrow">
            <a:avLst/>
          </a:prstGeom>
          <a:gradFill rotWithShape="1">
            <a:gsLst>
              <a:gs pos="0">
                <a:schemeClr val="bg1">
                  <a:lumMod val="95000"/>
                </a:schemeClr>
              </a:gs>
              <a:gs pos="100000">
                <a:schemeClr val="bg1">
                  <a:lumMod val="85000"/>
                </a:schemeClr>
              </a:gs>
            </a:gsLst>
            <a:lin ang="0" scaled="1"/>
          </a:gradFill>
          <a:ln w="9525">
            <a:noFill/>
            <a:round/>
            <a:headEnd/>
            <a:tailEnd/>
          </a:ln>
          <a:effectLst>
            <a:outerShdw blurRad="50800" dist="38100" dir="2700000" algn="tl" rotWithShape="0">
              <a:prstClr val="black">
                <a:alpha val="40000"/>
              </a:prstClr>
            </a:outerShdw>
          </a:effectLst>
          <a:extLst/>
        </p:spPr>
        <p:txBody>
          <a:bodyPr wrap="none" rtlCol="0" anchor="ctr"/>
          <a:lstStyle/>
          <a:p>
            <a:pPr algn="ctr" eaLnBrk="1" hangingPunct="1"/>
            <a:endParaRPr lang="en-US"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endParaRPr>
          </a:p>
        </p:txBody>
      </p:sp>
      <p:sp>
        <p:nvSpPr>
          <p:cNvPr id="33" name="Rectangle 32"/>
          <p:cNvSpPr/>
          <p:nvPr/>
        </p:nvSpPr>
        <p:spPr>
          <a:xfrm>
            <a:off x="351742" y="1453634"/>
            <a:ext cx="889987" cy="369332"/>
          </a:xfrm>
          <a:prstGeom prst="rect">
            <a:avLst/>
          </a:prstGeom>
        </p:spPr>
        <p:txBody>
          <a:bodyPr wrap="none">
            <a:spAutoFit/>
          </a:bodyPr>
          <a:lstStyle/>
          <a:p>
            <a:r>
              <a:rPr lang="en-US" altLang="en-US"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rPr>
              <a:t>Simple</a:t>
            </a:r>
            <a:endParaRPr lang="en-US" dirty="0"/>
          </a:p>
        </p:txBody>
      </p:sp>
      <p:sp>
        <p:nvSpPr>
          <p:cNvPr id="34" name="Rectangle 33"/>
          <p:cNvSpPr/>
          <p:nvPr/>
        </p:nvSpPr>
        <p:spPr>
          <a:xfrm>
            <a:off x="7760014" y="1445255"/>
            <a:ext cx="1095172" cy="369332"/>
          </a:xfrm>
          <a:prstGeom prst="rect">
            <a:avLst/>
          </a:prstGeom>
        </p:spPr>
        <p:txBody>
          <a:bodyPr wrap="none">
            <a:spAutoFit/>
          </a:bodyPr>
          <a:lstStyle/>
          <a:p>
            <a:r>
              <a:rPr lang="en-US" altLang="en-US"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rPr>
              <a:t>Complex</a:t>
            </a:r>
            <a:endParaRPr lang="en-US" dirty="0"/>
          </a:p>
        </p:txBody>
      </p:sp>
    </p:spTree>
    <p:extLst>
      <p:ext uri="{BB962C8B-B14F-4D97-AF65-F5344CB8AC3E}">
        <p14:creationId xmlns:p14="http://schemas.microsoft.com/office/powerpoint/2010/main" val="11739933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a:xfrm>
            <a:off x="228600" y="93662"/>
            <a:ext cx="8686800" cy="731838"/>
          </a:xfrm>
        </p:spPr>
        <p:txBody>
          <a:bodyPr/>
          <a:lstStyle/>
          <a:p>
            <a:pPr eaLnBrk="1" hangingPunct="1"/>
            <a:r>
              <a:rPr lang="en-US" dirty="0" smtClean="0">
                <a:latin typeface="Whitney LightSC" pitchFamily="50" charset="0"/>
              </a:rPr>
              <a:t>Case Study 1: Sentiment Analysis</a:t>
            </a:r>
          </a:p>
        </p:txBody>
      </p:sp>
      <p:sp>
        <p:nvSpPr>
          <p:cNvPr id="122883" name="AutoShape 3"/>
          <p:cNvSpPr>
            <a:spLocks noChangeArrowheads="1"/>
          </p:cNvSpPr>
          <p:nvPr/>
        </p:nvSpPr>
        <p:spPr bwMode="auto">
          <a:xfrm>
            <a:off x="2249488" y="1849438"/>
            <a:ext cx="1270000" cy="747712"/>
          </a:xfrm>
          <a:prstGeom prst="roundRect">
            <a:avLst>
              <a:gd name="adj" fmla="val 16667"/>
            </a:avLst>
          </a:prstGeom>
          <a:gradFill rotWithShape="1">
            <a:gsLst>
              <a:gs pos="0">
                <a:schemeClr val="folHlink"/>
              </a:gs>
              <a:gs pos="100000">
                <a:schemeClr val="folHlink">
                  <a:gamma/>
                  <a:tint val="66667"/>
                  <a:invGamma/>
                </a:schemeClr>
              </a:gs>
            </a:gsLst>
            <a:path path="shape">
              <a:fillToRect l="50000" t="50000" r="50000" b="50000"/>
            </a:path>
          </a:gradFill>
          <a:ln w="9525">
            <a:solidFill>
              <a:srgbClr val="808080"/>
            </a:solidFill>
            <a:round/>
            <a:headEnd/>
            <a:tailEnd/>
          </a:ln>
          <a:effectLst>
            <a:outerShdw blurRad="63500" dist="46662" dir="2115817" algn="ctr" rotWithShape="0">
              <a:srgbClr val="C0C0C0">
                <a:alpha val="74998"/>
              </a:srgbClr>
            </a:outerShdw>
          </a:effectLst>
        </p:spPr>
        <p:txBody>
          <a:bodyPr tIns="91440" bIns="91440" anchor="ctr">
            <a:spAutoFit/>
          </a:bodyPr>
          <a:lstStyle/>
          <a:p>
            <a:pPr algn="ctr" eaLnBrk="1" hangingPunct="1">
              <a:defRPr/>
            </a:pPr>
            <a:r>
              <a:rPr lang="en-US" sz="1600">
                <a:latin typeface="Whitney Light" pitchFamily="50" charset="0"/>
                <a:ea typeface="ＭＳ Ｐゴシック" charset="0"/>
              </a:rPr>
              <a:t>Text Analytics</a:t>
            </a:r>
          </a:p>
        </p:txBody>
      </p:sp>
      <p:grpSp>
        <p:nvGrpSpPr>
          <p:cNvPr id="55300" name="Group 4"/>
          <p:cNvGrpSpPr>
            <a:grpSpLocks/>
          </p:cNvGrpSpPr>
          <p:nvPr/>
        </p:nvGrpSpPr>
        <p:grpSpPr bwMode="auto">
          <a:xfrm>
            <a:off x="1905000" y="715963"/>
            <a:ext cx="3200400" cy="1133475"/>
            <a:chOff x="1200" y="451"/>
            <a:chExt cx="2016" cy="714"/>
          </a:xfrm>
        </p:grpSpPr>
        <p:pic>
          <p:nvPicPr>
            <p:cNvPr id="10283" name="Picture 6" descr="MC90043793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32" y="593"/>
              <a:ext cx="361" cy="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4" name="Text Box 7"/>
            <p:cNvSpPr txBox="1">
              <a:spLocks noChangeArrowheads="1"/>
            </p:cNvSpPr>
            <p:nvPr/>
          </p:nvSpPr>
          <p:spPr bwMode="auto">
            <a:xfrm>
              <a:off x="1200" y="451"/>
              <a:ext cx="2016"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eaLnBrk="1" hangingPunct="1">
                <a:spcBef>
                  <a:spcPct val="0"/>
                </a:spcBef>
                <a:buFontTx/>
                <a:buNone/>
              </a:pPr>
              <a:r>
                <a:rPr lang="en-US" sz="1200" i="1">
                  <a:latin typeface="Whitney Light" pitchFamily="50" charset="0"/>
                </a:rPr>
                <a:t>Product catalog, Customer Master Data, …</a:t>
              </a:r>
            </a:p>
          </p:txBody>
        </p:sp>
        <p:cxnSp>
          <p:nvCxnSpPr>
            <p:cNvPr id="10285" name="AutoShape 8"/>
            <p:cNvCxnSpPr>
              <a:cxnSpLocks noChangeShapeType="1"/>
              <a:stCxn id="10283" idx="2"/>
              <a:endCxn id="122883" idx="0"/>
            </p:cNvCxnSpPr>
            <p:nvPr/>
          </p:nvCxnSpPr>
          <p:spPr bwMode="auto">
            <a:xfrm>
              <a:off x="1813" y="977"/>
              <a:ext cx="5" cy="188"/>
            </a:xfrm>
            <a:prstGeom prst="straightConnector1">
              <a:avLst/>
            </a:prstGeom>
            <a:noFill/>
            <a:ln w="9525">
              <a:solidFill>
                <a:schemeClr val="tx1"/>
              </a:solidFill>
              <a:round/>
              <a:headEnd/>
              <a:tailEnd type="stealth" w="lg" len="lg"/>
            </a:ln>
            <a:extLst>
              <a:ext uri="{909E8E84-426E-40DD-AFC4-6F175D3DCCD1}">
                <a14:hiddenFill xmlns:a14="http://schemas.microsoft.com/office/drawing/2010/main">
                  <a:noFill/>
                </a14:hiddenFill>
              </a:ext>
            </a:extLst>
          </p:spPr>
        </p:cxnSp>
      </p:grpSp>
      <p:grpSp>
        <p:nvGrpSpPr>
          <p:cNvPr id="122889" name="Group 9"/>
          <p:cNvGrpSpPr>
            <a:grpSpLocks/>
          </p:cNvGrpSpPr>
          <p:nvPr/>
        </p:nvGrpSpPr>
        <p:grpSpPr bwMode="auto">
          <a:xfrm>
            <a:off x="0" y="1217613"/>
            <a:ext cx="2133600" cy="2058987"/>
            <a:chOff x="0" y="767"/>
            <a:chExt cx="1344" cy="1297"/>
          </a:xfrm>
        </p:grpSpPr>
        <p:pic>
          <p:nvPicPr>
            <p:cNvPr id="10280" name="Picture 10" descr="social_media_optimizatio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767"/>
              <a:ext cx="1104" cy="1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1" name="Text Box 11"/>
            <p:cNvSpPr txBox="1">
              <a:spLocks noChangeArrowheads="1"/>
            </p:cNvSpPr>
            <p:nvPr/>
          </p:nvSpPr>
          <p:spPr bwMode="auto">
            <a:xfrm>
              <a:off x="144" y="1872"/>
              <a:ext cx="81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algn="ctr" eaLnBrk="1" hangingPunct="1">
                <a:spcBef>
                  <a:spcPct val="0"/>
                </a:spcBef>
                <a:buFontTx/>
                <a:buNone/>
              </a:pPr>
              <a:r>
                <a:rPr lang="en-US" sz="1400" i="1">
                  <a:latin typeface="Whitney Light" pitchFamily="50" charset="0"/>
                </a:rPr>
                <a:t>Social Media</a:t>
              </a:r>
            </a:p>
          </p:txBody>
        </p:sp>
        <p:sp>
          <p:nvSpPr>
            <p:cNvPr id="122892" name="AutoShape 12"/>
            <p:cNvSpPr>
              <a:spLocks noChangeArrowheads="1"/>
            </p:cNvSpPr>
            <p:nvPr/>
          </p:nvSpPr>
          <p:spPr bwMode="auto">
            <a:xfrm>
              <a:off x="1104" y="1248"/>
              <a:ext cx="240" cy="263"/>
            </a:xfrm>
            <a:prstGeom prst="rightArrow">
              <a:avLst>
                <a:gd name="adj1" fmla="val 49806"/>
                <a:gd name="adj2" fmla="val 40153"/>
              </a:avLst>
            </a:prstGeom>
            <a:gradFill rotWithShape="1">
              <a:gsLst>
                <a:gs pos="0">
                  <a:schemeClr val="accent1">
                    <a:gamma/>
                    <a:shade val="46275"/>
                    <a:invGamma/>
                  </a:schemeClr>
                </a:gs>
                <a:gs pos="100000">
                  <a:schemeClr val="accent1"/>
                </a:gs>
              </a:gsLst>
              <a:lin ang="0" scaled="1"/>
            </a:gradFill>
            <a:ln w="9525">
              <a:solidFill>
                <a:srgbClr val="99CCFF"/>
              </a:solidFill>
              <a:miter lim="800000"/>
              <a:headEnd/>
              <a:tailEnd/>
            </a:ln>
            <a:effectLst>
              <a:outerShdw blurRad="63500" dist="29783" dir="3885598" algn="ctr" rotWithShape="0">
                <a:srgbClr val="C0C0C0">
                  <a:alpha val="74998"/>
                </a:srgbClr>
              </a:outerShdw>
            </a:effectLst>
          </p:spPr>
          <p:txBody>
            <a:bodyPr wrap="none"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atin typeface="Whitney Light" pitchFamily="50" charset="0"/>
              </a:endParaRPr>
            </a:p>
          </p:txBody>
        </p:sp>
      </p:grpSp>
      <p:sp>
        <p:nvSpPr>
          <p:cNvPr id="122893" name="Rectangle 13"/>
          <p:cNvSpPr>
            <a:spLocks noChangeArrowheads="1"/>
          </p:cNvSpPr>
          <p:nvPr/>
        </p:nvSpPr>
        <p:spPr bwMode="auto">
          <a:xfrm>
            <a:off x="5640388" y="2209800"/>
            <a:ext cx="12938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14300" indent="-114300">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eaLnBrk="1" hangingPunct="1">
              <a:spcBef>
                <a:spcPct val="0"/>
              </a:spcBef>
            </a:pPr>
            <a:r>
              <a:rPr lang="en-US" sz="1400">
                <a:solidFill>
                  <a:srgbClr val="003399"/>
                </a:solidFill>
                <a:latin typeface="Whitney Light" pitchFamily="50" charset="0"/>
              </a:rPr>
              <a:t>Products Interests </a:t>
            </a:r>
          </a:p>
        </p:txBody>
      </p:sp>
      <p:sp>
        <p:nvSpPr>
          <p:cNvPr id="10247" name="Oval 14"/>
          <p:cNvSpPr>
            <a:spLocks noChangeArrowheads="1"/>
          </p:cNvSpPr>
          <p:nvPr/>
        </p:nvSpPr>
        <p:spPr bwMode="auto">
          <a:xfrm>
            <a:off x="4908550" y="1858963"/>
            <a:ext cx="457200" cy="609600"/>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eaLnBrk="1" hangingPunct="1">
              <a:spcBef>
                <a:spcPct val="0"/>
              </a:spcBef>
              <a:buFontTx/>
              <a:buNone/>
            </a:pPr>
            <a:endParaRPr lang="en-US" sz="1800">
              <a:latin typeface="Whitney Light" pitchFamily="50" charset="0"/>
            </a:endParaRPr>
          </a:p>
        </p:txBody>
      </p:sp>
      <p:sp>
        <p:nvSpPr>
          <p:cNvPr id="122895" name="Rectangle 15"/>
          <p:cNvSpPr>
            <a:spLocks noChangeArrowheads="1"/>
          </p:cNvSpPr>
          <p:nvPr/>
        </p:nvSpPr>
        <p:spPr bwMode="auto">
          <a:xfrm>
            <a:off x="4438650" y="2406650"/>
            <a:ext cx="13843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algn="ctr" eaLnBrk="1" hangingPunct="1">
              <a:spcBef>
                <a:spcPct val="0"/>
              </a:spcBef>
              <a:buFontTx/>
              <a:buNone/>
            </a:pPr>
            <a:r>
              <a:rPr lang="en-US" sz="1800">
                <a:latin typeface="Whitney Light" pitchFamily="50" charset="0"/>
              </a:rPr>
              <a:t>360</a:t>
            </a:r>
            <a:r>
              <a:rPr lang="en-US" sz="1600" baseline="30000">
                <a:latin typeface="Whitney Light" pitchFamily="50" charset="0"/>
              </a:rPr>
              <a:t>o</a:t>
            </a:r>
            <a:r>
              <a:rPr lang="en-US" sz="1800">
                <a:latin typeface="Whitney Light" pitchFamily="50" charset="0"/>
              </a:rPr>
              <a:t>  Profile</a:t>
            </a:r>
          </a:p>
        </p:txBody>
      </p:sp>
      <p:sp>
        <p:nvSpPr>
          <p:cNvPr id="122896" name="Rectangle 16"/>
          <p:cNvSpPr>
            <a:spLocks noChangeArrowheads="1"/>
          </p:cNvSpPr>
          <p:nvPr/>
        </p:nvSpPr>
        <p:spPr bwMode="auto">
          <a:xfrm>
            <a:off x="5060950" y="1325563"/>
            <a:ext cx="1549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14300" indent="-114300">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algn="ctr" eaLnBrk="1" hangingPunct="1">
              <a:spcBef>
                <a:spcPct val="0"/>
              </a:spcBef>
            </a:pPr>
            <a:r>
              <a:rPr lang="en-US" sz="1400">
                <a:solidFill>
                  <a:srgbClr val="003399"/>
                </a:solidFill>
                <a:latin typeface="Whitney Light" pitchFamily="50" charset="0"/>
              </a:rPr>
              <a:t>Relationships</a:t>
            </a:r>
          </a:p>
        </p:txBody>
      </p:sp>
      <p:cxnSp>
        <p:nvCxnSpPr>
          <p:cNvPr id="122897" name="AutoShape 17"/>
          <p:cNvCxnSpPr>
            <a:cxnSpLocks noChangeShapeType="1"/>
            <a:stCxn id="10247" idx="7"/>
            <a:endCxn id="122896" idx="2"/>
          </p:cNvCxnSpPr>
          <p:nvPr/>
        </p:nvCxnSpPr>
        <p:spPr bwMode="auto">
          <a:xfrm flipV="1">
            <a:off x="5299075" y="1630363"/>
            <a:ext cx="536575" cy="317500"/>
          </a:xfrm>
          <a:prstGeom prst="straightConnector1">
            <a:avLst/>
          </a:prstGeom>
          <a:noFill/>
          <a:ln w="9525">
            <a:solidFill>
              <a:schemeClr val="accent2"/>
            </a:solidFill>
            <a:round/>
            <a:headEnd/>
            <a:tailEnd/>
          </a:ln>
          <a:extLst>
            <a:ext uri="{909E8E84-426E-40DD-AFC4-6F175D3DCCD1}">
              <a14:hiddenFill xmlns:a14="http://schemas.microsoft.com/office/drawing/2010/main">
                <a:noFill/>
              </a14:hiddenFill>
            </a:ext>
          </a:extLst>
        </p:spPr>
      </p:cxnSp>
      <p:pic>
        <p:nvPicPr>
          <p:cNvPr id="122898" name="Picture 13" descr="MP900424406[1]"/>
          <p:cNvPicPr>
            <a:picLocks noChangeAspect="1" noChangeArrowheads="1"/>
          </p:cNvPicPr>
          <p:nvPr/>
        </p:nvPicPr>
        <p:blipFill>
          <a:blip r:embed="rId6"/>
          <a:srcRect/>
          <a:stretch>
            <a:fillRect/>
          </a:stretch>
        </p:blipFill>
        <p:spPr bwMode="auto">
          <a:xfrm>
            <a:off x="4908550" y="1858963"/>
            <a:ext cx="457200" cy="590550"/>
          </a:xfrm>
          <a:prstGeom prst="rect">
            <a:avLst/>
          </a:prstGeom>
          <a:noFill/>
          <a:ln w="9525">
            <a:solidFill>
              <a:srgbClr val="808080"/>
            </a:solidFill>
            <a:miter lim="800000"/>
            <a:headEnd/>
            <a:tailEnd/>
          </a:ln>
          <a:effectLst>
            <a:outerShdw blurRad="63500" dist="46662" dir="3284183" algn="ctr" rotWithShape="0">
              <a:srgbClr val="DDDDDD">
                <a:alpha val="74998"/>
              </a:srgbClr>
            </a:outerShdw>
          </a:effectLst>
          <a:extLst>
            <a:ext uri="{909E8E84-426E-40dd-AFC4-6F175D3DCCD1}"/>
          </a:extLst>
        </p:spPr>
      </p:pic>
      <p:sp>
        <p:nvSpPr>
          <p:cNvPr id="122899" name="Line 19"/>
          <p:cNvSpPr>
            <a:spLocks noChangeShapeType="1"/>
          </p:cNvSpPr>
          <p:nvPr/>
        </p:nvSpPr>
        <p:spPr bwMode="auto">
          <a:xfrm>
            <a:off x="5289550" y="1630363"/>
            <a:ext cx="1143000"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122900" name="Group 20"/>
          <p:cNvGrpSpPr>
            <a:grpSpLocks/>
          </p:cNvGrpSpPr>
          <p:nvPr/>
        </p:nvGrpSpPr>
        <p:grpSpPr bwMode="auto">
          <a:xfrm>
            <a:off x="3765550" y="1189038"/>
            <a:ext cx="1219200" cy="758825"/>
            <a:chOff x="2372" y="749"/>
            <a:chExt cx="768" cy="478"/>
          </a:xfrm>
        </p:grpSpPr>
        <p:sp>
          <p:nvSpPr>
            <p:cNvPr id="10277" name="Rectangle 21"/>
            <p:cNvSpPr>
              <a:spLocks noChangeArrowheads="1"/>
            </p:cNvSpPr>
            <p:nvPr/>
          </p:nvSpPr>
          <p:spPr bwMode="auto">
            <a:xfrm>
              <a:off x="2372" y="749"/>
              <a:ext cx="768"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14300" indent="-114300">
                <a:spcBef>
                  <a:spcPct val="30000"/>
                </a:spcBef>
                <a:buChar char="•"/>
                <a:tabLst>
                  <a:tab pos="177800" algn="l"/>
                </a:tabLst>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tabLst>
                  <a:tab pos="177800" algn="l"/>
                </a:tabLst>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tabLst>
                  <a:tab pos="177800" algn="l"/>
                </a:tabLst>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tabLst>
                  <a:tab pos="177800" algn="l"/>
                </a:tabLst>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tabLst>
                  <a:tab pos="177800" algn="l"/>
                </a:tabLst>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tabLst>
                  <a:tab pos="177800" algn="l"/>
                </a:tabLst>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tabLst>
                  <a:tab pos="177800" algn="l"/>
                </a:tabLst>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tabLst>
                  <a:tab pos="177800" algn="l"/>
                </a:tabLst>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tabLst>
                  <a:tab pos="177800" algn="l"/>
                </a:tabLst>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eaLnBrk="1" hangingPunct="1">
                <a:spcBef>
                  <a:spcPct val="0"/>
                </a:spcBef>
              </a:pPr>
              <a:r>
                <a:rPr lang="en-US" sz="1400">
                  <a:solidFill>
                    <a:srgbClr val="003399"/>
                  </a:solidFill>
                  <a:latin typeface="Whitney Light" pitchFamily="50" charset="0"/>
                </a:rPr>
                <a:t>Personal Attributes</a:t>
              </a:r>
            </a:p>
          </p:txBody>
        </p:sp>
        <p:cxnSp>
          <p:nvCxnSpPr>
            <p:cNvPr id="10278" name="AutoShape 22"/>
            <p:cNvCxnSpPr>
              <a:cxnSpLocks noChangeShapeType="1"/>
              <a:stCxn id="10247" idx="1"/>
              <a:endCxn id="10277" idx="2"/>
            </p:cNvCxnSpPr>
            <p:nvPr/>
          </p:nvCxnSpPr>
          <p:spPr bwMode="auto">
            <a:xfrm flipH="1" flipV="1">
              <a:off x="2756" y="1079"/>
              <a:ext cx="378" cy="148"/>
            </a:xfrm>
            <a:prstGeom prst="straightConnector1">
              <a:avLst/>
            </a:prstGeom>
            <a:noFill/>
            <a:ln w="9525">
              <a:solidFill>
                <a:schemeClr val="accent2"/>
              </a:solidFill>
              <a:round/>
              <a:headEnd/>
              <a:tailEnd/>
            </a:ln>
            <a:extLst>
              <a:ext uri="{909E8E84-426E-40DD-AFC4-6F175D3DCCD1}">
                <a14:hiddenFill xmlns:a14="http://schemas.microsoft.com/office/drawing/2010/main">
                  <a:noFill/>
                </a14:hiddenFill>
              </a:ext>
            </a:extLst>
          </p:spPr>
        </p:cxnSp>
        <p:sp>
          <p:nvSpPr>
            <p:cNvPr id="10279" name="Line 23"/>
            <p:cNvSpPr>
              <a:spLocks noChangeShapeType="1"/>
            </p:cNvSpPr>
            <p:nvPr/>
          </p:nvSpPr>
          <p:spPr bwMode="auto">
            <a:xfrm>
              <a:off x="2468" y="1075"/>
              <a:ext cx="576"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122904" name="Group 24"/>
          <p:cNvGrpSpPr>
            <a:grpSpLocks/>
          </p:cNvGrpSpPr>
          <p:nvPr/>
        </p:nvGrpSpPr>
        <p:grpSpPr bwMode="auto">
          <a:xfrm>
            <a:off x="5365750" y="2163763"/>
            <a:ext cx="304800" cy="381000"/>
            <a:chOff x="3380" y="1363"/>
            <a:chExt cx="192" cy="240"/>
          </a:xfrm>
        </p:grpSpPr>
        <p:cxnSp>
          <p:nvCxnSpPr>
            <p:cNvPr id="10275" name="AutoShape 25"/>
            <p:cNvCxnSpPr>
              <a:cxnSpLocks noChangeShapeType="1"/>
              <a:stCxn id="10247" idx="6"/>
              <a:endCxn id="122893" idx="1"/>
            </p:cNvCxnSpPr>
            <p:nvPr/>
          </p:nvCxnSpPr>
          <p:spPr bwMode="auto">
            <a:xfrm>
              <a:off x="3380" y="1363"/>
              <a:ext cx="173" cy="194"/>
            </a:xfrm>
            <a:prstGeom prst="straightConnector1">
              <a:avLst/>
            </a:prstGeom>
            <a:noFill/>
            <a:ln w="9525">
              <a:solidFill>
                <a:schemeClr val="accent2"/>
              </a:solidFill>
              <a:round/>
              <a:headEnd/>
              <a:tailEnd/>
            </a:ln>
            <a:extLst>
              <a:ext uri="{909E8E84-426E-40DD-AFC4-6F175D3DCCD1}">
                <a14:hiddenFill xmlns:a14="http://schemas.microsoft.com/office/drawing/2010/main">
                  <a:noFill/>
                </a14:hiddenFill>
              </a:ext>
            </a:extLst>
          </p:spPr>
        </p:cxnSp>
        <p:sp>
          <p:nvSpPr>
            <p:cNvPr id="10276" name="Line 26"/>
            <p:cNvSpPr>
              <a:spLocks noChangeShapeType="1"/>
            </p:cNvSpPr>
            <p:nvPr/>
          </p:nvSpPr>
          <p:spPr bwMode="auto">
            <a:xfrm flipV="1">
              <a:off x="3572" y="1363"/>
              <a:ext cx="0" cy="24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122907" name="Group 27"/>
          <p:cNvGrpSpPr>
            <a:grpSpLocks/>
          </p:cNvGrpSpPr>
          <p:nvPr/>
        </p:nvGrpSpPr>
        <p:grpSpPr bwMode="auto">
          <a:xfrm>
            <a:off x="3816350" y="2163763"/>
            <a:ext cx="1092200" cy="676275"/>
            <a:chOff x="2404" y="1363"/>
            <a:chExt cx="688" cy="426"/>
          </a:xfrm>
        </p:grpSpPr>
        <p:sp>
          <p:nvSpPr>
            <p:cNvPr id="10272" name="Rectangle 28"/>
            <p:cNvSpPr>
              <a:spLocks noChangeArrowheads="1"/>
            </p:cNvSpPr>
            <p:nvPr/>
          </p:nvSpPr>
          <p:spPr bwMode="auto">
            <a:xfrm>
              <a:off x="2404" y="1459"/>
              <a:ext cx="609"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14300" indent="-114300">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eaLnBrk="1" hangingPunct="1">
                <a:spcBef>
                  <a:spcPct val="0"/>
                </a:spcBef>
              </a:pPr>
              <a:r>
                <a:rPr lang="en-US" sz="1400">
                  <a:solidFill>
                    <a:srgbClr val="003399"/>
                  </a:solidFill>
                  <a:latin typeface="Whitney Light" pitchFamily="50" charset="0"/>
                </a:rPr>
                <a:t>Life Events</a:t>
              </a:r>
            </a:p>
          </p:txBody>
        </p:sp>
        <p:cxnSp>
          <p:nvCxnSpPr>
            <p:cNvPr id="10273" name="AutoShape 29"/>
            <p:cNvCxnSpPr>
              <a:cxnSpLocks noChangeShapeType="1"/>
              <a:stCxn id="10247" idx="2"/>
              <a:endCxn id="10272" idx="0"/>
            </p:cNvCxnSpPr>
            <p:nvPr/>
          </p:nvCxnSpPr>
          <p:spPr bwMode="auto">
            <a:xfrm flipH="1">
              <a:off x="2709" y="1363"/>
              <a:ext cx="383" cy="96"/>
            </a:xfrm>
            <a:prstGeom prst="straightConnector1">
              <a:avLst/>
            </a:prstGeom>
            <a:noFill/>
            <a:ln w="9525">
              <a:solidFill>
                <a:schemeClr val="accent2"/>
              </a:solidFill>
              <a:round/>
              <a:headEnd/>
              <a:tailEnd/>
            </a:ln>
            <a:extLst>
              <a:ext uri="{909E8E84-426E-40DD-AFC4-6F175D3DCCD1}">
                <a14:hiddenFill xmlns:a14="http://schemas.microsoft.com/office/drawing/2010/main">
                  <a:noFill/>
                </a14:hiddenFill>
              </a:ext>
            </a:extLst>
          </p:spPr>
        </p:cxnSp>
        <p:sp>
          <p:nvSpPr>
            <p:cNvPr id="10274" name="Line 30"/>
            <p:cNvSpPr>
              <a:spLocks noChangeShapeType="1"/>
            </p:cNvSpPr>
            <p:nvPr/>
          </p:nvSpPr>
          <p:spPr bwMode="auto">
            <a:xfrm>
              <a:off x="2548" y="1459"/>
              <a:ext cx="384"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122911" name="AutoShape 31"/>
          <p:cNvSpPr>
            <a:spLocks noChangeArrowheads="1"/>
          </p:cNvSpPr>
          <p:nvPr/>
        </p:nvSpPr>
        <p:spPr bwMode="auto">
          <a:xfrm>
            <a:off x="7443788" y="1638300"/>
            <a:ext cx="1471612" cy="1022350"/>
          </a:xfrm>
          <a:prstGeom prst="roundRect">
            <a:avLst>
              <a:gd name="adj" fmla="val 16667"/>
            </a:avLst>
          </a:prstGeom>
          <a:gradFill rotWithShape="1">
            <a:gsLst>
              <a:gs pos="0">
                <a:schemeClr val="hlink"/>
              </a:gs>
              <a:gs pos="100000">
                <a:schemeClr val="hlink">
                  <a:gamma/>
                  <a:tint val="54118"/>
                  <a:invGamma/>
                </a:schemeClr>
              </a:gs>
            </a:gsLst>
            <a:path path="shape">
              <a:fillToRect l="50000" t="50000" r="50000" b="50000"/>
            </a:path>
          </a:gradFill>
          <a:ln w="9525">
            <a:solidFill>
              <a:srgbClr val="808080"/>
            </a:solidFill>
            <a:round/>
            <a:headEnd/>
            <a:tailEnd/>
          </a:ln>
          <a:effectLst>
            <a:outerShdw blurRad="63500" dist="46662" dir="2115817" algn="ctr" rotWithShape="0">
              <a:srgbClr val="C0C0C0">
                <a:alpha val="74998"/>
              </a:srgbClr>
            </a:outerShdw>
          </a:effectLst>
        </p:spPr>
        <p:txBody>
          <a:bodyPr tIns="91440" bIns="91440" anchor="ctr">
            <a:spAutoFit/>
          </a:bodyPr>
          <a:lstStyle/>
          <a:p>
            <a:pPr algn="ctr" eaLnBrk="1" hangingPunct="1">
              <a:defRPr/>
            </a:pPr>
            <a:r>
              <a:rPr lang="en-US" sz="1600">
                <a:latin typeface="Whitney Light" pitchFamily="50" charset="0"/>
                <a:ea typeface="ＭＳ Ｐゴシック" charset="0"/>
              </a:rPr>
              <a:t>Statistical Analysis, Report Gen.</a:t>
            </a:r>
          </a:p>
        </p:txBody>
      </p:sp>
      <p:sp>
        <p:nvSpPr>
          <p:cNvPr id="122912" name="AutoShape 32"/>
          <p:cNvSpPr>
            <a:spLocks noChangeArrowheads="1"/>
          </p:cNvSpPr>
          <p:nvPr/>
        </p:nvSpPr>
        <p:spPr bwMode="auto">
          <a:xfrm>
            <a:off x="6889750" y="2006600"/>
            <a:ext cx="381000" cy="417513"/>
          </a:xfrm>
          <a:prstGeom prst="rightArrow">
            <a:avLst>
              <a:gd name="adj1" fmla="val 49806"/>
              <a:gd name="adj2" fmla="val 40153"/>
            </a:avLst>
          </a:prstGeom>
          <a:gradFill rotWithShape="1">
            <a:gsLst>
              <a:gs pos="0">
                <a:schemeClr val="accent1">
                  <a:gamma/>
                  <a:shade val="46275"/>
                  <a:invGamma/>
                </a:schemeClr>
              </a:gs>
              <a:gs pos="100000">
                <a:schemeClr val="accent1"/>
              </a:gs>
            </a:gsLst>
            <a:lin ang="0" scaled="1"/>
          </a:gradFill>
          <a:ln w="9525">
            <a:solidFill>
              <a:srgbClr val="99CCFF"/>
            </a:solidFill>
            <a:miter lim="800000"/>
            <a:headEnd/>
            <a:tailEnd/>
          </a:ln>
          <a:effectLst>
            <a:outerShdw blurRad="63500" dist="29783" dir="3885598" algn="ctr" rotWithShape="0">
              <a:srgbClr val="C0C0C0">
                <a:alpha val="74998"/>
              </a:srgbClr>
            </a:outerShdw>
          </a:effectLst>
        </p:spPr>
        <p:txBody>
          <a:bodyPr wrap="none"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atin typeface="Whitney Light" pitchFamily="50" charset="0"/>
            </a:endParaRPr>
          </a:p>
        </p:txBody>
      </p:sp>
      <p:sp>
        <p:nvSpPr>
          <p:cNvPr id="122913" name="AutoShape 33"/>
          <p:cNvSpPr>
            <a:spLocks noChangeArrowheads="1"/>
          </p:cNvSpPr>
          <p:nvPr/>
        </p:nvSpPr>
        <p:spPr bwMode="auto">
          <a:xfrm rot="5400000">
            <a:off x="8179594" y="2863057"/>
            <a:ext cx="381000" cy="417512"/>
          </a:xfrm>
          <a:prstGeom prst="rightArrow">
            <a:avLst>
              <a:gd name="adj1" fmla="val 49806"/>
              <a:gd name="adj2" fmla="val 40153"/>
            </a:avLst>
          </a:prstGeom>
          <a:gradFill rotWithShape="1">
            <a:gsLst>
              <a:gs pos="0">
                <a:schemeClr val="accent1">
                  <a:gamma/>
                  <a:shade val="46275"/>
                  <a:invGamma/>
                </a:schemeClr>
              </a:gs>
              <a:gs pos="100000">
                <a:schemeClr val="accent1"/>
              </a:gs>
            </a:gsLst>
            <a:lin ang="0" scaled="1"/>
          </a:gradFill>
          <a:ln w="9525">
            <a:solidFill>
              <a:srgbClr val="99CCFF"/>
            </a:solidFill>
            <a:miter lim="800000"/>
            <a:headEnd/>
            <a:tailEnd/>
          </a:ln>
          <a:effectLst>
            <a:outerShdw blurRad="63500" dist="29783" dir="3885598" algn="ctr" rotWithShape="0">
              <a:srgbClr val="C0C0C0">
                <a:alpha val="74998"/>
              </a:srgbClr>
            </a:outerShdw>
          </a:effectLst>
        </p:spPr>
        <p:txBody>
          <a:bodyPr wrap="none"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atin typeface="Whitney Light" pitchFamily="50" charset="0"/>
            </a:endParaRPr>
          </a:p>
        </p:txBody>
      </p:sp>
      <p:grpSp>
        <p:nvGrpSpPr>
          <p:cNvPr id="122914" name="Group 34"/>
          <p:cNvGrpSpPr>
            <a:grpSpLocks/>
          </p:cNvGrpSpPr>
          <p:nvPr/>
        </p:nvGrpSpPr>
        <p:grpSpPr bwMode="auto">
          <a:xfrm>
            <a:off x="5905500" y="3563938"/>
            <a:ext cx="3200400" cy="2151062"/>
            <a:chOff x="3720" y="2245"/>
            <a:chExt cx="2016" cy="1355"/>
          </a:xfrm>
        </p:grpSpPr>
        <p:pic>
          <p:nvPicPr>
            <p:cNvPr id="10267" name="Picture 3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20" y="2263"/>
              <a:ext cx="760" cy="846"/>
            </a:xfrm>
            <a:prstGeom prst="rect">
              <a:avLst/>
            </a:prstGeom>
            <a:solidFill>
              <a:schemeClr val="bg1"/>
            </a:solidFill>
            <a:ln w="9525">
              <a:solidFill>
                <a:schemeClr val="bg2"/>
              </a:solidFill>
              <a:miter lim="800000"/>
              <a:headEnd/>
              <a:tailEnd/>
            </a:ln>
          </p:spPr>
        </p:pic>
        <p:graphicFrame>
          <p:nvGraphicFramePr>
            <p:cNvPr id="11" name="Chart 10"/>
            <p:cNvGraphicFramePr/>
            <p:nvPr/>
          </p:nvGraphicFramePr>
          <p:xfrm>
            <a:off x="4973" y="2251"/>
            <a:ext cx="759" cy="710"/>
          </p:xfrm>
          <a:graphic>
            <a:graphicData uri="http://schemas.openxmlformats.org/drawingml/2006/chart">
              <c:chart xmlns:c="http://schemas.openxmlformats.org/drawingml/2006/chart" xmlns:r="http://schemas.openxmlformats.org/officeDocument/2006/relationships" r:id="rId8"/>
            </a:graphicData>
          </a:graphic>
        </p:graphicFrame>
        <p:pic>
          <p:nvPicPr>
            <p:cNvPr id="10269" name="Picture 3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960" y="2917"/>
              <a:ext cx="1686" cy="596"/>
            </a:xfrm>
            <a:prstGeom prst="rect">
              <a:avLst/>
            </a:prstGeom>
            <a:solidFill>
              <a:schemeClr val="bg1"/>
            </a:solidFill>
            <a:ln w="9525">
              <a:solidFill>
                <a:schemeClr val="bg2"/>
              </a:solidFill>
              <a:miter lim="800000"/>
              <a:headEnd/>
              <a:tailEnd/>
            </a:ln>
          </p:spPr>
        </p:pic>
        <p:pic>
          <p:nvPicPr>
            <p:cNvPr id="10270" name="Picture 4"/>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710" y="2869"/>
              <a:ext cx="978" cy="731"/>
            </a:xfrm>
            <a:prstGeom prst="rect">
              <a:avLst/>
            </a:prstGeom>
            <a:noFill/>
            <a:ln w="9525">
              <a:solidFill>
                <a:schemeClr val="bg2"/>
              </a:solidFill>
              <a:miter lim="800000"/>
              <a:headEnd/>
              <a:tailEnd/>
            </a:ln>
            <a:extLst>
              <a:ext uri="{909E8E84-426E-40DD-AFC4-6F175D3DCCD1}">
                <a14:hiddenFill xmlns:a14="http://schemas.microsoft.com/office/drawing/2010/main">
                  <a:solidFill>
                    <a:srgbClr val="FFFFFF"/>
                  </a:solidFill>
                </a14:hiddenFill>
              </a:ext>
            </a:extLst>
          </p:spPr>
        </p:pic>
        <p:pic>
          <p:nvPicPr>
            <p:cNvPr id="10271" name="Picture 18"/>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224" y="2304"/>
              <a:ext cx="1200" cy="571"/>
            </a:xfrm>
            <a:prstGeom prst="rect">
              <a:avLst/>
            </a:prstGeom>
            <a:noFill/>
            <a:ln w="9525">
              <a:solidFill>
                <a:schemeClr val="bg2"/>
              </a:solidFill>
              <a:miter lim="800000"/>
              <a:headEnd/>
              <a:tailEnd/>
            </a:ln>
            <a:extLst>
              <a:ext uri="{909E8E84-426E-40DD-AFC4-6F175D3DCCD1}">
                <a14:hiddenFill xmlns:a14="http://schemas.microsoft.com/office/drawing/2010/main">
                  <a:solidFill>
                    <a:srgbClr val="FFFFFF"/>
                  </a:solidFill>
                </a14:hiddenFill>
              </a:ext>
            </a:extLst>
          </p:spPr>
        </p:pic>
      </p:grpSp>
      <p:sp>
        <p:nvSpPr>
          <p:cNvPr id="122920" name="Rectangle 40"/>
          <p:cNvSpPr>
            <a:spLocks noChangeArrowheads="1"/>
          </p:cNvSpPr>
          <p:nvPr/>
        </p:nvSpPr>
        <p:spPr bwMode="auto">
          <a:xfrm>
            <a:off x="304800" y="4902200"/>
            <a:ext cx="2190750" cy="954088"/>
          </a:xfrm>
          <a:prstGeom prst="rect">
            <a:avLst/>
          </a:prstGeom>
          <a:solidFill>
            <a:schemeClr val="bg1"/>
          </a:solidFill>
          <a:ln w="57150">
            <a:solidFill>
              <a:schemeClr val="folHlink"/>
            </a:solidFill>
            <a:miter lim="800000"/>
            <a:headEnd/>
            <a:tailEnd/>
          </a:ln>
          <a:effectLst>
            <a:outerShdw blurRad="63500" dist="53882" dir="2700000" algn="ctr" rotWithShape="0">
              <a:srgbClr val="C0C0C0">
                <a:alpha val="74998"/>
              </a:srgbClr>
            </a:outerShdw>
          </a:effectLst>
        </p:spPr>
        <p:txBody>
          <a:bodyPr>
            <a:spAutoFit/>
          </a:bodyP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eaLnBrk="1" hangingPunct="1">
              <a:spcBef>
                <a:spcPct val="0"/>
              </a:spcBef>
              <a:buFontTx/>
              <a:buNone/>
            </a:pPr>
            <a:r>
              <a:rPr lang="en-US" sz="2400" b="1">
                <a:solidFill>
                  <a:schemeClr val="folHlink"/>
                </a:solidFill>
                <a:latin typeface="Whitney Light" pitchFamily="50" charset="0"/>
              </a:rPr>
              <a:t>Scale</a:t>
            </a:r>
          </a:p>
          <a:p>
            <a:pPr eaLnBrk="1" hangingPunct="1">
              <a:spcBef>
                <a:spcPct val="0"/>
              </a:spcBef>
              <a:buFontTx/>
              <a:buNone/>
            </a:pPr>
            <a:r>
              <a:rPr lang="en-US" sz="1600">
                <a:latin typeface="Whitney Light" pitchFamily="50" charset="0"/>
              </a:rPr>
              <a:t>450M+ tweets a day, 100M+ consumers, …</a:t>
            </a:r>
          </a:p>
        </p:txBody>
      </p:sp>
      <p:sp>
        <p:nvSpPr>
          <p:cNvPr id="122921" name="Rectangle 41"/>
          <p:cNvSpPr>
            <a:spLocks noChangeArrowheads="1"/>
          </p:cNvSpPr>
          <p:nvPr/>
        </p:nvSpPr>
        <p:spPr bwMode="auto">
          <a:xfrm>
            <a:off x="1371600" y="4305300"/>
            <a:ext cx="2743200" cy="954088"/>
          </a:xfrm>
          <a:prstGeom prst="rect">
            <a:avLst/>
          </a:prstGeom>
          <a:solidFill>
            <a:schemeClr val="bg1"/>
          </a:solidFill>
          <a:ln w="57150">
            <a:solidFill>
              <a:srgbClr val="FF9900"/>
            </a:solidFill>
            <a:miter lim="800000"/>
            <a:headEnd/>
            <a:tailEnd/>
          </a:ln>
          <a:effectLst>
            <a:outerShdw blurRad="63500" dist="53882" dir="2700000" algn="ctr" rotWithShape="0">
              <a:srgbClr val="C0C0C0">
                <a:alpha val="74998"/>
              </a:srgbClr>
            </a:outerShdw>
          </a:effectLst>
        </p:spPr>
        <p:txBody>
          <a:bodyPr>
            <a:spAutoFit/>
          </a:bodyP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eaLnBrk="1" hangingPunct="1">
              <a:spcBef>
                <a:spcPct val="0"/>
              </a:spcBef>
              <a:buFontTx/>
              <a:buNone/>
            </a:pPr>
            <a:r>
              <a:rPr lang="en-US" sz="2400" b="1">
                <a:solidFill>
                  <a:srgbClr val="FF9900"/>
                </a:solidFill>
                <a:latin typeface="Whitney Light" pitchFamily="50" charset="0"/>
              </a:rPr>
              <a:t>Breadth</a:t>
            </a:r>
            <a:r>
              <a:rPr lang="en-US" sz="2400" b="1" i="1">
                <a:solidFill>
                  <a:srgbClr val="003399"/>
                </a:solidFill>
                <a:latin typeface="Whitney Light" pitchFamily="50" charset="0"/>
              </a:rPr>
              <a:t> </a:t>
            </a:r>
          </a:p>
          <a:p>
            <a:pPr eaLnBrk="1" hangingPunct="1">
              <a:spcBef>
                <a:spcPct val="0"/>
              </a:spcBef>
              <a:buFontTx/>
              <a:buNone/>
            </a:pPr>
            <a:r>
              <a:rPr lang="en-US" sz="1600">
                <a:latin typeface="Whitney Light" pitchFamily="50" charset="0"/>
              </a:rPr>
              <a:t>Buzz, intent, sentiment, life events, personal atts, …</a:t>
            </a:r>
          </a:p>
        </p:txBody>
      </p:sp>
      <p:sp>
        <p:nvSpPr>
          <p:cNvPr id="122922" name="Rectangle 42"/>
          <p:cNvSpPr>
            <a:spLocks noChangeArrowheads="1"/>
          </p:cNvSpPr>
          <p:nvPr/>
        </p:nvSpPr>
        <p:spPr bwMode="auto">
          <a:xfrm>
            <a:off x="2895600" y="3657600"/>
            <a:ext cx="2819400" cy="708025"/>
          </a:xfrm>
          <a:prstGeom prst="rect">
            <a:avLst/>
          </a:prstGeom>
          <a:solidFill>
            <a:schemeClr val="bg1"/>
          </a:solidFill>
          <a:ln w="57150">
            <a:solidFill>
              <a:schemeClr val="hlink"/>
            </a:solidFill>
            <a:miter lim="800000"/>
            <a:headEnd/>
            <a:tailEnd/>
          </a:ln>
          <a:effectLst>
            <a:outerShdw blurRad="63500" dist="53882" dir="2700000" algn="ctr" rotWithShape="0">
              <a:srgbClr val="C0C0C0">
                <a:alpha val="74998"/>
              </a:srgbClr>
            </a:outerShdw>
          </a:effectLst>
        </p:spPr>
        <p:txBody>
          <a:bodyPr>
            <a:spAutoFit/>
          </a:bodyP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eaLnBrk="1" hangingPunct="1">
              <a:spcBef>
                <a:spcPct val="0"/>
              </a:spcBef>
              <a:buFontTx/>
              <a:buNone/>
            </a:pPr>
            <a:r>
              <a:rPr lang="en-US" sz="2400" b="1">
                <a:solidFill>
                  <a:schemeClr val="hlink"/>
                </a:solidFill>
                <a:latin typeface="Whitney Light" pitchFamily="50" charset="0"/>
              </a:rPr>
              <a:t>Complexity</a:t>
            </a:r>
          </a:p>
          <a:p>
            <a:pPr eaLnBrk="1" hangingPunct="1">
              <a:spcBef>
                <a:spcPct val="0"/>
              </a:spcBef>
              <a:buFontTx/>
              <a:buNone/>
            </a:pPr>
            <a:r>
              <a:rPr lang="en-US" sz="1600">
                <a:latin typeface="Whitney Light" pitchFamily="50" charset="0"/>
              </a:rPr>
              <a:t>Sarcasm, wishful thinking, …</a:t>
            </a:r>
          </a:p>
        </p:txBody>
      </p:sp>
      <p:sp>
        <p:nvSpPr>
          <p:cNvPr id="122923" name="AutoShape 43"/>
          <p:cNvSpPr>
            <a:spLocks noChangeArrowheads="1"/>
          </p:cNvSpPr>
          <p:nvPr/>
        </p:nvSpPr>
        <p:spPr bwMode="auto">
          <a:xfrm>
            <a:off x="3581400" y="1933575"/>
            <a:ext cx="381000" cy="417513"/>
          </a:xfrm>
          <a:prstGeom prst="rightArrow">
            <a:avLst>
              <a:gd name="adj1" fmla="val 49806"/>
              <a:gd name="adj2" fmla="val 40153"/>
            </a:avLst>
          </a:prstGeom>
          <a:gradFill rotWithShape="1">
            <a:gsLst>
              <a:gs pos="0">
                <a:schemeClr val="accent1">
                  <a:gamma/>
                  <a:shade val="46275"/>
                  <a:invGamma/>
                </a:schemeClr>
              </a:gs>
              <a:gs pos="100000">
                <a:schemeClr val="accent1"/>
              </a:gs>
            </a:gsLst>
            <a:lin ang="0" scaled="1"/>
          </a:gradFill>
          <a:ln w="9525">
            <a:solidFill>
              <a:srgbClr val="99CCFF"/>
            </a:solidFill>
            <a:miter lim="800000"/>
            <a:headEnd/>
            <a:tailEnd/>
          </a:ln>
          <a:effectLst>
            <a:outerShdw blurRad="63500" dist="29783" dir="3885598" algn="ctr" rotWithShape="0">
              <a:srgbClr val="C0C0C0">
                <a:alpha val="74998"/>
              </a:srgbClr>
            </a:outerShdw>
          </a:effectLst>
        </p:spPr>
        <p:txBody>
          <a:bodyPr wrap="none"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atin typeface="Whitney Light" pitchFamily="50" charset="0"/>
            </a:endParaRPr>
          </a:p>
        </p:txBody>
      </p:sp>
      <p:pic>
        <p:nvPicPr>
          <p:cNvPr id="10264" name="Picture 17"/>
          <p:cNvPicPr>
            <a:picLocks noChangeAspect="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19100" y="6096000"/>
            <a:ext cx="56832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65" name="Rectangle 45"/>
          <p:cNvSpPr>
            <a:spLocks noChangeArrowheads="1"/>
          </p:cNvSpPr>
          <p:nvPr/>
        </p:nvSpPr>
        <p:spPr bwMode="auto">
          <a:xfrm>
            <a:off x="0" y="6551613"/>
            <a:ext cx="1427163"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algn="ctr" eaLnBrk="1" hangingPunct="1">
              <a:spcBef>
                <a:spcPct val="0"/>
              </a:spcBef>
              <a:buFontTx/>
              <a:buNone/>
            </a:pPr>
            <a:r>
              <a:rPr lang="en-US" sz="1200">
                <a:solidFill>
                  <a:srgbClr val="3366FF"/>
                </a:solidFill>
                <a:latin typeface="Whitney Light" pitchFamily="50" charset="0"/>
              </a:rPr>
              <a:t>Customer 360º</a:t>
            </a:r>
          </a:p>
        </p:txBody>
      </p:sp>
      <p:sp>
        <p:nvSpPr>
          <p:cNvPr id="10266" name="Slide Number Placeholder 1"/>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a:spcBef>
                <a:spcPct val="0"/>
              </a:spcBef>
              <a:buFontTx/>
              <a:buNone/>
            </a:pPr>
            <a:fld id="{99FADAB5-74BC-40B8-9833-074DE6882C3F}" type="slidenum">
              <a:rPr lang="en-US" sz="1400">
                <a:latin typeface="Arial" panose="020B0604020202020204" pitchFamily="34" charset="0"/>
              </a:rPr>
              <a:pPr>
                <a:spcBef>
                  <a:spcPct val="0"/>
                </a:spcBef>
                <a:buFontTx/>
                <a:buNone/>
              </a:pPr>
              <a:t>3</a:t>
            </a:fld>
            <a:endParaRPr lang="en-US" sz="1400">
              <a:latin typeface="Arial" panose="020B0604020202020204" pitchFamily="34" charset="0"/>
            </a:endParaRPr>
          </a:p>
        </p:txBody>
      </p:sp>
      <p:sp>
        <p:nvSpPr>
          <p:cNvPr id="2" name="Date Placeholder 1"/>
          <p:cNvSpPr>
            <a:spLocks noGrp="1"/>
          </p:cNvSpPr>
          <p:nvPr>
            <p:ph type="dt" sz="half" idx="12"/>
          </p:nvPr>
        </p:nvSpPr>
        <p:spPr/>
        <p:txBody>
          <a:bodyPr/>
          <a:lstStyle/>
          <a:p>
            <a:pPr>
              <a:defRPr/>
            </a:pPr>
            <a:r>
              <a:rPr lang="en-US" altLang="en-US" smtClean="0"/>
              <a:t> </a:t>
            </a:r>
            <a:endParaRPr lang="en-US" altLang="en-US"/>
          </a:p>
        </p:txBody>
      </p:sp>
    </p:spTree>
    <p:custDataLst>
      <p:tags r:id="rId1"/>
    </p:custDataLst>
    <p:extLst>
      <p:ext uri="{BB962C8B-B14F-4D97-AF65-F5344CB8AC3E}">
        <p14:creationId xmlns:p14="http://schemas.microsoft.com/office/powerpoint/2010/main" val="82308703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122889"/>
                                        </p:tgtEl>
                                        <p:attrNameLst>
                                          <p:attrName>style.visibility</p:attrName>
                                        </p:attrNameLst>
                                      </p:cBhvr>
                                      <p:to>
                                        <p:strVal val="visible"/>
                                      </p:to>
                                    </p:set>
                                    <p:animEffect transition="in" filter="dissolve">
                                      <p:cBhvr>
                                        <p:cTn id="7" dur="500"/>
                                        <p:tgtEl>
                                          <p:spTgt spid="12288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22883"/>
                                        </p:tgtEl>
                                        <p:attrNameLst>
                                          <p:attrName>style.visibility</p:attrName>
                                        </p:attrNameLst>
                                      </p:cBhvr>
                                      <p:to>
                                        <p:strVal val="visible"/>
                                      </p:to>
                                    </p:set>
                                    <p:animEffect transition="in" filter="dissolve">
                                      <p:cBhvr>
                                        <p:cTn id="12" dur="500"/>
                                        <p:tgtEl>
                                          <p:spTgt spid="12288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55300"/>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122923"/>
                                        </p:tgtEl>
                                        <p:attrNameLst>
                                          <p:attrName>style.visibility</p:attrName>
                                        </p:attrNameLst>
                                      </p:cBhvr>
                                      <p:to>
                                        <p:strVal val="visible"/>
                                      </p:to>
                                    </p:set>
                                    <p:animEffect transition="in" filter="dissolve">
                                      <p:cBhvr>
                                        <p:cTn id="21" dur="500"/>
                                        <p:tgtEl>
                                          <p:spTgt spid="122923"/>
                                        </p:tgtEl>
                                      </p:cBhvr>
                                    </p:animEffect>
                                  </p:childTnLst>
                                </p:cTn>
                              </p:par>
                              <p:par>
                                <p:cTn id="22" presetID="9" presetClass="entr" presetSubtype="0" fill="hold" nodeType="withEffect">
                                  <p:stCondLst>
                                    <p:cond delay="0"/>
                                  </p:stCondLst>
                                  <p:childTnLst>
                                    <p:set>
                                      <p:cBhvr>
                                        <p:cTn id="23" dur="1" fill="hold">
                                          <p:stCondLst>
                                            <p:cond delay="0"/>
                                          </p:stCondLst>
                                        </p:cTn>
                                        <p:tgtEl>
                                          <p:spTgt spid="122898"/>
                                        </p:tgtEl>
                                        <p:attrNameLst>
                                          <p:attrName>style.visibility</p:attrName>
                                        </p:attrNameLst>
                                      </p:cBhvr>
                                      <p:to>
                                        <p:strVal val="visible"/>
                                      </p:to>
                                    </p:set>
                                    <p:animEffect transition="in" filter="dissolve">
                                      <p:cBhvr>
                                        <p:cTn id="24" dur="500"/>
                                        <p:tgtEl>
                                          <p:spTgt spid="122898"/>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122895"/>
                                        </p:tgtEl>
                                        <p:attrNameLst>
                                          <p:attrName>style.visibility</p:attrName>
                                        </p:attrNameLst>
                                      </p:cBhvr>
                                      <p:to>
                                        <p:strVal val="visible"/>
                                      </p:to>
                                    </p:set>
                                    <p:animEffect transition="in" filter="dissolve">
                                      <p:cBhvr>
                                        <p:cTn id="27" dur="500"/>
                                        <p:tgtEl>
                                          <p:spTgt spid="122895"/>
                                        </p:tgtEl>
                                      </p:cBhvr>
                                    </p:animEffect>
                                  </p:childTnLst>
                                </p:cTn>
                              </p:par>
                            </p:childTnLst>
                          </p:cTn>
                        </p:par>
                        <p:par>
                          <p:cTn id="28" fill="hold" nodeType="afterGroup">
                            <p:stCondLst>
                              <p:cond delay="500"/>
                            </p:stCondLst>
                            <p:childTnLst>
                              <p:par>
                                <p:cTn id="29" presetID="1" presetClass="entr" presetSubtype="0" fill="hold" nodeType="afterEffect">
                                  <p:stCondLst>
                                    <p:cond delay="0"/>
                                  </p:stCondLst>
                                  <p:childTnLst>
                                    <p:set>
                                      <p:cBhvr>
                                        <p:cTn id="30" dur="1" fill="hold">
                                          <p:stCondLst>
                                            <p:cond delay="0"/>
                                          </p:stCondLst>
                                        </p:cTn>
                                        <p:tgtEl>
                                          <p:spTgt spid="122900"/>
                                        </p:tgtEl>
                                        <p:attrNameLst>
                                          <p:attrName>style.visibility</p:attrName>
                                        </p:attrNameLst>
                                      </p:cBhvr>
                                      <p:to>
                                        <p:strVal val="visible"/>
                                      </p:to>
                                    </p:set>
                                  </p:childTnLst>
                                </p:cTn>
                              </p:par>
                            </p:childTnLst>
                          </p:cTn>
                        </p:par>
                        <p:par>
                          <p:cTn id="31" fill="hold" nodeType="afterGroup">
                            <p:stCondLst>
                              <p:cond delay="500"/>
                            </p:stCondLst>
                            <p:childTnLst>
                              <p:par>
                                <p:cTn id="32" presetID="1" presetClass="entr" presetSubtype="0" fill="hold" nodeType="afterEffect">
                                  <p:stCondLst>
                                    <p:cond delay="0"/>
                                  </p:stCondLst>
                                  <p:childTnLst>
                                    <p:set>
                                      <p:cBhvr>
                                        <p:cTn id="33" dur="1" fill="hold">
                                          <p:stCondLst>
                                            <p:cond delay="0"/>
                                          </p:stCondLst>
                                        </p:cTn>
                                        <p:tgtEl>
                                          <p:spTgt spid="122907"/>
                                        </p:tgtEl>
                                        <p:attrNameLst>
                                          <p:attrName>style.visibility</p:attrName>
                                        </p:attrNameLst>
                                      </p:cBhvr>
                                      <p:to>
                                        <p:strVal val="visible"/>
                                      </p:to>
                                    </p:set>
                                  </p:childTnLst>
                                </p:cTn>
                              </p:par>
                            </p:childTnLst>
                          </p:cTn>
                        </p:par>
                        <p:par>
                          <p:cTn id="34" fill="hold" nodeType="afterGroup">
                            <p:stCondLst>
                              <p:cond delay="500"/>
                            </p:stCondLst>
                            <p:childTnLst>
                              <p:par>
                                <p:cTn id="35" presetID="1" presetClass="entr" presetSubtype="0" fill="hold" grpId="0" nodeType="afterEffect">
                                  <p:stCondLst>
                                    <p:cond delay="0"/>
                                  </p:stCondLst>
                                  <p:childTnLst>
                                    <p:set>
                                      <p:cBhvr>
                                        <p:cTn id="36" dur="1" fill="hold">
                                          <p:stCondLst>
                                            <p:cond delay="0"/>
                                          </p:stCondLst>
                                        </p:cTn>
                                        <p:tgtEl>
                                          <p:spTgt spid="122896"/>
                                        </p:tgtEl>
                                        <p:attrNameLst>
                                          <p:attrName>style.visibility</p:attrName>
                                        </p:attrNameLst>
                                      </p:cBhvr>
                                      <p:to>
                                        <p:strVal val="visible"/>
                                      </p:to>
                                    </p:set>
                                  </p:childTnLst>
                                </p:cTn>
                              </p:par>
                              <p:par>
                                <p:cTn id="37" presetID="9" presetClass="entr" presetSubtype="0" fill="hold" nodeType="withEffect">
                                  <p:stCondLst>
                                    <p:cond delay="0"/>
                                  </p:stCondLst>
                                  <p:childTnLst>
                                    <p:set>
                                      <p:cBhvr>
                                        <p:cTn id="38" dur="1" fill="hold">
                                          <p:stCondLst>
                                            <p:cond delay="0"/>
                                          </p:stCondLst>
                                        </p:cTn>
                                        <p:tgtEl>
                                          <p:spTgt spid="122897"/>
                                        </p:tgtEl>
                                        <p:attrNameLst>
                                          <p:attrName>style.visibility</p:attrName>
                                        </p:attrNameLst>
                                      </p:cBhvr>
                                      <p:to>
                                        <p:strVal val="visible"/>
                                      </p:to>
                                    </p:set>
                                    <p:animEffect transition="in" filter="dissolve">
                                      <p:cBhvr>
                                        <p:cTn id="39" dur="500"/>
                                        <p:tgtEl>
                                          <p:spTgt spid="122897"/>
                                        </p:tgtEl>
                                      </p:cBhvr>
                                    </p:animEffect>
                                  </p:childTnLst>
                                </p:cTn>
                              </p:par>
                              <p:par>
                                <p:cTn id="40" presetID="9" presetClass="entr" presetSubtype="0" fill="hold" grpId="0" nodeType="withEffect">
                                  <p:stCondLst>
                                    <p:cond delay="0"/>
                                  </p:stCondLst>
                                  <p:childTnLst>
                                    <p:set>
                                      <p:cBhvr>
                                        <p:cTn id="41" dur="1" fill="hold">
                                          <p:stCondLst>
                                            <p:cond delay="0"/>
                                          </p:stCondLst>
                                        </p:cTn>
                                        <p:tgtEl>
                                          <p:spTgt spid="122899"/>
                                        </p:tgtEl>
                                        <p:attrNameLst>
                                          <p:attrName>style.visibility</p:attrName>
                                        </p:attrNameLst>
                                      </p:cBhvr>
                                      <p:to>
                                        <p:strVal val="visible"/>
                                      </p:to>
                                    </p:set>
                                    <p:animEffect transition="in" filter="dissolve">
                                      <p:cBhvr>
                                        <p:cTn id="42" dur="500"/>
                                        <p:tgtEl>
                                          <p:spTgt spid="122899"/>
                                        </p:tgtEl>
                                      </p:cBhvr>
                                    </p:animEffect>
                                  </p:childTnLst>
                                </p:cTn>
                              </p:par>
                            </p:childTnLst>
                          </p:cTn>
                        </p:par>
                        <p:par>
                          <p:cTn id="43" fill="hold" nodeType="afterGroup">
                            <p:stCondLst>
                              <p:cond delay="1000"/>
                            </p:stCondLst>
                            <p:childTnLst>
                              <p:par>
                                <p:cTn id="44" presetID="1" presetClass="entr" presetSubtype="0" fill="hold" grpId="0" nodeType="afterEffect">
                                  <p:stCondLst>
                                    <p:cond delay="0"/>
                                  </p:stCondLst>
                                  <p:childTnLst>
                                    <p:set>
                                      <p:cBhvr>
                                        <p:cTn id="45" dur="1" fill="hold">
                                          <p:stCondLst>
                                            <p:cond delay="0"/>
                                          </p:stCondLst>
                                        </p:cTn>
                                        <p:tgtEl>
                                          <p:spTgt spid="122893"/>
                                        </p:tgtEl>
                                        <p:attrNameLst>
                                          <p:attrName>style.visibility</p:attrName>
                                        </p:attrNameLst>
                                      </p:cBhvr>
                                      <p:to>
                                        <p:strVal val="visible"/>
                                      </p:to>
                                    </p:set>
                                  </p:childTnLst>
                                </p:cTn>
                              </p:par>
                              <p:par>
                                <p:cTn id="46" presetID="9" presetClass="entr" presetSubtype="0" fill="hold" nodeType="withEffect">
                                  <p:stCondLst>
                                    <p:cond delay="0"/>
                                  </p:stCondLst>
                                  <p:childTnLst>
                                    <p:set>
                                      <p:cBhvr>
                                        <p:cTn id="47" dur="1" fill="hold">
                                          <p:stCondLst>
                                            <p:cond delay="0"/>
                                          </p:stCondLst>
                                        </p:cTn>
                                        <p:tgtEl>
                                          <p:spTgt spid="122904"/>
                                        </p:tgtEl>
                                        <p:attrNameLst>
                                          <p:attrName>style.visibility</p:attrName>
                                        </p:attrNameLst>
                                      </p:cBhvr>
                                      <p:to>
                                        <p:strVal val="visible"/>
                                      </p:to>
                                    </p:set>
                                    <p:animEffect transition="in" filter="dissolve">
                                      <p:cBhvr>
                                        <p:cTn id="48" dur="500"/>
                                        <p:tgtEl>
                                          <p:spTgt spid="122904"/>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9" presetClass="entr" presetSubtype="0" fill="hold" grpId="0" nodeType="clickEffect">
                                  <p:stCondLst>
                                    <p:cond delay="0"/>
                                  </p:stCondLst>
                                  <p:childTnLst>
                                    <p:set>
                                      <p:cBhvr>
                                        <p:cTn id="52" dur="1" fill="hold">
                                          <p:stCondLst>
                                            <p:cond delay="0"/>
                                          </p:stCondLst>
                                        </p:cTn>
                                        <p:tgtEl>
                                          <p:spTgt spid="122912"/>
                                        </p:tgtEl>
                                        <p:attrNameLst>
                                          <p:attrName>style.visibility</p:attrName>
                                        </p:attrNameLst>
                                      </p:cBhvr>
                                      <p:to>
                                        <p:strVal val="visible"/>
                                      </p:to>
                                    </p:set>
                                    <p:animEffect transition="in" filter="dissolve">
                                      <p:cBhvr>
                                        <p:cTn id="53" dur="500"/>
                                        <p:tgtEl>
                                          <p:spTgt spid="122912"/>
                                        </p:tgtEl>
                                      </p:cBhvr>
                                    </p:animEffect>
                                  </p:childTnLst>
                                </p:cTn>
                              </p:par>
                              <p:par>
                                <p:cTn id="54" presetID="9" presetClass="entr" presetSubtype="0" fill="hold" grpId="0" nodeType="withEffect">
                                  <p:stCondLst>
                                    <p:cond delay="0"/>
                                  </p:stCondLst>
                                  <p:childTnLst>
                                    <p:set>
                                      <p:cBhvr>
                                        <p:cTn id="55" dur="1" fill="hold">
                                          <p:stCondLst>
                                            <p:cond delay="0"/>
                                          </p:stCondLst>
                                        </p:cTn>
                                        <p:tgtEl>
                                          <p:spTgt spid="122911"/>
                                        </p:tgtEl>
                                        <p:attrNameLst>
                                          <p:attrName>style.visibility</p:attrName>
                                        </p:attrNameLst>
                                      </p:cBhvr>
                                      <p:to>
                                        <p:strVal val="visible"/>
                                      </p:to>
                                    </p:set>
                                    <p:animEffect transition="in" filter="dissolve">
                                      <p:cBhvr>
                                        <p:cTn id="56" dur="500"/>
                                        <p:tgtEl>
                                          <p:spTgt spid="122911"/>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9" presetClass="entr" presetSubtype="0" fill="hold" grpId="0" nodeType="clickEffect">
                                  <p:stCondLst>
                                    <p:cond delay="0"/>
                                  </p:stCondLst>
                                  <p:childTnLst>
                                    <p:set>
                                      <p:cBhvr>
                                        <p:cTn id="60" dur="1" fill="hold">
                                          <p:stCondLst>
                                            <p:cond delay="0"/>
                                          </p:stCondLst>
                                        </p:cTn>
                                        <p:tgtEl>
                                          <p:spTgt spid="122913"/>
                                        </p:tgtEl>
                                        <p:attrNameLst>
                                          <p:attrName>style.visibility</p:attrName>
                                        </p:attrNameLst>
                                      </p:cBhvr>
                                      <p:to>
                                        <p:strVal val="visible"/>
                                      </p:to>
                                    </p:set>
                                    <p:animEffect transition="in" filter="dissolve">
                                      <p:cBhvr>
                                        <p:cTn id="61" dur="500"/>
                                        <p:tgtEl>
                                          <p:spTgt spid="122913"/>
                                        </p:tgtEl>
                                      </p:cBhvr>
                                    </p:animEffect>
                                  </p:childTnLst>
                                </p:cTn>
                              </p:par>
                              <p:par>
                                <p:cTn id="62" presetID="9" presetClass="entr" presetSubtype="0" fill="hold" nodeType="withEffect">
                                  <p:stCondLst>
                                    <p:cond delay="0"/>
                                  </p:stCondLst>
                                  <p:childTnLst>
                                    <p:set>
                                      <p:cBhvr>
                                        <p:cTn id="63" dur="1" fill="hold">
                                          <p:stCondLst>
                                            <p:cond delay="0"/>
                                          </p:stCondLst>
                                        </p:cTn>
                                        <p:tgtEl>
                                          <p:spTgt spid="122914"/>
                                        </p:tgtEl>
                                        <p:attrNameLst>
                                          <p:attrName>style.visibility</p:attrName>
                                        </p:attrNameLst>
                                      </p:cBhvr>
                                      <p:to>
                                        <p:strVal val="visible"/>
                                      </p:to>
                                    </p:set>
                                    <p:animEffect transition="in" filter="dissolve">
                                      <p:cBhvr>
                                        <p:cTn id="64" dur="500"/>
                                        <p:tgtEl>
                                          <p:spTgt spid="122914"/>
                                        </p:tgtEl>
                                      </p:cBhvr>
                                    </p:animEffect>
                                  </p:childTnLst>
                                </p:cTn>
                              </p:par>
                            </p:childTnLst>
                          </p:cTn>
                        </p:par>
                      </p:childTnLst>
                    </p:cTn>
                  </p:par>
                  <p:par>
                    <p:cTn id="65" fill="hold" nodeType="clickPar">
                      <p:stCondLst>
                        <p:cond delay="indefinite"/>
                      </p:stCondLst>
                      <p:childTnLst>
                        <p:par>
                          <p:cTn id="66" fill="hold" nodeType="withGroup">
                            <p:stCondLst>
                              <p:cond delay="0"/>
                            </p:stCondLst>
                            <p:childTnLst>
                              <p:par>
                                <p:cTn id="67" presetID="9" presetClass="entr" presetSubtype="0" fill="hold" grpId="0" nodeType="clickEffect">
                                  <p:stCondLst>
                                    <p:cond delay="0"/>
                                  </p:stCondLst>
                                  <p:childTnLst>
                                    <p:set>
                                      <p:cBhvr>
                                        <p:cTn id="68" dur="1" fill="hold">
                                          <p:stCondLst>
                                            <p:cond delay="0"/>
                                          </p:stCondLst>
                                        </p:cTn>
                                        <p:tgtEl>
                                          <p:spTgt spid="122920"/>
                                        </p:tgtEl>
                                        <p:attrNameLst>
                                          <p:attrName>style.visibility</p:attrName>
                                        </p:attrNameLst>
                                      </p:cBhvr>
                                      <p:to>
                                        <p:strVal val="visible"/>
                                      </p:to>
                                    </p:set>
                                    <p:animEffect transition="in" filter="dissolve">
                                      <p:cBhvr>
                                        <p:cTn id="69" dur="500"/>
                                        <p:tgtEl>
                                          <p:spTgt spid="122920"/>
                                        </p:tgtEl>
                                      </p:cBhvr>
                                    </p:animEffect>
                                  </p:childTnLst>
                                </p:cTn>
                              </p:par>
                            </p:childTnLst>
                          </p:cTn>
                        </p:par>
                        <p:par>
                          <p:cTn id="70" fill="hold" nodeType="afterGroup">
                            <p:stCondLst>
                              <p:cond delay="500"/>
                            </p:stCondLst>
                            <p:childTnLst>
                              <p:par>
                                <p:cTn id="71" presetID="9" presetClass="entr" presetSubtype="0" fill="hold" grpId="0" nodeType="afterEffect">
                                  <p:stCondLst>
                                    <p:cond delay="0"/>
                                  </p:stCondLst>
                                  <p:childTnLst>
                                    <p:set>
                                      <p:cBhvr>
                                        <p:cTn id="72" dur="1" fill="hold">
                                          <p:stCondLst>
                                            <p:cond delay="0"/>
                                          </p:stCondLst>
                                        </p:cTn>
                                        <p:tgtEl>
                                          <p:spTgt spid="122921"/>
                                        </p:tgtEl>
                                        <p:attrNameLst>
                                          <p:attrName>style.visibility</p:attrName>
                                        </p:attrNameLst>
                                      </p:cBhvr>
                                      <p:to>
                                        <p:strVal val="visible"/>
                                      </p:to>
                                    </p:set>
                                    <p:animEffect transition="in" filter="dissolve">
                                      <p:cBhvr>
                                        <p:cTn id="73" dur="500"/>
                                        <p:tgtEl>
                                          <p:spTgt spid="122921"/>
                                        </p:tgtEl>
                                      </p:cBhvr>
                                    </p:animEffect>
                                  </p:childTnLst>
                                </p:cTn>
                              </p:par>
                            </p:childTnLst>
                          </p:cTn>
                        </p:par>
                        <p:par>
                          <p:cTn id="74" fill="hold" nodeType="afterGroup">
                            <p:stCondLst>
                              <p:cond delay="1000"/>
                            </p:stCondLst>
                            <p:childTnLst>
                              <p:par>
                                <p:cTn id="75" presetID="9" presetClass="entr" presetSubtype="0" fill="hold" grpId="0" nodeType="afterEffect">
                                  <p:stCondLst>
                                    <p:cond delay="0"/>
                                  </p:stCondLst>
                                  <p:childTnLst>
                                    <p:set>
                                      <p:cBhvr>
                                        <p:cTn id="76" dur="1" fill="hold">
                                          <p:stCondLst>
                                            <p:cond delay="0"/>
                                          </p:stCondLst>
                                        </p:cTn>
                                        <p:tgtEl>
                                          <p:spTgt spid="122922"/>
                                        </p:tgtEl>
                                        <p:attrNameLst>
                                          <p:attrName>style.visibility</p:attrName>
                                        </p:attrNameLst>
                                      </p:cBhvr>
                                      <p:to>
                                        <p:strVal val="visible"/>
                                      </p:to>
                                    </p:set>
                                    <p:animEffect transition="in" filter="dissolve">
                                      <p:cBhvr>
                                        <p:cTn id="77" dur="500"/>
                                        <p:tgtEl>
                                          <p:spTgt spid="1229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83" grpId="0" animBg="1"/>
      <p:bldP spid="122893" grpId="0"/>
      <p:bldP spid="122895" grpId="0"/>
      <p:bldP spid="122896" grpId="0"/>
      <p:bldP spid="122899" grpId="0" animBg="1"/>
      <p:bldP spid="122911" grpId="0" animBg="1"/>
      <p:bldP spid="122912" grpId="0" animBg="1"/>
      <p:bldP spid="122913" grpId="0" animBg="1"/>
      <p:bldP spid="122920" grpId="0" animBg="1"/>
      <p:bldP spid="122921" grpId="0" animBg="1"/>
      <p:bldP spid="122922" grpId="0" animBg="1"/>
      <p:bldP spid="12292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Spectrum of </a:t>
            </a:r>
            <a:r>
              <a:rPr lang="en-US" dirty="0" smtClean="0"/>
              <a:t>Models </a:t>
            </a:r>
            <a:r>
              <a:rPr lang="en-US" dirty="0"/>
              <a:t>of </a:t>
            </a:r>
            <a:r>
              <a:rPr lang="en-US" dirty="0" smtClean="0"/>
              <a:t>Representation (1/4): Sequence Pattern Rules</a:t>
            </a:r>
            <a:endParaRPr lang="en-US" dirty="0"/>
          </a:p>
        </p:txBody>
      </p:sp>
      <p:sp>
        <p:nvSpPr>
          <p:cNvPr id="3" name="Content Placeholder 2"/>
          <p:cNvSpPr>
            <a:spLocks noGrp="1"/>
          </p:cNvSpPr>
          <p:nvPr>
            <p:ph idx="1"/>
          </p:nvPr>
        </p:nvSpPr>
        <p:spPr>
          <a:xfrm>
            <a:off x="182563" y="1325564"/>
            <a:ext cx="8686800" cy="5029200"/>
          </a:xfrm>
        </p:spPr>
        <p:txBody>
          <a:bodyPr/>
          <a:lstStyle/>
          <a:p>
            <a:r>
              <a:rPr lang="en-US" sz="2000" dirty="0" smtClean="0"/>
              <a:t>A rule matches a linear sequence of tokens</a:t>
            </a:r>
          </a:p>
          <a:p>
            <a:endParaRPr lang="en-US" sz="2000" dirty="0"/>
          </a:p>
          <a:p>
            <a:r>
              <a:rPr lang="en-US" sz="2000" dirty="0" smtClean="0"/>
              <a:t>CPSL-style sequence rules </a:t>
            </a:r>
            <a:r>
              <a:rPr lang="en-US" altLang="en-US" sz="2000" dirty="0"/>
              <a:t>[Appelt98</a:t>
            </a:r>
            <a:r>
              <a:rPr lang="en-US" altLang="en-US" sz="2000" dirty="0" smtClean="0"/>
              <a:t>]</a:t>
            </a:r>
            <a:endParaRPr lang="en-US" altLang="en-US" sz="2000" i="1" dirty="0" smtClean="0"/>
          </a:p>
          <a:p>
            <a:pPr marL="9525" indent="0" algn="ctr">
              <a:buNone/>
            </a:pPr>
            <a:r>
              <a:rPr lang="en-US" altLang="en-US" i="1" dirty="0" smtClean="0"/>
              <a:t>(&lt;</a:t>
            </a:r>
            <a:r>
              <a:rPr lang="en-US" altLang="en-US" i="1" dirty="0"/>
              <a:t>Token&gt;[Lookup=“</a:t>
            </a:r>
            <a:r>
              <a:rPr lang="en-US" altLang="en-US" i="1" dirty="0" err="1">
                <a:solidFill>
                  <a:srgbClr val="FF0000"/>
                </a:solidFill>
              </a:rPr>
              <a:t>OrgPrefix</a:t>
            </a:r>
            <a:r>
              <a:rPr lang="en-US" altLang="en-US" i="1" dirty="0"/>
              <a:t>”] &lt;Token&gt;[string=“of”] &lt;Token&gt;[Lookup=“</a:t>
            </a:r>
            <a:r>
              <a:rPr lang="en-US" altLang="en-US" i="1" dirty="0" err="1">
                <a:solidFill>
                  <a:srgbClr val="FF0000"/>
                </a:solidFill>
              </a:rPr>
              <a:t>CityName</a:t>
            </a:r>
            <a:r>
              <a:rPr lang="en-US" altLang="en-US" i="1" dirty="0"/>
              <a:t>”]):ORG</a:t>
            </a:r>
          </a:p>
          <a:p>
            <a:endParaRPr lang="en-US" altLang="en-US" dirty="0" smtClean="0"/>
          </a:p>
          <a:p>
            <a:r>
              <a:rPr lang="en-US" altLang="en-US" sz="2000" dirty="0" smtClean="0"/>
              <a:t>Components include:</a:t>
            </a:r>
          </a:p>
          <a:p>
            <a:pPr lvl="1"/>
            <a:r>
              <a:rPr lang="en-US" altLang="en-US" dirty="0" smtClean="0"/>
              <a:t>Orthographic features: matches </a:t>
            </a:r>
            <a:r>
              <a:rPr lang="en-US" altLang="en-US" dirty="0"/>
              <a:t>for a regular </a:t>
            </a:r>
            <a:r>
              <a:rPr lang="en-US" altLang="en-US" dirty="0" smtClean="0"/>
              <a:t>expression</a:t>
            </a:r>
          </a:p>
          <a:p>
            <a:pPr lvl="1"/>
            <a:r>
              <a:rPr lang="en-US" altLang="en-US" dirty="0"/>
              <a:t>Lexical </a:t>
            </a:r>
            <a:r>
              <a:rPr lang="en-US" altLang="en-US" dirty="0" smtClean="0"/>
              <a:t>features: </a:t>
            </a:r>
            <a:r>
              <a:rPr lang="en-US" altLang="en-US" dirty="0"/>
              <a:t>matches of a dictionary of </a:t>
            </a:r>
            <a:r>
              <a:rPr lang="en-US" altLang="en-US" dirty="0" smtClean="0"/>
              <a:t>terms</a:t>
            </a:r>
            <a:endParaRPr lang="en-US" altLang="en-US" dirty="0"/>
          </a:p>
          <a:p>
            <a:pPr lvl="1"/>
            <a:r>
              <a:rPr lang="en-US" altLang="en-US" dirty="0" smtClean="0"/>
              <a:t>Syntactic features. POS </a:t>
            </a:r>
            <a:r>
              <a:rPr lang="en-US" altLang="en-US" dirty="0"/>
              <a:t>tags, NP </a:t>
            </a:r>
            <a:r>
              <a:rPr lang="en-US" altLang="en-US" dirty="0" smtClean="0"/>
              <a:t>chunks</a:t>
            </a:r>
          </a:p>
          <a:p>
            <a:pPr lvl="1"/>
            <a:r>
              <a:rPr lang="en-US" altLang="en-US" dirty="0" smtClean="0"/>
              <a:t>Semantic features: named entity tags</a:t>
            </a:r>
          </a:p>
          <a:p>
            <a:pPr lvl="1"/>
            <a:r>
              <a:rPr lang="en-US" dirty="0" smtClean="0"/>
              <a:t>May incorporate term weights [Agichtein &amp; Gravano 2000]</a:t>
            </a:r>
          </a:p>
          <a:p>
            <a:pPr marL="9525" indent="0" algn="ctr">
              <a:buNone/>
            </a:pPr>
            <a:r>
              <a:rPr lang="en-US" i="1" dirty="0"/>
              <a:t>&lt;ORGANIZATION&gt; </a:t>
            </a:r>
            <a:r>
              <a:rPr lang="en-US" i="1" dirty="0" smtClean="0"/>
              <a:t>{&lt;</a:t>
            </a:r>
            <a:r>
              <a:rPr lang="en-US" i="1" dirty="0"/>
              <a:t>'s 0.5&gt;,  &lt;central 0.5&gt; &lt;headquarters 0.5&gt;, </a:t>
            </a:r>
            <a:r>
              <a:rPr lang="en-US" i="1" dirty="0" smtClean="0"/>
              <a:t>&lt; </a:t>
            </a:r>
            <a:r>
              <a:rPr lang="en-US" i="1" dirty="0"/>
              <a:t>in 0.5</a:t>
            </a:r>
            <a:r>
              <a:rPr lang="en-US" i="1" dirty="0" smtClean="0"/>
              <a:t>&gt;} </a:t>
            </a:r>
            <a:r>
              <a:rPr lang="en-US" i="1" dirty="0"/>
              <a:t>&lt;LOCATION&gt;</a:t>
            </a:r>
          </a:p>
          <a:p>
            <a:pPr marL="346075" lvl="1" indent="0">
              <a:buNone/>
            </a:pPr>
            <a:endParaRPr lang="en-US" dirty="0" smtClean="0"/>
          </a:p>
          <a:p>
            <a:endParaRPr lang="en-US" dirty="0" smtClean="0"/>
          </a:p>
          <a:p>
            <a:pPr lvl="1"/>
            <a:endParaRPr lang="en-US" dirty="0" smtClean="0"/>
          </a:p>
          <a:p>
            <a:endParaRPr lang="en-US" dirty="0" smtClean="0"/>
          </a:p>
          <a:p>
            <a:pPr lvl="1"/>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30</a:t>
            </a:fld>
            <a:endParaRPr lang="en-US" altLang="en-US"/>
          </a:p>
        </p:txBody>
      </p:sp>
    </p:spTree>
    <p:extLst>
      <p:ext uri="{BB962C8B-B14F-4D97-AF65-F5344CB8AC3E}">
        <p14:creationId xmlns:p14="http://schemas.microsoft.com/office/powerpoint/2010/main" val="145846023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Spectrum of </a:t>
            </a:r>
            <a:r>
              <a:rPr lang="en-US" dirty="0" smtClean="0"/>
              <a:t>Models </a:t>
            </a:r>
            <a:r>
              <a:rPr lang="en-US" dirty="0"/>
              <a:t>of </a:t>
            </a:r>
            <a:r>
              <a:rPr lang="en-US" dirty="0" smtClean="0"/>
              <a:t>Representation (2/4): Path Pattern Rules</a:t>
            </a:r>
            <a:endParaRPr lang="en-US" dirty="0"/>
          </a:p>
        </p:txBody>
      </p:sp>
      <p:sp>
        <p:nvSpPr>
          <p:cNvPr id="3" name="Content Placeholder 2"/>
          <p:cNvSpPr>
            <a:spLocks noGrp="1"/>
          </p:cNvSpPr>
          <p:nvPr>
            <p:ph idx="1"/>
          </p:nvPr>
        </p:nvSpPr>
        <p:spPr>
          <a:xfrm>
            <a:off x="182563" y="1143000"/>
            <a:ext cx="4941383" cy="5492524"/>
          </a:xfrm>
        </p:spPr>
        <p:txBody>
          <a:bodyPr/>
          <a:lstStyle/>
          <a:p>
            <a:r>
              <a:rPr lang="en-US" sz="2000" dirty="0" smtClean="0"/>
              <a:t>A rule matches a subgraph of a parse tree</a:t>
            </a:r>
          </a:p>
          <a:p>
            <a:endParaRPr lang="en-US" sz="2000" dirty="0"/>
          </a:p>
          <a:p>
            <a:r>
              <a:rPr lang="en-US" sz="2000" dirty="0" smtClean="0"/>
              <a:t>Predicate-argument structure</a:t>
            </a:r>
          </a:p>
          <a:p>
            <a:pPr lvl="1"/>
            <a:r>
              <a:rPr lang="en-US" altLang="ja-JP" sz="2000" dirty="0"/>
              <a:t>Based on direct relation with a </a:t>
            </a:r>
            <a:r>
              <a:rPr lang="en-US" altLang="ja-JP" sz="2000" dirty="0" smtClean="0"/>
              <a:t>predicate</a:t>
            </a:r>
            <a:endParaRPr lang="en-US" sz="2000" dirty="0" smtClean="0"/>
          </a:p>
          <a:p>
            <a:pPr lvl="1"/>
            <a:endParaRPr lang="en-US" sz="2000" dirty="0" smtClean="0"/>
          </a:p>
          <a:p>
            <a:r>
              <a:rPr lang="en-US" sz="2000" dirty="0" smtClean="0"/>
              <a:t>Chain Model</a:t>
            </a:r>
          </a:p>
          <a:p>
            <a:pPr lvl="1"/>
            <a:r>
              <a:rPr lang="en-US" altLang="ja-JP" sz="2000" dirty="0"/>
              <a:t>Based on a chain of modifiers of a </a:t>
            </a:r>
            <a:r>
              <a:rPr lang="en-US" altLang="ja-JP" sz="2000" dirty="0" smtClean="0"/>
              <a:t>predicate</a:t>
            </a:r>
          </a:p>
          <a:p>
            <a:pPr marL="346075" lvl="1" indent="0">
              <a:buNone/>
            </a:pPr>
            <a:endParaRPr lang="en-US" sz="2000" dirty="0" smtClean="0"/>
          </a:p>
          <a:p>
            <a:pPr marL="346075" lvl="1" indent="0">
              <a:buNone/>
            </a:pPr>
            <a:endParaRPr lang="en-US" sz="2000" dirty="0" smtClean="0"/>
          </a:p>
          <a:p>
            <a:r>
              <a:rPr lang="en-US" sz="2000" dirty="0" smtClean="0"/>
              <a:t>Subtree Model [</a:t>
            </a:r>
            <a:r>
              <a:rPr lang="en-US" sz="2000" dirty="0" err="1" smtClean="0"/>
              <a:t>Sudo</a:t>
            </a:r>
            <a:r>
              <a:rPr lang="en-US" sz="2000" dirty="0" smtClean="0"/>
              <a:t> et al., 2003]</a:t>
            </a:r>
          </a:p>
          <a:p>
            <a:pPr lvl="1"/>
            <a:r>
              <a:rPr lang="en-US" sz="2000" dirty="0" smtClean="0"/>
              <a:t>Any connected subtree of a dependency parse</a:t>
            </a:r>
          </a:p>
          <a:p>
            <a:pPr lvl="1"/>
            <a:r>
              <a:rPr lang="en-US" sz="2000" dirty="0"/>
              <a:t>Provide reliable </a:t>
            </a:r>
            <a:r>
              <a:rPr lang="en-US" sz="2000" dirty="0" smtClean="0"/>
              <a:t>contexts (like PA model)</a:t>
            </a:r>
          </a:p>
          <a:p>
            <a:pPr lvl="1"/>
            <a:r>
              <a:rPr lang="en-US" sz="2000" dirty="0" smtClean="0"/>
              <a:t>Captures </a:t>
            </a:r>
            <a:r>
              <a:rPr lang="en-US" sz="2000" dirty="0"/>
              <a:t>long-distance relationship </a:t>
            </a:r>
            <a:r>
              <a:rPr lang="en-US" sz="2000" dirty="0" smtClean="0"/>
              <a:t>(like Chain model)</a:t>
            </a:r>
            <a:endParaRPr lang="en-US" sz="2000" dirty="0"/>
          </a:p>
          <a:p>
            <a:pPr lvl="1"/>
            <a:endParaRPr lang="en-US" sz="2000" dirty="0" smtClean="0"/>
          </a:p>
          <a:p>
            <a:pPr marL="346075" lvl="1" indent="0">
              <a:buNone/>
            </a:pPr>
            <a:endParaRPr lang="en-US" sz="2000" dirty="0" smtClean="0"/>
          </a:p>
          <a:p>
            <a:pPr lvl="1"/>
            <a:endParaRPr lang="en-US" sz="2000" dirty="0" smtClean="0"/>
          </a:p>
          <a:p>
            <a:pPr lvl="1"/>
            <a:endParaRPr lang="en-US" sz="2000" dirty="0" smtClean="0"/>
          </a:p>
          <a:p>
            <a:endParaRPr lang="en-US" sz="2000" dirty="0" smtClean="0"/>
          </a:p>
          <a:p>
            <a:pPr lvl="1"/>
            <a:endParaRPr lang="en-US" sz="2000" dirty="0" smtClean="0"/>
          </a:p>
          <a:p>
            <a:endParaRPr lang="en-US" sz="2000" dirty="0"/>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31</a:t>
            </a:fld>
            <a:endParaRPr lang="en-US" altLang="en-US"/>
          </a:p>
        </p:txBody>
      </p:sp>
      <p:sp>
        <p:nvSpPr>
          <p:cNvPr id="7" name="Rectangle 1028"/>
          <p:cNvSpPr>
            <a:spLocks noChangeArrowheads="1"/>
          </p:cNvSpPr>
          <p:nvPr/>
        </p:nvSpPr>
        <p:spPr bwMode="auto">
          <a:xfrm>
            <a:off x="6487976" y="1692276"/>
            <a:ext cx="888898" cy="338554"/>
          </a:xfrm>
          <a:prstGeom prst="rect">
            <a:avLst/>
          </a:prstGeom>
          <a:noFill/>
          <a:ln>
            <a:noFill/>
          </a:ln>
          <a:effectLst/>
          <a:extLst>
            <a:ext uri="{909E8E84-426E-40DD-AFC4-6F175D3DCCD1}">
              <a14:hiddenFill xmlns:a14="http://schemas.microsoft.com/office/drawing/2010/main">
                <a:solidFill>
                  <a:srgbClr val="FF000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kumimoji="1" sz="2400">
                <a:solidFill>
                  <a:schemeClr val="tx1"/>
                </a:solidFill>
                <a:latin typeface="Times New Roman" panose="02020603050405020304" pitchFamily="18" charset="0"/>
                <a:ea typeface="MS PGothic" panose="020B0600070205080204" pitchFamily="34" charset="-128"/>
              </a:defRPr>
            </a:lvl1pPr>
            <a:lvl2pPr marL="742950" indent="-285750">
              <a:defRPr kumimoji="1" sz="2400">
                <a:solidFill>
                  <a:schemeClr val="tx1"/>
                </a:solidFill>
                <a:latin typeface="Times New Roman" panose="02020603050405020304" pitchFamily="18" charset="0"/>
                <a:ea typeface="MS PGothic" panose="020B0600070205080204" pitchFamily="34" charset="-128"/>
              </a:defRPr>
            </a:lvl2pPr>
            <a:lvl3pPr marL="1143000" indent="-228600">
              <a:defRPr kumimoji="1" sz="2400">
                <a:solidFill>
                  <a:schemeClr val="tx1"/>
                </a:solidFill>
                <a:latin typeface="Times New Roman" panose="02020603050405020304" pitchFamily="18" charset="0"/>
                <a:ea typeface="MS PGothic" panose="020B0600070205080204" pitchFamily="34" charset="-128"/>
              </a:defRPr>
            </a:lvl3pPr>
            <a:lvl4pPr marL="1600200" indent="-228600">
              <a:defRPr kumimoji="1" sz="2400">
                <a:solidFill>
                  <a:schemeClr val="tx1"/>
                </a:solidFill>
                <a:latin typeface="Times New Roman" panose="02020603050405020304" pitchFamily="18" charset="0"/>
                <a:ea typeface="MS PGothic" panose="020B0600070205080204" pitchFamily="34" charset="-128"/>
              </a:defRPr>
            </a:lvl4pPr>
            <a:lvl5pPr marL="2057400" indent="-228600">
              <a:defRPr kumimoji="1"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9pPr>
          </a:lstStyle>
          <a:p>
            <a:pPr eaLnBrk="1" hangingPunct="1"/>
            <a:r>
              <a:rPr kumimoji="0" lang="en-GB" altLang="en-US" sz="1600" i="1">
                <a:latin typeface="Whitney Light" pitchFamily="50" charset="0"/>
              </a:rPr>
              <a:t>triggered</a:t>
            </a:r>
            <a:endParaRPr kumimoji="0" lang="en-US" altLang="ja-JP" sz="1600" i="1">
              <a:latin typeface="Whitney Light" pitchFamily="50" charset="0"/>
            </a:endParaRPr>
          </a:p>
        </p:txBody>
      </p:sp>
      <p:cxnSp>
        <p:nvCxnSpPr>
          <p:cNvPr id="8" name="AutoShape 1029"/>
          <p:cNvCxnSpPr>
            <a:cxnSpLocks noChangeShapeType="1"/>
            <a:stCxn id="11" idx="0"/>
            <a:endCxn id="7" idx="2"/>
          </p:cNvCxnSpPr>
          <p:nvPr/>
        </p:nvCxnSpPr>
        <p:spPr bwMode="auto">
          <a:xfrm flipH="1" flipV="1">
            <a:off x="6932425" y="2030830"/>
            <a:ext cx="869056" cy="580608"/>
          </a:xfrm>
          <a:prstGeom prst="straightConnector1">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AutoShape 1030"/>
          <p:cNvCxnSpPr>
            <a:cxnSpLocks noChangeShapeType="1"/>
            <a:stCxn id="10" idx="0"/>
            <a:endCxn id="7" idx="2"/>
          </p:cNvCxnSpPr>
          <p:nvPr/>
        </p:nvCxnSpPr>
        <p:spPr bwMode="auto">
          <a:xfrm flipV="1">
            <a:off x="6052950" y="2030830"/>
            <a:ext cx="879475" cy="545683"/>
          </a:xfrm>
          <a:prstGeom prst="straightConnector1">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Text Box 1031"/>
          <p:cNvSpPr txBox="1">
            <a:spLocks noChangeArrowheads="1"/>
          </p:cNvSpPr>
          <p:nvPr/>
        </p:nvSpPr>
        <p:spPr bwMode="auto">
          <a:xfrm>
            <a:off x="5583238" y="2576513"/>
            <a:ext cx="939424"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kumimoji="1" sz="2400">
                <a:solidFill>
                  <a:schemeClr val="tx1"/>
                </a:solidFill>
                <a:latin typeface="Times New Roman" panose="02020603050405020304" pitchFamily="18" charset="0"/>
                <a:ea typeface="MS PGothic" panose="020B0600070205080204" pitchFamily="34" charset="-128"/>
              </a:defRPr>
            </a:lvl1pPr>
            <a:lvl2pPr marL="742950" indent="-285750">
              <a:defRPr kumimoji="1" sz="2400">
                <a:solidFill>
                  <a:schemeClr val="tx1"/>
                </a:solidFill>
                <a:latin typeface="Times New Roman" panose="02020603050405020304" pitchFamily="18" charset="0"/>
                <a:ea typeface="MS PGothic" panose="020B0600070205080204" pitchFamily="34" charset="-128"/>
              </a:defRPr>
            </a:lvl2pPr>
            <a:lvl3pPr marL="1143000" indent="-228600">
              <a:defRPr kumimoji="1" sz="2400">
                <a:solidFill>
                  <a:schemeClr val="tx1"/>
                </a:solidFill>
                <a:latin typeface="Times New Roman" panose="02020603050405020304" pitchFamily="18" charset="0"/>
                <a:ea typeface="MS PGothic" panose="020B0600070205080204" pitchFamily="34" charset="-128"/>
              </a:defRPr>
            </a:lvl3pPr>
            <a:lvl4pPr marL="1600200" indent="-228600">
              <a:defRPr kumimoji="1" sz="2400">
                <a:solidFill>
                  <a:schemeClr val="tx1"/>
                </a:solidFill>
                <a:latin typeface="Times New Roman" panose="02020603050405020304" pitchFamily="18" charset="0"/>
                <a:ea typeface="MS PGothic" panose="020B0600070205080204" pitchFamily="34" charset="-128"/>
              </a:defRPr>
            </a:lvl4pPr>
            <a:lvl5pPr marL="2057400" indent="-228600">
              <a:defRPr kumimoji="1"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9pPr>
          </a:lstStyle>
          <a:p>
            <a:pPr eaLnBrk="1" hangingPunct="1"/>
            <a:r>
              <a:rPr lang="ja-JP" altLang="en-US" sz="1600" i="1">
                <a:latin typeface="Whitney Light" pitchFamily="50" charset="0"/>
              </a:rPr>
              <a:t>&lt;</a:t>
            </a:r>
            <a:r>
              <a:rPr lang="en-US" altLang="ja-JP" sz="1600" i="1">
                <a:latin typeface="Whitney Light" pitchFamily="50" charset="0"/>
              </a:rPr>
              <a:t>person&gt;</a:t>
            </a:r>
          </a:p>
        </p:txBody>
      </p:sp>
      <p:sp>
        <p:nvSpPr>
          <p:cNvPr id="11" name="Text Box 1032"/>
          <p:cNvSpPr txBox="1">
            <a:spLocks noChangeArrowheads="1"/>
          </p:cNvSpPr>
          <p:nvPr/>
        </p:nvSpPr>
        <p:spPr bwMode="auto">
          <a:xfrm>
            <a:off x="7342188" y="2611438"/>
            <a:ext cx="91858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kumimoji="1" sz="2400">
                <a:solidFill>
                  <a:schemeClr val="tx1"/>
                </a:solidFill>
                <a:latin typeface="Times New Roman" panose="02020603050405020304" pitchFamily="18" charset="0"/>
                <a:ea typeface="MS PGothic" panose="020B0600070205080204" pitchFamily="34" charset="-128"/>
              </a:defRPr>
            </a:lvl1pPr>
            <a:lvl2pPr marL="742950" indent="-285750">
              <a:defRPr kumimoji="1" sz="2400">
                <a:solidFill>
                  <a:schemeClr val="tx1"/>
                </a:solidFill>
                <a:latin typeface="Times New Roman" panose="02020603050405020304" pitchFamily="18" charset="0"/>
                <a:ea typeface="MS PGothic" panose="020B0600070205080204" pitchFamily="34" charset="-128"/>
              </a:defRPr>
            </a:lvl2pPr>
            <a:lvl3pPr marL="1143000" indent="-228600">
              <a:defRPr kumimoji="1" sz="2400">
                <a:solidFill>
                  <a:schemeClr val="tx1"/>
                </a:solidFill>
                <a:latin typeface="Times New Roman" panose="02020603050405020304" pitchFamily="18" charset="0"/>
                <a:ea typeface="MS PGothic" panose="020B0600070205080204" pitchFamily="34" charset="-128"/>
              </a:defRPr>
            </a:lvl3pPr>
            <a:lvl4pPr marL="1600200" indent="-228600">
              <a:defRPr kumimoji="1" sz="2400">
                <a:solidFill>
                  <a:schemeClr val="tx1"/>
                </a:solidFill>
                <a:latin typeface="Times New Roman" panose="02020603050405020304" pitchFamily="18" charset="0"/>
                <a:ea typeface="MS PGothic" panose="020B0600070205080204" pitchFamily="34" charset="-128"/>
              </a:defRPr>
            </a:lvl4pPr>
            <a:lvl5pPr marL="2057400" indent="-228600">
              <a:defRPr kumimoji="1"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9pPr>
          </a:lstStyle>
          <a:p>
            <a:pPr eaLnBrk="1" hangingPunct="1"/>
            <a:r>
              <a:rPr lang="en-US" altLang="ja-JP" sz="1600" i="1" dirty="0">
                <a:latin typeface="Whitney Light" pitchFamily="50" charset="0"/>
              </a:rPr>
              <a:t>explosion</a:t>
            </a:r>
          </a:p>
        </p:txBody>
      </p:sp>
      <p:sp>
        <p:nvSpPr>
          <p:cNvPr id="12" name="Rectangle 1028"/>
          <p:cNvSpPr>
            <a:spLocks noChangeArrowheads="1"/>
          </p:cNvSpPr>
          <p:nvPr/>
        </p:nvSpPr>
        <p:spPr bwMode="auto">
          <a:xfrm>
            <a:off x="5590958" y="3217183"/>
            <a:ext cx="888898" cy="338554"/>
          </a:xfrm>
          <a:prstGeom prst="rect">
            <a:avLst/>
          </a:prstGeom>
          <a:noFill/>
          <a:ln>
            <a:noFill/>
          </a:ln>
          <a:effectLst/>
          <a:extLst>
            <a:ext uri="{909E8E84-426E-40DD-AFC4-6F175D3DCCD1}">
              <a14:hiddenFill xmlns:a14="http://schemas.microsoft.com/office/drawing/2010/main">
                <a:solidFill>
                  <a:srgbClr val="FF000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kumimoji="1" sz="2400">
                <a:solidFill>
                  <a:schemeClr val="tx1"/>
                </a:solidFill>
                <a:latin typeface="Times New Roman" panose="02020603050405020304" pitchFamily="18" charset="0"/>
                <a:ea typeface="MS PGothic" panose="020B0600070205080204" pitchFamily="34" charset="-128"/>
              </a:defRPr>
            </a:lvl1pPr>
            <a:lvl2pPr marL="742950" indent="-285750">
              <a:defRPr kumimoji="1" sz="2400">
                <a:solidFill>
                  <a:schemeClr val="tx1"/>
                </a:solidFill>
                <a:latin typeface="Times New Roman" panose="02020603050405020304" pitchFamily="18" charset="0"/>
                <a:ea typeface="MS PGothic" panose="020B0600070205080204" pitchFamily="34" charset="-128"/>
              </a:defRPr>
            </a:lvl2pPr>
            <a:lvl3pPr marL="1143000" indent="-228600">
              <a:defRPr kumimoji="1" sz="2400">
                <a:solidFill>
                  <a:schemeClr val="tx1"/>
                </a:solidFill>
                <a:latin typeface="Times New Roman" panose="02020603050405020304" pitchFamily="18" charset="0"/>
                <a:ea typeface="MS PGothic" panose="020B0600070205080204" pitchFamily="34" charset="-128"/>
              </a:defRPr>
            </a:lvl3pPr>
            <a:lvl4pPr marL="1600200" indent="-228600">
              <a:defRPr kumimoji="1" sz="2400">
                <a:solidFill>
                  <a:schemeClr val="tx1"/>
                </a:solidFill>
                <a:latin typeface="Times New Roman" panose="02020603050405020304" pitchFamily="18" charset="0"/>
                <a:ea typeface="MS PGothic" panose="020B0600070205080204" pitchFamily="34" charset="-128"/>
              </a:defRPr>
            </a:lvl4pPr>
            <a:lvl5pPr marL="2057400" indent="-228600">
              <a:defRPr kumimoji="1"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9pPr>
          </a:lstStyle>
          <a:p>
            <a:pPr eaLnBrk="1" hangingPunct="1"/>
            <a:r>
              <a:rPr kumimoji="0" lang="en-GB" altLang="en-US" sz="1600" i="1">
                <a:latin typeface="Whitney Light" pitchFamily="50" charset="0"/>
              </a:rPr>
              <a:t>triggered</a:t>
            </a:r>
            <a:endParaRPr kumimoji="0" lang="en-US" altLang="ja-JP" sz="1600" i="1">
              <a:latin typeface="Whitney Light" pitchFamily="50" charset="0"/>
            </a:endParaRPr>
          </a:p>
        </p:txBody>
      </p:sp>
      <p:cxnSp>
        <p:nvCxnSpPr>
          <p:cNvPr id="14" name="AutoShape 1030"/>
          <p:cNvCxnSpPr>
            <a:cxnSpLocks noChangeShapeType="1"/>
            <a:stCxn id="15" idx="0"/>
            <a:endCxn id="12" idx="2"/>
          </p:cNvCxnSpPr>
          <p:nvPr/>
        </p:nvCxnSpPr>
        <p:spPr bwMode="auto">
          <a:xfrm flipV="1">
            <a:off x="6032312" y="3555737"/>
            <a:ext cx="3095" cy="320117"/>
          </a:xfrm>
          <a:prstGeom prst="straightConnector1">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 name="Text Box 1031"/>
          <p:cNvSpPr txBox="1">
            <a:spLocks noChangeArrowheads="1"/>
          </p:cNvSpPr>
          <p:nvPr/>
        </p:nvSpPr>
        <p:spPr bwMode="auto">
          <a:xfrm>
            <a:off x="5562600" y="3875854"/>
            <a:ext cx="939424"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kumimoji="1" sz="2400">
                <a:solidFill>
                  <a:schemeClr val="tx1"/>
                </a:solidFill>
                <a:latin typeface="Times New Roman" panose="02020603050405020304" pitchFamily="18" charset="0"/>
                <a:ea typeface="MS PGothic" panose="020B0600070205080204" pitchFamily="34" charset="-128"/>
              </a:defRPr>
            </a:lvl1pPr>
            <a:lvl2pPr marL="742950" indent="-285750">
              <a:defRPr kumimoji="1" sz="2400">
                <a:solidFill>
                  <a:schemeClr val="tx1"/>
                </a:solidFill>
                <a:latin typeface="Times New Roman" panose="02020603050405020304" pitchFamily="18" charset="0"/>
                <a:ea typeface="MS PGothic" panose="020B0600070205080204" pitchFamily="34" charset="-128"/>
              </a:defRPr>
            </a:lvl2pPr>
            <a:lvl3pPr marL="1143000" indent="-228600">
              <a:defRPr kumimoji="1" sz="2400">
                <a:solidFill>
                  <a:schemeClr val="tx1"/>
                </a:solidFill>
                <a:latin typeface="Times New Roman" panose="02020603050405020304" pitchFamily="18" charset="0"/>
                <a:ea typeface="MS PGothic" panose="020B0600070205080204" pitchFamily="34" charset="-128"/>
              </a:defRPr>
            </a:lvl3pPr>
            <a:lvl4pPr marL="1600200" indent="-228600">
              <a:defRPr kumimoji="1" sz="2400">
                <a:solidFill>
                  <a:schemeClr val="tx1"/>
                </a:solidFill>
                <a:latin typeface="Times New Roman" panose="02020603050405020304" pitchFamily="18" charset="0"/>
                <a:ea typeface="MS PGothic" panose="020B0600070205080204" pitchFamily="34" charset="-128"/>
              </a:defRPr>
            </a:lvl4pPr>
            <a:lvl5pPr marL="2057400" indent="-228600">
              <a:defRPr kumimoji="1"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9pPr>
          </a:lstStyle>
          <a:p>
            <a:pPr eaLnBrk="1" hangingPunct="1"/>
            <a:r>
              <a:rPr lang="ja-JP" altLang="en-US" sz="1600" i="1" dirty="0">
                <a:latin typeface="Whitney Light" pitchFamily="50" charset="0"/>
              </a:rPr>
              <a:t>&lt;</a:t>
            </a:r>
            <a:r>
              <a:rPr lang="en-US" altLang="ja-JP" sz="1600" i="1" dirty="0">
                <a:latin typeface="Whitney Light" pitchFamily="50" charset="0"/>
              </a:rPr>
              <a:t>person&gt;</a:t>
            </a:r>
          </a:p>
        </p:txBody>
      </p:sp>
      <p:sp>
        <p:nvSpPr>
          <p:cNvPr id="17" name="Rectangle 1028"/>
          <p:cNvSpPr>
            <a:spLocks noChangeArrowheads="1"/>
          </p:cNvSpPr>
          <p:nvPr/>
        </p:nvSpPr>
        <p:spPr bwMode="auto">
          <a:xfrm>
            <a:off x="6563859" y="3217740"/>
            <a:ext cx="888898" cy="338554"/>
          </a:xfrm>
          <a:prstGeom prst="rect">
            <a:avLst/>
          </a:prstGeom>
          <a:noFill/>
          <a:ln>
            <a:noFill/>
          </a:ln>
          <a:effectLst/>
          <a:extLst>
            <a:ext uri="{909E8E84-426E-40DD-AFC4-6F175D3DCCD1}">
              <a14:hiddenFill xmlns:a14="http://schemas.microsoft.com/office/drawing/2010/main">
                <a:solidFill>
                  <a:srgbClr val="FF000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kumimoji="1" sz="2400">
                <a:solidFill>
                  <a:schemeClr val="tx1"/>
                </a:solidFill>
                <a:latin typeface="Times New Roman" panose="02020603050405020304" pitchFamily="18" charset="0"/>
                <a:ea typeface="MS PGothic" panose="020B0600070205080204" pitchFamily="34" charset="-128"/>
              </a:defRPr>
            </a:lvl1pPr>
            <a:lvl2pPr marL="742950" indent="-285750">
              <a:defRPr kumimoji="1" sz="2400">
                <a:solidFill>
                  <a:schemeClr val="tx1"/>
                </a:solidFill>
                <a:latin typeface="Times New Roman" panose="02020603050405020304" pitchFamily="18" charset="0"/>
                <a:ea typeface="MS PGothic" panose="020B0600070205080204" pitchFamily="34" charset="-128"/>
              </a:defRPr>
            </a:lvl2pPr>
            <a:lvl3pPr marL="1143000" indent="-228600">
              <a:defRPr kumimoji="1" sz="2400">
                <a:solidFill>
                  <a:schemeClr val="tx1"/>
                </a:solidFill>
                <a:latin typeface="Times New Roman" panose="02020603050405020304" pitchFamily="18" charset="0"/>
                <a:ea typeface="MS PGothic" panose="020B0600070205080204" pitchFamily="34" charset="-128"/>
              </a:defRPr>
            </a:lvl3pPr>
            <a:lvl4pPr marL="1600200" indent="-228600">
              <a:defRPr kumimoji="1" sz="2400">
                <a:solidFill>
                  <a:schemeClr val="tx1"/>
                </a:solidFill>
                <a:latin typeface="Times New Roman" panose="02020603050405020304" pitchFamily="18" charset="0"/>
                <a:ea typeface="MS PGothic" panose="020B0600070205080204" pitchFamily="34" charset="-128"/>
              </a:defRPr>
            </a:lvl4pPr>
            <a:lvl5pPr marL="2057400" indent="-228600">
              <a:defRPr kumimoji="1"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9pPr>
          </a:lstStyle>
          <a:p>
            <a:pPr eaLnBrk="1" hangingPunct="1"/>
            <a:r>
              <a:rPr kumimoji="0" lang="en-GB" altLang="en-US" sz="1600" i="1" dirty="0">
                <a:latin typeface="Whitney Light" pitchFamily="50" charset="0"/>
              </a:rPr>
              <a:t>triggered</a:t>
            </a:r>
            <a:endParaRPr kumimoji="0" lang="en-US" altLang="ja-JP" sz="1600" i="1" dirty="0">
              <a:latin typeface="Whitney Light" pitchFamily="50" charset="0"/>
            </a:endParaRPr>
          </a:p>
        </p:txBody>
      </p:sp>
      <p:cxnSp>
        <p:nvCxnSpPr>
          <p:cNvPr id="18" name="AutoShape 1029"/>
          <p:cNvCxnSpPr>
            <a:cxnSpLocks noChangeShapeType="1"/>
            <a:stCxn id="19" idx="0"/>
            <a:endCxn id="17" idx="2"/>
          </p:cNvCxnSpPr>
          <p:nvPr/>
        </p:nvCxnSpPr>
        <p:spPr bwMode="auto">
          <a:xfrm flipV="1">
            <a:off x="7008308" y="3556294"/>
            <a:ext cx="0" cy="301729"/>
          </a:xfrm>
          <a:prstGeom prst="straightConnector1">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9" name="Text Box 1032"/>
          <p:cNvSpPr txBox="1">
            <a:spLocks noChangeArrowheads="1"/>
          </p:cNvSpPr>
          <p:nvPr/>
        </p:nvSpPr>
        <p:spPr bwMode="auto">
          <a:xfrm>
            <a:off x="6549015" y="3858023"/>
            <a:ext cx="91858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kumimoji="1" sz="2400">
                <a:solidFill>
                  <a:schemeClr val="tx1"/>
                </a:solidFill>
                <a:latin typeface="Times New Roman" panose="02020603050405020304" pitchFamily="18" charset="0"/>
                <a:ea typeface="MS PGothic" panose="020B0600070205080204" pitchFamily="34" charset="-128"/>
              </a:defRPr>
            </a:lvl1pPr>
            <a:lvl2pPr marL="742950" indent="-285750">
              <a:defRPr kumimoji="1" sz="2400">
                <a:solidFill>
                  <a:schemeClr val="tx1"/>
                </a:solidFill>
                <a:latin typeface="Times New Roman" panose="02020603050405020304" pitchFamily="18" charset="0"/>
                <a:ea typeface="MS PGothic" panose="020B0600070205080204" pitchFamily="34" charset="-128"/>
              </a:defRPr>
            </a:lvl2pPr>
            <a:lvl3pPr marL="1143000" indent="-228600">
              <a:defRPr kumimoji="1" sz="2400">
                <a:solidFill>
                  <a:schemeClr val="tx1"/>
                </a:solidFill>
                <a:latin typeface="Times New Roman" panose="02020603050405020304" pitchFamily="18" charset="0"/>
                <a:ea typeface="MS PGothic" panose="020B0600070205080204" pitchFamily="34" charset="-128"/>
              </a:defRPr>
            </a:lvl3pPr>
            <a:lvl4pPr marL="1600200" indent="-228600">
              <a:defRPr kumimoji="1" sz="2400">
                <a:solidFill>
                  <a:schemeClr val="tx1"/>
                </a:solidFill>
                <a:latin typeface="Times New Roman" panose="02020603050405020304" pitchFamily="18" charset="0"/>
                <a:ea typeface="MS PGothic" panose="020B0600070205080204" pitchFamily="34" charset="-128"/>
              </a:defRPr>
            </a:lvl4pPr>
            <a:lvl5pPr marL="2057400" indent="-228600">
              <a:defRPr kumimoji="1"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9pPr>
          </a:lstStyle>
          <a:p>
            <a:pPr eaLnBrk="1" hangingPunct="1"/>
            <a:r>
              <a:rPr lang="en-US" altLang="ja-JP" sz="1600" i="1" dirty="0">
                <a:latin typeface="Whitney Light" pitchFamily="50" charset="0"/>
              </a:rPr>
              <a:t>explosion</a:t>
            </a:r>
          </a:p>
        </p:txBody>
      </p:sp>
      <p:sp>
        <p:nvSpPr>
          <p:cNvPr id="23" name="Rectangle 1028"/>
          <p:cNvSpPr>
            <a:spLocks noChangeArrowheads="1"/>
          </p:cNvSpPr>
          <p:nvPr/>
        </p:nvSpPr>
        <p:spPr bwMode="auto">
          <a:xfrm>
            <a:off x="7606480" y="3229896"/>
            <a:ext cx="888898" cy="338554"/>
          </a:xfrm>
          <a:prstGeom prst="rect">
            <a:avLst/>
          </a:prstGeom>
          <a:noFill/>
          <a:ln>
            <a:noFill/>
          </a:ln>
          <a:effectLst/>
          <a:extLst>
            <a:ext uri="{909E8E84-426E-40DD-AFC4-6F175D3DCCD1}">
              <a14:hiddenFill xmlns:a14="http://schemas.microsoft.com/office/drawing/2010/main">
                <a:solidFill>
                  <a:srgbClr val="FF000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kumimoji="1" sz="2400">
                <a:solidFill>
                  <a:schemeClr val="tx1"/>
                </a:solidFill>
                <a:latin typeface="Times New Roman" panose="02020603050405020304" pitchFamily="18" charset="0"/>
                <a:ea typeface="MS PGothic" panose="020B0600070205080204" pitchFamily="34" charset="-128"/>
              </a:defRPr>
            </a:lvl1pPr>
            <a:lvl2pPr marL="742950" indent="-285750">
              <a:defRPr kumimoji="1" sz="2400">
                <a:solidFill>
                  <a:schemeClr val="tx1"/>
                </a:solidFill>
                <a:latin typeface="Times New Roman" panose="02020603050405020304" pitchFamily="18" charset="0"/>
                <a:ea typeface="MS PGothic" panose="020B0600070205080204" pitchFamily="34" charset="-128"/>
              </a:defRPr>
            </a:lvl2pPr>
            <a:lvl3pPr marL="1143000" indent="-228600">
              <a:defRPr kumimoji="1" sz="2400">
                <a:solidFill>
                  <a:schemeClr val="tx1"/>
                </a:solidFill>
                <a:latin typeface="Times New Roman" panose="02020603050405020304" pitchFamily="18" charset="0"/>
                <a:ea typeface="MS PGothic" panose="020B0600070205080204" pitchFamily="34" charset="-128"/>
              </a:defRPr>
            </a:lvl3pPr>
            <a:lvl4pPr marL="1600200" indent="-228600">
              <a:defRPr kumimoji="1" sz="2400">
                <a:solidFill>
                  <a:schemeClr val="tx1"/>
                </a:solidFill>
                <a:latin typeface="Times New Roman" panose="02020603050405020304" pitchFamily="18" charset="0"/>
                <a:ea typeface="MS PGothic" panose="020B0600070205080204" pitchFamily="34" charset="-128"/>
              </a:defRPr>
            </a:lvl4pPr>
            <a:lvl5pPr marL="2057400" indent="-228600">
              <a:defRPr kumimoji="1"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9pPr>
          </a:lstStyle>
          <a:p>
            <a:pPr eaLnBrk="1" hangingPunct="1"/>
            <a:r>
              <a:rPr kumimoji="0" lang="en-GB" altLang="en-US" sz="1600" i="1" dirty="0">
                <a:latin typeface="Whitney Light" pitchFamily="50" charset="0"/>
              </a:rPr>
              <a:t>triggered</a:t>
            </a:r>
            <a:endParaRPr kumimoji="0" lang="en-US" altLang="ja-JP" sz="1600" i="1" dirty="0">
              <a:latin typeface="Whitney Light" pitchFamily="50" charset="0"/>
            </a:endParaRPr>
          </a:p>
        </p:txBody>
      </p:sp>
      <p:cxnSp>
        <p:nvCxnSpPr>
          <p:cNvPr id="24" name="AutoShape 1029"/>
          <p:cNvCxnSpPr>
            <a:cxnSpLocks noChangeShapeType="1"/>
            <a:stCxn id="25" idx="0"/>
            <a:endCxn id="23" idx="2"/>
          </p:cNvCxnSpPr>
          <p:nvPr/>
        </p:nvCxnSpPr>
        <p:spPr bwMode="auto">
          <a:xfrm flipH="1" flipV="1">
            <a:off x="8050929" y="3568450"/>
            <a:ext cx="1" cy="301729"/>
          </a:xfrm>
          <a:prstGeom prst="straightConnector1">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 name="Text Box 1032"/>
          <p:cNvSpPr txBox="1">
            <a:spLocks noChangeArrowheads="1"/>
          </p:cNvSpPr>
          <p:nvPr/>
        </p:nvSpPr>
        <p:spPr bwMode="auto">
          <a:xfrm>
            <a:off x="7750879" y="3870179"/>
            <a:ext cx="600101"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kumimoji="1" sz="2400">
                <a:solidFill>
                  <a:schemeClr val="tx1"/>
                </a:solidFill>
                <a:latin typeface="Times New Roman" panose="02020603050405020304" pitchFamily="18" charset="0"/>
                <a:ea typeface="MS PGothic" panose="020B0600070205080204" pitchFamily="34" charset="-128"/>
              </a:defRPr>
            </a:lvl1pPr>
            <a:lvl2pPr marL="742950" indent="-285750">
              <a:defRPr kumimoji="1" sz="2400">
                <a:solidFill>
                  <a:schemeClr val="tx1"/>
                </a:solidFill>
                <a:latin typeface="Times New Roman" panose="02020603050405020304" pitchFamily="18" charset="0"/>
                <a:ea typeface="MS PGothic" panose="020B0600070205080204" pitchFamily="34" charset="-128"/>
              </a:defRPr>
            </a:lvl2pPr>
            <a:lvl3pPr marL="1143000" indent="-228600">
              <a:defRPr kumimoji="1" sz="2400">
                <a:solidFill>
                  <a:schemeClr val="tx1"/>
                </a:solidFill>
                <a:latin typeface="Times New Roman" panose="02020603050405020304" pitchFamily="18" charset="0"/>
                <a:ea typeface="MS PGothic" panose="020B0600070205080204" pitchFamily="34" charset="-128"/>
              </a:defRPr>
            </a:lvl3pPr>
            <a:lvl4pPr marL="1600200" indent="-228600">
              <a:defRPr kumimoji="1" sz="2400">
                <a:solidFill>
                  <a:schemeClr val="tx1"/>
                </a:solidFill>
                <a:latin typeface="Times New Roman" panose="02020603050405020304" pitchFamily="18" charset="0"/>
                <a:ea typeface="MS PGothic" panose="020B0600070205080204" pitchFamily="34" charset="-128"/>
              </a:defRPr>
            </a:lvl4pPr>
            <a:lvl5pPr marL="2057400" indent="-228600">
              <a:defRPr kumimoji="1"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9pPr>
          </a:lstStyle>
          <a:p>
            <a:pPr eaLnBrk="1" hangingPunct="1"/>
            <a:r>
              <a:rPr lang="en-US" altLang="ja-JP" sz="1600" i="1" dirty="0" smtClean="0">
                <a:latin typeface="Whitney Light" pitchFamily="50" charset="0"/>
              </a:rPr>
              <a:t>heart</a:t>
            </a:r>
            <a:endParaRPr lang="en-US" altLang="ja-JP" sz="1600" i="1" dirty="0">
              <a:latin typeface="Whitney Light" pitchFamily="50" charset="0"/>
            </a:endParaRPr>
          </a:p>
        </p:txBody>
      </p:sp>
      <p:cxnSp>
        <p:nvCxnSpPr>
          <p:cNvPr id="26" name="AutoShape 1029"/>
          <p:cNvCxnSpPr>
            <a:cxnSpLocks noChangeShapeType="1"/>
            <a:stCxn id="27" idx="0"/>
            <a:endCxn id="25" idx="2"/>
          </p:cNvCxnSpPr>
          <p:nvPr/>
        </p:nvCxnSpPr>
        <p:spPr bwMode="auto">
          <a:xfrm flipV="1">
            <a:off x="8050930" y="4208733"/>
            <a:ext cx="0" cy="307038"/>
          </a:xfrm>
          <a:prstGeom prst="straightConnector1">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7" name="Text Box 1032"/>
          <p:cNvSpPr txBox="1">
            <a:spLocks noChangeArrowheads="1"/>
          </p:cNvSpPr>
          <p:nvPr/>
        </p:nvSpPr>
        <p:spPr bwMode="auto">
          <a:xfrm>
            <a:off x="7668581" y="4515771"/>
            <a:ext cx="764697"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kumimoji="1" sz="2400">
                <a:solidFill>
                  <a:schemeClr val="tx1"/>
                </a:solidFill>
                <a:latin typeface="Times New Roman" panose="02020603050405020304" pitchFamily="18" charset="0"/>
                <a:ea typeface="MS PGothic" panose="020B0600070205080204" pitchFamily="34" charset="-128"/>
              </a:defRPr>
            </a:lvl1pPr>
            <a:lvl2pPr marL="742950" indent="-285750">
              <a:defRPr kumimoji="1" sz="2400">
                <a:solidFill>
                  <a:schemeClr val="tx1"/>
                </a:solidFill>
                <a:latin typeface="Times New Roman" panose="02020603050405020304" pitchFamily="18" charset="0"/>
                <a:ea typeface="MS PGothic" panose="020B0600070205080204" pitchFamily="34" charset="-128"/>
              </a:defRPr>
            </a:lvl2pPr>
            <a:lvl3pPr marL="1143000" indent="-228600">
              <a:defRPr kumimoji="1" sz="2400">
                <a:solidFill>
                  <a:schemeClr val="tx1"/>
                </a:solidFill>
                <a:latin typeface="Times New Roman" panose="02020603050405020304" pitchFamily="18" charset="0"/>
                <a:ea typeface="MS PGothic" panose="020B0600070205080204" pitchFamily="34" charset="-128"/>
              </a:defRPr>
            </a:lvl3pPr>
            <a:lvl4pPr marL="1600200" indent="-228600">
              <a:defRPr kumimoji="1" sz="2400">
                <a:solidFill>
                  <a:schemeClr val="tx1"/>
                </a:solidFill>
                <a:latin typeface="Times New Roman" panose="02020603050405020304" pitchFamily="18" charset="0"/>
                <a:ea typeface="MS PGothic" panose="020B0600070205080204" pitchFamily="34" charset="-128"/>
              </a:defRPr>
            </a:lvl4pPr>
            <a:lvl5pPr marL="2057400" indent="-228600">
              <a:defRPr kumimoji="1"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9pPr>
          </a:lstStyle>
          <a:p>
            <a:pPr eaLnBrk="1" hangingPunct="1"/>
            <a:r>
              <a:rPr lang="en-US" altLang="ja-JP" sz="1600" i="1" dirty="0" smtClean="0">
                <a:latin typeface="Whitney Light" pitchFamily="50" charset="0"/>
              </a:rPr>
              <a:t>the city</a:t>
            </a:r>
            <a:endParaRPr lang="en-US" altLang="ja-JP" sz="1600" i="1" dirty="0">
              <a:latin typeface="Whitney Light" pitchFamily="50" charset="0"/>
            </a:endParaRPr>
          </a:p>
        </p:txBody>
      </p:sp>
      <p:sp>
        <p:nvSpPr>
          <p:cNvPr id="32" name="Rectangle 1028"/>
          <p:cNvSpPr>
            <a:spLocks noChangeArrowheads="1"/>
          </p:cNvSpPr>
          <p:nvPr/>
        </p:nvSpPr>
        <p:spPr bwMode="auto">
          <a:xfrm>
            <a:off x="6104566" y="4766846"/>
            <a:ext cx="888898" cy="338554"/>
          </a:xfrm>
          <a:prstGeom prst="rect">
            <a:avLst/>
          </a:prstGeom>
          <a:noFill/>
          <a:ln>
            <a:noFill/>
          </a:ln>
          <a:effectLst/>
          <a:extLst>
            <a:ext uri="{909E8E84-426E-40DD-AFC4-6F175D3DCCD1}">
              <a14:hiddenFill xmlns:a14="http://schemas.microsoft.com/office/drawing/2010/main">
                <a:solidFill>
                  <a:srgbClr val="FF000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kumimoji="1" sz="2400">
                <a:solidFill>
                  <a:schemeClr val="tx1"/>
                </a:solidFill>
                <a:latin typeface="Times New Roman" panose="02020603050405020304" pitchFamily="18" charset="0"/>
                <a:ea typeface="MS PGothic" panose="020B0600070205080204" pitchFamily="34" charset="-128"/>
              </a:defRPr>
            </a:lvl1pPr>
            <a:lvl2pPr marL="742950" indent="-285750">
              <a:defRPr kumimoji="1" sz="2400">
                <a:solidFill>
                  <a:schemeClr val="tx1"/>
                </a:solidFill>
                <a:latin typeface="Times New Roman" panose="02020603050405020304" pitchFamily="18" charset="0"/>
                <a:ea typeface="MS PGothic" panose="020B0600070205080204" pitchFamily="34" charset="-128"/>
              </a:defRPr>
            </a:lvl2pPr>
            <a:lvl3pPr marL="1143000" indent="-228600">
              <a:defRPr kumimoji="1" sz="2400">
                <a:solidFill>
                  <a:schemeClr val="tx1"/>
                </a:solidFill>
                <a:latin typeface="Times New Roman" panose="02020603050405020304" pitchFamily="18" charset="0"/>
                <a:ea typeface="MS PGothic" panose="020B0600070205080204" pitchFamily="34" charset="-128"/>
              </a:defRPr>
            </a:lvl3pPr>
            <a:lvl4pPr marL="1600200" indent="-228600">
              <a:defRPr kumimoji="1" sz="2400">
                <a:solidFill>
                  <a:schemeClr val="tx1"/>
                </a:solidFill>
                <a:latin typeface="Times New Roman" panose="02020603050405020304" pitchFamily="18" charset="0"/>
                <a:ea typeface="MS PGothic" panose="020B0600070205080204" pitchFamily="34" charset="-128"/>
              </a:defRPr>
            </a:lvl4pPr>
            <a:lvl5pPr marL="2057400" indent="-228600">
              <a:defRPr kumimoji="1"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9pPr>
          </a:lstStyle>
          <a:p>
            <a:pPr eaLnBrk="1" hangingPunct="1"/>
            <a:r>
              <a:rPr kumimoji="0" lang="en-GB" altLang="en-US" sz="1600" i="1">
                <a:latin typeface="Whitney Light" pitchFamily="50" charset="0"/>
              </a:rPr>
              <a:t>triggered</a:t>
            </a:r>
            <a:endParaRPr kumimoji="0" lang="en-US" altLang="ja-JP" sz="1600" i="1">
              <a:latin typeface="Whitney Light" pitchFamily="50" charset="0"/>
            </a:endParaRPr>
          </a:p>
        </p:txBody>
      </p:sp>
      <p:cxnSp>
        <p:nvCxnSpPr>
          <p:cNvPr id="33" name="AutoShape 1029"/>
          <p:cNvCxnSpPr>
            <a:cxnSpLocks noChangeShapeType="1"/>
            <a:stCxn id="36" idx="0"/>
            <a:endCxn id="32" idx="2"/>
          </p:cNvCxnSpPr>
          <p:nvPr/>
        </p:nvCxnSpPr>
        <p:spPr bwMode="auto">
          <a:xfrm flipH="1" flipV="1">
            <a:off x="6549015" y="5105400"/>
            <a:ext cx="2537" cy="510933"/>
          </a:xfrm>
          <a:prstGeom prst="straightConnector1">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AutoShape 1030"/>
          <p:cNvCxnSpPr>
            <a:cxnSpLocks noChangeShapeType="1"/>
            <a:stCxn id="35" idx="0"/>
            <a:endCxn id="32" idx="2"/>
          </p:cNvCxnSpPr>
          <p:nvPr/>
        </p:nvCxnSpPr>
        <p:spPr bwMode="auto">
          <a:xfrm flipV="1">
            <a:off x="5575112" y="5105400"/>
            <a:ext cx="973903" cy="510933"/>
          </a:xfrm>
          <a:prstGeom prst="straightConnector1">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5" name="Text Box 1031"/>
          <p:cNvSpPr txBox="1">
            <a:spLocks noChangeArrowheads="1"/>
          </p:cNvSpPr>
          <p:nvPr/>
        </p:nvSpPr>
        <p:spPr bwMode="auto">
          <a:xfrm>
            <a:off x="5105400" y="5616333"/>
            <a:ext cx="939424"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kumimoji="1" sz="2400">
                <a:solidFill>
                  <a:schemeClr val="tx1"/>
                </a:solidFill>
                <a:latin typeface="Times New Roman" panose="02020603050405020304" pitchFamily="18" charset="0"/>
                <a:ea typeface="MS PGothic" panose="020B0600070205080204" pitchFamily="34" charset="-128"/>
              </a:defRPr>
            </a:lvl1pPr>
            <a:lvl2pPr marL="742950" indent="-285750">
              <a:defRPr kumimoji="1" sz="2400">
                <a:solidFill>
                  <a:schemeClr val="tx1"/>
                </a:solidFill>
                <a:latin typeface="Times New Roman" panose="02020603050405020304" pitchFamily="18" charset="0"/>
                <a:ea typeface="MS PGothic" panose="020B0600070205080204" pitchFamily="34" charset="-128"/>
              </a:defRPr>
            </a:lvl2pPr>
            <a:lvl3pPr marL="1143000" indent="-228600">
              <a:defRPr kumimoji="1" sz="2400">
                <a:solidFill>
                  <a:schemeClr val="tx1"/>
                </a:solidFill>
                <a:latin typeface="Times New Roman" panose="02020603050405020304" pitchFamily="18" charset="0"/>
                <a:ea typeface="MS PGothic" panose="020B0600070205080204" pitchFamily="34" charset="-128"/>
              </a:defRPr>
            </a:lvl3pPr>
            <a:lvl4pPr marL="1600200" indent="-228600">
              <a:defRPr kumimoji="1" sz="2400">
                <a:solidFill>
                  <a:schemeClr val="tx1"/>
                </a:solidFill>
                <a:latin typeface="Times New Roman" panose="02020603050405020304" pitchFamily="18" charset="0"/>
                <a:ea typeface="MS PGothic" panose="020B0600070205080204" pitchFamily="34" charset="-128"/>
              </a:defRPr>
            </a:lvl4pPr>
            <a:lvl5pPr marL="2057400" indent="-228600">
              <a:defRPr kumimoji="1"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9pPr>
          </a:lstStyle>
          <a:p>
            <a:pPr eaLnBrk="1" hangingPunct="1"/>
            <a:r>
              <a:rPr lang="ja-JP" altLang="en-US" sz="1600" i="1">
                <a:latin typeface="Whitney Light" pitchFamily="50" charset="0"/>
              </a:rPr>
              <a:t>&lt;</a:t>
            </a:r>
            <a:r>
              <a:rPr lang="en-US" altLang="ja-JP" sz="1600" i="1">
                <a:latin typeface="Whitney Light" pitchFamily="50" charset="0"/>
              </a:rPr>
              <a:t>person&gt;</a:t>
            </a:r>
          </a:p>
        </p:txBody>
      </p:sp>
      <p:sp>
        <p:nvSpPr>
          <p:cNvPr id="36" name="Text Box 1032"/>
          <p:cNvSpPr txBox="1">
            <a:spLocks noChangeArrowheads="1"/>
          </p:cNvSpPr>
          <p:nvPr/>
        </p:nvSpPr>
        <p:spPr bwMode="auto">
          <a:xfrm>
            <a:off x="6092259" y="5616333"/>
            <a:ext cx="91858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kumimoji="1" sz="2400">
                <a:solidFill>
                  <a:schemeClr val="tx1"/>
                </a:solidFill>
                <a:latin typeface="Times New Roman" panose="02020603050405020304" pitchFamily="18" charset="0"/>
                <a:ea typeface="MS PGothic" panose="020B0600070205080204" pitchFamily="34" charset="-128"/>
              </a:defRPr>
            </a:lvl1pPr>
            <a:lvl2pPr marL="742950" indent="-285750">
              <a:defRPr kumimoji="1" sz="2400">
                <a:solidFill>
                  <a:schemeClr val="tx1"/>
                </a:solidFill>
                <a:latin typeface="Times New Roman" panose="02020603050405020304" pitchFamily="18" charset="0"/>
                <a:ea typeface="MS PGothic" panose="020B0600070205080204" pitchFamily="34" charset="-128"/>
              </a:defRPr>
            </a:lvl2pPr>
            <a:lvl3pPr marL="1143000" indent="-228600">
              <a:defRPr kumimoji="1" sz="2400">
                <a:solidFill>
                  <a:schemeClr val="tx1"/>
                </a:solidFill>
                <a:latin typeface="Times New Roman" panose="02020603050405020304" pitchFamily="18" charset="0"/>
                <a:ea typeface="MS PGothic" panose="020B0600070205080204" pitchFamily="34" charset="-128"/>
              </a:defRPr>
            </a:lvl3pPr>
            <a:lvl4pPr marL="1600200" indent="-228600">
              <a:defRPr kumimoji="1" sz="2400">
                <a:solidFill>
                  <a:schemeClr val="tx1"/>
                </a:solidFill>
                <a:latin typeface="Times New Roman" panose="02020603050405020304" pitchFamily="18" charset="0"/>
                <a:ea typeface="MS PGothic" panose="020B0600070205080204" pitchFamily="34" charset="-128"/>
              </a:defRPr>
            </a:lvl4pPr>
            <a:lvl5pPr marL="2057400" indent="-228600">
              <a:defRPr kumimoji="1"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9pPr>
          </a:lstStyle>
          <a:p>
            <a:pPr eaLnBrk="1" hangingPunct="1"/>
            <a:r>
              <a:rPr lang="en-US" altLang="ja-JP" sz="1600" i="1" dirty="0">
                <a:latin typeface="Whitney Light" pitchFamily="50" charset="0"/>
              </a:rPr>
              <a:t>explosion</a:t>
            </a:r>
          </a:p>
        </p:txBody>
      </p:sp>
      <p:cxnSp>
        <p:nvCxnSpPr>
          <p:cNvPr id="37" name="AutoShape 1029"/>
          <p:cNvCxnSpPr>
            <a:cxnSpLocks noChangeShapeType="1"/>
            <a:stCxn id="38" idx="0"/>
            <a:endCxn id="32" idx="2"/>
          </p:cNvCxnSpPr>
          <p:nvPr/>
        </p:nvCxnSpPr>
        <p:spPr bwMode="auto">
          <a:xfrm flipH="1" flipV="1">
            <a:off x="6549015" y="5105400"/>
            <a:ext cx="809314" cy="510933"/>
          </a:xfrm>
          <a:prstGeom prst="straightConnector1">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8" name="Text Box 1032"/>
          <p:cNvSpPr txBox="1">
            <a:spLocks noChangeArrowheads="1"/>
          </p:cNvSpPr>
          <p:nvPr/>
        </p:nvSpPr>
        <p:spPr bwMode="auto">
          <a:xfrm>
            <a:off x="7058278" y="5616333"/>
            <a:ext cx="600101"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kumimoji="1" sz="2400">
                <a:solidFill>
                  <a:schemeClr val="tx1"/>
                </a:solidFill>
                <a:latin typeface="Times New Roman" panose="02020603050405020304" pitchFamily="18" charset="0"/>
                <a:ea typeface="MS PGothic" panose="020B0600070205080204" pitchFamily="34" charset="-128"/>
              </a:defRPr>
            </a:lvl1pPr>
            <a:lvl2pPr marL="742950" indent="-285750">
              <a:defRPr kumimoji="1" sz="2400">
                <a:solidFill>
                  <a:schemeClr val="tx1"/>
                </a:solidFill>
                <a:latin typeface="Times New Roman" panose="02020603050405020304" pitchFamily="18" charset="0"/>
                <a:ea typeface="MS PGothic" panose="020B0600070205080204" pitchFamily="34" charset="-128"/>
              </a:defRPr>
            </a:lvl2pPr>
            <a:lvl3pPr marL="1143000" indent="-228600">
              <a:defRPr kumimoji="1" sz="2400">
                <a:solidFill>
                  <a:schemeClr val="tx1"/>
                </a:solidFill>
                <a:latin typeface="Times New Roman" panose="02020603050405020304" pitchFamily="18" charset="0"/>
                <a:ea typeface="MS PGothic" panose="020B0600070205080204" pitchFamily="34" charset="-128"/>
              </a:defRPr>
            </a:lvl3pPr>
            <a:lvl4pPr marL="1600200" indent="-228600">
              <a:defRPr kumimoji="1" sz="2400">
                <a:solidFill>
                  <a:schemeClr val="tx1"/>
                </a:solidFill>
                <a:latin typeface="Times New Roman" panose="02020603050405020304" pitchFamily="18" charset="0"/>
                <a:ea typeface="MS PGothic" panose="020B0600070205080204" pitchFamily="34" charset="-128"/>
              </a:defRPr>
            </a:lvl4pPr>
            <a:lvl5pPr marL="2057400" indent="-228600">
              <a:defRPr kumimoji="1"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9pPr>
          </a:lstStyle>
          <a:p>
            <a:pPr eaLnBrk="1" hangingPunct="1"/>
            <a:r>
              <a:rPr lang="en-US" altLang="ja-JP" sz="1600" i="1" dirty="0" smtClean="0">
                <a:latin typeface="Whitney Light" pitchFamily="50" charset="0"/>
              </a:rPr>
              <a:t>heart</a:t>
            </a:r>
            <a:endParaRPr lang="en-US" altLang="ja-JP" sz="1600" i="1" dirty="0">
              <a:latin typeface="Whitney Light" pitchFamily="50" charset="0"/>
            </a:endParaRPr>
          </a:p>
        </p:txBody>
      </p:sp>
      <p:cxnSp>
        <p:nvCxnSpPr>
          <p:cNvPr id="39" name="AutoShape 1029"/>
          <p:cNvCxnSpPr>
            <a:cxnSpLocks noChangeShapeType="1"/>
            <a:stCxn id="40" idx="0"/>
            <a:endCxn id="38" idx="2"/>
          </p:cNvCxnSpPr>
          <p:nvPr/>
        </p:nvCxnSpPr>
        <p:spPr bwMode="auto">
          <a:xfrm flipH="1" flipV="1">
            <a:off x="7358329" y="5954887"/>
            <a:ext cx="7340" cy="342083"/>
          </a:xfrm>
          <a:prstGeom prst="straightConnector1">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0" name="Text Box 1032"/>
          <p:cNvSpPr txBox="1">
            <a:spLocks noChangeArrowheads="1"/>
          </p:cNvSpPr>
          <p:nvPr/>
        </p:nvSpPr>
        <p:spPr bwMode="auto">
          <a:xfrm>
            <a:off x="6983320" y="6296970"/>
            <a:ext cx="764697"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kumimoji="1" sz="2400">
                <a:solidFill>
                  <a:schemeClr val="tx1"/>
                </a:solidFill>
                <a:latin typeface="Times New Roman" panose="02020603050405020304" pitchFamily="18" charset="0"/>
                <a:ea typeface="MS PGothic" panose="020B0600070205080204" pitchFamily="34" charset="-128"/>
              </a:defRPr>
            </a:lvl1pPr>
            <a:lvl2pPr marL="742950" indent="-285750">
              <a:defRPr kumimoji="1" sz="2400">
                <a:solidFill>
                  <a:schemeClr val="tx1"/>
                </a:solidFill>
                <a:latin typeface="Times New Roman" panose="02020603050405020304" pitchFamily="18" charset="0"/>
                <a:ea typeface="MS PGothic" panose="020B0600070205080204" pitchFamily="34" charset="-128"/>
              </a:defRPr>
            </a:lvl2pPr>
            <a:lvl3pPr marL="1143000" indent="-228600">
              <a:defRPr kumimoji="1" sz="2400">
                <a:solidFill>
                  <a:schemeClr val="tx1"/>
                </a:solidFill>
                <a:latin typeface="Times New Roman" panose="02020603050405020304" pitchFamily="18" charset="0"/>
                <a:ea typeface="MS PGothic" panose="020B0600070205080204" pitchFamily="34" charset="-128"/>
              </a:defRPr>
            </a:lvl3pPr>
            <a:lvl4pPr marL="1600200" indent="-228600">
              <a:defRPr kumimoji="1" sz="2400">
                <a:solidFill>
                  <a:schemeClr val="tx1"/>
                </a:solidFill>
                <a:latin typeface="Times New Roman" panose="02020603050405020304" pitchFamily="18" charset="0"/>
                <a:ea typeface="MS PGothic" panose="020B0600070205080204" pitchFamily="34" charset="-128"/>
              </a:defRPr>
            </a:lvl4pPr>
            <a:lvl5pPr marL="2057400" indent="-228600">
              <a:defRPr kumimoji="1"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MS PGothic" panose="020B0600070205080204" pitchFamily="34" charset="-128"/>
              </a:defRPr>
            </a:lvl9pPr>
          </a:lstStyle>
          <a:p>
            <a:pPr eaLnBrk="1" hangingPunct="1"/>
            <a:r>
              <a:rPr lang="en-US" altLang="ja-JP" sz="1600" i="1" dirty="0" smtClean="0">
                <a:latin typeface="Whitney Light" pitchFamily="50" charset="0"/>
              </a:rPr>
              <a:t>the city</a:t>
            </a:r>
            <a:endParaRPr lang="en-US" altLang="ja-JP" sz="1600" i="1" dirty="0">
              <a:latin typeface="Whitney Light" pitchFamily="50" charset="0"/>
            </a:endParaRPr>
          </a:p>
        </p:txBody>
      </p:sp>
    </p:spTree>
    <p:extLst>
      <p:ext uri="{BB962C8B-B14F-4D97-AF65-F5344CB8AC3E}">
        <p14:creationId xmlns:p14="http://schemas.microsoft.com/office/powerpoint/2010/main" val="290380014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Spectrum of Models of Representation (3/4): Predicate-based Rules</a:t>
            </a:r>
            <a:endParaRPr lang="en-US" dirty="0"/>
          </a:p>
        </p:txBody>
      </p:sp>
      <p:sp>
        <p:nvSpPr>
          <p:cNvPr id="3" name="Content Placeholder 2"/>
          <p:cNvSpPr>
            <a:spLocks noGrp="1"/>
          </p:cNvSpPr>
          <p:nvPr>
            <p:ph idx="1"/>
          </p:nvPr>
        </p:nvSpPr>
        <p:spPr>
          <a:xfrm>
            <a:off x="182563" y="1325564"/>
            <a:ext cx="8686800" cy="5029200"/>
          </a:xfrm>
        </p:spPr>
        <p:txBody>
          <a:bodyPr/>
          <a:lstStyle/>
          <a:p>
            <a:r>
              <a:rPr lang="en-US" sz="1800" dirty="0" smtClean="0"/>
              <a:t>Rule program expressed using first order logic</a:t>
            </a:r>
            <a:endParaRPr lang="en-US" sz="1800" dirty="0"/>
          </a:p>
          <a:p>
            <a:r>
              <a:rPr lang="en-US" sz="1800" dirty="0" smtClean="0"/>
              <a:t>SQL-like [Krishnamurthy et al., 2008]</a:t>
            </a:r>
            <a:endParaRPr lang="en-US" sz="1800" dirty="0"/>
          </a:p>
          <a:p>
            <a:pPr lvl="1" eaLnBrk="1" hangingPunct="1">
              <a:buNone/>
            </a:pPr>
            <a:endParaRPr lang="en-US" altLang="en-US" sz="1400" dirty="0" smtClean="0">
              <a:solidFill>
                <a:srgbClr val="660066"/>
              </a:solidFill>
              <a:latin typeface="Consolas" panose="020B0609020204030204" pitchFamily="49" charset="0"/>
            </a:endParaRPr>
          </a:p>
          <a:p>
            <a:pPr lvl="1" eaLnBrk="1" hangingPunct="1">
              <a:buNone/>
            </a:pPr>
            <a:r>
              <a:rPr lang="en-US" altLang="en-US" sz="1400" i="1" dirty="0" smtClean="0">
                <a:solidFill>
                  <a:srgbClr val="660066"/>
                </a:solidFill>
              </a:rPr>
              <a:t>create </a:t>
            </a:r>
            <a:r>
              <a:rPr lang="en-US" altLang="en-US" sz="1400" i="1" dirty="0">
                <a:solidFill>
                  <a:srgbClr val="660066"/>
                </a:solidFill>
              </a:rPr>
              <a:t>view</a:t>
            </a:r>
            <a:r>
              <a:rPr lang="en-US" altLang="en-US" sz="1400" i="1" dirty="0">
                <a:solidFill>
                  <a:srgbClr val="000000"/>
                </a:solidFill>
              </a:rPr>
              <a:t> Person </a:t>
            </a:r>
            <a:r>
              <a:rPr lang="en-US" altLang="en-US" sz="1400" i="1" dirty="0">
                <a:solidFill>
                  <a:srgbClr val="660066"/>
                </a:solidFill>
              </a:rPr>
              <a:t>as </a:t>
            </a:r>
            <a:r>
              <a:rPr lang="en-US" altLang="en-US" sz="1400" i="1" dirty="0" smtClean="0">
                <a:solidFill>
                  <a:srgbClr val="000000"/>
                </a:solidFill>
              </a:rPr>
              <a:t>…;</a:t>
            </a:r>
            <a:r>
              <a:rPr lang="en-US" altLang="en-US" sz="1400" i="1" dirty="0">
                <a:solidFill>
                  <a:srgbClr val="660066"/>
                </a:solidFill>
              </a:rPr>
              <a:t> </a:t>
            </a:r>
            <a:r>
              <a:rPr lang="en-US" altLang="en-US" sz="1400" i="1" dirty="0" smtClean="0">
                <a:solidFill>
                  <a:srgbClr val="660066"/>
                </a:solidFill>
              </a:rPr>
              <a:t>create </a:t>
            </a:r>
            <a:r>
              <a:rPr lang="en-US" altLang="en-US" sz="1400" i="1" dirty="0">
                <a:solidFill>
                  <a:srgbClr val="660066"/>
                </a:solidFill>
              </a:rPr>
              <a:t>view</a:t>
            </a:r>
            <a:r>
              <a:rPr lang="en-US" altLang="en-US" sz="1400" i="1" dirty="0">
                <a:solidFill>
                  <a:srgbClr val="000000"/>
                </a:solidFill>
              </a:rPr>
              <a:t> </a:t>
            </a:r>
            <a:r>
              <a:rPr lang="en-US" altLang="en-US" sz="1400" i="1" dirty="0" err="1" smtClean="0">
                <a:solidFill>
                  <a:srgbClr val="000000"/>
                </a:solidFill>
              </a:rPr>
              <a:t>PhoneNum</a:t>
            </a:r>
            <a:r>
              <a:rPr lang="en-US" altLang="en-US" sz="1400" i="1" dirty="0" smtClean="0">
                <a:solidFill>
                  <a:srgbClr val="000000"/>
                </a:solidFill>
              </a:rPr>
              <a:t> </a:t>
            </a:r>
            <a:r>
              <a:rPr lang="en-US" altLang="en-US" sz="1400" i="1" dirty="0" smtClean="0">
                <a:solidFill>
                  <a:srgbClr val="660066"/>
                </a:solidFill>
              </a:rPr>
              <a:t>as </a:t>
            </a:r>
            <a:r>
              <a:rPr lang="en-US" altLang="en-US" sz="1400" i="1" dirty="0" smtClean="0">
                <a:solidFill>
                  <a:srgbClr val="000000"/>
                </a:solidFill>
              </a:rPr>
              <a:t>…;</a:t>
            </a:r>
            <a:endParaRPr lang="en-US" altLang="en-US" sz="1400" i="1" dirty="0" smtClean="0">
              <a:solidFill>
                <a:srgbClr val="660066"/>
              </a:solidFill>
            </a:endParaRPr>
          </a:p>
          <a:p>
            <a:pPr lvl="1" eaLnBrk="1" hangingPunct="1">
              <a:buNone/>
            </a:pPr>
            <a:r>
              <a:rPr lang="en-US" altLang="en-US" sz="1400" i="1" dirty="0">
                <a:solidFill>
                  <a:srgbClr val="660066"/>
                </a:solidFill>
              </a:rPr>
              <a:t>create view</a:t>
            </a:r>
            <a:r>
              <a:rPr lang="en-US" altLang="en-US" sz="1400" i="1" dirty="0">
                <a:solidFill>
                  <a:srgbClr val="000000"/>
                </a:solidFill>
              </a:rPr>
              <a:t> </a:t>
            </a:r>
            <a:r>
              <a:rPr lang="en-US" altLang="en-US" sz="1400" i="1" dirty="0" smtClean="0">
                <a:solidFill>
                  <a:srgbClr val="000000"/>
                </a:solidFill>
              </a:rPr>
              <a:t>Sentence </a:t>
            </a:r>
            <a:r>
              <a:rPr lang="en-US" altLang="en-US" sz="1400" i="1" dirty="0" smtClean="0">
                <a:solidFill>
                  <a:srgbClr val="660066"/>
                </a:solidFill>
              </a:rPr>
              <a:t>as </a:t>
            </a:r>
            <a:r>
              <a:rPr lang="en-US" altLang="en-US" sz="1400" i="1" dirty="0" smtClean="0">
                <a:solidFill>
                  <a:srgbClr val="000000"/>
                </a:solidFill>
              </a:rPr>
              <a:t>…;</a:t>
            </a:r>
          </a:p>
          <a:p>
            <a:pPr lvl="1" eaLnBrk="1" hangingPunct="1">
              <a:buNone/>
            </a:pPr>
            <a:endParaRPr lang="en-US" altLang="en-US" sz="1400" i="1" dirty="0" smtClean="0">
              <a:solidFill>
                <a:srgbClr val="660066"/>
              </a:solidFill>
            </a:endParaRPr>
          </a:p>
          <a:p>
            <a:pPr lvl="1" eaLnBrk="1" hangingPunct="1">
              <a:buFontTx/>
              <a:buNone/>
            </a:pPr>
            <a:r>
              <a:rPr lang="en-US" altLang="en-US" sz="1400" i="1" dirty="0" smtClean="0">
                <a:solidFill>
                  <a:srgbClr val="660066"/>
                </a:solidFill>
              </a:rPr>
              <a:t>create </a:t>
            </a:r>
            <a:r>
              <a:rPr lang="en-US" altLang="en-US" sz="1400" i="1" dirty="0">
                <a:solidFill>
                  <a:srgbClr val="660066"/>
                </a:solidFill>
              </a:rPr>
              <a:t>view</a:t>
            </a:r>
            <a:r>
              <a:rPr lang="en-US" altLang="en-US" sz="1400" i="1" dirty="0">
                <a:solidFill>
                  <a:srgbClr val="000000"/>
                </a:solidFill>
              </a:rPr>
              <a:t> </a:t>
            </a:r>
            <a:r>
              <a:rPr lang="en-US" altLang="en-US" sz="1400" i="1" dirty="0" err="1">
                <a:solidFill>
                  <a:srgbClr val="000000"/>
                </a:solidFill>
              </a:rPr>
              <a:t>PersonPhone</a:t>
            </a:r>
            <a:r>
              <a:rPr lang="en-US" altLang="en-US" sz="1400" i="1" dirty="0">
                <a:solidFill>
                  <a:srgbClr val="000000"/>
                </a:solidFill>
              </a:rPr>
              <a:t> </a:t>
            </a:r>
            <a:r>
              <a:rPr lang="en-US" altLang="en-US" sz="1400" i="1" dirty="0">
                <a:solidFill>
                  <a:srgbClr val="660066"/>
                </a:solidFill>
              </a:rPr>
              <a:t>as</a:t>
            </a:r>
          </a:p>
          <a:p>
            <a:pPr lvl="1" eaLnBrk="1" hangingPunct="1">
              <a:buFontTx/>
              <a:buNone/>
            </a:pPr>
            <a:r>
              <a:rPr lang="en-US" altLang="en-US" sz="1400" i="1" dirty="0">
                <a:solidFill>
                  <a:srgbClr val="660066"/>
                </a:solidFill>
              </a:rPr>
              <a:t>select</a:t>
            </a:r>
            <a:r>
              <a:rPr lang="en-US" altLang="en-US" sz="1400" i="1" dirty="0">
                <a:solidFill>
                  <a:srgbClr val="000000"/>
                </a:solidFill>
              </a:rPr>
              <a:t> P.name </a:t>
            </a:r>
            <a:r>
              <a:rPr lang="en-US" altLang="en-US" sz="1400" i="1" dirty="0">
                <a:solidFill>
                  <a:srgbClr val="660066"/>
                </a:solidFill>
              </a:rPr>
              <a:t>as</a:t>
            </a:r>
            <a:r>
              <a:rPr lang="en-US" altLang="en-US" sz="1400" i="1" dirty="0">
                <a:solidFill>
                  <a:srgbClr val="000000"/>
                </a:solidFill>
              </a:rPr>
              <a:t> person, </a:t>
            </a:r>
            <a:r>
              <a:rPr lang="en-US" altLang="en-US" sz="1400" i="1" dirty="0" err="1">
                <a:solidFill>
                  <a:srgbClr val="000000"/>
                </a:solidFill>
              </a:rPr>
              <a:t>N.number</a:t>
            </a:r>
            <a:r>
              <a:rPr lang="en-US" altLang="en-US" sz="1400" i="1" dirty="0">
                <a:solidFill>
                  <a:srgbClr val="000000"/>
                </a:solidFill>
              </a:rPr>
              <a:t> </a:t>
            </a:r>
            <a:r>
              <a:rPr lang="en-US" altLang="en-US" sz="1400" i="1" dirty="0">
                <a:solidFill>
                  <a:srgbClr val="660066"/>
                </a:solidFill>
              </a:rPr>
              <a:t>as</a:t>
            </a:r>
            <a:r>
              <a:rPr lang="en-US" altLang="en-US" sz="1400" i="1" dirty="0">
                <a:solidFill>
                  <a:srgbClr val="000000"/>
                </a:solidFill>
              </a:rPr>
              <a:t> phone</a:t>
            </a:r>
          </a:p>
          <a:p>
            <a:pPr lvl="1" eaLnBrk="1" hangingPunct="1">
              <a:buFontTx/>
              <a:buNone/>
            </a:pPr>
            <a:r>
              <a:rPr lang="en-US" altLang="en-US" sz="1400" i="1" dirty="0">
                <a:solidFill>
                  <a:srgbClr val="660066"/>
                </a:solidFill>
              </a:rPr>
              <a:t>from</a:t>
            </a:r>
            <a:r>
              <a:rPr lang="en-US" altLang="en-US" sz="1400" i="1" dirty="0">
                <a:solidFill>
                  <a:srgbClr val="000000"/>
                </a:solidFill>
              </a:rPr>
              <a:t> Person P, </a:t>
            </a:r>
            <a:r>
              <a:rPr lang="en-US" altLang="en-US" sz="1400" i="1" dirty="0" err="1">
                <a:solidFill>
                  <a:srgbClr val="000000"/>
                </a:solidFill>
              </a:rPr>
              <a:t>PhoneNumber</a:t>
            </a:r>
            <a:r>
              <a:rPr lang="en-US" altLang="en-US" sz="1400" i="1" dirty="0">
                <a:solidFill>
                  <a:srgbClr val="000000"/>
                </a:solidFill>
              </a:rPr>
              <a:t> N, Sentence S</a:t>
            </a:r>
          </a:p>
          <a:p>
            <a:pPr lvl="1" eaLnBrk="1" hangingPunct="1">
              <a:buFontTx/>
              <a:buNone/>
            </a:pPr>
            <a:r>
              <a:rPr lang="en-US" altLang="en-US" sz="1400" i="1" dirty="0">
                <a:solidFill>
                  <a:srgbClr val="660066"/>
                </a:solidFill>
              </a:rPr>
              <a:t>where</a:t>
            </a:r>
            <a:r>
              <a:rPr lang="en-US" altLang="en-US" sz="1400" i="1" dirty="0">
                <a:solidFill>
                  <a:srgbClr val="000000"/>
                </a:solidFill>
              </a:rPr>
              <a:t> </a:t>
            </a:r>
          </a:p>
          <a:p>
            <a:pPr lvl="1" eaLnBrk="1" hangingPunct="1">
              <a:buFontTx/>
              <a:buNone/>
            </a:pPr>
            <a:r>
              <a:rPr lang="en-US" altLang="en-US" sz="1400" i="1" dirty="0">
                <a:solidFill>
                  <a:srgbClr val="000000"/>
                </a:solidFill>
              </a:rPr>
              <a:t>    Follows(P.name, </a:t>
            </a:r>
            <a:r>
              <a:rPr lang="en-US" altLang="en-US" sz="1400" i="1" dirty="0" err="1">
                <a:solidFill>
                  <a:srgbClr val="000000"/>
                </a:solidFill>
              </a:rPr>
              <a:t>N.number</a:t>
            </a:r>
            <a:r>
              <a:rPr lang="en-US" altLang="en-US" sz="1400" i="1" dirty="0">
                <a:solidFill>
                  <a:srgbClr val="000000"/>
                </a:solidFill>
              </a:rPr>
              <a:t>, 0, 30)</a:t>
            </a:r>
          </a:p>
          <a:p>
            <a:pPr lvl="1" eaLnBrk="1" hangingPunct="1">
              <a:buFontTx/>
              <a:buNone/>
            </a:pPr>
            <a:r>
              <a:rPr lang="en-US" altLang="en-US" sz="1400" i="1" dirty="0">
                <a:solidFill>
                  <a:srgbClr val="000000"/>
                </a:solidFill>
              </a:rPr>
              <a:t>    </a:t>
            </a:r>
            <a:r>
              <a:rPr lang="en-US" altLang="en-US" sz="1400" i="1" dirty="0">
                <a:solidFill>
                  <a:srgbClr val="660066"/>
                </a:solidFill>
              </a:rPr>
              <a:t>and</a:t>
            </a:r>
            <a:r>
              <a:rPr lang="en-US" altLang="en-US" sz="1400" i="1" dirty="0">
                <a:solidFill>
                  <a:srgbClr val="000000"/>
                </a:solidFill>
              </a:rPr>
              <a:t> Contains(</a:t>
            </a:r>
            <a:r>
              <a:rPr lang="en-US" altLang="en-US" sz="1400" i="1" dirty="0" err="1">
                <a:solidFill>
                  <a:srgbClr val="000000"/>
                </a:solidFill>
              </a:rPr>
              <a:t>S.sentence</a:t>
            </a:r>
            <a:r>
              <a:rPr lang="en-US" altLang="en-US" sz="1400" i="1" dirty="0">
                <a:solidFill>
                  <a:srgbClr val="000000"/>
                </a:solidFill>
              </a:rPr>
              <a:t>, </a:t>
            </a:r>
            <a:r>
              <a:rPr lang="en-US" altLang="en-US" sz="1400" i="1" dirty="0" smtClean="0">
                <a:solidFill>
                  <a:srgbClr val="000000"/>
                </a:solidFill>
              </a:rPr>
              <a:t>P.name) </a:t>
            </a:r>
            <a:r>
              <a:rPr lang="en-US" altLang="en-US" sz="1400" i="1" dirty="0" smtClean="0">
                <a:solidFill>
                  <a:srgbClr val="660066"/>
                </a:solidFill>
              </a:rPr>
              <a:t>and</a:t>
            </a:r>
            <a:r>
              <a:rPr lang="en-US" altLang="en-US" sz="1400" i="1" dirty="0" smtClean="0">
                <a:solidFill>
                  <a:srgbClr val="000000"/>
                </a:solidFill>
              </a:rPr>
              <a:t> </a:t>
            </a:r>
            <a:r>
              <a:rPr lang="en-US" altLang="en-US" sz="1400" i="1" dirty="0">
                <a:solidFill>
                  <a:srgbClr val="000000"/>
                </a:solidFill>
              </a:rPr>
              <a:t>Contains(</a:t>
            </a:r>
            <a:r>
              <a:rPr lang="en-US" altLang="en-US" sz="1400" i="1" dirty="0" err="1">
                <a:solidFill>
                  <a:srgbClr val="000000"/>
                </a:solidFill>
              </a:rPr>
              <a:t>S.sentence</a:t>
            </a:r>
            <a:r>
              <a:rPr lang="en-US" altLang="en-US" sz="1400" i="1" dirty="0">
                <a:solidFill>
                  <a:srgbClr val="000000"/>
                </a:solidFill>
              </a:rPr>
              <a:t>, </a:t>
            </a:r>
            <a:r>
              <a:rPr lang="en-US" altLang="en-US" sz="1400" i="1" dirty="0" err="1">
                <a:solidFill>
                  <a:srgbClr val="000000"/>
                </a:solidFill>
              </a:rPr>
              <a:t>N.number</a:t>
            </a:r>
            <a:r>
              <a:rPr lang="en-US" altLang="en-US" sz="1400" i="1" dirty="0">
                <a:solidFill>
                  <a:srgbClr val="000000"/>
                </a:solidFill>
              </a:rPr>
              <a:t>)</a:t>
            </a:r>
          </a:p>
          <a:p>
            <a:pPr lvl="1" eaLnBrk="1" hangingPunct="1">
              <a:buFontTx/>
              <a:buNone/>
            </a:pPr>
            <a:r>
              <a:rPr lang="en-US" altLang="en-US" sz="1400" i="1" dirty="0">
                <a:solidFill>
                  <a:srgbClr val="000000"/>
                </a:solidFill>
              </a:rPr>
              <a:t>    </a:t>
            </a:r>
            <a:r>
              <a:rPr lang="en-US" altLang="en-US" sz="1400" i="1" dirty="0">
                <a:solidFill>
                  <a:srgbClr val="660066"/>
                </a:solidFill>
              </a:rPr>
              <a:t>and</a:t>
            </a:r>
            <a:r>
              <a:rPr lang="en-US" altLang="en-US" sz="1400" i="1" dirty="0">
                <a:solidFill>
                  <a:srgbClr val="000000"/>
                </a:solidFill>
              </a:rPr>
              <a:t> </a:t>
            </a:r>
            <a:r>
              <a:rPr lang="en-US" altLang="en-US" sz="1400" i="1" dirty="0" err="1">
                <a:solidFill>
                  <a:srgbClr val="000000"/>
                </a:solidFill>
              </a:rPr>
              <a:t>ContainsRegex</a:t>
            </a:r>
            <a:r>
              <a:rPr lang="en-US" altLang="en-US" sz="1400" i="1" dirty="0">
                <a:solidFill>
                  <a:srgbClr val="000000"/>
                </a:solidFill>
              </a:rPr>
              <a:t>(</a:t>
            </a:r>
            <a:r>
              <a:rPr lang="en-US" altLang="en-US" sz="1400" i="1" dirty="0">
                <a:solidFill>
                  <a:srgbClr val="00B050"/>
                </a:solidFill>
              </a:rPr>
              <a:t>/\b(</a:t>
            </a:r>
            <a:r>
              <a:rPr lang="en-US" altLang="en-US" sz="1400" i="1" dirty="0" err="1">
                <a:solidFill>
                  <a:srgbClr val="00B050"/>
                </a:solidFill>
              </a:rPr>
              <a:t>phone|at</a:t>
            </a:r>
            <a:r>
              <a:rPr lang="en-US" altLang="en-US" sz="1400" i="1" dirty="0">
                <a:solidFill>
                  <a:srgbClr val="00B050"/>
                </a:solidFill>
              </a:rPr>
              <a:t>)\</a:t>
            </a:r>
            <a:r>
              <a:rPr lang="en-US" altLang="en-US" sz="1400" i="1" dirty="0" smtClean="0">
                <a:solidFill>
                  <a:srgbClr val="00B050"/>
                </a:solidFill>
              </a:rPr>
              <a:t>b/</a:t>
            </a:r>
            <a:r>
              <a:rPr lang="en-US" altLang="en-US" sz="1400" i="1" dirty="0" smtClean="0"/>
              <a:t>, </a:t>
            </a:r>
            <a:r>
              <a:rPr lang="en-US" altLang="en-US" sz="1400" i="1" dirty="0" err="1" smtClean="0">
                <a:solidFill>
                  <a:srgbClr val="000000"/>
                </a:solidFill>
              </a:rPr>
              <a:t>SpanBetween</a:t>
            </a:r>
            <a:r>
              <a:rPr lang="en-US" altLang="en-US" sz="1400" i="1" dirty="0" smtClean="0">
                <a:solidFill>
                  <a:srgbClr val="000000"/>
                </a:solidFill>
              </a:rPr>
              <a:t>(P.name, </a:t>
            </a:r>
            <a:r>
              <a:rPr lang="en-US" altLang="en-US" sz="1400" i="1" dirty="0" err="1" smtClean="0">
                <a:solidFill>
                  <a:srgbClr val="000000"/>
                </a:solidFill>
              </a:rPr>
              <a:t>N.number</a:t>
            </a:r>
            <a:r>
              <a:rPr lang="en-US" altLang="en-US" sz="1400" i="1" dirty="0" smtClean="0">
                <a:solidFill>
                  <a:srgbClr val="000000"/>
                </a:solidFill>
              </a:rPr>
              <a:t>));</a:t>
            </a:r>
            <a:endParaRPr lang="en-US" sz="1400" dirty="0" smtClean="0"/>
          </a:p>
          <a:p>
            <a:endParaRPr lang="en-US" dirty="0" smtClean="0"/>
          </a:p>
          <a:p>
            <a:r>
              <a:rPr lang="en-US" sz="1800" dirty="0" smtClean="0"/>
              <a:t>Prolog-like [Shen et al., 2007] </a:t>
            </a:r>
          </a:p>
          <a:p>
            <a:pPr marL="0" indent="0">
              <a:buNone/>
            </a:pPr>
            <a:r>
              <a:rPr lang="en-US" i="1" dirty="0" smtClean="0"/>
              <a:t>       </a:t>
            </a:r>
            <a:r>
              <a:rPr lang="en-US" i="1" dirty="0" err="1" smtClean="0"/>
              <a:t>killNoun</a:t>
            </a:r>
            <a:r>
              <a:rPr lang="en-US" i="1" dirty="0"/>
              <a:t>(‘killing</a:t>
            </a:r>
            <a:r>
              <a:rPr lang="en-US" i="1" dirty="0" smtClean="0"/>
              <a:t>’);</a:t>
            </a:r>
            <a:endParaRPr lang="en-US" i="1" dirty="0"/>
          </a:p>
          <a:p>
            <a:pPr marL="336550" lvl="1" indent="0">
              <a:buNone/>
            </a:pPr>
            <a:r>
              <a:rPr lang="en-US" i="1" dirty="0"/>
              <a:t>killOfVictim(c, b) ⇐ prep-of(c, b)∧token(c, d)∧</a:t>
            </a:r>
            <a:r>
              <a:rPr lang="en-US" i="1" dirty="0" err="1"/>
              <a:t>killNoun</a:t>
            </a:r>
            <a:r>
              <a:rPr lang="en-US" i="1" dirty="0"/>
              <a:t>(d</a:t>
            </a:r>
            <a:r>
              <a:rPr lang="en-US" i="1" dirty="0" smtClean="0"/>
              <a:t>);</a:t>
            </a:r>
            <a:endParaRPr lang="en-US" i="1" dirty="0"/>
          </a:p>
          <a:p>
            <a:pPr marL="336550" lvl="1" indent="0">
              <a:buNone/>
            </a:pPr>
            <a:r>
              <a:rPr lang="en-US" i="1" dirty="0"/>
              <a:t>killed(a, b) ⇐ person(a) ∧ person(b) ∧ </a:t>
            </a:r>
            <a:r>
              <a:rPr lang="en-US" i="1" dirty="0" err="1"/>
              <a:t>nsubjpass</a:t>
            </a:r>
            <a:r>
              <a:rPr lang="en-US" i="1" dirty="0"/>
              <a:t>(c, a)∧token(c, ‘sentenced’) ∧ prep-for(c, d)∧killOfVictim(d, b</a:t>
            </a:r>
            <a:r>
              <a:rPr lang="en-US" i="1" dirty="0" smtClean="0"/>
              <a:t>);</a:t>
            </a:r>
            <a:endParaRPr lang="en-US" i="1" dirty="0"/>
          </a:p>
          <a:p>
            <a:endParaRPr lang="en-US" dirty="0" smtClean="0"/>
          </a:p>
          <a:p>
            <a:pPr lvl="1"/>
            <a:endParaRPr lang="en-US" dirty="0" smtClean="0"/>
          </a:p>
          <a:p>
            <a:endParaRPr lang="en-US" dirty="0" smtClean="0"/>
          </a:p>
          <a:p>
            <a:pPr lvl="1"/>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32</a:t>
            </a:fld>
            <a:endParaRPr lang="en-US" altLang="en-US"/>
          </a:p>
        </p:txBody>
      </p:sp>
      <p:pic>
        <p:nvPicPr>
          <p:cNvPr id="6" name="Picture 25" descr="annotatio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43600" y="1857375"/>
            <a:ext cx="2708275" cy="12668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5138647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Spectrum of </a:t>
            </a:r>
            <a:r>
              <a:rPr lang="en-US" dirty="0" smtClean="0"/>
              <a:t>Models </a:t>
            </a:r>
            <a:r>
              <a:rPr lang="en-US" dirty="0"/>
              <a:t>of </a:t>
            </a:r>
            <a:r>
              <a:rPr lang="en-US" dirty="0" smtClean="0"/>
              <a:t>Representation (4/4)</a:t>
            </a:r>
            <a:endParaRPr lang="en-US" dirty="0"/>
          </a:p>
        </p:txBody>
      </p:sp>
      <p:sp>
        <p:nvSpPr>
          <p:cNvPr id="3" name="Content Placeholder 2"/>
          <p:cNvSpPr>
            <a:spLocks noGrp="1"/>
          </p:cNvSpPr>
          <p:nvPr>
            <p:ph idx="1"/>
          </p:nvPr>
        </p:nvSpPr>
        <p:spPr>
          <a:xfrm>
            <a:off x="182563" y="1219200"/>
            <a:ext cx="8686800" cy="5135563"/>
          </a:xfrm>
        </p:spPr>
        <p:txBody>
          <a:bodyPr/>
          <a:lstStyle/>
          <a:p>
            <a:r>
              <a:rPr lang="en-US" sz="2400" dirty="0" smtClean="0"/>
              <a:t>Classifiers</a:t>
            </a:r>
          </a:p>
          <a:p>
            <a:pPr lvl="1"/>
            <a:r>
              <a:rPr lang="en-US" dirty="0" smtClean="0"/>
              <a:t>Decision trees, logistic regression, Support Vector Machines (SVM), …</a:t>
            </a:r>
          </a:p>
          <a:p>
            <a:pPr lvl="1"/>
            <a:endParaRPr lang="en-US" dirty="0"/>
          </a:p>
          <a:p>
            <a:r>
              <a:rPr lang="en-US" sz="2400" dirty="0" smtClean="0"/>
              <a:t>Graphical models</a:t>
            </a:r>
          </a:p>
          <a:p>
            <a:pPr lvl="1"/>
            <a:r>
              <a:rPr lang="en-US" dirty="0" smtClean="0"/>
              <a:t>Conditional Random </a:t>
            </a:r>
            <a:r>
              <a:rPr lang="en-US" dirty="0" err="1" smtClean="0"/>
              <a:t>Fiels</a:t>
            </a:r>
            <a:r>
              <a:rPr lang="en-US" dirty="0" smtClean="0"/>
              <a:t> (CRF), Hidden Markov Model (HMM), …</a:t>
            </a:r>
          </a:p>
          <a:p>
            <a:pPr lvl="1"/>
            <a:endParaRPr lang="en-US" dirty="0"/>
          </a:p>
          <a:p>
            <a:pPr lvl="1"/>
            <a:endParaRPr lang="en-US" dirty="0"/>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33</a:t>
            </a:fld>
            <a:endParaRPr lang="en-US" altLang="en-US"/>
          </a:p>
        </p:txBody>
      </p:sp>
      <p:sp>
        <p:nvSpPr>
          <p:cNvPr id="5" name="Footer Placeholder 4"/>
          <p:cNvSpPr>
            <a:spLocks noGrp="1"/>
          </p:cNvSpPr>
          <p:nvPr>
            <p:ph type="ftr" sz="quarter" idx="11"/>
          </p:nvPr>
        </p:nvSpPr>
        <p:spPr/>
        <p:txBody>
          <a:bodyPr/>
          <a:lstStyle/>
          <a:p>
            <a:pPr>
              <a:defRPr/>
            </a:pPr>
            <a:r>
              <a:rPr lang="en-US" altLang="en-US" smtClean="0"/>
              <a:t>IBM Confidential		</a:t>
            </a:r>
            <a:endParaRPr lang="en-US" altLang="en-US"/>
          </a:p>
        </p:txBody>
      </p:sp>
    </p:spTree>
    <p:extLst>
      <p:ext uri="{BB962C8B-B14F-4D97-AF65-F5344CB8AC3E}">
        <p14:creationId xmlns:p14="http://schemas.microsoft.com/office/powerpoint/2010/main" val="36651093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Key Dimension 1: Models </a:t>
            </a:r>
            <a:r>
              <a:rPr lang="en-US" sz="3200" dirty="0"/>
              <a:t>of Representation</a:t>
            </a:r>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34</a:t>
            </a:fld>
            <a:endParaRPr lang="en-US" altLang="en-US"/>
          </a:p>
        </p:txBody>
      </p:sp>
      <p:sp>
        <p:nvSpPr>
          <p:cNvPr id="7" name="Right Arrow 6"/>
          <p:cNvSpPr/>
          <p:nvPr/>
        </p:nvSpPr>
        <p:spPr bwMode="auto">
          <a:xfrm>
            <a:off x="62023" y="1322946"/>
            <a:ext cx="8991600" cy="685800"/>
          </a:xfrm>
          <a:prstGeom prst="rightArrow">
            <a:avLst/>
          </a:prstGeom>
          <a:gradFill rotWithShape="1">
            <a:gsLst>
              <a:gs pos="0">
                <a:schemeClr val="bg1">
                  <a:lumMod val="95000"/>
                </a:schemeClr>
              </a:gs>
              <a:gs pos="100000">
                <a:schemeClr val="bg1">
                  <a:lumMod val="85000"/>
                </a:schemeClr>
              </a:gs>
            </a:gsLst>
            <a:lin ang="0" scaled="1"/>
          </a:gradFill>
          <a:ln w="9525">
            <a:noFill/>
            <a:round/>
            <a:headEnd/>
            <a:tailEnd/>
          </a:ln>
          <a:effectLst>
            <a:outerShdw blurRad="50800" dist="38100" dir="2700000" algn="tl" rotWithShape="0">
              <a:prstClr val="black">
                <a:alpha val="40000"/>
              </a:prstClr>
            </a:outerShdw>
          </a:effectLst>
          <a:extLst/>
        </p:spPr>
        <p:txBody>
          <a:bodyPr wrap="none" rtlCol="0" anchor="ctr"/>
          <a:lstStyle/>
          <a:p>
            <a:pPr algn="ctr" eaLnBrk="1" hangingPunct="1"/>
            <a:endParaRPr lang="en-US"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endParaRPr>
          </a:p>
        </p:txBody>
      </p:sp>
      <p:sp>
        <p:nvSpPr>
          <p:cNvPr id="8" name="Rectangle 7"/>
          <p:cNvSpPr/>
          <p:nvPr/>
        </p:nvSpPr>
        <p:spPr>
          <a:xfrm>
            <a:off x="351742" y="1481180"/>
            <a:ext cx="889987" cy="369332"/>
          </a:xfrm>
          <a:prstGeom prst="rect">
            <a:avLst/>
          </a:prstGeom>
        </p:spPr>
        <p:txBody>
          <a:bodyPr wrap="none">
            <a:spAutoFit/>
          </a:bodyPr>
          <a:lstStyle/>
          <a:p>
            <a:r>
              <a:rPr lang="en-US" altLang="en-US"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rPr>
              <a:t>Simple</a:t>
            </a:r>
            <a:endParaRPr lang="en-US" dirty="0"/>
          </a:p>
        </p:txBody>
      </p:sp>
      <p:sp>
        <p:nvSpPr>
          <p:cNvPr id="9" name="Rectangle 8"/>
          <p:cNvSpPr/>
          <p:nvPr/>
        </p:nvSpPr>
        <p:spPr>
          <a:xfrm>
            <a:off x="7760014" y="1472801"/>
            <a:ext cx="1095172" cy="369332"/>
          </a:xfrm>
          <a:prstGeom prst="rect">
            <a:avLst/>
          </a:prstGeom>
        </p:spPr>
        <p:txBody>
          <a:bodyPr wrap="none">
            <a:spAutoFit/>
          </a:bodyPr>
          <a:lstStyle/>
          <a:p>
            <a:r>
              <a:rPr lang="en-US" altLang="en-US"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rPr>
              <a:t>Complex</a:t>
            </a:r>
            <a:endParaRPr lang="en-US" dirty="0"/>
          </a:p>
        </p:txBody>
      </p:sp>
      <p:sp>
        <p:nvSpPr>
          <p:cNvPr id="11" name="TextBox 10"/>
          <p:cNvSpPr txBox="1"/>
          <p:nvPr/>
        </p:nvSpPr>
        <p:spPr>
          <a:xfrm>
            <a:off x="-14177" y="1970646"/>
            <a:ext cx="1929273" cy="830997"/>
          </a:xfrm>
          <a:prstGeom prst="rect">
            <a:avLst/>
          </a:prstGeom>
          <a:noFill/>
        </p:spPr>
        <p:txBody>
          <a:bodyPr wrap="square" rtlCol="0">
            <a:spAutoFit/>
          </a:bodyPr>
          <a:lstStyle/>
          <a:p>
            <a:pPr marL="285750" indent="-285750">
              <a:buSzPct val="70000"/>
              <a:buFont typeface="Comic Sans MS" panose="030F0702030302020204" pitchFamily="66" charset="0"/>
              <a:buChar char="•"/>
            </a:pPr>
            <a:r>
              <a:rPr lang="en-US" sz="1600" i="1" dirty="0" smtClean="0">
                <a:latin typeface="Comic Sans MS" panose="030F0702030302020204" pitchFamily="66" charset="0"/>
              </a:rPr>
              <a:t>Dictionary</a:t>
            </a:r>
          </a:p>
          <a:p>
            <a:pPr marL="285750" indent="-285750">
              <a:buSzPct val="70000"/>
              <a:buFont typeface="Comic Sans MS" panose="030F0702030302020204" pitchFamily="66" charset="0"/>
              <a:buChar char="•"/>
            </a:pPr>
            <a:r>
              <a:rPr lang="en-US" sz="1600" i="1" dirty="0" smtClean="0">
                <a:latin typeface="Comic Sans MS" panose="030F0702030302020204" pitchFamily="66" charset="0"/>
              </a:rPr>
              <a:t>Regular Expression</a:t>
            </a:r>
            <a:endParaRPr lang="en-US" sz="1600" i="1" dirty="0">
              <a:latin typeface="Comic Sans MS" panose="030F0702030302020204" pitchFamily="66" charset="0"/>
            </a:endParaRPr>
          </a:p>
        </p:txBody>
      </p:sp>
      <p:sp>
        <p:nvSpPr>
          <p:cNvPr id="12" name="TextBox 11"/>
          <p:cNvSpPr txBox="1"/>
          <p:nvPr/>
        </p:nvSpPr>
        <p:spPr>
          <a:xfrm>
            <a:off x="1697725" y="1970646"/>
            <a:ext cx="1474812" cy="830997"/>
          </a:xfrm>
          <a:prstGeom prst="rect">
            <a:avLst/>
          </a:prstGeom>
          <a:noFill/>
        </p:spPr>
        <p:txBody>
          <a:bodyPr wrap="square" rtlCol="0">
            <a:spAutoFit/>
          </a:bodyPr>
          <a:lstStyle/>
          <a:p>
            <a:pPr marL="285750" indent="-285750">
              <a:buSzPct val="70000"/>
              <a:buFont typeface="Comic Sans MS" panose="030F0702030302020204" pitchFamily="66" charset="0"/>
              <a:buChar char="•"/>
            </a:pPr>
            <a:r>
              <a:rPr lang="en-US" sz="1600" i="1" dirty="0" smtClean="0">
                <a:latin typeface="Comic Sans MS" panose="030F0702030302020204" pitchFamily="66" charset="0"/>
              </a:rPr>
              <a:t>Single rule (pattern)</a:t>
            </a:r>
            <a:endParaRPr lang="en-US" sz="1600" i="1" dirty="0">
              <a:latin typeface="Comic Sans MS" panose="030F0702030302020204" pitchFamily="66" charset="0"/>
            </a:endParaRPr>
          </a:p>
        </p:txBody>
      </p:sp>
      <p:sp>
        <p:nvSpPr>
          <p:cNvPr id="13" name="TextBox 12"/>
          <p:cNvSpPr txBox="1"/>
          <p:nvPr/>
        </p:nvSpPr>
        <p:spPr>
          <a:xfrm>
            <a:off x="2955166" y="1970646"/>
            <a:ext cx="1449643" cy="584775"/>
          </a:xfrm>
          <a:prstGeom prst="rect">
            <a:avLst/>
          </a:prstGeom>
          <a:noFill/>
        </p:spPr>
        <p:txBody>
          <a:bodyPr wrap="square" rtlCol="0">
            <a:spAutoFit/>
          </a:bodyPr>
          <a:lstStyle/>
          <a:p>
            <a:pPr marL="285750" indent="-285750">
              <a:buSzPct val="70000"/>
              <a:buFont typeface="Comic Sans MS" panose="030F0702030302020204" pitchFamily="66" charset="0"/>
              <a:buChar char="•"/>
            </a:pPr>
            <a:r>
              <a:rPr lang="en-US" sz="1600" i="1" dirty="0" smtClean="0">
                <a:latin typeface="Comic Sans MS" panose="030F0702030302020204" pitchFamily="66" charset="0"/>
              </a:rPr>
              <a:t>Rule </a:t>
            </a:r>
            <a:r>
              <a:rPr lang="en-US" sz="1600" i="1" dirty="0">
                <a:latin typeface="Comic Sans MS" panose="030F0702030302020204" pitchFamily="66" charset="0"/>
              </a:rPr>
              <a:t> </a:t>
            </a:r>
            <a:r>
              <a:rPr lang="en-US" sz="1600" i="1" dirty="0" smtClean="0">
                <a:latin typeface="Comic Sans MS" panose="030F0702030302020204" pitchFamily="66" charset="0"/>
              </a:rPr>
              <a:t>   Program</a:t>
            </a:r>
            <a:endParaRPr lang="en-US" sz="1600" i="1" dirty="0">
              <a:latin typeface="Comic Sans MS" panose="030F0702030302020204" pitchFamily="66" charset="0"/>
            </a:endParaRPr>
          </a:p>
        </p:txBody>
      </p:sp>
      <p:sp>
        <p:nvSpPr>
          <p:cNvPr id="14" name="TextBox 13"/>
          <p:cNvSpPr txBox="1"/>
          <p:nvPr/>
        </p:nvSpPr>
        <p:spPr>
          <a:xfrm>
            <a:off x="5494067" y="1970646"/>
            <a:ext cx="1524000" cy="584775"/>
          </a:xfrm>
          <a:prstGeom prst="rect">
            <a:avLst/>
          </a:prstGeom>
          <a:noFill/>
        </p:spPr>
        <p:txBody>
          <a:bodyPr wrap="square" rtlCol="0">
            <a:spAutoFit/>
          </a:bodyPr>
          <a:lstStyle/>
          <a:p>
            <a:pPr marL="285750" indent="-285750">
              <a:buSzPct val="70000"/>
              <a:buFont typeface="Comic Sans MS" panose="030F0702030302020204" pitchFamily="66" charset="0"/>
              <a:buChar char="•"/>
            </a:pPr>
            <a:r>
              <a:rPr lang="en-US" sz="1600" i="1" dirty="0" smtClean="0">
                <a:latin typeface="Comic Sans MS" panose="030F0702030302020204" pitchFamily="66" charset="0"/>
              </a:rPr>
              <a:t>Decision Tree</a:t>
            </a:r>
            <a:endParaRPr lang="en-US" sz="1600" i="1" dirty="0">
              <a:latin typeface="Comic Sans MS" panose="030F0702030302020204" pitchFamily="66" charset="0"/>
            </a:endParaRPr>
          </a:p>
        </p:txBody>
      </p:sp>
      <p:sp>
        <p:nvSpPr>
          <p:cNvPr id="15" name="TextBox 14"/>
          <p:cNvSpPr txBox="1"/>
          <p:nvPr/>
        </p:nvSpPr>
        <p:spPr>
          <a:xfrm>
            <a:off x="8107324" y="1970646"/>
            <a:ext cx="1524000" cy="1077218"/>
          </a:xfrm>
          <a:prstGeom prst="rect">
            <a:avLst/>
          </a:prstGeom>
          <a:noFill/>
        </p:spPr>
        <p:txBody>
          <a:bodyPr wrap="square" rtlCol="0">
            <a:spAutoFit/>
          </a:bodyPr>
          <a:lstStyle/>
          <a:p>
            <a:pPr marL="285750" indent="-285750">
              <a:buSzPct val="70000"/>
              <a:buFont typeface="Comic Sans MS" panose="030F0702030302020204" pitchFamily="66" charset="0"/>
              <a:buChar char="•"/>
            </a:pPr>
            <a:r>
              <a:rPr lang="en-US" sz="1600" i="1" dirty="0" smtClean="0">
                <a:solidFill>
                  <a:schemeClr val="bg1">
                    <a:lumMod val="85000"/>
                  </a:schemeClr>
                </a:solidFill>
                <a:latin typeface="Comic Sans MS" panose="030F0702030302020204" pitchFamily="66" charset="0"/>
              </a:rPr>
              <a:t>SVM</a:t>
            </a:r>
          </a:p>
          <a:p>
            <a:pPr marL="285750" indent="-285750">
              <a:buSzPct val="70000"/>
              <a:buFont typeface="Comic Sans MS" panose="030F0702030302020204" pitchFamily="66" charset="0"/>
              <a:buChar char="•"/>
            </a:pPr>
            <a:r>
              <a:rPr lang="en-US" sz="1600" i="1" dirty="0" smtClean="0">
                <a:solidFill>
                  <a:schemeClr val="bg1">
                    <a:lumMod val="85000"/>
                  </a:schemeClr>
                </a:solidFill>
                <a:latin typeface="Comic Sans MS" panose="030F0702030302020204" pitchFamily="66" charset="0"/>
              </a:rPr>
              <a:t>CRF</a:t>
            </a:r>
          </a:p>
          <a:p>
            <a:pPr marL="285750" indent="-285750">
              <a:buSzPct val="70000"/>
              <a:buFont typeface="Comic Sans MS" panose="030F0702030302020204" pitchFamily="66" charset="0"/>
              <a:buChar char="•"/>
            </a:pPr>
            <a:r>
              <a:rPr lang="en-US" sz="1600" i="1" dirty="0" smtClean="0">
                <a:solidFill>
                  <a:schemeClr val="bg1">
                    <a:lumMod val="85000"/>
                  </a:schemeClr>
                </a:solidFill>
                <a:latin typeface="Comic Sans MS" panose="030F0702030302020204" pitchFamily="66" charset="0"/>
              </a:rPr>
              <a:t>HMM</a:t>
            </a:r>
          </a:p>
          <a:p>
            <a:pPr marL="285750" indent="-285750">
              <a:buSzPct val="70000"/>
              <a:buFont typeface="Comic Sans MS" panose="030F0702030302020204" pitchFamily="66" charset="0"/>
              <a:buChar char="•"/>
            </a:pPr>
            <a:r>
              <a:rPr lang="en-US" sz="1600" i="1" dirty="0" smtClean="0">
                <a:solidFill>
                  <a:schemeClr val="bg1">
                    <a:lumMod val="85000"/>
                  </a:schemeClr>
                </a:solidFill>
                <a:latin typeface="Comic Sans MS" panose="030F0702030302020204" pitchFamily="66" charset="0"/>
              </a:rPr>
              <a:t>…</a:t>
            </a:r>
            <a:endParaRPr lang="en-US" sz="1600" i="1" dirty="0">
              <a:solidFill>
                <a:schemeClr val="bg1">
                  <a:lumMod val="85000"/>
                </a:schemeClr>
              </a:solidFill>
              <a:latin typeface="Comic Sans MS" panose="030F0702030302020204" pitchFamily="66" charset="0"/>
            </a:endParaRPr>
          </a:p>
        </p:txBody>
      </p:sp>
      <p:sp>
        <p:nvSpPr>
          <p:cNvPr id="16" name="TextBox 15"/>
          <p:cNvSpPr txBox="1"/>
          <p:nvPr/>
        </p:nvSpPr>
        <p:spPr>
          <a:xfrm>
            <a:off x="6800696" y="1970646"/>
            <a:ext cx="1524000" cy="584775"/>
          </a:xfrm>
          <a:prstGeom prst="rect">
            <a:avLst/>
          </a:prstGeom>
          <a:noFill/>
        </p:spPr>
        <p:txBody>
          <a:bodyPr wrap="square" rtlCol="0">
            <a:spAutoFit/>
          </a:bodyPr>
          <a:lstStyle/>
          <a:p>
            <a:pPr marL="285750" indent="-285750">
              <a:buSzPct val="70000"/>
              <a:buFont typeface="Comic Sans MS" panose="030F0702030302020204" pitchFamily="66" charset="0"/>
              <a:buChar char="•"/>
            </a:pPr>
            <a:r>
              <a:rPr lang="en-US" sz="1600" i="1" dirty="0" smtClean="0">
                <a:latin typeface="Comic Sans MS" panose="030F0702030302020204" pitchFamily="66" charset="0"/>
              </a:rPr>
              <a:t>Classification rules</a:t>
            </a:r>
            <a:endParaRPr lang="en-US" sz="1600" i="1" dirty="0">
              <a:latin typeface="Comic Sans MS" panose="030F0702030302020204" pitchFamily="66" charset="0"/>
            </a:endParaRPr>
          </a:p>
        </p:txBody>
      </p:sp>
      <p:sp>
        <p:nvSpPr>
          <p:cNvPr id="17" name="TextBox 16"/>
          <p:cNvSpPr txBox="1"/>
          <p:nvPr/>
        </p:nvSpPr>
        <p:spPr>
          <a:xfrm>
            <a:off x="4187438" y="1970646"/>
            <a:ext cx="1524000" cy="830997"/>
          </a:xfrm>
          <a:prstGeom prst="rect">
            <a:avLst/>
          </a:prstGeom>
          <a:noFill/>
        </p:spPr>
        <p:txBody>
          <a:bodyPr wrap="square" rtlCol="0">
            <a:spAutoFit/>
          </a:bodyPr>
          <a:lstStyle/>
          <a:p>
            <a:pPr marL="285750" indent="-285750">
              <a:buSzPct val="70000"/>
              <a:buFont typeface="Comic Sans MS" panose="030F0702030302020204" pitchFamily="66" charset="0"/>
              <a:buChar char="•"/>
            </a:pPr>
            <a:r>
              <a:rPr lang="en-US" sz="1600" i="1" dirty="0" smtClean="0">
                <a:latin typeface="Comic Sans MS" panose="030F0702030302020204" pitchFamily="66" charset="0"/>
              </a:rPr>
              <a:t>Rules </a:t>
            </a:r>
          </a:p>
          <a:p>
            <a:pPr marL="285750" indent="-285750">
              <a:buSzPct val="70000"/>
              <a:buFont typeface="Comic Sans MS" panose="030F0702030302020204" pitchFamily="66" charset="0"/>
              <a:buChar char="•"/>
            </a:pPr>
            <a:r>
              <a:rPr lang="en-US" sz="1600" i="1" dirty="0" smtClean="0">
                <a:latin typeface="Comic Sans MS" panose="030F0702030302020204" pitchFamily="66" charset="0"/>
              </a:rPr>
              <a:t>+ Classifier</a:t>
            </a:r>
            <a:endParaRPr lang="en-US" sz="1600" i="1" dirty="0">
              <a:latin typeface="Comic Sans MS" panose="030F0702030302020204" pitchFamily="66" charset="0"/>
            </a:endParaRPr>
          </a:p>
        </p:txBody>
      </p:sp>
      <p:grpSp>
        <p:nvGrpSpPr>
          <p:cNvPr id="3" name="Group 2"/>
          <p:cNvGrpSpPr/>
          <p:nvPr/>
        </p:nvGrpSpPr>
        <p:grpSpPr>
          <a:xfrm>
            <a:off x="62022" y="2819400"/>
            <a:ext cx="8991601" cy="685800"/>
            <a:chOff x="62022" y="4572000"/>
            <a:chExt cx="8991601" cy="685800"/>
          </a:xfrm>
        </p:grpSpPr>
        <p:sp>
          <p:nvSpPr>
            <p:cNvPr id="18" name="Right Arrow 17"/>
            <p:cNvSpPr/>
            <p:nvPr/>
          </p:nvSpPr>
          <p:spPr bwMode="auto">
            <a:xfrm>
              <a:off x="62022" y="4572000"/>
              <a:ext cx="8991601" cy="685800"/>
            </a:xfrm>
            <a:prstGeom prst="rightArrow">
              <a:avLst/>
            </a:prstGeom>
            <a:gradFill rotWithShape="1">
              <a:gsLst>
                <a:gs pos="0">
                  <a:schemeClr val="bg1">
                    <a:lumMod val="95000"/>
                  </a:schemeClr>
                </a:gs>
                <a:gs pos="100000">
                  <a:schemeClr val="bg1">
                    <a:lumMod val="85000"/>
                  </a:schemeClr>
                </a:gs>
              </a:gsLst>
              <a:lin ang="0" scaled="1"/>
            </a:gradFill>
            <a:ln w="9525">
              <a:noFill/>
              <a:round/>
              <a:headEnd/>
              <a:tailEnd/>
            </a:ln>
            <a:effectLst>
              <a:outerShdw blurRad="50800" dist="38100" dir="2700000" algn="tl" rotWithShape="0">
                <a:prstClr val="black">
                  <a:alpha val="40000"/>
                </a:prstClr>
              </a:outerShdw>
            </a:effectLst>
            <a:extLst/>
          </p:spPr>
          <p:txBody>
            <a:bodyPr wrap="none" rtlCol="0" anchor="ctr"/>
            <a:lstStyle/>
            <a:p>
              <a:pPr algn="ctr" eaLnBrk="1" hangingPunct="1"/>
              <a:endParaRPr lang="en-US"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endParaRPr>
            </a:p>
          </p:txBody>
        </p:sp>
        <p:sp>
          <p:nvSpPr>
            <p:cNvPr id="19" name="Rectangle 18"/>
            <p:cNvSpPr/>
            <p:nvPr/>
          </p:nvSpPr>
          <p:spPr>
            <a:xfrm>
              <a:off x="312267" y="4723110"/>
              <a:ext cx="1420004" cy="369332"/>
            </a:xfrm>
            <a:prstGeom prst="rect">
              <a:avLst/>
            </a:prstGeom>
          </p:spPr>
          <p:txBody>
            <a:bodyPr wrap="none">
              <a:spAutoFit/>
            </a:bodyPr>
            <a:lstStyle/>
            <a:p>
              <a:r>
                <a:rPr lang="en-US" altLang="en-US"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rPr>
                <a:t>Transparent</a:t>
              </a:r>
              <a:endParaRPr lang="en-US" dirty="0"/>
            </a:p>
          </p:txBody>
        </p:sp>
        <p:sp>
          <p:nvSpPr>
            <p:cNvPr id="20" name="Rectangle 19"/>
            <p:cNvSpPr/>
            <p:nvPr/>
          </p:nvSpPr>
          <p:spPr>
            <a:xfrm>
              <a:off x="7895820" y="4712477"/>
              <a:ext cx="1005403" cy="369332"/>
            </a:xfrm>
            <a:prstGeom prst="rect">
              <a:avLst/>
            </a:prstGeom>
          </p:spPr>
          <p:txBody>
            <a:bodyPr wrap="none">
              <a:spAutoFit/>
            </a:bodyPr>
            <a:lstStyle/>
            <a:p>
              <a:r>
                <a:rPr lang="en-US" altLang="en-US"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rPr>
                <a:t>Opaque</a:t>
              </a:r>
              <a:endParaRPr lang="en-US" dirty="0"/>
            </a:p>
          </p:txBody>
        </p:sp>
      </p:grpSp>
      <p:sp>
        <p:nvSpPr>
          <p:cNvPr id="6" name="Rectangle 5"/>
          <p:cNvSpPr/>
          <p:nvPr/>
        </p:nvSpPr>
        <p:spPr>
          <a:xfrm>
            <a:off x="190883" y="3859669"/>
            <a:ext cx="8862739" cy="1754326"/>
          </a:xfrm>
          <a:prstGeom prst="rect">
            <a:avLst/>
          </a:prstGeom>
        </p:spPr>
        <p:txBody>
          <a:bodyPr wrap="square">
            <a:spAutoFit/>
          </a:bodyPr>
          <a:lstStyle/>
          <a:p>
            <a:pPr marL="173038" indent="-173038">
              <a:spcBef>
                <a:spcPct val="50000"/>
              </a:spcBef>
              <a:buClr>
                <a:srgbClr val="000000"/>
              </a:buClr>
              <a:buFont typeface="Wingdings" panose="05000000000000000000" pitchFamily="2" charset="2"/>
              <a:buChar char="§"/>
            </a:pPr>
            <a:r>
              <a:rPr lang="en-US" sz="2400" b="1" dirty="0" smtClean="0">
                <a:solidFill>
                  <a:srgbClr val="000000"/>
                </a:solidFill>
                <a:latin typeface="Whitney Light" pitchFamily="50" charset="0"/>
              </a:rPr>
              <a:t>Transparency</a:t>
            </a:r>
            <a:r>
              <a:rPr lang="en-US" sz="2400" dirty="0" smtClean="0">
                <a:solidFill>
                  <a:srgbClr val="000000"/>
                </a:solidFill>
                <a:latin typeface="Whitney Light" pitchFamily="50" charset="0"/>
              </a:rPr>
              <a:t>: If the model is complex, then the system is not transparent</a:t>
            </a:r>
          </a:p>
          <a:p>
            <a:pPr marL="173038" lvl="0" indent="-173038">
              <a:spcBef>
                <a:spcPct val="50000"/>
              </a:spcBef>
              <a:buClr>
                <a:srgbClr val="000000"/>
              </a:buClr>
              <a:buFont typeface="Wingdings" panose="05000000000000000000" pitchFamily="2" charset="2"/>
              <a:buChar char="§"/>
            </a:pPr>
            <a:r>
              <a:rPr lang="en-US" sz="2400" dirty="0" smtClean="0">
                <a:solidFill>
                  <a:srgbClr val="000000"/>
                </a:solidFill>
                <a:latin typeface="Whitney Light" pitchFamily="50" charset="0"/>
                <a:cs typeface="+mn-cs"/>
              </a:rPr>
              <a:t>Range </a:t>
            </a:r>
            <a:r>
              <a:rPr lang="en-US" sz="2400" dirty="0">
                <a:solidFill>
                  <a:srgbClr val="000000"/>
                </a:solidFill>
                <a:latin typeface="Whitney Light" pitchFamily="50" charset="0"/>
                <a:cs typeface="+mn-cs"/>
              </a:rPr>
              <a:t>of </a:t>
            </a:r>
            <a:r>
              <a:rPr lang="en-US" sz="2400" dirty="0" smtClean="0">
                <a:solidFill>
                  <a:srgbClr val="000000"/>
                </a:solidFill>
                <a:latin typeface="Whitney Light" pitchFamily="50" charset="0"/>
                <a:cs typeface="+mn-cs"/>
              </a:rPr>
              <a:t>transparency cutoff on this spectrum, </a:t>
            </a:r>
            <a:r>
              <a:rPr lang="en-US" sz="2400" dirty="0">
                <a:solidFill>
                  <a:srgbClr val="000000"/>
                </a:solidFill>
                <a:latin typeface="Whitney Light" pitchFamily="50" charset="0"/>
                <a:cs typeface="+mn-cs"/>
              </a:rPr>
              <a:t>depending on the </a:t>
            </a:r>
            <a:r>
              <a:rPr lang="en-US" sz="2400" dirty="0" smtClean="0">
                <a:solidFill>
                  <a:srgbClr val="000000"/>
                </a:solidFill>
                <a:latin typeface="Whitney Light" pitchFamily="50" charset="0"/>
                <a:cs typeface="+mn-cs"/>
              </a:rPr>
              <a:t> application</a:t>
            </a:r>
            <a:endParaRPr lang="en-US" sz="2400" dirty="0">
              <a:solidFill>
                <a:srgbClr val="000000"/>
              </a:solidFill>
              <a:latin typeface="Whitney Light" pitchFamily="50" charset="0"/>
              <a:cs typeface="+mn-cs"/>
            </a:endParaRPr>
          </a:p>
        </p:txBody>
      </p:sp>
    </p:spTree>
    <p:extLst>
      <p:ext uri="{BB962C8B-B14F-4D97-AF65-F5344CB8AC3E}">
        <p14:creationId xmlns:p14="http://schemas.microsoft.com/office/powerpoint/2010/main" val="2714965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153988" y="609600"/>
            <a:ext cx="8243887" cy="496888"/>
          </a:xfrm>
        </p:spPr>
        <p:txBody>
          <a:bodyPr/>
          <a:lstStyle/>
          <a:p>
            <a:pPr eaLnBrk="1" hangingPunct="1">
              <a:defRPr/>
            </a:pPr>
            <a:r>
              <a:rPr lang="en-US" sz="3200" dirty="0"/>
              <a:t>Key Dimension 2: Mode of </a:t>
            </a:r>
            <a:r>
              <a:rPr lang="en-US" sz="3200" dirty="0" smtClean="0"/>
              <a:t>Learning (1/2)</a:t>
            </a:r>
            <a:endParaRPr lang="en-US" altLang="en-US" sz="3200" dirty="0">
              <a:latin typeface="+mn-lt"/>
            </a:endParaRPr>
          </a:p>
        </p:txBody>
      </p:sp>
      <p:sp>
        <p:nvSpPr>
          <p:cNvPr id="21" name="AutoShape 18"/>
          <p:cNvSpPr>
            <a:spLocks noChangeArrowheads="1"/>
          </p:cNvSpPr>
          <p:nvPr/>
        </p:nvSpPr>
        <p:spPr bwMode="auto">
          <a:xfrm>
            <a:off x="228601" y="2569394"/>
            <a:ext cx="2590799" cy="1355332"/>
          </a:xfrm>
          <a:prstGeom prst="roundRect">
            <a:avLst>
              <a:gd name="adj" fmla="val 16667"/>
            </a:avLst>
          </a:prstGeom>
          <a:gradFill rotWithShape="1">
            <a:gsLst>
              <a:gs pos="0">
                <a:schemeClr val="bg1">
                  <a:lumMod val="95000"/>
                </a:schemeClr>
              </a:gs>
              <a:gs pos="100000">
                <a:schemeClr val="bg1">
                  <a:lumMod val="85000"/>
                </a:schemeClr>
              </a:gs>
            </a:gsLst>
            <a:lin ang="0" scaled="1"/>
          </a:gradFill>
          <a:ln w="9525">
            <a:noFill/>
            <a:round/>
            <a:headEnd/>
            <a:tailEnd/>
          </a:ln>
          <a:effectLst>
            <a:outerShdw blurRad="50800" dist="38100" dir="2700000" algn="tl" rotWithShape="0">
              <a:prstClr val="black">
                <a:alpha val="40000"/>
              </a:prstClr>
            </a:outerShdw>
          </a:effectLst>
          <a:extLst/>
        </p:spPr>
        <p:txBody>
          <a:bodyPr wrap="none" anchor="ctr"/>
          <a:lstStyle>
            <a:lvl1pPr>
              <a:defRPr>
                <a:solidFill>
                  <a:schemeClr val="tx1"/>
                </a:solidFill>
                <a:latin typeface="Georgia" panose="02040502050405020303" pitchFamily="18" charset="0"/>
                <a:cs typeface="Arial" panose="020B0604020202020204" pitchFamily="34" charset="0"/>
              </a:defRPr>
            </a:lvl1pPr>
            <a:lvl2pPr marL="742950" indent="-285750">
              <a:defRPr>
                <a:solidFill>
                  <a:schemeClr val="tx1"/>
                </a:solidFill>
                <a:latin typeface="Georgia" panose="02040502050405020303" pitchFamily="18" charset="0"/>
                <a:cs typeface="Arial" panose="020B0604020202020204" pitchFamily="34" charset="0"/>
              </a:defRPr>
            </a:lvl2pPr>
            <a:lvl3pPr marL="1143000" indent="-228600">
              <a:defRPr>
                <a:solidFill>
                  <a:schemeClr val="tx1"/>
                </a:solidFill>
                <a:latin typeface="Georgia" panose="02040502050405020303" pitchFamily="18" charset="0"/>
                <a:cs typeface="Arial" panose="020B0604020202020204" pitchFamily="34" charset="0"/>
              </a:defRPr>
            </a:lvl3pPr>
            <a:lvl4pPr marL="1600200" indent="-228600">
              <a:defRPr>
                <a:solidFill>
                  <a:schemeClr val="tx1"/>
                </a:solidFill>
                <a:latin typeface="Georgia" panose="02040502050405020303" pitchFamily="18" charset="0"/>
                <a:cs typeface="Arial" panose="020B0604020202020204" pitchFamily="34" charset="0"/>
              </a:defRPr>
            </a:lvl4pPr>
            <a:lvl5pPr marL="2057400" indent="-22860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algn="ctr" eaLnBrk="1" hangingPunct="1">
              <a:defRPr/>
            </a:pPr>
            <a:r>
              <a:rPr lang="en-US" altLang="en-US"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rPr>
              <a:t>Unsupervised</a:t>
            </a:r>
          </a:p>
          <a:p>
            <a:pPr algn="ctr" eaLnBrk="1" hangingPunct="1">
              <a:defRPr/>
            </a:pPr>
            <a:endParaRPr lang="en-US" altLang="en-US" dirty="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endParaRPr>
          </a:p>
          <a:p>
            <a:pPr algn="ctr" eaLnBrk="1" hangingPunct="1">
              <a:defRPr/>
            </a:pPr>
            <a:endParaRPr lang="en-US" altLang="en-US"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endParaRPr>
          </a:p>
          <a:p>
            <a:pPr algn="ctr" eaLnBrk="1" hangingPunct="1">
              <a:defRPr/>
            </a:pPr>
            <a:endParaRPr lang="en-US" altLang="en-US"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endParaRPr>
          </a:p>
        </p:txBody>
      </p:sp>
      <p:sp>
        <p:nvSpPr>
          <p:cNvPr id="15" name="AutoShape 18"/>
          <p:cNvSpPr>
            <a:spLocks noChangeArrowheads="1"/>
          </p:cNvSpPr>
          <p:nvPr/>
        </p:nvSpPr>
        <p:spPr bwMode="auto">
          <a:xfrm>
            <a:off x="3200400" y="2576137"/>
            <a:ext cx="2590799" cy="1355332"/>
          </a:xfrm>
          <a:prstGeom prst="roundRect">
            <a:avLst>
              <a:gd name="adj" fmla="val 16667"/>
            </a:avLst>
          </a:prstGeom>
          <a:gradFill rotWithShape="1">
            <a:gsLst>
              <a:gs pos="0">
                <a:schemeClr val="bg1">
                  <a:lumMod val="95000"/>
                </a:schemeClr>
              </a:gs>
              <a:gs pos="100000">
                <a:schemeClr val="bg1">
                  <a:lumMod val="85000"/>
                </a:schemeClr>
              </a:gs>
            </a:gsLst>
            <a:lin ang="0" scaled="1"/>
          </a:gradFill>
          <a:ln w="9525">
            <a:noFill/>
            <a:round/>
            <a:headEnd/>
            <a:tailEnd/>
          </a:ln>
          <a:effectLst>
            <a:outerShdw blurRad="50800" dist="38100" dir="2700000" algn="tl" rotWithShape="0">
              <a:prstClr val="black">
                <a:alpha val="40000"/>
              </a:prstClr>
            </a:outerShdw>
          </a:effectLst>
          <a:extLst/>
        </p:spPr>
        <p:txBody>
          <a:bodyPr wrap="none" anchor="ctr"/>
          <a:lstStyle>
            <a:lvl1pPr>
              <a:defRPr>
                <a:solidFill>
                  <a:schemeClr val="tx1"/>
                </a:solidFill>
                <a:latin typeface="Georgia" panose="02040502050405020303" pitchFamily="18" charset="0"/>
                <a:cs typeface="Arial" panose="020B0604020202020204" pitchFamily="34" charset="0"/>
              </a:defRPr>
            </a:lvl1pPr>
            <a:lvl2pPr marL="742950" indent="-285750">
              <a:defRPr>
                <a:solidFill>
                  <a:schemeClr val="tx1"/>
                </a:solidFill>
                <a:latin typeface="Georgia" panose="02040502050405020303" pitchFamily="18" charset="0"/>
                <a:cs typeface="Arial" panose="020B0604020202020204" pitchFamily="34" charset="0"/>
              </a:defRPr>
            </a:lvl2pPr>
            <a:lvl3pPr marL="1143000" indent="-228600">
              <a:defRPr>
                <a:solidFill>
                  <a:schemeClr val="tx1"/>
                </a:solidFill>
                <a:latin typeface="Georgia" panose="02040502050405020303" pitchFamily="18" charset="0"/>
                <a:cs typeface="Arial" panose="020B0604020202020204" pitchFamily="34" charset="0"/>
              </a:defRPr>
            </a:lvl3pPr>
            <a:lvl4pPr marL="1600200" indent="-228600">
              <a:defRPr>
                <a:solidFill>
                  <a:schemeClr val="tx1"/>
                </a:solidFill>
                <a:latin typeface="Georgia" panose="02040502050405020303" pitchFamily="18" charset="0"/>
                <a:cs typeface="Arial" panose="020B0604020202020204" pitchFamily="34" charset="0"/>
              </a:defRPr>
            </a:lvl4pPr>
            <a:lvl5pPr marL="2057400" indent="-22860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algn="ctr" eaLnBrk="1" hangingPunct="1">
              <a:defRPr/>
            </a:pPr>
            <a:r>
              <a:rPr lang="en-US" altLang="en-US"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rPr>
              <a:t>Semi-supervised</a:t>
            </a:r>
          </a:p>
          <a:p>
            <a:pPr algn="ctr" eaLnBrk="1" hangingPunct="1">
              <a:defRPr/>
            </a:pPr>
            <a:endParaRPr lang="en-US" altLang="en-US" dirty="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endParaRPr>
          </a:p>
          <a:p>
            <a:pPr algn="ctr" eaLnBrk="1" hangingPunct="1">
              <a:defRPr/>
            </a:pPr>
            <a:endParaRPr lang="en-US" altLang="en-US"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endParaRPr>
          </a:p>
          <a:p>
            <a:pPr algn="ctr" eaLnBrk="1" hangingPunct="1">
              <a:defRPr/>
            </a:pPr>
            <a:endParaRPr lang="en-US" altLang="en-US" dirty="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endParaRPr>
          </a:p>
        </p:txBody>
      </p:sp>
      <p:sp>
        <p:nvSpPr>
          <p:cNvPr id="16" name="AutoShape 18"/>
          <p:cNvSpPr>
            <a:spLocks noChangeArrowheads="1"/>
          </p:cNvSpPr>
          <p:nvPr/>
        </p:nvSpPr>
        <p:spPr bwMode="auto">
          <a:xfrm>
            <a:off x="6096000" y="2576137"/>
            <a:ext cx="2590799" cy="1355332"/>
          </a:xfrm>
          <a:prstGeom prst="roundRect">
            <a:avLst>
              <a:gd name="adj" fmla="val 16667"/>
            </a:avLst>
          </a:prstGeom>
          <a:gradFill rotWithShape="1">
            <a:gsLst>
              <a:gs pos="0">
                <a:schemeClr val="bg1">
                  <a:lumMod val="95000"/>
                </a:schemeClr>
              </a:gs>
              <a:gs pos="100000">
                <a:schemeClr val="bg1">
                  <a:lumMod val="85000"/>
                </a:schemeClr>
              </a:gs>
            </a:gsLst>
            <a:lin ang="0" scaled="1"/>
          </a:gradFill>
          <a:ln w="9525">
            <a:noFill/>
            <a:round/>
            <a:headEnd/>
            <a:tailEnd/>
          </a:ln>
          <a:effectLst>
            <a:outerShdw blurRad="50800" dist="38100" dir="2700000" algn="tl" rotWithShape="0">
              <a:prstClr val="black">
                <a:alpha val="40000"/>
              </a:prstClr>
            </a:outerShdw>
          </a:effectLst>
          <a:extLst/>
        </p:spPr>
        <p:txBody>
          <a:bodyPr wrap="none" anchor="ctr"/>
          <a:lstStyle>
            <a:lvl1pPr>
              <a:defRPr>
                <a:solidFill>
                  <a:schemeClr val="tx1"/>
                </a:solidFill>
                <a:latin typeface="Georgia" panose="02040502050405020303" pitchFamily="18" charset="0"/>
                <a:cs typeface="Arial" panose="020B0604020202020204" pitchFamily="34" charset="0"/>
              </a:defRPr>
            </a:lvl1pPr>
            <a:lvl2pPr marL="742950" indent="-285750">
              <a:defRPr>
                <a:solidFill>
                  <a:schemeClr val="tx1"/>
                </a:solidFill>
                <a:latin typeface="Georgia" panose="02040502050405020303" pitchFamily="18" charset="0"/>
                <a:cs typeface="Arial" panose="020B0604020202020204" pitchFamily="34" charset="0"/>
              </a:defRPr>
            </a:lvl2pPr>
            <a:lvl3pPr marL="1143000" indent="-228600">
              <a:defRPr>
                <a:solidFill>
                  <a:schemeClr val="tx1"/>
                </a:solidFill>
                <a:latin typeface="Georgia" panose="02040502050405020303" pitchFamily="18" charset="0"/>
                <a:cs typeface="Arial" panose="020B0604020202020204" pitchFamily="34" charset="0"/>
              </a:defRPr>
            </a:lvl3pPr>
            <a:lvl4pPr marL="1600200" indent="-228600">
              <a:defRPr>
                <a:solidFill>
                  <a:schemeClr val="tx1"/>
                </a:solidFill>
                <a:latin typeface="Georgia" panose="02040502050405020303" pitchFamily="18" charset="0"/>
                <a:cs typeface="Arial" panose="020B0604020202020204" pitchFamily="34" charset="0"/>
              </a:defRPr>
            </a:lvl4pPr>
            <a:lvl5pPr marL="2057400" indent="-22860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algn="ctr" eaLnBrk="1" hangingPunct="1">
              <a:defRPr/>
            </a:pPr>
            <a:r>
              <a:rPr lang="en-US" altLang="en-US"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rPr>
              <a:t>Supervised</a:t>
            </a:r>
          </a:p>
          <a:p>
            <a:pPr algn="ctr" eaLnBrk="1" hangingPunct="1">
              <a:defRPr/>
            </a:pPr>
            <a:endParaRPr lang="en-US" altLang="en-US" dirty="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endParaRPr>
          </a:p>
          <a:p>
            <a:pPr algn="ctr" eaLnBrk="1" hangingPunct="1">
              <a:defRPr/>
            </a:pPr>
            <a:endParaRPr lang="en-US" altLang="en-US"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endParaRPr>
          </a:p>
          <a:p>
            <a:pPr algn="ctr" eaLnBrk="1" hangingPunct="1">
              <a:defRPr/>
            </a:pPr>
            <a:endParaRPr lang="en-US" altLang="en-US"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endParaRPr>
          </a:p>
        </p:txBody>
      </p:sp>
      <p:sp>
        <p:nvSpPr>
          <p:cNvPr id="18" name="Right Arrow 17"/>
          <p:cNvSpPr/>
          <p:nvPr/>
        </p:nvSpPr>
        <p:spPr bwMode="auto">
          <a:xfrm rot="16200000">
            <a:off x="7252937" y="4055548"/>
            <a:ext cx="324357" cy="228600"/>
          </a:xfrm>
          <a:prstGeom prst="rightArrow">
            <a:avLst/>
          </a:prstGeom>
          <a:solidFill>
            <a:schemeClr val="bg1">
              <a:lumMod val="7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90000"/>
              </a:lnSpc>
              <a:spcBef>
                <a:spcPct val="0"/>
              </a:spcBef>
              <a:spcAft>
                <a:spcPct val="0"/>
              </a:spcAft>
              <a:buClrTx/>
              <a:buSzTx/>
              <a:buFontTx/>
              <a:buNone/>
              <a:tabLst/>
            </a:pPr>
            <a:endParaRPr kumimoji="0" lang="en-US" sz="2200" b="0" i="0" u="none" strike="noStrike" cap="none" normalizeH="0" baseline="0" smtClean="0">
              <a:ln>
                <a:noFill/>
              </a:ln>
              <a:solidFill>
                <a:schemeClr val="hlink"/>
              </a:solidFill>
              <a:effectLst/>
              <a:latin typeface="Arial" panose="020B0604020202020204" pitchFamily="34" charset="0"/>
            </a:endParaRPr>
          </a:p>
        </p:txBody>
      </p:sp>
      <p:sp>
        <p:nvSpPr>
          <p:cNvPr id="43" name="Right Arrow 42"/>
          <p:cNvSpPr/>
          <p:nvPr/>
        </p:nvSpPr>
        <p:spPr bwMode="auto">
          <a:xfrm rot="16200000">
            <a:off x="4342303" y="4042063"/>
            <a:ext cx="324357" cy="228600"/>
          </a:xfrm>
          <a:prstGeom prst="rightArrow">
            <a:avLst/>
          </a:prstGeom>
          <a:solidFill>
            <a:schemeClr val="bg1">
              <a:lumMod val="7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90000"/>
              </a:lnSpc>
              <a:spcBef>
                <a:spcPct val="0"/>
              </a:spcBef>
              <a:spcAft>
                <a:spcPct val="0"/>
              </a:spcAft>
              <a:buClrTx/>
              <a:buSzTx/>
              <a:buFontTx/>
              <a:buNone/>
              <a:tabLst/>
            </a:pPr>
            <a:endParaRPr kumimoji="0" lang="en-US" sz="2200" b="0" i="0" u="none" strike="noStrike" cap="none" normalizeH="0" baseline="0" smtClean="0">
              <a:ln>
                <a:noFill/>
              </a:ln>
              <a:solidFill>
                <a:schemeClr val="hlink"/>
              </a:solidFill>
              <a:effectLst/>
              <a:latin typeface="Arial" panose="020B0604020202020204" pitchFamily="34" charset="0"/>
            </a:endParaRPr>
          </a:p>
        </p:txBody>
      </p:sp>
      <p:sp>
        <p:nvSpPr>
          <p:cNvPr id="49" name="Right Arrow 48"/>
          <p:cNvSpPr/>
          <p:nvPr/>
        </p:nvSpPr>
        <p:spPr bwMode="auto">
          <a:xfrm rot="16200000">
            <a:off x="1391985" y="4035445"/>
            <a:ext cx="324357" cy="228600"/>
          </a:xfrm>
          <a:prstGeom prst="rightArrow">
            <a:avLst/>
          </a:prstGeom>
          <a:solidFill>
            <a:schemeClr val="bg1">
              <a:lumMod val="7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90000"/>
              </a:lnSpc>
              <a:spcBef>
                <a:spcPct val="0"/>
              </a:spcBef>
              <a:spcAft>
                <a:spcPct val="0"/>
              </a:spcAft>
              <a:buClrTx/>
              <a:buSzTx/>
              <a:buFontTx/>
              <a:buNone/>
              <a:tabLst/>
            </a:pPr>
            <a:endParaRPr kumimoji="0" lang="en-US" sz="2200" b="0" i="0" u="none" strike="noStrike" cap="none" normalizeH="0" baseline="0" smtClean="0">
              <a:ln>
                <a:noFill/>
              </a:ln>
              <a:solidFill>
                <a:schemeClr val="hlink"/>
              </a:solidFill>
              <a:effectLst/>
              <a:latin typeface="Arial" panose="020B0604020202020204" pitchFamily="34" charset="0"/>
            </a:endParaRPr>
          </a:p>
        </p:txBody>
      </p:sp>
      <p:sp>
        <p:nvSpPr>
          <p:cNvPr id="50" name="TextBox 49"/>
          <p:cNvSpPr txBox="1"/>
          <p:nvPr/>
        </p:nvSpPr>
        <p:spPr>
          <a:xfrm>
            <a:off x="616028" y="4332027"/>
            <a:ext cx="1880643" cy="369332"/>
          </a:xfrm>
          <a:prstGeom prst="rect">
            <a:avLst/>
          </a:prstGeom>
          <a:noFill/>
        </p:spPr>
        <p:txBody>
          <a:bodyPr wrap="none" rtlCol="0">
            <a:spAutoFit/>
          </a:bodyPr>
          <a:lstStyle/>
          <a:p>
            <a:r>
              <a:rPr lang="en-US" i="1" dirty="0" smtClean="0">
                <a:latin typeface="Comic Sans MS" panose="030F0702030302020204" pitchFamily="66" charset="0"/>
              </a:rPr>
              <a:t>No labeled data</a:t>
            </a:r>
            <a:endParaRPr lang="en-US" i="1" dirty="0">
              <a:latin typeface="Comic Sans MS" panose="030F0702030302020204" pitchFamily="66" charset="0"/>
            </a:endParaRPr>
          </a:p>
        </p:txBody>
      </p:sp>
      <p:sp>
        <p:nvSpPr>
          <p:cNvPr id="51" name="TextBox 50"/>
          <p:cNvSpPr txBox="1"/>
          <p:nvPr/>
        </p:nvSpPr>
        <p:spPr>
          <a:xfrm>
            <a:off x="3286400" y="6051509"/>
            <a:ext cx="2460930" cy="369332"/>
          </a:xfrm>
          <a:prstGeom prst="rect">
            <a:avLst/>
          </a:prstGeom>
          <a:noFill/>
        </p:spPr>
        <p:txBody>
          <a:bodyPr wrap="none" rtlCol="0">
            <a:spAutoFit/>
          </a:bodyPr>
          <a:lstStyle/>
          <a:p>
            <a:r>
              <a:rPr lang="en-US" i="1" dirty="0" smtClean="0">
                <a:latin typeface="Comic Sans MS" panose="030F0702030302020204" pitchFamily="66" charset="0"/>
              </a:rPr>
              <a:t>Partially labeled data</a:t>
            </a:r>
            <a:endParaRPr lang="en-US" i="1" dirty="0">
              <a:latin typeface="Comic Sans MS" panose="030F0702030302020204" pitchFamily="66" charset="0"/>
            </a:endParaRPr>
          </a:p>
        </p:txBody>
      </p:sp>
      <p:sp>
        <p:nvSpPr>
          <p:cNvPr id="52" name="TextBox 51"/>
          <p:cNvSpPr txBox="1"/>
          <p:nvPr/>
        </p:nvSpPr>
        <p:spPr>
          <a:xfrm>
            <a:off x="6400800" y="6020835"/>
            <a:ext cx="2079415" cy="369332"/>
          </a:xfrm>
          <a:prstGeom prst="rect">
            <a:avLst/>
          </a:prstGeom>
          <a:noFill/>
        </p:spPr>
        <p:txBody>
          <a:bodyPr wrap="none" rtlCol="0">
            <a:spAutoFit/>
          </a:bodyPr>
          <a:lstStyle/>
          <a:p>
            <a:r>
              <a:rPr lang="en-US" i="1" dirty="0" smtClean="0">
                <a:latin typeface="Comic Sans MS" panose="030F0702030302020204" pitchFamily="66" charset="0"/>
              </a:rPr>
              <a:t>Fully labeled data</a:t>
            </a:r>
            <a:endParaRPr lang="en-US" i="1" dirty="0">
              <a:latin typeface="Comic Sans MS" panose="030F0702030302020204" pitchFamily="66" charset="0"/>
            </a:endParaRPr>
          </a:p>
        </p:txBody>
      </p:sp>
      <p:grpSp>
        <p:nvGrpSpPr>
          <p:cNvPr id="73" name="Group 243"/>
          <p:cNvGrpSpPr>
            <a:grpSpLocks/>
          </p:cNvGrpSpPr>
          <p:nvPr/>
        </p:nvGrpSpPr>
        <p:grpSpPr bwMode="auto">
          <a:xfrm>
            <a:off x="1038225" y="3073109"/>
            <a:ext cx="942975" cy="584200"/>
            <a:chOff x="1096" y="2447"/>
            <a:chExt cx="594" cy="368"/>
          </a:xfrm>
        </p:grpSpPr>
        <p:pic>
          <p:nvPicPr>
            <p:cNvPr id="74" name="Picture 224" descr="wheel-icon"/>
            <p:cNvPicPr>
              <a:picLocks noChangeAspect="1" noChangeArrowheads="1"/>
            </p:cNvPicPr>
            <p:nvPr/>
          </p:nvPicPr>
          <p:blipFill>
            <a:blip r:embed="rId3"/>
            <a:srcRect/>
            <a:stretch>
              <a:fillRect/>
            </a:stretch>
          </p:blipFill>
          <p:spPr bwMode="auto">
            <a:xfrm>
              <a:off x="1225" y="2447"/>
              <a:ext cx="374" cy="349"/>
            </a:xfrm>
            <a:prstGeom prst="rect">
              <a:avLst/>
            </a:prstGeom>
            <a:noFill/>
            <a:ln w="9525">
              <a:noFill/>
              <a:miter lim="800000"/>
              <a:headEnd/>
              <a:tailEnd/>
            </a:ln>
          </p:spPr>
        </p:pic>
        <p:pic>
          <p:nvPicPr>
            <p:cNvPr id="75" name="Picture 225" descr="wheel-icon"/>
            <p:cNvPicPr>
              <a:picLocks noChangeAspect="1" noChangeArrowheads="1"/>
            </p:cNvPicPr>
            <p:nvPr/>
          </p:nvPicPr>
          <p:blipFill>
            <a:blip r:embed="rId3"/>
            <a:srcRect/>
            <a:stretch>
              <a:fillRect/>
            </a:stretch>
          </p:blipFill>
          <p:spPr bwMode="auto">
            <a:xfrm>
              <a:off x="1453" y="2594"/>
              <a:ext cx="237" cy="221"/>
            </a:xfrm>
            <a:prstGeom prst="rect">
              <a:avLst/>
            </a:prstGeom>
            <a:noFill/>
            <a:ln w="9525">
              <a:noFill/>
              <a:miter lim="800000"/>
              <a:headEnd/>
              <a:tailEnd/>
            </a:ln>
          </p:spPr>
        </p:pic>
        <p:pic>
          <p:nvPicPr>
            <p:cNvPr id="76" name="Picture 226" descr="wheel-icon"/>
            <p:cNvPicPr>
              <a:picLocks noChangeAspect="1" noChangeArrowheads="1"/>
            </p:cNvPicPr>
            <p:nvPr/>
          </p:nvPicPr>
          <p:blipFill>
            <a:blip r:embed="rId3"/>
            <a:srcRect/>
            <a:stretch>
              <a:fillRect/>
            </a:stretch>
          </p:blipFill>
          <p:spPr bwMode="auto">
            <a:xfrm>
              <a:off x="1096" y="2607"/>
              <a:ext cx="205" cy="191"/>
            </a:xfrm>
            <a:prstGeom prst="rect">
              <a:avLst/>
            </a:prstGeom>
            <a:noFill/>
            <a:ln w="9525">
              <a:noFill/>
              <a:miter lim="800000"/>
              <a:headEnd/>
              <a:tailEnd/>
            </a:ln>
          </p:spPr>
        </p:pic>
      </p:grpSp>
      <p:grpSp>
        <p:nvGrpSpPr>
          <p:cNvPr id="77" name="Group 243"/>
          <p:cNvGrpSpPr>
            <a:grpSpLocks/>
          </p:cNvGrpSpPr>
          <p:nvPr/>
        </p:nvGrpSpPr>
        <p:grpSpPr bwMode="auto">
          <a:xfrm>
            <a:off x="3996205" y="3073109"/>
            <a:ext cx="942975" cy="584200"/>
            <a:chOff x="1096" y="2447"/>
            <a:chExt cx="594" cy="368"/>
          </a:xfrm>
        </p:grpSpPr>
        <p:pic>
          <p:nvPicPr>
            <p:cNvPr id="78" name="Picture 224" descr="wheel-icon"/>
            <p:cNvPicPr>
              <a:picLocks noChangeAspect="1" noChangeArrowheads="1"/>
            </p:cNvPicPr>
            <p:nvPr/>
          </p:nvPicPr>
          <p:blipFill>
            <a:blip r:embed="rId3"/>
            <a:srcRect/>
            <a:stretch>
              <a:fillRect/>
            </a:stretch>
          </p:blipFill>
          <p:spPr bwMode="auto">
            <a:xfrm>
              <a:off x="1225" y="2447"/>
              <a:ext cx="374" cy="349"/>
            </a:xfrm>
            <a:prstGeom prst="rect">
              <a:avLst/>
            </a:prstGeom>
            <a:noFill/>
            <a:ln w="9525">
              <a:noFill/>
              <a:miter lim="800000"/>
              <a:headEnd/>
              <a:tailEnd/>
            </a:ln>
          </p:spPr>
        </p:pic>
        <p:pic>
          <p:nvPicPr>
            <p:cNvPr id="79" name="Picture 225" descr="wheel-icon"/>
            <p:cNvPicPr>
              <a:picLocks noChangeAspect="1" noChangeArrowheads="1"/>
            </p:cNvPicPr>
            <p:nvPr/>
          </p:nvPicPr>
          <p:blipFill>
            <a:blip r:embed="rId3"/>
            <a:srcRect/>
            <a:stretch>
              <a:fillRect/>
            </a:stretch>
          </p:blipFill>
          <p:spPr bwMode="auto">
            <a:xfrm>
              <a:off x="1453" y="2594"/>
              <a:ext cx="237" cy="221"/>
            </a:xfrm>
            <a:prstGeom prst="rect">
              <a:avLst/>
            </a:prstGeom>
            <a:noFill/>
            <a:ln w="9525">
              <a:noFill/>
              <a:miter lim="800000"/>
              <a:headEnd/>
              <a:tailEnd/>
            </a:ln>
          </p:spPr>
        </p:pic>
        <p:pic>
          <p:nvPicPr>
            <p:cNvPr id="80" name="Picture 226" descr="wheel-icon"/>
            <p:cNvPicPr>
              <a:picLocks noChangeAspect="1" noChangeArrowheads="1"/>
            </p:cNvPicPr>
            <p:nvPr/>
          </p:nvPicPr>
          <p:blipFill>
            <a:blip r:embed="rId3"/>
            <a:srcRect/>
            <a:stretch>
              <a:fillRect/>
            </a:stretch>
          </p:blipFill>
          <p:spPr bwMode="auto">
            <a:xfrm>
              <a:off x="1096" y="2607"/>
              <a:ext cx="205" cy="191"/>
            </a:xfrm>
            <a:prstGeom prst="rect">
              <a:avLst/>
            </a:prstGeom>
            <a:noFill/>
            <a:ln w="9525">
              <a:noFill/>
              <a:miter lim="800000"/>
              <a:headEnd/>
              <a:tailEnd/>
            </a:ln>
          </p:spPr>
        </p:pic>
      </p:grpSp>
      <p:grpSp>
        <p:nvGrpSpPr>
          <p:cNvPr id="81" name="Group 243"/>
          <p:cNvGrpSpPr>
            <a:grpSpLocks/>
          </p:cNvGrpSpPr>
          <p:nvPr/>
        </p:nvGrpSpPr>
        <p:grpSpPr bwMode="auto">
          <a:xfrm>
            <a:off x="6954185" y="3073109"/>
            <a:ext cx="942975" cy="584200"/>
            <a:chOff x="1096" y="2447"/>
            <a:chExt cx="594" cy="368"/>
          </a:xfrm>
        </p:grpSpPr>
        <p:pic>
          <p:nvPicPr>
            <p:cNvPr id="82" name="Picture 224" descr="wheel-icon"/>
            <p:cNvPicPr>
              <a:picLocks noChangeAspect="1" noChangeArrowheads="1"/>
            </p:cNvPicPr>
            <p:nvPr/>
          </p:nvPicPr>
          <p:blipFill>
            <a:blip r:embed="rId3"/>
            <a:srcRect/>
            <a:stretch>
              <a:fillRect/>
            </a:stretch>
          </p:blipFill>
          <p:spPr bwMode="auto">
            <a:xfrm>
              <a:off x="1225" y="2447"/>
              <a:ext cx="374" cy="349"/>
            </a:xfrm>
            <a:prstGeom prst="rect">
              <a:avLst/>
            </a:prstGeom>
            <a:noFill/>
            <a:ln w="9525">
              <a:noFill/>
              <a:miter lim="800000"/>
              <a:headEnd/>
              <a:tailEnd/>
            </a:ln>
          </p:spPr>
        </p:pic>
        <p:pic>
          <p:nvPicPr>
            <p:cNvPr id="83" name="Picture 225" descr="wheel-icon"/>
            <p:cNvPicPr>
              <a:picLocks noChangeAspect="1" noChangeArrowheads="1"/>
            </p:cNvPicPr>
            <p:nvPr/>
          </p:nvPicPr>
          <p:blipFill>
            <a:blip r:embed="rId3"/>
            <a:srcRect/>
            <a:stretch>
              <a:fillRect/>
            </a:stretch>
          </p:blipFill>
          <p:spPr bwMode="auto">
            <a:xfrm>
              <a:off x="1453" y="2594"/>
              <a:ext cx="237" cy="221"/>
            </a:xfrm>
            <a:prstGeom prst="rect">
              <a:avLst/>
            </a:prstGeom>
            <a:noFill/>
            <a:ln w="9525">
              <a:noFill/>
              <a:miter lim="800000"/>
              <a:headEnd/>
              <a:tailEnd/>
            </a:ln>
          </p:spPr>
        </p:pic>
        <p:pic>
          <p:nvPicPr>
            <p:cNvPr id="84" name="Picture 226" descr="wheel-icon"/>
            <p:cNvPicPr>
              <a:picLocks noChangeAspect="1" noChangeArrowheads="1"/>
            </p:cNvPicPr>
            <p:nvPr/>
          </p:nvPicPr>
          <p:blipFill>
            <a:blip r:embed="rId3"/>
            <a:srcRect/>
            <a:stretch>
              <a:fillRect/>
            </a:stretch>
          </p:blipFill>
          <p:spPr bwMode="auto">
            <a:xfrm>
              <a:off x="1096" y="2607"/>
              <a:ext cx="205" cy="191"/>
            </a:xfrm>
            <a:prstGeom prst="rect">
              <a:avLst/>
            </a:prstGeom>
            <a:noFill/>
            <a:ln w="9525">
              <a:noFill/>
              <a:miter lim="800000"/>
              <a:headEnd/>
              <a:tailEnd/>
            </a:ln>
          </p:spPr>
        </p:pic>
      </p:grpSp>
      <p:cxnSp>
        <p:nvCxnSpPr>
          <p:cNvPr id="3" name="Straight Connector 2"/>
          <p:cNvCxnSpPr/>
          <p:nvPr/>
        </p:nvCxnSpPr>
        <p:spPr bwMode="auto">
          <a:xfrm>
            <a:off x="2667000" y="5638800"/>
            <a:ext cx="381000" cy="0"/>
          </a:xfrm>
          <a:prstGeom prst="line">
            <a:avLst/>
          </a:prstGeom>
          <a:noFill/>
          <a:ln w="9525" cap="flat" cmpd="sng" algn="ctr">
            <a:solidFill>
              <a:srgbClr val="FFFADE"/>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7" name="Group 6"/>
          <p:cNvGrpSpPr/>
          <p:nvPr/>
        </p:nvGrpSpPr>
        <p:grpSpPr>
          <a:xfrm>
            <a:off x="3374066" y="4352261"/>
            <a:ext cx="878688" cy="878688"/>
            <a:chOff x="3536619" y="4344763"/>
            <a:chExt cx="878688" cy="878688"/>
          </a:xfrm>
        </p:grpSpPr>
        <p:pic>
          <p:nvPicPr>
            <p:cNvPr id="45" name="Picture 16" descr="MC900432599[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36619" y="4344763"/>
              <a:ext cx="878688" cy="8786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cxnSp>
          <p:nvCxnSpPr>
            <p:cNvPr id="44" name="Straight Connector 43"/>
            <p:cNvCxnSpPr/>
            <p:nvPr/>
          </p:nvCxnSpPr>
          <p:spPr bwMode="auto">
            <a:xfrm>
              <a:off x="3784439" y="4754524"/>
              <a:ext cx="381000" cy="0"/>
            </a:xfrm>
            <a:prstGeom prst="line">
              <a:avLst/>
            </a:prstGeom>
            <a:noFill/>
            <a:ln w="41275" cap="flat" cmpd="sng" algn="ctr">
              <a:solidFill>
                <a:srgbClr val="FFFADE"/>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 name="Straight Connector 47"/>
            <p:cNvCxnSpPr/>
            <p:nvPr/>
          </p:nvCxnSpPr>
          <p:spPr bwMode="auto">
            <a:xfrm>
              <a:off x="3798610" y="4928190"/>
              <a:ext cx="381000" cy="0"/>
            </a:xfrm>
            <a:prstGeom prst="line">
              <a:avLst/>
            </a:prstGeom>
            <a:noFill/>
            <a:ln w="41275" cap="flat" cmpd="sng" algn="ctr">
              <a:solidFill>
                <a:srgbClr val="FFFADE"/>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6" name="Group 5"/>
          <p:cNvGrpSpPr/>
          <p:nvPr/>
        </p:nvGrpSpPr>
        <p:grpSpPr>
          <a:xfrm>
            <a:off x="4082257" y="4352261"/>
            <a:ext cx="878688" cy="878688"/>
            <a:chOff x="4218818" y="4359759"/>
            <a:chExt cx="878688" cy="878688"/>
          </a:xfrm>
        </p:grpSpPr>
        <p:pic>
          <p:nvPicPr>
            <p:cNvPr id="53" name="Picture 16" descr="MC900432599[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18818" y="4359759"/>
              <a:ext cx="878688" cy="8786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cxnSp>
          <p:nvCxnSpPr>
            <p:cNvPr id="54" name="Straight Connector 53"/>
            <p:cNvCxnSpPr/>
            <p:nvPr/>
          </p:nvCxnSpPr>
          <p:spPr bwMode="auto">
            <a:xfrm>
              <a:off x="4466638" y="4669466"/>
              <a:ext cx="381000" cy="0"/>
            </a:xfrm>
            <a:prstGeom prst="line">
              <a:avLst/>
            </a:prstGeom>
            <a:noFill/>
            <a:ln w="41275" cap="flat" cmpd="sng" algn="ctr">
              <a:solidFill>
                <a:srgbClr val="FFFADE"/>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5" name="Straight Connector 54"/>
            <p:cNvCxnSpPr/>
            <p:nvPr/>
          </p:nvCxnSpPr>
          <p:spPr bwMode="auto">
            <a:xfrm>
              <a:off x="4480809" y="4843132"/>
              <a:ext cx="381000" cy="0"/>
            </a:xfrm>
            <a:prstGeom prst="line">
              <a:avLst/>
            </a:prstGeom>
            <a:noFill/>
            <a:ln w="41275" cap="flat" cmpd="sng" algn="ctr">
              <a:solidFill>
                <a:srgbClr val="FFFADE"/>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5" name="Group 4"/>
          <p:cNvGrpSpPr/>
          <p:nvPr/>
        </p:nvGrpSpPr>
        <p:grpSpPr>
          <a:xfrm>
            <a:off x="4790447" y="4352261"/>
            <a:ext cx="878688" cy="878688"/>
            <a:chOff x="4953000" y="4357846"/>
            <a:chExt cx="878688" cy="878688"/>
          </a:xfrm>
        </p:grpSpPr>
        <p:pic>
          <p:nvPicPr>
            <p:cNvPr id="56" name="Picture 16" descr="MC900432599[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53000" y="4357846"/>
              <a:ext cx="878688" cy="8786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cxnSp>
          <p:nvCxnSpPr>
            <p:cNvPr id="57" name="Straight Connector 56"/>
            <p:cNvCxnSpPr/>
            <p:nvPr/>
          </p:nvCxnSpPr>
          <p:spPr bwMode="auto">
            <a:xfrm>
              <a:off x="5200820" y="4667553"/>
              <a:ext cx="381000" cy="0"/>
            </a:xfrm>
            <a:prstGeom prst="line">
              <a:avLst/>
            </a:prstGeom>
            <a:noFill/>
            <a:ln w="41275" cap="flat" cmpd="sng" algn="ctr">
              <a:solidFill>
                <a:srgbClr val="FFFADE"/>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 name="Straight Connector 57"/>
            <p:cNvCxnSpPr/>
            <p:nvPr/>
          </p:nvCxnSpPr>
          <p:spPr bwMode="auto">
            <a:xfrm>
              <a:off x="5214991" y="4851852"/>
              <a:ext cx="381000" cy="0"/>
            </a:xfrm>
            <a:prstGeom prst="line">
              <a:avLst/>
            </a:prstGeom>
            <a:noFill/>
            <a:ln w="41275" cap="flat" cmpd="sng" algn="ctr">
              <a:solidFill>
                <a:srgbClr val="FFFADE"/>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 name="Straight Connector 58"/>
            <p:cNvCxnSpPr/>
            <p:nvPr/>
          </p:nvCxnSpPr>
          <p:spPr bwMode="auto">
            <a:xfrm>
              <a:off x="5225901" y="4940454"/>
              <a:ext cx="381000" cy="0"/>
            </a:xfrm>
            <a:prstGeom prst="line">
              <a:avLst/>
            </a:prstGeom>
            <a:noFill/>
            <a:ln w="41275" cap="flat" cmpd="sng" algn="ctr">
              <a:solidFill>
                <a:srgbClr val="FFFADE"/>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60" name="Group 59"/>
          <p:cNvGrpSpPr/>
          <p:nvPr/>
        </p:nvGrpSpPr>
        <p:grpSpPr>
          <a:xfrm>
            <a:off x="4813858" y="5166261"/>
            <a:ext cx="878688" cy="878688"/>
            <a:chOff x="3536619" y="4344763"/>
            <a:chExt cx="878688" cy="878688"/>
          </a:xfrm>
        </p:grpSpPr>
        <p:pic>
          <p:nvPicPr>
            <p:cNvPr id="61" name="Picture 16" descr="MC900432599[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36619" y="4344763"/>
              <a:ext cx="878688" cy="8786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cxnSp>
          <p:nvCxnSpPr>
            <p:cNvPr id="62" name="Straight Connector 61"/>
            <p:cNvCxnSpPr/>
            <p:nvPr/>
          </p:nvCxnSpPr>
          <p:spPr bwMode="auto">
            <a:xfrm>
              <a:off x="3784439" y="4754524"/>
              <a:ext cx="381000" cy="0"/>
            </a:xfrm>
            <a:prstGeom prst="line">
              <a:avLst/>
            </a:prstGeom>
            <a:noFill/>
            <a:ln w="41275" cap="flat" cmpd="sng" algn="ctr">
              <a:solidFill>
                <a:srgbClr val="FFFADE"/>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3" name="Straight Connector 62"/>
            <p:cNvCxnSpPr/>
            <p:nvPr/>
          </p:nvCxnSpPr>
          <p:spPr bwMode="auto">
            <a:xfrm>
              <a:off x="3798610" y="4928190"/>
              <a:ext cx="381000" cy="0"/>
            </a:xfrm>
            <a:prstGeom prst="line">
              <a:avLst/>
            </a:prstGeom>
            <a:noFill/>
            <a:ln w="41275" cap="flat" cmpd="sng" algn="ctr">
              <a:solidFill>
                <a:srgbClr val="FFFADE"/>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64" name="Group 63"/>
          <p:cNvGrpSpPr/>
          <p:nvPr/>
        </p:nvGrpSpPr>
        <p:grpSpPr>
          <a:xfrm>
            <a:off x="3394790" y="5166261"/>
            <a:ext cx="878688" cy="878688"/>
            <a:chOff x="4218818" y="4359759"/>
            <a:chExt cx="878688" cy="878688"/>
          </a:xfrm>
        </p:grpSpPr>
        <p:pic>
          <p:nvPicPr>
            <p:cNvPr id="65" name="Picture 16" descr="MC900432599[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18818" y="4359759"/>
              <a:ext cx="878688" cy="8786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cxnSp>
          <p:nvCxnSpPr>
            <p:cNvPr id="66" name="Straight Connector 65"/>
            <p:cNvCxnSpPr/>
            <p:nvPr/>
          </p:nvCxnSpPr>
          <p:spPr bwMode="auto">
            <a:xfrm>
              <a:off x="4466638" y="4669466"/>
              <a:ext cx="381000" cy="0"/>
            </a:xfrm>
            <a:prstGeom prst="line">
              <a:avLst/>
            </a:prstGeom>
            <a:noFill/>
            <a:ln w="41275" cap="flat" cmpd="sng" algn="ctr">
              <a:solidFill>
                <a:srgbClr val="FFFADE"/>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7" name="Straight Connector 66"/>
            <p:cNvCxnSpPr/>
            <p:nvPr/>
          </p:nvCxnSpPr>
          <p:spPr bwMode="auto">
            <a:xfrm>
              <a:off x="4480809" y="4843132"/>
              <a:ext cx="381000" cy="0"/>
            </a:xfrm>
            <a:prstGeom prst="line">
              <a:avLst/>
            </a:prstGeom>
            <a:noFill/>
            <a:ln w="41275" cap="flat" cmpd="sng" algn="ctr">
              <a:solidFill>
                <a:srgbClr val="FFFADE"/>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68" name="Group 67"/>
          <p:cNvGrpSpPr/>
          <p:nvPr/>
        </p:nvGrpSpPr>
        <p:grpSpPr>
          <a:xfrm>
            <a:off x="4092590" y="5166261"/>
            <a:ext cx="878688" cy="878688"/>
            <a:chOff x="4953000" y="4357846"/>
            <a:chExt cx="878688" cy="878688"/>
          </a:xfrm>
        </p:grpSpPr>
        <p:pic>
          <p:nvPicPr>
            <p:cNvPr id="69" name="Picture 16" descr="MC900432599[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53000" y="4357846"/>
              <a:ext cx="878688" cy="8786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cxnSp>
          <p:nvCxnSpPr>
            <p:cNvPr id="70" name="Straight Connector 69"/>
            <p:cNvCxnSpPr/>
            <p:nvPr/>
          </p:nvCxnSpPr>
          <p:spPr bwMode="auto">
            <a:xfrm>
              <a:off x="5200820" y="4667553"/>
              <a:ext cx="381000" cy="0"/>
            </a:xfrm>
            <a:prstGeom prst="line">
              <a:avLst/>
            </a:prstGeom>
            <a:noFill/>
            <a:ln w="41275" cap="flat" cmpd="sng" algn="ctr">
              <a:solidFill>
                <a:srgbClr val="FFFADE"/>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1" name="Straight Connector 70"/>
            <p:cNvCxnSpPr/>
            <p:nvPr/>
          </p:nvCxnSpPr>
          <p:spPr bwMode="auto">
            <a:xfrm>
              <a:off x="5214991" y="4851852"/>
              <a:ext cx="381000" cy="0"/>
            </a:xfrm>
            <a:prstGeom prst="line">
              <a:avLst/>
            </a:prstGeom>
            <a:noFill/>
            <a:ln w="41275" cap="flat" cmpd="sng" algn="ctr">
              <a:solidFill>
                <a:srgbClr val="FFFADE"/>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2" name="Straight Connector 71"/>
            <p:cNvCxnSpPr/>
            <p:nvPr/>
          </p:nvCxnSpPr>
          <p:spPr bwMode="auto">
            <a:xfrm>
              <a:off x="5225901" y="4940454"/>
              <a:ext cx="381000" cy="0"/>
            </a:xfrm>
            <a:prstGeom prst="line">
              <a:avLst/>
            </a:prstGeom>
            <a:noFill/>
            <a:ln w="41275" cap="flat" cmpd="sng" algn="ctr">
              <a:solidFill>
                <a:srgbClr val="FFFADE"/>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86" name="Picture 16" descr="MC900432599[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24600" y="4343400"/>
            <a:ext cx="878688" cy="8786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0" name="Picture 16" descr="MC900432599[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32791" y="4343400"/>
            <a:ext cx="878688" cy="8786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4" name="Picture 16" descr="MC900432599[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40981" y="4343400"/>
            <a:ext cx="878688" cy="8786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9" name="Picture 16" descr="MC900432599[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64392" y="5157400"/>
            <a:ext cx="878688" cy="8786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3" name="Picture 16" descr="MC900432599[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45324" y="5157400"/>
            <a:ext cx="878688" cy="8786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7" name="Picture 16" descr="MC900432599[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43124" y="5157400"/>
            <a:ext cx="878688" cy="8786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5" name="Rectangular Callout 84"/>
          <p:cNvSpPr/>
          <p:nvPr/>
        </p:nvSpPr>
        <p:spPr bwMode="auto">
          <a:xfrm>
            <a:off x="3212783" y="1173768"/>
            <a:ext cx="2578416" cy="1143000"/>
          </a:xfrm>
          <a:prstGeom prst="wedgeRectCallout">
            <a:avLst>
              <a:gd name="adj1" fmla="val -11438"/>
              <a:gd name="adj2" fmla="val 68382"/>
            </a:avLst>
          </a:prstGeom>
          <a:solidFill>
            <a:srgbClr val="FFFADE"/>
          </a:solidFill>
          <a:ln>
            <a:noFill/>
          </a:ln>
          <a:effectLst>
            <a:outerShdw blurRad="50800" dist="38100" dir="2700000" algn="tl" rotWithShape="0">
              <a:prstClr val="black">
                <a:alpha val="40000"/>
              </a:prstClr>
            </a:outerShdw>
          </a:effectLst>
          <a:ex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90000"/>
              </a:lnSpc>
              <a:spcBef>
                <a:spcPct val="0"/>
              </a:spcBef>
              <a:spcAft>
                <a:spcPct val="0"/>
              </a:spcAft>
              <a:buClrTx/>
              <a:buSzTx/>
              <a:buFontTx/>
              <a:buNone/>
              <a:tabLst/>
            </a:pPr>
            <a:r>
              <a:rPr kumimoji="0" lang="en-US" sz="2200" b="0" i="0" u="none" strike="noStrike" cap="none" normalizeH="0" baseline="0" dirty="0" smtClean="0">
                <a:ln>
                  <a:noFill/>
                </a:ln>
                <a:effectLst/>
                <a:latin typeface="Whitney Light" pitchFamily="50" charset="0"/>
              </a:rPr>
              <a:t>Different flavors: bootstrapping, distant supervision</a:t>
            </a:r>
          </a:p>
        </p:txBody>
      </p:sp>
    </p:spTree>
    <p:extLst>
      <p:ext uri="{BB962C8B-B14F-4D97-AF65-F5344CB8AC3E}">
        <p14:creationId xmlns:p14="http://schemas.microsoft.com/office/powerpoint/2010/main" val="2376643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wipe(down)">
                                      <p:cBhvr>
                                        <p:cTn id="7"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153988" y="609600"/>
            <a:ext cx="8243887" cy="496888"/>
          </a:xfrm>
        </p:spPr>
        <p:txBody>
          <a:bodyPr/>
          <a:lstStyle/>
          <a:p>
            <a:pPr eaLnBrk="1" hangingPunct="1">
              <a:defRPr/>
            </a:pPr>
            <a:r>
              <a:rPr lang="en-US" sz="3200" dirty="0"/>
              <a:t>Key Dimension 2: Mode of </a:t>
            </a:r>
            <a:r>
              <a:rPr lang="en-US" sz="3200" dirty="0" smtClean="0"/>
              <a:t>Learning (2/2)</a:t>
            </a:r>
            <a:endParaRPr lang="en-US" altLang="en-US" sz="3200" dirty="0">
              <a:latin typeface="+mn-lt"/>
            </a:endParaRPr>
          </a:p>
        </p:txBody>
      </p:sp>
      <p:sp>
        <p:nvSpPr>
          <p:cNvPr id="21" name="AutoShape 18"/>
          <p:cNvSpPr>
            <a:spLocks noChangeArrowheads="1"/>
          </p:cNvSpPr>
          <p:nvPr/>
        </p:nvSpPr>
        <p:spPr bwMode="auto">
          <a:xfrm>
            <a:off x="228601" y="1219200"/>
            <a:ext cx="2590799" cy="1355332"/>
          </a:xfrm>
          <a:prstGeom prst="roundRect">
            <a:avLst>
              <a:gd name="adj" fmla="val 16667"/>
            </a:avLst>
          </a:prstGeom>
          <a:gradFill rotWithShape="1">
            <a:gsLst>
              <a:gs pos="0">
                <a:schemeClr val="bg1">
                  <a:lumMod val="95000"/>
                </a:schemeClr>
              </a:gs>
              <a:gs pos="100000">
                <a:schemeClr val="bg1">
                  <a:lumMod val="85000"/>
                </a:schemeClr>
              </a:gs>
            </a:gsLst>
            <a:lin ang="0" scaled="1"/>
          </a:gradFill>
          <a:ln w="9525">
            <a:noFill/>
            <a:round/>
            <a:headEnd/>
            <a:tailEnd/>
          </a:ln>
          <a:effectLst>
            <a:outerShdw blurRad="50800" dist="38100" dir="2700000" algn="tl" rotWithShape="0">
              <a:prstClr val="black">
                <a:alpha val="40000"/>
              </a:prstClr>
            </a:outerShdw>
          </a:effectLst>
          <a:extLst/>
        </p:spPr>
        <p:txBody>
          <a:bodyPr wrap="none" anchor="ctr"/>
          <a:lstStyle>
            <a:lvl1pPr>
              <a:defRPr>
                <a:solidFill>
                  <a:schemeClr val="tx1"/>
                </a:solidFill>
                <a:latin typeface="Georgia" panose="02040502050405020303" pitchFamily="18" charset="0"/>
                <a:cs typeface="Arial" panose="020B0604020202020204" pitchFamily="34" charset="0"/>
              </a:defRPr>
            </a:lvl1pPr>
            <a:lvl2pPr marL="742950" indent="-285750">
              <a:defRPr>
                <a:solidFill>
                  <a:schemeClr val="tx1"/>
                </a:solidFill>
                <a:latin typeface="Georgia" panose="02040502050405020303" pitchFamily="18" charset="0"/>
                <a:cs typeface="Arial" panose="020B0604020202020204" pitchFamily="34" charset="0"/>
              </a:defRPr>
            </a:lvl2pPr>
            <a:lvl3pPr marL="1143000" indent="-228600">
              <a:defRPr>
                <a:solidFill>
                  <a:schemeClr val="tx1"/>
                </a:solidFill>
                <a:latin typeface="Georgia" panose="02040502050405020303" pitchFamily="18" charset="0"/>
                <a:cs typeface="Arial" panose="020B0604020202020204" pitchFamily="34" charset="0"/>
              </a:defRPr>
            </a:lvl3pPr>
            <a:lvl4pPr marL="1600200" indent="-228600">
              <a:defRPr>
                <a:solidFill>
                  <a:schemeClr val="tx1"/>
                </a:solidFill>
                <a:latin typeface="Georgia" panose="02040502050405020303" pitchFamily="18" charset="0"/>
                <a:cs typeface="Arial" panose="020B0604020202020204" pitchFamily="34" charset="0"/>
              </a:defRPr>
            </a:lvl4pPr>
            <a:lvl5pPr marL="2057400" indent="-22860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algn="ctr" eaLnBrk="1" hangingPunct="1">
              <a:defRPr/>
            </a:pPr>
            <a:r>
              <a:rPr lang="en-US" altLang="en-US"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rPr>
              <a:t>Unsupervised</a:t>
            </a:r>
          </a:p>
          <a:p>
            <a:pPr algn="ctr" eaLnBrk="1" hangingPunct="1">
              <a:defRPr/>
            </a:pPr>
            <a:endParaRPr lang="en-US" altLang="en-US" dirty="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endParaRPr>
          </a:p>
          <a:p>
            <a:pPr algn="ctr" eaLnBrk="1" hangingPunct="1">
              <a:defRPr/>
            </a:pPr>
            <a:endParaRPr lang="en-US" altLang="en-US"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endParaRPr>
          </a:p>
          <a:p>
            <a:pPr algn="ctr" eaLnBrk="1" hangingPunct="1">
              <a:defRPr/>
            </a:pPr>
            <a:endParaRPr lang="en-US" altLang="en-US"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endParaRPr>
          </a:p>
        </p:txBody>
      </p:sp>
      <p:sp>
        <p:nvSpPr>
          <p:cNvPr id="15" name="AutoShape 18"/>
          <p:cNvSpPr>
            <a:spLocks noChangeArrowheads="1"/>
          </p:cNvSpPr>
          <p:nvPr/>
        </p:nvSpPr>
        <p:spPr bwMode="auto">
          <a:xfrm>
            <a:off x="3200400" y="1225943"/>
            <a:ext cx="2590799" cy="1355332"/>
          </a:xfrm>
          <a:prstGeom prst="roundRect">
            <a:avLst>
              <a:gd name="adj" fmla="val 16667"/>
            </a:avLst>
          </a:prstGeom>
          <a:gradFill rotWithShape="1">
            <a:gsLst>
              <a:gs pos="0">
                <a:schemeClr val="bg1">
                  <a:lumMod val="95000"/>
                </a:schemeClr>
              </a:gs>
              <a:gs pos="100000">
                <a:schemeClr val="bg1">
                  <a:lumMod val="85000"/>
                </a:schemeClr>
              </a:gs>
            </a:gsLst>
            <a:lin ang="0" scaled="1"/>
          </a:gradFill>
          <a:ln w="9525">
            <a:noFill/>
            <a:round/>
            <a:headEnd/>
            <a:tailEnd/>
          </a:ln>
          <a:effectLst>
            <a:outerShdw blurRad="50800" dist="38100" dir="2700000" algn="tl" rotWithShape="0">
              <a:prstClr val="black">
                <a:alpha val="40000"/>
              </a:prstClr>
            </a:outerShdw>
          </a:effectLst>
          <a:extLst/>
        </p:spPr>
        <p:txBody>
          <a:bodyPr wrap="none" anchor="ctr"/>
          <a:lstStyle>
            <a:lvl1pPr>
              <a:defRPr>
                <a:solidFill>
                  <a:schemeClr val="tx1"/>
                </a:solidFill>
                <a:latin typeface="Georgia" panose="02040502050405020303" pitchFamily="18" charset="0"/>
                <a:cs typeface="Arial" panose="020B0604020202020204" pitchFamily="34" charset="0"/>
              </a:defRPr>
            </a:lvl1pPr>
            <a:lvl2pPr marL="742950" indent="-285750">
              <a:defRPr>
                <a:solidFill>
                  <a:schemeClr val="tx1"/>
                </a:solidFill>
                <a:latin typeface="Georgia" panose="02040502050405020303" pitchFamily="18" charset="0"/>
                <a:cs typeface="Arial" panose="020B0604020202020204" pitchFamily="34" charset="0"/>
              </a:defRPr>
            </a:lvl2pPr>
            <a:lvl3pPr marL="1143000" indent="-228600">
              <a:defRPr>
                <a:solidFill>
                  <a:schemeClr val="tx1"/>
                </a:solidFill>
                <a:latin typeface="Georgia" panose="02040502050405020303" pitchFamily="18" charset="0"/>
                <a:cs typeface="Arial" panose="020B0604020202020204" pitchFamily="34" charset="0"/>
              </a:defRPr>
            </a:lvl3pPr>
            <a:lvl4pPr marL="1600200" indent="-228600">
              <a:defRPr>
                <a:solidFill>
                  <a:schemeClr val="tx1"/>
                </a:solidFill>
                <a:latin typeface="Georgia" panose="02040502050405020303" pitchFamily="18" charset="0"/>
                <a:cs typeface="Arial" panose="020B0604020202020204" pitchFamily="34" charset="0"/>
              </a:defRPr>
            </a:lvl4pPr>
            <a:lvl5pPr marL="2057400" indent="-22860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algn="ctr" eaLnBrk="1" hangingPunct="1">
              <a:defRPr/>
            </a:pPr>
            <a:r>
              <a:rPr lang="en-US" altLang="en-US"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rPr>
              <a:t>Semi-supervised</a:t>
            </a:r>
          </a:p>
          <a:p>
            <a:pPr algn="ctr" eaLnBrk="1" hangingPunct="1">
              <a:defRPr/>
            </a:pPr>
            <a:endParaRPr lang="en-US" altLang="en-US" dirty="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endParaRPr>
          </a:p>
          <a:p>
            <a:pPr algn="ctr" eaLnBrk="1" hangingPunct="1">
              <a:defRPr/>
            </a:pPr>
            <a:endParaRPr lang="en-US" altLang="en-US"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endParaRPr>
          </a:p>
          <a:p>
            <a:pPr algn="ctr" eaLnBrk="1" hangingPunct="1">
              <a:defRPr/>
            </a:pPr>
            <a:endParaRPr lang="en-US" altLang="en-US" dirty="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endParaRPr>
          </a:p>
        </p:txBody>
      </p:sp>
      <p:sp>
        <p:nvSpPr>
          <p:cNvPr id="16" name="AutoShape 18"/>
          <p:cNvSpPr>
            <a:spLocks noChangeArrowheads="1"/>
          </p:cNvSpPr>
          <p:nvPr/>
        </p:nvSpPr>
        <p:spPr bwMode="auto">
          <a:xfrm>
            <a:off x="6096000" y="1225943"/>
            <a:ext cx="2590799" cy="1355332"/>
          </a:xfrm>
          <a:prstGeom prst="roundRect">
            <a:avLst>
              <a:gd name="adj" fmla="val 16667"/>
            </a:avLst>
          </a:prstGeom>
          <a:gradFill rotWithShape="1">
            <a:gsLst>
              <a:gs pos="0">
                <a:schemeClr val="bg1">
                  <a:lumMod val="95000"/>
                </a:schemeClr>
              </a:gs>
              <a:gs pos="100000">
                <a:schemeClr val="bg1">
                  <a:lumMod val="85000"/>
                </a:schemeClr>
              </a:gs>
            </a:gsLst>
            <a:lin ang="0" scaled="1"/>
          </a:gradFill>
          <a:ln w="9525">
            <a:noFill/>
            <a:round/>
            <a:headEnd/>
            <a:tailEnd/>
          </a:ln>
          <a:effectLst>
            <a:outerShdw blurRad="50800" dist="38100" dir="2700000" algn="tl" rotWithShape="0">
              <a:prstClr val="black">
                <a:alpha val="40000"/>
              </a:prstClr>
            </a:outerShdw>
          </a:effectLst>
          <a:extLst/>
        </p:spPr>
        <p:txBody>
          <a:bodyPr wrap="none" anchor="ctr"/>
          <a:lstStyle>
            <a:lvl1pPr>
              <a:defRPr>
                <a:solidFill>
                  <a:schemeClr val="tx1"/>
                </a:solidFill>
                <a:latin typeface="Georgia" panose="02040502050405020303" pitchFamily="18" charset="0"/>
                <a:cs typeface="Arial" panose="020B0604020202020204" pitchFamily="34" charset="0"/>
              </a:defRPr>
            </a:lvl1pPr>
            <a:lvl2pPr marL="742950" indent="-285750">
              <a:defRPr>
                <a:solidFill>
                  <a:schemeClr val="tx1"/>
                </a:solidFill>
                <a:latin typeface="Georgia" panose="02040502050405020303" pitchFamily="18" charset="0"/>
                <a:cs typeface="Arial" panose="020B0604020202020204" pitchFamily="34" charset="0"/>
              </a:defRPr>
            </a:lvl2pPr>
            <a:lvl3pPr marL="1143000" indent="-228600">
              <a:defRPr>
                <a:solidFill>
                  <a:schemeClr val="tx1"/>
                </a:solidFill>
                <a:latin typeface="Georgia" panose="02040502050405020303" pitchFamily="18" charset="0"/>
                <a:cs typeface="Arial" panose="020B0604020202020204" pitchFamily="34" charset="0"/>
              </a:defRPr>
            </a:lvl3pPr>
            <a:lvl4pPr marL="1600200" indent="-228600">
              <a:defRPr>
                <a:solidFill>
                  <a:schemeClr val="tx1"/>
                </a:solidFill>
                <a:latin typeface="Georgia" panose="02040502050405020303" pitchFamily="18" charset="0"/>
                <a:cs typeface="Arial" panose="020B0604020202020204" pitchFamily="34" charset="0"/>
              </a:defRPr>
            </a:lvl4pPr>
            <a:lvl5pPr marL="2057400" indent="-22860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algn="ctr" eaLnBrk="1" hangingPunct="1">
              <a:defRPr/>
            </a:pPr>
            <a:r>
              <a:rPr lang="en-US" altLang="en-US"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rPr>
              <a:t>Supervised</a:t>
            </a:r>
          </a:p>
          <a:p>
            <a:pPr algn="ctr" eaLnBrk="1" hangingPunct="1">
              <a:defRPr/>
            </a:pPr>
            <a:endParaRPr lang="en-US" altLang="en-US" dirty="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endParaRPr>
          </a:p>
          <a:p>
            <a:pPr algn="ctr" eaLnBrk="1" hangingPunct="1">
              <a:defRPr/>
            </a:pPr>
            <a:endParaRPr lang="en-US" altLang="en-US"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endParaRPr>
          </a:p>
          <a:p>
            <a:pPr algn="ctr" eaLnBrk="1" hangingPunct="1">
              <a:defRPr/>
            </a:pPr>
            <a:endParaRPr lang="en-US" altLang="en-US"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endParaRPr>
          </a:p>
        </p:txBody>
      </p:sp>
      <p:grpSp>
        <p:nvGrpSpPr>
          <p:cNvPr id="73" name="Group 243"/>
          <p:cNvGrpSpPr>
            <a:grpSpLocks/>
          </p:cNvGrpSpPr>
          <p:nvPr/>
        </p:nvGrpSpPr>
        <p:grpSpPr bwMode="auto">
          <a:xfrm>
            <a:off x="1038225" y="1722915"/>
            <a:ext cx="942975" cy="584200"/>
            <a:chOff x="1096" y="2447"/>
            <a:chExt cx="594" cy="368"/>
          </a:xfrm>
        </p:grpSpPr>
        <p:pic>
          <p:nvPicPr>
            <p:cNvPr id="74" name="Picture 224" descr="wheel-icon"/>
            <p:cNvPicPr>
              <a:picLocks noChangeAspect="1" noChangeArrowheads="1"/>
            </p:cNvPicPr>
            <p:nvPr/>
          </p:nvPicPr>
          <p:blipFill>
            <a:blip r:embed="rId3"/>
            <a:srcRect/>
            <a:stretch>
              <a:fillRect/>
            </a:stretch>
          </p:blipFill>
          <p:spPr bwMode="auto">
            <a:xfrm>
              <a:off x="1225" y="2447"/>
              <a:ext cx="374" cy="349"/>
            </a:xfrm>
            <a:prstGeom prst="rect">
              <a:avLst/>
            </a:prstGeom>
            <a:noFill/>
            <a:ln w="9525">
              <a:noFill/>
              <a:miter lim="800000"/>
              <a:headEnd/>
              <a:tailEnd/>
            </a:ln>
          </p:spPr>
        </p:pic>
        <p:pic>
          <p:nvPicPr>
            <p:cNvPr id="75" name="Picture 225" descr="wheel-icon"/>
            <p:cNvPicPr>
              <a:picLocks noChangeAspect="1" noChangeArrowheads="1"/>
            </p:cNvPicPr>
            <p:nvPr/>
          </p:nvPicPr>
          <p:blipFill>
            <a:blip r:embed="rId3"/>
            <a:srcRect/>
            <a:stretch>
              <a:fillRect/>
            </a:stretch>
          </p:blipFill>
          <p:spPr bwMode="auto">
            <a:xfrm>
              <a:off x="1453" y="2594"/>
              <a:ext cx="237" cy="221"/>
            </a:xfrm>
            <a:prstGeom prst="rect">
              <a:avLst/>
            </a:prstGeom>
            <a:noFill/>
            <a:ln w="9525">
              <a:noFill/>
              <a:miter lim="800000"/>
              <a:headEnd/>
              <a:tailEnd/>
            </a:ln>
          </p:spPr>
        </p:pic>
        <p:pic>
          <p:nvPicPr>
            <p:cNvPr id="76" name="Picture 226" descr="wheel-icon"/>
            <p:cNvPicPr>
              <a:picLocks noChangeAspect="1" noChangeArrowheads="1"/>
            </p:cNvPicPr>
            <p:nvPr/>
          </p:nvPicPr>
          <p:blipFill>
            <a:blip r:embed="rId3"/>
            <a:srcRect/>
            <a:stretch>
              <a:fillRect/>
            </a:stretch>
          </p:blipFill>
          <p:spPr bwMode="auto">
            <a:xfrm>
              <a:off x="1096" y="2607"/>
              <a:ext cx="205" cy="191"/>
            </a:xfrm>
            <a:prstGeom prst="rect">
              <a:avLst/>
            </a:prstGeom>
            <a:noFill/>
            <a:ln w="9525">
              <a:noFill/>
              <a:miter lim="800000"/>
              <a:headEnd/>
              <a:tailEnd/>
            </a:ln>
          </p:spPr>
        </p:pic>
      </p:grpSp>
      <p:grpSp>
        <p:nvGrpSpPr>
          <p:cNvPr id="77" name="Group 243"/>
          <p:cNvGrpSpPr>
            <a:grpSpLocks/>
          </p:cNvGrpSpPr>
          <p:nvPr/>
        </p:nvGrpSpPr>
        <p:grpSpPr bwMode="auto">
          <a:xfrm>
            <a:off x="3996205" y="1722915"/>
            <a:ext cx="942975" cy="584200"/>
            <a:chOff x="1096" y="2447"/>
            <a:chExt cx="594" cy="368"/>
          </a:xfrm>
        </p:grpSpPr>
        <p:pic>
          <p:nvPicPr>
            <p:cNvPr id="78" name="Picture 224" descr="wheel-icon"/>
            <p:cNvPicPr>
              <a:picLocks noChangeAspect="1" noChangeArrowheads="1"/>
            </p:cNvPicPr>
            <p:nvPr/>
          </p:nvPicPr>
          <p:blipFill>
            <a:blip r:embed="rId3"/>
            <a:srcRect/>
            <a:stretch>
              <a:fillRect/>
            </a:stretch>
          </p:blipFill>
          <p:spPr bwMode="auto">
            <a:xfrm>
              <a:off x="1225" y="2447"/>
              <a:ext cx="374" cy="349"/>
            </a:xfrm>
            <a:prstGeom prst="rect">
              <a:avLst/>
            </a:prstGeom>
            <a:noFill/>
            <a:ln w="9525">
              <a:noFill/>
              <a:miter lim="800000"/>
              <a:headEnd/>
              <a:tailEnd/>
            </a:ln>
          </p:spPr>
        </p:pic>
        <p:pic>
          <p:nvPicPr>
            <p:cNvPr id="79" name="Picture 225" descr="wheel-icon"/>
            <p:cNvPicPr>
              <a:picLocks noChangeAspect="1" noChangeArrowheads="1"/>
            </p:cNvPicPr>
            <p:nvPr/>
          </p:nvPicPr>
          <p:blipFill>
            <a:blip r:embed="rId3"/>
            <a:srcRect/>
            <a:stretch>
              <a:fillRect/>
            </a:stretch>
          </p:blipFill>
          <p:spPr bwMode="auto">
            <a:xfrm>
              <a:off x="1453" y="2594"/>
              <a:ext cx="237" cy="221"/>
            </a:xfrm>
            <a:prstGeom prst="rect">
              <a:avLst/>
            </a:prstGeom>
            <a:noFill/>
            <a:ln w="9525">
              <a:noFill/>
              <a:miter lim="800000"/>
              <a:headEnd/>
              <a:tailEnd/>
            </a:ln>
          </p:spPr>
        </p:pic>
        <p:pic>
          <p:nvPicPr>
            <p:cNvPr id="80" name="Picture 226" descr="wheel-icon"/>
            <p:cNvPicPr>
              <a:picLocks noChangeAspect="1" noChangeArrowheads="1"/>
            </p:cNvPicPr>
            <p:nvPr/>
          </p:nvPicPr>
          <p:blipFill>
            <a:blip r:embed="rId3"/>
            <a:srcRect/>
            <a:stretch>
              <a:fillRect/>
            </a:stretch>
          </p:blipFill>
          <p:spPr bwMode="auto">
            <a:xfrm>
              <a:off x="1096" y="2607"/>
              <a:ext cx="205" cy="191"/>
            </a:xfrm>
            <a:prstGeom prst="rect">
              <a:avLst/>
            </a:prstGeom>
            <a:noFill/>
            <a:ln w="9525">
              <a:noFill/>
              <a:miter lim="800000"/>
              <a:headEnd/>
              <a:tailEnd/>
            </a:ln>
          </p:spPr>
        </p:pic>
      </p:grpSp>
      <p:grpSp>
        <p:nvGrpSpPr>
          <p:cNvPr id="81" name="Group 243"/>
          <p:cNvGrpSpPr>
            <a:grpSpLocks/>
          </p:cNvGrpSpPr>
          <p:nvPr/>
        </p:nvGrpSpPr>
        <p:grpSpPr bwMode="auto">
          <a:xfrm>
            <a:off x="6954185" y="1722915"/>
            <a:ext cx="942975" cy="584200"/>
            <a:chOff x="1096" y="2447"/>
            <a:chExt cx="594" cy="368"/>
          </a:xfrm>
        </p:grpSpPr>
        <p:pic>
          <p:nvPicPr>
            <p:cNvPr id="82" name="Picture 224" descr="wheel-icon"/>
            <p:cNvPicPr>
              <a:picLocks noChangeAspect="1" noChangeArrowheads="1"/>
            </p:cNvPicPr>
            <p:nvPr/>
          </p:nvPicPr>
          <p:blipFill>
            <a:blip r:embed="rId3"/>
            <a:srcRect/>
            <a:stretch>
              <a:fillRect/>
            </a:stretch>
          </p:blipFill>
          <p:spPr bwMode="auto">
            <a:xfrm>
              <a:off x="1225" y="2447"/>
              <a:ext cx="374" cy="349"/>
            </a:xfrm>
            <a:prstGeom prst="rect">
              <a:avLst/>
            </a:prstGeom>
            <a:noFill/>
            <a:ln w="9525">
              <a:noFill/>
              <a:miter lim="800000"/>
              <a:headEnd/>
              <a:tailEnd/>
            </a:ln>
          </p:spPr>
        </p:pic>
        <p:pic>
          <p:nvPicPr>
            <p:cNvPr id="83" name="Picture 225" descr="wheel-icon"/>
            <p:cNvPicPr>
              <a:picLocks noChangeAspect="1" noChangeArrowheads="1"/>
            </p:cNvPicPr>
            <p:nvPr/>
          </p:nvPicPr>
          <p:blipFill>
            <a:blip r:embed="rId3"/>
            <a:srcRect/>
            <a:stretch>
              <a:fillRect/>
            </a:stretch>
          </p:blipFill>
          <p:spPr bwMode="auto">
            <a:xfrm>
              <a:off x="1453" y="2594"/>
              <a:ext cx="237" cy="221"/>
            </a:xfrm>
            <a:prstGeom prst="rect">
              <a:avLst/>
            </a:prstGeom>
            <a:noFill/>
            <a:ln w="9525">
              <a:noFill/>
              <a:miter lim="800000"/>
              <a:headEnd/>
              <a:tailEnd/>
            </a:ln>
          </p:spPr>
        </p:pic>
        <p:pic>
          <p:nvPicPr>
            <p:cNvPr id="84" name="Picture 226" descr="wheel-icon"/>
            <p:cNvPicPr>
              <a:picLocks noChangeAspect="1" noChangeArrowheads="1"/>
            </p:cNvPicPr>
            <p:nvPr/>
          </p:nvPicPr>
          <p:blipFill>
            <a:blip r:embed="rId3"/>
            <a:srcRect/>
            <a:stretch>
              <a:fillRect/>
            </a:stretch>
          </p:blipFill>
          <p:spPr bwMode="auto">
            <a:xfrm>
              <a:off x="1096" y="2607"/>
              <a:ext cx="205" cy="191"/>
            </a:xfrm>
            <a:prstGeom prst="rect">
              <a:avLst/>
            </a:prstGeom>
            <a:noFill/>
            <a:ln w="9525">
              <a:noFill/>
              <a:miter lim="800000"/>
              <a:headEnd/>
              <a:tailEnd/>
            </a:ln>
          </p:spPr>
        </p:pic>
      </p:grpSp>
      <p:sp>
        <p:nvSpPr>
          <p:cNvPr id="87" name="Content Placeholder 2"/>
          <p:cNvSpPr>
            <a:spLocks noGrp="1"/>
          </p:cNvSpPr>
          <p:nvPr>
            <p:ph idx="1"/>
          </p:nvPr>
        </p:nvSpPr>
        <p:spPr>
          <a:xfrm>
            <a:off x="182562" y="3064832"/>
            <a:ext cx="8961437" cy="3289932"/>
          </a:xfrm>
        </p:spPr>
        <p:txBody>
          <a:bodyPr/>
          <a:lstStyle/>
          <a:p>
            <a:r>
              <a:rPr lang="en-US" sz="2000" dirty="0"/>
              <a:t>Does the learning algorithm generate explainable output?</a:t>
            </a:r>
          </a:p>
          <a:p>
            <a:pPr lvl="1"/>
            <a:r>
              <a:rPr lang="en-US" sz="2000" dirty="0"/>
              <a:t>If an output cannot be connected with a subset of the input, then the mode of learning is </a:t>
            </a:r>
            <a:r>
              <a:rPr lang="en-US" sz="2000" b="1" dirty="0"/>
              <a:t>opaque</a:t>
            </a:r>
            <a:endParaRPr lang="en-US" sz="2000" dirty="0"/>
          </a:p>
          <a:p>
            <a:r>
              <a:rPr lang="en-US" sz="2000" dirty="0" smtClean="0"/>
              <a:t>This ability to explain is what we call </a:t>
            </a:r>
            <a:r>
              <a:rPr lang="en-US" sz="2000" b="1" dirty="0" smtClean="0"/>
              <a:t>Provenance</a:t>
            </a:r>
          </a:p>
          <a:p>
            <a:pPr lvl="1"/>
            <a:r>
              <a:rPr lang="en-US" sz="2000" b="1" dirty="0"/>
              <a:t>Provenance</a:t>
            </a:r>
            <a:r>
              <a:rPr lang="en-US" sz="2000" dirty="0"/>
              <a:t>: ability to connect an output of the model with a  subset of the input that determined </a:t>
            </a:r>
            <a:r>
              <a:rPr lang="en-US" sz="2000" dirty="0" smtClean="0"/>
              <a:t>it</a:t>
            </a:r>
            <a:endParaRPr lang="en-US" sz="2000" b="1" dirty="0" smtClean="0"/>
          </a:p>
          <a:p>
            <a:r>
              <a:rPr lang="en-US" sz="2000" b="1" dirty="0" smtClean="0"/>
              <a:t>Transparency</a:t>
            </a:r>
            <a:r>
              <a:rPr lang="en-US" sz="2000" dirty="0" smtClean="0"/>
              <a:t> is determined by the presence or absence of </a:t>
            </a:r>
            <a:r>
              <a:rPr lang="en-US" sz="2000" b="1" dirty="0" smtClean="0"/>
              <a:t>Provenance</a:t>
            </a:r>
          </a:p>
          <a:p>
            <a:pPr lvl="1"/>
            <a:endParaRPr lang="en-US" sz="1400" dirty="0"/>
          </a:p>
        </p:txBody>
      </p:sp>
    </p:spTree>
    <p:extLst>
      <p:ext uri="{BB962C8B-B14F-4D97-AF65-F5344CB8AC3E}">
        <p14:creationId xmlns:p14="http://schemas.microsoft.com/office/powerpoint/2010/main" val="353840890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000" dirty="0"/>
              <a:t>Key Dimension 3: Incorporation of Domain Knowledge (</a:t>
            </a:r>
            <a:r>
              <a:rPr lang="en-US" sz="2000" dirty="0" smtClean="0"/>
              <a:t>1/3)</a:t>
            </a:r>
            <a:endParaRPr lang="en-US" dirty="0"/>
          </a:p>
        </p:txBody>
      </p:sp>
      <p:sp>
        <p:nvSpPr>
          <p:cNvPr id="3" name="Content Placeholder 2"/>
          <p:cNvSpPr>
            <a:spLocks noGrp="1"/>
          </p:cNvSpPr>
          <p:nvPr>
            <p:ph idx="1"/>
          </p:nvPr>
        </p:nvSpPr>
        <p:spPr>
          <a:xfrm>
            <a:off x="182563" y="1277637"/>
            <a:ext cx="8686800" cy="2849562"/>
          </a:xfrm>
        </p:spPr>
        <p:txBody>
          <a:bodyPr/>
          <a:lstStyle/>
          <a:p>
            <a:r>
              <a:rPr lang="en-US" dirty="0"/>
              <a:t>Why </a:t>
            </a:r>
            <a:r>
              <a:rPr lang="en-US" dirty="0" smtClean="0"/>
              <a:t>do we need to incorporate domain knowledge ?</a:t>
            </a:r>
            <a:endParaRPr lang="en-US" dirty="0" smtClean="0"/>
          </a:p>
          <a:p>
            <a:endParaRPr lang="en-US" dirty="0"/>
          </a:p>
          <a:p>
            <a:r>
              <a:rPr lang="en-US" dirty="0" smtClean="0"/>
              <a:t>In a </a:t>
            </a:r>
            <a:r>
              <a:rPr lang="en-US" dirty="0" smtClean="0"/>
              <a:t>contest/competition environment (e.g., MUC, TAC), </a:t>
            </a:r>
            <a:r>
              <a:rPr lang="en-US" dirty="0" smtClean="0"/>
              <a:t>the model is trained </a:t>
            </a:r>
            <a:r>
              <a:rPr lang="en-US" dirty="0" smtClean="0"/>
              <a:t>on one domain and </a:t>
            </a:r>
            <a:r>
              <a:rPr lang="en-US" dirty="0" smtClean="0"/>
              <a:t>tested on the same domain</a:t>
            </a:r>
          </a:p>
          <a:p>
            <a:endParaRPr lang="en-US" dirty="0"/>
          </a:p>
          <a:p>
            <a:r>
              <a:rPr lang="en-US" dirty="0" smtClean="0"/>
              <a:t>Hardly </a:t>
            </a:r>
            <a:r>
              <a:rPr lang="en-US" dirty="0" smtClean="0"/>
              <a:t>the case in </a:t>
            </a:r>
            <a:r>
              <a:rPr lang="en-US" dirty="0" smtClean="0"/>
              <a:t>practice: the </a:t>
            </a:r>
            <a:r>
              <a:rPr lang="en-US" dirty="0" smtClean="0"/>
              <a:t>model is deployed in an environment usually different from that where the model was trained</a:t>
            </a:r>
          </a:p>
          <a:p>
            <a:endParaRPr lang="en-US" dirty="0"/>
          </a:p>
        </p:txBody>
      </p:sp>
      <p:sp>
        <p:nvSpPr>
          <p:cNvPr id="11" name="Rectangle 17"/>
          <p:cNvSpPr>
            <a:spLocks noChangeArrowheads="1"/>
          </p:cNvSpPr>
          <p:nvPr/>
        </p:nvSpPr>
        <p:spPr bwMode="auto">
          <a:xfrm>
            <a:off x="990600" y="4505326"/>
            <a:ext cx="5181600" cy="292100"/>
          </a:xfrm>
          <a:prstGeom prst="rect">
            <a:avLst/>
          </a:prstGeom>
          <a:gradFill rotWithShape="1">
            <a:gsLst>
              <a:gs pos="0">
                <a:srgbClr val="EAEAEA"/>
              </a:gs>
              <a:gs pos="100000">
                <a:srgbClr val="EAEAEA">
                  <a:gamma/>
                  <a:tint val="36471"/>
                  <a:invGamma/>
                </a:srgbClr>
              </a:gs>
            </a:gsLst>
            <a:lin ang="2700000" scaled="1"/>
          </a:gradFill>
          <a:ln w="9525">
            <a:solidFill>
              <a:srgbClr val="C0C0C0"/>
            </a:solidFill>
            <a:miter lim="800000"/>
            <a:headEnd/>
            <a:tailEnd/>
          </a:ln>
          <a:effectLst>
            <a:outerShdw blurRad="63500" dist="38099" dir="2700000" algn="ctr" rotWithShape="0">
              <a:srgbClr val="EAEAEA">
                <a:alpha val="74998"/>
              </a:srgbClr>
            </a:outerShdw>
          </a:effectLst>
        </p:spPr>
        <p:txBody>
          <a:bodyPr wrap="square" tIns="18288" bIns="18288">
            <a:spAutoFit/>
          </a:bodyPr>
          <a:lstStyle/>
          <a:p>
            <a:pPr>
              <a:defRPr/>
            </a:pPr>
            <a:r>
              <a:rPr lang="en-US" sz="1600" i="1" dirty="0">
                <a:solidFill>
                  <a:srgbClr val="006600"/>
                </a:solidFill>
                <a:latin typeface="Whitney Light" pitchFamily="50" charset="0"/>
                <a:ea typeface="MS PGothic" charset="0"/>
                <a:cs typeface="MS PGothic" charset="0"/>
              </a:rPr>
              <a:t>I'm still hearing from clients that </a:t>
            </a:r>
            <a:r>
              <a:rPr lang="en-US" sz="1600" i="1" dirty="0">
                <a:solidFill>
                  <a:srgbClr val="CC0000"/>
                </a:solidFill>
                <a:latin typeface="Whitney Light" pitchFamily="50" charset="0"/>
                <a:ea typeface="MS PGothic" charset="0"/>
                <a:cs typeface="MS PGothic" charset="0"/>
              </a:rPr>
              <a:t>Merrill's</a:t>
            </a:r>
            <a:r>
              <a:rPr lang="en-US" sz="1600" i="1" dirty="0">
                <a:solidFill>
                  <a:srgbClr val="006600"/>
                </a:solidFill>
                <a:latin typeface="Whitney Light" pitchFamily="50" charset="0"/>
                <a:ea typeface="MS PGothic" charset="0"/>
                <a:cs typeface="MS PGothic" charset="0"/>
              </a:rPr>
              <a:t> </a:t>
            </a:r>
            <a:r>
              <a:rPr lang="en-US" sz="1600" i="1" dirty="0">
                <a:solidFill>
                  <a:srgbClr val="CC0000"/>
                </a:solidFill>
                <a:latin typeface="Whitney Light" pitchFamily="50" charset="0"/>
                <a:ea typeface="MS PGothic" charset="0"/>
                <a:cs typeface="MS PGothic" charset="0"/>
              </a:rPr>
              <a:t>website</a:t>
            </a:r>
            <a:r>
              <a:rPr lang="en-US" sz="1600" i="1" dirty="0">
                <a:solidFill>
                  <a:srgbClr val="006600"/>
                </a:solidFill>
                <a:latin typeface="Whitney Light" pitchFamily="50" charset="0"/>
                <a:ea typeface="MS PGothic" charset="0"/>
                <a:cs typeface="MS PGothic" charset="0"/>
              </a:rPr>
              <a:t> is better.</a:t>
            </a:r>
          </a:p>
        </p:txBody>
      </p:sp>
      <p:sp>
        <p:nvSpPr>
          <p:cNvPr id="12" name="AutoShape 8"/>
          <p:cNvSpPr>
            <a:spLocks/>
          </p:cNvSpPr>
          <p:nvPr/>
        </p:nvSpPr>
        <p:spPr bwMode="auto">
          <a:xfrm>
            <a:off x="5638800" y="3572883"/>
            <a:ext cx="2438400" cy="369332"/>
          </a:xfrm>
          <a:prstGeom prst="accentCallout1">
            <a:avLst>
              <a:gd name="adj1" fmla="val 30380"/>
              <a:gd name="adj2" fmla="val -3569"/>
              <a:gd name="adj3" fmla="val 222027"/>
              <a:gd name="adj4" fmla="val -54092"/>
            </a:avLst>
          </a:prstGeom>
          <a:noFill/>
          <a:ln w="9525">
            <a:solidFill>
              <a:srgbClr val="3366CC"/>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17961" dir="2700000" algn="ctr" rotWithShape="0">
                    <a:srgbClr val="3366CC">
                      <a:gamma/>
                      <a:shade val="60000"/>
                      <a:invGamma/>
                      <a:alpha val="74998"/>
                    </a:srgbClr>
                  </a:outerShdw>
                </a:effectLst>
              </a14:hiddenEffects>
            </a:ext>
          </a:extLst>
        </p:spPr>
        <p:txBody>
          <a:bodyPr wrap="square">
            <a:spAutoFit/>
          </a:bodyPr>
          <a:lstStyle/>
          <a:p>
            <a:pPr>
              <a:defRPr/>
            </a:pPr>
            <a:r>
              <a:rPr lang="en-US" i="1" dirty="0">
                <a:solidFill>
                  <a:srgbClr val="3366CC"/>
                </a:solidFill>
                <a:latin typeface="Whitney Light" pitchFamily="50" charset="0"/>
                <a:ea typeface="MS PGothic" charset="0"/>
                <a:cs typeface="MS PGothic" charset="0"/>
              </a:rPr>
              <a:t>Customer or competitor?</a:t>
            </a:r>
          </a:p>
        </p:txBody>
      </p:sp>
      <p:sp>
        <p:nvSpPr>
          <p:cNvPr id="13" name="Oval 9"/>
          <p:cNvSpPr>
            <a:spLocks noChangeArrowheads="1"/>
          </p:cNvSpPr>
          <p:nvPr/>
        </p:nvSpPr>
        <p:spPr bwMode="auto">
          <a:xfrm>
            <a:off x="3581400" y="4422776"/>
            <a:ext cx="1447800" cy="457200"/>
          </a:xfrm>
          <a:prstGeom prst="ellipse">
            <a:avLst/>
          </a:prstGeom>
          <a:noFill/>
          <a:ln w="19050">
            <a:solidFill>
              <a:srgbClr val="3366CC"/>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17961" dir="2700000" algn="ctr" rotWithShape="0">
                    <a:srgbClr val="3366CC">
                      <a:gamma/>
                      <a:shade val="60000"/>
                      <a:invGamma/>
                      <a:alpha val="74998"/>
                    </a:srgbClr>
                  </a:outerShdw>
                </a:effectLst>
              </a14:hiddenEffects>
            </a:ext>
          </a:extLst>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sz="1800">
              <a:latin typeface="Whitney Light" pitchFamily="50" charset="0"/>
            </a:endParaRPr>
          </a:p>
        </p:txBody>
      </p:sp>
      <p:sp>
        <p:nvSpPr>
          <p:cNvPr id="18" name="Rectangle 17"/>
          <p:cNvSpPr>
            <a:spLocks noChangeArrowheads="1"/>
          </p:cNvSpPr>
          <p:nvPr/>
        </p:nvSpPr>
        <p:spPr bwMode="auto">
          <a:xfrm>
            <a:off x="990600" y="5346124"/>
            <a:ext cx="5181600" cy="283154"/>
          </a:xfrm>
          <a:prstGeom prst="rect">
            <a:avLst/>
          </a:prstGeom>
          <a:gradFill rotWithShape="1">
            <a:gsLst>
              <a:gs pos="0">
                <a:srgbClr val="EAEAEA"/>
              </a:gs>
              <a:gs pos="100000">
                <a:srgbClr val="EAEAEA">
                  <a:gamma/>
                  <a:tint val="36471"/>
                  <a:invGamma/>
                </a:srgbClr>
              </a:gs>
            </a:gsLst>
            <a:lin ang="2700000" scaled="1"/>
          </a:gradFill>
          <a:ln w="9525">
            <a:solidFill>
              <a:srgbClr val="C0C0C0"/>
            </a:solidFill>
            <a:miter lim="800000"/>
            <a:headEnd/>
            <a:tailEnd/>
          </a:ln>
          <a:effectLst>
            <a:outerShdw blurRad="63500" dist="38099" dir="2700000" algn="ctr" rotWithShape="0">
              <a:srgbClr val="EAEAEA">
                <a:alpha val="74998"/>
              </a:srgbClr>
            </a:outerShdw>
          </a:effectLst>
        </p:spPr>
        <p:txBody>
          <a:bodyPr wrap="square" tIns="18288" bIns="18288">
            <a:spAutoFit/>
          </a:bodyPr>
          <a:lstStyle/>
          <a:p>
            <a:pPr>
              <a:defRPr/>
            </a:pPr>
            <a:r>
              <a:rPr lang="en-US" sz="1600" i="1" dirty="0">
                <a:solidFill>
                  <a:srgbClr val="FF0000"/>
                </a:solidFill>
                <a:latin typeface="Whitney Light" pitchFamily="50" charset="0"/>
                <a:ea typeface="MS PGothic" charset="0"/>
                <a:cs typeface="MS PGothic" charset="0"/>
              </a:rPr>
              <a:t>U.S. to Reduce Debt </a:t>
            </a:r>
            <a:r>
              <a:rPr lang="en-US" sz="1600" i="1" dirty="0">
                <a:solidFill>
                  <a:srgbClr val="006600"/>
                </a:solidFill>
                <a:latin typeface="Whitney Light" pitchFamily="50" charset="0"/>
                <a:ea typeface="MS PGothic" charset="0"/>
                <a:cs typeface="MS PGothic" charset="0"/>
              </a:rPr>
              <a:t>Next Quarter After Borrowing Needs </a:t>
            </a:r>
            <a:r>
              <a:rPr lang="en-US" sz="1600" i="1" dirty="0" smtClean="0">
                <a:solidFill>
                  <a:srgbClr val="006600"/>
                </a:solidFill>
                <a:latin typeface="Whitney Light" pitchFamily="50" charset="0"/>
                <a:ea typeface="MS PGothic" charset="0"/>
                <a:cs typeface="MS PGothic" charset="0"/>
              </a:rPr>
              <a:t>Fall</a:t>
            </a:r>
            <a:r>
              <a:rPr lang="en-US" sz="1600" i="1" dirty="0" smtClean="0">
                <a:solidFill>
                  <a:srgbClr val="006600"/>
                </a:solidFill>
                <a:latin typeface="Whitney Light" pitchFamily="50" charset="0"/>
                <a:ea typeface="MS PGothic" charset="0"/>
                <a:cs typeface="MS PGothic" charset="0"/>
              </a:rPr>
              <a:t>.</a:t>
            </a:r>
            <a:endParaRPr lang="en-US" sz="1600" i="1" dirty="0">
              <a:solidFill>
                <a:srgbClr val="006600"/>
              </a:solidFill>
              <a:latin typeface="Whitney Light" pitchFamily="50" charset="0"/>
              <a:ea typeface="MS PGothic" charset="0"/>
              <a:cs typeface="MS PGothic" charset="0"/>
            </a:endParaRPr>
          </a:p>
        </p:txBody>
      </p:sp>
      <p:sp>
        <p:nvSpPr>
          <p:cNvPr id="19" name="Rectangle 18"/>
          <p:cNvSpPr>
            <a:spLocks noChangeArrowheads="1"/>
          </p:cNvSpPr>
          <p:nvPr/>
        </p:nvSpPr>
        <p:spPr bwMode="auto">
          <a:xfrm>
            <a:off x="990600" y="5788747"/>
            <a:ext cx="5181600" cy="529376"/>
          </a:xfrm>
          <a:prstGeom prst="rect">
            <a:avLst/>
          </a:prstGeom>
          <a:gradFill rotWithShape="1">
            <a:gsLst>
              <a:gs pos="0">
                <a:srgbClr val="EAEAEA"/>
              </a:gs>
              <a:gs pos="100000">
                <a:srgbClr val="EAEAEA">
                  <a:gamma/>
                  <a:tint val="36471"/>
                  <a:invGamma/>
                </a:srgbClr>
              </a:gs>
            </a:gsLst>
            <a:lin ang="2700000" scaled="1"/>
          </a:gradFill>
          <a:ln w="9525">
            <a:solidFill>
              <a:srgbClr val="C0C0C0"/>
            </a:solidFill>
            <a:miter lim="800000"/>
            <a:headEnd/>
            <a:tailEnd/>
          </a:ln>
          <a:effectLst>
            <a:outerShdw blurRad="63500" dist="38099" dir="2700000" algn="ctr" rotWithShape="0">
              <a:srgbClr val="EAEAEA">
                <a:alpha val="74998"/>
              </a:srgbClr>
            </a:outerShdw>
          </a:effectLst>
        </p:spPr>
        <p:txBody>
          <a:bodyPr wrap="square" tIns="18288" bIns="18288">
            <a:spAutoFit/>
          </a:bodyPr>
          <a:lstStyle/>
          <a:p>
            <a:pPr>
              <a:defRPr/>
            </a:pPr>
            <a:r>
              <a:rPr lang="en-US" sz="1600" i="1" dirty="0">
                <a:solidFill>
                  <a:srgbClr val="006600"/>
                </a:solidFill>
                <a:latin typeface="Whitney Light" pitchFamily="50" charset="0"/>
                <a:ea typeface="MS PGothic" charset="0"/>
                <a:cs typeface="MS PGothic" charset="0"/>
              </a:rPr>
              <a:t>We remain confident </a:t>
            </a:r>
            <a:r>
              <a:rPr lang="en-US" sz="1600" i="1" dirty="0">
                <a:solidFill>
                  <a:srgbClr val="FF0000"/>
                </a:solidFill>
                <a:latin typeface="Whitney Light" pitchFamily="50" charset="0"/>
                <a:ea typeface="MS PGothic" charset="0"/>
                <a:cs typeface="MS PGothic" charset="0"/>
              </a:rPr>
              <a:t>Computershare</a:t>
            </a:r>
            <a:r>
              <a:rPr lang="en-US" sz="1600" i="1" dirty="0">
                <a:solidFill>
                  <a:srgbClr val="006600"/>
                </a:solidFill>
                <a:latin typeface="Whitney Light" pitchFamily="50" charset="0"/>
                <a:ea typeface="MS PGothic" charset="0"/>
                <a:cs typeface="MS PGothic" charset="0"/>
              </a:rPr>
              <a:t> will generate sufficient earnings and operating cash </a:t>
            </a:r>
            <a:r>
              <a:rPr lang="en-US" sz="1600" i="1" dirty="0" smtClean="0">
                <a:solidFill>
                  <a:srgbClr val="006600"/>
                </a:solidFill>
                <a:latin typeface="Whitney Light" pitchFamily="50" charset="0"/>
                <a:ea typeface="MS PGothic" charset="0"/>
                <a:cs typeface="MS PGothic" charset="0"/>
              </a:rPr>
              <a:t>flow </a:t>
            </a:r>
            <a:r>
              <a:rPr lang="en-US" sz="1600" i="1" dirty="0">
                <a:solidFill>
                  <a:srgbClr val="FF0000"/>
                </a:solidFill>
                <a:latin typeface="Whitney Light" pitchFamily="50" charset="0"/>
                <a:ea typeface="MS PGothic" charset="0"/>
                <a:cs typeface="MS PGothic" charset="0"/>
              </a:rPr>
              <a:t>to gradually reduce </a:t>
            </a:r>
            <a:r>
              <a:rPr lang="en-US" sz="1600" i="1" dirty="0" smtClean="0">
                <a:solidFill>
                  <a:srgbClr val="FF0000"/>
                </a:solidFill>
                <a:latin typeface="Whitney Light" pitchFamily="50" charset="0"/>
                <a:ea typeface="MS PGothic" charset="0"/>
                <a:cs typeface="MS PGothic" charset="0"/>
              </a:rPr>
              <a:t>debt</a:t>
            </a:r>
            <a:r>
              <a:rPr lang="en-US" sz="1600" i="1" dirty="0" smtClean="0">
                <a:solidFill>
                  <a:srgbClr val="006600"/>
                </a:solidFill>
                <a:latin typeface="Whitney Light" pitchFamily="50" charset="0"/>
                <a:ea typeface="MS PGothic" charset="0"/>
                <a:cs typeface="MS PGothic" charset="0"/>
              </a:rPr>
              <a:t>.</a:t>
            </a:r>
            <a:endParaRPr lang="en-US" sz="1600" i="1" dirty="0">
              <a:solidFill>
                <a:srgbClr val="006600"/>
              </a:solidFill>
              <a:latin typeface="Whitney Light" pitchFamily="50" charset="0"/>
              <a:ea typeface="MS PGothic" charset="0"/>
              <a:cs typeface="MS PGothic" charset="0"/>
            </a:endParaRPr>
          </a:p>
        </p:txBody>
      </p:sp>
      <p:sp>
        <p:nvSpPr>
          <p:cNvPr id="20" name="AutoShape 8"/>
          <p:cNvSpPr>
            <a:spLocks/>
          </p:cNvSpPr>
          <p:nvPr/>
        </p:nvSpPr>
        <p:spPr bwMode="auto">
          <a:xfrm>
            <a:off x="6553200" y="4787904"/>
            <a:ext cx="2438400" cy="923330"/>
          </a:xfrm>
          <a:prstGeom prst="accentCallout1">
            <a:avLst>
              <a:gd name="adj1" fmla="val 30380"/>
              <a:gd name="adj2" fmla="val -3569"/>
              <a:gd name="adj3" fmla="val 52136"/>
              <a:gd name="adj4" fmla="val -216116"/>
            </a:avLst>
          </a:prstGeom>
          <a:noFill/>
          <a:ln w="9525">
            <a:solidFill>
              <a:srgbClr val="3366CC"/>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17961" dir="2700000" algn="ctr" rotWithShape="0">
                    <a:srgbClr val="3366CC">
                      <a:gamma/>
                      <a:shade val="60000"/>
                      <a:invGamma/>
                      <a:alpha val="74998"/>
                    </a:srgbClr>
                  </a:outerShdw>
                </a:effectLst>
              </a14:hiddenEffects>
            </a:ext>
          </a:extLst>
        </p:spPr>
        <p:txBody>
          <a:bodyPr wrap="square">
            <a:spAutoFit/>
          </a:bodyPr>
          <a:lstStyle/>
          <a:p>
            <a:pPr>
              <a:defRPr/>
            </a:pPr>
            <a:r>
              <a:rPr lang="en-US" i="1" dirty="0" smtClean="0">
                <a:solidFill>
                  <a:srgbClr val="3366CC"/>
                </a:solidFill>
                <a:latin typeface="Whitney Light" pitchFamily="50" charset="0"/>
                <a:ea typeface="MS PGothic" charset="0"/>
                <a:cs typeface="MS PGothic" charset="0"/>
              </a:rPr>
              <a:t>Debt reduction indicates sentiment for Country, but not Company</a:t>
            </a:r>
            <a:endParaRPr lang="en-US" i="1" dirty="0">
              <a:solidFill>
                <a:srgbClr val="3366CC"/>
              </a:solidFill>
              <a:latin typeface="Whitney Light" pitchFamily="50" charset="0"/>
              <a:ea typeface="MS PGothic" charset="0"/>
              <a:cs typeface="MS PGothic" charset="0"/>
            </a:endParaRPr>
          </a:p>
        </p:txBody>
      </p:sp>
      <p:sp>
        <p:nvSpPr>
          <p:cNvPr id="21" name="Oval 9"/>
          <p:cNvSpPr>
            <a:spLocks noChangeArrowheads="1"/>
          </p:cNvSpPr>
          <p:nvPr/>
        </p:nvSpPr>
        <p:spPr bwMode="auto">
          <a:xfrm>
            <a:off x="990600" y="5242562"/>
            <a:ext cx="396082" cy="457200"/>
          </a:xfrm>
          <a:prstGeom prst="ellipse">
            <a:avLst/>
          </a:prstGeom>
          <a:noFill/>
          <a:ln w="19050">
            <a:solidFill>
              <a:srgbClr val="3366CC"/>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17961" dir="2700000" algn="ctr" rotWithShape="0">
                    <a:srgbClr val="3366CC">
                      <a:gamma/>
                      <a:shade val="60000"/>
                      <a:invGamma/>
                      <a:alpha val="74998"/>
                    </a:srgbClr>
                  </a:outerShdw>
                </a:effectLst>
              </a14:hiddenEffects>
            </a:ext>
          </a:extLst>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sz="1800">
              <a:latin typeface="Whitney Light" pitchFamily="50" charset="0"/>
            </a:endParaRPr>
          </a:p>
        </p:txBody>
      </p:sp>
      <p:sp>
        <p:nvSpPr>
          <p:cNvPr id="22" name="Oval 9"/>
          <p:cNvSpPr>
            <a:spLocks noChangeArrowheads="1"/>
          </p:cNvSpPr>
          <p:nvPr/>
        </p:nvSpPr>
        <p:spPr bwMode="auto">
          <a:xfrm>
            <a:off x="2687160" y="5699762"/>
            <a:ext cx="1290321" cy="457200"/>
          </a:xfrm>
          <a:prstGeom prst="ellipse">
            <a:avLst/>
          </a:prstGeom>
          <a:noFill/>
          <a:ln w="19050">
            <a:solidFill>
              <a:srgbClr val="3366CC"/>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17961" dir="2700000" algn="ctr" rotWithShape="0">
                    <a:srgbClr val="3366CC">
                      <a:gamma/>
                      <a:shade val="60000"/>
                      <a:invGamma/>
                      <a:alpha val="74998"/>
                    </a:srgbClr>
                  </a:outerShdw>
                </a:effectLst>
              </a14:hiddenEffects>
            </a:ext>
          </a:extLst>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sz="1800">
              <a:latin typeface="Whitney Light" pitchFamily="50" charset="0"/>
            </a:endParaRPr>
          </a:p>
        </p:txBody>
      </p:sp>
      <p:cxnSp>
        <p:nvCxnSpPr>
          <p:cNvPr id="24" name="Straight Connector 23"/>
          <p:cNvCxnSpPr>
            <a:stCxn id="22" idx="7"/>
          </p:cNvCxnSpPr>
          <p:nvPr/>
        </p:nvCxnSpPr>
        <p:spPr bwMode="auto">
          <a:xfrm flipV="1">
            <a:off x="3788518" y="5105400"/>
            <a:ext cx="2688482" cy="661317"/>
          </a:xfrm>
          <a:prstGeom prst="line">
            <a:avLst/>
          </a:prstGeom>
          <a:noFill/>
          <a:ln w="9525" cap="flat" cmpd="sng" algn="ctr">
            <a:solidFill>
              <a:srgbClr val="3366C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15956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53"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par>
                                <p:cTn id="14" presetID="53"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ppt_w</p:attrName>
                                        </p:attrNameLst>
                                      </p:cBhvr>
                                      <p:tavLst>
                                        <p:tav tm="0">
                                          <p:val>
                                            <p:fltVal val="0"/>
                                          </p:val>
                                        </p:tav>
                                        <p:tav tm="100000">
                                          <p:val>
                                            <p:strVal val="#ppt_w"/>
                                          </p:val>
                                        </p:tav>
                                      </p:tavLst>
                                    </p:anim>
                                    <p:anim calcmode="lin" valueType="num">
                                      <p:cBhvr>
                                        <p:cTn id="17" dur="500" fill="hold"/>
                                        <p:tgtEl>
                                          <p:spTgt spid="12"/>
                                        </p:tgtEl>
                                        <p:attrNameLst>
                                          <p:attrName>ppt_h</p:attrName>
                                        </p:attrNameLst>
                                      </p:cBhvr>
                                      <p:tavLst>
                                        <p:tav tm="0">
                                          <p:val>
                                            <p:fltVal val="0"/>
                                          </p:val>
                                        </p:tav>
                                        <p:tav tm="100000">
                                          <p:val>
                                            <p:strVal val="#ppt_h"/>
                                          </p:val>
                                        </p:tav>
                                      </p:tavLst>
                                    </p:anim>
                                    <p:animEffect transition="in" filter="fade">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left)">
                                      <p:cBhvr>
                                        <p:cTn id="28" dur="500"/>
                                        <p:tgtEl>
                                          <p:spTgt spid="19"/>
                                        </p:tgtEl>
                                      </p:cBhvr>
                                    </p:animEffect>
                                  </p:childTnLst>
                                </p:cTn>
                              </p:par>
                              <p:par>
                                <p:cTn id="29" presetID="53"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500" fill="hold"/>
                                        <p:tgtEl>
                                          <p:spTgt spid="20"/>
                                        </p:tgtEl>
                                        <p:attrNameLst>
                                          <p:attrName>ppt_w</p:attrName>
                                        </p:attrNameLst>
                                      </p:cBhvr>
                                      <p:tavLst>
                                        <p:tav tm="0">
                                          <p:val>
                                            <p:fltVal val="0"/>
                                          </p:val>
                                        </p:tav>
                                        <p:tav tm="100000">
                                          <p:val>
                                            <p:strVal val="#ppt_w"/>
                                          </p:val>
                                        </p:tav>
                                      </p:tavLst>
                                    </p:anim>
                                    <p:anim calcmode="lin" valueType="num">
                                      <p:cBhvr>
                                        <p:cTn id="32" dur="500" fill="hold"/>
                                        <p:tgtEl>
                                          <p:spTgt spid="20"/>
                                        </p:tgtEl>
                                        <p:attrNameLst>
                                          <p:attrName>ppt_h</p:attrName>
                                        </p:attrNameLst>
                                      </p:cBhvr>
                                      <p:tavLst>
                                        <p:tav tm="0">
                                          <p:val>
                                            <p:fltVal val="0"/>
                                          </p:val>
                                        </p:tav>
                                        <p:tav tm="100000">
                                          <p:val>
                                            <p:strVal val="#ppt_h"/>
                                          </p:val>
                                        </p:tav>
                                      </p:tavLst>
                                    </p:anim>
                                    <p:animEffect transition="in" filter="fade">
                                      <p:cBhvr>
                                        <p:cTn id="33" dur="500"/>
                                        <p:tgtEl>
                                          <p:spTgt spid="20"/>
                                        </p:tgtEl>
                                      </p:cBhvr>
                                    </p:animEffect>
                                  </p:childTnLst>
                                </p:cTn>
                              </p:par>
                            </p:childTnLst>
                          </p:cTn>
                        </p:par>
                        <p:par>
                          <p:cTn id="34" fill="hold">
                            <p:stCondLst>
                              <p:cond delay="500"/>
                            </p:stCondLst>
                            <p:childTnLst>
                              <p:par>
                                <p:cTn id="35" presetID="53" presetClass="entr" presetSubtype="0"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childTnLst>
                                </p:cTn>
                              </p:par>
                            </p:childTnLst>
                          </p:cTn>
                        </p:par>
                        <p:par>
                          <p:cTn id="40" fill="hold">
                            <p:stCondLst>
                              <p:cond delay="1000"/>
                            </p:stCondLst>
                            <p:childTnLst>
                              <p:par>
                                <p:cTn id="41" presetID="53"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p:cTn id="43" dur="500" fill="hold"/>
                                        <p:tgtEl>
                                          <p:spTgt spid="22"/>
                                        </p:tgtEl>
                                        <p:attrNameLst>
                                          <p:attrName>ppt_w</p:attrName>
                                        </p:attrNameLst>
                                      </p:cBhvr>
                                      <p:tavLst>
                                        <p:tav tm="0">
                                          <p:val>
                                            <p:fltVal val="0"/>
                                          </p:val>
                                        </p:tav>
                                        <p:tav tm="100000">
                                          <p:val>
                                            <p:strVal val="#ppt_w"/>
                                          </p:val>
                                        </p:tav>
                                      </p:tavLst>
                                    </p:anim>
                                    <p:anim calcmode="lin" valueType="num">
                                      <p:cBhvr>
                                        <p:cTn id="44" dur="500" fill="hold"/>
                                        <p:tgtEl>
                                          <p:spTgt spid="22"/>
                                        </p:tgtEl>
                                        <p:attrNameLst>
                                          <p:attrName>ppt_h</p:attrName>
                                        </p:attrNameLst>
                                      </p:cBhvr>
                                      <p:tavLst>
                                        <p:tav tm="0">
                                          <p:val>
                                            <p:fltVal val="0"/>
                                          </p:val>
                                        </p:tav>
                                        <p:tav tm="100000">
                                          <p:val>
                                            <p:strVal val="#ppt_h"/>
                                          </p:val>
                                        </p:tav>
                                      </p:tavLst>
                                    </p:anim>
                                    <p:animEffect transition="in" filter="fade">
                                      <p:cBhvr>
                                        <p:cTn id="4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8" grpId="0" animBg="1"/>
      <p:bldP spid="19" grpId="0" animBg="1"/>
      <p:bldP spid="20" grpId="0" animBg="1"/>
      <p:bldP spid="21" grpId="0" animBg="1"/>
      <p:bldP spid="22"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smtClean="0"/>
              <a:t>Key Dimension 3: Incorporation </a:t>
            </a:r>
            <a:r>
              <a:rPr lang="en-US" sz="2400" dirty="0"/>
              <a:t>of </a:t>
            </a:r>
            <a:r>
              <a:rPr lang="en-US" sz="2400" dirty="0" smtClean="0"/>
              <a:t>Domain Knowledge (1/3)</a:t>
            </a:r>
            <a:endParaRPr lang="en-US" sz="2400" dirty="0"/>
          </a:p>
        </p:txBody>
      </p:sp>
      <p:sp>
        <p:nvSpPr>
          <p:cNvPr id="3" name="Content Placeholder 2"/>
          <p:cNvSpPr>
            <a:spLocks noGrp="1"/>
          </p:cNvSpPr>
          <p:nvPr>
            <p:ph idx="1"/>
          </p:nvPr>
        </p:nvSpPr>
        <p:spPr/>
        <p:txBody>
          <a:bodyPr>
            <a:normAutofit fontScale="92500" lnSpcReduction="10000"/>
          </a:bodyPr>
          <a:lstStyle/>
          <a:p>
            <a:r>
              <a:rPr lang="en-US" sz="2400" dirty="0" smtClean="0"/>
              <a:t>Types </a:t>
            </a:r>
            <a:r>
              <a:rPr lang="en-US" sz="2400" dirty="0"/>
              <a:t>of domain knowledge </a:t>
            </a:r>
            <a:endParaRPr lang="en-US" sz="2400" dirty="0" smtClean="0"/>
          </a:p>
          <a:p>
            <a:pPr lvl="1"/>
            <a:r>
              <a:rPr lang="en-US" sz="2000" dirty="0" smtClean="0"/>
              <a:t>Complete labeled data </a:t>
            </a:r>
          </a:p>
          <a:p>
            <a:pPr lvl="1"/>
            <a:r>
              <a:rPr lang="en-US" sz="2000" dirty="0" smtClean="0"/>
              <a:t>Seed tuples or patterns </a:t>
            </a:r>
          </a:p>
          <a:p>
            <a:pPr lvl="1"/>
            <a:r>
              <a:rPr lang="en-US" sz="2000" dirty="0"/>
              <a:t>Type of extraction </a:t>
            </a:r>
            <a:r>
              <a:rPr lang="en-US" sz="2000" dirty="0" smtClean="0"/>
              <a:t>task</a:t>
            </a:r>
          </a:p>
          <a:p>
            <a:pPr lvl="1"/>
            <a:r>
              <a:rPr lang="en-US" sz="2000" dirty="0" smtClean="0"/>
              <a:t>Choice of features and parameters</a:t>
            </a:r>
          </a:p>
          <a:p>
            <a:r>
              <a:rPr lang="en-US" sz="2400" dirty="0" smtClean="0"/>
              <a:t>Stages during learning when domain knowledge </a:t>
            </a:r>
            <a:r>
              <a:rPr lang="en-US" sz="2400" dirty="0"/>
              <a:t>is </a:t>
            </a:r>
            <a:r>
              <a:rPr lang="en-US" sz="2400" dirty="0" smtClean="0"/>
              <a:t>incorporated</a:t>
            </a:r>
          </a:p>
          <a:p>
            <a:pPr lvl="1"/>
            <a:r>
              <a:rPr lang="en-US" sz="2000" b="1" dirty="0" smtClean="0"/>
              <a:t>Offline</a:t>
            </a:r>
            <a:r>
              <a:rPr lang="en-US" sz="2000" dirty="0" smtClean="0"/>
              <a:t>: model incorporates the domain knowledge directly and it is learned once</a:t>
            </a:r>
          </a:p>
          <a:p>
            <a:pPr lvl="1"/>
            <a:r>
              <a:rPr lang="en-US" sz="2000" b="1" dirty="0" smtClean="0"/>
              <a:t>Iterative</a:t>
            </a:r>
            <a:r>
              <a:rPr lang="en-US" sz="2000" dirty="0" smtClean="0"/>
              <a:t>: model is learned through a set of iterations, each iteration receiving more domain knowledge</a:t>
            </a:r>
          </a:p>
          <a:p>
            <a:pPr lvl="2"/>
            <a:r>
              <a:rPr lang="en-US" sz="2000" b="1" dirty="0" smtClean="0"/>
              <a:t>Active learning: </a:t>
            </a:r>
            <a:r>
              <a:rPr lang="en-US" sz="2000" dirty="0" smtClean="0"/>
              <a:t>Human actively involved in each iteration</a:t>
            </a:r>
          </a:p>
          <a:p>
            <a:pPr lvl="2"/>
            <a:r>
              <a:rPr lang="en-US" sz="2000" dirty="0" smtClean="0"/>
              <a:t>Type of user</a:t>
            </a:r>
            <a:r>
              <a:rPr lang="en-US" sz="2000" dirty="0" smtClean="0"/>
              <a:t>: </a:t>
            </a:r>
            <a:r>
              <a:rPr lang="en-US" sz="2000" dirty="0" smtClean="0"/>
              <a:t>developers, </a:t>
            </a:r>
            <a:r>
              <a:rPr lang="en-US" sz="2000" dirty="0" smtClean="0"/>
              <a:t>people skilled in retraining models</a:t>
            </a:r>
          </a:p>
          <a:p>
            <a:pPr lvl="1"/>
            <a:r>
              <a:rPr lang="en-US" sz="2000" b="1" dirty="0" smtClean="0"/>
              <a:t>Deployment</a:t>
            </a:r>
            <a:r>
              <a:rPr lang="en-US" sz="2000" dirty="0" smtClean="0"/>
              <a:t>: learnt model customized for the domain/application where it is deployed</a:t>
            </a:r>
          </a:p>
          <a:p>
            <a:pPr lvl="2"/>
            <a:r>
              <a:rPr lang="en-US" sz="2000" dirty="0" smtClean="0"/>
              <a:t>Type of user: End-user, </a:t>
            </a:r>
            <a:r>
              <a:rPr lang="en-US" sz="2000" dirty="0" smtClean="0"/>
              <a:t>usually </a:t>
            </a:r>
            <a:r>
              <a:rPr lang="en-US" sz="2000" dirty="0" smtClean="0"/>
              <a:t>has </a:t>
            </a:r>
            <a:r>
              <a:rPr lang="en-US" sz="2000" dirty="0" smtClean="0"/>
              <a:t>deep knowledge of the business, but no programming </a:t>
            </a:r>
            <a:r>
              <a:rPr lang="en-US" sz="2000" dirty="0" smtClean="0"/>
              <a:t>or NLP skills</a:t>
            </a:r>
            <a:endParaRPr lang="en-US" sz="2000" dirty="0"/>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38</a:t>
            </a:fld>
            <a:endParaRPr lang="en-US" altLang="en-US"/>
          </a:p>
        </p:txBody>
      </p:sp>
    </p:spTree>
    <p:extLst>
      <p:ext uri="{BB962C8B-B14F-4D97-AF65-F5344CB8AC3E}">
        <p14:creationId xmlns:p14="http://schemas.microsoft.com/office/powerpoint/2010/main" val="136052910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smtClean="0"/>
              <a:t>Key Dimension 3: Incorporation </a:t>
            </a:r>
            <a:r>
              <a:rPr lang="en-US" sz="2400" dirty="0"/>
              <a:t>of </a:t>
            </a:r>
            <a:r>
              <a:rPr lang="en-US" sz="2400" dirty="0" smtClean="0"/>
              <a:t>Domain Knowledge (2/2)</a:t>
            </a:r>
            <a:endParaRPr lang="en-US" sz="2400" dirty="0"/>
          </a:p>
        </p:txBody>
      </p:sp>
      <p:sp>
        <p:nvSpPr>
          <p:cNvPr id="3" name="Content Placeholder 2"/>
          <p:cNvSpPr>
            <a:spLocks noGrp="1"/>
          </p:cNvSpPr>
          <p:nvPr>
            <p:ph idx="1"/>
          </p:nvPr>
        </p:nvSpPr>
        <p:spPr/>
        <p:txBody>
          <a:bodyPr/>
          <a:lstStyle/>
          <a:p>
            <a:r>
              <a:rPr lang="en-US" sz="2000" dirty="0" smtClean="0"/>
              <a:t>Transparency is once again determined by </a:t>
            </a:r>
            <a:r>
              <a:rPr lang="en-US" sz="2000" b="1" dirty="0" smtClean="0"/>
              <a:t>Provenance</a:t>
            </a:r>
          </a:p>
          <a:p>
            <a:pPr lvl="1"/>
            <a:r>
              <a:rPr lang="en-US" sz="1800" dirty="0" smtClean="0"/>
              <a:t>What changes to the model does the domain knowledge result in ?</a:t>
            </a:r>
            <a:endParaRPr lang="en-US" sz="1800" dirty="0"/>
          </a:p>
          <a:p>
            <a:pPr lvl="1"/>
            <a:r>
              <a:rPr lang="en-US" sz="1800" dirty="0" smtClean="0"/>
              <a:t>Can the change be explained with a subset of the input ?</a:t>
            </a:r>
          </a:p>
          <a:p>
            <a:pPr lvl="1"/>
            <a:r>
              <a:rPr lang="en-US" sz="1800" dirty="0" smtClean="0"/>
              <a:t>How does each change affect the output ?</a:t>
            </a:r>
          </a:p>
          <a:p>
            <a:pPr lvl="1"/>
            <a:r>
              <a:rPr lang="en-US" sz="1800" dirty="0" smtClean="0"/>
              <a:t>Are </a:t>
            </a:r>
            <a:r>
              <a:rPr lang="en-US" sz="1800" dirty="0"/>
              <a:t>the parameters intuitive and do they have clear semantics </a:t>
            </a:r>
            <a:r>
              <a:rPr lang="en-US" sz="1800" dirty="0" smtClean="0"/>
              <a:t>?</a:t>
            </a:r>
          </a:p>
          <a:p>
            <a:endParaRPr lang="en-US" sz="2000" dirty="0"/>
          </a:p>
          <a:p>
            <a:r>
              <a:rPr lang="en-US" sz="2000" dirty="0" smtClean="0"/>
              <a:t>Transparency is determined by the answers to these questions</a:t>
            </a:r>
          </a:p>
          <a:p>
            <a:pPr lvl="1"/>
            <a:r>
              <a:rPr lang="en-US" sz="1800" dirty="0" smtClean="0"/>
              <a:t>The more explainable the changes to the model </a:t>
            </a:r>
            <a:r>
              <a:rPr lang="en-US" sz="1800" dirty="0" smtClean="0">
                <a:sym typeface="Wingdings" panose="05000000000000000000" pitchFamily="2" charset="2"/>
              </a:rPr>
              <a:t> the more transparent the system</a:t>
            </a:r>
          </a:p>
          <a:p>
            <a:pPr lvl="1"/>
            <a:r>
              <a:rPr lang="en-US" sz="1800" dirty="0" smtClean="0">
                <a:sym typeface="Wingdings" panose="05000000000000000000" pitchFamily="2" charset="2"/>
              </a:rPr>
              <a:t>The more intuitive parameters  the easier it is to adapt the model to a new domain</a:t>
            </a:r>
            <a:endParaRPr lang="en-US" sz="1800" dirty="0" smtClean="0"/>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39</a:t>
            </a:fld>
            <a:endParaRPr lang="en-US" altLang="en-US"/>
          </a:p>
        </p:txBody>
      </p:sp>
    </p:spTree>
    <p:extLst>
      <p:ext uri="{BB962C8B-B14F-4D97-AF65-F5344CB8AC3E}">
        <p14:creationId xmlns:p14="http://schemas.microsoft.com/office/powerpoint/2010/main" val="7617575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59"/>
          <p:cNvSpPr>
            <a:spLocks noGrp="1"/>
          </p:cNvSpPr>
          <p:nvPr>
            <p:ph type="title" idx="4294967295"/>
          </p:nvPr>
        </p:nvSpPr>
        <p:spPr>
          <a:xfrm>
            <a:off x="189523" y="147612"/>
            <a:ext cx="8686800" cy="731838"/>
          </a:xfrm>
        </p:spPr>
        <p:txBody>
          <a:bodyPr/>
          <a:lstStyle/>
          <a:p>
            <a:pPr eaLnBrk="1" hangingPunct="1"/>
            <a:r>
              <a:rPr lang="en-US" dirty="0" smtClean="0">
                <a:latin typeface="Whitney LightSC" pitchFamily="50" charset="0"/>
              </a:rPr>
              <a:t>Case Study 2: Machine Analysis</a:t>
            </a:r>
          </a:p>
        </p:txBody>
      </p:sp>
      <p:pic>
        <p:nvPicPr>
          <p:cNvPr id="12291" name="Picture 49" descr="server.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2600" y="4081463"/>
            <a:ext cx="1981200" cy="71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2" name="Picture 57" descr="server.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76600" y="5334000"/>
            <a:ext cx="1981200" cy="719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Picture 58" descr="server.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2400" y="5410200"/>
            <a:ext cx="1981200" cy="719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4" name="Picture 5" descr="1u_server.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717675" y="1066800"/>
            <a:ext cx="2016125" cy="53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5" name="Picture 60" descr="1u_server.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717675" y="914400"/>
            <a:ext cx="2016125" cy="53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6" name="Picture 61" descr="1u_server.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717675" y="762000"/>
            <a:ext cx="2016125" cy="53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7" name="Picture 62" descr="1u_server.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717675" y="2514600"/>
            <a:ext cx="2016125" cy="53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8" name="Picture 63" descr="1u_server.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717675" y="2362200"/>
            <a:ext cx="2016125" cy="53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9" name="Picture 64" descr="1u_server.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717675" y="2209800"/>
            <a:ext cx="2016125" cy="53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00" name="Picture 65" descr="server.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2600" y="3776663"/>
            <a:ext cx="1981200" cy="71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01" name="TextBox 6"/>
          <p:cNvSpPr txBox="1">
            <a:spLocks noChangeArrowheads="1"/>
          </p:cNvSpPr>
          <p:nvPr/>
        </p:nvSpPr>
        <p:spPr bwMode="auto">
          <a:xfrm>
            <a:off x="812800" y="838200"/>
            <a:ext cx="9398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algn="r" eaLnBrk="1" hangingPunct="1">
              <a:spcBef>
                <a:spcPct val="0"/>
              </a:spcBef>
              <a:buFontTx/>
              <a:buNone/>
            </a:pPr>
            <a:r>
              <a:rPr lang="en-US" sz="1600" i="1">
                <a:latin typeface="Arial" panose="020B0604020202020204" pitchFamily="34" charset="0"/>
              </a:rPr>
              <a:t>Web</a:t>
            </a:r>
            <a:br>
              <a:rPr lang="en-US" sz="1600" i="1">
                <a:latin typeface="Arial" panose="020B0604020202020204" pitchFamily="34" charset="0"/>
              </a:rPr>
            </a:br>
            <a:r>
              <a:rPr lang="en-US" sz="1600" i="1">
                <a:latin typeface="Arial" panose="020B0604020202020204" pitchFamily="34" charset="0"/>
              </a:rPr>
              <a:t>Servers</a:t>
            </a:r>
          </a:p>
        </p:txBody>
      </p:sp>
      <p:sp>
        <p:nvSpPr>
          <p:cNvPr id="12302" name="TextBox 68"/>
          <p:cNvSpPr txBox="1">
            <a:spLocks noChangeArrowheads="1"/>
          </p:cNvSpPr>
          <p:nvPr/>
        </p:nvSpPr>
        <p:spPr bwMode="auto">
          <a:xfrm>
            <a:off x="439738" y="2362200"/>
            <a:ext cx="12366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algn="r" eaLnBrk="1" hangingPunct="1">
              <a:spcBef>
                <a:spcPct val="0"/>
              </a:spcBef>
              <a:buFontTx/>
              <a:buNone/>
            </a:pPr>
            <a:r>
              <a:rPr lang="en-US" sz="1600" i="1">
                <a:latin typeface="Arial" panose="020B0604020202020204" pitchFamily="34" charset="0"/>
              </a:rPr>
              <a:t>Application</a:t>
            </a:r>
            <a:br>
              <a:rPr lang="en-US" sz="1600" i="1">
                <a:latin typeface="Arial" panose="020B0604020202020204" pitchFamily="34" charset="0"/>
              </a:rPr>
            </a:br>
            <a:r>
              <a:rPr lang="en-US" sz="1600" i="1">
                <a:latin typeface="Arial" panose="020B0604020202020204" pitchFamily="34" charset="0"/>
              </a:rPr>
              <a:t>Servers</a:t>
            </a:r>
          </a:p>
        </p:txBody>
      </p:sp>
      <p:sp>
        <p:nvSpPr>
          <p:cNvPr id="12303" name="TextBox 69"/>
          <p:cNvSpPr txBox="1">
            <a:spLocks noChangeArrowheads="1"/>
          </p:cNvSpPr>
          <p:nvPr/>
        </p:nvSpPr>
        <p:spPr bwMode="auto">
          <a:xfrm>
            <a:off x="457200" y="3886200"/>
            <a:ext cx="129063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algn="r" eaLnBrk="1" hangingPunct="1">
              <a:spcBef>
                <a:spcPct val="0"/>
              </a:spcBef>
              <a:buFontTx/>
              <a:buNone/>
            </a:pPr>
            <a:r>
              <a:rPr lang="en-US" sz="1600" i="1">
                <a:latin typeface="Arial" panose="020B0604020202020204" pitchFamily="34" charset="0"/>
              </a:rPr>
              <a:t>Transaction</a:t>
            </a:r>
            <a:br>
              <a:rPr lang="en-US" sz="1600" i="1">
                <a:latin typeface="Arial" panose="020B0604020202020204" pitchFamily="34" charset="0"/>
              </a:rPr>
            </a:br>
            <a:r>
              <a:rPr lang="en-US" sz="1600" i="1">
                <a:latin typeface="Arial" panose="020B0604020202020204" pitchFamily="34" charset="0"/>
              </a:rPr>
              <a:t>Processing</a:t>
            </a:r>
            <a:br>
              <a:rPr lang="en-US" sz="1600" i="1">
                <a:latin typeface="Arial" panose="020B0604020202020204" pitchFamily="34" charset="0"/>
              </a:rPr>
            </a:br>
            <a:r>
              <a:rPr lang="en-US" sz="1600" i="1">
                <a:latin typeface="Arial" panose="020B0604020202020204" pitchFamily="34" charset="0"/>
              </a:rPr>
              <a:t>Monitors</a:t>
            </a:r>
          </a:p>
        </p:txBody>
      </p:sp>
      <p:sp>
        <p:nvSpPr>
          <p:cNvPr id="12304" name="TextBox 71"/>
          <p:cNvSpPr txBox="1">
            <a:spLocks noChangeArrowheads="1"/>
          </p:cNvSpPr>
          <p:nvPr/>
        </p:nvSpPr>
        <p:spPr bwMode="auto">
          <a:xfrm>
            <a:off x="334963" y="6096000"/>
            <a:ext cx="13970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eaLnBrk="1" hangingPunct="1">
              <a:spcBef>
                <a:spcPct val="0"/>
              </a:spcBef>
              <a:buFontTx/>
              <a:buNone/>
            </a:pPr>
            <a:r>
              <a:rPr lang="en-US" sz="1600" i="1">
                <a:latin typeface="Arial" panose="020B0604020202020204" pitchFamily="34" charset="0"/>
              </a:rPr>
              <a:t>Database #1</a:t>
            </a:r>
          </a:p>
        </p:txBody>
      </p:sp>
      <p:sp>
        <p:nvSpPr>
          <p:cNvPr id="12305" name="TextBox 72"/>
          <p:cNvSpPr txBox="1">
            <a:spLocks noChangeArrowheads="1"/>
          </p:cNvSpPr>
          <p:nvPr/>
        </p:nvSpPr>
        <p:spPr bwMode="auto">
          <a:xfrm>
            <a:off x="3505200" y="6107113"/>
            <a:ext cx="13477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eaLnBrk="1" hangingPunct="1">
              <a:spcBef>
                <a:spcPct val="0"/>
              </a:spcBef>
              <a:buFontTx/>
              <a:buNone/>
            </a:pPr>
            <a:r>
              <a:rPr lang="en-US" sz="1600">
                <a:latin typeface="Arial" panose="020B0604020202020204" pitchFamily="34" charset="0"/>
              </a:rPr>
              <a:t>Database #2</a:t>
            </a:r>
          </a:p>
        </p:txBody>
      </p:sp>
      <p:grpSp>
        <p:nvGrpSpPr>
          <p:cNvPr id="7198" name="Group 7197"/>
          <p:cNvGrpSpPr/>
          <p:nvPr/>
        </p:nvGrpSpPr>
        <p:grpSpPr>
          <a:xfrm>
            <a:off x="3657600" y="838200"/>
            <a:ext cx="1295400" cy="1066800"/>
            <a:chOff x="3657600" y="838200"/>
            <a:chExt cx="2209800" cy="1295400"/>
          </a:xfrm>
          <a:solidFill>
            <a:schemeClr val="accent2">
              <a:lumMod val="20000"/>
              <a:lumOff val="80000"/>
            </a:schemeClr>
          </a:solidFill>
        </p:grpSpPr>
        <p:sp>
          <p:nvSpPr>
            <p:cNvPr id="8" name="Document 7"/>
            <p:cNvSpPr/>
            <p:nvPr/>
          </p:nvSpPr>
          <p:spPr>
            <a:xfrm>
              <a:off x="4343400" y="838200"/>
              <a:ext cx="990600" cy="533400"/>
            </a:xfrm>
            <a:prstGeom prst="flowChartDocument">
              <a:avLst/>
            </a:prstGeom>
            <a:grpFill/>
            <a:ln>
              <a:solidFill>
                <a:schemeClr val="accent6">
                  <a:lumMod val="60000"/>
                  <a:lumOff val="40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r>
                <a:rPr lang="en-US" sz="1400" dirty="0">
                  <a:solidFill>
                    <a:schemeClr val="accent6">
                      <a:lumMod val="40000"/>
                      <a:lumOff val="60000"/>
                    </a:schemeClr>
                  </a:solidFill>
                </a:rPr>
                <a:t>Log File</a:t>
              </a:r>
            </a:p>
          </p:txBody>
        </p:sp>
        <p:sp>
          <p:nvSpPr>
            <p:cNvPr id="77" name="Document 76"/>
            <p:cNvSpPr/>
            <p:nvPr/>
          </p:nvSpPr>
          <p:spPr>
            <a:xfrm>
              <a:off x="4343400" y="1600200"/>
              <a:ext cx="990600" cy="533400"/>
            </a:xfrm>
            <a:prstGeom prst="flowChartDocument">
              <a:avLst/>
            </a:prstGeom>
            <a:grpFill/>
            <a:ln>
              <a:solidFill>
                <a:schemeClr val="accent6">
                  <a:lumMod val="60000"/>
                  <a:lumOff val="40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r>
                <a:rPr lang="en-US" sz="1400" dirty="0">
                  <a:solidFill>
                    <a:schemeClr val="accent6">
                      <a:lumMod val="40000"/>
                      <a:lumOff val="60000"/>
                    </a:schemeClr>
                  </a:solidFill>
                </a:rPr>
                <a:t>Log File</a:t>
              </a:r>
            </a:p>
          </p:txBody>
        </p:sp>
        <p:sp>
          <p:nvSpPr>
            <p:cNvPr id="78" name="Document 77"/>
            <p:cNvSpPr/>
            <p:nvPr/>
          </p:nvSpPr>
          <p:spPr>
            <a:xfrm>
              <a:off x="4876800" y="1219200"/>
              <a:ext cx="990600" cy="533400"/>
            </a:xfrm>
            <a:prstGeom prst="flowChartDocument">
              <a:avLst/>
            </a:prstGeom>
            <a:grpFill/>
            <a:ln>
              <a:solidFill>
                <a:schemeClr val="accent6">
                  <a:lumMod val="60000"/>
                  <a:lumOff val="40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r>
                <a:rPr lang="en-US" sz="1400" dirty="0">
                  <a:solidFill>
                    <a:schemeClr val="accent6">
                      <a:lumMod val="40000"/>
                      <a:lumOff val="60000"/>
                    </a:schemeClr>
                  </a:solidFill>
                </a:rPr>
                <a:t>Log File</a:t>
              </a:r>
            </a:p>
          </p:txBody>
        </p:sp>
        <p:cxnSp>
          <p:nvCxnSpPr>
            <p:cNvPr id="10" name="Straight Arrow Connector 9"/>
            <p:cNvCxnSpPr>
              <a:endCxn id="8" idx="1"/>
            </p:cNvCxnSpPr>
            <p:nvPr/>
          </p:nvCxnSpPr>
          <p:spPr>
            <a:xfrm>
              <a:off x="3733800" y="1030907"/>
              <a:ext cx="609600" cy="73993"/>
            </a:xfrm>
            <a:prstGeom prst="straightConnector1">
              <a:avLst/>
            </a:prstGeom>
            <a:grpFill/>
            <a:ln>
              <a:solidFill>
                <a:schemeClr val="accent6">
                  <a:lumMod val="60000"/>
                  <a:lumOff val="40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80" name="Straight Arrow Connector 79"/>
            <p:cNvCxnSpPr>
              <a:endCxn id="78" idx="1"/>
            </p:cNvCxnSpPr>
            <p:nvPr/>
          </p:nvCxnSpPr>
          <p:spPr>
            <a:xfrm>
              <a:off x="3733800" y="1143000"/>
              <a:ext cx="1143000" cy="342900"/>
            </a:xfrm>
            <a:prstGeom prst="straightConnector1">
              <a:avLst/>
            </a:prstGeom>
            <a:grpFill/>
            <a:ln>
              <a:solidFill>
                <a:schemeClr val="accent6">
                  <a:lumMod val="60000"/>
                  <a:lumOff val="40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81" name="Straight Arrow Connector 80"/>
            <p:cNvCxnSpPr>
              <a:endCxn id="77" idx="1"/>
            </p:cNvCxnSpPr>
            <p:nvPr/>
          </p:nvCxnSpPr>
          <p:spPr>
            <a:xfrm>
              <a:off x="3657600" y="1219200"/>
              <a:ext cx="685800" cy="647700"/>
            </a:xfrm>
            <a:prstGeom prst="straightConnector1">
              <a:avLst/>
            </a:prstGeom>
            <a:grpFill/>
            <a:ln>
              <a:solidFill>
                <a:schemeClr val="accent6">
                  <a:lumMod val="60000"/>
                  <a:lumOff val="40000"/>
                </a:schemeClr>
              </a:solidFill>
              <a:tailEnd type="arrow"/>
            </a:ln>
          </p:spPr>
          <p:style>
            <a:lnRef idx="2">
              <a:schemeClr val="accent1"/>
            </a:lnRef>
            <a:fillRef idx="0">
              <a:schemeClr val="accent1"/>
            </a:fillRef>
            <a:effectRef idx="1">
              <a:schemeClr val="accent1"/>
            </a:effectRef>
            <a:fontRef idx="minor">
              <a:schemeClr val="tx1"/>
            </a:fontRef>
          </p:style>
        </p:cxnSp>
      </p:grpSp>
      <p:grpSp>
        <p:nvGrpSpPr>
          <p:cNvPr id="7197" name="Group 7196"/>
          <p:cNvGrpSpPr/>
          <p:nvPr/>
        </p:nvGrpSpPr>
        <p:grpSpPr>
          <a:xfrm>
            <a:off x="3581400" y="2286000"/>
            <a:ext cx="1143000" cy="1066800"/>
            <a:chOff x="3581400" y="2286000"/>
            <a:chExt cx="1981200" cy="1371600"/>
          </a:xfrm>
          <a:solidFill>
            <a:srgbClr val="D1D1F0"/>
          </a:solidFill>
        </p:grpSpPr>
        <p:sp>
          <p:nvSpPr>
            <p:cNvPr id="82" name="Document 81"/>
            <p:cNvSpPr/>
            <p:nvPr/>
          </p:nvSpPr>
          <p:spPr>
            <a:xfrm>
              <a:off x="4495800" y="2286000"/>
              <a:ext cx="990600" cy="533400"/>
            </a:xfrm>
            <a:prstGeom prst="flowChartDocument">
              <a:avLst/>
            </a:prstGeom>
            <a:grpFill/>
            <a:ln>
              <a:solidFill>
                <a:srgbClr val="6B6BCF"/>
              </a:solid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r>
                <a:rPr lang="en-US" sz="1400" dirty="0">
                  <a:solidFill>
                    <a:srgbClr val="9C9CDF"/>
                  </a:solidFill>
                </a:rPr>
                <a:t>Log File</a:t>
              </a:r>
            </a:p>
          </p:txBody>
        </p:sp>
        <p:sp>
          <p:nvSpPr>
            <p:cNvPr id="83" name="Document 82"/>
            <p:cNvSpPr/>
            <p:nvPr/>
          </p:nvSpPr>
          <p:spPr>
            <a:xfrm>
              <a:off x="4572000" y="3124200"/>
              <a:ext cx="990600" cy="533400"/>
            </a:xfrm>
            <a:prstGeom prst="flowChartDocument">
              <a:avLst/>
            </a:prstGeom>
            <a:grpFill/>
            <a:ln>
              <a:solidFill>
                <a:srgbClr val="6B6BCF"/>
              </a:solid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r>
                <a:rPr lang="en-US" sz="1400" dirty="0">
                  <a:solidFill>
                    <a:srgbClr val="9C9CDF"/>
                  </a:solidFill>
                </a:rPr>
                <a:t>Log File</a:t>
              </a:r>
            </a:p>
          </p:txBody>
        </p:sp>
        <p:sp>
          <p:nvSpPr>
            <p:cNvPr id="84" name="Document 83"/>
            <p:cNvSpPr/>
            <p:nvPr/>
          </p:nvSpPr>
          <p:spPr>
            <a:xfrm>
              <a:off x="4114800" y="2743200"/>
              <a:ext cx="990600" cy="533400"/>
            </a:xfrm>
            <a:prstGeom prst="flowChartDocument">
              <a:avLst/>
            </a:prstGeom>
            <a:grpFill/>
            <a:ln>
              <a:solidFill>
                <a:srgbClr val="6B6BCF"/>
              </a:solid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r>
                <a:rPr lang="en-US" sz="1400" dirty="0">
                  <a:solidFill>
                    <a:srgbClr val="9C9CDF"/>
                  </a:solidFill>
                </a:rPr>
                <a:t>Log File</a:t>
              </a:r>
            </a:p>
          </p:txBody>
        </p:sp>
        <p:cxnSp>
          <p:nvCxnSpPr>
            <p:cNvPr id="85" name="Straight Arrow Connector 84"/>
            <p:cNvCxnSpPr>
              <a:endCxn id="82" idx="1"/>
            </p:cNvCxnSpPr>
            <p:nvPr/>
          </p:nvCxnSpPr>
          <p:spPr>
            <a:xfrm>
              <a:off x="3733800" y="2514600"/>
              <a:ext cx="762000" cy="38100"/>
            </a:xfrm>
            <a:prstGeom prst="straightConnector1">
              <a:avLst/>
            </a:prstGeom>
            <a:grpFill/>
            <a:ln>
              <a:solidFill>
                <a:srgbClr val="6B6BCF"/>
              </a:solidFill>
              <a:tailEnd type="arrow"/>
            </a:ln>
          </p:spPr>
          <p:style>
            <a:lnRef idx="2">
              <a:schemeClr val="accent1"/>
            </a:lnRef>
            <a:fillRef idx="0">
              <a:schemeClr val="accent1"/>
            </a:fillRef>
            <a:effectRef idx="1">
              <a:schemeClr val="accent1"/>
            </a:effectRef>
            <a:fontRef idx="minor">
              <a:schemeClr val="tx1"/>
            </a:fontRef>
          </p:style>
        </p:cxnSp>
        <p:cxnSp>
          <p:nvCxnSpPr>
            <p:cNvPr id="86" name="Straight Arrow Connector 85"/>
            <p:cNvCxnSpPr>
              <a:endCxn id="84" idx="1"/>
            </p:cNvCxnSpPr>
            <p:nvPr/>
          </p:nvCxnSpPr>
          <p:spPr>
            <a:xfrm>
              <a:off x="3733800" y="2667000"/>
              <a:ext cx="381000" cy="342900"/>
            </a:xfrm>
            <a:prstGeom prst="straightConnector1">
              <a:avLst/>
            </a:prstGeom>
            <a:grpFill/>
            <a:ln>
              <a:solidFill>
                <a:srgbClr val="6B6BCF"/>
              </a:solidFill>
              <a:tailEnd type="arrow"/>
            </a:ln>
          </p:spPr>
          <p:style>
            <a:lnRef idx="2">
              <a:schemeClr val="accent1"/>
            </a:lnRef>
            <a:fillRef idx="0">
              <a:schemeClr val="accent1"/>
            </a:fillRef>
            <a:effectRef idx="1">
              <a:schemeClr val="accent1"/>
            </a:effectRef>
            <a:fontRef idx="minor">
              <a:schemeClr val="tx1"/>
            </a:fontRef>
          </p:style>
        </p:cxnSp>
        <p:cxnSp>
          <p:nvCxnSpPr>
            <p:cNvPr id="87" name="Straight Arrow Connector 86"/>
            <p:cNvCxnSpPr>
              <a:endCxn id="83" idx="1"/>
            </p:cNvCxnSpPr>
            <p:nvPr/>
          </p:nvCxnSpPr>
          <p:spPr>
            <a:xfrm>
              <a:off x="3581400" y="2819400"/>
              <a:ext cx="990600" cy="571500"/>
            </a:xfrm>
            <a:prstGeom prst="straightConnector1">
              <a:avLst/>
            </a:prstGeom>
            <a:grpFill/>
            <a:ln>
              <a:solidFill>
                <a:srgbClr val="6B6BCF"/>
              </a:solidFill>
              <a:tailEnd type="arrow"/>
            </a:ln>
          </p:spPr>
          <p:style>
            <a:lnRef idx="2">
              <a:schemeClr val="accent1"/>
            </a:lnRef>
            <a:fillRef idx="0">
              <a:schemeClr val="accent1"/>
            </a:fillRef>
            <a:effectRef idx="1">
              <a:schemeClr val="accent1"/>
            </a:effectRef>
            <a:fontRef idx="minor">
              <a:schemeClr val="tx1"/>
            </a:fontRef>
          </p:style>
        </p:cxnSp>
      </p:grpSp>
      <p:grpSp>
        <p:nvGrpSpPr>
          <p:cNvPr id="7196" name="Group 7195"/>
          <p:cNvGrpSpPr/>
          <p:nvPr/>
        </p:nvGrpSpPr>
        <p:grpSpPr>
          <a:xfrm>
            <a:off x="3657600" y="3886200"/>
            <a:ext cx="1066800" cy="1143000"/>
            <a:chOff x="3657600" y="3886200"/>
            <a:chExt cx="2057400" cy="1371600"/>
          </a:xfrm>
          <a:solidFill>
            <a:srgbClr val="D1D1F0"/>
          </a:solidFill>
        </p:grpSpPr>
        <p:sp>
          <p:nvSpPr>
            <p:cNvPr id="92" name="Document 91"/>
            <p:cNvSpPr/>
            <p:nvPr/>
          </p:nvSpPr>
          <p:spPr>
            <a:xfrm>
              <a:off x="4572000" y="3886200"/>
              <a:ext cx="1066800" cy="533400"/>
            </a:xfrm>
            <a:prstGeom prst="flowChartDocument">
              <a:avLst/>
            </a:prstGeom>
            <a:grpFill/>
            <a:ln>
              <a:solidFill>
                <a:srgbClr val="6B6BCF"/>
              </a:solid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r>
                <a:rPr lang="en-US" sz="1400" dirty="0">
                  <a:solidFill>
                    <a:srgbClr val="9C9CDF"/>
                  </a:solidFill>
                </a:rPr>
                <a:t>Log File</a:t>
              </a:r>
            </a:p>
          </p:txBody>
        </p:sp>
        <p:sp>
          <p:nvSpPr>
            <p:cNvPr id="93" name="Document 92"/>
            <p:cNvSpPr/>
            <p:nvPr/>
          </p:nvSpPr>
          <p:spPr>
            <a:xfrm>
              <a:off x="4648200" y="4724400"/>
              <a:ext cx="1066800" cy="533400"/>
            </a:xfrm>
            <a:prstGeom prst="flowChartDocument">
              <a:avLst/>
            </a:prstGeom>
            <a:grpFill/>
            <a:ln>
              <a:solidFill>
                <a:srgbClr val="6B6BCF"/>
              </a:solid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r>
                <a:rPr lang="en-US" sz="1400" dirty="0">
                  <a:solidFill>
                    <a:srgbClr val="9C9CDF"/>
                  </a:solidFill>
                </a:rPr>
                <a:t>Log File</a:t>
              </a:r>
            </a:p>
          </p:txBody>
        </p:sp>
        <p:sp>
          <p:nvSpPr>
            <p:cNvPr id="94" name="Document 93"/>
            <p:cNvSpPr/>
            <p:nvPr/>
          </p:nvSpPr>
          <p:spPr>
            <a:xfrm>
              <a:off x="4191000" y="4343400"/>
              <a:ext cx="1066800" cy="533400"/>
            </a:xfrm>
            <a:prstGeom prst="flowChartDocument">
              <a:avLst/>
            </a:prstGeom>
            <a:grpFill/>
            <a:ln>
              <a:solidFill>
                <a:srgbClr val="6B6BCF"/>
              </a:solid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r>
                <a:rPr lang="en-US" sz="1400" dirty="0">
                  <a:solidFill>
                    <a:srgbClr val="9C9CDF"/>
                  </a:solidFill>
                </a:rPr>
                <a:t>Log File</a:t>
              </a:r>
            </a:p>
          </p:txBody>
        </p:sp>
        <p:cxnSp>
          <p:nvCxnSpPr>
            <p:cNvPr id="95" name="Straight Arrow Connector 94"/>
            <p:cNvCxnSpPr>
              <a:endCxn id="92" idx="1"/>
            </p:cNvCxnSpPr>
            <p:nvPr/>
          </p:nvCxnSpPr>
          <p:spPr>
            <a:xfrm>
              <a:off x="3810000" y="4114800"/>
              <a:ext cx="762000" cy="38100"/>
            </a:xfrm>
            <a:prstGeom prst="straightConnector1">
              <a:avLst/>
            </a:prstGeom>
            <a:grpFill/>
            <a:ln>
              <a:solidFill>
                <a:srgbClr val="6B6BCF"/>
              </a:solidFill>
              <a:tailEnd type="arrow"/>
            </a:ln>
          </p:spPr>
          <p:style>
            <a:lnRef idx="2">
              <a:schemeClr val="accent1"/>
            </a:lnRef>
            <a:fillRef idx="0">
              <a:schemeClr val="accent1"/>
            </a:fillRef>
            <a:effectRef idx="1">
              <a:schemeClr val="accent1"/>
            </a:effectRef>
            <a:fontRef idx="minor">
              <a:schemeClr val="tx1"/>
            </a:fontRef>
          </p:style>
        </p:cxnSp>
        <p:cxnSp>
          <p:nvCxnSpPr>
            <p:cNvPr id="96" name="Straight Arrow Connector 95"/>
            <p:cNvCxnSpPr>
              <a:endCxn id="94" idx="1"/>
            </p:cNvCxnSpPr>
            <p:nvPr/>
          </p:nvCxnSpPr>
          <p:spPr>
            <a:xfrm>
              <a:off x="3810000" y="4267200"/>
              <a:ext cx="381000" cy="342900"/>
            </a:xfrm>
            <a:prstGeom prst="straightConnector1">
              <a:avLst/>
            </a:prstGeom>
            <a:grpFill/>
            <a:ln>
              <a:solidFill>
                <a:srgbClr val="6B6BCF"/>
              </a:solidFill>
              <a:tailEnd type="arrow"/>
            </a:ln>
          </p:spPr>
          <p:style>
            <a:lnRef idx="2">
              <a:schemeClr val="accent1"/>
            </a:lnRef>
            <a:fillRef idx="0">
              <a:schemeClr val="accent1"/>
            </a:fillRef>
            <a:effectRef idx="1">
              <a:schemeClr val="accent1"/>
            </a:effectRef>
            <a:fontRef idx="minor">
              <a:schemeClr val="tx1"/>
            </a:fontRef>
          </p:style>
        </p:cxnSp>
        <p:cxnSp>
          <p:nvCxnSpPr>
            <p:cNvPr id="97" name="Straight Arrow Connector 96"/>
            <p:cNvCxnSpPr>
              <a:endCxn id="93" idx="1"/>
            </p:cNvCxnSpPr>
            <p:nvPr/>
          </p:nvCxnSpPr>
          <p:spPr>
            <a:xfrm>
              <a:off x="3657600" y="4419600"/>
              <a:ext cx="990600" cy="571500"/>
            </a:xfrm>
            <a:prstGeom prst="straightConnector1">
              <a:avLst/>
            </a:prstGeom>
            <a:grpFill/>
            <a:ln>
              <a:solidFill>
                <a:srgbClr val="6B6BCF"/>
              </a:solidFill>
              <a:tailEnd type="arrow"/>
            </a:ln>
          </p:spPr>
          <p:style>
            <a:lnRef idx="2">
              <a:schemeClr val="accent1"/>
            </a:lnRef>
            <a:fillRef idx="0">
              <a:schemeClr val="accent1"/>
            </a:fillRef>
            <a:effectRef idx="1">
              <a:schemeClr val="accent1"/>
            </a:effectRef>
            <a:fontRef idx="minor">
              <a:schemeClr val="tx1"/>
            </a:fontRef>
          </p:style>
        </p:cxnSp>
      </p:grpSp>
      <p:grpSp>
        <p:nvGrpSpPr>
          <p:cNvPr id="12309" name="Group 7180"/>
          <p:cNvGrpSpPr>
            <a:grpSpLocks/>
          </p:cNvGrpSpPr>
          <p:nvPr/>
        </p:nvGrpSpPr>
        <p:grpSpPr bwMode="auto">
          <a:xfrm>
            <a:off x="2286000" y="1524000"/>
            <a:ext cx="762000" cy="647700"/>
            <a:chOff x="2286000" y="1524000"/>
            <a:chExt cx="762000" cy="647700"/>
          </a:xfrm>
        </p:grpSpPr>
        <p:cxnSp>
          <p:nvCxnSpPr>
            <p:cNvPr id="99" name="Straight Arrow Connector 98"/>
            <p:cNvCxnSpPr>
              <a:cxnSpLocks noChangeShapeType="1"/>
            </p:cNvCxnSpPr>
            <p:nvPr/>
          </p:nvCxnSpPr>
          <p:spPr bwMode="auto">
            <a:xfrm>
              <a:off x="2286000" y="1524000"/>
              <a:ext cx="0" cy="647700"/>
            </a:xfrm>
            <a:prstGeom prst="straightConnector1">
              <a:avLst/>
            </a:prstGeom>
            <a:noFill/>
            <a:ln w="25400">
              <a:solidFill>
                <a:schemeClr val="tx1"/>
              </a:solidFill>
              <a:round/>
              <a:headEnd type="arrow" w="med" len="me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101" name="Straight Arrow Connector 100"/>
            <p:cNvCxnSpPr>
              <a:cxnSpLocks noChangeShapeType="1"/>
            </p:cNvCxnSpPr>
            <p:nvPr/>
          </p:nvCxnSpPr>
          <p:spPr bwMode="auto">
            <a:xfrm>
              <a:off x="3048000" y="1524000"/>
              <a:ext cx="0" cy="647700"/>
            </a:xfrm>
            <a:prstGeom prst="straightConnector1">
              <a:avLst/>
            </a:prstGeom>
            <a:noFill/>
            <a:ln w="25400">
              <a:solidFill>
                <a:schemeClr val="tx1"/>
              </a:solidFill>
              <a:round/>
              <a:headEnd type="arrow" w="med" len="me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102" name="Straight Arrow Connector 101"/>
            <p:cNvCxnSpPr>
              <a:cxnSpLocks noChangeShapeType="1"/>
            </p:cNvCxnSpPr>
            <p:nvPr/>
          </p:nvCxnSpPr>
          <p:spPr bwMode="auto">
            <a:xfrm flipH="1">
              <a:off x="2438400" y="1524000"/>
              <a:ext cx="457200" cy="609600"/>
            </a:xfrm>
            <a:prstGeom prst="straightConnector1">
              <a:avLst/>
            </a:prstGeom>
            <a:noFill/>
            <a:ln w="25400">
              <a:solidFill>
                <a:schemeClr val="tx1"/>
              </a:solidFill>
              <a:round/>
              <a:headEnd type="arrow" w="med" len="me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106" name="Straight Arrow Connector 105"/>
            <p:cNvCxnSpPr>
              <a:cxnSpLocks noChangeShapeType="1"/>
            </p:cNvCxnSpPr>
            <p:nvPr/>
          </p:nvCxnSpPr>
          <p:spPr bwMode="auto">
            <a:xfrm>
              <a:off x="2438400" y="1524000"/>
              <a:ext cx="457200" cy="609600"/>
            </a:xfrm>
            <a:prstGeom prst="straightConnector1">
              <a:avLst/>
            </a:prstGeom>
            <a:noFill/>
            <a:ln w="25400">
              <a:solidFill>
                <a:schemeClr val="tx1"/>
              </a:solidFill>
              <a:round/>
              <a:headEnd type="arrow" w="med" len="me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grpSp>
      <p:grpSp>
        <p:nvGrpSpPr>
          <p:cNvPr id="12310" name="Group 7179"/>
          <p:cNvGrpSpPr>
            <a:grpSpLocks/>
          </p:cNvGrpSpPr>
          <p:nvPr/>
        </p:nvGrpSpPr>
        <p:grpSpPr bwMode="auto">
          <a:xfrm>
            <a:off x="2286000" y="3124200"/>
            <a:ext cx="762000" cy="647700"/>
            <a:chOff x="2286000" y="3124200"/>
            <a:chExt cx="762000" cy="647700"/>
          </a:xfrm>
        </p:grpSpPr>
        <p:cxnSp>
          <p:nvCxnSpPr>
            <p:cNvPr id="110" name="Straight Arrow Connector 109"/>
            <p:cNvCxnSpPr>
              <a:cxnSpLocks noChangeShapeType="1"/>
            </p:cNvCxnSpPr>
            <p:nvPr/>
          </p:nvCxnSpPr>
          <p:spPr bwMode="auto">
            <a:xfrm>
              <a:off x="2286000" y="3124200"/>
              <a:ext cx="0" cy="647700"/>
            </a:xfrm>
            <a:prstGeom prst="straightConnector1">
              <a:avLst/>
            </a:prstGeom>
            <a:noFill/>
            <a:ln w="25400">
              <a:solidFill>
                <a:schemeClr val="tx1"/>
              </a:solidFill>
              <a:round/>
              <a:headEnd type="arrow" w="med" len="me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111" name="Straight Arrow Connector 110"/>
            <p:cNvCxnSpPr>
              <a:cxnSpLocks noChangeShapeType="1"/>
            </p:cNvCxnSpPr>
            <p:nvPr/>
          </p:nvCxnSpPr>
          <p:spPr bwMode="auto">
            <a:xfrm>
              <a:off x="3048000" y="3124200"/>
              <a:ext cx="0" cy="647700"/>
            </a:xfrm>
            <a:prstGeom prst="straightConnector1">
              <a:avLst/>
            </a:prstGeom>
            <a:noFill/>
            <a:ln w="25400">
              <a:solidFill>
                <a:schemeClr val="tx1"/>
              </a:solidFill>
              <a:round/>
              <a:headEnd type="arrow" w="med" len="me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112" name="Straight Arrow Connector 111"/>
            <p:cNvCxnSpPr>
              <a:cxnSpLocks noChangeShapeType="1"/>
            </p:cNvCxnSpPr>
            <p:nvPr/>
          </p:nvCxnSpPr>
          <p:spPr bwMode="auto">
            <a:xfrm flipH="1">
              <a:off x="2438400" y="3124200"/>
              <a:ext cx="457200" cy="609600"/>
            </a:xfrm>
            <a:prstGeom prst="straightConnector1">
              <a:avLst/>
            </a:prstGeom>
            <a:noFill/>
            <a:ln w="25400">
              <a:solidFill>
                <a:schemeClr val="tx1"/>
              </a:solidFill>
              <a:round/>
              <a:headEnd type="arrow" w="med" len="me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113" name="Straight Arrow Connector 112"/>
            <p:cNvCxnSpPr>
              <a:cxnSpLocks noChangeShapeType="1"/>
            </p:cNvCxnSpPr>
            <p:nvPr/>
          </p:nvCxnSpPr>
          <p:spPr bwMode="auto">
            <a:xfrm>
              <a:off x="2438400" y="3124200"/>
              <a:ext cx="457200" cy="609600"/>
            </a:xfrm>
            <a:prstGeom prst="straightConnector1">
              <a:avLst/>
            </a:prstGeom>
            <a:noFill/>
            <a:ln w="25400">
              <a:solidFill>
                <a:schemeClr val="tx1"/>
              </a:solidFill>
              <a:round/>
              <a:headEnd type="arrow" w="med" len="me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grpSp>
      <p:cxnSp>
        <p:nvCxnSpPr>
          <p:cNvPr id="121" name="Straight Arrow Connector 120"/>
          <p:cNvCxnSpPr>
            <a:cxnSpLocks noChangeShapeType="1"/>
          </p:cNvCxnSpPr>
          <p:nvPr/>
        </p:nvCxnSpPr>
        <p:spPr bwMode="auto">
          <a:xfrm flipH="1">
            <a:off x="1447800" y="4724400"/>
            <a:ext cx="914400" cy="685800"/>
          </a:xfrm>
          <a:prstGeom prst="straightConnector1">
            <a:avLst/>
          </a:prstGeom>
          <a:noFill/>
          <a:ln w="25400">
            <a:solidFill>
              <a:schemeClr val="tx1"/>
            </a:solidFill>
            <a:round/>
            <a:headEnd type="arrow" w="med" len="me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124" name="Straight Arrow Connector 123"/>
          <p:cNvCxnSpPr>
            <a:cxnSpLocks noChangeShapeType="1"/>
          </p:cNvCxnSpPr>
          <p:nvPr/>
        </p:nvCxnSpPr>
        <p:spPr bwMode="auto">
          <a:xfrm>
            <a:off x="3048000" y="4800600"/>
            <a:ext cx="685800" cy="685800"/>
          </a:xfrm>
          <a:prstGeom prst="straightConnector1">
            <a:avLst/>
          </a:prstGeom>
          <a:noFill/>
          <a:ln w="25400">
            <a:solidFill>
              <a:schemeClr val="tx1"/>
            </a:solidFill>
            <a:round/>
            <a:headEnd type="arrow" w="med" len="me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grpSp>
        <p:nvGrpSpPr>
          <p:cNvPr id="7194" name="Group 7193"/>
          <p:cNvGrpSpPr/>
          <p:nvPr/>
        </p:nvGrpSpPr>
        <p:grpSpPr>
          <a:xfrm>
            <a:off x="1905000" y="5867400"/>
            <a:ext cx="1066800" cy="762000"/>
            <a:chOff x="1905000" y="5867400"/>
            <a:chExt cx="1143000" cy="762000"/>
          </a:xfrm>
          <a:solidFill>
            <a:srgbClr val="D1D1F0"/>
          </a:solidFill>
        </p:grpSpPr>
        <p:sp>
          <p:nvSpPr>
            <p:cNvPr id="131" name="Document 130"/>
            <p:cNvSpPr/>
            <p:nvPr/>
          </p:nvSpPr>
          <p:spPr>
            <a:xfrm>
              <a:off x="1981200" y="6096000"/>
              <a:ext cx="1066800" cy="533400"/>
            </a:xfrm>
            <a:prstGeom prst="flowChartDocument">
              <a:avLst/>
            </a:prstGeom>
            <a:grpFill/>
            <a:ln>
              <a:solidFill>
                <a:srgbClr val="6B6BCF"/>
              </a:solid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r>
                <a:rPr lang="en-US" sz="1400" dirty="0">
                  <a:solidFill>
                    <a:srgbClr val="9C9CDF"/>
                  </a:solidFill>
                </a:rPr>
                <a:t>Log File</a:t>
              </a:r>
            </a:p>
          </p:txBody>
        </p:sp>
        <p:cxnSp>
          <p:nvCxnSpPr>
            <p:cNvPr id="133" name="Straight Arrow Connector 132"/>
            <p:cNvCxnSpPr>
              <a:endCxn id="131" idx="0"/>
            </p:cNvCxnSpPr>
            <p:nvPr/>
          </p:nvCxnSpPr>
          <p:spPr>
            <a:xfrm>
              <a:off x="1905000" y="5867400"/>
              <a:ext cx="609600" cy="228600"/>
            </a:xfrm>
            <a:prstGeom prst="straightConnector1">
              <a:avLst/>
            </a:prstGeom>
            <a:grpFill/>
            <a:ln>
              <a:solidFill>
                <a:srgbClr val="6B6BCF"/>
              </a:solidFill>
              <a:tailEnd type="arrow"/>
            </a:ln>
          </p:spPr>
          <p:style>
            <a:lnRef idx="2">
              <a:schemeClr val="accent1"/>
            </a:lnRef>
            <a:fillRef idx="0">
              <a:schemeClr val="accent1"/>
            </a:fillRef>
            <a:effectRef idx="1">
              <a:schemeClr val="accent1"/>
            </a:effectRef>
            <a:fontRef idx="minor">
              <a:schemeClr val="tx1"/>
            </a:fontRef>
          </p:style>
        </p:cxnSp>
      </p:grpSp>
      <p:grpSp>
        <p:nvGrpSpPr>
          <p:cNvPr id="7195" name="Group 7194"/>
          <p:cNvGrpSpPr/>
          <p:nvPr/>
        </p:nvGrpSpPr>
        <p:grpSpPr>
          <a:xfrm>
            <a:off x="5029200" y="5791200"/>
            <a:ext cx="1219200" cy="838200"/>
            <a:chOff x="5029200" y="5791200"/>
            <a:chExt cx="1219200" cy="838200"/>
          </a:xfrm>
          <a:solidFill>
            <a:srgbClr val="D1D1F0"/>
          </a:solidFill>
        </p:grpSpPr>
        <p:sp>
          <p:nvSpPr>
            <p:cNvPr id="136" name="Document 135"/>
            <p:cNvSpPr/>
            <p:nvPr/>
          </p:nvSpPr>
          <p:spPr>
            <a:xfrm>
              <a:off x="5181600" y="6096000"/>
              <a:ext cx="1066800" cy="533400"/>
            </a:xfrm>
            <a:prstGeom prst="flowChartDocument">
              <a:avLst/>
            </a:prstGeom>
            <a:grpFill/>
            <a:ln>
              <a:solidFill>
                <a:srgbClr val="6B6BCF"/>
              </a:solid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r>
                <a:rPr lang="en-US" sz="1400" dirty="0">
                  <a:solidFill>
                    <a:srgbClr val="9C9CDF"/>
                  </a:solidFill>
                </a:rPr>
                <a:t>DB #2</a:t>
              </a:r>
              <a:br>
                <a:rPr lang="en-US" sz="1400" dirty="0">
                  <a:solidFill>
                    <a:srgbClr val="9C9CDF"/>
                  </a:solidFill>
                </a:rPr>
              </a:br>
              <a:r>
                <a:rPr lang="en-US" sz="1400" dirty="0">
                  <a:solidFill>
                    <a:srgbClr val="9C9CDF"/>
                  </a:solidFill>
                </a:rPr>
                <a:t>Log File</a:t>
              </a:r>
            </a:p>
          </p:txBody>
        </p:sp>
        <p:cxnSp>
          <p:nvCxnSpPr>
            <p:cNvPr id="137" name="Straight Arrow Connector 136"/>
            <p:cNvCxnSpPr>
              <a:endCxn id="136" idx="0"/>
            </p:cNvCxnSpPr>
            <p:nvPr/>
          </p:nvCxnSpPr>
          <p:spPr>
            <a:xfrm>
              <a:off x="5029200" y="5791200"/>
              <a:ext cx="685800" cy="304800"/>
            </a:xfrm>
            <a:prstGeom prst="straightConnector1">
              <a:avLst/>
            </a:prstGeom>
            <a:grpFill/>
            <a:ln>
              <a:solidFill>
                <a:srgbClr val="6B6BCF"/>
              </a:solidFill>
              <a:tailEnd type="arrow"/>
            </a:ln>
          </p:spPr>
          <p:style>
            <a:lnRef idx="2">
              <a:schemeClr val="accent1"/>
            </a:lnRef>
            <a:fillRef idx="0">
              <a:schemeClr val="accent1"/>
            </a:fillRef>
            <a:effectRef idx="1">
              <a:schemeClr val="accent1"/>
            </a:effectRef>
            <a:fontRef idx="minor">
              <a:schemeClr val="tx1"/>
            </a:fontRef>
          </p:style>
        </p:cxnSp>
      </p:grpSp>
      <p:sp>
        <p:nvSpPr>
          <p:cNvPr id="33" name="Rectangle 32"/>
          <p:cNvSpPr/>
          <p:nvPr/>
        </p:nvSpPr>
        <p:spPr>
          <a:xfrm>
            <a:off x="5257800" y="1066800"/>
            <a:ext cx="3810000" cy="335280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lstStyle/>
          <a:p>
            <a:pPr marL="285750" indent="-285750" eaLnBrk="1" hangingPunct="1">
              <a:buFont typeface="Arial"/>
              <a:buChar char="•"/>
              <a:defRPr/>
            </a:pPr>
            <a:r>
              <a:rPr lang="en-US" sz="2000" dirty="0">
                <a:solidFill>
                  <a:srgbClr val="000000"/>
                </a:solidFill>
                <a:latin typeface="Whitney Light" pitchFamily="50" charset="0"/>
              </a:rPr>
              <a:t>Web site with multi-tier architecture</a:t>
            </a:r>
          </a:p>
          <a:p>
            <a:pPr marL="285750" indent="-285750" eaLnBrk="1" hangingPunct="1">
              <a:buFont typeface="Arial"/>
              <a:buChar char="•"/>
              <a:defRPr/>
            </a:pPr>
            <a:r>
              <a:rPr lang="en-US" sz="2000" dirty="0">
                <a:solidFill>
                  <a:srgbClr val="000000"/>
                </a:solidFill>
                <a:latin typeface="Whitney Light" pitchFamily="50" charset="0"/>
              </a:rPr>
              <a:t>Every component produces its own system logs</a:t>
            </a:r>
          </a:p>
          <a:p>
            <a:pPr marL="285750" indent="-285750" eaLnBrk="1" hangingPunct="1">
              <a:buFont typeface="Arial"/>
              <a:buChar char="•"/>
              <a:defRPr/>
            </a:pPr>
            <a:r>
              <a:rPr lang="en-US" sz="2000" dirty="0">
                <a:solidFill>
                  <a:srgbClr val="000000"/>
                </a:solidFill>
                <a:latin typeface="Whitney Light" pitchFamily="50" charset="0"/>
              </a:rPr>
              <a:t>An error shows up in the log for Database #2 </a:t>
            </a:r>
          </a:p>
          <a:p>
            <a:pPr marL="285750" indent="-285750" eaLnBrk="1" hangingPunct="1">
              <a:buFont typeface="Arial"/>
              <a:buChar char="•"/>
              <a:defRPr/>
            </a:pPr>
            <a:r>
              <a:rPr lang="en-US" sz="2000" b="1" dirty="0">
                <a:solidFill>
                  <a:srgbClr val="000000"/>
                </a:solidFill>
                <a:latin typeface="Whitney Light" pitchFamily="50" charset="0"/>
              </a:rPr>
              <a:t>What sequence of events led to this error?</a:t>
            </a:r>
          </a:p>
        </p:txBody>
      </p:sp>
      <p:sp>
        <p:nvSpPr>
          <p:cNvPr id="34" name="Rectangle 33"/>
          <p:cNvSpPr>
            <a:spLocks noChangeArrowheads="1"/>
          </p:cNvSpPr>
          <p:nvPr/>
        </p:nvSpPr>
        <p:spPr bwMode="auto">
          <a:xfrm>
            <a:off x="6262688" y="5181600"/>
            <a:ext cx="2895600" cy="609600"/>
          </a:xfrm>
          <a:prstGeom prst="rect">
            <a:avLst/>
          </a:prstGeom>
          <a:solidFill>
            <a:srgbClr val="CCCCCC"/>
          </a:solidFill>
          <a:ln w="9525">
            <a:solidFill>
              <a:srgbClr val="B6DCDF"/>
            </a:solidFill>
            <a:miter lim="800000"/>
            <a:headEnd/>
            <a:tailEnd/>
          </a:ln>
          <a:effectLst>
            <a:outerShdw blurRad="40000" dist="23000" dir="5400000" rotWithShape="0">
              <a:srgbClr val="808080">
                <a:alpha val="34999"/>
              </a:srgbClr>
            </a:outerShdw>
          </a:effectLst>
        </p:spPr>
        <p:txBody>
          <a:bodyPr anchor="ctr"/>
          <a:lstStyle/>
          <a:p>
            <a:pPr eaLnBrk="1" hangingPunct="1">
              <a:defRPr/>
            </a:pPr>
            <a:r>
              <a:rPr lang="en-US" sz="1400" dirty="0">
                <a:solidFill>
                  <a:srgbClr val="000000"/>
                </a:solidFill>
                <a:latin typeface="Courier New"/>
                <a:ea typeface="+mn-ea"/>
                <a:cs typeface="Courier New"/>
              </a:rPr>
              <a:t>12:34:56 </a:t>
            </a:r>
            <a:r>
              <a:rPr lang="en-US" sz="1400" b="1" dirty="0">
                <a:solidFill>
                  <a:srgbClr val="FF0000"/>
                </a:solidFill>
                <a:latin typeface="Courier New"/>
                <a:ea typeface="+mn-ea"/>
                <a:cs typeface="Courier New"/>
              </a:rPr>
              <a:t>SQL ERROR 43251</a:t>
            </a:r>
            <a:r>
              <a:rPr lang="en-US" sz="1400" dirty="0">
                <a:solidFill>
                  <a:srgbClr val="000000"/>
                </a:solidFill>
                <a:latin typeface="Courier New"/>
                <a:ea typeface="+mn-ea"/>
                <a:cs typeface="Courier New"/>
              </a:rPr>
              <a:t>: Table CUST.ORDERWZ is not </a:t>
            </a:r>
          </a:p>
        </p:txBody>
      </p:sp>
      <p:sp>
        <p:nvSpPr>
          <p:cNvPr id="35" name="Bent Arrow 34"/>
          <p:cNvSpPr>
            <a:spLocks/>
          </p:cNvSpPr>
          <p:nvPr/>
        </p:nvSpPr>
        <p:spPr bwMode="auto">
          <a:xfrm rot="16200000" flipV="1">
            <a:off x="6667500" y="4991100"/>
            <a:ext cx="990600" cy="1981200"/>
          </a:xfrm>
          <a:custGeom>
            <a:avLst/>
            <a:gdLst>
              <a:gd name="T0" fmla="*/ 0 w 990600"/>
              <a:gd name="T1" fmla="*/ 1981200 h 1981200"/>
              <a:gd name="T2" fmla="*/ 0 w 990600"/>
              <a:gd name="T3" fmla="*/ 557213 h 1981200"/>
              <a:gd name="T4" fmla="*/ 433388 w 990600"/>
              <a:gd name="T5" fmla="*/ 123825 h 1981200"/>
              <a:gd name="T6" fmla="*/ 742950 w 990600"/>
              <a:gd name="T7" fmla="*/ 123825 h 1981200"/>
              <a:gd name="T8" fmla="*/ 742950 w 990600"/>
              <a:gd name="T9" fmla="*/ 0 h 1981200"/>
              <a:gd name="T10" fmla="*/ 990600 w 990600"/>
              <a:gd name="T11" fmla="*/ 247650 h 1981200"/>
              <a:gd name="T12" fmla="*/ 742950 w 990600"/>
              <a:gd name="T13" fmla="*/ 495300 h 1981200"/>
              <a:gd name="T14" fmla="*/ 742950 w 990600"/>
              <a:gd name="T15" fmla="*/ 371475 h 1981200"/>
              <a:gd name="T16" fmla="*/ 433388 w 990600"/>
              <a:gd name="T17" fmla="*/ 371475 h 1981200"/>
              <a:gd name="T18" fmla="*/ 247650 w 990600"/>
              <a:gd name="T19" fmla="*/ 557213 h 1981200"/>
              <a:gd name="T20" fmla="*/ 247650 w 990600"/>
              <a:gd name="T21" fmla="*/ 1981200 h 1981200"/>
              <a:gd name="T22" fmla="*/ 0 w 990600"/>
              <a:gd name="T23" fmla="*/ 1981200 h 19812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90600" h="1981200">
                <a:moveTo>
                  <a:pt x="0" y="1981200"/>
                </a:moveTo>
                <a:lnTo>
                  <a:pt x="0" y="557213"/>
                </a:lnTo>
                <a:cubicBezTo>
                  <a:pt x="0" y="317859"/>
                  <a:pt x="194034" y="123825"/>
                  <a:pt x="433388" y="123825"/>
                </a:cubicBezTo>
                <a:lnTo>
                  <a:pt x="742950" y="123825"/>
                </a:lnTo>
                <a:lnTo>
                  <a:pt x="742950" y="0"/>
                </a:lnTo>
                <a:lnTo>
                  <a:pt x="990600" y="247650"/>
                </a:lnTo>
                <a:lnTo>
                  <a:pt x="742950" y="495300"/>
                </a:lnTo>
                <a:lnTo>
                  <a:pt x="742950" y="371475"/>
                </a:lnTo>
                <a:lnTo>
                  <a:pt x="433388" y="371475"/>
                </a:lnTo>
                <a:cubicBezTo>
                  <a:pt x="330808" y="371475"/>
                  <a:pt x="247650" y="454633"/>
                  <a:pt x="247650" y="557213"/>
                </a:cubicBezTo>
                <a:lnTo>
                  <a:pt x="247650" y="1981200"/>
                </a:lnTo>
                <a:lnTo>
                  <a:pt x="0" y="1981200"/>
                </a:lnTo>
                <a:close/>
              </a:path>
            </a:pathLst>
          </a:custGeom>
          <a:solidFill>
            <a:srgbClr val="404040"/>
          </a:solidFill>
          <a:ln w="9525" cap="flat" cmpd="sng">
            <a:solidFill>
              <a:srgbClr val="B6DCDF"/>
            </a:solidFill>
            <a:prstDash val="solid"/>
            <a:round/>
            <a:headEnd/>
            <a:tailEnd/>
          </a:ln>
          <a:effectLst>
            <a:outerShdw blurRad="40000" dist="23000" dir="5400000" rotWithShape="0">
              <a:srgbClr val="000000">
                <a:alpha val="34999"/>
              </a:srgbClr>
            </a:outerShdw>
          </a:effectLst>
        </p:spPr>
        <p:txBody>
          <a:bodyPr anchor="ctr"/>
          <a:lstStyle/>
          <a:p>
            <a:pPr algn="ctr" eaLnBrk="1" hangingPunct="1">
              <a:defRPr/>
            </a:pPr>
            <a:endParaRPr lang="en-US">
              <a:ea typeface="MS PGothic" panose="020B0600070205080204" pitchFamily="34" charset="-128"/>
            </a:endParaRPr>
          </a:p>
        </p:txBody>
      </p:sp>
      <p:pic>
        <p:nvPicPr>
          <p:cNvPr id="117798" name="Picture 25"/>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116888" y="6192838"/>
            <a:ext cx="501650"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7799" name="Rectangle 39"/>
          <p:cNvSpPr>
            <a:spLocks noChangeArrowheads="1"/>
          </p:cNvSpPr>
          <p:nvPr/>
        </p:nvSpPr>
        <p:spPr bwMode="auto">
          <a:xfrm>
            <a:off x="7600950" y="6583363"/>
            <a:ext cx="154305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algn="ctr" eaLnBrk="1" hangingPunct="1">
              <a:spcBef>
                <a:spcPct val="0"/>
              </a:spcBef>
              <a:buFontTx/>
              <a:buNone/>
            </a:pPr>
            <a:r>
              <a:rPr lang="en-US" sz="1200">
                <a:solidFill>
                  <a:srgbClr val="3366FF"/>
                </a:solidFill>
                <a:latin typeface="Arial" panose="020B0604020202020204" pitchFamily="34" charset="0"/>
              </a:rPr>
              <a:t>Operations Analysis</a:t>
            </a:r>
          </a:p>
        </p:txBody>
      </p:sp>
      <p:sp>
        <p:nvSpPr>
          <p:cNvPr id="12320" name="Slide Number Placeholder 1"/>
          <p:cNvSpPr>
            <a:spLocks noGrp="1"/>
          </p:cNvSpPr>
          <p:nvPr>
            <p:ph type="sldNum" sz="quarter" idx="12"/>
          </p:nvPr>
        </p:nvSpPr>
        <p:spPr>
          <a:xfrm>
            <a:off x="67056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a:spcBef>
                <a:spcPct val="0"/>
              </a:spcBef>
              <a:buFontTx/>
              <a:buNone/>
            </a:pPr>
            <a:fld id="{42283BED-F2B2-475A-A607-791340DF0F2D}" type="slidenum">
              <a:rPr lang="en-US" sz="1400">
                <a:latin typeface="Arial" panose="020B0604020202020204" pitchFamily="34" charset="0"/>
              </a:rPr>
              <a:pPr>
                <a:spcBef>
                  <a:spcPct val="0"/>
                </a:spcBef>
                <a:buFontTx/>
                <a:buNone/>
              </a:pPr>
              <a:t>4</a:t>
            </a:fld>
            <a:endParaRPr lang="en-US" sz="1400">
              <a:latin typeface="Arial" panose="020B0604020202020204" pitchFamily="34" charset="0"/>
            </a:endParaRPr>
          </a:p>
        </p:txBody>
      </p:sp>
    </p:spTree>
    <p:custDataLst>
      <p:tags r:id="rId1"/>
    </p:custDataLst>
    <p:extLst>
      <p:ext uri="{BB962C8B-B14F-4D97-AF65-F5344CB8AC3E}">
        <p14:creationId xmlns:p14="http://schemas.microsoft.com/office/powerpoint/2010/main" val="372938850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117798"/>
                                        </p:tgtEl>
                                        <p:attrNameLst>
                                          <p:attrName>style.visibility</p:attrName>
                                        </p:attrNameLst>
                                      </p:cBhvr>
                                      <p:to>
                                        <p:strVal val="visible"/>
                                      </p:to>
                                    </p:set>
                                    <p:animEffect transition="in" filter="fade">
                                      <p:cBhvr>
                                        <p:cTn id="7" dur="500"/>
                                        <p:tgtEl>
                                          <p:spTgt spid="11779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7799"/>
                                        </p:tgtEl>
                                        <p:attrNameLst>
                                          <p:attrName>style.visibility</p:attrName>
                                        </p:attrNameLst>
                                      </p:cBhvr>
                                      <p:to>
                                        <p:strVal val="visible"/>
                                      </p:to>
                                    </p:set>
                                    <p:animEffect transition="in" filter="fade">
                                      <p:cBhvr>
                                        <p:cTn id="10" dur="500"/>
                                        <p:tgtEl>
                                          <p:spTgt spid="1177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9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Transparent ML: </a:t>
            </a:r>
            <a:br>
              <a:rPr lang="en-US" dirty="0" smtClean="0"/>
            </a:br>
            <a:r>
              <a:rPr lang="en-US" dirty="0" smtClean="0"/>
              <a:t>State of the Art</a:t>
            </a:r>
            <a:endParaRPr lang="en-US" dirty="0"/>
          </a:p>
        </p:txBody>
      </p:sp>
      <p:sp>
        <p:nvSpPr>
          <p:cNvPr id="5" name="Text Placeholder 4"/>
          <p:cNvSpPr>
            <a:spLocks noGrp="1"/>
          </p:cNvSpPr>
          <p:nvPr>
            <p:ph type="body" idx="1"/>
          </p:nvPr>
        </p:nvSpPr>
        <p:spPr/>
        <p:txBody>
          <a:bodyPr/>
          <a:lstStyle/>
          <a:p>
            <a:endParaRPr lang="en-US"/>
          </a:p>
        </p:txBody>
      </p:sp>
      <p:sp>
        <p:nvSpPr>
          <p:cNvPr id="2" name="Date Placeholder 1"/>
          <p:cNvSpPr>
            <a:spLocks noGrp="1"/>
          </p:cNvSpPr>
          <p:nvPr>
            <p:ph type="dt" sz="half" idx="12"/>
          </p:nvPr>
        </p:nvSpPr>
        <p:spPr/>
        <p:txBody>
          <a:bodyPr/>
          <a:lstStyle/>
          <a:p>
            <a:pPr>
              <a:defRPr/>
            </a:pPr>
            <a:r>
              <a:rPr lang="en-US" altLang="en-US" smtClean="0"/>
              <a:t> </a:t>
            </a:r>
            <a:endParaRPr lang="en-US" altLang="en-US"/>
          </a:p>
        </p:txBody>
      </p:sp>
      <p:sp>
        <p:nvSpPr>
          <p:cNvPr id="6" name="Slide Number Placeholder 5"/>
          <p:cNvSpPr>
            <a:spLocks noGrp="1"/>
          </p:cNvSpPr>
          <p:nvPr>
            <p:ph type="sldNum" sz="quarter" idx="10"/>
          </p:nvPr>
        </p:nvSpPr>
        <p:spPr/>
        <p:txBody>
          <a:bodyPr/>
          <a:lstStyle/>
          <a:p>
            <a:pPr>
              <a:defRPr/>
            </a:pPr>
            <a:fld id="{CFC9D5CA-2EE1-4195-8579-34EEB622F863}" type="slidenum">
              <a:rPr lang="en-US" altLang="en-US" smtClean="0"/>
              <a:pPr>
                <a:defRPr/>
              </a:pPr>
              <a:t>40</a:t>
            </a:fld>
            <a:endParaRPr lang="en-US" altLang="en-US"/>
          </a:p>
        </p:txBody>
      </p:sp>
    </p:spTree>
    <p:extLst>
      <p:ext uri="{BB962C8B-B14F-4D97-AF65-F5344CB8AC3E}">
        <p14:creationId xmlns:p14="http://schemas.microsoft.com/office/powerpoint/2010/main" val="42244904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Transparent ML Techniques </a:t>
            </a:r>
            <a:endParaRPr lang="en-US" sz="3200" dirty="0"/>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41</a:t>
            </a:fld>
            <a:endParaRPr lang="en-US" altLang="en-US"/>
          </a:p>
        </p:txBody>
      </p:sp>
      <p:graphicFrame>
        <p:nvGraphicFramePr>
          <p:cNvPr id="6" name="Table 5"/>
          <p:cNvGraphicFramePr>
            <a:graphicFrameLocks noGrp="1"/>
          </p:cNvGraphicFramePr>
          <p:nvPr>
            <p:extLst/>
          </p:nvPr>
        </p:nvGraphicFramePr>
        <p:xfrm>
          <a:off x="206053" y="1752600"/>
          <a:ext cx="8663309" cy="4114800"/>
        </p:xfrm>
        <a:graphic>
          <a:graphicData uri="http://schemas.openxmlformats.org/drawingml/2006/table">
            <a:tbl>
              <a:tblPr firstRow="1" bandRow="1">
                <a:tableStyleId>{5C22544A-7EE6-4342-B048-85BDC9FD1C3A}</a:tableStyleId>
              </a:tblPr>
              <a:tblGrid>
                <a:gridCol w="2079947"/>
                <a:gridCol w="2133600"/>
                <a:gridCol w="2209800"/>
                <a:gridCol w="2239962"/>
              </a:tblGrid>
              <a:tr h="561400">
                <a:tc>
                  <a:txBody>
                    <a:bodyPr/>
                    <a:lstStyle/>
                    <a:p>
                      <a:endParaRPr lang="en-US" sz="1600" baseline="0" dirty="0">
                        <a:latin typeface="+mn-lt"/>
                      </a:endParaRPr>
                    </a:p>
                  </a:txBody>
                  <a:tcPr anchor="ctr"/>
                </a:tc>
                <a:tc>
                  <a:txBody>
                    <a:bodyPr/>
                    <a:lstStyle/>
                    <a:p>
                      <a:pPr algn="ctr"/>
                      <a:r>
                        <a:rPr lang="en-US" sz="1600" baseline="0" dirty="0" smtClean="0">
                          <a:latin typeface="+mn-lt"/>
                        </a:rPr>
                        <a:t>Unsupervised</a:t>
                      </a:r>
                      <a:endParaRPr lang="en-US" sz="1600" baseline="0" dirty="0">
                        <a:latin typeface="+mn-lt"/>
                      </a:endParaRPr>
                    </a:p>
                  </a:txBody>
                  <a:tcPr anchor="ctr"/>
                </a:tc>
                <a:tc>
                  <a:txBody>
                    <a:bodyPr/>
                    <a:lstStyle/>
                    <a:p>
                      <a:pPr algn="ctr"/>
                      <a:r>
                        <a:rPr lang="en-US" sz="1600" baseline="0" dirty="0" smtClean="0">
                          <a:latin typeface="+mn-lt"/>
                        </a:rPr>
                        <a:t>Semi-supervised</a:t>
                      </a:r>
                      <a:endParaRPr lang="en-US" sz="1600" baseline="0" dirty="0">
                        <a:latin typeface="+mn-lt"/>
                      </a:endParaRPr>
                    </a:p>
                  </a:txBody>
                  <a:tcPr anchor="ctr"/>
                </a:tc>
                <a:tc>
                  <a:txBody>
                    <a:bodyPr/>
                    <a:lstStyle/>
                    <a:p>
                      <a:pPr algn="ctr"/>
                      <a:r>
                        <a:rPr lang="en-US" sz="1600" baseline="0" dirty="0" smtClean="0">
                          <a:latin typeface="+mn-lt"/>
                        </a:rPr>
                        <a:t>Supervised</a:t>
                      </a:r>
                      <a:endParaRPr lang="en-US" sz="1600" baseline="0" dirty="0">
                        <a:latin typeface="+mn-lt"/>
                      </a:endParaRPr>
                    </a:p>
                  </a:txBody>
                  <a:tcPr anchor="ctr"/>
                </a:tc>
              </a:tr>
              <a:tr h="561400">
                <a:tc>
                  <a:txBody>
                    <a:bodyPr/>
                    <a:lstStyle/>
                    <a:p>
                      <a:r>
                        <a:rPr lang="en-US" sz="1600" baseline="0" dirty="0" smtClean="0">
                          <a:latin typeface="+mn-lt"/>
                        </a:rPr>
                        <a:t>Dictionary</a:t>
                      </a:r>
                      <a:endParaRPr lang="en-US" sz="1600" baseline="0" dirty="0">
                        <a:latin typeface="+mn-lt"/>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baseline="0" dirty="0" smtClean="0">
                        <a:latin typeface="+mn-lt"/>
                      </a:endParaRPr>
                    </a:p>
                  </a:txBody>
                  <a:tcPr anchor="ctr">
                    <a:solidFill>
                      <a:srgbClr val="FFCCFF"/>
                    </a:solidFill>
                  </a:tcPr>
                </a:tc>
                <a:tc>
                  <a:txBody>
                    <a:bodyPr/>
                    <a:lstStyle/>
                    <a:p>
                      <a:endParaRPr lang="en-US" sz="1600" baseline="0" dirty="0">
                        <a:latin typeface="+mn-lt"/>
                      </a:endParaRPr>
                    </a:p>
                  </a:txBody>
                  <a:tcPr anchor="ctr">
                    <a:solidFill>
                      <a:srgbClr val="FFCCFF"/>
                    </a:solidFill>
                  </a:tcPr>
                </a:tc>
                <a:tc>
                  <a:txBody>
                    <a:bodyPr/>
                    <a:lstStyle/>
                    <a:p>
                      <a:endParaRPr lang="en-US" sz="1600" baseline="0" dirty="0">
                        <a:latin typeface="+mn-lt"/>
                      </a:endParaRPr>
                    </a:p>
                  </a:txBody>
                  <a:tcPr anchor="ctr">
                    <a:solidFill>
                      <a:schemeClr val="bg2"/>
                    </a:solidFill>
                  </a:tcPr>
                </a:tc>
              </a:tr>
              <a:tr h="561400">
                <a:tc>
                  <a:txBody>
                    <a:bodyPr/>
                    <a:lstStyle/>
                    <a:p>
                      <a:r>
                        <a:rPr lang="en-US" sz="1600" baseline="0" dirty="0" smtClean="0">
                          <a:latin typeface="+mn-lt"/>
                        </a:rPr>
                        <a:t>Regex</a:t>
                      </a:r>
                      <a:endParaRPr lang="en-US" sz="1600" baseline="0" dirty="0">
                        <a:latin typeface="+mn-lt"/>
                      </a:endParaRPr>
                    </a:p>
                  </a:txBody>
                  <a:tcPr anchor="ctr"/>
                </a:tc>
                <a:tc>
                  <a:txBody>
                    <a:bodyPr/>
                    <a:lstStyle/>
                    <a:p>
                      <a:endParaRPr lang="en-US" sz="1600" baseline="0" dirty="0">
                        <a:latin typeface="+mn-lt"/>
                      </a:endParaRPr>
                    </a:p>
                  </a:txBody>
                  <a:tcPr anchor="ctr">
                    <a:solidFill>
                      <a:schemeClr val="bg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baseline="0" dirty="0" smtClean="0">
                        <a:latin typeface="+mn-lt"/>
                      </a:endParaRPr>
                    </a:p>
                  </a:txBody>
                  <a:tcPr anchor="ctr">
                    <a:solidFill>
                      <a:srgbClr val="FFCCFF"/>
                    </a:solidFill>
                  </a:tcPr>
                </a:tc>
                <a:tc>
                  <a:txBody>
                    <a:bodyPr/>
                    <a:lstStyle/>
                    <a:p>
                      <a:pPr marL="171450" marR="0" indent="-171450" algn="l" defTabSz="914400" rtl="0" eaLnBrk="1" fontAlgn="b" latinLnBrk="0" hangingPunct="1">
                        <a:lnSpc>
                          <a:spcPct val="100000"/>
                        </a:lnSpc>
                        <a:spcBef>
                          <a:spcPts val="0"/>
                        </a:spcBef>
                        <a:spcAft>
                          <a:spcPts val="0"/>
                        </a:spcAft>
                        <a:buClrTx/>
                        <a:buSzTx/>
                        <a:buFont typeface="Arial" panose="020B0604020202020204" pitchFamily="34" charset="0"/>
                        <a:buChar char="•"/>
                        <a:tabLst/>
                        <a:defRPr/>
                      </a:pPr>
                      <a:endParaRPr lang="en-US" sz="1600" b="0" i="0" u="none" strike="noStrike" baseline="0" dirty="0" smtClean="0">
                        <a:solidFill>
                          <a:schemeClr val="tx1"/>
                        </a:solidFill>
                        <a:effectLst/>
                        <a:latin typeface="Calibri" panose="020F0502020204030204" pitchFamily="34" charset="0"/>
                      </a:endParaRPr>
                    </a:p>
                  </a:txBody>
                  <a:tcPr marL="9525" marR="9525" marT="9525" marB="0" anchor="ctr">
                    <a:solidFill>
                      <a:srgbClr val="FFCCFF"/>
                    </a:solidFill>
                  </a:tcPr>
                </a:tc>
              </a:tr>
              <a:tr h="561400">
                <a:tc>
                  <a:txBody>
                    <a:bodyPr/>
                    <a:lstStyle/>
                    <a:p>
                      <a:r>
                        <a:rPr lang="en-US" sz="1600" baseline="0" dirty="0" smtClean="0">
                          <a:latin typeface="+mn-lt"/>
                        </a:rPr>
                        <a:t>Rules</a:t>
                      </a:r>
                      <a:endParaRPr lang="en-US" sz="1600" baseline="0" dirty="0">
                        <a:latin typeface="+mn-lt"/>
                      </a:endParaRPr>
                    </a:p>
                  </a:txBody>
                  <a:tcPr anchor="ctr"/>
                </a:tc>
                <a:tc>
                  <a:txBody>
                    <a:bodyPr/>
                    <a:lstStyle/>
                    <a:p>
                      <a:endParaRPr lang="en-US" sz="1600" baseline="0" dirty="0">
                        <a:latin typeface="+mn-lt"/>
                      </a:endParaRPr>
                    </a:p>
                  </a:txBody>
                  <a:tcPr anchor="ctr">
                    <a:solidFill>
                      <a:srgbClr val="FFCCFF"/>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b="0" i="0" u="none" strike="noStrike" baseline="0" dirty="0" smtClean="0">
                        <a:effectLst/>
                        <a:latin typeface="+mn-lt"/>
                      </a:endParaRPr>
                    </a:p>
                  </a:txBody>
                  <a:tcPr anchor="ctr">
                    <a:solidFill>
                      <a:srgbClr val="FFCCFF"/>
                    </a:solidFill>
                  </a:tcPr>
                </a:tc>
                <a:tc>
                  <a:txBody>
                    <a:bodyPr/>
                    <a:lstStyle/>
                    <a:p>
                      <a:pPr marL="171450" indent="-171450">
                        <a:buFont typeface="Arial" panose="020B0604020202020204" pitchFamily="34" charset="0"/>
                        <a:buChar char="•"/>
                      </a:pPr>
                      <a:endParaRPr lang="en-US" sz="1600" baseline="0" dirty="0">
                        <a:latin typeface="+mn-lt"/>
                      </a:endParaRPr>
                    </a:p>
                  </a:txBody>
                  <a:tcPr anchor="ctr">
                    <a:solidFill>
                      <a:srgbClr val="FFCCFF"/>
                    </a:solidFill>
                  </a:tcPr>
                </a:tc>
              </a:tr>
              <a:tr h="746400">
                <a:tc>
                  <a:txBody>
                    <a:bodyPr/>
                    <a:lstStyle/>
                    <a:p>
                      <a:r>
                        <a:rPr lang="en-US" sz="1600" baseline="0" dirty="0" smtClean="0">
                          <a:latin typeface="+mn-lt"/>
                        </a:rPr>
                        <a:t>Rules + Classifier</a:t>
                      </a:r>
                      <a:endParaRPr lang="en-US" sz="1600" baseline="0" dirty="0">
                        <a:latin typeface="+mn-lt"/>
                      </a:endParaRPr>
                    </a:p>
                  </a:txBody>
                  <a:tcPr anchor="ctr"/>
                </a:tc>
                <a:tc>
                  <a:txBody>
                    <a:bodyPr/>
                    <a:lstStyle/>
                    <a:p>
                      <a:pPr marL="0" indent="0" algn="l" fontAlgn="b">
                        <a:buFont typeface="Arial" panose="020B0604020202020204" pitchFamily="34" charset="0"/>
                        <a:buNone/>
                      </a:pPr>
                      <a:endParaRPr lang="en-US" sz="1600" b="0" i="0" u="none" strike="noStrike" baseline="0" dirty="0" smtClean="0">
                        <a:effectLst/>
                        <a:latin typeface="+mn-lt"/>
                      </a:endParaRPr>
                    </a:p>
                  </a:txBody>
                  <a:tcPr marL="9525" marR="9525" marT="9525" marB="0" anchor="ctr">
                    <a:solidFill>
                      <a:srgbClr val="FFCCFF"/>
                    </a:solidFill>
                  </a:tcPr>
                </a:tc>
                <a:tc>
                  <a:txBody>
                    <a:bodyPr/>
                    <a:lstStyle/>
                    <a:p>
                      <a:pPr marL="0" indent="0" algn="l" fontAlgn="b">
                        <a:buFont typeface="Arial" panose="020B0604020202020204" pitchFamily="34" charset="0"/>
                        <a:buNone/>
                      </a:pPr>
                      <a:endParaRPr lang="en-US" sz="1600" baseline="0" dirty="0" smtClean="0">
                        <a:latin typeface="+mn-lt"/>
                      </a:endParaRPr>
                    </a:p>
                  </a:txBody>
                  <a:tcPr anchor="ctr">
                    <a:solidFill>
                      <a:srgbClr val="FFCCFF"/>
                    </a:solidFill>
                  </a:tcPr>
                </a:tc>
                <a:tc>
                  <a:txBody>
                    <a:bodyPr/>
                    <a:lstStyle/>
                    <a:p>
                      <a:pPr marL="0" indent="0">
                        <a:buFont typeface="Arial" panose="020B0604020202020204" pitchFamily="34" charset="0"/>
                        <a:buNone/>
                      </a:pPr>
                      <a:endParaRPr lang="en-US" sz="1600" baseline="0" dirty="0">
                        <a:solidFill>
                          <a:schemeClr val="tx1"/>
                        </a:solidFill>
                        <a:latin typeface="+mn-lt"/>
                      </a:endParaRPr>
                    </a:p>
                  </a:txBody>
                  <a:tcPr anchor="ctr">
                    <a:solidFill>
                      <a:srgbClr val="FFCCFF"/>
                    </a:solidFill>
                  </a:tcPr>
                </a:tc>
              </a:tr>
              <a:tr h="561400">
                <a:tc>
                  <a:txBody>
                    <a:bodyPr/>
                    <a:lstStyle/>
                    <a:p>
                      <a:r>
                        <a:rPr lang="en-US" sz="1600" baseline="0" dirty="0" smtClean="0">
                          <a:latin typeface="+mn-lt"/>
                        </a:rPr>
                        <a:t>Decision Tree</a:t>
                      </a:r>
                      <a:endParaRPr lang="en-US" sz="1600" baseline="0" dirty="0">
                        <a:latin typeface="+mn-lt"/>
                      </a:endParaRPr>
                    </a:p>
                  </a:txBody>
                  <a:tcPr anchor="ctr"/>
                </a:tc>
                <a:tc>
                  <a:txBody>
                    <a:bodyPr/>
                    <a:lstStyle/>
                    <a:p>
                      <a:endParaRPr lang="en-US" sz="1600" baseline="0" dirty="0">
                        <a:latin typeface="+mn-lt"/>
                      </a:endParaRPr>
                    </a:p>
                  </a:txBody>
                  <a:tcPr anchor="ctr">
                    <a:solidFill>
                      <a:schemeClr val="bg2"/>
                    </a:solidFill>
                  </a:tcPr>
                </a:tc>
                <a:tc>
                  <a:txBody>
                    <a:bodyPr/>
                    <a:lstStyle/>
                    <a:p>
                      <a:endParaRPr lang="en-US" sz="1600" baseline="0" dirty="0">
                        <a:latin typeface="+mn-lt"/>
                      </a:endParaRPr>
                    </a:p>
                  </a:txBody>
                  <a:tcPr anchor="ctr">
                    <a:solidFill>
                      <a:schemeClr val="bg2"/>
                    </a:solidFill>
                  </a:tcPr>
                </a:tc>
                <a:tc>
                  <a: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aseline="0" dirty="0">
                        <a:solidFill>
                          <a:schemeClr val="tx1"/>
                        </a:solidFill>
                        <a:latin typeface="+mn-lt"/>
                      </a:endParaRPr>
                    </a:p>
                  </a:txBody>
                  <a:tcPr anchor="ctr">
                    <a:solidFill>
                      <a:srgbClr val="FFCCFF"/>
                    </a:solidFill>
                  </a:tcPr>
                </a:tc>
              </a:tr>
              <a:tr h="561400">
                <a:tc>
                  <a:txBody>
                    <a:bodyPr/>
                    <a:lstStyle/>
                    <a:p>
                      <a:r>
                        <a:rPr lang="en-US" sz="1600" baseline="0" dirty="0" smtClean="0">
                          <a:latin typeface="+mn-lt"/>
                        </a:rPr>
                        <a:t>Classification Rules</a:t>
                      </a:r>
                      <a:endParaRPr lang="en-US" sz="1600" baseline="0" dirty="0">
                        <a:latin typeface="+mn-lt"/>
                      </a:endParaRPr>
                    </a:p>
                  </a:txBody>
                  <a:tcPr anchor="ctr"/>
                </a:tc>
                <a:tc>
                  <a:txBody>
                    <a:bodyPr/>
                    <a:lstStyle/>
                    <a:p>
                      <a:endParaRPr lang="en-US" sz="1600" baseline="0" dirty="0">
                        <a:latin typeface="+mn-lt"/>
                      </a:endParaRPr>
                    </a:p>
                  </a:txBody>
                  <a:tcPr anchor="ctr">
                    <a:solidFill>
                      <a:schemeClr val="bg2"/>
                    </a:solidFill>
                  </a:tcPr>
                </a:tc>
                <a:tc>
                  <a:txBody>
                    <a:bodyPr/>
                    <a:lstStyle/>
                    <a:p>
                      <a:endParaRPr lang="en-US" sz="1600" baseline="0" dirty="0">
                        <a:latin typeface="+mn-lt"/>
                      </a:endParaRPr>
                    </a:p>
                  </a:txBody>
                  <a:tcPr anchor="ctr">
                    <a:solidFill>
                      <a:schemeClr val="bg2"/>
                    </a:solidFill>
                  </a:tcPr>
                </a:tc>
                <a:tc>
                  <a:txBody>
                    <a:bodyPr/>
                    <a:lstStyle/>
                    <a:p>
                      <a:pPr marL="171450" indent="-171450">
                        <a:buFont typeface="Arial" panose="020B0604020202020204" pitchFamily="34" charset="0"/>
                        <a:buChar char="•"/>
                      </a:pPr>
                      <a:endParaRPr lang="en-US" sz="1600" baseline="0" dirty="0">
                        <a:solidFill>
                          <a:schemeClr val="tx1"/>
                        </a:solidFill>
                        <a:latin typeface="+mn-lt"/>
                      </a:endParaRPr>
                    </a:p>
                  </a:txBody>
                  <a:tcPr anchor="ctr">
                    <a:solidFill>
                      <a:srgbClr val="FFCCFF"/>
                    </a:solidFill>
                  </a:tcPr>
                </a:tc>
              </a:tr>
            </a:tbl>
          </a:graphicData>
        </a:graphic>
      </p:graphicFrame>
    </p:spTree>
    <p:extLst>
      <p:ext uri="{BB962C8B-B14F-4D97-AF65-F5344CB8AC3E}">
        <p14:creationId xmlns:p14="http://schemas.microsoft.com/office/powerpoint/2010/main" val="201988892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Transparent ML Techniques </a:t>
            </a:r>
            <a:endParaRPr lang="en-US" sz="3200" dirty="0"/>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42</a:t>
            </a:fld>
            <a:endParaRPr lang="en-US" altLang="en-US"/>
          </a:p>
        </p:txBody>
      </p:sp>
      <p:graphicFrame>
        <p:nvGraphicFramePr>
          <p:cNvPr id="6" name="Table 5"/>
          <p:cNvGraphicFramePr>
            <a:graphicFrameLocks noGrp="1"/>
          </p:cNvGraphicFramePr>
          <p:nvPr>
            <p:extLst/>
          </p:nvPr>
        </p:nvGraphicFramePr>
        <p:xfrm>
          <a:off x="206053" y="1752600"/>
          <a:ext cx="8663309" cy="4114800"/>
        </p:xfrm>
        <a:graphic>
          <a:graphicData uri="http://schemas.openxmlformats.org/drawingml/2006/table">
            <a:tbl>
              <a:tblPr firstRow="1" bandRow="1">
                <a:tableStyleId>{5C22544A-7EE6-4342-B048-85BDC9FD1C3A}</a:tableStyleId>
              </a:tblPr>
              <a:tblGrid>
                <a:gridCol w="2079947"/>
                <a:gridCol w="2133600"/>
                <a:gridCol w="2209800"/>
                <a:gridCol w="2239962"/>
              </a:tblGrid>
              <a:tr h="561400">
                <a:tc>
                  <a:txBody>
                    <a:bodyPr/>
                    <a:lstStyle/>
                    <a:p>
                      <a:endParaRPr lang="en-US" sz="1600" baseline="0" dirty="0">
                        <a:latin typeface="+mn-lt"/>
                      </a:endParaRPr>
                    </a:p>
                  </a:txBody>
                  <a:tcPr anchor="ctr"/>
                </a:tc>
                <a:tc>
                  <a:txBody>
                    <a:bodyPr/>
                    <a:lstStyle/>
                    <a:p>
                      <a:pPr algn="ctr"/>
                      <a:r>
                        <a:rPr lang="en-US" sz="1600" baseline="0" dirty="0" smtClean="0">
                          <a:latin typeface="+mn-lt"/>
                        </a:rPr>
                        <a:t>Unsupervised</a:t>
                      </a:r>
                      <a:endParaRPr lang="en-US" sz="1600" baseline="0" dirty="0">
                        <a:latin typeface="+mn-lt"/>
                      </a:endParaRPr>
                    </a:p>
                  </a:txBody>
                  <a:tcPr anchor="ctr"/>
                </a:tc>
                <a:tc>
                  <a:txBody>
                    <a:bodyPr/>
                    <a:lstStyle/>
                    <a:p>
                      <a:pPr algn="ctr"/>
                      <a:r>
                        <a:rPr lang="en-US" sz="1600" baseline="0" dirty="0" smtClean="0">
                          <a:latin typeface="+mn-lt"/>
                        </a:rPr>
                        <a:t>Semi-supervised</a:t>
                      </a:r>
                      <a:endParaRPr lang="en-US" sz="1600" baseline="0" dirty="0">
                        <a:latin typeface="+mn-lt"/>
                      </a:endParaRPr>
                    </a:p>
                  </a:txBody>
                  <a:tcPr anchor="ctr"/>
                </a:tc>
                <a:tc>
                  <a:txBody>
                    <a:bodyPr/>
                    <a:lstStyle/>
                    <a:p>
                      <a:pPr algn="ctr"/>
                      <a:r>
                        <a:rPr lang="en-US" sz="1600" baseline="0" dirty="0" smtClean="0">
                          <a:latin typeface="+mn-lt"/>
                        </a:rPr>
                        <a:t>Supervised</a:t>
                      </a:r>
                      <a:endParaRPr lang="en-US" sz="1600" baseline="0" dirty="0">
                        <a:latin typeface="+mn-lt"/>
                      </a:endParaRPr>
                    </a:p>
                  </a:txBody>
                  <a:tcPr anchor="ctr"/>
                </a:tc>
              </a:tr>
              <a:tr h="561400">
                <a:tc>
                  <a:txBody>
                    <a:bodyPr/>
                    <a:lstStyle/>
                    <a:p>
                      <a:r>
                        <a:rPr lang="en-US" sz="1600" baseline="0" dirty="0" smtClean="0">
                          <a:latin typeface="+mn-lt"/>
                        </a:rPr>
                        <a:t>Dictionary</a:t>
                      </a:r>
                      <a:endParaRPr lang="en-US" sz="1600" baseline="0" dirty="0">
                        <a:latin typeface="+mn-lt"/>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baseline="0" dirty="0" smtClean="0">
                        <a:latin typeface="+mn-lt"/>
                      </a:endParaRPr>
                    </a:p>
                  </a:txBody>
                  <a:tcPr anchor="ctr">
                    <a:solidFill>
                      <a:srgbClr val="FF0000"/>
                    </a:solidFill>
                  </a:tcPr>
                </a:tc>
                <a:tc>
                  <a:txBody>
                    <a:bodyPr/>
                    <a:lstStyle/>
                    <a:p>
                      <a:endParaRPr lang="en-US" sz="1600" baseline="0" dirty="0">
                        <a:latin typeface="+mn-lt"/>
                      </a:endParaRPr>
                    </a:p>
                  </a:txBody>
                  <a:tcPr anchor="ctr">
                    <a:solidFill>
                      <a:srgbClr val="FF0000"/>
                    </a:solidFill>
                  </a:tcPr>
                </a:tc>
                <a:tc>
                  <a:txBody>
                    <a:bodyPr/>
                    <a:lstStyle/>
                    <a:p>
                      <a:endParaRPr lang="en-US" sz="1600" baseline="0" dirty="0">
                        <a:latin typeface="+mn-lt"/>
                      </a:endParaRPr>
                    </a:p>
                  </a:txBody>
                  <a:tcPr anchor="ctr">
                    <a:solidFill>
                      <a:schemeClr val="bg2"/>
                    </a:solidFill>
                  </a:tcPr>
                </a:tc>
              </a:tr>
              <a:tr h="561400">
                <a:tc>
                  <a:txBody>
                    <a:bodyPr/>
                    <a:lstStyle/>
                    <a:p>
                      <a:r>
                        <a:rPr lang="en-US" sz="1600" baseline="0" dirty="0" smtClean="0">
                          <a:latin typeface="+mn-lt"/>
                        </a:rPr>
                        <a:t>Regex</a:t>
                      </a:r>
                      <a:endParaRPr lang="en-US" sz="1600" baseline="0" dirty="0">
                        <a:latin typeface="+mn-lt"/>
                      </a:endParaRPr>
                    </a:p>
                  </a:txBody>
                  <a:tcPr anchor="ctr"/>
                </a:tc>
                <a:tc>
                  <a:txBody>
                    <a:bodyPr/>
                    <a:lstStyle/>
                    <a:p>
                      <a:endParaRPr lang="en-US" sz="1600" baseline="0" dirty="0">
                        <a:latin typeface="+mn-lt"/>
                      </a:endParaRPr>
                    </a:p>
                  </a:txBody>
                  <a:tcPr anchor="ctr">
                    <a:solidFill>
                      <a:schemeClr val="bg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baseline="0" dirty="0" smtClean="0">
                        <a:latin typeface="+mn-lt"/>
                      </a:endParaRPr>
                    </a:p>
                  </a:txBody>
                  <a:tcPr anchor="ctr">
                    <a:solidFill>
                      <a:srgbClr val="FFCCFF"/>
                    </a:solidFill>
                  </a:tcPr>
                </a:tc>
                <a:tc>
                  <a:txBody>
                    <a:bodyPr/>
                    <a:lstStyle/>
                    <a:p>
                      <a:pPr marL="171450" marR="0" indent="-171450" algn="l" defTabSz="914400" rtl="0" eaLnBrk="1" fontAlgn="b" latinLnBrk="0" hangingPunct="1">
                        <a:lnSpc>
                          <a:spcPct val="100000"/>
                        </a:lnSpc>
                        <a:spcBef>
                          <a:spcPts val="0"/>
                        </a:spcBef>
                        <a:spcAft>
                          <a:spcPts val="0"/>
                        </a:spcAft>
                        <a:buClrTx/>
                        <a:buSzTx/>
                        <a:buFont typeface="Arial" panose="020B0604020202020204" pitchFamily="34" charset="0"/>
                        <a:buChar char="•"/>
                        <a:tabLst/>
                        <a:defRPr/>
                      </a:pPr>
                      <a:endParaRPr lang="en-US" sz="1600" b="0" i="0" u="none" strike="noStrike" baseline="0" dirty="0" smtClean="0">
                        <a:solidFill>
                          <a:schemeClr val="tx1"/>
                        </a:solidFill>
                        <a:effectLst/>
                        <a:latin typeface="Calibri" panose="020F0502020204030204" pitchFamily="34" charset="0"/>
                      </a:endParaRPr>
                    </a:p>
                  </a:txBody>
                  <a:tcPr marL="9525" marR="9525" marT="9525" marB="0" anchor="ctr">
                    <a:solidFill>
                      <a:srgbClr val="FFCCFF"/>
                    </a:solidFill>
                  </a:tcPr>
                </a:tc>
              </a:tr>
              <a:tr h="561400">
                <a:tc>
                  <a:txBody>
                    <a:bodyPr/>
                    <a:lstStyle/>
                    <a:p>
                      <a:r>
                        <a:rPr lang="en-US" sz="1600" baseline="0" dirty="0" smtClean="0">
                          <a:latin typeface="+mn-lt"/>
                        </a:rPr>
                        <a:t>Rules</a:t>
                      </a:r>
                      <a:endParaRPr lang="en-US" sz="1600" baseline="0" dirty="0">
                        <a:latin typeface="+mn-lt"/>
                      </a:endParaRPr>
                    </a:p>
                  </a:txBody>
                  <a:tcPr anchor="ctr"/>
                </a:tc>
                <a:tc>
                  <a:txBody>
                    <a:bodyPr/>
                    <a:lstStyle/>
                    <a:p>
                      <a:endParaRPr lang="en-US" sz="1600" baseline="0" dirty="0">
                        <a:latin typeface="+mn-lt"/>
                      </a:endParaRPr>
                    </a:p>
                  </a:txBody>
                  <a:tcPr anchor="ctr">
                    <a:solidFill>
                      <a:srgbClr val="FFCCFF"/>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b="0" i="0" u="none" strike="noStrike" baseline="0" dirty="0" smtClean="0">
                        <a:effectLst/>
                        <a:latin typeface="+mn-lt"/>
                      </a:endParaRPr>
                    </a:p>
                  </a:txBody>
                  <a:tcPr anchor="ctr">
                    <a:solidFill>
                      <a:srgbClr val="FFCCFF"/>
                    </a:solidFill>
                  </a:tcPr>
                </a:tc>
                <a:tc>
                  <a:txBody>
                    <a:bodyPr/>
                    <a:lstStyle/>
                    <a:p>
                      <a:pPr marL="171450" indent="-171450">
                        <a:buFont typeface="Arial" panose="020B0604020202020204" pitchFamily="34" charset="0"/>
                        <a:buChar char="•"/>
                      </a:pPr>
                      <a:endParaRPr lang="en-US" sz="1600" baseline="0" dirty="0">
                        <a:latin typeface="+mn-lt"/>
                      </a:endParaRPr>
                    </a:p>
                  </a:txBody>
                  <a:tcPr anchor="ctr">
                    <a:solidFill>
                      <a:srgbClr val="FFCCFF"/>
                    </a:solidFill>
                  </a:tcPr>
                </a:tc>
              </a:tr>
              <a:tr h="746400">
                <a:tc>
                  <a:txBody>
                    <a:bodyPr/>
                    <a:lstStyle/>
                    <a:p>
                      <a:r>
                        <a:rPr lang="en-US" sz="1600" baseline="0" dirty="0" smtClean="0">
                          <a:latin typeface="+mn-lt"/>
                        </a:rPr>
                        <a:t>Rules + Classifier</a:t>
                      </a:r>
                      <a:endParaRPr lang="en-US" sz="1600" baseline="0" dirty="0">
                        <a:latin typeface="+mn-lt"/>
                      </a:endParaRPr>
                    </a:p>
                  </a:txBody>
                  <a:tcPr anchor="ctr"/>
                </a:tc>
                <a:tc>
                  <a:txBody>
                    <a:bodyPr/>
                    <a:lstStyle/>
                    <a:p>
                      <a:pPr marL="0" indent="0" algn="l" fontAlgn="b">
                        <a:buFont typeface="Arial" panose="020B0604020202020204" pitchFamily="34" charset="0"/>
                        <a:buNone/>
                      </a:pPr>
                      <a:endParaRPr lang="en-US" sz="1600" b="0" i="0" u="none" strike="noStrike" baseline="0" dirty="0" smtClean="0">
                        <a:effectLst/>
                        <a:latin typeface="+mn-lt"/>
                      </a:endParaRPr>
                    </a:p>
                  </a:txBody>
                  <a:tcPr marL="9525" marR="9525" marT="9525" marB="0" anchor="ctr">
                    <a:solidFill>
                      <a:srgbClr val="FFCCFF"/>
                    </a:solidFill>
                  </a:tcPr>
                </a:tc>
                <a:tc>
                  <a:txBody>
                    <a:bodyPr/>
                    <a:lstStyle/>
                    <a:p>
                      <a:pPr marL="0" indent="0" algn="l" fontAlgn="b">
                        <a:buFont typeface="Arial" panose="020B0604020202020204" pitchFamily="34" charset="0"/>
                        <a:buNone/>
                      </a:pPr>
                      <a:endParaRPr lang="en-US" sz="1600" baseline="0" dirty="0" smtClean="0">
                        <a:latin typeface="+mn-lt"/>
                      </a:endParaRPr>
                    </a:p>
                  </a:txBody>
                  <a:tcPr anchor="ctr">
                    <a:solidFill>
                      <a:srgbClr val="FFCCFF"/>
                    </a:solidFill>
                  </a:tcPr>
                </a:tc>
                <a:tc>
                  <a:txBody>
                    <a:bodyPr/>
                    <a:lstStyle/>
                    <a:p>
                      <a:pPr marL="0" indent="0">
                        <a:buFont typeface="Arial" panose="020B0604020202020204" pitchFamily="34" charset="0"/>
                        <a:buNone/>
                      </a:pPr>
                      <a:endParaRPr lang="en-US" sz="1600" baseline="0" dirty="0">
                        <a:solidFill>
                          <a:schemeClr val="tx1"/>
                        </a:solidFill>
                        <a:latin typeface="+mn-lt"/>
                      </a:endParaRPr>
                    </a:p>
                  </a:txBody>
                  <a:tcPr anchor="ctr">
                    <a:solidFill>
                      <a:srgbClr val="FFCCFF"/>
                    </a:solidFill>
                  </a:tcPr>
                </a:tc>
              </a:tr>
              <a:tr h="561400">
                <a:tc>
                  <a:txBody>
                    <a:bodyPr/>
                    <a:lstStyle/>
                    <a:p>
                      <a:r>
                        <a:rPr lang="en-US" sz="1600" baseline="0" dirty="0" smtClean="0">
                          <a:latin typeface="+mn-lt"/>
                        </a:rPr>
                        <a:t>Decision Tree</a:t>
                      </a:r>
                      <a:endParaRPr lang="en-US" sz="1600" baseline="0" dirty="0">
                        <a:latin typeface="+mn-lt"/>
                      </a:endParaRPr>
                    </a:p>
                  </a:txBody>
                  <a:tcPr anchor="ctr"/>
                </a:tc>
                <a:tc>
                  <a:txBody>
                    <a:bodyPr/>
                    <a:lstStyle/>
                    <a:p>
                      <a:endParaRPr lang="en-US" sz="1600" baseline="0" dirty="0">
                        <a:latin typeface="+mn-lt"/>
                      </a:endParaRPr>
                    </a:p>
                  </a:txBody>
                  <a:tcPr anchor="ctr">
                    <a:solidFill>
                      <a:schemeClr val="bg2"/>
                    </a:solidFill>
                  </a:tcPr>
                </a:tc>
                <a:tc>
                  <a:txBody>
                    <a:bodyPr/>
                    <a:lstStyle/>
                    <a:p>
                      <a:endParaRPr lang="en-US" sz="1600" baseline="0" dirty="0">
                        <a:latin typeface="+mn-lt"/>
                      </a:endParaRPr>
                    </a:p>
                  </a:txBody>
                  <a:tcPr anchor="ctr">
                    <a:solidFill>
                      <a:schemeClr val="bg2"/>
                    </a:solidFill>
                  </a:tcPr>
                </a:tc>
                <a:tc>
                  <a: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aseline="0" dirty="0">
                        <a:solidFill>
                          <a:schemeClr val="tx1"/>
                        </a:solidFill>
                        <a:latin typeface="+mn-lt"/>
                      </a:endParaRPr>
                    </a:p>
                  </a:txBody>
                  <a:tcPr anchor="ctr">
                    <a:solidFill>
                      <a:srgbClr val="FFCCFF"/>
                    </a:solidFill>
                  </a:tcPr>
                </a:tc>
              </a:tr>
              <a:tr h="561400">
                <a:tc>
                  <a:txBody>
                    <a:bodyPr/>
                    <a:lstStyle/>
                    <a:p>
                      <a:r>
                        <a:rPr lang="en-US" sz="1600" baseline="0" dirty="0" smtClean="0">
                          <a:latin typeface="+mn-lt"/>
                        </a:rPr>
                        <a:t>Classification Rules</a:t>
                      </a:r>
                      <a:endParaRPr lang="en-US" sz="1600" baseline="0" dirty="0">
                        <a:latin typeface="+mn-lt"/>
                      </a:endParaRPr>
                    </a:p>
                  </a:txBody>
                  <a:tcPr anchor="ctr"/>
                </a:tc>
                <a:tc>
                  <a:txBody>
                    <a:bodyPr/>
                    <a:lstStyle/>
                    <a:p>
                      <a:endParaRPr lang="en-US" sz="1600" baseline="0" dirty="0">
                        <a:latin typeface="+mn-lt"/>
                      </a:endParaRPr>
                    </a:p>
                  </a:txBody>
                  <a:tcPr anchor="ctr">
                    <a:solidFill>
                      <a:schemeClr val="bg2"/>
                    </a:solidFill>
                  </a:tcPr>
                </a:tc>
                <a:tc>
                  <a:txBody>
                    <a:bodyPr/>
                    <a:lstStyle/>
                    <a:p>
                      <a:endParaRPr lang="en-US" sz="1600" baseline="0" dirty="0">
                        <a:latin typeface="+mn-lt"/>
                      </a:endParaRPr>
                    </a:p>
                  </a:txBody>
                  <a:tcPr anchor="ctr">
                    <a:solidFill>
                      <a:schemeClr val="bg2"/>
                    </a:solidFill>
                  </a:tcPr>
                </a:tc>
                <a:tc>
                  <a:txBody>
                    <a:bodyPr/>
                    <a:lstStyle/>
                    <a:p>
                      <a:pPr marL="171450" indent="-171450">
                        <a:buFont typeface="Arial" panose="020B0604020202020204" pitchFamily="34" charset="0"/>
                        <a:buChar char="•"/>
                      </a:pPr>
                      <a:endParaRPr lang="en-US" sz="1600" baseline="0" dirty="0">
                        <a:solidFill>
                          <a:schemeClr val="tx1"/>
                        </a:solidFill>
                        <a:latin typeface="+mn-lt"/>
                      </a:endParaRPr>
                    </a:p>
                  </a:txBody>
                  <a:tcPr anchor="ctr">
                    <a:solidFill>
                      <a:srgbClr val="FFCCFF"/>
                    </a:solidFill>
                  </a:tcPr>
                </a:tc>
              </a:tr>
            </a:tbl>
          </a:graphicData>
        </a:graphic>
      </p:graphicFrame>
    </p:spTree>
    <p:extLst>
      <p:ext uri="{BB962C8B-B14F-4D97-AF65-F5344CB8AC3E}">
        <p14:creationId xmlns:p14="http://schemas.microsoft.com/office/powerpoint/2010/main" val="250112094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8"/>
          <p:cNvSpPr>
            <a:spLocks noGrp="1" noChangeArrowheads="1"/>
          </p:cNvSpPr>
          <p:nvPr>
            <p:ph type="sldNum" sz="quarter" idx="10"/>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fld id="{E73EE73F-EB59-48E4-B48C-389372737660}" type="slidenum">
              <a:rPr lang="en-US" altLang="en-US" sz="1000">
                <a:solidFill>
                  <a:srgbClr val="FFFFFF"/>
                </a:solidFill>
              </a:rPr>
              <a:pPr eaLnBrk="1" hangingPunct="1"/>
              <a:t>43</a:t>
            </a:fld>
            <a:endParaRPr lang="en-US" altLang="en-US" sz="1000">
              <a:solidFill>
                <a:srgbClr val="FFFFFF"/>
              </a:solidFill>
            </a:endParaRPr>
          </a:p>
        </p:txBody>
      </p:sp>
      <p:sp>
        <p:nvSpPr>
          <p:cNvPr id="458754" name="Rectangle 2"/>
          <p:cNvSpPr>
            <a:spLocks noGrp="1" noChangeArrowheads="1"/>
          </p:cNvSpPr>
          <p:nvPr>
            <p:ph type="title"/>
          </p:nvPr>
        </p:nvSpPr>
        <p:spPr>
          <a:noFill/>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r>
              <a:rPr lang="en-US" dirty="0" smtClean="0">
                <a:ea typeface="ＭＳ Ｐゴシック" charset="0"/>
              </a:rPr>
              <a:t>Dictionaries</a:t>
            </a:r>
            <a:endParaRPr lang="en-US" dirty="0">
              <a:ea typeface="ＭＳ Ｐゴシック" charset="0"/>
            </a:endParaRPr>
          </a:p>
        </p:txBody>
      </p:sp>
      <p:sp>
        <p:nvSpPr>
          <p:cNvPr id="458755" name="Rectangle 3"/>
          <p:cNvSpPr>
            <a:spLocks noGrp="1" noChangeArrowheads="1"/>
          </p:cNvSpPr>
          <p:nvPr>
            <p:ph type="body" idx="1"/>
          </p:nvPr>
        </p:nvSpPr>
        <p:spPr>
          <a:xfrm>
            <a:off x="304800" y="1325563"/>
            <a:ext cx="8686800" cy="5211762"/>
          </a:xfrm>
          <a:noFill/>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normAutofit fontScale="92500" lnSpcReduction="10000"/>
          </a:bodyPr>
          <a:lstStyle/>
          <a:p>
            <a:r>
              <a:rPr lang="en-US" altLang="en-US" sz="2000" dirty="0" smtClean="0"/>
              <a:t>Dictionaries (gazetteers) are important for IE tasks</a:t>
            </a:r>
          </a:p>
          <a:p>
            <a:pPr lvl="1"/>
            <a:r>
              <a:rPr lang="en-US" altLang="en-US" sz="2000" dirty="0" smtClean="0"/>
              <a:t>E.g. list of country names, common first names, organization suffixes</a:t>
            </a:r>
          </a:p>
          <a:p>
            <a:pPr lvl="1"/>
            <a:r>
              <a:rPr lang="en-US" altLang="en-US" sz="2000" dirty="0" smtClean="0"/>
              <a:t>Highly data dependent </a:t>
            </a:r>
            <a:r>
              <a:rPr lang="en-US" altLang="en-US" sz="2000" dirty="0" smtClean="0">
                <a:sym typeface="Wingdings" panose="05000000000000000000" pitchFamily="2" charset="2"/>
              </a:rPr>
              <a:t> Crucial for domain adaptation</a:t>
            </a:r>
          </a:p>
          <a:p>
            <a:pPr lvl="1"/>
            <a:endParaRPr lang="en-US" altLang="en-US" sz="2000" dirty="0">
              <a:sym typeface="Wingdings" panose="05000000000000000000" pitchFamily="2" charset="2"/>
            </a:endParaRPr>
          </a:p>
          <a:p>
            <a:r>
              <a:rPr lang="en-US" altLang="en-US" sz="2000" dirty="0" smtClean="0">
                <a:sym typeface="Wingdings" panose="05000000000000000000" pitchFamily="2" charset="2"/>
              </a:rPr>
              <a:t>Transparent ML </a:t>
            </a:r>
          </a:p>
          <a:p>
            <a:pPr lvl="1"/>
            <a:r>
              <a:rPr lang="en-US" altLang="en-US" sz="2000" dirty="0" smtClean="0">
                <a:sym typeface="Wingdings" panose="05000000000000000000" pitchFamily="2" charset="2"/>
              </a:rPr>
              <a:t>Model of Representation: very simple, possibly the easiest for human to understand</a:t>
            </a:r>
          </a:p>
          <a:p>
            <a:pPr lvl="1"/>
            <a:r>
              <a:rPr lang="en-US" altLang="en-US" sz="2000" dirty="0" smtClean="0">
                <a:sym typeface="Wingdings" panose="05000000000000000000" pitchFamily="2" charset="2"/>
              </a:rPr>
              <a:t>Provenance: </a:t>
            </a:r>
          </a:p>
          <a:p>
            <a:pPr lvl="2"/>
            <a:r>
              <a:rPr lang="en-US" altLang="en-US" sz="2000" dirty="0" smtClean="0">
                <a:sym typeface="Wingdings" panose="05000000000000000000" pitchFamily="2" charset="2"/>
              </a:rPr>
              <a:t>Easy to connect an output with the subset of the input that determined it</a:t>
            </a:r>
          </a:p>
          <a:p>
            <a:pPr lvl="2"/>
            <a:r>
              <a:rPr lang="en-US" altLang="en-US" sz="2000" dirty="0" smtClean="0">
                <a:sym typeface="Wingdings" panose="05000000000000000000" pitchFamily="2" charset="2"/>
              </a:rPr>
              <a:t>Easy to connect a change in the model with changes in the final output</a:t>
            </a:r>
            <a:endParaRPr lang="en-US" altLang="en-US" sz="2000" dirty="0">
              <a:sym typeface="Wingdings" panose="05000000000000000000" pitchFamily="2" charset="2"/>
            </a:endParaRPr>
          </a:p>
          <a:p>
            <a:pPr lvl="1"/>
            <a:endParaRPr lang="en-US" altLang="en-US" sz="2000" dirty="0">
              <a:sym typeface="Wingdings" panose="05000000000000000000" pitchFamily="2" charset="2"/>
            </a:endParaRPr>
          </a:p>
          <a:p>
            <a:r>
              <a:rPr lang="en-US" sz="2000" dirty="0">
                <a:ea typeface="ＭＳ Ｐゴシック" charset="0"/>
              </a:rPr>
              <a:t>General Approaches for Dictionary </a:t>
            </a:r>
            <a:r>
              <a:rPr lang="en-US" sz="2000" dirty="0" smtClean="0">
                <a:ea typeface="ＭＳ Ｐゴシック" charset="0"/>
              </a:rPr>
              <a:t>Learning/Lexicon </a:t>
            </a:r>
            <a:r>
              <a:rPr lang="en-US" sz="2000" dirty="0">
                <a:ea typeface="ＭＳ Ｐゴシック" charset="0"/>
              </a:rPr>
              <a:t>Induction</a:t>
            </a:r>
          </a:p>
          <a:p>
            <a:pPr lvl="1"/>
            <a:r>
              <a:rPr lang="en-US" altLang="en-US" sz="1800" dirty="0"/>
              <a:t>Bootstrapping: (e.g. [</a:t>
            </a:r>
            <a:r>
              <a:rPr lang="en-US" altLang="en-US" sz="1800" dirty="0" err="1"/>
              <a:t>Riloff</a:t>
            </a:r>
            <a:r>
              <a:rPr lang="en-US" altLang="en-US" sz="1800" dirty="0"/>
              <a:t> &amp; Jones 19</a:t>
            </a:r>
            <a:r>
              <a:rPr lang="en-US" altLang="ja-JP" sz="1800" dirty="0"/>
              <a:t>99], [McIntosh</a:t>
            </a:r>
            <a:r>
              <a:rPr lang="ja-JP" altLang="en-US" sz="1800" dirty="0"/>
              <a:t> </a:t>
            </a:r>
            <a:r>
              <a:rPr lang="en-US" altLang="ja-JP" sz="1800" dirty="0"/>
              <a:t>2009])</a:t>
            </a:r>
          </a:p>
          <a:p>
            <a:pPr lvl="2"/>
            <a:r>
              <a:rPr lang="en-US" altLang="en-US" dirty="0"/>
              <a:t>Seed entries </a:t>
            </a:r>
            <a:r>
              <a:rPr lang="en-US" altLang="en-US" dirty="0">
                <a:sym typeface="Wingdings" panose="05000000000000000000" pitchFamily="2" charset="2"/>
              </a:rPr>
              <a:t> (semi-)automatically expand the list based on context</a:t>
            </a:r>
          </a:p>
          <a:p>
            <a:pPr lvl="1"/>
            <a:r>
              <a:rPr lang="en-US" altLang="en-US" sz="1800" dirty="0">
                <a:sym typeface="Wingdings" panose="05000000000000000000" pitchFamily="2" charset="2"/>
              </a:rPr>
              <a:t>Hybrid: (e.g. [</a:t>
            </a:r>
            <a:r>
              <a:rPr lang="en-US" altLang="en-US" sz="1800" dirty="0" err="1">
                <a:sym typeface="Wingdings" panose="05000000000000000000" pitchFamily="2" charset="2"/>
              </a:rPr>
              <a:t>Qadir</a:t>
            </a:r>
            <a:r>
              <a:rPr lang="ja-JP" altLang="en-US" sz="1800" dirty="0">
                <a:sym typeface="Wingdings" panose="05000000000000000000" pitchFamily="2" charset="2"/>
              </a:rPr>
              <a:t> </a:t>
            </a:r>
            <a:r>
              <a:rPr lang="en-US" altLang="ja-JP" sz="1800" dirty="0" smtClean="0">
                <a:sym typeface="Wingdings" panose="05000000000000000000" pitchFamily="2" charset="2"/>
              </a:rPr>
              <a:t>2012])</a:t>
            </a:r>
            <a:endParaRPr lang="en-US" altLang="ja-JP" sz="1800" dirty="0">
              <a:sym typeface="Wingdings" panose="05000000000000000000" pitchFamily="2" charset="2"/>
            </a:endParaRPr>
          </a:p>
          <a:p>
            <a:pPr lvl="2"/>
            <a:r>
              <a:rPr lang="en-US" altLang="en-US" dirty="0">
                <a:sym typeface="Wingdings" panose="05000000000000000000" pitchFamily="2" charset="2"/>
              </a:rPr>
              <a:t>Bootstrapping + Semantic Tagger + </a:t>
            </a:r>
            <a:r>
              <a:rPr lang="en-US" altLang="en-US" dirty="0" err="1" smtClean="0">
                <a:sym typeface="Wingdings" panose="05000000000000000000" pitchFamily="2" charset="2"/>
              </a:rPr>
              <a:t>Coreference</a:t>
            </a:r>
            <a:endParaRPr lang="en-US" altLang="en-US" dirty="0" smtClean="0">
              <a:sym typeface="Wingdings" panose="05000000000000000000" pitchFamily="2" charset="2"/>
            </a:endParaRPr>
          </a:p>
          <a:p>
            <a:pPr lvl="1"/>
            <a:r>
              <a:rPr lang="en-US" altLang="en-US" sz="1800" dirty="0" smtClean="0">
                <a:sym typeface="Wingdings" panose="05000000000000000000" pitchFamily="2" charset="2"/>
              </a:rPr>
              <a:t>Dictionary refinement: </a:t>
            </a:r>
            <a:r>
              <a:rPr lang="en-US" dirty="0" smtClean="0"/>
              <a:t>update an existing dictionary </a:t>
            </a:r>
          </a:p>
          <a:p>
            <a:pPr lvl="2"/>
            <a:r>
              <a:rPr lang="en-US" dirty="0" smtClean="0"/>
              <a:t>E.g., by </a:t>
            </a:r>
            <a:r>
              <a:rPr lang="en-US" dirty="0"/>
              <a:t>removing ambiguous </a:t>
            </a:r>
            <a:r>
              <a:rPr lang="en-US" dirty="0" smtClean="0"/>
              <a:t>terms (e.g., [Baldwin </a:t>
            </a:r>
            <a:r>
              <a:rPr lang="en-US" dirty="0"/>
              <a:t>et al., 2013</a:t>
            </a:r>
            <a:r>
              <a:rPr lang="en-US" dirty="0" smtClean="0"/>
              <a:t>])</a:t>
            </a:r>
            <a:endParaRPr lang="en-US" dirty="0"/>
          </a:p>
          <a:p>
            <a:pPr lvl="2"/>
            <a:r>
              <a:rPr lang="en-US" b="1" dirty="0"/>
              <a:t>Related problem: </a:t>
            </a:r>
            <a:r>
              <a:rPr lang="en-US" dirty="0"/>
              <a:t>Dictionary refinement in the context of a rule program (see later)</a:t>
            </a:r>
          </a:p>
          <a:p>
            <a:pPr lvl="1"/>
            <a:endParaRPr lang="en-US" altLang="en-US" sz="2000" dirty="0" smtClean="0">
              <a:sym typeface="Wingdings" panose="05000000000000000000" pitchFamily="2" charset="2"/>
            </a:endParaRPr>
          </a:p>
          <a:p>
            <a:pPr lvl="1"/>
            <a:endParaRPr lang="en-US" altLang="en-US" sz="2000" dirty="0" smtClean="0">
              <a:sym typeface="Wingdings" panose="05000000000000000000" pitchFamily="2" charset="2"/>
            </a:endParaRPr>
          </a:p>
          <a:p>
            <a:pPr lvl="1"/>
            <a:endParaRPr lang="en-US" altLang="en-US" sz="2000" dirty="0" smtClean="0">
              <a:sym typeface="Wingdings" panose="05000000000000000000" pitchFamily="2" charset="2"/>
            </a:endParaRPr>
          </a:p>
          <a:p>
            <a:pPr lvl="1"/>
            <a:endParaRPr lang="en-US" altLang="en-US" sz="2000" dirty="0" smtClean="0"/>
          </a:p>
        </p:txBody>
      </p:sp>
    </p:spTree>
    <p:extLst>
      <p:ext uri="{BB962C8B-B14F-4D97-AF65-F5344CB8AC3E}">
        <p14:creationId xmlns:p14="http://schemas.microsoft.com/office/powerpoint/2010/main" val="100664569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20000"/>
              </a:spcBef>
              <a:buClrTx/>
              <a:defRPr/>
            </a:pPr>
            <a:r>
              <a:rPr lang="en-US" altLang="en-US" sz="2400" dirty="0" smtClean="0"/>
              <a:t>Dictionary Learning: Bootstrapping </a:t>
            </a:r>
            <a:r>
              <a:rPr lang="en-US" sz="2400" dirty="0"/>
              <a:t>[</a:t>
            </a:r>
            <a:r>
              <a:rPr lang="en-US" sz="2400" dirty="0" err="1"/>
              <a:t>Riloff</a:t>
            </a:r>
            <a:r>
              <a:rPr lang="en-US" sz="2400" dirty="0"/>
              <a:t> &amp; Jones 1999</a:t>
            </a:r>
            <a:r>
              <a:rPr lang="en-US" sz="2400" dirty="0" smtClean="0"/>
              <a:t>]</a:t>
            </a:r>
            <a:endParaRPr lang="en-US" altLang="en-US" sz="2400" dirty="0"/>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44</a:t>
            </a:fld>
            <a:endParaRPr lang="en-US" altLang="en-US"/>
          </a:p>
        </p:txBody>
      </p:sp>
      <p:sp>
        <p:nvSpPr>
          <p:cNvPr id="14" name="Content Placeholder 2"/>
          <p:cNvSpPr>
            <a:spLocks noGrp="1"/>
          </p:cNvSpPr>
          <p:nvPr>
            <p:ph idx="1"/>
          </p:nvPr>
        </p:nvSpPr>
        <p:spPr>
          <a:xfrm>
            <a:off x="179019" y="1066800"/>
            <a:ext cx="8686800" cy="648523"/>
          </a:xfrm>
        </p:spPr>
        <p:txBody>
          <a:bodyPr/>
          <a:lstStyle/>
          <a:p>
            <a:r>
              <a:rPr lang="en-US" dirty="0" smtClean="0"/>
              <a:t>Learning </a:t>
            </a:r>
            <a:r>
              <a:rPr lang="en-US" dirty="0"/>
              <a:t>dictionaries for information extraction by multi-level bootstrapping</a:t>
            </a:r>
          </a:p>
        </p:txBody>
      </p:sp>
      <p:pic>
        <p:nvPicPr>
          <p:cNvPr id="16" name="Picture 15"/>
          <p:cNvPicPr>
            <a:picLocks noChangeAspect="1"/>
          </p:cNvPicPr>
          <p:nvPr/>
        </p:nvPicPr>
        <p:blipFill>
          <a:blip r:embed="rId3"/>
          <a:stretch>
            <a:fillRect/>
          </a:stretch>
        </p:blipFill>
        <p:spPr>
          <a:xfrm>
            <a:off x="745756" y="2188398"/>
            <a:ext cx="7553325" cy="3619500"/>
          </a:xfrm>
          <a:prstGeom prst="rect">
            <a:avLst/>
          </a:prstGeom>
        </p:spPr>
      </p:pic>
    </p:spTree>
    <p:extLst>
      <p:ext uri="{BB962C8B-B14F-4D97-AF65-F5344CB8AC3E}">
        <p14:creationId xmlns:p14="http://schemas.microsoft.com/office/powerpoint/2010/main" val="425760786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Picture 2" descr="Filt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22377" y="4327525"/>
            <a:ext cx="2211387" cy="108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4115" name="Rectangle 3"/>
          <p:cNvSpPr>
            <a:spLocks noGrp="1" noChangeArrowheads="1"/>
          </p:cNvSpPr>
          <p:nvPr>
            <p:ph type="title"/>
          </p:nvPr>
        </p:nvSpPr>
        <p:spPr>
          <a:xfrm>
            <a:off x="307975" y="228600"/>
            <a:ext cx="8226425" cy="11430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35203" rIns="0" bIns="0" anchor="ctr"/>
          <a:lstStyle/>
          <a:p>
            <a:pPr defTabSz="45720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en-US" altLang="en-US" sz="2400" dirty="0" smtClean="0"/>
              <a:t>Term Ambiguity Detection (TAD) [Baldwin et al, 2013]</a:t>
            </a:r>
          </a:p>
        </p:txBody>
      </p:sp>
      <p:grpSp>
        <p:nvGrpSpPr>
          <p:cNvPr id="474116" name="Group 4"/>
          <p:cNvGrpSpPr>
            <a:grpSpLocks/>
          </p:cNvGrpSpPr>
          <p:nvPr/>
        </p:nvGrpSpPr>
        <p:grpSpPr bwMode="auto">
          <a:xfrm>
            <a:off x="5451475" y="2944120"/>
            <a:ext cx="3387725" cy="1300853"/>
            <a:chOff x="2023" y="845"/>
            <a:chExt cx="2352" cy="1344"/>
          </a:xfrm>
        </p:grpSpPr>
        <p:sp>
          <p:nvSpPr>
            <p:cNvPr id="474117" name="AutoShape 5"/>
            <p:cNvSpPr>
              <a:spLocks noChangeArrowheads="1"/>
            </p:cNvSpPr>
            <p:nvPr/>
          </p:nvSpPr>
          <p:spPr bwMode="auto">
            <a:xfrm>
              <a:off x="2023" y="845"/>
              <a:ext cx="2352" cy="1344"/>
            </a:xfrm>
            <a:prstGeom prst="foldedCorner">
              <a:avLst>
                <a:gd name="adj" fmla="val 12500"/>
              </a:avLst>
            </a:prstGeom>
            <a:gradFill rotWithShape="1">
              <a:gsLst>
                <a:gs pos="0">
                  <a:schemeClr val="tx1"/>
                </a:gs>
                <a:gs pos="100000">
                  <a:schemeClr val="tx1">
                    <a:gamma/>
                    <a:tint val="69804"/>
                    <a:invGamma/>
                  </a:schemeClr>
                </a:gs>
              </a:gsLst>
              <a:lin ang="5400000" scaled="1"/>
            </a:grad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74118" name="Rectangle 6"/>
            <p:cNvSpPr>
              <a:spLocks noChangeArrowheads="1"/>
            </p:cNvSpPr>
            <p:nvPr/>
          </p:nvSpPr>
          <p:spPr bwMode="auto">
            <a:xfrm>
              <a:off x="3367" y="1803"/>
              <a:ext cx="913" cy="228"/>
            </a:xfrm>
            <a:prstGeom prst="rect">
              <a:avLst/>
            </a:prstGeom>
            <a:gradFill rotWithShape="1">
              <a:gsLst>
                <a:gs pos="0">
                  <a:schemeClr val="tx1"/>
                </a:gs>
                <a:gs pos="100000">
                  <a:schemeClr val="tx1">
                    <a:gamma/>
                    <a:tint val="69804"/>
                    <a:invGamma/>
                  </a:schemeClr>
                </a:gs>
              </a:gsLst>
              <a:lin ang="5400000" scaled="1"/>
            </a:gra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lIns="82945" tIns="41473" rIns="82945" bIns="41473"/>
            <a:lstStyle/>
            <a:p>
              <a:pPr marL="107950" algn="l" defTabSz="457200" eaLnBrk="0" hangingPunct="0">
                <a:spcBef>
                  <a:spcPct val="35000"/>
                </a:spcBef>
                <a:buClr>
                  <a:schemeClr val="accent2"/>
                </a:buClr>
                <a:buFont typeface="Wingdings" charset="0"/>
                <a:buNone/>
                <a:defRPr/>
              </a:pPr>
              <a:r>
                <a:rPr lang="en-US" sz="1200" b="1">
                  <a:solidFill>
                    <a:schemeClr val="bg1"/>
                  </a:solidFill>
                  <a:latin typeface="Arial" charset="0"/>
                  <a:ea typeface="ＭＳ Ｐゴシック" charset="0"/>
                  <a:cs typeface="ＭＳ Ｐゴシック" charset="0"/>
                </a:rPr>
                <a:t>Camera</a:t>
              </a:r>
            </a:p>
          </p:txBody>
        </p:sp>
        <p:sp>
          <p:nvSpPr>
            <p:cNvPr id="474119" name="Rectangle 7"/>
            <p:cNvSpPr>
              <a:spLocks noChangeArrowheads="1"/>
            </p:cNvSpPr>
            <p:nvPr/>
          </p:nvSpPr>
          <p:spPr bwMode="auto">
            <a:xfrm>
              <a:off x="2071" y="1803"/>
              <a:ext cx="1295" cy="228"/>
            </a:xfrm>
            <a:prstGeom prst="rect">
              <a:avLst/>
            </a:prstGeom>
            <a:gradFill rotWithShape="1">
              <a:gsLst>
                <a:gs pos="0">
                  <a:schemeClr val="tx1"/>
                </a:gs>
                <a:gs pos="100000">
                  <a:schemeClr val="tx1">
                    <a:gamma/>
                    <a:tint val="69804"/>
                    <a:invGamma/>
                  </a:schemeClr>
                </a:gs>
              </a:gsLst>
              <a:lin ang="5400000" scaled="1"/>
            </a:gra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lIns="82945" tIns="41473" rIns="82945" bIns="41473"/>
            <a:lstStyle/>
            <a:p>
              <a:pPr marL="107950" algn="l" defTabSz="457200" eaLnBrk="0" hangingPunct="0">
                <a:spcBef>
                  <a:spcPct val="35000"/>
                </a:spcBef>
                <a:buClr>
                  <a:schemeClr val="accent2"/>
                </a:buClr>
                <a:buFont typeface="Wingdings" charset="0"/>
                <a:buNone/>
                <a:defRPr/>
              </a:pPr>
              <a:r>
                <a:rPr lang="en-US" sz="1200" b="1">
                  <a:solidFill>
                    <a:schemeClr val="bg1"/>
                  </a:solidFill>
                  <a:latin typeface="Arial" charset="0"/>
                  <a:ea typeface="ＭＳ Ｐゴシック" charset="0"/>
                  <a:cs typeface="ＭＳ Ｐゴシック" charset="0"/>
                </a:rPr>
                <a:t>EOS 5D</a:t>
              </a:r>
            </a:p>
          </p:txBody>
        </p:sp>
        <p:sp>
          <p:nvSpPr>
            <p:cNvPr id="474120" name="Rectangle 8"/>
            <p:cNvSpPr>
              <a:spLocks noChangeArrowheads="1"/>
            </p:cNvSpPr>
            <p:nvPr/>
          </p:nvSpPr>
          <p:spPr bwMode="auto">
            <a:xfrm>
              <a:off x="3367" y="1576"/>
              <a:ext cx="913" cy="227"/>
            </a:xfrm>
            <a:prstGeom prst="rect">
              <a:avLst/>
            </a:prstGeom>
            <a:gradFill rotWithShape="1">
              <a:gsLst>
                <a:gs pos="0">
                  <a:schemeClr val="tx1"/>
                </a:gs>
                <a:gs pos="100000">
                  <a:schemeClr val="tx1">
                    <a:gamma/>
                    <a:tint val="69804"/>
                    <a:invGamma/>
                  </a:schemeClr>
                </a:gs>
              </a:gsLst>
              <a:lin ang="5400000" scaled="1"/>
            </a:gra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lIns="82945" tIns="41473" rIns="82945" bIns="41473"/>
            <a:lstStyle/>
            <a:p>
              <a:pPr marL="107950" algn="l" defTabSz="457200" eaLnBrk="0" hangingPunct="0">
                <a:spcBef>
                  <a:spcPct val="35000"/>
                </a:spcBef>
                <a:buClr>
                  <a:schemeClr val="accent2"/>
                </a:buClr>
                <a:buFont typeface="Wingdings" charset="0"/>
                <a:buNone/>
                <a:defRPr/>
              </a:pPr>
              <a:r>
                <a:rPr lang="en-US" sz="1200" b="1">
                  <a:solidFill>
                    <a:schemeClr val="bg1"/>
                  </a:solidFill>
                  <a:latin typeface="Arial" charset="0"/>
                  <a:ea typeface="ＭＳ Ｐゴシック" charset="0"/>
                  <a:cs typeface="ＭＳ Ｐゴシック" charset="0"/>
                </a:rPr>
                <a:t>Video Game</a:t>
              </a:r>
            </a:p>
          </p:txBody>
        </p:sp>
        <p:sp>
          <p:nvSpPr>
            <p:cNvPr id="474121" name="Rectangle 9"/>
            <p:cNvSpPr>
              <a:spLocks noChangeArrowheads="1"/>
            </p:cNvSpPr>
            <p:nvPr/>
          </p:nvSpPr>
          <p:spPr bwMode="auto">
            <a:xfrm>
              <a:off x="2071" y="1576"/>
              <a:ext cx="1295" cy="227"/>
            </a:xfrm>
            <a:prstGeom prst="rect">
              <a:avLst/>
            </a:prstGeom>
            <a:gradFill rotWithShape="1">
              <a:gsLst>
                <a:gs pos="0">
                  <a:schemeClr val="tx1"/>
                </a:gs>
                <a:gs pos="100000">
                  <a:schemeClr val="tx1">
                    <a:gamma/>
                    <a:tint val="69804"/>
                    <a:invGamma/>
                  </a:schemeClr>
                </a:gs>
              </a:gsLst>
              <a:lin ang="5400000" scaled="1"/>
            </a:gra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lIns="82945" tIns="41473" rIns="82945" bIns="41473"/>
            <a:lstStyle/>
            <a:p>
              <a:pPr marL="107950" algn="l" defTabSz="457200" eaLnBrk="0" hangingPunct="0">
                <a:spcBef>
                  <a:spcPct val="35000"/>
                </a:spcBef>
                <a:buClr>
                  <a:schemeClr val="accent2"/>
                </a:buClr>
                <a:buFont typeface="Wingdings" charset="0"/>
                <a:buNone/>
                <a:defRPr/>
              </a:pPr>
              <a:r>
                <a:rPr lang="en-US" sz="1200" b="1">
                  <a:solidFill>
                    <a:schemeClr val="bg1"/>
                  </a:solidFill>
                  <a:latin typeface="Arial" charset="0"/>
                  <a:ea typeface="ＭＳ Ｐゴシック" charset="0"/>
                  <a:cs typeface="ＭＳ Ｐゴシック" charset="0"/>
                </a:rPr>
                <a:t>A New Beginning</a:t>
              </a:r>
            </a:p>
          </p:txBody>
        </p:sp>
        <p:sp>
          <p:nvSpPr>
            <p:cNvPr id="474122" name="Rectangle 10"/>
            <p:cNvSpPr>
              <a:spLocks noChangeArrowheads="1"/>
            </p:cNvSpPr>
            <p:nvPr/>
          </p:nvSpPr>
          <p:spPr bwMode="auto">
            <a:xfrm>
              <a:off x="3367" y="1348"/>
              <a:ext cx="913" cy="228"/>
            </a:xfrm>
            <a:prstGeom prst="rect">
              <a:avLst/>
            </a:prstGeom>
            <a:gradFill rotWithShape="1">
              <a:gsLst>
                <a:gs pos="0">
                  <a:schemeClr val="tx1"/>
                </a:gs>
                <a:gs pos="100000">
                  <a:schemeClr val="tx1">
                    <a:gamma/>
                    <a:tint val="69804"/>
                    <a:invGamma/>
                  </a:schemeClr>
                </a:gs>
              </a:gsLst>
              <a:lin ang="5400000" scaled="1"/>
            </a:gra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lIns="82945" tIns="41473" rIns="82945" bIns="41473"/>
            <a:lstStyle/>
            <a:p>
              <a:pPr marL="107950" algn="l" defTabSz="457200" eaLnBrk="0" hangingPunct="0">
                <a:spcBef>
                  <a:spcPct val="35000"/>
                </a:spcBef>
                <a:buClr>
                  <a:schemeClr val="accent2"/>
                </a:buClr>
                <a:buFont typeface="Wingdings" charset="0"/>
                <a:buNone/>
                <a:defRPr/>
              </a:pPr>
              <a:r>
                <a:rPr lang="en-US" sz="1200" b="1">
                  <a:solidFill>
                    <a:schemeClr val="bg1"/>
                  </a:solidFill>
                  <a:latin typeface="Arial" charset="0"/>
                  <a:ea typeface="ＭＳ Ｐゴシック" charset="0"/>
                  <a:cs typeface="ＭＳ Ｐゴシック" charset="0"/>
                </a:rPr>
                <a:t>Movie</a:t>
              </a:r>
            </a:p>
          </p:txBody>
        </p:sp>
        <p:sp>
          <p:nvSpPr>
            <p:cNvPr id="474123" name="Rectangle 11"/>
            <p:cNvSpPr>
              <a:spLocks noChangeArrowheads="1"/>
            </p:cNvSpPr>
            <p:nvPr/>
          </p:nvSpPr>
          <p:spPr bwMode="auto">
            <a:xfrm>
              <a:off x="2071" y="1348"/>
              <a:ext cx="1295" cy="228"/>
            </a:xfrm>
            <a:prstGeom prst="rect">
              <a:avLst/>
            </a:prstGeom>
            <a:gradFill rotWithShape="1">
              <a:gsLst>
                <a:gs pos="0">
                  <a:schemeClr val="tx1"/>
                </a:gs>
                <a:gs pos="100000">
                  <a:schemeClr val="tx1">
                    <a:gamma/>
                    <a:tint val="69804"/>
                    <a:invGamma/>
                  </a:schemeClr>
                </a:gs>
              </a:gsLst>
              <a:lin ang="5400000" scaled="1"/>
            </a:gra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lIns="82945" tIns="41473" rIns="82945" bIns="41473"/>
            <a:lstStyle/>
            <a:p>
              <a:pPr marL="107950" algn="l" defTabSz="457200" eaLnBrk="0" hangingPunct="0">
                <a:spcBef>
                  <a:spcPct val="35000"/>
                </a:spcBef>
                <a:buClr>
                  <a:schemeClr val="accent2"/>
                </a:buClr>
                <a:buFont typeface="Wingdings" charset="0"/>
                <a:buNone/>
                <a:defRPr/>
              </a:pPr>
              <a:r>
                <a:rPr lang="en-US" sz="1200" b="1">
                  <a:solidFill>
                    <a:schemeClr val="bg1"/>
                  </a:solidFill>
                  <a:latin typeface="Arial" charset="0"/>
                  <a:ea typeface="ＭＳ Ｐゴシック" charset="0"/>
                  <a:cs typeface="ＭＳ Ｐゴシック" charset="0"/>
                </a:rPr>
                <a:t>Skyfall 007	</a:t>
              </a:r>
            </a:p>
          </p:txBody>
        </p:sp>
        <p:sp>
          <p:nvSpPr>
            <p:cNvPr id="474124" name="Rectangle 12"/>
            <p:cNvSpPr>
              <a:spLocks noChangeArrowheads="1"/>
            </p:cNvSpPr>
            <p:nvPr/>
          </p:nvSpPr>
          <p:spPr bwMode="auto">
            <a:xfrm>
              <a:off x="3367" y="1121"/>
              <a:ext cx="913" cy="227"/>
            </a:xfrm>
            <a:prstGeom prst="rect">
              <a:avLst/>
            </a:prstGeom>
            <a:gradFill rotWithShape="1">
              <a:gsLst>
                <a:gs pos="0">
                  <a:schemeClr val="tx1"/>
                </a:gs>
                <a:gs pos="100000">
                  <a:schemeClr val="tx1">
                    <a:gamma/>
                    <a:tint val="69804"/>
                    <a:invGamma/>
                  </a:schemeClr>
                </a:gs>
              </a:gsLst>
              <a:lin ang="5400000" scaled="1"/>
            </a:gra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lIns="82945" tIns="41473" rIns="82945" bIns="41473"/>
            <a:lstStyle/>
            <a:p>
              <a:pPr marL="107950" algn="l" defTabSz="457200" eaLnBrk="0" hangingPunct="0">
                <a:spcBef>
                  <a:spcPct val="35000"/>
                </a:spcBef>
                <a:buClr>
                  <a:schemeClr val="accent2"/>
                </a:buClr>
                <a:buFont typeface="Wingdings" charset="0"/>
                <a:buNone/>
                <a:defRPr/>
              </a:pPr>
              <a:r>
                <a:rPr lang="en-US" sz="1200" b="1">
                  <a:solidFill>
                    <a:schemeClr val="bg1"/>
                  </a:solidFill>
                  <a:latin typeface="Arial" charset="0"/>
                  <a:ea typeface="ＭＳ Ｐゴシック" charset="0"/>
                  <a:cs typeface="ＭＳ Ｐゴシック" charset="0"/>
                </a:rPr>
                <a:t>Movie</a:t>
              </a:r>
            </a:p>
          </p:txBody>
        </p:sp>
        <p:sp>
          <p:nvSpPr>
            <p:cNvPr id="474125" name="Rectangle 13"/>
            <p:cNvSpPr>
              <a:spLocks noChangeArrowheads="1"/>
            </p:cNvSpPr>
            <p:nvPr/>
          </p:nvSpPr>
          <p:spPr bwMode="auto">
            <a:xfrm>
              <a:off x="2071" y="1121"/>
              <a:ext cx="1295" cy="227"/>
            </a:xfrm>
            <a:prstGeom prst="rect">
              <a:avLst/>
            </a:prstGeom>
            <a:gradFill rotWithShape="1">
              <a:gsLst>
                <a:gs pos="0">
                  <a:schemeClr val="tx1"/>
                </a:gs>
                <a:gs pos="100000">
                  <a:schemeClr val="tx1">
                    <a:gamma/>
                    <a:tint val="69804"/>
                    <a:invGamma/>
                  </a:schemeClr>
                </a:gs>
              </a:gsLst>
              <a:lin ang="5400000" scaled="1"/>
            </a:gra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lIns="82945" tIns="41473" rIns="82945" bIns="41473"/>
            <a:lstStyle/>
            <a:p>
              <a:pPr marL="107950" algn="l" defTabSz="457200" eaLnBrk="0" hangingPunct="0">
                <a:spcBef>
                  <a:spcPct val="35000"/>
                </a:spcBef>
                <a:buClr>
                  <a:schemeClr val="accent2"/>
                </a:buClr>
                <a:buFont typeface="Wingdings" charset="0"/>
                <a:buNone/>
                <a:defRPr/>
              </a:pPr>
              <a:r>
                <a:rPr lang="en-US" sz="1200" b="1">
                  <a:solidFill>
                    <a:schemeClr val="bg1"/>
                  </a:solidFill>
                  <a:latin typeface="Arial" charset="0"/>
                  <a:ea typeface="ＭＳ Ｐゴシック" charset="0"/>
                  <a:cs typeface="ＭＳ Ｐゴシック" charset="0"/>
                </a:rPr>
                <a:t>Brave</a:t>
              </a:r>
            </a:p>
          </p:txBody>
        </p:sp>
        <p:sp>
          <p:nvSpPr>
            <p:cNvPr id="474126" name="Rectangle 14"/>
            <p:cNvSpPr>
              <a:spLocks noChangeArrowheads="1"/>
            </p:cNvSpPr>
            <p:nvPr/>
          </p:nvSpPr>
          <p:spPr bwMode="auto">
            <a:xfrm>
              <a:off x="3367" y="894"/>
              <a:ext cx="913" cy="227"/>
            </a:xfrm>
            <a:prstGeom prst="rect">
              <a:avLst/>
            </a:prstGeom>
            <a:gradFill rotWithShape="1">
              <a:gsLst>
                <a:gs pos="0">
                  <a:schemeClr val="tx1"/>
                </a:gs>
                <a:gs pos="100000">
                  <a:schemeClr val="tx1">
                    <a:gamma/>
                    <a:tint val="69804"/>
                    <a:invGamma/>
                  </a:schemeClr>
                </a:gs>
              </a:gsLst>
              <a:lin ang="5400000" scaled="1"/>
            </a:gra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lIns="82945" tIns="41473" rIns="82945" bIns="41473"/>
            <a:lstStyle/>
            <a:p>
              <a:pPr marL="107950" algn="l" defTabSz="457200" eaLnBrk="0" hangingPunct="0">
                <a:spcBef>
                  <a:spcPct val="35000"/>
                </a:spcBef>
                <a:buClr>
                  <a:schemeClr val="accent2"/>
                </a:buClr>
                <a:buFont typeface="Wingdings" charset="0"/>
                <a:buNone/>
                <a:defRPr/>
              </a:pPr>
              <a:r>
                <a:rPr lang="en-US" sz="1200">
                  <a:solidFill>
                    <a:schemeClr val="bg1"/>
                  </a:solidFill>
                  <a:latin typeface="Arial" charset="0"/>
                  <a:ea typeface="ＭＳ Ｐゴシック" charset="0"/>
                  <a:cs typeface="ＭＳ Ｐゴシック" charset="0"/>
                </a:rPr>
                <a:t>Category</a:t>
              </a:r>
            </a:p>
          </p:txBody>
        </p:sp>
        <p:sp>
          <p:nvSpPr>
            <p:cNvPr id="474127" name="Rectangle 15"/>
            <p:cNvSpPr>
              <a:spLocks noChangeArrowheads="1"/>
            </p:cNvSpPr>
            <p:nvPr/>
          </p:nvSpPr>
          <p:spPr bwMode="auto">
            <a:xfrm>
              <a:off x="2071" y="894"/>
              <a:ext cx="1295" cy="227"/>
            </a:xfrm>
            <a:prstGeom prst="rect">
              <a:avLst/>
            </a:prstGeom>
            <a:gradFill rotWithShape="1">
              <a:gsLst>
                <a:gs pos="0">
                  <a:schemeClr val="tx1"/>
                </a:gs>
                <a:gs pos="100000">
                  <a:schemeClr val="tx1">
                    <a:gamma/>
                    <a:tint val="69804"/>
                    <a:invGamma/>
                  </a:schemeClr>
                </a:gs>
              </a:gsLst>
              <a:lin ang="5400000" scaled="1"/>
            </a:gra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lIns="82945" tIns="41473" rIns="82945" bIns="41473"/>
            <a:lstStyle/>
            <a:p>
              <a:pPr marL="107950" algn="l" defTabSz="457200" eaLnBrk="0" hangingPunct="0">
                <a:spcBef>
                  <a:spcPct val="35000"/>
                </a:spcBef>
                <a:buClr>
                  <a:schemeClr val="accent2"/>
                </a:buClr>
                <a:buFont typeface="Wingdings" charset="0"/>
                <a:buNone/>
                <a:defRPr/>
              </a:pPr>
              <a:r>
                <a:rPr lang="en-US" sz="1200">
                  <a:solidFill>
                    <a:schemeClr val="bg1"/>
                  </a:solidFill>
                  <a:latin typeface="Arial" charset="0"/>
                  <a:ea typeface="ＭＳ Ｐゴシック" charset="0"/>
                  <a:cs typeface="ＭＳ Ｐゴシック" charset="0"/>
                </a:rPr>
                <a:t>Term</a:t>
              </a:r>
            </a:p>
          </p:txBody>
        </p:sp>
        <p:sp>
          <p:nvSpPr>
            <p:cNvPr id="474128" name="Line 16"/>
            <p:cNvSpPr>
              <a:spLocks noChangeShapeType="1"/>
            </p:cNvSpPr>
            <p:nvPr/>
          </p:nvSpPr>
          <p:spPr bwMode="auto">
            <a:xfrm>
              <a:off x="2071" y="1121"/>
              <a:ext cx="2208" cy="0"/>
            </a:xfrm>
            <a:prstGeom prst="line">
              <a:avLst/>
            </a:prstGeom>
            <a:noFill/>
            <a:ln w="19050">
              <a:solidFill>
                <a:srgbClr val="FFFFFF"/>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474129" name="Line 17"/>
            <p:cNvSpPr>
              <a:spLocks noChangeShapeType="1"/>
            </p:cNvSpPr>
            <p:nvPr/>
          </p:nvSpPr>
          <p:spPr bwMode="auto">
            <a:xfrm>
              <a:off x="2071" y="1348"/>
              <a:ext cx="2208" cy="0"/>
            </a:xfrm>
            <a:prstGeom prst="line">
              <a:avLst/>
            </a:prstGeom>
            <a:noFill/>
            <a:ln w="19050">
              <a:solidFill>
                <a:srgbClr val="FFFFFF"/>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474130" name="Line 18"/>
            <p:cNvSpPr>
              <a:spLocks noChangeShapeType="1"/>
            </p:cNvSpPr>
            <p:nvPr/>
          </p:nvSpPr>
          <p:spPr bwMode="auto">
            <a:xfrm>
              <a:off x="2071" y="1576"/>
              <a:ext cx="2208" cy="0"/>
            </a:xfrm>
            <a:prstGeom prst="line">
              <a:avLst/>
            </a:prstGeom>
            <a:noFill/>
            <a:ln w="19050">
              <a:solidFill>
                <a:srgbClr val="FFFFFF"/>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474131" name="Line 19"/>
            <p:cNvSpPr>
              <a:spLocks noChangeShapeType="1"/>
            </p:cNvSpPr>
            <p:nvPr/>
          </p:nvSpPr>
          <p:spPr bwMode="auto">
            <a:xfrm>
              <a:off x="2071" y="1803"/>
              <a:ext cx="2208" cy="0"/>
            </a:xfrm>
            <a:prstGeom prst="line">
              <a:avLst/>
            </a:prstGeom>
            <a:noFill/>
            <a:ln w="19050">
              <a:solidFill>
                <a:srgbClr val="FFFFFF"/>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474132" name="Line 20"/>
            <p:cNvSpPr>
              <a:spLocks noChangeShapeType="1"/>
            </p:cNvSpPr>
            <p:nvPr/>
          </p:nvSpPr>
          <p:spPr bwMode="auto">
            <a:xfrm>
              <a:off x="3367" y="894"/>
              <a:ext cx="0" cy="1138"/>
            </a:xfrm>
            <a:prstGeom prst="line">
              <a:avLst/>
            </a:prstGeom>
            <a:noFill/>
            <a:ln w="12700">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474133" name="Line 21"/>
            <p:cNvSpPr>
              <a:spLocks noChangeShapeType="1"/>
            </p:cNvSpPr>
            <p:nvPr/>
          </p:nvSpPr>
          <p:spPr bwMode="auto">
            <a:xfrm>
              <a:off x="2071" y="894"/>
              <a:ext cx="2208" cy="0"/>
            </a:xfrm>
            <a:prstGeom prst="line">
              <a:avLst/>
            </a:prstGeom>
            <a:noFill/>
            <a:ln w="19050" cap="sq">
              <a:solidFill>
                <a:srgbClr val="FFFFFF"/>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474134" name="Line 22"/>
            <p:cNvSpPr>
              <a:spLocks noChangeShapeType="1"/>
            </p:cNvSpPr>
            <p:nvPr/>
          </p:nvSpPr>
          <p:spPr bwMode="auto">
            <a:xfrm>
              <a:off x="2071" y="894"/>
              <a:ext cx="0" cy="1138"/>
            </a:xfrm>
            <a:prstGeom prst="line">
              <a:avLst/>
            </a:prstGeom>
            <a:noFill/>
            <a:ln w="19050" cap="sq">
              <a:solidFill>
                <a:srgbClr val="FFFFFF"/>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474135" name="Line 23"/>
            <p:cNvSpPr>
              <a:spLocks noChangeShapeType="1"/>
            </p:cNvSpPr>
            <p:nvPr/>
          </p:nvSpPr>
          <p:spPr bwMode="auto">
            <a:xfrm>
              <a:off x="4279" y="894"/>
              <a:ext cx="0" cy="1138"/>
            </a:xfrm>
            <a:prstGeom prst="line">
              <a:avLst/>
            </a:prstGeom>
            <a:noFill/>
            <a:ln w="19050" cap="sq">
              <a:solidFill>
                <a:srgbClr val="FFFFFF"/>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474136" name="Line 24"/>
            <p:cNvSpPr>
              <a:spLocks noChangeShapeType="1"/>
            </p:cNvSpPr>
            <p:nvPr/>
          </p:nvSpPr>
          <p:spPr bwMode="auto">
            <a:xfrm>
              <a:off x="2071" y="2031"/>
              <a:ext cx="2208" cy="0"/>
            </a:xfrm>
            <a:prstGeom prst="line">
              <a:avLst/>
            </a:prstGeom>
            <a:noFill/>
            <a:ln w="19050" cap="sq">
              <a:solidFill>
                <a:srgbClr val="FFFFFF"/>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grpSp>
      <p:grpSp>
        <p:nvGrpSpPr>
          <p:cNvPr id="474137" name="Group 25"/>
          <p:cNvGrpSpPr>
            <a:grpSpLocks/>
          </p:cNvGrpSpPr>
          <p:nvPr/>
        </p:nvGrpSpPr>
        <p:grpSpPr bwMode="auto">
          <a:xfrm>
            <a:off x="3352800" y="5460172"/>
            <a:ext cx="3075271" cy="1245428"/>
            <a:chOff x="727" y="3245"/>
            <a:chExt cx="2352" cy="1231"/>
          </a:xfrm>
        </p:grpSpPr>
        <p:sp>
          <p:nvSpPr>
            <p:cNvPr id="474138" name="AutoShape 26"/>
            <p:cNvSpPr>
              <a:spLocks noChangeArrowheads="1"/>
            </p:cNvSpPr>
            <p:nvPr/>
          </p:nvSpPr>
          <p:spPr bwMode="auto">
            <a:xfrm>
              <a:off x="727" y="3245"/>
              <a:ext cx="2352" cy="864"/>
            </a:xfrm>
            <a:prstGeom prst="foldedCorner">
              <a:avLst>
                <a:gd name="adj" fmla="val 12500"/>
              </a:avLst>
            </a:prstGeom>
            <a:solidFill>
              <a:srgbClr val="FF0066"/>
            </a:solid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74139" name="Rectangle 27"/>
            <p:cNvSpPr>
              <a:spLocks noChangeArrowheads="1"/>
            </p:cNvSpPr>
            <p:nvPr/>
          </p:nvSpPr>
          <p:spPr bwMode="auto">
            <a:xfrm>
              <a:off x="2071" y="3748"/>
              <a:ext cx="913" cy="227"/>
            </a:xfrm>
            <a:prstGeom prst="rect">
              <a:avLst/>
            </a:prstGeom>
            <a:solidFill>
              <a:srgbClr val="FF00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lIns="82945" tIns="41473" rIns="82945" bIns="41473"/>
            <a:lstStyle/>
            <a:p>
              <a:pPr marL="107950" algn="l" defTabSz="457200" eaLnBrk="0" hangingPunct="0">
                <a:spcBef>
                  <a:spcPct val="35000"/>
                </a:spcBef>
                <a:buClr>
                  <a:schemeClr val="accent2"/>
                </a:buClr>
                <a:buFont typeface="Wingdings" charset="0"/>
                <a:buNone/>
                <a:defRPr/>
              </a:pPr>
              <a:r>
                <a:rPr lang="en-US" sz="1200" b="1">
                  <a:solidFill>
                    <a:schemeClr val="bg1"/>
                  </a:solidFill>
                  <a:latin typeface="Arial" charset="0"/>
                  <a:ea typeface="ＭＳ Ｐゴシック" charset="0"/>
                  <a:cs typeface="ＭＳ Ｐゴシック" charset="0"/>
                </a:rPr>
                <a:t>Video Game</a:t>
              </a:r>
            </a:p>
          </p:txBody>
        </p:sp>
        <p:sp>
          <p:nvSpPr>
            <p:cNvPr id="474140" name="Rectangle 28"/>
            <p:cNvSpPr>
              <a:spLocks noChangeArrowheads="1"/>
            </p:cNvSpPr>
            <p:nvPr/>
          </p:nvSpPr>
          <p:spPr bwMode="auto">
            <a:xfrm>
              <a:off x="775" y="3748"/>
              <a:ext cx="1295" cy="227"/>
            </a:xfrm>
            <a:prstGeom prst="rect">
              <a:avLst/>
            </a:prstGeom>
            <a:solidFill>
              <a:srgbClr val="FF00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lIns="82945" tIns="41473" rIns="82945" bIns="41473"/>
            <a:lstStyle/>
            <a:p>
              <a:pPr marL="107950" algn="l" defTabSz="457200" eaLnBrk="0" hangingPunct="0">
                <a:spcBef>
                  <a:spcPct val="35000"/>
                </a:spcBef>
                <a:buClr>
                  <a:schemeClr val="accent2"/>
                </a:buClr>
                <a:buFont typeface="Wingdings" charset="0"/>
                <a:buNone/>
                <a:defRPr/>
              </a:pPr>
              <a:r>
                <a:rPr lang="en-US" sz="1200" b="1" dirty="0">
                  <a:solidFill>
                    <a:schemeClr val="bg1"/>
                  </a:solidFill>
                  <a:latin typeface="Arial" charset="0"/>
                  <a:ea typeface="ＭＳ Ｐゴシック" charset="0"/>
                  <a:cs typeface="ＭＳ Ｐゴシック" charset="0"/>
                </a:rPr>
                <a:t>A New Beginning</a:t>
              </a:r>
            </a:p>
          </p:txBody>
        </p:sp>
        <p:sp>
          <p:nvSpPr>
            <p:cNvPr id="474141" name="Rectangle 29"/>
            <p:cNvSpPr>
              <a:spLocks noChangeArrowheads="1"/>
            </p:cNvSpPr>
            <p:nvPr/>
          </p:nvSpPr>
          <p:spPr bwMode="auto">
            <a:xfrm>
              <a:off x="2071" y="3521"/>
              <a:ext cx="913" cy="227"/>
            </a:xfrm>
            <a:prstGeom prst="rect">
              <a:avLst/>
            </a:prstGeom>
            <a:solidFill>
              <a:srgbClr val="FF00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lIns="82945" tIns="41473" rIns="82945" bIns="41473"/>
            <a:lstStyle/>
            <a:p>
              <a:pPr marL="107950" algn="l" defTabSz="457200" eaLnBrk="0" hangingPunct="0">
                <a:spcBef>
                  <a:spcPct val="35000"/>
                </a:spcBef>
                <a:buClr>
                  <a:schemeClr val="accent2"/>
                </a:buClr>
                <a:buFont typeface="Wingdings" charset="0"/>
                <a:buNone/>
                <a:defRPr/>
              </a:pPr>
              <a:r>
                <a:rPr lang="en-US" sz="1200" b="1">
                  <a:solidFill>
                    <a:schemeClr val="bg1"/>
                  </a:solidFill>
                  <a:latin typeface="Arial" charset="0"/>
                  <a:ea typeface="ＭＳ Ｐゴシック" charset="0"/>
                  <a:cs typeface="ＭＳ Ｐゴシック" charset="0"/>
                </a:rPr>
                <a:t>Movie</a:t>
              </a:r>
            </a:p>
          </p:txBody>
        </p:sp>
        <p:sp>
          <p:nvSpPr>
            <p:cNvPr id="474142" name="Rectangle 30"/>
            <p:cNvSpPr>
              <a:spLocks noChangeArrowheads="1"/>
            </p:cNvSpPr>
            <p:nvPr/>
          </p:nvSpPr>
          <p:spPr bwMode="auto">
            <a:xfrm>
              <a:off x="775" y="3521"/>
              <a:ext cx="1295" cy="227"/>
            </a:xfrm>
            <a:prstGeom prst="rect">
              <a:avLst/>
            </a:prstGeom>
            <a:solidFill>
              <a:srgbClr val="FF00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lIns="82945" tIns="41473" rIns="82945" bIns="41473"/>
            <a:lstStyle/>
            <a:p>
              <a:pPr marL="107950" algn="l" defTabSz="457200" eaLnBrk="0" hangingPunct="0">
                <a:spcBef>
                  <a:spcPct val="35000"/>
                </a:spcBef>
                <a:buClr>
                  <a:schemeClr val="accent2"/>
                </a:buClr>
                <a:buFont typeface="Wingdings" charset="0"/>
                <a:buNone/>
                <a:defRPr/>
              </a:pPr>
              <a:r>
                <a:rPr lang="en-US" sz="1200" b="1">
                  <a:solidFill>
                    <a:schemeClr val="bg1"/>
                  </a:solidFill>
                  <a:latin typeface="Arial" charset="0"/>
                  <a:ea typeface="ＭＳ Ｐゴシック" charset="0"/>
                  <a:cs typeface="ＭＳ Ｐゴシック" charset="0"/>
                </a:rPr>
                <a:t>Brave</a:t>
              </a:r>
            </a:p>
          </p:txBody>
        </p:sp>
        <p:sp>
          <p:nvSpPr>
            <p:cNvPr id="474143" name="Rectangle 31"/>
            <p:cNvSpPr>
              <a:spLocks noChangeArrowheads="1"/>
            </p:cNvSpPr>
            <p:nvPr/>
          </p:nvSpPr>
          <p:spPr bwMode="auto">
            <a:xfrm>
              <a:off x="2071" y="3293"/>
              <a:ext cx="913" cy="227"/>
            </a:xfrm>
            <a:prstGeom prst="rect">
              <a:avLst/>
            </a:prstGeom>
            <a:solidFill>
              <a:srgbClr val="FF00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lIns="82945" tIns="41473" rIns="82945" bIns="41473"/>
            <a:lstStyle/>
            <a:p>
              <a:pPr marL="107950" algn="l" defTabSz="457200" eaLnBrk="0" hangingPunct="0">
                <a:spcBef>
                  <a:spcPct val="35000"/>
                </a:spcBef>
                <a:buClr>
                  <a:schemeClr val="accent2"/>
                </a:buClr>
                <a:buFont typeface="Wingdings" charset="0"/>
                <a:buNone/>
                <a:defRPr/>
              </a:pPr>
              <a:r>
                <a:rPr lang="en-US" sz="1200" dirty="0">
                  <a:solidFill>
                    <a:schemeClr val="bg1"/>
                  </a:solidFill>
                  <a:latin typeface="Arial" charset="0"/>
                  <a:ea typeface="ＭＳ Ｐゴシック" charset="0"/>
                  <a:cs typeface="ＭＳ Ｐゴシック" charset="0"/>
                </a:rPr>
                <a:t>Category</a:t>
              </a:r>
            </a:p>
          </p:txBody>
        </p:sp>
        <p:sp>
          <p:nvSpPr>
            <p:cNvPr id="474144" name="Rectangle 32"/>
            <p:cNvSpPr>
              <a:spLocks noChangeArrowheads="1"/>
            </p:cNvSpPr>
            <p:nvPr/>
          </p:nvSpPr>
          <p:spPr bwMode="auto">
            <a:xfrm>
              <a:off x="775" y="3293"/>
              <a:ext cx="1295" cy="227"/>
            </a:xfrm>
            <a:prstGeom prst="rect">
              <a:avLst/>
            </a:prstGeom>
            <a:solidFill>
              <a:srgbClr val="FF00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lIns="82945" tIns="41473" rIns="82945" bIns="41473"/>
            <a:lstStyle/>
            <a:p>
              <a:pPr marL="107950" algn="l" defTabSz="457200" eaLnBrk="0" hangingPunct="0">
                <a:spcBef>
                  <a:spcPct val="35000"/>
                </a:spcBef>
                <a:buClr>
                  <a:schemeClr val="accent2"/>
                </a:buClr>
                <a:buFont typeface="Wingdings" charset="0"/>
                <a:buNone/>
                <a:defRPr/>
              </a:pPr>
              <a:r>
                <a:rPr lang="en-US" sz="1200">
                  <a:solidFill>
                    <a:schemeClr val="bg1"/>
                  </a:solidFill>
                  <a:latin typeface="Arial" charset="0"/>
                  <a:ea typeface="ＭＳ Ｐゴシック" charset="0"/>
                  <a:cs typeface="ＭＳ Ｐゴシック" charset="0"/>
                </a:rPr>
                <a:t>Term</a:t>
              </a:r>
            </a:p>
          </p:txBody>
        </p:sp>
        <p:sp>
          <p:nvSpPr>
            <p:cNvPr id="474145" name="Line 33"/>
            <p:cNvSpPr>
              <a:spLocks noChangeShapeType="1"/>
            </p:cNvSpPr>
            <p:nvPr/>
          </p:nvSpPr>
          <p:spPr bwMode="auto">
            <a:xfrm>
              <a:off x="775" y="3521"/>
              <a:ext cx="2208" cy="0"/>
            </a:xfrm>
            <a:prstGeom prst="line">
              <a:avLst/>
            </a:prstGeom>
            <a:noFill/>
            <a:ln w="19050">
              <a:solidFill>
                <a:srgbClr val="FFFFFF"/>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474146" name="Line 34"/>
            <p:cNvSpPr>
              <a:spLocks noChangeShapeType="1"/>
            </p:cNvSpPr>
            <p:nvPr/>
          </p:nvSpPr>
          <p:spPr bwMode="auto">
            <a:xfrm>
              <a:off x="775" y="3748"/>
              <a:ext cx="2208" cy="0"/>
            </a:xfrm>
            <a:prstGeom prst="line">
              <a:avLst/>
            </a:prstGeom>
            <a:noFill/>
            <a:ln w="19050">
              <a:solidFill>
                <a:srgbClr val="FFFFFF"/>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474147" name="Line 35"/>
            <p:cNvSpPr>
              <a:spLocks noChangeShapeType="1"/>
            </p:cNvSpPr>
            <p:nvPr/>
          </p:nvSpPr>
          <p:spPr bwMode="auto">
            <a:xfrm>
              <a:off x="2071" y="3293"/>
              <a:ext cx="0" cy="681"/>
            </a:xfrm>
            <a:prstGeom prst="line">
              <a:avLst/>
            </a:prstGeom>
            <a:noFill/>
            <a:ln w="12700">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474148" name="Line 36"/>
            <p:cNvSpPr>
              <a:spLocks noChangeShapeType="1"/>
            </p:cNvSpPr>
            <p:nvPr/>
          </p:nvSpPr>
          <p:spPr bwMode="auto">
            <a:xfrm>
              <a:off x="775" y="3293"/>
              <a:ext cx="2208" cy="0"/>
            </a:xfrm>
            <a:prstGeom prst="line">
              <a:avLst/>
            </a:prstGeom>
            <a:noFill/>
            <a:ln w="19050" cap="sq">
              <a:solidFill>
                <a:srgbClr val="FFFFFF"/>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474149" name="Line 37"/>
            <p:cNvSpPr>
              <a:spLocks noChangeShapeType="1"/>
            </p:cNvSpPr>
            <p:nvPr/>
          </p:nvSpPr>
          <p:spPr bwMode="auto">
            <a:xfrm>
              <a:off x="775" y="3293"/>
              <a:ext cx="0" cy="681"/>
            </a:xfrm>
            <a:prstGeom prst="line">
              <a:avLst/>
            </a:prstGeom>
            <a:noFill/>
            <a:ln w="19050" cap="sq">
              <a:solidFill>
                <a:srgbClr val="FFFFFF"/>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474150" name="Line 38"/>
            <p:cNvSpPr>
              <a:spLocks noChangeShapeType="1"/>
            </p:cNvSpPr>
            <p:nvPr/>
          </p:nvSpPr>
          <p:spPr bwMode="auto">
            <a:xfrm>
              <a:off x="2983" y="3293"/>
              <a:ext cx="0" cy="681"/>
            </a:xfrm>
            <a:prstGeom prst="line">
              <a:avLst/>
            </a:prstGeom>
            <a:noFill/>
            <a:ln w="19050" cap="sq">
              <a:solidFill>
                <a:srgbClr val="FFFFFF"/>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474151" name="Line 39"/>
            <p:cNvSpPr>
              <a:spLocks noChangeShapeType="1"/>
            </p:cNvSpPr>
            <p:nvPr/>
          </p:nvSpPr>
          <p:spPr bwMode="auto">
            <a:xfrm>
              <a:off x="775" y="3975"/>
              <a:ext cx="2208" cy="0"/>
            </a:xfrm>
            <a:prstGeom prst="line">
              <a:avLst/>
            </a:prstGeom>
            <a:noFill/>
            <a:ln w="19050" cap="sq">
              <a:solidFill>
                <a:srgbClr val="FFFFFF"/>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474152" name="Rectangle 40"/>
            <p:cNvSpPr>
              <a:spLocks noChangeArrowheads="1"/>
            </p:cNvSpPr>
            <p:nvPr/>
          </p:nvSpPr>
          <p:spPr bwMode="auto">
            <a:xfrm>
              <a:off x="1447" y="4239"/>
              <a:ext cx="1053" cy="237"/>
            </a:xfrm>
            <a:prstGeom prst="rect">
              <a:avLst/>
            </a:prstGeom>
            <a:noFill/>
            <a:ln>
              <a:noFill/>
            </a:ln>
            <a:effectLst/>
            <a:extLst>
              <a:ext uri="{909E8E84-426E-40dd-AFC4-6F175D3DCCD1}">
                <a14:hiddenFill xmlns="" xmlns:a14="http://schemas.microsoft.com/office/drawing/2010/main">
                  <a:solidFill>
                    <a:srgbClr val="00B8FF"/>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lIns="82945" tIns="41473" rIns="82945" bIns="41473">
              <a:spAutoFit/>
            </a:bodyPr>
            <a:lstStyle/>
            <a:p>
              <a:pPr algn="l" defTabSz="828675" hangingPunct="0">
                <a:lnSpc>
                  <a:spcPct val="93000"/>
                </a:lnSpc>
                <a:spcBef>
                  <a:spcPct val="0"/>
                </a:spcBef>
                <a:buClr>
                  <a:srgbClr val="000000"/>
                </a:buClr>
                <a:buSzPct val="100000"/>
                <a:buFont typeface="Times New Roman" charset="0"/>
                <a:buNone/>
                <a:defRPr/>
              </a:pPr>
              <a:r>
                <a:rPr lang="en-US" sz="1800" b="1">
                  <a:solidFill>
                    <a:srgbClr val="FF0066"/>
                  </a:solidFill>
                  <a:latin typeface="Georgia" charset="0"/>
                  <a:ea typeface="MS Gothic" charset="0"/>
                  <a:cs typeface="MS Gothic" charset="0"/>
                </a:rPr>
                <a:t>Ambiguous</a:t>
              </a:r>
            </a:p>
          </p:txBody>
        </p:sp>
      </p:grpSp>
      <p:grpSp>
        <p:nvGrpSpPr>
          <p:cNvPr id="474153" name="Group 41"/>
          <p:cNvGrpSpPr>
            <a:grpSpLocks/>
          </p:cNvGrpSpPr>
          <p:nvPr/>
        </p:nvGrpSpPr>
        <p:grpSpPr bwMode="auto">
          <a:xfrm>
            <a:off x="6570891" y="5443040"/>
            <a:ext cx="2433637" cy="1246187"/>
            <a:chOff x="3655" y="3245"/>
            <a:chExt cx="2352" cy="1197"/>
          </a:xfrm>
        </p:grpSpPr>
        <p:sp>
          <p:nvSpPr>
            <p:cNvPr id="474154" name="AutoShape 42"/>
            <p:cNvSpPr>
              <a:spLocks noChangeArrowheads="1"/>
            </p:cNvSpPr>
            <p:nvPr/>
          </p:nvSpPr>
          <p:spPr bwMode="auto">
            <a:xfrm>
              <a:off x="3655" y="3245"/>
              <a:ext cx="2352" cy="864"/>
            </a:xfrm>
            <a:prstGeom prst="foldedCorner">
              <a:avLst>
                <a:gd name="adj" fmla="val 12500"/>
              </a:avLst>
            </a:prstGeom>
            <a:solidFill>
              <a:srgbClr val="008000"/>
            </a:solid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74155" name="Rectangle 43"/>
            <p:cNvSpPr>
              <a:spLocks noChangeArrowheads="1"/>
            </p:cNvSpPr>
            <p:nvPr/>
          </p:nvSpPr>
          <p:spPr bwMode="auto">
            <a:xfrm>
              <a:off x="4999" y="3749"/>
              <a:ext cx="913" cy="228"/>
            </a:xfrm>
            <a:prstGeom prst="rect">
              <a:avLst/>
            </a:prstGeom>
            <a:solidFill>
              <a:srgbClr val="008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lIns="82945" tIns="41473" rIns="82945" bIns="41473"/>
            <a:lstStyle/>
            <a:p>
              <a:pPr marL="107950" algn="l" defTabSz="457200" eaLnBrk="0" hangingPunct="0">
                <a:spcBef>
                  <a:spcPct val="35000"/>
                </a:spcBef>
                <a:buClr>
                  <a:schemeClr val="accent2"/>
                </a:buClr>
                <a:buFont typeface="Wingdings" charset="0"/>
                <a:buNone/>
                <a:defRPr/>
              </a:pPr>
              <a:r>
                <a:rPr lang="en-US" sz="1200" b="1">
                  <a:solidFill>
                    <a:schemeClr val="bg1"/>
                  </a:solidFill>
                  <a:latin typeface="Arial" charset="0"/>
                  <a:ea typeface="ＭＳ Ｐゴシック" charset="0"/>
                  <a:cs typeface="ＭＳ Ｐゴシック" charset="0"/>
                </a:rPr>
                <a:t>Camera</a:t>
              </a:r>
            </a:p>
          </p:txBody>
        </p:sp>
        <p:sp>
          <p:nvSpPr>
            <p:cNvPr id="474156" name="Rectangle 44"/>
            <p:cNvSpPr>
              <a:spLocks noChangeArrowheads="1"/>
            </p:cNvSpPr>
            <p:nvPr/>
          </p:nvSpPr>
          <p:spPr bwMode="auto">
            <a:xfrm>
              <a:off x="3703" y="3749"/>
              <a:ext cx="1295" cy="228"/>
            </a:xfrm>
            <a:prstGeom prst="rect">
              <a:avLst/>
            </a:prstGeom>
            <a:solidFill>
              <a:srgbClr val="008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lIns="82945" tIns="41473" rIns="82945" bIns="41473"/>
            <a:lstStyle/>
            <a:p>
              <a:pPr marL="107950" algn="l" defTabSz="457200" eaLnBrk="0" hangingPunct="0">
                <a:spcBef>
                  <a:spcPct val="35000"/>
                </a:spcBef>
                <a:buClr>
                  <a:schemeClr val="accent2"/>
                </a:buClr>
                <a:buFont typeface="Wingdings" charset="0"/>
                <a:buNone/>
                <a:defRPr/>
              </a:pPr>
              <a:r>
                <a:rPr lang="en-US" sz="1200" b="1">
                  <a:solidFill>
                    <a:schemeClr val="bg1"/>
                  </a:solidFill>
                  <a:latin typeface="Arial" charset="0"/>
                  <a:ea typeface="ＭＳ Ｐゴシック" charset="0"/>
                  <a:cs typeface="ＭＳ Ｐゴシック" charset="0"/>
                </a:rPr>
                <a:t>EOS 5D</a:t>
              </a:r>
            </a:p>
          </p:txBody>
        </p:sp>
        <p:sp>
          <p:nvSpPr>
            <p:cNvPr id="474157" name="Rectangle 45"/>
            <p:cNvSpPr>
              <a:spLocks noChangeArrowheads="1"/>
            </p:cNvSpPr>
            <p:nvPr/>
          </p:nvSpPr>
          <p:spPr bwMode="auto">
            <a:xfrm>
              <a:off x="4999" y="3521"/>
              <a:ext cx="913" cy="228"/>
            </a:xfrm>
            <a:prstGeom prst="rect">
              <a:avLst/>
            </a:prstGeom>
            <a:solidFill>
              <a:srgbClr val="008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lIns="82945" tIns="41473" rIns="82945" bIns="41473"/>
            <a:lstStyle/>
            <a:p>
              <a:pPr marL="107950" algn="l" defTabSz="457200" eaLnBrk="0" hangingPunct="0">
                <a:spcBef>
                  <a:spcPct val="35000"/>
                </a:spcBef>
                <a:buClr>
                  <a:schemeClr val="accent2"/>
                </a:buClr>
                <a:buFont typeface="Wingdings" charset="0"/>
                <a:buNone/>
                <a:defRPr/>
              </a:pPr>
              <a:r>
                <a:rPr lang="en-US" sz="1200" b="1">
                  <a:solidFill>
                    <a:schemeClr val="bg1"/>
                  </a:solidFill>
                  <a:latin typeface="Arial" charset="0"/>
                  <a:ea typeface="ＭＳ Ｐゴシック" charset="0"/>
                  <a:cs typeface="ＭＳ Ｐゴシック" charset="0"/>
                </a:rPr>
                <a:t>Movie</a:t>
              </a:r>
            </a:p>
          </p:txBody>
        </p:sp>
        <p:sp>
          <p:nvSpPr>
            <p:cNvPr id="474158" name="Rectangle 46"/>
            <p:cNvSpPr>
              <a:spLocks noChangeArrowheads="1"/>
            </p:cNvSpPr>
            <p:nvPr/>
          </p:nvSpPr>
          <p:spPr bwMode="auto">
            <a:xfrm>
              <a:off x="3703" y="3521"/>
              <a:ext cx="1295" cy="228"/>
            </a:xfrm>
            <a:prstGeom prst="rect">
              <a:avLst/>
            </a:prstGeom>
            <a:solidFill>
              <a:srgbClr val="008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lIns="82945" tIns="41473" rIns="82945" bIns="41473"/>
            <a:lstStyle/>
            <a:p>
              <a:pPr marL="107950" algn="l" defTabSz="457200" eaLnBrk="0" hangingPunct="0">
                <a:spcBef>
                  <a:spcPct val="35000"/>
                </a:spcBef>
                <a:buClr>
                  <a:schemeClr val="accent2"/>
                </a:buClr>
                <a:buFont typeface="Wingdings" charset="0"/>
                <a:buNone/>
                <a:defRPr/>
              </a:pPr>
              <a:r>
                <a:rPr lang="en-US" sz="1200" b="1">
                  <a:solidFill>
                    <a:schemeClr val="bg1"/>
                  </a:solidFill>
                  <a:latin typeface="Arial" charset="0"/>
                  <a:ea typeface="ＭＳ Ｐゴシック" charset="0"/>
                  <a:cs typeface="ＭＳ Ｐゴシック" charset="0"/>
                </a:rPr>
                <a:t>Skyfall 007	</a:t>
              </a:r>
            </a:p>
          </p:txBody>
        </p:sp>
        <p:sp>
          <p:nvSpPr>
            <p:cNvPr id="474159" name="Rectangle 47"/>
            <p:cNvSpPr>
              <a:spLocks noChangeArrowheads="1"/>
            </p:cNvSpPr>
            <p:nvPr/>
          </p:nvSpPr>
          <p:spPr bwMode="auto">
            <a:xfrm>
              <a:off x="4999" y="3293"/>
              <a:ext cx="913" cy="227"/>
            </a:xfrm>
            <a:prstGeom prst="rect">
              <a:avLst/>
            </a:prstGeom>
            <a:solidFill>
              <a:srgbClr val="008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lIns="82945" tIns="41473" rIns="82945" bIns="41473"/>
            <a:lstStyle/>
            <a:p>
              <a:pPr marL="107950" algn="l" defTabSz="457200" eaLnBrk="0" hangingPunct="0">
                <a:spcBef>
                  <a:spcPct val="35000"/>
                </a:spcBef>
                <a:buClr>
                  <a:schemeClr val="accent2"/>
                </a:buClr>
                <a:buFont typeface="Wingdings" charset="0"/>
                <a:buNone/>
                <a:defRPr/>
              </a:pPr>
              <a:r>
                <a:rPr lang="en-US" sz="1200">
                  <a:solidFill>
                    <a:schemeClr val="bg1"/>
                  </a:solidFill>
                  <a:latin typeface="Arial" charset="0"/>
                  <a:ea typeface="ＭＳ Ｐゴシック" charset="0"/>
                  <a:cs typeface="ＭＳ Ｐゴシック" charset="0"/>
                </a:rPr>
                <a:t>Category</a:t>
              </a:r>
            </a:p>
          </p:txBody>
        </p:sp>
        <p:sp>
          <p:nvSpPr>
            <p:cNvPr id="474160" name="Rectangle 48"/>
            <p:cNvSpPr>
              <a:spLocks noChangeArrowheads="1"/>
            </p:cNvSpPr>
            <p:nvPr/>
          </p:nvSpPr>
          <p:spPr bwMode="auto">
            <a:xfrm>
              <a:off x="3703" y="3293"/>
              <a:ext cx="1295" cy="227"/>
            </a:xfrm>
            <a:prstGeom prst="rect">
              <a:avLst/>
            </a:prstGeom>
            <a:solidFill>
              <a:srgbClr val="008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lIns="82945" tIns="41473" rIns="82945" bIns="41473"/>
            <a:lstStyle/>
            <a:p>
              <a:pPr marL="107950" algn="l" defTabSz="457200" eaLnBrk="0" hangingPunct="0">
                <a:spcBef>
                  <a:spcPct val="35000"/>
                </a:spcBef>
                <a:buClr>
                  <a:schemeClr val="accent2"/>
                </a:buClr>
                <a:buFont typeface="Wingdings" charset="0"/>
                <a:buNone/>
                <a:defRPr/>
              </a:pPr>
              <a:r>
                <a:rPr lang="en-US" sz="1200">
                  <a:solidFill>
                    <a:schemeClr val="bg1"/>
                  </a:solidFill>
                  <a:latin typeface="Arial" charset="0"/>
                  <a:ea typeface="ＭＳ Ｐゴシック" charset="0"/>
                  <a:cs typeface="ＭＳ Ｐゴシック" charset="0"/>
                </a:rPr>
                <a:t>Term</a:t>
              </a:r>
            </a:p>
          </p:txBody>
        </p:sp>
        <p:sp>
          <p:nvSpPr>
            <p:cNvPr id="474161" name="Line 49"/>
            <p:cNvSpPr>
              <a:spLocks noChangeShapeType="1"/>
            </p:cNvSpPr>
            <p:nvPr/>
          </p:nvSpPr>
          <p:spPr bwMode="auto">
            <a:xfrm>
              <a:off x="3703" y="3521"/>
              <a:ext cx="2208" cy="0"/>
            </a:xfrm>
            <a:prstGeom prst="line">
              <a:avLst/>
            </a:prstGeom>
            <a:noFill/>
            <a:ln w="19050">
              <a:solidFill>
                <a:srgbClr val="FFFFFF"/>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474162" name="Line 50"/>
            <p:cNvSpPr>
              <a:spLocks noChangeShapeType="1"/>
            </p:cNvSpPr>
            <p:nvPr/>
          </p:nvSpPr>
          <p:spPr bwMode="auto">
            <a:xfrm>
              <a:off x="3703" y="3749"/>
              <a:ext cx="2208" cy="0"/>
            </a:xfrm>
            <a:prstGeom prst="line">
              <a:avLst/>
            </a:prstGeom>
            <a:noFill/>
            <a:ln w="19050">
              <a:solidFill>
                <a:srgbClr val="FFFFFF"/>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474163" name="Line 51"/>
            <p:cNvSpPr>
              <a:spLocks noChangeShapeType="1"/>
            </p:cNvSpPr>
            <p:nvPr/>
          </p:nvSpPr>
          <p:spPr bwMode="auto">
            <a:xfrm>
              <a:off x="4999" y="3293"/>
              <a:ext cx="0" cy="683"/>
            </a:xfrm>
            <a:prstGeom prst="line">
              <a:avLst/>
            </a:prstGeom>
            <a:noFill/>
            <a:ln w="12700">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474164" name="Line 52"/>
            <p:cNvSpPr>
              <a:spLocks noChangeShapeType="1"/>
            </p:cNvSpPr>
            <p:nvPr/>
          </p:nvSpPr>
          <p:spPr bwMode="auto">
            <a:xfrm>
              <a:off x="3703" y="3293"/>
              <a:ext cx="2208" cy="0"/>
            </a:xfrm>
            <a:prstGeom prst="line">
              <a:avLst/>
            </a:prstGeom>
            <a:noFill/>
            <a:ln w="19050" cap="sq">
              <a:solidFill>
                <a:srgbClr val="FFFFFF"/>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474165" name="Line 53"/>
            <p:cNvSpPr>
              <a:spLocks noChangeShapeType="1"/>
            </p:cNvSpPr>
            <p:nvPr/>
          </p:nvSpPr>
          <p:spPr bwMode="auto">
            <a:xfrm>
              <a:off x="3703" y="3293"/>
              <a:ext cx="0" cy="683"/>
            </a:xfrm>
            <a:prstGeom prst="line">
              <a:avLst/>
            </a:prstGeom>
            <a:noFill/>
            <a:ln w="19050" cap="sq">
              <a:solidFill>
                <a:srgbClr val="FFFFFF"/>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474166" name="Line 54"/>
            <p:cNvSpPr>
              <a:spLocks noChangeShapeType="1"/>
            </p:cNvSpPr>
            <p:nvPr/>
          </p:nvSpPr>
          <p:spPr bwMode="auto">
            <a:xfrm>
              <a:off x="5911" y="3293"/>
              <a:ext cx="0" cy="683"/>
            </a:xfrm>
            <a:prstGeom prst="line">
              <a:avLst/>
            </a:prstGeom>
            <a:noFill/>
            <a:ln w="19050" cap="sq">
              <a:solidFill>
                <a:srgbClr val="FFFFFF"/>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474167" name="Line 55"/>
            <p:cNvSpPr>
              <a:spLocks noChangeShapeType="1"/>
            </p:cNvSpPr>
            <p:nvPr/>
          </p:nvSpPr>
          <p:spPr bwMode="auto">
            <a:xfrm>
              <a:off x="3703" y="3977"/>
              <a:ext cx="2208" cy="0"/>
            </a:xfrm>
            <a:prstGeom prst="line">
              <a:avLst/>
            </a:prstGeom>
            <a:noFill/>
            <a:ln w="19050" cap="sq">
              <a:solidFill>
                <a:srgbClr val="FFFFFF"/>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474168" name="Rectangle 56"/>
            <p:cNvSpPr>
              <a:spLocks noChangeArrowheads="1"/>
            </p:cNvSpPr>
            <p:nvPr/>
          </p:nvSpPr>
          <p:spPr bwMode="auto">
            <a:xfrm>
              <a:off x="4006" y="4205"/>
              <a:ext cx="1269" cy="237"/>
            </a:xfrm>
            <a:prstGeom prst="rect">
              <a:avLst/>
            </a:prstGeom>
            <a:noFill/>
            <a:ln>
              <a:noFill/>
            </a:ln>
            <a:effectLst/>
            <a:extLst>
              <a:ext uri="{909E8E84-426E-40dd-AFC4-6F175D3DCCD1}">
                <a14:hiddenFill xmlns="" xmlns:a14="http://schemas.microsoft.com/office/drawing/2010/main">
                  <a:solidFill>
                    <a:srgbClr val="00B8FF"/>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lIns="82945" tIns="41473" rIns="82945" bIns="41473">
              <a:spAutoFit/>
            </a:bodyPr>
            <a:lstStyle/>
            <a:p>
              <a:pPr algn="l" defTabSz="828675" hangingPunct="0">
                <a:lnSpc>
                  <a:spcPct val="93000"/>
                </a:lnSpc>
                <a:spcBef>
                  <a:spcPct val="0"/>
                </a:spcBef>
                <a:buClr>
                  <a:srgbClr val="000000"/>
                </a:buClr>
                <a:buSzPct val="100000"/>
                <a:buFont typeface="Times New Roman" charset="0"/>
                <a:buNone/>
                <a:defRPr/>
              </a:pPr>
              <a:r>
                <a:rPr lang="en-US" sz="1800" b="1" dirty="0">
                  <a:latin typeface="Georgia" charset="0"/>
                  <a:ea typeface="MS Gothic" charset="0"/>
                  <a:cs typeface="MS Gothic" charset="0"/>
                </a:rPr>
                <a:t>Unambiguous</a:t>
              </a:r>
            </a:p>
          </p:txBody>
        </p:sp>
      </p:grpSp>
      <p:sp>
        <p:nvSpPr>
          <p:cNvPr id="474169" name="Rectangle 57"/>
          <p:cNvSpPr>
            <a:spLocks noChangeArrowheads="1"/>
          </p:cNvSpPr>
          <p:nvPr/>
        </p:nvSpPr>
        <p:spPr bwMode="auto">
          <a:xfrm>
            <a:off x="6121966" y="4567656"/>
            <a:ext cx="736034" cy="398586"/>
          </a:xfrm>
          <a:prstGeom prst="rect">
            <a:avLst/>
          </a:prstGeom>
          <a:noFill/>
          <a:ln>
            <a:noFill/>
          </a:ln>
          <a:effectLst/>
          <a:extLst>
            <a:ext uri="{909E8E84-426E-40dd-AFC4-6F175D3DCCD1}">
              <a14:hiddenFill xmlns="" xmlns:a14="http://schemas.microsoft.com/office/drawing/2010/main">
                <a:solidFill>
                  <a:srgbClr val="00B8FF"/>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lIns="82945" tIns="41473" rIns="82945" bIns="41473">
            <a:spAutoFit/>
          </a:bodyPr>
          <a:lstStyle/>
          <a:p>
            <a:pPr algn="l" defTabSz="828675" hangingPunct="0">
              <a:lnSpc>
                <a:spcPct val="93000"/>
              </a:lnSpc>
              <a:spcBef>
                <a:spcPct val="0"/>
              </a:spcBef>
              <a:buClr>
                <a:srgbClr val="000000"/>
              </a:buClr>
              <a:buSzPct val="100000"/>
              <a:buFont typeface="Times New Roman" charset="0"/>
              <a:buNone/>
              <a:defRPr/>
            </a:pPr>
            <a:r>
              <a:rPr lang="en-US" sz="2200" b="1" dirty="0">
                <a:solidFill>
                  <a:srgbClr val="000000"/>
                </a:solidFill>
                <a:latin typeface="Arial" charset="0"/>
                <a:ea typeface="MS Gothic" charset="0"/>
                <a:cs typeface="MS Gothic" charset="0"/>
              </a:rPr>
              <a:t>TAD</a:t>
            </a:r>
          </a:p>
        </p:txBody>
      </p:sp>
      <p:sp>
        <p:nvSpPr>
          <p:cNvPr id="59" name="Slide Number Placeholder 8"/>
          <p:cNvSpPr txBox="1">
            <a:spLocks noChangeArrowheads="1"/>
          </p:cNvSpPr>
          <p:nvPr/>
        </p:nvSpPr>
        <p:spPr bwMode="black">
          <a:xfrm>
            <a:off x="153988" y="3166121"/>
            <a:ext cx="1006475"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2075" tIns="46038" rIns="92075" bIns="46038" numCol="1" anchor="t" anchorCtr="0" compatLnSpc="1">
            <a:prstTxWarp prst="textNoShape">
              <a:avLst/>
            </a:prstTxWarp>
          </a:bodyPr>
          <a:lstStyle>
            <a:defPPr>
              <a:defRPr lang="en-US"/>
            </a:defPPr>
            <a:lvl1pPr algn="l" rtl="0" eaLnBrk="0" fontAlgn="base" hangingPunct="0">
              <a:spcBef>
                <a:spcPct val="0"/>
              </a:spcBef>
              <a:spcAft>
                <a:spcPct val="0"/>
              </a:spcAft>
              <a:defRPr sz="1600" kern="1200">
                <a:solidFill>
                  <a:srgbClr val="008000"/>
                </a:solidFill>
                <a:latin typeface="Arial" panose="020B0604020202020204" pitchFamily="34" charset="0"/>
                <a:ea typeface="MS PGothic" panose="020B0600070205080204" pitchFamily="34" charset="-128"/>
                <a:cs typeface="Arial" panose="020B0604020202020204" pitchFamily="34" charset="0"/>
              </a:defRPr>
            </a:lvl1pPr>
            <a:lvl2pPr marL="742950" indent="-285750" algn="l" rtl="0" eaLnBrk="0" fontAlgn="base" hangingPunct="0">
              <a:spcBef>
                <a:spcPct val="0"/>
              </a:spcBef>
              <a:spcAft>
                <a:spcPct val="0"/>
              </a:spcAft>
              <a:defRPr sz="1600" kern="1200">
                <a:solidFill>
                  <a:srgbClr val="008000"/>
                </a:solidFill>
                <a:latin typeface="Arial" panose="020B0604020202020204" pitchFamily="34" charset="0"/>
                <a:ea typeface="MS PGothic" panose="020B0600070205080204" pitchFamily="34" charset="-128"/>
                <a:cs typeface="Arial" panose="020B0604020202020204" pitchFamily="34" charset="0"/>
              </a:defRPr>
            </a:lvl2pPr>
            <a:lvl3pPr marL="1143000" indent="-228600" algn="l" rtl="0" eaLnBrk="0" fontAlgn="base" hangingPunct="0">
              <a:spcBef>
                <a:spcPct val="0"/>
              </a:spcBef>
              <a:spcAft>
                <a:spcPct val="0"/>
              </a:spcAft>
              <a:defRPr sz="1600" kern="1200">
                <a:solidFill>
                  <a:srgbClr val="008000"/>
                </a:solidFill>
                <a:latin typeface="Arial" panose="020B0604020202020204" pitchFamily="34" charset="0"/>
                <a:ea typeface="MS PGothic" panose="020B0600070205080204" pitchFamily="34" charset="-128"/>
                <a:cs typeface="Arial" panose="020B0604020202020204" pitchFamily="34" charset="0"/>
              </a:defRPr>
            </a:lvl3pPr>
            <a:lvl4pPr marL="1600200" indent="-228600" algn="l" rtl="0" eaLnBrk="0" fontAlgn="base" hangingPunct="0">
              <a:spcBef>
                <a:spcPct val="0"/>
              </a:spcBef>
              <a:spcAft>
                <a:spcPct val="0"/>
              </a:spcAft>
              <a:defRPr sz="1600" kern="1200">
                <a:solidFill>
                  <a:srgbClr val="008000"/>
                </a:solidFill>
                <a:latin typeface="Arial" panose="020B0604020202020204" pitchFamily="34" charset="0"/>
                <a:ea typeface="MS PGothic" panose="020B0600070205080204" pitchFamily="34" charset="-128"/>
                <a:cs typeface="Arial" panose="020B0604020202020204" pitchFamily="34" charset="0"/>
              </a:defRPr>
            </a:lvl4pPr>
            <a:lvl5pPr marL="2057400" indent="-228600" algn="l" rtl="0" eaLnBrk="0" fontAlgn="base" hangingPunct="0">
              <a:spcBef>
                <a:spcPct val="0"/>
              </a:spcBef>
              <a:spcAft>
                <a:spcPct val="0"/>
              </a:spcAft>
              <a:defRPr sz="1600" kern="1200">
                <a:solidFill>
                  <a:srgbClr val="008000"/>
                </a:solidFill>
                <a:latin typeface="Arial" panose="020B0604020202020204" pitchFamily="34" charset="0"/>
                <a:ea typeface="MS PGothic" panose="020B0600070205080204" pitchFamily="34" charset="-128"/>
                <a:cs typeface="Arial" panose="020B0604020202020204" pitchFamily="34" charset="0"/>
              </a:defRPr>
            </a:lvl5pPr>
            <a:lvl6pPr marL="2514600" indent="-228600" algn="ctr" defTabSz="914400" rtl="0" eaLnBrk="0" fontAlgn="base" latinLnBrk="0" hangingPunct="0">
              <a:spcBef>
                <a:spcPct val="50000"/>
              </a:spcBef>
              <a:spcAft>
                <a:spcPct val="0"/>
              </a:spcAft>
              <a:defRPr sz="1600" kern="1200">
                <a:solidFill>
                  <a:srgbClr val="008000"/>
                </a:solidFill>
                <a:latin typeface="Arial" panose="020B0604020202020204" pitchFamily="34" charset="0"/>
                <a:ea typeface="MS PGothic" panose="020B0600070205080204" pitchFamily="34" charset="-128"/>
                <a:cs typeface="Arial" panose="020B0604020202020204" pitchFamily="34" charset="0"/>
              </a:defRPr>
            </a:lvl6pPr>
            <a:lvl7pPr marL="2971800" indent="-228600" algn="ctr" defTabSz="914400" rtl="0" eaLnBrk="0" fontAlgn="base" latinLnBrk="0" hangingPunct="0">
              <a:spcBef>
                <a:spcPct val="50000"/>
              </a:spcBef>
              <a:spcAft>
                <a:spcPct val="0"/>
              </a:spcAft>
              <a:defRPr sz="1600" kern="1200">
                <a:solidFill>
                  <a:srgbClr val="008000"/>
                </a:solidFill>
                <a:latin typeface="Arial" panose="020B0604020202020204" pitchFamily="34" charset="0"/>
                <a:ea typeface="MS PGothic" panose="020B0600070205080204" pitchFamily="34" charset="-128"/>
                <a:cs typeface="Arial" panose="020B0604020202020204" pitchFamily="34" charset="0"/>
              </a:defRPr>
            </a:lvl7pPr>
            <a:lvl8pPr marL="3429000" indent="-228600" algn="ctr" defTabSz="914400" rtl="0" eaLnBrk="0" fontAlgn="base" latinLnBrk="0" hangingPunct="0">
              <a:spcBef>
                <a:spcPct val="50000"/>
              </a:spcBef>
              <a:spcAft>
                <a:spcPct val="0"/>
              </a:spcAft>
              <a:defRPr sz="1600" kern="1200">
                <a:solidFill>
                  <a:srgbClr val="008000"/>
                </a:solidFill>
                <a:latin typeface="Arial" panose="020B0604020202020204" pitchFamily="34" charset="0"/>
                <a:ea typeface="MS PGothic" panose="020B0600070205080204" pitchFamily="34" charset="-128"/>
                <a:cs typeface="Arial" panose="020B0604020202020204" pitchFamily="34" charset="0"/>
              </a:defRPr>
            </a:lvl8pPr>
            <a:lvl9pPr marL="3886200" indent="-228600" algn="ctr" defTabSz="914400" rtl="0" eaLnBrk="0" fontAlgn="base" latinLnBrk="0" hangingPunct="0">
              <a:spcBef>
                <a:spcPct val="50000"/>
              </a:spcBef>
              <a:spcAft>
                <a:spcPct val="0"/>
              </a:spcAft>
              <a:defRPr sz="1600" kern="1200">
                <a:solidFill>
                  <a:srgbClr val="008000"/>
                </a:solidFill>
                <a:latin typeface="Arial" panose="020B0604020202020204" pitchFamily="34" charset="0"/>
                <a:ea typeface="MS PGothic" panose="020B0600070205080204" pitchFamily="34" charset="-128"/>
                <a:cs typeface="Arial" panose="020B0604020202020204" pitchFamily="34" charset="0"/>
              </a:defRPr>
            </a:lvl9pPr>
          </a:lstStyle>
          <a:p>
            <a:pPr eaLnBrk="1" hangingPunct="1"/>
            <a:fld id="{6FC9C77C-8A7C-4841-A91B-0A0F6568EB33}" type="slidenum">
              <a:rPr lang="en-US" altLang="en-US" sz="1000" smtClean="0">
                <a:solidFill>
                  <a:srgbClr val="FFFFFF"/>
                </a:solidFill>
              </a:rPr>
              <a:pPr eaLnBrk="1" hangingPunct="1"/>
              <a:t>45</a:t>
            </a:fld>
            <a:endParaRPr lang="en-US" altLang="en-US" sz="1000">
              <a:solidFill>
                <a:srgbClr val="FFFFFF"/>
              </a:solidFill>
            </a:endParaRPr>
          </a:p>
        </p:txBody>
      </p:sp>
      <p:sp>
        <p:nvSpPr>
          <p:cNvPr id="60" name="Rectangle 4"/>
          <p:cNvSpPr>
            <a:spLocks noChangeArrowheads="1"/>
          </p:cNvSpPr>
          <p:nvPr/>
        </p:nvSpPr>
        <p:spPr bwMode="auto">
          <a:xfrm>
            <a:off x="152400" y="1062684"/>
            <a:ext cx="8763000" cy="1743169"/>
          </a:xfrm>
          <a:prstGeom prst="rect">
            <a:avLst/>
          </a:prstGeom>
          <a:solidFill>
            <a:schemeClr val="tx1">
              <a:lumMod val="65000"/>
              <a:lumOff val="35000"/>
            </a:schemeClr>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lIns="82945" tIns="41473" rIns="82945" bIns="41473" anchor="ctr"/>
          <a:lstStyle/>
          <a:p>
            <a:pPr algn="l" defTabSz="828675" hangingPunct="0">
              <a:lnSpc>
                <a:spcPct val="93000"/>
              </a:lnSpc>
              <a:spcBef>
                <a:spcPct val="0"/>
              </a:spcBef>
              <a:buClr>
                <a:srgbClr val="000000"/>
              </a:buClr>
              <a:buSzPct val="100000"/>
              <a:buFont typeface="Times New Roman" charset="0"/>
              <a:buNone/>
              <a:defRPr/>
            </a:pPr>
            <a:r>
              <a:rPr lang="en-US" sz="1600" dirty="0">
                <a:solidFill>
                  <a:schemeClr val="bg1"/>
                </a:solidFill>
                <a:latin typeface="Arial" charset="0"/>
                <a:ea typeface="MS Gothic" charset="0"/>
                <a:cs typeface="MS Gothic" charset="0"/>
              </a:rPr>
              <a:t>	</a:t>
            </a:r>
            <a:r>
              <a:rPr lang="en-US" sz="1600" dirty="0">
                <a:solidFill>
                  <a:schemeClr val="bg1"/>
                </a:solidFill>
                <a:latin typeface="Georgia" charset="0"/>
                <a:ea typeface="MS Gothic" charset="0"/>
                <a:cs typeface="MS Gothic" charset="0"/>
              </a:rPr>
              <a:t>Movie night watching </a:t>
            </a:r>
            <a:r>
              <a:rPr lang="en-US" sz="1600" b="1" dirty="0">
                <a:solidFill>
                  <a:srgbClr val="FFFF00"/>
                </a:solidFill>
                <a:latin typeface="Georgia" charset="0"/>
                <a:ea typeface="MS Gothic" charset="0"/>
                <a:cs typeface="MS Gothic" charset="0"/>
              </a:rPr>
              <a:t>brave</a:t>
            </a:r>
            <a:r>
              <a:rPr lang="en-US" sz="1600" dirty="0">
                <a:solidFill>
                  <a:schemeClr val="bg1"/>
                </a:solidFill>
                <a:latin typeface="Georgia" charset="0"/>
                <a:ea typeface="MS Gothic" charset="0"/>
                <a:cs typeface="MS Gothic" charset="0"/>
              </a:rPr>
              <a:t> with </a:t>
            </a:r>
            <a:r>
              <a:rPr lang="en-US" sz="1600" dirty="0" err="1">
                <a:solidFill>
                  <a:schemeClr val="bg1"/>
                </a:solidFill>
                <a:latin typeface="Georgia" charset="0"/>
                <a:ea typeface="MS Gothic" charset="0"/>
                <a:cs typeface="MS Gothic" charset="0"/>
              </a:rPr>
              <a:t>Cammie</a:t>
            </a:r>
            <a:r>
              <a:rPr lang="en-US" sz="1600" dirty="0">
                <a:solidFill>
                  <a:schemeClr val="bg1"/>
                </a:solidFill>
                <a:latin typeface="Georgia" charset="0"/>
                <a:ea typeface="MS Gothic" charset="0"/>
                <a:cs typeface="MS Gothic" charset="0"/>
              </a:rPr>
              <a:t> n Isla  </a:t>
            </a:r>
            <a:r>
              <a:rPr lang="en-US" sz="1600" dirty="0" smtClean="0">
                <a:solidFill>
                  <a:schemeClr val="bg1"/>
                </a:solidFill>
                <a:latin typeface="Georgia" charset="0"/>
                <a:ea typeface="MS Gothic" charset="0"/>
                <a:cs typeface="MS Gothic" charset="0"/>
              </a:rPr>
              <a:t>n loads </a:t>
            </a:r>
            <a:r>
              <a:rPr lang="en-US" sz="1600" dirty="0">
                <a:solidFill>
                  <a:schemeClr val="bg1"/>
                </a:solidFill>
                <a:latin typeface="Georgia" charset="0"/>
                <a:ea typeface="MS Gothic" charset="0"/>
                <a:cs typeface="MS Gothic" charset="0"/>
              </a:rPr>
              <a:t>munchies</a:t>
            </a:r>
          </a:p>
          <a:p>
            <a:pPr algn="l" defTabSz="828675" hangingPunct="0">
              <a:lnSpc>
                <a:spcPct val="93000"/>
              </a:lnSpc>
              <a:spcBef>
                <a:spcPct val="0"/>
              </a:spcBef>
              <a:buClr>
                <a:srgbClr val="000000"/>
              </a:buClr>
              <a:buSzPct val="100000"/>
              <a:buFont typeface="Times New Roman" charset="0"/>
              <a:buNone/>
              <a:defRPr/>
            </a:pPr>
            <a:r>
              <a:rPr lang="en-US" sz="1600" dirty="0">
                <a:solidFill>
                  <a:schemeClr val="bg1"/>
                </a:solidFill>
                <a:latin typeface="Arial" charset="0"/>
                <a:ea typeface="MS Gothic" charset="0"/>
                <a:cs typeface="MS Gothic" charset="0"/>
              </a:rPr>
              <a:t>	</a:t>
            </a:r>
          </a:p>
          <a:p>
            <a:pPr algn="l" defTabSz="828675" hangingPunct="0">
              <a:lnSpc>
                <a:spcPct val="93000"/>
              </a:lnSpc>
              <a:spcBef>
                <a:spcPct val="0"/>
              </a:spcBef>
              <a:buClr>
                <a:srgbClr val="000000"/>
              </a:buClr>
              <a:buSzPct val="100000"/>
              <a:buFont typeface="Times New Roman" charset="0"/>
              <a:buNone/>
              <a:defRPr/>
            </a:pPr>
            <a:r>
              <a:rPr lang="en-US" sz="1600" dirty="0">
                <a:solidFill>
                  <a:schemeClr val="bg1"/>
                </a:solidFill>
                <a:latin typeface="Arial" charset="0"/>
                <a:ea typeface="MS Gothic" charset="0"/>
                <a:cs typeface="MS Gothic" charset="0"/>
              </a:rPr>
              <a:t>	</a:t>
            </a:r>
            <a:r>
              <a:rPr lang="en-US" sz="1600" dirty="0">
                <a:solidFill>
                  <a:schemeClr val="bg1"/>
                </a:solidFill>
                <a:latin typeface="Georgia" charset="0"/>
                <a:ea typeface="MS Gothic" charset="0"/>
                <a:cs typeface="MS Gothic" charset="0"/>
              </a:rPr>
              <a:t>This </a:t>
            </a:r>
            <a:r>
              <a:rPr lang="en-US" sz="1600" b="1" dirty="0">
                <a:solidFill>
                  <a:srgbClr val="FFFF00"/>
                </a:solidFill>
                <a:latin typeface="Georgia" charset="0"/>
                <a:ea typeface="MS Gothic" charset="0"/>
                <a:cs typeface="MS Gothic" charset="0"/>
              </a:rPr>
              <a:t>brave</a:t>
            </a:r>
            <a:r>
              <a:rPr lang="en-US" sz="1600" dirty="0">
                <a:solidFill>
                  <a:schemeClr val="bg1"/>
                </a:solidFill>
                <a:latin typeface="Georgia" charset="0"/>
                <a:ea typeface="MS Gothic" charset="0"/>
                <a:cs typeface="MS Gothic" charset="0"/>
              </a:rPr>
              <a:t> girl deserves endless retweets! </a:t>
            </a:r>
          </a:p>
          <a:p>
            <a:pPr algn="l" defTabSz="828675" hangingPunct="0">
              <a:lnSpc>
                <a:spcPct val="93000"/>
              </a:lnSpc>
              <a:spcBef>
                <a:spcPct val="0"/>
              </a:spcBef>
              <a:buClr>
                <a:srgbClr val="000000"/>
              </a:buClr>
              <a:buSzPct val="100000"/>
              <a:buFont typeface="Times New Roman" charset="0"/>
              <a:buNone/>
              <a:defRPr/>
            </a:pPr>
            <a:endParaRPr lang="en-US" sz="1600" dirty="0">
              <a:solidFill>
                <a:schemeClr val="bg1"/>
              </a:solidFill>
              <a:latin typeface="Georgia" charset="0"/>
              <a:ea typeface="MS Gothic" charset="0"/>
              <a:cs typeface="MS Gothic" charset="0"/>
            </a:endParaRPr>
          </a:p>
          <a:p>
            <a:pPr algn="l" defTabSz="828675" hangingPunct="0">
              <a:lnSpc>
                <a:spcPct val="93000"/>
              </a:lnSpc>
              <a:spcBef>
                <a:spcPct val="0"/>
              </a:spcBef>
              <a:buClr>
                <a:srgbClr val="000000"/>
              </a:buClr>
              <a:buSzPct val="100000"/>
              <a:buFont typeface="Times New Roman" charset="0"/>
              <a:buNone/>
              <a:defRPr/>
            </a:pPr>
            <a:r>
              <a:rPr lang="en-US" sz="1600" dirty="0">
                <a:solidFill>
                  <a:schemeClr val="bg1"/>
                </a:solidFill>
                <a:latin typeface="Georgia" charset="0"/>
                <a:ea typeface="MS Gothic" charset="0"/>
                <a:cs typeface="MS Gothic" charset="0"/>
              </a:rPr>
              <a:t>	Watching </a:t>
            </a:r>
            <a:r>
              <a:rPr lang="en-US" sz="1600" b="1" dirty="0">
                <a:solidFill>
                  <a:srgbClr val="FFFF00"/>
                </a:solidFill>
                <a:latin typeface="Georgia" charset="0"/>
                <a:ea typeface="MS Gothic" charset="0"/>
                <a:cs typeface="MS Gothic" charset="0"/>
              </a:rPr>
              <a:t>brave</a:t>
            </a:r>
            <a:r>
              <a:rPr lang="en-US" sz="1600" dirty="0">
                <a:solidFill>
                  <a:schemeClr val="bg1"/>
                </a:solidFill>
                <a:latin typeface="Georgia" charset="0"/>
                <a:ea typeface="MS Gothic" charset="0"/>
                <a:cs typeface="MS Gothic" charset="0"/>
              </a:rPr>
              <a:t> with the kiddos!</a:t>
            </a:r>
          </a:p>
          <a:p>
            <a:pPr algn="l" defTabSz="828675" hangingPunct="0">
              <a:lnSpc>
                <a:spcPct val="93000"/>
              </a:lnSpc>
              <a:spcBef>
                <a:spcPct val="0"/>
              </a:spcBef>
              <a:buClr>
                <a:srgbClr val="000000"/>
              </a:buClr>
              <a:buSzPct val="100000"/>
              <a:buFont typeface="Times New Roman" charset="0"/>
              <a:buNone/>
              <a:defRPr/>
            </a:pPr>
            <a:endParaRPr lang="en-US" sz="1600" dirty="0">
              <a:solidFill>
                <a:schemeClr val="bg1"/>
              </a:solidFill>
              <a:latin typeface="Georgia" charset="0"/>
              <a:ea typeface="MS Gothic" charset="0"/>
              <a:cs typeface="MS Gothic" charset="0"/>
            </a:endParaRPr>
          </a:p>
          <a:p>
            <a:pPr algn="l" defTabSz="828675" hangingPunct="0">
              <a:lnSpc>
                <a:spcPct val="93000"/>
              </a:lnSpc>
              <a:spcBef>
                <a:spcPct val="0"/>
              </a:spcBef>
              <a:buClr>
                <a:srgbClr val="000000"/>
              </a:buClr>
              <a:buSzPct val="100000"/>
              <a:buFont typeface="Times New Roman" charset="0"/>
              <a:buNone/>
              <a:defRPr/>
            </a:pPr>
            <a:r>
              <a:rPr lang="en-US" sz="1600" dirty="0">
                <a:solidFill>
                  <a:schemeClr val="bg1"/>
                </a:solidFill>
                <a:latin typeface="Georgia" charset="0"/>
                <a:ea typeface="MS Gothic" charset="0"/>
                <a:cs typeface="MS Gothic" charset="0"/>
              </a:rPr>
              <a:t>	watching </a:t>
            </a:r>
            <a:r>
              <a:rPr lang="en-US" sz="1600" dirty="0" err="1">
                <a:solidFill>
                  <a:schemeClr val="bg1"/>
                </a:solidFill>
                <a:latin typeface="Georgia" charset="0"/>
                <a:ea typeface="MS Gothic" charset="0"/>
                <a:cs typeface="MS Gothic" charset="0"/>
              </a:rPr>
              <a:t>Bregor</a:t>
            </a:r>
            <a:r>
              <a:rPr lang="en-US" sz="1600" dirty="0">
                <a:solidFill>
                  <a:schemeClr val="bg1"/>
                </a:solidFill>
                <a:latin typeface="Georgia" charset="0"/>
                <a:ea typeface="MS Gothic" charset="0"/>
                <a:cs typeface="MS Gothic" charset="0"/>
              </a:rPr>
              <a:t> playing </a:t>
            </a:r>
            <a:r>
              <a:rPr lang="en-US" sz="1600" dirty="0" err="1">
                <a:solidFill>
                  <a:schemeClr val="bg1"/>
                </a:solidFill>
                <a:latin typeface="Georgia" charset="0"/>
                <a:ea typeface="MS Gothic" charset="0"/>
                <a:cs typeface="MS Gothic" charset="0"/>
              </a:rPr>
              <a:t>Civ</a:t>
            </a:r>
            <a:r>
              <a:rPr lang="en-US" sz="1600" dirty="0">
                <a:solidFill>
                  <a:schemeClr val="bg1"/>
                </a:solidFill>
                <a:latin typeface="Georgia" charset="0"/>
                <a:ea typeface="MS Gothic" charset="0"/>
                <a:cs typeface="MS Gothic" charset="0"/>
              </a:rPr>
              <a:t> 5: </a:t>
            </a:r>
            <a:r>
              <a:rPr lang="en-US" sz="1600" b="1" dirty="0">
                <a:solidFill>
                  <a:srgbClr val="FFFF00"/>
                </a:solidFill>
                <a:latin typeface="Georgia" charset="0"/>
                <a:ea typeface="MS Gothic" charset="0"/>
                <a:cs typeface="MS Gothic" charset="0"/>
              </a:rPr>
              <a:t>Brave</a:t>
            </a:r>
            <a:r>
              <a:rPr lang="en-US" sz="1600" dirty="0">
                <a:solidFill>
                  <a:schemeClr val="bg1"/>
                </a:solidFill>
                <a:latin typeface="Georgia" charset="0"/>
                <a:ea typeface="MS Gothic" charset="0"/>
                <a:cs typeface="MS Gothic" charset="0"/>
              </a:rPr>
              <a:t> New World </a:t>
            </a:r>
            <a:r>
              <a:rPr lang="en-US" sz="1600" dirty="0" smtClean="0">
                <a:solidFill>
                  <a:schemeClr val="bg1"/>
                </a:solidFill>
                <a:latin typeface="Georgia" charset="0"/>
                <a:ea typeface="MS Gothic" charset="0"/>
                <a:cs typeface="MS Gothic" charset="0"/>
              </a:rPr>
              <a:t> and thinking of </a:t>
            </a:r>
            <a:r>
              <a:rPr lang="en-US" sz="1600" dirty="0">
                <a:solidFill>
                  <a:schemeClr val="bg1"/>
                </a:solidFill>
                <a:latin typeface="Georgia" charset="0"/>
                <a:ea typeface="MS Gothic" charset="0"/>
                <a:cs typeface="MS Gothic" charset="0"/>
              </a:rPr>
              <a:t>getting </a:t>
            </a:r>
            <a:r>
              <a:rPr lang="en-US" sz="1600" dirty="0" smtClean="0">
                <a:solidFill>
                  <a:schemeClr val="bg1"/>
                </a:solidFill>
                <a:latin typeface="Georgia" charset="0"/>
                <a:ea typeface="MS Gothic" charset="0"/>
                <a:cs typeface="MS Gothic" charset="0"/>
              </a:rPr>
              <a:t>it</a:t>
            </a:r>
            <a:endParaRPr lang="en-US" sz="1600" dirty="0">
              <a:solidFill>
                <a:schemeClr val="bg1"/>
              </a:solidFill>
              <a:latin typeface="Georgia" charset="0"/>
              <a:ea typeface="MS Gothic" charset="0"/>
              <a:cs typeface="MS Gothic" charset="0"/>
            </a:endParaRPr>
          </a:p>
        </p:txBody>
      </p:sp>
      <p:pic>
        <p:nvPicPr>
          <p:cNvPr id="6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1462" y="1066800"/>
            <a:ext cx="379413" cy="381000"/>
          </a:xfrm>
          <a:prstGeom prst="rect">
            <a:avLst/>
          </a:prstGeom>
          <a:noFill/>
          <a:ln>
            <a:noFill/>
          </a:ln>
          <a:effectLst/>
          <a:extLst>
            <a:ext uri="{909E8E84-426E-40dd-AFC4-6F175D3DCCD1}">
              <a14:hiddenFill xmlns="" xmlns:a14="http://schemas.microsoft.com/office/drawing/2010/main">
                <a:blipFill dpi="0" rotWithShape="0">
                  <a:blip xmlns:r="http://schemas.openxmlformats.org/officeDocument/2006/relationships"/>
                  <a:srcRect/>
                  <a:stretch>
                    <a:fillRect/>
                  </a:stretch>
                </a:blip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pic>
        <p:nvPicPr>
          <p:cNvPr id="62"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1462" y="1516063"/>
            <a:ext cx="490538" cy="388937"/>
          </a:xfrm>
          <a:prstGeom prst="rect">
            <a:avLst/>
          </a:prstGeom>
          <a:noFill/>
          <a:ln>
            <a:noFill/>
          </a:ln>
          <a:effectLst/>
          <a:extLst>
            <a:ext uri="{909E8E84-426E-40dd-AFC4-6F175D3DCCD1}">
              <a14:hiddenFill xmlns="" xmlns:a14="http://schemas.microsoft.com/office/drawing/2010/main">
                <a:blipFill dpi="0" rotWithShape="0">
                  <a:blip xmlns:r="http://schemas.openxmlformats.org/officeDocument/2006/relationships"/>
                  <a:srcRect/>
                  <a:stretch>
                    <a:fillRect/>
                  </a:stretch>
                </a:blip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pic>
        <p:nvPicPr>
          <p:cNvPr id="63"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1462" y="1951038"/>
            <a:ext cx="379413" cy="381000"/>
          </a:xfrm>
          <a:prstGeom prst="rect">
            <a:avLst/>
          </a:prstGeom>
          <a:noFill/>
          <a:ln>
            <a:noFill/>
          </a:ln>
          <a:effectLst/>
          <a:extLst>
            <a:ext uri="{909E8E84-426E-40dd-AFC4-6F175D3DCCD1}">
              <a14:hiddenFill xmlns="" xmlns:a14="http://schemas.microsoft.com/office/drawing/2010/main">
                <a:blipFill dpi="0" rotWithShape="0">
                  <a:blip xmlns:r="http://schemas.openxmlformats.org/officeDocument/2006/relationships"/>
                  <a:srcRect/>
                  <a:stretch>
                    <a:fillRect/>
                  </a:stretch>
                </a:blipFill>
              </a14:hiddenFill>
            </a:ext>
            <a:ext uri="{91240B29-F687-4f45-9708-019B960494DF}">
              <a14:hiddenLine xmlns="" xmlns:a14="http://schemas.microsoft.com/office/drawing/2010/main" w="21600">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pic>
        <p:nvPicPr>
          <p:cNvPr id="64"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1462" y="2420938"/>
            <a:ext cx="490538" cy="390525"/>
          </a:xfrm>
          <a:prstGeom prst="rect">
            <a:avLst/>
          </a:prstGeom>
          <a:noFill/>
          <a:ln>
            <a:noFill/>
          </a:ln>
          <a:effectLst/>
          <a:extLst>
            <a:ext uri="{909E8E84-426E-40dd-AFC4-6F175D3DCCD1}">
              <a14:hiddenFill xmlns="" xmlns:a14="http://schemas.microsoft.com/office/drawing/2010/main">
                <a:blipFill dpi="0" rotWithShape="0">
                  <a:blip xmlns:r="http://schemas.openxmlformats.org/officeDocument/2006/relationships"/>
                  <a:srcRect/>
                  <a:stretch>
                    <a:fillRect/>
                  </a:stretch>
                </a:blipFill>
              </a14:hiddenFill>
            </a:ext>
            <a:ext uri="{91240B29-F687-4f45-9708-019B960494DF}">
              <a14:hiddenLine xmlns="" xmlns:a14="http://schemas.microsoft.com/office/drawing/2010/main" w="21600">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sp>
        <p:nvSpPr>
          <p:cNvPr id="65" name="Rectangle 3"/>
          <p:cNvSpPr txBox="1">
            <a:spLocks noChangeArrowheads="1"/>
          </p:cNvSpPr>
          <p:nvPr/>
        </p:nvSpPr>
        <p:spPr bwMode="auto">
          <a:xfrm>
            <a:off x="120316" y="3025775"/>
            <a:ext cx="4620123" cy="3832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vert="horz" wrap="square" lIns="0" tIns="25602" rIns="0" bIns="0" numCol="1" anchor="t" anchorCtr="0" compatLnSpc="1">
            <a:prstTxWarp prst="textNoShape">
              <a:avLst/>
            </a:prstTxWarp>
          </a:bodyPr>
          <a:lstStyle>
            <a:lvl1pPr marL="173038" indent="-173038" algn="l" rtl="0" eaLnBrk="0" fontAlgn="base" hangingPunct="0">
              <a:spcBef>
                <a:spcPct val="50000"/>
              </a:spcBef>
              <a:spcAft>
                <a:spcPct val="0"/>
              </a:spcAft>
              <a:buClr>
                <a:schemeClr val="tx1"/>
              </a:buClr>
              <a:buFont typeface="Wingdings" panose="05000000000000000000" pitchFamily="2" charset="2"/>
              <a:buChar char="§"/>
              <a:defRPr sz="1600" kern="1200">
                <a:solidFill>
                  <a:schemeClr val="tx1"/>
                </a:solidFill>
                <a:latin typeface="Whitney Light" pitchFamily="50" charset="0"/>
                <a:ea typeface="+mn-ea"/>
                <a:cs typeface="+mn-cs"/>
              </a:defRPr>
            </a:lvl1pPr>
            <a:lvl2pPr marL="509588" indent="-163513" algn="l" rtl="0" eaLnBrk="0" fontAlgn="base" hangingPunct="0">
              <a:spcBef>
                <a:spcPct val="0"/>
              </a:spcBef>
              <a:spcAft>
                <a:spcPct val="0"/>
              </a:spcAft>
              <a:buClr>
                <a:schemeClr val="tx1"/>
              </a:buClr>
              <a:buFont typeface="Arial" panose="020B0604020202020204" pitchFamily="34" charset="0"/>
              <a:buChar char="–"/>
              <a:defRPr sz="1600" kern="1200">
                <a:solidFill>
                  <a:schemeClr val="tx1"/>
                </a:solidFill>
                <a:latin typeface="Whitney Light" pitchFamily="50" charset="0"/>
                <a:ea typeface="+mn-ea"/>
                <a:cs typeface="+mn-cs"/>
              </a:defRPr>
            </a:lvl2pPr>
            <a:lvl3pPr marL="855663" indent="-173038" algn="l" rtl="0" eaLnBrk="0" fontAlgn="base" hangingPunct="0">
              <a:spcBef>
                <a:spcPct val="0"/>
              </a:spcBef>
              <a:spcAft>
                <a:spcPct val="0"/>
              </a:spcAft>
              <a:buClr>
                <a:schemeClr val="tx1"/>
              </a:buClr>
              <a:buChar char="•"/>
              <a:defRPr sz="1600" kern="1200">
                <a:solidFill>
                  <a:schemeClr val="tx1"/>
                </a:solidFill>
                <a:latin typeface="Whitney Light" pitchFamily="50" charset="0"/>
                <a:ea typeface="+mn-ea"/>
                <a:cs typeface="+mn-cs"/>
              </a:defRPr>
            </a:lvl3pPr>
            <a:lvl4pPr marL="1203325" indent="-173038" algn="l" rtl="0" eaLnBrk="0" fontAlgn="base" hangingPunct="0">
              <a:spcBef>
                <a:spcPct val="20000"/>
              </a:spcBef>
              <a:spcAft>
                <a:spcPct val="0"/>
              </a:spcAft>
              <a:buClr>
                <a:schemeClr val="bg1"/>
              </a:buClr>
              <a:defRPr sz="1600" kern="1200">
                <a:solidFill>
                  <a:schemeClr val="bg1"/>
                </a:solidFill>
                <a:latin typeface="+mn-lt"/>
                <a:ea typeface="+mn-ea"/>
                <a:cs typeface="+mn-cs"/>
              </a:defRPr>
            </a:lvl4pPr>
            <a:lvl5pPr marL="1539875" indent="-163513" algn="l" rtl="0" eaLnBrk="0" fontAlgn="base" hangingPunct="0">
              <a:spcBef>
                <a:spcPct val="20000"/>
              </a:spcBef>
              <a:spcAft>
                <a:spcPct val="0"/>
              </a:spcAft>
              <a:buClr>
                <a:schemeClr val="bg1"/>
              </a:buClr>
              <a:buChar char="»"/>
              <a:defRPr sz="16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31800" indent="-323850" defTabSz="457200">
              <a:lnSpc>
                <a:spcPct val="83000"/>
              </a:lnSpc>
              <a:buFont typeface="Wingdings" charset="0"/>
              <a:buChar cha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pPr>
            <a:r>
              <a:rPr lang="en-US" sz="2000" dirty="0" smtClean="0">
                <a:ea typeface="ＭＳ Ｐゴシック" charset="0"/>
                <a:cs typeface="ＭＳ Ｐゴシック" charset="0"/>
              </a:rPr>
              <a:t>Perform term disambiguation at the term, not instance level</a:t>
            </a:r>
          </a:p>
          <a:p>
            <a:pPr marL="863600" lvl="1" indent="-323850" defTabSz="457200">
              <a:lnSpc>
                <a:spcPct val="83000"/>
              </a:lnSpc>
              <a:buFont typeface="Arial" charset="0"/>
              <a:buChar cha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pPr>
            <a:r>
              <a:rPr lang="en-US" dirty="0" smtClean="0">
                <a:ea typeface="ＭＳ Ｐゴシック" charset="0"/>
              </a:rPr>
              <a:t>Given term  </a:t>
            </a:r>
            <a:r>
              <a:rPr lang="en-US" dirty="0" smtClean="0">
                <a:latin typeface="Arial Black" charset="0"/>
                <a:ea typeface="ＭＳ Ｐゴシック" charset="0"/>
              </a:rPr>
              <a:t>T</a:t>
            </a:r>
            <a:r>
              <a:rPr lang="en-US" dirty="0" smtClean="0">
                <a:ea typeface="ＭＳ Ｐゴシック" charset="0"/>
              </a:rPr>
              <a:t> and its category </a:t>
            </a:r>
            <a:r>
              <a:rPr lang="en-US" dirty="0" smtClean="0">
                <a:latin typeface="Arial Black" charset="0"/>
                <a:ea typeface="ＭＳ Ｐゴシック" charset="0"/>
              </a:rPr>
              <a:t>C</a:t>
            </a:r>
            <a:r>
              <a:rPr lang="en-US" dirty="0" smtClean="0">
                <a:ea typeface="ＭＳ Ｐゴシック" charset="0"/>
              </a:rPr>
              <a:t>, do </a:t>
            </a:r>
            <a:r>
              <a:rPr lang="en-US" b="1" i="1" dirty="0" smtClean="0">
                <a:ea typeface="ＭＳ Ｐゴシック" charset="0"/>
              </a:rPr>
              <a:t>all</a:t>
            </a:r>
            <a:r>
              <a:rPr lang="en-US" dirty="0" smtClean="0">
                <a:ea typeface="ＭＳ Ｐゴシック" charset="0"/>
              </a:rPr>
              <a:t> the mentions of the term reference a member of that category?</a:t>
            </a:r>
          </a:p>
          <a:p>
            <a:pPr marL="863600" lvl="1" indent="-323850" defTabSz="457200">
              <a:lnSpc>
                <a:spcPct val="83000"/>
              </a:lnSpc>
              <a:buFont typeface="Arial" charset="0"/>
              <a:buChar cha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pPr>
            <a:endParaRPr lang="en-US" dirty="0" smtClean="0">
              <a:ea typeface="ＭＳ Ｐゴシック" charset="0"/>
            </a:endParaRPr>
          </a:p>
          <a:p>
            <a:pPr marL="431800" indent="-323850" defTabSz="457200">
              <a:lnSpc>
                <a:spcPct val="83000"/>
              </a:lnSpc>
              <a:buFont typeface="Wingdings" charset="0"/>
              <a:buChar cha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pPr>
            <a:r>
              <a:rPr lang="en-US" sz="2000" dirty="0" smtClean="0">
                <a:ea typeface="ＭＳ Ｐゴシック" charset="0"/>
                <a:cs typeface="ＭＳ Ｐゴシック" charset="0"/>
              </a:rPr>
              <a:t>Motivation for IE</a:t>
            </a:r>
          </a:p>
          <a:p>
            <a:pPr marL="863600" lvl="1" indent="-323850" defTabSz="457200">
              <a:lnSpc>
                <a:spcPct val="83000"/>
              </a:lnSpc>
              <a:buFont typeface="Arial" charset="0"/>
              <a:buChar cha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pPr>
            <a:r>
              <a:rPr lang="en-US" dirty="0">
                <a:ea typeface="ＭＳ Ｐゴシック" charset="0"/>
              </a:rPr>
              <a:t>Simpler model if the term unambiguous</a:t>
            </a:r>
          </a:p>
          <a:p>
            <a:pPr marL="863600" lvl="1" indent="-323850" defTabSz="457200">
              <a:lnSpc>
                <a:spcPct val="83000"/>
              </a:lnSpc>
              <a:buFont typeface="Arial" charset="0"/>
              <a:buChar cha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pPr>
            <a:r>
              <a:rPr lang="en-US" dirty="0">
                <a:ea typeface="ＭＳ Ｐゴシック" charset="0"/>
              </a:rPr>
              <a:t>More complex model otherwise</a:t>
            </a:r>
          </a:p>
          <a:p>
            <a:pPr marL="431800" indent="-323850" defTabSz="457200">
              <a:lnSpc>
                <a:spcPct val="83000"/>
              </a:lnSpc>
              <a:buFont typeface="Wingdings" charset="0"/>
              <a:buChar cha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pPr>
            <a:endParaRPr lang="en-US" sz="2000" dirty="0" smtClean="0">
              <a:ea typeface="ＭＳ Ｐゴシック" charset="0"/>
              <a:cs typeface="ＭＳ Ｐゴシック" charset="0"/>
            </a:endParaRPr>
          </a:p>
        </p:txBody>
      </p:sp>
    </p:spTree>
    <p:extLst>
      <p:ext uri="{BB962C8B-B14F-4D97-AF65-F5344CB8AC3E}">
        <p14:creationId xmlns:p14="http://schemas.microsoft.com/office/powerpoint/2010/main" val="2052496427"/>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nodeType="clickEffect">
                                  <p:stCondLst>
                                    <p:cond delay="0"/>
                                  </p:stCondLst>
                                  <p:childTnLst>
                                    <p:set>
                                      <p:cBhvr>
                                        <p:cTn id="6" dur="1" fill="hold">
                                          <p:stCondLst>
                                            <p:cond delay="0"/>
                                          </p:stCondLst>
                                        </p:cTn>
                                        <p:tgtEl>
                                          <p:spTgt spid="474116"/>
                                        </p:tgtEl>
                                        <p:attrNameLst>
                                          <p:attrName>style.visibility</p:attrName>
                                        </p:attrNameLst>
                                      </p:cBhvr>
                                      <p:to>
                                        <p:strVal val="visible"/>
                                      </p:to>
                                    </p:set>
                                    <p:anim calcmode="lin" valueType="num">
                                      <p:cBhvr additive="base">
                                        <p:cTn id="7" dur="500" fill="hold"/>
                                        <p:tgtEl>
                                          <p:spTgt spid="474116"/>
                                        </p:tgtEl>
                                        <p:attrNameLst>
                                          <p:attrName>ppt_x</p:attrName>
                                        </p:attrNameLst>
                                      </p:cBhvr>
                                      <p:tavLst>
                                        <p:tav tm="0">
                                          <p:val>
                                            <p:strVal val="#ppt_x"/>
                                          </p:val>
                                        </p:tav>
                                        <p:tav tm="100000">
                                          <p:val>
                                            <p:strVal val="#ppt_x"/>
                                          </p:val>
                                        </p:tav>
                                      </p:tavLst>
                                    </p:anim>
                                    <p:anim calcmode="lin" valueType="num">
                                      <p:cBhvr additive="base">
                                        <p:cTn id="8" dur="500" fill="hold"/>
                                        <p:tgtEl>
                                          <p:spTgt spid="474116"/>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7" presetClass="exit" presetSubtype="0" fill="hold" nodeType="clickEffect">
                                  <p:stCondLst>
                                    <p:cond delay="0"/>
                                  </p:stCondLst>
                                  <p:childTnLst>
                                    <p:animEffect transition="out" filter="fade">
                                      <p:cBhvr>
                                        <p:cTn id="12" dur="2000"/>
                                        <p:tgtEl>
                                          <p:spTgt spid="474116"/>
                                        </p:tgtEl>
                                      </p:cBhvr>
                                    </p:animEffect>
                                    <p:anim calcmode="lin" valueType="num">
                                      <p:cBhvr>
                                        <p:cTn id="13" dur="2000"/>
                                        <p:tgtEl>
                                          <p:spTgt spid="474116"/>
                                        </p:tgtEl>
                                        <p:attrNameLst>
                                          <p:attrName>ppt_x</p:attrName>
                                        </p:attrNameLst>
                                      </p:cBhvr>
                                      <p:tavLst>
                                        <p:tav tm="0">
                                          <p:val>
                                            <p:strVal val="ppt_x"/>
                                          </p:val>
                                        </p:tav>
                                        <p:tav tm="100000">
                                          <p:val>
                                            <p:strVal val="ppt_x"/>
                                          </p:val>
                                        </p:tav>
                                      </p:tavLst>
                                    </p:anim>
                                    <p:anim calcmode="lin" valueType="num">
                                      <p:cBhvr>
                                        <p:cTn id="14" dur="200" decel="100000"/>
                                        <p:tgtEl>
                                          <p:spTgt spid="474116"/>
                                        </p:tgtEl>
                                        <p:attrNameLst>
                                          <p:attrName>ppt_y</p:attrName>
                                        </p:attrNameLst>
                                      </p:cBhvr>
                                      <p:tavLst>
                                        <p:tav tm="0">
                                          <p:val>
                                            <p:strVal val="ppt_y"/>
                                          </p:val>
                                        </p:tav>
                                        <p:tav tm="100000">
                                          <p:val>
                                            <p:strVal val="ppt_y-.03"/>
                                          </p:val>
                                        </p:tav>
                                      </p:tavLst>
                                    </p:anim>
                                    <p:anim calcmode="lin" valueType="num">
                                      <p:cBhvr>
                                        <p:cTn id="15" dur="1800" accel="100000">
                                          <p:stCondLst>
                                            <p:cond delay="200"/>
                                          </p:stCondLst>
                                        </p:cTn>
                                        <p:tgtEl>
                                          <p:spTgt spid="474116"/>
                                        </p:tgtEl>
                                        <p:attrNameLst>
                                          <p:attrName>ppt_y</p:attrName>
                                        </p:attrNameLst>
                                      </p:cBhvr>
                                      <p:tavLst>
                                        <p:tav tm="0">
                                          <p:val>
                                            <p:strVal val="ppt_y"/>
                                          </p:val>
                                        </p:tav>
                                        <p:tav tm="100000">
                                          <p:val>
                                            <p:strVal val="ppt_y+1"/>
                                          </p:val>
                                        </p:tav>
                                      </p:tavLst>
                                    </p:anim>
                                    <p:set>
                                      <p:cBhvr>
                                        <p:cTn id="16" dur="1" fill="hold">
                                          <p:stCondLst>
                                            <p:cond delay="1999"/>
                                          </p:stCondLst>
                                        </p:cTn>
                                        <p:tgtEl>
                                          <p:spTgt spid="474116"/>
                                        </p:tgtEl>
                                        <p:attrNameLst>
                                          <p:attrName>style.visibility</p:attrName>
                                        </p:attrNameLst>
                                      </p:cBhvr>
                                      <p:to>
                                        <p:strVal val="hidden"/>
                                      </p:to>
                                    </p:set>
                                  </p:childTnLst>
                                </p:cTn>
                              </p:par>
                            </p:childTnLst>
                          </p:cTn>
                        </p:par>
                        <p:par>
                          <p:cTn id="17" fill="hold" nodeType="afterGroup">
                            <p:stCondLst>
                              <p:cond delay="2000"/>
                            </p:stCondLst>
                            <p:childTnLst>
                              <p:par>
                                <p:cTn id="18" presetID="9" presetClass="entr" presetSubtype="0" fill="hold" nodeType="afterEffect">
                                  <p:stCondLst>
                                    <p:cond delay="0"/>
                                  </p:stCondLst>
                                  <p:childTnLst>
                                    <p:set>
                                      <p:cBhvr>
                                        <p:cTn id="19" dur="1" fill="hold">
                                          <p:stCondLst>
                                            <p:cond delay="0"/>
                                          </p:stCondLst>
                                        </p:cTn>
                                        <p:tgtEl>
                                          <p:spTgt spid="474137"/>
                                        </p:tgtEl>
                                        <p:attrNameLst>
                                          <p:attrName>style.visibility</p:attrName>
                                        </p:attrNameLst>
                                      </p:cBhvr>
                                      <p:to>
                                        <p:strVal val="visible"/>
                                      </p:to>
                                    </p:set>
                                    <p:animEffect transition="in" filter="dissolve">
                                      <p:cBhvr>
                                        <p:cTn id="20" dur="500"/>
                                        <p:tgtEl>
                                          <p:spTgt spid="474137"/>
                                        </p:tgtEl>
                                      </p:cBhvr>
                                    </p:animEffect>
                                  </p:childTnLst>
                                </p:cTn>
                              </p:par>
                              <p:par>
                                <p:cTn id="21" presetID="9" presetClass="entr" presetSubtype="0" fill="hold" nodeType="withEffect">
                                  <p:stCondLst>
                                    <p:cond delay="0"/>
                                  </p:stCondLst>
                                  <p:childTnLst>
                                    <p:set>
                                      <p:cBhvr>
                                        <p:cTn id="22" dur="1" fill="hold">
                                          <p:stCondLst>
                                            <p:cond delay="0"/>
                                          </p:stCondLst>
                                        </p:cTn>
                                        <p:tgtEl>
                                          <p:spTgt spid="474153"/>
                                        </p:tgtEl>
                                        <p:attrNameLst>
                                          <p:attrName>style.visibility</p:attrName>
                                        </p:attrNameLst>
                                      </p:cBhvr>
                                      <p:to>
                                        <p:strVal val="visible"/>
                                      </p:to>
                                    </p:set>
                                    <p:animEffect transition="in" filter="dissolve">
                                      <p:cBhvr>
                                        <p:cTn id="23" dur="500"/>
                                        <p:tgtEl>
                                          <p:spTgt spid="4741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Rectangle 8"/>
          <p:cNvSpPr>
            <a:spLocks noGrp="1" noChangeArrowheads="1"/>
          </p:cNvSpPr>
          <p:nvPr>
            <p:ph type="sldNum" sz="quarter" idx="10"/>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fld id="{705AF9FE-214A-46CD-88F9-ECCA5677C75E}" type="slidenum">
              <a:rPr lang="en-US" altLang="en-US" sz="1000">
                <a:solidFill>
                  <a:srgbClr val="FFFFFF"/>
                </a:solidFill>
              </a:rPr>
              <a:pPr eaLnBrk="1" hangingPunct="1"/>
              <a:t>46</a:t>
            </a:fld>
            <a:endParaRPr lang="en-US" altLang="en-US" sz="1000">
              <a:solidFill>
                <a:srgbClr val="FFFFFF"/>
              </a:solidFill>
            </a:endParaRPr>
          </a:p>
        </p:txBody>
      </p:sp>
      <p:grpSp>
        <p:nvGrpSpPr>
          <p:cNvPr id="93187" name="Group 3"/>
          <p:cNvGrpSpPr>
            <a:grpSpLocks/>
          </p:cNvGrpSpPr>
          <p:nvPr/>
        </p:nvGrpSpPr>
        <p:grpSpPr bwMode="auto">
          <a:xfrm>
            <a:off x="1185863" y="1978025"/>
            <a:ext cx="3455987" cy="898525"/>
            <a:chOff x="1687" y="1133"/>
            <a:chExt cx="2400" cy="864"/>
          </a:xfrm>
        </p:grpSpPr>
        <p:sp>
          <p:nvSpPr>
            <p:cNvPr id="476164" name="AutoShape 4"/>
            <p:cNvSpPr>
              <a:spLocks noChangeArrowheads="1"/>
            </p:cNvSpPr>
            <p:nvPr/>
          </p:nvSpPr>
          <p:spPr bwMode="auto">
            <a:xfrm>
              <a:off x="1687" y="1276"/>
              <a:ext cx="2400" cy="624"/>
            </a:xfrm>
            <a:prstGeom prst="flowChartManualOperation">
              <a:avLst/>
            </a:prstGeom>
            <a:gradFill rotWithShape="1">
              <a:gsLst>
                <a:gs pos="0">
                  <a:srgbClr val="333333"/>
                </a:gs>
                <a:gs pos="50000">
                  <a:srgbClr val="333333">
                    <a:gamma/>
                    <a:tint val="34902"/>
                    <a:invGamma/>
                  </a:srgbClr>
                </a:gs>
                <a:gs pos="100000">
                  <a:srgbClr val="333333"/>
                </a:gs>
              </a:gsLst>
              <a:lin ang="0" scaled="1"/>
            </a:gra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76165" name="Oval 5"/>
            <p:cNvSpPr>
              <a:spLocks noChangeArrowheads="1"/>
            </p:cNvSpPr>
            <p:nvPr/>
          </p:nvSpPr>
          <p:spPr bwMode="auto">
            <a:xfrm>
              <a:off x="1687" y="1133"/>
              <a:ext cx="2400" cy="289"/>
            </a:xfrm>
            <a:prstGeom prst="ellipse">
              <a:avLst/>
            </a:prstGeom>
            <a:gradFill rotWithShape="1">
              <a:gsLst>
                <a:gs pos="0">
                  <a:srgbClr val="333333"/>
                </a:gs>
                <a:gs pos="50000">
                  <a:srgbClr val="333333">
                    <a:gamma/>
                    <a:tint val="34902"/>
                    <a:invGamma/>
                  </a:srgbClr>
                </a:gs>
                <a:gs pos="100000">
                  <a:srgbClr val="333333"/>
                </a:gs>
              </a:gsLst>
              <a:lin ang="0" scaled="1"/>
            </a:grad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76166" name="Oval 6"/>
            <p:cNvSpPr>
              <a:spLocks noChangeArrowheads="1"/>
            </p:cNvSpPr>
            <p:nvPr/>
          </p:nvSpPr>
          <p:spPr bwMode="auto">
            <a:xfrm>
              <a:off x="2167" y="1757"/>
              <a:ext cx="1441" cy="240"/>
            </a:xfrm>
            <a:prstGeom prst="ellipse">
              <a:avLst/>
            </a:prstGeom>
            <a:gradFill rotWithShape="1">
              <a:gsLst>
                <a:gs pos="0">
                  <a:srgbClr val="333333"/>
                </a:gs>
                <a:gs pos="50000">
                  <a:srgbClr val="333333">
                    <a:gamma/>
                    <a:tint val="34902"/>
                    <a:invGamma/>
                  </a:srgbClr>
                </a:gs>
                <a:gs pos="100000">
                  <a:srgbClr val="333333"/>
                </a:gs>
              </a:gsLst>
              <a:lin ang="0" scaled="1"/>
            </a:grad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grpSp>
      <p:grpSp>
        <p:nvGrpSpPr>
          <p:cNvPr id="93188" name="Group 7"/>
          <p:cNvGrpSpPr>
            <a:grpSpLocks/>
          </p:cNvGrpSpPr>
          <p:nvPr/>
        </p:nvGrpSpPr>
        <p:grpSpPr bwMode="auto">
          <a:xfrm>
            <a:off x="1876425" y="3290888"/>
            <a:ext cx="2073275" cy="750887"/>
            <a:chOff x="2167" y="2093"/>
            <a:chExt cx="1440" cy="713"/>
          </a:xfrm>
        </p:grpSpPr>
        <p:sp>
          <p:nvSpPr>
            <p:cNvPr id="476168" name="AutoShape 8"/>
            <p:cNvSpPr>
              <a:spLocks noChangeArrowheads="1"/>
            </p:cNvSpPr>
            <p:nvPr/>
          </p:nvSpPr>
          <p:spPr bwMode="auto">
            <a:xfrm>
              <a:off x="2167" y="2238"/>
              <a:ext cx="1440" cy="479"/>
            </a:xfrm>
            <a:prstGeom prst="flowChartManualOperation">
              <a:avLst/>
            </a:prstGeom>
            <a:gradFill rotWithShape="1">
              <a:gsLst>
                <a:gs pos="0">
                  <a:srgbClr val="5F5F5F"/>
                </a:gs>
                <a:gs pos="50000">
                  <a:srgbClr val="5F5F5F">
                    <a:gamma/>
                    <a:tint val="34902"/>
                    <a:invGamma/>
                  </a:srgbClr>
                </a:gs>
                <a:gs pos="100000">
                  <a:srgbClr val="5F5F5F"/>
                </a:gs>
              </a:gsLst>
              <a:lin ang="0" scaled="1"/>
            </a:gra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76169" name="Oval 9"/>
            <p:cNvSpPr>
              <a:spLocks noChangeArrowheads="1"/>
            </p:cNvSpPr>
            <p:nvPr/>
          </p:nvSpPr>
          <p:spPr bwMode="auto">
            <a:xfrm>
              <a:off x="2167" y="2093"/>
              <a:ext cx="1440" cy="258"/>
            </a:xfrm>
            <a:prstGeom prst="ellipse">
              <a:avLst/>
            </a:prstGeom>
            <a:gradFill rotWithShape="1">
              <a:gsLst>
                <a:gs pos="0">
                  <a:srgbClr val="5F5F5F"/>
                </a:gs>
                <a:gs pos="50000">
                  <a:srgbClr val="5F5F5F">
                    <a:gamma/>
                    <a:tint val="34902"/>
                    <a:invGamma/>
                  </a:srgbClr>
                </a:gs>
                <a:gs pos="100000">
                  <a:srgbClr val="5F5F5F"/>
                </a:gs>
              </a:gsLst>
              <a:lin ang="0" scaled="1"/>
            </a:grad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76170" name="Oval 10"/>
            <p:cNvSpPr>
              <a:spLocks noChangeArrowheads="1"/>
            </p:cNvSpPr>
            <p:nvPr/>
          </p:nvSpPr>
          <p:spPr bwMode="auto">
            <a:xfrm>
              <a:off x="2455" y="2621"/>
              <a:ext cx="864" cy="185"/>
            </a:xfrm>
            <a:prstGeom prst="ellipse">
              <a:avLst/>
            </a:prstGeom>
            <a:gradFill rotWithShape="1">
              <a:gsLst>
                <a:gs pos="0">
                  <a:srgbClr val="5F5F5F"/>
                </a:gs>
                <a:gs pos="50000">
                  <a:srgbClr val="5F5F5F">
                    <a:gamma/>
                    <a:tint val="34902"/>
                    <a:invGamma/>
                  </a:srgbClr>
                </a:gs>
                <a:gs pos="100000">
                  <a:srgbClr val="5F5F5F"/>
                </a:gs>
              </a:gsLst>
              <a:lin ang="0" scaled="1"/>
            </a:grad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grpSp>
      <p:grpSp>
        <p:nvGrpSpPr>
          <p:cNvPr id="93189" name="Group 11"/>
          <p:cNvGrpSpPr>
            <a:grpSpLocks/>
          </p:cNvGrpSpPr>
          <p:nvPr/>
        </p:nvGrpSpPr>
        <p:grpSpPr bwMode="auto">
          <a:xfrm>
            <a:off x="2428875" y="4397375"/>
            <a:ext cx="1106488" cy="542925"/>
            <a:chOff x="1735" y="3492"/>
            <a:chExt cx="1440" cy="713"/>
          </a:xfrm>
        </p:grpSpPr>
        <p:sp>
          <p:nvSpPr>
            <p:cNvPr id="476172" name="AutoShape 12"/>
            <p:cNvSpPr>
              <a:spLocks noChangeArrowheads="1"/>
            </p:cNvSpPr>
            <p:nvPr/>
          </p:nvSpPr>
          <p:spPr bwMode="auto">
            <a:xfrm>
              <a:off x="1735" y="3636"/>
              <a:ext cx="1440" cy="480"/>
            </a:xfrm>
            <a:prstGeom prst="flowChartManualOperation">
              <a:avLst/>
            </a:prstGeom>
            <a:gradFill rotWithShape="1">
              <a:gsLst>
                <a:gs pos="0">
                  <a:srgbClr val="969696"/>
                </a:gs>
                <a:gs pos="50000">
                  <a:srgbClr val="969696">
                    <a:gamma/>
                    <a:tint val="44314"/>
                    <a:invGamma/>
                  </a:srgbClr>
                </a:gs>
                <a:gs pos="100000">
                  <a:srgbClr val="969696"/>
                </a:gs>
              </a:gsLst>
              <a:lin ang="0" scaled="1"/>
            </a:gra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76173" name="Oval 13"/>
            <p:cNvSpPr>
              <a:spLocks noChangeArrowheads="1"/>
            </p:cNvSpPr>
            <p:nvPr/>
          </p:nvSpPr>
          <p:spPr bwMode="auto">
            <a:xfrm>
              <a:off x="1735" y="3492"/>
              <a:ext cx="1440" cy="259"/>
            </a:xfrm>
            <a:prstGeom prst="ellipse">
              <a:avLst/>
            </a:prstGeom>
            <a:gradFill rotWithShape="1">
              <a:gsLst>
                <a:gs pos="0">
                  <a:srgbClr val="969696"/>
                </a:gs>
                <a:gs pos="50000">
                  <a:srgbClr val="969696">
                    <a:gamma/>
                    <a:tint val="44314"/>
                    <a:invGamma/>
                  </a:srgbClr>
                </a:gs>
                <a:gs pos="100000">
                  <a:srgbClr val="969696"/>
                </a:gs>
              </a:gsLst>
              <a:lin ang="0" scaled="1"/>
            </a:grad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76174" name="Oval 14"/>
            <p:cNvSpPr>
              <a:spLocks noChangeArrowheads="1"/>
            </p:cNvSpPr>
            <p:nvPr/>
          </p:nvSpPr>
          <p:spPr bwMode="auto">
            <a:xfrm>
              <a:off x="2022" y="4019"/>
              <a:ext cx="866" cy="186"/>
            </a:xfrm>
            <a:prstGeom prst="ellipse">
              <a:avLst/>
            </a:prstGeom>
            <a:gradFill rotWithShape="1">
              <a:gsLst>
                <a:gs pos="0">
                  <a:srgbClr val="969696"/>
                </a:gs>
                <a:gs pos="50000">
                  <a:srgbClr val="969696">
                    <a:gamma/>
                    <a:tint val="44314"/>
                    <a:invGamma/>
                  </a:srgbClr>
                </a:gs>
                <a:gs pos="100000">
                  <a:srgbClr val="969696"/>
                </a:gs>
              </a:gsLst>
              <a:lin ang="0" scaled="1"/>
            </a:grad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grpSp>
      <p:grpSp>
        <p:nvGrpSpPr>
          <p:cNvPr id="93190" name="Group 15"/>
          <p:cNvGrpSpPr>
            <a:grpSpLocks/>
          </p:cNvGrpSpPr>
          <p:nvPr/>
        </p:nvGrpSpPr>
        <p:grpSpPr bwMode="auto">
          <a:xfrm>
            <a:off x="2774950" y="5226050"/>
            <a:ext cx="414338" cy="760413"/>
            <a:chOff x="2791" y="3629"/>
            <a:chExt cx="288" cy="528"/>
          </a:xfrm>
        </p:grpSpPr>
        <p:sp>
          <p:nvSpPr>
            <p:cNvPr id="476176" name="AutoShape 16"/>
            <p:cNvSpPr>
              <a:spLocks noChangeArrowheads="1"/>
            </p:cNvSpPr>
            <p:nvPr/>
          </p:nvSpPr>
          <p:spPr bwMode="auto">
            <a:xfrm>
              <a:off x="2791" y="3629"/>
              <a:ext cx="288" cy="528"/>
            </a:xfrm>
            <a:prstGeom prst="can">
              <a:avLst>
                <a:gd name="adj" fmla="val 45833"/>
              </a:avLst>
            </a:prstGeom>
            <a:gradFill rotWithShape="1">
              <a:gsLst>
                <a:gs pos="0">
                  <a:schemeClr val="folHlink"/>
                </a:gs>
                <a:gs pos="50000">
                  <a:schemeClr val="folHlink">
                    <a:gamma/>
                    <a:tint val="47451"/>
                    <a:invGamma/>
                  </a:schemeClr>
                </a:gs>
                <a:gs pos="100000">
                  <a:schemeClr val="folHlink"/>
                </a:gs>
              </a:gsLst>
              <a:lin ang="0" scaled="1"/>
            </a:grad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76177" name="Oval 17"/>
            <p:cNvSpPr>
              <a:spLocks noChangeArrowheads="1"/>
            </p:cNvSpPr>
            <p:nvPr/>
          </p:nvSpPr>
          <p:spPr bwMode="auto">
            <a:xfrm>
              <a:off x="2791" y="4061"/>
              <a:ext cx="288" cy="96"/>
            </a:xfrm>
            <a:prstGeom prst="ellipse">
              <a:avLst/>
            </a:prstGeom>
            <a:solidFill>
              <a:schemeClr val="bg2"/>
            </a:solid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grpSp>
      <p:sp>
        <p:nvSpPr>
          <p:cNvPr id="476178" name="Oval 18"/>
          <p:cNvSpPr>
            <a:spLocks noChangeArrowheads="1"/>
          </p:cNvSpPr>
          <p:nvPr/>
        </p:nvSpPr>
        <p:spPr bwMode="auto">
          <a:xfrm>
            <a:off x="3603625" y="1285875"/>
            <a:ext cx="277813" cy="276225"/>
          </a:xfrm>
          <a:prstGeom prst="ellipse">
            <a:avLst/>
          </a:prstGeom>
          <a:gradFill rotWithShape="1">
            <a:gsLst>
              <a:gs pos="0">
                <a:srgbClr val="FF0066">
                  <a:gamma/>
                  <a:tint val="25490"/>
                  <a:invGamma/>
                </a:srgbClr>
              </a:gs>
              <a:gs pos="100000">
                <a:srgbClr val="FF0066"/>
              </a:gs>
            </a:gsLst>
            <a:path path="shape">
              <a:fillToRect l="50000" t="50000" r="50000" b="50000"/>
            </a:path>
          </a:grad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76179" name="Oval 19"/>
          <p:cNvSpPr>
            <a:spLocks noChangeArrowheads="1"/>
          </p:cNvSpPr>
          <p:nvPr/>
        </p:nvSpPr>
        <p:spPr bwMode="auto">
          <a:xfrm>
            <a:off x="2566988" y="1978025"/>
            <a:ext cx="276225" cy="276225"/>
          </a:xfrm>
          <a:prstGeom prst="ellipse">
            <a:avLst/>
          </a:prstGeom>
          <a:gradFill rotWithShape="1">
            <a:gsLst>
              <a:gs pos="0">
                <a:srgbClr val="FF0066">
                  <a:gamma/>
                  <a:tint val="25490"/>
                  <a:invGamma/>
                </a:srgbClr>
              </a:gs>
              <a:gs pos="100000">
                <a:srgbClr val="FF0066"/>
              </a:gs>
            </a:gsLst>
            <a:path path="shape">
              <a:fillToRect l="50000" t="50000" r="50000" b="50000"/>
            </a:path>
          </a:grad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76180" name="Oval 20"/>
          <p:cNvSpPr>
            <a:spLocks noChangeArrowheads="1"/>
          </p:cNvSpPr>
          <p:nvPr/>
        </p:nvSpPr>
        <p:spPr bwMode="auto">
          <a:xfrm>
            <a:off x="3673475" y="1908175"/>
            <a:ext cx="276225" cy="276225"/>
          </a:xfrm>
          <a:prstGeom prst="ellipse">
            <a:avLst/>
          </a:prstGeom>
          <a:gradFill rotWithShape="1">
            <a:gsLst>
              <a:gs pos="0">
                <a:srgbClr val="FF0066">
                  <a:gamma/>
                  <a:tint val="25490"/>
                  <a:invGamma/>
                </a:srgbClr>
              </a:gs>
              <a:gs pos="100000">
                <a:srgbClr val="FF0066"/>
              </a:gs>
            </a:gsLst>
            <a:path path="shape">
              <a:fillToRect l="50000" t="50000" r="50000" b="50000"/>
            </a:path>
          </a:grad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76181" name="Oval 21"/>
          <p:cNvSpPr>
            <a:spLocks noChangeArrowheads="1"/>
          </p:cNvSpPr>
          <p:nvPr/>
        </p:nvSpPr>
        <p:spPr bwMode="auto">
          <a:xfrm>
            <a:off x="2982913" y="1908175"/>
            <a:ext cx="276225" cy="276225"/>
          </a:xfrm>
          <a:prstGeom prst="ellipse">
            <a:avLst/>
          </a:prstGeom>
          <a:gradFill rotWithShape="1">
            <a:gsLst>
              <a:gs pos="0">
                <a:srgbClr val="FF0066">
                  <a:gamma/>
                  <a:tint val="25490"/>
                  <a:invGamma/>
                </a:srgbClr>
              </a:gs>
              <a:gs pos="100000">
                <a:srgbClr val="FF0066"/>
              </a:gs>
            </a:gsLst>
            <a:path path="shape">
              <a:fillToRect l="50000" t="50000" r="50000" b="50000"/>
            </a:path>
          </a:grad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76182" name="Oval 22"/>
          <p:cNvSpPr>
            <a:spLocks noChangeArrowheads="1"/>
          </p:cNvSpPr>
          <p:nvPr/>
        </p:nvSpPr>
        <p:spPr bwMode="auto">
          <a:xfrm>
            <a:off x="2222500" y="1631950"/>
            <a:ext cx="276225" cy="276225"/>
          </a:xfrm>
          <a:prstGeom prst="ellipse">
            <a:avLst/>
          </a:prstGeom>
          <a:gradFill rotWithShape="1">
            <a:gsLst>
              <a:gs pos="0">
                <a:srgbClr val="FF0066">
                  <a:gamma/>
                  <a:tint val="25490"/>
                  <a:invGamma/>
                </a:srgbClr>
              </a:gs>
              <a:gs pos="100000">
                <a:srgbClr val="FF0066"/>
              </a:gs>
            </a:gsLst>
            <a:path path="shape">
              <a:fillToRect l="50000" t="50000" r="50000" b="50000"/>
            </a:path>
          </a:grad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76183" name="AutoShape 23"/>
          <p:cNvSpPr>
            <a:spLocks noChangeArrowheads="1"/>
          </p:cNvSpPr>
          <p:nvPr/>
        </p:nvSpPr>
        <p:spPr bwMode="auto">
          <a:xfrm>
            <a:off x="2084388" y="1978025"/>
            <a:ext cx="276225" cy="276225"/>
          </a:xfrm>
          <a:prstGeom prst="cube">
            <a:avLst>
              <a:gd name="adj" fmla="val 25000"/>
            </a:avLst>
          </a:prstGeom>
          <a:gradFill rotWithShape="1">
            <a:gsLst>
              <a:gs pos="0">
                <a:srgbClr val="008000"/>
              </a:gs>
              <a:gs pos="50000">
                <a:srgbClr val="008000">
                  <a:gamma/>
                  <a:tint val="25490"/>
                  <a:invGamma/>
                </a:srgbClr>
              </a:gs>
              <a:gs pos="100000">
                <a:srgbClr val="008000"/>
              </a:gs>
            </a:gsLst>
            <a:lin ang="0" scaled="1"/>
          </a:gra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76184" name="AutoShape 24"/>
          <p:cNvSpPr>
            <a:spLocks noChangeArrowheads="1"/>
          </p:cNvSpPr>
          <p:nvPr/>
        </p:nvSpPr>
        <p:spPr bwMode="auto">
          <a:xfrm>
            <a:off x="3743325" y="1562100"/>
            <a:ext cx="276225" cy="276225"/>
          </a:xfrm>
          <a:prstGeom prst="cube">
            <a:avLst>
              <a:gd name="adj" fmla="val 25000"/>
            </a:avLst>
          </a:prstGeom>
          <a:gradFill rotWithShape="1">
            <a:gsLst>
              <a:gs pos="0">
                <a:srgbClr val="008000"/>
              </a:gs>
              <a:gs pos="50000">
                <a:srgbClr val="008000">
                  <a:gamma/>
                  <a:tint val="25490"/>
                  <a:invGamma/>
                </a:srgbClr>
              </a:gs>
              <a:gs pos="100000">
                <a:srgbClr val="008000"/>
              </a:gs>
            </a:gsLst>
            <a:lin ang="0" scaled="1"/>
          </a:gra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76185" name="AutoShape 25"/>
          <p:cNvSpPr>
            <a:spLocks noChangeArrowheads="1"/>
          </p:cNvSpPr>
          <p:nvPr/>
        </p:nvSpPr>
        <p:spPr bwMode="auto">
          <a:xfrm>
            <a:off x="3327400" y="1978025"/>
            <a:ext cx="276225" cy="276225"/>
          </a:xfrm>
          <a:prstGeom prst="cube">
            <a:avLst>
              <a:gd name="adj" fmla="val 25000"/>
            </a:avLst>
          </a:prstGeom>
          <a:gradFill rotWithShape="1">
            <a:gsLst>
              <a:gs pos="0">
                <a:srgbClr val="008000"/>
              </a:gs>
              <a:gs pos="50000">
                <a:srgbClr val="008000">
                  <a:gamma/>
                  <a:tint val="25490"/>
                  <a:invGamma/>
                </a:srgbClr>
              </a:gs>
              <a:gs pos="100000">
                <a:srgbClr val="008000"/>
              </a:gs>
            </a:gsLst>
            <a:lin ang="0" scaled="1"/>
          </a:gra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76186" name="AutoShape 26"/>
          <p:cNvSpPr>
            <a:spLocks noChangeArrowheads="1"/>
          </p:cNvSpPr>
          <p:nvPr/>
        </p:nvSpPr>
        <p:spPr bwMode="auto">
          <a:xfrm>
            <a:off x="4087813" y="1770063"/>
            <a:ext cx="276225" cy="276225"/>
          </a:xfrm>
          <a:prstGeom prst="cube">
            <a:avLst>
              <a:gd name="adj" fmla="val 25000"/>
            </a:avLst>
          </a:prstGeom>
          <a:gradFill rotWithShape="1">
            <a:gsLst>
              <a:gs pos="0">
                <a:srgbClr val="008000"/>
              </a:gs>
              <a:gs pos="50000">
                <a:srgbClr val="008000">
                  <a:gamma/>
                  <a:tint val="25490"/>
                  <a:invGamma/>
                </a:srgbClr>
              </a:gs>
              <a:gs pos="100000">
                <a:srgbClr val="008000"/>
              </a:gs>
            </a:gsLst>
            <a:lin ang="0" scaled="1"/>
          </a:gra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76187" name="AutoShape 27"/>
          <p:cNvSpPr>
            <a:spLocks noChangeArrowheads="1"/>
          </p:cNvSpPr>
          <p:nvPr/>
        </p:nvSpPr>
        <p:spPr bwMode="auto">
          <a:xfrm>
            <a:off x="2636838" y="1631950"/>
            <a:ext cx="276225" cy="276225"/>
          </a:xfrm>
          <a:prstGeom prst="cube">
            <a:avLst>
              <a:gd name="adj" fmla="val 25000"/>
            </a:avLst>
          </a:prstGeom>
          <a:gradFill rotWithShape="1">
            <a:gsLst>
              <a:gs pos="0">
                <a:srgbClr val="008000"/>
              </a:gs>
              <a:gs pos="50000">
                <a:srgbClr val="008000">
                  <a:gamma/>
                  <a:tint val="25490"/>
                  <a:invGamma/>
                </a:srgbClr>
              </a:gs>
              <a:gs pos="100000">
                <a:srgbClr val="008000"/>
              </a:gs>
            </a:gsLst>
            <a:lin ang="0" scaled="1"/>
          </a:gra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76188" name="Oval 28"/>
          <p:cNvSpPr>
            <a:spLocks noChangeArrowheads="1"/>
          </p:cNvSpPr>
          <p:nvPr/>
        </p:nvSpPr>
        <p:spPr bwMode="auto">
          <a:xfrm>
            <a:off x="4087813" y="1423988"/>
            <a:ext cx="276225" cy="276225"/>
          </a:xfrm>
          <a:prstGeom prst="ellipse">
            <a:avLst/>
          </a:prstGeom>
          <a:gradFill rotWithShape="1">
            <a:gsLst>
              <a:gs pos="0">
                <a:srgbClr val="FF0066">
                  <a:gamma/>
                  <a:tint val="25490"/>
                  <a:invGamma/>
                </a:srgbClr>
              </a:gs>
              <a:gs pos="100000">
                <a:srgbClr val="FF0066"/>
              </a:gs>
            </a:gsLst>
            <a:path path="shape">
              <a:fillToRect l="50000" t="50000" r="50000" b="50000"/>
            </a:path>
          </a:grad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76189" name="Oval 29"/>
          <p:cNvSpPr>
            <a:spLocks noChangeArrowheads="1"/>
          </p:cNvSpPr>
          <p:nvPr/>
        </p:nvSpPr>
        <p:spPr bwMode="auto">
          <a:xfrm>
            <a:off x="2428875" y="1285875"/>
            <a:ext cx="276225" cy="276225"/>
          </a:xfrm>
          <a:prstGeom prst="ellipse">
            <a:avLst/>
          </a:prstGeom>
          <a:gradFill rotWithShape="1">
            <a:gsLst>
              <a:gs pos="0">
                <a:srgbClr val="FF0066">
                  <a:gamma/>
                  <a:tint val="25490"/>
                  <a:invGamma/>
                </a:srgbClr>
              </a:gs>
              <a:gs pos="100000">
                <a:srgbClr val="FF0066"/>
              </a:gs>
            </a:gsLst>
            <a:path path="shape">
              <a:fillToRect l="50000" t="50000" r="50000" b="50000"/>
            </a:path>
          </a:grad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76190" name="Oval 30"/>
          <p:cNvSpPr>
            <a:spLocks noChangeArrowheads="1"/>
          </p:cNvSpPr>
          <p:nvPr/>
        </p:nvSpPr>
        <p:spPr bwMode="auto">
          <a:xfrm>
            <a:off x="1876425" y="1355725"/>
            <a:ext cx="276225" cy="276225"/>
          </a:xfrm>
          <a:prstGeom prst="ellipse">
            <a:avLst/>
          </a:prstGeom>
          <a:gradFill rotWithShape="1">
            <a:gsLst>
              <a:gs pos="0">
                <a:srgbClr val="FF0066">
                  <a:gamma/>
                  <a:tint val="25490"/>
                  <a:invGamma/>
                </a:srgbClr>
              </a:gs>
              <a:gs pos="100000">
                <a:srgbClr val="FF0066"/>
              </a:gs>
            </a:gsLst>
            <a:path path="shape">
              <a:fillToRect l="50000" t="50000" r="50000" b="50000"/>
            </a:path>
          </a:grad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76191" name="Oval 31"/>
          <p:cNvSpPr>
            <a:spLocks noChangeArrowheads="1"/>
          </p:cNvSpPr>
          <p:nvPr/>
        </p:nvSpPr>
        <p:spPr bwMode="auto">
          <a:xfrm>
            <a:off x="1806575" y="1700213"/>
            <a:ext cx="277813" cy="277812"/>
          </a:xfrm>
          <a:prstGeom prst="ellipse">
            <a:avLst/>
          </a:prstGeom>
          <a:gradFill rotWithShape="1">
            <a:gsLst>
              <a:gs pos="0">
                <a:srgbClr val="FF0066">
                  <a:gamma/>
                  <a:tint val="25490"/>
                  <a:invGamma/>
                </a:srgbClr>
              </a:gs>
              <a:gs pos="100000">
                <a:srgbClr val="FF0066"/>
              </a:gs>
            </a:gsLst>
            <a:path path="shape">
              <a:fillToRect l="50000" t="50000" r="50000" b="50000"/>
            </a:path>
          </a:grad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76192" name="AutoShape 32"/>
          <p:cNvSpPr>
            <a:spLocks noChangeArrowheads="1"/>
          </p:cNvSpPr>
          <p:nvPr/>
        </p:nvSpPr>
        <p:spPr bwMode="auto">
          <a:xfrm>
            <a:off x="2843213" y="6097588"/>
            <a:ext cx="277812" cy="276225"/>
          </a:xfrm>
          <a:prstGeom prst="cube">
            <a:avLst>
              <a:gd name="adj" fmla="val 25000"/>
            </a:avLst>
          </a:prstGeom>
          <a:gradFill rotWithShape="1">
            <a:gsLst>
              <a:gs pos="0">
                <a:srgbClr val="008000"/>
              </a:gs>
              <a:gs pos="50000">
                <a:srgbClr val="008000">
                  <a:gamma/>
                  <a:tint val="25490"/>
                  <a:invGamma/>
                </a:srgbClr>
              </a:gs>
              <a:gs pos="100000">
                <a:srgbClr val="008000"/>
              </a:gs>
            </a:gsLst>
            <a:lin ang="0" scaled="1"/>
          </a:gra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76193" name="AutoShape 33"/>
          <p:cNvSpPr>
            <a:spLocks noChangeArrowheads="1"/>
          </p:cNvSpPr>
          <p:nvPr/>
        </p:nvSpPr>
        <p:spPr bwMode="auto">
          <a:xfrm>
            <a:off x="3259138" y="6056313"/>
            <a:ext cx="276225" cy="276225"/>
          </a:xfrm>
          <a:prstGeom prst="cube">
            <a:avLst>
              <a:gd name="adj" fmla="val 25000"/>
            </a:avLst>
          </a:prstGeom>
          <a:gradFill rotWithShape="1">
            <a:gsLst>
              <a:gs pos="0">
                <a:srgbClr val="008000"/>
              </a:gs>
              <a:gs pos="50000">
                <a:srgbClr val="008000">
                  <a:gamma/>
                  <a:tint val="25490"/>
                  <a:invGamma/>
                </a:srgbClr>
              </a:gs>
              <a:gs pos="100000">
                <a:srgbClr val="008000"/>
              </a:gs>
            </a:gsLst>
            <a:lin ang="0" scaled="1"/>
          </a:gra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76194" name="Oval 34"/>
          <p:cNvSpPr>
            <a:spLocks noChangeArrowheads="1"/>
          </p:cNvSpPr>
          <p:nvPr/>
        </p:nvSpPr>
        <p:spPr bwMode="auto">
          <a:xfrm>
            <a:off x="2843213" y="1285875"/>
            <a:ext cx="277812" cy="276225"/>
          </a:xfrm>
          <a:prstGeom prst="ellipse">
            <a:avLst/>
          </a:prstGeom>
          <a:gradFill rotWithShape="1">
            <a:gsLst>
              <a:gs pos="0">
                <a:srgbClr val="FF0066">
                  <a:gamma/>
                  <a:tint val="25490"/>
                  <a:invGamma/>
                </a:srgbClr>
              </a:gs>
              <a:gs pos="100000">
                <a:srgbClr val="FF0066"/>
              </a:gs>
            </a:gsLst>
            <a:path path="shape">
              <a:fillToRect l="50000" t="50000" r="50000" b="50000"/>
            </a:path>
          </a:grad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76195" name="Oval 35"/>
          <p:cNvSpPr>
            <a:spLocks noChangeArrowheads="1"/>
          </p:cNvSpPr>
          <p:nvPr/>
        </p:nvSpPr>
        <p:spPr bwMode="auto">
          <a:xfrm>
            <a:off x="3189288" y="1562100"/>
            <a:ext cx="276225" cy="276225"/>
          </a:xfrm>
          <a:prstGeom prst="ellipse">
            <a:avLst/>
          </a:prstGeom>
          <a:gradFill rotWithShape="1">
            <a:gsLst>
              <a:gs pos="0">
                <a:srgbClr val="FF0066">
                  <a:gamma/>
                  <a:tint val="25490"/>
                  <a:invGamma/>
                </a:srgbClr>
              </a:gs>
              <a:gs pos="100000">
                <a:srgbClr val="FF0066"/>
              </a:gs>
            </a:gsLst>
            <a:path path="shape">
              <a:fillToRect l="50000" t="50000" r="50000" b="50000"/>
            </a:path>
          </a:grad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76196" name="Oval 36"/>
          <p:cNvSpPr>
            <a:spLocks noChangeArrowheads="1"/>
          </p:cNvSpPr>
          <p:nvPr/>
        </p:nvSpPr>
        <p:spPr bwMode="auto">
          <a:xfrm>
            <a:off x="3189288" y="1217613"/>
            <a:ext cx="276225" cy="276225"/>
          </a:xfrm>
          <a:prstGeom prst="ellipse">
            <a:avLst/>
          </a:prstGeom>
          <a:gradFill rotWithShape="1">
            <a:gsLst>
              <a:gs pos="0">
                <a:srgbClr val="FF0066">
                  <a:gamma/>
                  <a:tint val="25490"/>
                  <a:invGamma/>
                </a:srgbClr>
              </a:gs>
              <a:gs pos="100000">
                <a:srgbClr val="FF0066"/>
              </a:gs>
            </a:gsLst>
            <a:path path="shape">
              <a:fillToRect l="50000" t="50000" r="50000" b="50000"/>
            </a:path>
          </a:grad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76197" name="AutoShape 37"/>
          <p:cNvSpPr>
            <a:spLocks noChangeArrowheads="1"/>
          </p:cNvSpPr>
          <p:nvPr/>
        </p:nvSpPr>
        <p:spPr bwMode="auto">
          <a:xfrm>
            <a:off x="2843213" y="6470650"/>
            <a:ext cx="277812" cy="276225"/>
          </a:xfrm>
          <a:prstGeom prst="cube">
            <a:avLst>
              <a:gd name="adj" fmla="val 25000"/>
            </a:avLst>
          </a:prstGeom>
          <a:gradFill rotWithShape="1">
            <a:gsLst>
              <a:gs pos="0">
                <a:srgbClr val="008000"/>
              </a:gs>
              <a:gs pos="50000">
                <a:srgbClr val="008000">
                  <a:gamma/>
                  <a:tint val="25490"/>
                  <a:invGamma/>
                </a:srgbClr>
              </a:gs>
              <a:gs pos="100000">
                <a:srgbClr val="008000"/>
              </a:gs>
            </a:gsLst>
            <a:lin ang="0" scaled="1"/>
          </a:gra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76198" name="AutoShape 38"/>
          <p:cNvSpPr>
            <a:spLocks noChangeArrowheads="1"/>
          </p:cNvSpPr>
          <p:nvPr/>
        </p:nvSpPr>
        <p:spPr bwMode="auto">
          <a:xfrm>
            <a:off x="3259138" y="6429375"/>
            <a:ext cx="276225" cy="276225"/>
          </a:xfrm>
          <a:prstGeom prst="cube">
            <a:avLst>
              <a:gd name="adj" fmla="val 25000"/>
            </a:avLst>
          </a:prstGeom>
          <a:gradFill rotWithShape="1">
            <a:gsLst>
              <a:gs pos="0">
                <a:srgbClr val="008000"/>
              </a:gs>
              <a:gs pos="50000">
                <a:srgbClr val="008000">
                  <a:gamma/>
                  <a:tint val="25490"/>
                  <a:invGamma/>
                </a:srgbClr>
              </a:gs>
              <a:gs pos="100000">
                <a:srgbClr val="008000"/>
              </a:gs>
            </a:gsLst>
            <a:lin ang="0" scaled="1"/>
          </a:gra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76199" name="AutoShape 39"/>
          <p:cNvSpPr>
            <a:spLocks noChangeArrowheads="1"/>
          </p:cNvSpPr>
          <p:nvPr/>
        </p:nvSpPr>
        <p:spPr bwMode="auto">
          <a:xfrm>
            <a:off x="2498725" y="6332538"/>
            <a:ext cx="276225" cy="276225"/>
          </a:xfrm>
          <a:prstGeom prst="cube">
            <a:avLst>
              <a:gd name="adj" fmla="val 25000"/>
            </a:avLst>
          </a:prstGeom>
          <a:gradFill rotWithShape="1">
            <a:gsLst>
              <a:gs pos="0">
                <a:srgbClr val="008000"/>
              </a:gs>
              <a:gs pos="50000">
                <a:srgbClr val="008000">
                  <a:gamma/>
                  <a:tint val="25490"/>
                  <a:invGamma/>
                </a:srgbClr>
              </a:gs>
              <a:gs pos="100000">
                <a:srgbClr val="008000"/>
              </a:gs>
            </a:gsLst>
            <a:lin ang="0" scaled="1"/>
          </a:gra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76200" name="Oval 40"/>
          <p:cNvSpPr>
            <a:spLocks noChangeArrowheads="1"/>
          </p:cNvSpPr>
          <p:nvPr/>
        </p:nvSpPr>
        <p:spPr bwMode="auto">
          <a:xfrm>
            <a:off x="769938" y="3429000"/>
            <a:ext cx="276225" cy="276225"/>
          </a:xfrm>
          <a:prstGeom prst="ellipse">
            <a:avLst/>
          </a:prstGeom>
          <a:gradFill rotWithShape="1">
            <a:gsLst>
              <a:gs pos="0">
                <a:srgbClr val="FF0066">
                  <a:gamma/>
                  <a:tint val="25490"/>
                  <a:invGamma/>
                </a:srgbClr>
              </a:gs>
              <a:gs pos="100000">
                <a:srgbClr val="FF0066"/>
              </a:gs>
            </a:gsLst>
            <a:path path="shape">
              <a:fillToRect l="50000" t="50000" r="50000" b="50000"/>
            </a:path>
          </a:grad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76201" name="Oval 41"/>
          <p:cNvSpPr>
            <a:spLocks noChangeArrowheads="1"/>
          </p:cNvSpPr>
          <p:nvPr/>
        </p:nvSpPr>
        <p:spPr bwMode="auto">
          <a:xfrm>
            <a:off x="1116013" y="3359150"/>
            <a:ext cx="276225" cy="277813"/>
          </a:xfrm>
          <a:prstGeom prst="ellipse">
            <a:avLst/>
          </a:prstGeom>
          <a:gradFill rotWithShape="1">
            <a:gsLst>
              <a:gs pos="0">
                <a:srgbClr val="FF0066">
                  <a:gamma/>
                  <a:tint val="25490"/>
                  <a:invGamma/>
                </a:srgbClr>
              </a:gs>
              <a:gs pos="100000">
                <a:srgbClr val="FF0066"/>
              </a:gs>
            </a:gsLst>
            <a:path path="shape">
              <a:fillToRect l="50000" t="50000" r="50000" b="50000"/>
            </a:path>
          </a:grad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76202" name="Oval 42"/>
          <p:cNvSpPr>
            <a:spLocks noChangeArrowheads="1"/>
          </p:cNvSpPr>
          <p:nvPr/>
        </p:nvSpPr>
        <p:spPr bwMode="auto">
          <a:xfrm>
            <a:off x="425450" y="3359150"/>
            <a:ext cx="276225" cy="277813"/>
          </a:xfrm>
          <a:prstGeom prst="ellipse">
            <a:avLst/>
          </a:prstGeom>
          <a:gradFill rotWithShape="1">
            <a:gsLst>
              <a:gs pos="0">
                <a:srgbClr val="FF0066">
                  <a:gamma/>
                  <a:tint val="25490"/>
                  <a:invGamma/>
                </a:srgbClr>
              </a:gs>
              <a:gs pos="100000">
                <a:srgbClr val="FF0066"/>
              </a:gs>
            </a:gsLst>
            <a:path path="shape">
              <a:fillToRect l="50000" t="50000" r="50000" b="50000"/>
            </a:path>
          </a:grad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76203" name="AutoShape 43"/>
          <p:cNvSpPr>
            <a:spLocks noChangeArrowheads="1"/>
          </p:cNvSpPr>
          <p:nvPr/>
        </p:nvSpPr>
        <p:spPr bwMode="auto">
          <a:xfrm>
            <a:off x="701675" y="2944813"/>
            <a:ext cx="344488" cy="414337"/>
          </a:xfrm>
          <a:prstGeom prst="downArrow">
            <a:avLst>
              <a:gd name="adj1" fmla="val 50000"/>
              <a:gd name="adj2" fmla="val 30069"/>
            </a:avLst>
          </a:prstGeom>
          <a:solidFill>
            <a:srgbClr val="FF9900"/>
          </a:solidFill>
          <a:ln w="9525">
            <a:solidFill>
              <a:srgbClr val="FF9900"/>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76204" name="Rectangle 44"/>
          <p:cNvSpPr>
            <a:spLocks noChangeArrowheads="1"/>
          </p:cNvSpPr>
          <p:nvPr/>
        </p:nvSpPr>
        <p:spPr bwMode="auto">
          <a:xfrm>
            <a:off x="908050" y="2944813"/>
            <a:ext cx="1935163" cy="207962"/>
          </a:xfrm>
          <a:prstGeom prst="rect">
            <a:avLst/>
          </a:prstGeom>
          <a:solidFill>
            <a:srgbClr val="FF9900"/>
          </a:solidFill>
          <a:ln w="9525">
            <a:solidFill>
              <a:srgbClr val="FF9900"/>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76205" name="Line 45"/>
          <p:cNvSpPr>
            <a:spLocks noChangeShapeType="1"/>
          </p:cNvSpPr>
          <p:nvPr/>
        </p:nvSpPr>
        <p:spPr bwMode="auto">
          <a:xfrm>
            <a:off x="4484688" y="2392363"/>
            <a:ext cx="482600" cy="0"/>
          </a:xfrm>
          <a:prstGeom prst="line">
            <a:avLst/>
          </a:prstGeom>
          <a:noFill/>
          <a:ln w="38100">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476206" name="Text Box 46"/>
          <p:cNvSpPr txBox="1">
            <a:spLocks noChangeArrowheads="1"/>
          </p:cNvSpPr>
          <p:nvPr/>
        </p:nvSpPr>
        <p:spPr bwMode="auto">
          <a:xfrm>
            <a:off x="5194300" y="2205038"/>
            <a:ext cx="3732589" cy="1285880"/>
          </a:xfrm>
          <a:prstGeom prst="rect">
            <a:avLst/>
          </a:prstGeom>
          <a:noFill/>
          <a:ln>
            <a:noFill/>
          </a:ln>
          <a:effectLst/>
          <a:extLst>
            <a:ext uri="{909E8E84-426E-40dd-AFC4-6F175D3DCCD1}">
              <a14:hiddenFill xmlns="" xmlns:a14="http://schemas.microsoft.com/office/drawing/2010/main">
                <a:solidFill>
                  <a:srgbClr val="00B8FF"/>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lIns="82945" tIns="41473" rIns="82945" bIns="41473">
            <a:spAutoFit/>
          </a:bodyPr>
          <a:lstStyle>
            <a:lvl1pPr defTabSz="828675" eaLnBrk="0" hangingPunct="0">
              <a:defRPr sz="2400">
                <a:solidFill>
                  <a:schemeClr val="bg1"/>
                </a:solidFill>
                <a:latin typeface="Arial" charset="0"/>
                <a:ea typeface="ＭＳ Ｐゴシック" charset="0"/>
                <a:cs typeface="ＭＳ Ｐゴシック" charset="0"/>
              </a:defRPr>
            </a:lvl1pPr>
            <a:lvl2pPr marL="414338" defTabSz="828675" eaLnBrk="0" hangingPunct="0">
              <a:defRPr sz="2400">
                <a:solidFill>
                  <a:schemeClr val="bg1"/>
                </a:solidFill>
                <a:latin typeface="Arial" charset="0"/>
                <a:ea typeface="ＭＳ Ｐゴシック" charset="0"/>
              </a:defRPr>
            </a:lvl2pPr>
            <a:lvl3pPr marL="828675" defTabSz="828675" eaLnBrk="0" hangingPunct="0">
              <a:defRPr sz="2400">
                <a:solidFill>
                  <a:schemeClr val="bg1"/>
                </a:solidFill>
                <a:latin typeface="Arial" charset="0"/>
                <a:ea typeface="ＭＳ Ｐゴシック" charset="0"/>
              </a:defRPr>
            </a:lvl3pPr>
            <a:lvl4pPr marL="1244600" defTabSz="828675" eaLnBrk="0" hangingPunct="0">
              <a:defRPr sz="2400">
                <a:solidFill>
                  <a:schemeClr val="bg1"/>
                </a:solidFill>
                <a:latin typeface="Arial" charset="0"/>
                <a:ea typeface="ＭＳ Ｐゴシック" charset="0"/>
              </a:defRPr>
            </a:lvl4pPr>
            <a:lvl5pPr marL="1658938" defTabSz="828675" eaLnBrk="0" hangingPunct="0">
              <a:defRPr sz="2400">
                <a:solidFill>
                  <a:schemeClr val="bg1"/>
                </a:solidFill>
                <a:latin typeface="Arial" charset="0"/>
                <a:ea typeface="ＭＳ Ｐゴシック" charset="0"/>
              </a:defRPr>
            </a:lvl5pPr>
            <a:lvl6pPr marL="2116138" algn="ctr" defTabSz="828675" eaLnBrk="0" fontAlgn="base" hangingPunct="0">
              <a:spcBef>
                <a:spcPct val="50000"/>
              </a:spcBef>
              <a:spcAft>
                <a:spcPct val="0"/>
              </a:spcAft>
              <a:defRPr sz="2400">
                <a:solidFill>
                  <a:schemeClr val="bg1"/>
                </a:solidFill>
                <a:latin typeface="Arial" charset="0"/>
                <a:ea typeface="ＭＳ Ｐゴシック" charset="0"/>
              </a:defRPr>
            </a:lvl6pPr>
            <a:lvl7pPr marL="2573338" algn="ctr" defTabSz="828675" eaLnBrk="0" fontAlgn="base" hangingPunct="0">
              <a:spcBef>
                <a:spcPct val="50000"/>
              </a:spcBef>
              <a:spcAft>
                <a:spcPct val="0"/>
              </a:spcAft>
              <a:defRPr sz="2400">
                <a:solidFill>
                  <a:schemeClr val="bg1"/>
                </a:solidFill>
                <a:latin typeface="Arial" charset="0"/>
                <a:ea typeface="ＭＳ Ｐゴシック" charset="0"/>
              </a:defRPr>
            </a:lvl7pPr>
            <a:lvl8pPr marL="3030538" algn="ctr" defTabSz="828675" eaLnBrk="0" fontAlgn="base" hangingPunct="0">
              <a:spcBef>
                <a:spcPct val="50000"/>
              </a:spcBef>
              <a:spcAft>
                <a:spcPct val="0"/>
              </a:spcAft>
              <a:defRPr sz="2400">
                <a:solidFill>
                  <a:schemeClr val="bg1"/>
                </a:solidFill>
                <a:latin typeface="Arial" charset="0"/>
                <a:ea typeface="ＭＳ Ｐゴシック" charset="0"/>
              </a:defRPr>
            </a:lvl8pPr>
            <a:lvl9pPr marL="3487738" algn="ctr" defTabSz="828675" eaLnBrk="0" fontAlgn="base" hangingPunct="0">
              <a:spcBef>
                <a:spcPct val="50000"/>
              </a:spcBef>
              <a:spcAft>
                <a:spcPct val="0"/>
              </a:spcAft>
              <a:defRPr sz="2400">
                <a:solidFill>
                  <a:schemeClr val="bg1"/>
                </a:solidFill>
                <a:latin typeface="Arial" charset="0"/>
                <a:ea typeface="ＭＳ Ｐゴシック" charset="0"/>
              </a:defRPr>
            </a:lvl9pPr>
          </a:lstStyle>
          <a:p>
            <a:pPr algn="l" eaLnBrk="1">
              <a:lnSpc>
                <a:spcPct val="93000"/>
              </a:lnSpc>
              <a:spcBef>
                <a:spcPct val="0"/>
              </a:spcBef>
              <a:buClr>
                <a:srgbClr val="000000"/>
              </a:buClr>
              <a:buSzPct val="100000"/>
              <a:buFont typeface="Times New Roman" charset="0"/>
              <a:buNone/>
              <a:defRPr/>
            </a:pPr>
            <a:r>
              <a:rPr lang="en-US" sz="2200" b="1" dirty="0" smtClean="0">
                <a:solidFill>
                  <a:srgbClr val="000000"/>
                </a:solidFill>
                <a:latin typeface="Georgia" charset="0"/>
                <a:ea typeface="MS Gothic" charset="0"/>
                <a:cs typeface="MS Gothic" charset="0"/>
              </a:rPr>
              <a:t>Step 1: N-gram</a:t>
            </a:r>
          </a:p>
          <a:p>
            <a:pPr eaLnBrk="1">
              <a:lnSpc>
                <a:spcPct val="93000"/>
              </a:lnSpc>
              <a:buClr>
                <a:srgbClr val="000000"/>
              </a:buClr>
              <a:buSzPct val="100000"/>
              <a:defRPr/>
            </a:pPr>
            <a:r>
              <a:rPr lang="en-US" sz="2000" i="1" dirty="0">
                <a:solidFill>
                  <a:srgbClr val="000000"/>
                </a:solidFill>
                <a:latin typeface="Georgia" charset="0"/>
                <a:ea typeface="MS Gothic" charset="0"/>
                <a:cs typeface="MS Gothic" charset="0"/>
              </a:rPr>
              <a:t>Does the term share a name</a:t>
            </a:r>
          </a:p>
          <a:p>
            <a:pPr eaLnBrk="1">
              <a:lnSpc>
                <a:spcPct val="93000"/>
              </a:lnSpc>
              <a:buClr>
                <a:srgbClr val="000000"/>
              </a:buClr>
              <a:buSzPct val="100000"/>
              <a:defRPr/>
            </a:pPr>
            <a:r>
              <a:rPr lang="en-US" sz="2000" i="1" dirty="0">
                <a:solidFill>
                  <a:srgbClr val="000000"/>
                </a:solidFill>
                <a:latin typeface="Georgia" charset="0"/>
                <a:ea typeface="MS Gothic" charset="0"/>
                <a:cs typeface="MS Gothic" charset="0"/>
              </a:rPr>
              <a:t>with a common word/phrase? </a:t>
            </a:r>
          </a:p>
          <a:p>
            <a:pPr algn="l" eaLnBrk="1">
              <a:lnSpc>
                <a:spcPct val="93000"/>
              </a:lnSpc>
              <a:spcBef>
                <a:spcPct val="0"/>
              </a:spcBef>
              <a:buClr>
                <a:srgbClr val="000000"/>
              </a:buClr>
              <a:buSzPct val="100000"/>
              <a:buFont typeface="Times New Roman" charset="0"/>
              <a:buNone/>
              <a:defRPr/>
            </a:pPr>
            <a:endParaRPr lang="en-US" sz="2200" dirty="0" smtClean="0">
              <a:solidFill>
                <a:srgbClr val="000000"/>
              </a:solidFill>
              <a:latin typeface="Georgia" charset="0"/>
              <a:ea typeface="MS Gothic" charset="0"/>
              <a:cs typeface="MS Gothic" charset="0"/>
            </a:endParaRPr>
          </a:p>
        </p:txBody>
      </p:sp>
      <p:sp>
        <p:nvSpPr>
          <p:cNvPr id="476207" name="Line 47"/>
          <p:cNvSpPr>
            <a:spLocks noChangeShapeType="1"/>
          </p:cNvSpPr>
          <p:nvPr/>
        </p:nvSpPr>
        <p:spPr bwMode="auto">
          <a:xfrm>
            <a:off x="4484688" y="3576638"/>
            <a:ext cx="482600" cy="0"/>
          </a:xfrm>
          <a:prstGeom prst="line">
            <a:avLst/>
          </a:prstGeom>
          <a:noFill/>
          <a:ln w="38100">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476208" name="Text Box 48"/>
          <p:cNvSpPr txBox="1">
            <a:spLocks noChangeArrowheads="1"/>
          </p:cNvSpPr>
          <p:nvPr/>
        </p:nvSpPr>
        <p:spPr bwMode="auto">
          <a:xfrm>
            <a:off x="5194300" y="3389313"/>
            <a:ext cx="3235658" cy="713416"/>
          </a:xfrm>
          <a:prstGeom prst="rect">
            <a:avLst/>
          </a:prstGeom>
          <a:noFill/>
          <a:ln>
            <a:noFill/>
          </a:ln>
          <a:effectLst/>
          <a:extLst>
            <a:ext uri="{909E8E84-426E-40dd-AFC4-6F175D3DCCD1}">
              <a14:hiddenFill xmlns="" xmlns:a14="http://schemas.microsoft.com/office/drawing/2010/main">
                <a:solidFill>
                  <a:srgbClr val="00B8FF"/>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lIns="82945" tIns="41473" rIns="82945" bIns="41473">
            <a:spAutoFit/>
          </a:bodyPr>
          <a:lstStyle>
            <a:lvl1pPr defTabSz="828675" eaLnBrk="0" hangingPunct="0">
              <a:defRPr sz="2400">
                <a:solidFill>
                  <a:schemeClr val="bg1"/>
                </a:solidFill>
                <a:latin typeface="Arial" charset="0"/>
                <a:ea typeface="ＭＳ Ｐゴシック" charset="0"/>
                <a:cs typeface="ＭＳ Ｐゴシック" charset="0"/>
              </a:defRPr>
            </a:lvl1pPr>
            <a:lvl2pPr marL="414338" defTabSz="828675" eaLnBrk="0" hangingPunct="0">
              <a:defRPr sz="2400">
                <a:solidFill>
                  <a:schemeClr val="bg1"/>
                </a:solidFill>
                <a:latin typeface="Arial" charset="0"/>
                <a:ea typeface="ＭＳ Ｐゴシック" charset="0"/>
              </a:defRPr>
            </a:lvl2pPr>
            <a:lvl3pPr marL="828675" defTabSz="828675" eaLnBrk="0" hangingPunct="0">
              <a:defRPr sz="2400">
                <a:solidFill>
                  <a:schemeClr val="bg1"/>
                </a:solidFill>
                <a:latin typeface="Arial" charset="0"/>
                <a:ea typeface="ＭＳ Ｐゴシック" charset="0"/>
              </a:defRPr>
            </a:lvl3pPr>
            <a:lvl4pPr marL="1244600" defTabSz="828675" eaLnBrk="0" hangingPunct="0">
              <a:defRPr sz="2400">
                <a:solidFill>
                  <a:schemeClr val="bg1"/>
                </a:solidFill>
                <a:latin typeface="Arial" charset="0"/>
                <a:ea typeface="ＭＳ Ｐゴシック" charset="0"/>
              </a:defRPr>
            </a:lvl4pPr>
            <a:lvl5pPr marL="1658938" defTabSz="828675" eaLnBrk="0" hangingPunct="0">
              <a:defRPr sz="2400">
                <a:solidFill>
                  <a:schemeClr val="bg1"/>
                </a:solidFill>
                <a:latin typeface="Arial" charset="0"/>
                <a:ea typeface="ＭＳ Ｐゴシック" charset="0"/>
              </a:defRPr>
            </a:lvl5pPr>
            <a:lvl6pPr marL="2116138" algn="ctr" defTabSz="828675" eaLnBrk="0" fontAlgn="base" hangingPunct="0">
              <a:spcBef>
                <a:spcPct val="50000"/>
              </a:spcBef>
              <a:spcAft>
                <a:spcPct val="0"/>
              </a:spcAft>
              <a:defRPr sz="2400">
                <a:solidFill>
                  <a:schemeClr val="bg1"/>
                </a:solidFill>
                <a:latin typeface="Arial" charset="0"/>
                <a:ea typeface="ＭＳ Ｐゴシック" charset="0"/>
              </a:defRPr>
            </a:lvl6pPr>
            <a:lvl7pPr marL="2573338" algn="ctr" defTabSz="828675" eaLnBrk="0" fontAlgn="base" hangingPunct="0">
              <a:spcBef>
                <a:spcPct val="50000"/>
              </a:spcBef>
              <a:spcAft>
                <a:spcPct val="0"/>
              </a:spcAft>
              <a:defRPr sz="2400">
                <a:solidFill>
                  <a:schemeClr val="bg1"/>
                </a:solidFill>
                <a:latin typeface="Arial" charset="0"/>
                <a:ea typeface="ＭＳ Ｐゴシック" charset="0"/>
              </a:defRPr>
            </a:lvl7pPr>
            <a:lvl8pPr marL="3030538" algn="ctr" defTabSz="828675" eaLnBrk="0" fontAlgn="base" hangingPunct="0">
              <a:spcBef>
                <a:spcPct val="50000"/>
              </a:spcBef>
              <a:spcAft>
                <a:spcPct val="0"/>
              </a:spcAft>
              <a:defRPr sz="2400">
                <a:solidFill>
                  <a:schemeClr val="bg1"/>
                </a:solidFill>
                <a:latin typeface="Arial" charset="0"/>
                <a:ea typeface="ＭＳ Ｐゴシック" charset="0"/>
              </a:defRPr>
            </a:lvl8pPr>
            <a:lvl9pPr marL="3487738" algn="ctr" defTabSz="828675" eaLnBrk="0" fontAlgn="base" hangingPunct="0">
              <a:spcBef>
                <a:spcPct val="50000"/>
              </a:spcBef>
              <a:spcAft>
                <a:spcPct val="0"/>
              </a:spcAft>
              <a:defRPr sz="2400">
                <a:solidFill>
                  <a:schemeClr val="bg1"/>
                </a:solidFill>
                <a:latin typeface="Arial" charset="0"/>
                <a:ea typeface="ＭＳ Ｐゴシック" charset="0"/>
              </a:defRPr>
            </a:lvl9pPr>
          </a:lstStyle>
          <a:p>
            <a:pPr algn="l" eaLnBrk="1">
              <a:lnSpc>
                <a:spcPct val="93000"/>
              </a:lnSpc>
              <a:spcBef>
                <a:spcPct val="0"/>
              </a:spcBef>
              <a:buClr>
                <a:srgbClr val="000000"/>
              </a:buClr>
              <a:buSzPct val="100000"/>
              <a:buFont typeface="Times New Roman" charset="0"/>
              <a:buNone/>
              <a:defRPr/>
            </a:pPr>
            <a:r>
              <a:rPr lang="en-US" sz="2200" b="1" dirty="0" smtClean="0">
                <a:solidFill>
                  <a:srgbClr val="000000"/>
                </a:solidFill>
                <a:latin typeface="Georgia" charset="0"/>
                <a:ea typeface="MS Gothic" charset="0"/>
                <a:cs typeface="MS Gothic" charset="0"/>
              </a:rPr>
              <a:t>Step 2: Ontology</a:t>
            </a:r>
          </a:p>
          <a:p>
            <a:pPr algn="l" eaLnBrk="1">
              <a:lnSpc>
                <a:spcPct val="93000"/>
              </a:lnSpc>
              <a:spcBef>
                <a:spcPct val="0"/>
              </a:spcBef>
              <a:buClr>
                <a:srgbClr val="000000"/>
              </a:buClr>
              <a:buSzPct val="100000"/>
              <a:buFont typeface="Times New Roman" charset="0"/>
              <a:buNone/>
              <a:defRPr/>
            </a:pPr>
            <a:r>
              <a:rPr lang="en-US" sz="2200" i="1" dirty="0" smtClean="0">
                <a:solidFill>
                  <a:srgbClr val="000000"/>
                </a:solidFill>
                <a:latin typeface="Georgia" charset="0"/>
                <a:ea typeface="MS Gothic" charset="0"/>
                <a:cs typeface="MS Gothic" charset="0"/>
              </a:rPr>
              <a:t>Wiktionary + Wikipedia</a:t>
            </a:r>
          </a:p>
        </p:txBody>
      </p:sp>
      <p:sp>
        <p:nvSpPr>
          <p:cNvPr id="476209" name="Line 49"/>
          <p:cNvSpPr>
            <a:spLocks noChangeShapeType="1"/>
          </p:cNvSpPr>
          <p:nvPr/>
        </p:nvSpPr>
        <p:spPr bwMode="auto">
          <a:xfrm>
            <a:off x="4484688" y="4686300"/>
            <a:ext cx="482600" cy="0"/>
          </a:xfrm>
          <a:prstGeom prst="line">
            <a:avLst/>
          </a:prstGeom>
          <a:noFill/>
          <a:ln w="38100">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476210" name="Text Box 50"/>
          <p:cNvSpPr txBox="1">
            <a:spLocks noChangeArrowheads="1"/>
          </p:cNvSpPr>
          <p:nvPr/>
        </p:nvSpPr>
        <p:spPr bwMode="auto">
          <a:xfrm>
            <a:off x="5194300" y="4498975"/>
            <a:ext cx="3949700" cy="1343075"/>
          </a:xfrm>
          <a:prstGeom prst="rect">
            <a:avLst/>
          </a:prstGeom>
          <a:noFill/>
          <a:ln>
            <a:noFill/>
          </a:ln>
          <a:effectLst/>
          <a:extLst>
            <a:ext uri="{909E8E84-426E-40dd-AFC4-6F175D3DCCD1}">
              <a14:hiddenFill xmlns="" xmlns:a14="http://schemas.microsoft.com/office/drawing/2010/main">
                <a:solidFill>
                  <a:srgbClr val="00B8FF"/>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lIns="82945" tIns="41473" rIns="82945" bIns="41473">
            <a:spAutoFit/>
          </a:bodyPr>
          <a:lstStyle>
            <a:lvl1pPr defTabSz="828675" eaLnBrk="0" hangingPunct="0">
              <a:defRPr sz="2400">
                <a:solidFill>
                  <a:schemeClr val="bg1"/>
                </a:solidFill>
                <a:latin typeface="Arial" charset="0"/>
                <a:ea typeface="ＭＳ Ｐゴシック" charset="0"/>
                <a:cs typeface="ＭＳ Ｐゴシック" charset="0"/>
              </a:defRPr>
            </a:lvl1pPr>
            <a:lvl2pPr marL="414338" defTabSz="828675" eaLnBrk="0" hangingPunct="0">
              <a:defRPr sz="2400">
                <a:solidFill>
                  <a:schemeClr val="bg1"/>
                </a:solidFill>
                <a:latin typeface="Arial" charset="0"/>
                <a:ea typeface="ＭＳ Ｐゴシック" charset="0"/>
              </a:defRPr>
            </a:lvl2pPr>
            <a:lvl3pPr marL="828675" defTabSz="828675" eaLnBrk="0" hangingPunct="0">
              <a:defRPr sz="2400">
                <a:solidFill>
                  <a:schemeClr val="bg1"/>
                </a:solidFill>
                <a:latin typeface="Arial" charset="0"/>
                <a:ea typeface="ＭＳ Ｐゴシック" charset="0"/>
              </a:defRPr>
            </a:lvl3pPr>
            <a:lvl4pPr marL="1244600" defTabSz="828675" eaLnBrk="0" hangingPunct="0">
              <a:defRPr sz="2400">
                <a:solidFill>
                  <a:schemeClr val="bg1"/>
                </a:solidFill>
                <a:latin typeface="Arial" charset="0"/>
                <a:ea typeface="ＭＳ Ｐゴシック" charset="0"/>
              </a:defRPr>
            </a:lvl4pPr>
            <a:lvl5pPr marL="1658938" defTabSz="828675" eaLnBrk="0" hangingPunct="0">
              <a:defRPr sz="2400">
                <a:solidFill>
                  <a:schemeClr val="bg1"/>
                </a:solidFill>
                <a:latin typeface="Arial" charset="0"/>
                <a:ea typeface="ＭＳ Ｐゴシック" charset="0"/>
              </a:defRPr>
            </a:lvl5pPr>
            <a:lvl6pPr marL="2116138" algn="ctr" defTabSz="828675" eaLnBrk="0" fontAlgn="base" hangingPunct="0">
              <a:spcBef>
                <a:spcPct val="50000"/>
              </a:spcBef>
              <a:spcAft>
                <a:spcPct val="0"/>
              </a:spcAft>
              <a:defRPr sz="2400">
                <a:solidFill>
                  <a:schemeClr val="bg1"/>
                </a:solidFill>
                <a:latin typeface="Arial" charset="0"/>
                <a:ea typeface="ＭＳ Ｐゴシック" charset="0"/>
              </a:defRPr>
            </a:lvl6pPr>
            <a:lvl7pPr marL="2573338" algn="ctr" defTabSz="828675" eaLnBrk="0" fontAlgn="base" hangingPunct="0">
              <a:spcBef>
                <a:spcPct val="50000"/>
              </a:spcBef>
              <a:spcAft>
                <a:spcPct val="0"/>
              </a:spcAft>
              <a:defRPr sz="2400">
                <a:solidFill>
                  <a:schemeClr val="bg1"/>
                </a:solidFill>
                <a:latin typeface="Arial" charset="0"/>
                <a:ea typeface="ＭＳ Ｐゴシック" charset="0"/>
              </a:defRPr>
            </a:lvl7pPr>
            <a:lvl8pPr marL="3030538" algn="ctr" defTabSz="828675" eaLnBrk="0" fontAlgn="base" hangingPunct="0">
              <a:spcBef>
                <a:spcPct val="50000"/>
              </a:spcBef>
              <a:spcAft>
                <a:spcPct val="0"/>
              </a:spcAft>
              <a:defRPr sz="2400">
                <a:solidFill>
                  <a:schemeClr val="bg1"/>
                </a:solidFill>
                <a:latin typeface="Arial" charset="0"/>
                <a:ea typeface="ＭＳ Ｐゴシック" charset="0"/>
              </a:defRPr>
            </a:lvl8pPr>
            <a:lvl9pPr marL="3487738" algn="ctr" defTabSz="828675" eaLnBrk="0" fontAlgn="base" hangingPunct="0">
              <a:spcBef>
                <a:spcPct val="50000"/>
              </a:spcBef>
              <a:spcAft>
                <a:spcPct val="0"/>
              </a:spcAft>
              <a:defRPr sz="2400">
                <a:solidFill>
                  <a:schemeClr val="bg1"/>
                </a:solidFill>
                <a:latin typeface="Arial" charset="0"/>
                <a:ea typeface="ＭＳ Ｐゴシック" charset="0"/>
              </a:defRPr>
            </a:lvl9pPr>
          </a:lstStyle>
          <a:p>
            <a:pPr algn="l" eaLnBrk="1">
              <a:lnSpc>
                <a:spcPct val="93000"/>
              </a:lnSpc>
              <a:spcBef>
                <a:spcPct val="0"/>
              </a:spcBef>
              <a:buClr>
                <a:srgbClr val="000000"/>
              </a:buClr>
              <a:buSzPct val="100000"/>
              <a:buFont typeface="Times New Roman" charset="0"/>
              <a:buNone/>
              <a:defRPr/>
            </a:pPr>
            <a:r>
              <a:rPr lang="en-US" sz="2200" b="1" dirty="0" smtClean="0">
                <a:solidFill>
                  <a:srgbClr val="000000"/>
                </a:solidFill>
                <a:latin typeface="Georgia" charset="0"/>
                <a:ea typeface="MS Gothic" charset="0"/>
                <a:cs typeface="MS Gothic" charset="0"/>
              </a:rPr>
              <a:t>Step 3: Clustering</a:t>
            </a:r>
          </a:p>
          <a:p>
            <a:pPr eaLnBrk="1">
              <a:lnSpc>
                <a:spcPct val="93000"/>
              </a:lnSpc>
              <a:buClr>
                <a:srgbClr val="000000"/>
              </a:buClr>
              <a:buSzPct val="100000"/>
              <a:defRPr/>
            </a:pPr>
            <a:r>
              <a:rPr lang="en-US" sz="2200" i="1" dirty="0">
                <a:solidFill>
                  <a:srgbClr val="000000"/>
                </a:solidFill>
                <a:latin typeface="Georgia" charset="0"/>
                <a:ea typeface="MS Gothic" charset="0"/>
                <a:cs typeface="MS Gothic" charset="0"/>
              </a:rPr>
              <a:t>Cluster the contexts in which the term </a:t>
            </a:r>
            <a:r>
              <a:rPr lang="en-US" sz="2200" i="1" dirty="0" smtClean="0">
                <a:solidFill>
                  <a:srgbClr val="000000"/>
                </a:solidFill>
                <a:latin typeface="Georgia" charset="0"/>
                <a:ea typeface="MS Gothic" charset="0"/>
                <a:cs typeface="MS Gothic" charset="0"/>
              </a:rPr>
              <a:t>appears</a:t>
            </a:r>
            <a:endParaRPr lang="en-US" sz="2200" i="1" dirty="0">
              <a:solidFill>
                <a:srgbClr val="000000"/>
              </a:solidFill>
              <a:latin typeface="Georgia" charset="0"/>
              <a:ea typeface="MS Gothic" charset="0"/>
              <a:cs typeface="MS Gothic" charset="0"/>
            </a:endParaRPr>
          </a:p>
          <a:p>
            <a:pPr algn="l" eaLnBrk="1">
              <a:lnSpc>
                <a:spcPct val="93000"/>
              </a:lnSpc>
              <a:spcBef>
                <a:spcPct val="0"/>
              </a:spcBef>
              <a:buClr>
                <a:srgbClr val="000000"/>
              </a:buClr>
              <a:buSzPct val="100000"/>
              <a:buFont typeface="Times New Roman" charset="0"/>
              <a:buNone/>
              <a:defRPr/>
            </a:pPr>
            <a:endParaRPr lang="en-US" sz="2200" b="1" dirty="0" smtClean="0">
              <a:solidFill>
                <a:srgbClr val="000000"/>
              </a:solidFill>
              <a:latin typeface="Georgia" charset="0"/>
              <a:ea typeface="MS Gothic" charset="0"/>
              <a:cs typeface="MS Gothic" charset="0"/>
            </a:endParaRPr>
          </a:p>
        </p:txBody>
      </p:sp>
      <p:sp>
        <p:nvSpPr>
          <p:cNvPr id="476211" name="Oval 51"/>
          <p:cNvSpPr>
            <a:spLocks noChangeArrowheads="1"/>
          </p:cNvSpPr>
          <p:nvPr/>
        </p:nvSpPr>
        <p:spPr bwMode="auto">
          <a:xfrm>
            <a:off x="355600" y="3775075"/>
            <a:ext cx="276225" cy="276225"/>
          </a:xfrm>
          <a:prstGeom prst="ellipse">
            <a:avLst/>
          </a:prstGeom>
          <a:gradFill rotWithShape="1">
            <a:gsLst>
              <a:gs pos="0">
                <a:srgbClr val="FF0066">
                  <a:gamma/>
                  <a:tint val="25490"/>
                  <a:invGamma/>
                </a:srgbClr>
              </a:gs>
              <a:gs pos="100000">
                <a:srgbClr val="FF0066"/>
              </a:gs>
            </a:gsLst>
            <a:path path="shape">
              <a:fillToRect l="50000" t="50000" r="50000" b="50000"/>
            </a:path>
          </a:grad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76212" name="Oval 52"/>
          <p:cNvSpPr>
            <a:spLocks noChangeArrowheads="1"/>
          </p:cNvSpPr>
          <p:nvPr/>
        </p:nvSpPr>
        <p:spPr bwMode="auto">
          <a:xfrm>
            <a:off x="1116013" y="3775075"/>
            <a:ext cx="276225" cy="276225"/>
          </a:xfrm>
          <a:prstGeom prst="ellipse">
            <a:avLst/>
          </a:prstGeom>
          <a:gradFill rotWithShape="1">
            <a:gsLst>
              <a:gs pos="0">
                <a:srgbClr val="FF0066">
                  <a:gamma/>
                  <a:tint val="25490"/>
                  <a:invGamma/>
                </a:srgbClr>
              </a:gs>
              <a:gs pos="100000">
                <a:srgbClr val="FF0066"/>
              </a:gs>
            </a:gsLst>
            <a:path path="shape">
              <a:fillToRect l="50000" t="50000" r="50000" b="50000"/>
            </a:path>
          </a:grad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76213" name="AutoShape 53"/>
          <p:cNvSpPr>
            <a:spLocks noChangeArrowheads="1"/>
          </p:cNvSpPr>
          <p:nvPr/>
        </p:nvSpPr>
        <p:spPr bwMode="auto">
          <a:xfrm>
            <a:off x="701675" y="4119563"/>
            <a:ext cx="344488" cy="401637"/>
          </a:xfrm>
          <a:prstGeom prst="downArrow">
            <a:avLst>
              <a:gd name="adj1" fmla="val 50000"/>
              <a:gd name="adj2" fmla="val 29147"/>
            </a:avLst>
          </a:prstGeom>
          <a:solidFill>
            <a:srgbClr val="FF9900"/>
          </a:solidFill>
          <a:ln w="9525">
            <a:solidFill>
              <a:srgbClr val="FF9900"/>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76214" name="Rectangle 54"/>
          <p:cNvSpPr>
            <a:spLocks noChangeArrowheads="1"/>
          </p:cNvSpPr>
          <p:nvPr/>
        </p:nvSpPr>
        <p:spPr bwMode="auto">
          <a:xfrm>
            <a:off x="839788" y="4119563"/>
            <a:ext cx="2003425" cy="207962"/>
          </a:xfrm>
          <a:prstGeom prst="rect">
            <a:avLst/>
          </a:prstGeom>
          <a:solidFill>
            <a:srgbClr val="FF9900"/>
          </a:solidFill>
          <a:ln w="9525">
            <a:solidFill>
              <a:srgbClr val="FF9900"/>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76215" name="Oval 55"/>
          <p:cNvSpPr>
            <a:spLocks noChangeArrowheads="1"/>
          </p:cNvSpPr>
          <p:nvPr/>
        </p:nvSpPr>
        <p:spPr bwMode="auto">
          <a:xfrm>
            <a:off x="701675" y="3775075"/>
            <a:ext cx="276225" cy="276225"/>
          </a:xfrm>
          <a:prstGeom prst="ellipse">
            <a:avLst/>
          </a:prstGeom>
          <a:gradFill rotWithShape="1">
            <a:gsLst>
              <a:gs pos="0">
                <a:srgbClr val="FF0066">
                  <a:gamma/>
                  <a:tint val="25490"/>
                  <a:invGamma/>
                </a:srgbClr>
              </a:gs>
              <a:gs pos="100000">
                <a:srgbClr val="FF0066"/>
              </a:gs>
            </a:gsLst>
            <a:path path="shape">
              <a:fillToRect l="50000" t="50000" r="50000" b="50000"/>
            </a:path>
          </a:grad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76216" name="Oval 56"/>
          <p:cNvSpPr>
            <a:spLocks noChangeArrowheads="1"/>
          </p:cNvSpPr>
          <p:nvPr/>
        </p:nvSpPr>
        <p:spPr bwMode="auto">
          <a:xfrm>
            <a:off x="1116013" y="4603750"/>
            <a:ext cx="276225" cy="276225"/>
          </a:xfrm>
          <a:prstGeom prst="ellipse">
            <a:avLst/>
          </a:prstGeom>
          <a:gradFill rotWithShape="1">
            <a:gsLst>
              <a:gs pos="0">
                <a:srgbClr val="FF0066">
                  <a:gamma/>
                  <a:tint val="25490"/>
                  <a:invGamma/>
                </a:srgbClr>
              </a:gs>
              <a:gs pos="100000">
                <a:srgbClr val="FF0066"/>
              </a:gs>
            </a:gsLst>
            <a:path path="shape">
              <a:fillToRect l="50000" t="50000" r="50000" b="50000"/>
            </a:path>
          </a:grad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76217" name="Oval 57"/>
          <p:cNvSpPr>
            <a:spLocks noChangeArrowheads="1"/>
          </p:cNvSpPr>
          <p:nvPr/>
        </p:nvSpPr>
        <p:spPr bwMode="auto">
          <a:xfrm>
            <a:off x="425450" y="4535488"/>
            <a:ext cx="276225" cy="276225"/>
          </a:xfrm>
          <a:prstGeom prst="ellipse">
            <a:avLst/>
          </a:prstGeom>
          <a:gradFill rotWithShape="1">
            <a:gsLst>
              <a:gs pos="0">
                <a:srgbClr val="FF0066">
                  <a:gamma/>
                  <a:tint val="25490"/>
                  <a:invGamma/>
                </a:srgbClr>
              </a:gs>
              <a:gs pos="100000">
                <a:srgbClr val="FF0066"/>
              </a:gs>
            </a:gsLst>
            <a:path path="shape">
              <a:fillToRect l="50000" t="50000" r="50000" b="50000"/>
            </a:path>
          </a:grad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76218" name="Oval 58"/>
          <p:cNvSpPr>
            <a:spLocks noChangeArrowheads="1"/>
          </p:cNvSpPr>
          <p:nvPr/>
        </p:nvSpPr>
        <p:spPr bwMode="auto">
          <a:xfrm>
            <a:off x="701675" y="4673600"/>
            <a:ext cx="276225" cy="276225"/>
          </a:xfrm>
          <a:prstGeom prst="ellipse">
            <a:avLst/>
          </a:prstGeom>
          <a:gradFill rotWithShape="1">
            <a:gsLst>
              <a:gs pos="0">
                <a:srgbClr val="FF0066">
                  <a:gamma/>
                  <a:tint val="25490"/>
                  <a:invGamma/>
                </a:srgbClr>
              </a:gs>
              <a:gs pos="100000">
                <a:srgbClr val="FF0066"/>
              </a:gs>
            </a:gsLst>
            <a:path path="shape">
              <a:fillToRect l="50000" t="50000" r="50000" b="50000"/>
            </a:path>
          </a:grad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76219" name="Oval 59"/>
          <p:cNvSpPr>
            <a:spLocks noChangeArrowheads="1"/>
          </p:cNvSpPr>
          <p:nvPr/>
        </p:nvSpPr>
        <p:spPr bwMode="auto">
          <a:xfrm>
            <a:off x="79375" y="4673600"/>
            <a:ext cx="276225" cy="276225"/>
          </a:xfrm>
          <a:prstGeom prst="ellipse">
            <a:avLst/>
          </a:prstGeom>
          <a:gradFill rotWithShape="1">
            <a:gsLst>
              <a:gs pos="0">
                <a:srgbClr val="FF0066">
                  <a:gamma/>
                  <a:tint val="25490"/>
                  <a:invGamma/>
                </a:srgbClr>
              </a:gs>
              <a:gs pos="100000">
                <a:srgbClr val="FF0066"/>
              </a:gs>
            </a:gsLst>
            <a:path path="shape">
              <a:fillToRect l="50000" t="50000" r="50000" b="50000"/>
            </a:path>
          </a:grad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76220" name="AutoShape 60"/>
          <p:cNvSpPr>
            <a:spLocks noChangeArrowheads="1"/>
          </p:cNvSpPr>
          <p:nvPr/>
        </p:nvSpPr>
        <p:spPr bwMode="auto">
          <a:xfrm>
            <a:off x="701675" y="5019675"/>
            <a:ext cx="344488" cy="330200"/>
          </a:xfrm>
          <a:prstGeom prst="downArrow">
            <a:avLst>
              <a:gd name="adj1" fmla="val 50000"/>
              <a:gd name="adj2" fmla="val 25000"/>
            </a:avLst>
          </a:prstGeom>
          <a:solidFill>
            <a:srgbClr val="FF9900"/>
          </a:solidFill>
          <a:ln w="9525">
            <a:solidFill>
              <a:srgbClr val="FF9900"/>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76221" name="Rectangle 61"/>
          <p:cNvSpPr>
            <a:spLocks noChangeArrowheads="1"/>
          </p:cNvSpPr>
          <p:nvPr/>
        </p:nvSpPr>
        <p:spPr bwMode="auto">
          <a:xfrm>
            <a:off x="839788" y="5019675"/>
            <a:ext cx="2073275" cy="192088"/>
          </a:xfrm>
          <a:prstGeom prst="rect">
            <a:avLst/>
          </a:prstGeom>
          <a:solidFill>
            <a:srgbClr val="FF9900"/>
          </a:solidFill>
          <a:ln w="9525">
            <a:solidFill>
              <a:srgbClr val="FF9900"/>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76222" name="AutoShape 62"/>
          <p:cNvSpPr>
            <a:spLocks noChangeArrowheads="1"/>
          </p:cNvSpPr>
          <p:nvPr/>
        </p:nvSpPr>
        <p:spPr bwMode="auto">
          <a:xfrm>
            <a:off x="2636838" y="2738438"/>
            <a:ext cx="690562" cy="620712"/>
          </a:xfrm>
          <a:prstGeom prst="flowChartManualOperation">
            <a:avLst/>
          </a:prstGeom>
          <a:solidFill>
            <a:srgbClr val="FF9900"/>
          </a:solidFill>
          <a:ln w="9525">
            <a:solidFill>
              <a:srgbClr val="FF9900"/>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76223" name="AutoShape 63"/>
          <p:cNvSpPr>
            <a:spLocks noChangeArrowheads="1"/>
          </p:cNvSpPr>
          <p:nvPr/>
        </p:nvSpPr>
        <p:spPr bwMode="auto">
          <a:xfrm>
            <a:off x="2774950" y="3981450"/>
            <a:ext cx="414338" cy="554038"/>
          </a:xfrm>
          <a:prstGeom prst="flowChartManualOperation">
            <a:avLst/>
          </a:prstGeom>
          <a:solidFill>
            <a:srgbClr val="FF9900"/>
          </a:solidFill>
          <a:ln w="9525">
            <a:solidFill>
              <a:srgbClr val="FF9900"/>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76224" name="AutoShape 64"/>
          <p:cNvSpPr>
            <a:spLocks noChangeArrowheads="1"/>
          </p:cNvSpPr>
          <p:nvPr/>
        </p:nvSpPr>
        <p:spPr bwMode="auto">
          <a:xfrm>
            <a:off x="2843213" y="4879975"/>
            <a:ext cx="277812" cy="484188"/>
          </a:xfrm>
          <a:prstGeom prst="flowChartManualOperation">
            <a:avLst/>
          </a:prstGeom>
          <a:solidFill>
            <a:srgbClr val="FF9900"/>
          </a:solidFill>
          <a:ln w="9525">
            <a:solidFill>
              <a:srgbClr val="FF9900"/>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76225" name="Oval 65"/>
          <p:cNvSpPr>
            <a:spLocks noChangeArrowheads="1"/>
          </p:cNvSpPr>
          <p:nvPr/>
        </p:nvSpPr>
        <p:spPr bwMode="auto">
          <a:xfrm>
            <a:off x="977900" y="5364163"/>
            <a:ext cx="276225" cy="276225"/>
          </a:xfrm>
          <a:prstGeom prst="ellipse">
            <a:avLst/>
          </a:prstGeom>
          <a:gradFill rotWithShape="1">
            <a:gsLst>
              <a:gs pos="0">
                <a:srgbClr val="FF0066">
                  <a:gamma/>
                  <a:tint val="25490"/>
                  <a:invGamma/>
                </a:srgbClr>
              </a:gs>
              <a:gs pos="100000">
                <a:srgbClr val="FF0066"/>
              </a:gs>
            </a:gsLst>
            <a:path path="shape">
              <a:fillToRect l="50000" t="50000" r="50000" b="50000"/>
            </a:path>
          </a:grad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76226" name="Oval 66"/>
          <p:cNvSpPr>
            <a:spLocks noChangeArrowheads="1"/>
          </p:cNvSpPr>
          <p:nvPr/>
        </p:nvSpPr>
        <p:spPr bwMode="auto">
          <a:xfrm>
            <a:off x="631825" y="5502275"/>
            <a:ext cx="276225" cy="277813"/>
          </a:xfrm>
          <a:prstGeom prst="ellipse">
            <a:avLst/>
          </a:prstGeom>
          <a:gradFill rotWithShape="1">
            <a:gsLst>
              <a:gs pos="0">
                <a:srgbClr val="FF0066">
                  <a:gamma/>
                  <a:tint val="25490"/>
                  <a:invGamma/>
                </a:srgbClr>
              </a:gs>
              <a:gs pos="100000">
                <a:srgbClr val="FF0066"/>
              </a:gs>
            </a:gsLst>
            <a:path path="shape">
              <a:fillToRect l="50000" t="50000" r="50000" b="50000"/>
            </a:path>
          </a:grad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76227" name="Oval 67"/>
          <p:cNvSpPr>
            <a:spLocks noChangeArrowheads="1"/>
          </p:cNvSpPr>
          <p:nvPr/>
        </p:nvSpPr>
        <p:spPr bwMode="auto">
          <a:xfrm>
            <a:off x="977900" y="5710238"/>
            <a:ext cx="276225" cy="276225"/>
          </a:xfrm>
          <a:prstGeom prst="ellipse">
            <a:avLst/>
          </a:prstGeom>
          <a:gradFill rotWithShape="1">
            <a:gsLst>
              <a:gs pos="0">
                <a:srgbClr val="FF0066">
                  <a:gamma/>
                  <a:tint val="25490"/>
                  <a:invGamma/>
                </a:srgbClr>
              </a:gs>
              <a:gs pos="100000">
                <a:srgbClr val="FF0066"/>
              </a:gs>
            </a:gsLst>
            <a:path path="shape">
              <a:fillToRect l="50000" t="50000" r="50000" b="50000"/>
            </a:path>
          </a:grad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76228" name="Oval 68"/>
          <p:cNvSpPr>
            <a:spLocks noChangeArrowheads="1"/>
          </p:cNvSpPr>
          <p:nvPr/>
        </p:nvSpPr>
        <p:spPr bwMode="auto">
          <a:xfrm>
            <a:off x="6991350" y="5638800"/>
            <a:ext cx="276225" cy="276225"/>
          </a:xfrm>
          <a:prstGeom prst="ellipse">
            <a:avLst/>
          </a:prstGeom>
          <a:gradFill rotWithShape="1">
            <a:gsLst>
              <a:gs pos="0">
                <a:srgbClr val="FF0066">
                  <a:gamma/>
                  <a:tint val="25490"/>
                  <a:invGamma/>
                </a:srgbClr>
              </a:gs>
              <a:gs pos="100000">
                <a:srgbClr val="FF0066"/>
              </a:gs>
            </a:gsLst>
            <a:path path="shape">
              <a:fillToRect l="50000" t="50000" r="50000" b="50000"/>
            </a:path>
          </a:grad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76229" name="Rectangle 69"/>
          <p:cNvSpPr>
            <a:spLocks noChangeArrowheads="1"/>
          </p:cNvSpPr>
          <p:nvPr/>
        </p:nvSpPr>
        <p:spPr bwMode="auto">
          <a:xfrm>
            <a:off x="7337425" y="5638800"/>
            <a:ext cx="1281113" cy="309563"/>
          </a:xfrm>
          <a:prstGeom prst="rect">
            <a:avLst/>
          </a:prstGeom>
          <a:noFill/>
          <a:ln>
            <a:noFill/>
          </a:ln>
          <a:effectLst/>
          <a:extLst>
            <a:ext uri="{909E8E84-426E-40dd-AFC4-6F175D3DCCD1}">
              <a14:hiddenFill xmlns="" xmlns:a14="http://schemas.microsoft.com/office/drawing/2010/main">
                <a:solidFill>
                  <a:srgbClr val="00B8FF"/>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lIns="82945" tIns="41473" rIns="82945" bIns="41473">
            <a:spAutoFit/>
          </a:bodyPr>
          <a:lstStyle/>
          <a:p>
            <a:pPr algn="l" defTabSz="828675" hangingPunct="0">
              <a:lnSpc>
                <a:spcPct val="93000"/>
              </a:lnSpc>
              <a:spcBef>
                <a:spcPct val="0"/>
              </a:spcBef>
              <a:buClr>
                <a:srgbClr val="000000"/>
              </a:buClr>
              <a:buSzPct val="100000"/>
              <a:buFont typeface="Times New Roman" charset="0"/>
              <a:buNone/>
              <a:defRPr/>
            </a:pPr>
            <a:r>
              <a:rPr lang="en-US" sz="1600" b="1">
                <a:solidFill>
                  <a:srgbClr val="FF0066"/>
                </a:solidFill>
                <a:latin typeface="Arial" charset="0"/>
                <a:ea typeface="MS Gothic" charset="0"/>
                <a:cs typeface="MS Gothic" charset="0"/>
              </a:rPr>
              <a:t>Ambiguous</a:t>
            </a:r>
          </a:p>
        </p:txBody>
      </p:sp>
      <p:sp>
        <p:nvSpPr>
          <p:cNvPr id="476230" name="Rectangle 70"/>
          <p:cNvSpPr>
            <a:spLocks noChangeArrowheads="1"/>
          </p:cNvSpPr>
          <p:nvPr/>
        </p:nvSpPr>
        <p:spPr bwMode="auto">
          <a:xfrm>
            <a:off x="7377113" y="6053138"/>
            <a:ext cx="1517650" cy="309562"/>
          </a:xfrm>
          <a:prstGeom prst="rect">
            <a:avLst/>
          </a:prstGeom>
          <a:noFill/>
          <a:ln>
            <a:noFill/>
          </a:ln>
          <a:effectLst/>
          <a:extLst>
            <a:ext uri="{909E8E84-426E-40dd-AFC4-6F175D3DCCD1}">
              <a14:hiddenFill xmlns="" xmlns:a14="http://schemas.microsoft.com/office/drawing/2010/main">
                <a:solidFill>
                  <a:srgbClr val="00B8FF"/>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lIns="82945" tIns="41473" rIns="82945" bIns="41473">
            <a:spAutoFit/>
          </a:bodyPr>
          <a:lstStyle/>
          <a:p>
            <a:pPr algn="l" defTabSz="828675" hangingPunct="0">
              <a:lnSpc>
                <a:spcPct val="93000"/>
              </a:lnSpc>
              <a:spcBef>
                <a:spcPct val="0"/>
              </a:spcBef>
              <a:buClr>
                <a:srgbClr val="000000"/>
              </a:buClr>
              <a:buSzPct val="100000"/>
              <a:buFont typeface="Times New Roman" charset="0"/>
              <a:buNone/>
              <a:defRPr/>
            </a:pPr>
            <a:r>
              <a:rPr lang="en-US" sz="1600" b="1">
                <a:latin typeface="Arial" charset="0"/>
                <a:ea typeface="MS Gothic" charset="0"/>
                <a:cs typeface="MS Gothic" charset="0"/>
              </a:rPr>
              <a:t>Unambiguous</a:t>
            </a:r>
          </a:p>
        </p:txBody>
      </p:sp>
      <p:sp>
        <p:nvSpPr>
          <p:cNvPr id="476231" name="AutoShape 71"/>
          <p:cNvSpPr>
            <a:spLocks noChangeArrowheads="1"/>
          </p:cNvSpPr>
          <p:nvPr/>
        </p:nvSpPr>
        <p:spPr bwMode="auto">
          <a:xfrm>
            <a:off x="6991350" y="6053138"/>
            <a:ext cx="276225" cy="277812"/>
          </a:xfrm>
          <a:prstGeom prst="cube">
            <a:avLst>
              <a:gd name="adj" fmla="val 25000"/>
            </a:avLst>
          </a:prstGeom>
          <a:gradFill rotWithShape="1">
            <a:gsLst>
              <a:gs pos="0">
                <a:srgbClr val="008000"/>
              </a:gs>
              <a:gs pos="50000">
                <a:srgbClr val="008000">
                  <a:gamma/>
                  <a:tint val="25490"/>
                  <a:invGamma/>
                </a:srgbClr>
              </a:gs>
              <a:gs pos="100000">
                <a:srgbClr val="008000"/>
              </a:gs>
            </a:gsLst>
            <a:lin ang="0" scaled="1"/>
          </a:gra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74" name="Rectangle 3"/>
          <p:cNvSpPr txBox="1">
            <a:spLocks noChangeArrowheads="1"/>
          </p:cNvSpPr>
          <p:nvPr/>
        </p:nvSpPr>
        <p:spPr bwMode="auto">
          <a:xfrm>
            <a:off x="307975" y="228600"/>
            <a:ext cx="822642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vert="horz" wrap="square" lIns="0" tIns="35203" rIns="0" bIns="0" numCol="1" anchor="ctr" anchorCtr="0" compatLnSpc="1">
            <a:prstTxWarp prst="textNoShape">
              <a:avLst/>
            </a:prstTxWarp>
          </a:bodyPr>
          <a:lstStyle>
            <a:lvl1pPr algn="l" rtl="0" eaLnBrk="0" fontAlgn="base" hangingPunct="0">
              <a:lnSpc>
                <a:spcPct val="90000"/>
              </a:lnSpc>
              <a:spcBef>
                <a:spcPct val="0"/>
              </a:spcBef>
              <a:spcAft>
                <a:spcPct val="0"/>
              </a:spcAft>
              <a:defRPr sz="2200" b="1" kern="1200">
                <a:solidFill>
                  <a:schemeClr val="tx2"/>
                </a:solidFill>
                <a:latin typeface="Whitney Book" pitchFamily="50" charset="0"/>
                <a:ea typeface="+mj-ea"/>
                <a:cs typeface="+mj-cs"/>
              </a:defRPr>
            </a:lvl1pPr>
            <a:lvl2pPr algn="l" rtl="0" eaLnBrk="0" fontAlgn="base" hangingPunct="0">
              <a:lnSpc>
                <a:spcPct val="90000"/>
              </a:lnSpc>
              <a:spcBef>
                <a:spcPct val="0"/>
              </a:spcBef>
              <a:spcAft>
                <a:spcPct val="0"/>
              </a:spcAft>
              <a:defRPr sz="2200">
                <a:solidFill>
                  <a:schemeClr val="tx2"/>
                </a:solidFill>
                <a:latin typeface="Whitney Semibold" pitchFamily="50" charset="0"/>
              </a:defRPr>
            </a:lvl2pPr>
            <a:lvl3pPr algn="l" rtl="0" eaLnBrk="0" fontAlgn="base" hangingPunct="0">
              <a:lnSpc>
                <a:spcPct val="90000"/>
              </a:lnSpc>
              <a:spcBef>
                <a:spcPct val="0"/>
              </a:spcBef>
              <a:spcAft>
                <a:spcPct val="0"/>
              </a:spcAft>
              <a:defRPr sz="2200">
                <a:solidFill>
                  <a:schemeClr val="tx2"/>
                </a:solidFill>
                <a:latin typeface="Whitney Semibold" pitchFamily="50" charset="0"/>
              </a:defRPr>
            </a:lvl3pPr>
            <a:lvl4pPr algn="l" rtl="0" eaLnBrk="0" fontAlgn="base" hangingPunct="0">
              <a:lnSpc>
                <a:spcPct val="90000"/>
              </a:lnSpc>
              <a:spcBef>
                <a:spcPct val="0"/>
              </a:spcBef>
              <a:spcAft>
                <a:spcPct val="0"/>
              </a:spcAft>
              <a:defRPr sz="2200">
                <a:solidFill>
                  <a:schemeClr val="tx2"/>
                </a:solidFill>
                <a:latin typeface="Whitney Semibold" pitchFamily="50" charset="0"/>
              </a:defRPr>
            </a:lvl4pPr>
            <a:lvl5pPr algn="l" rtl="0" eaLnBrk="0" fontAlgn="base" hangingPunct="0">
              <a:lnSpc>
                <a:spcPct val="90000"/>
              </a:lnSpc>
              <a:spcBef>
                <a:spcPct val="0"/>
              </a:spcBef>
              <a:spcAft>
                <a:spcPct val="0"/>
              </a:spcAft>
              <a:defRPr sz="2200">
                <a:solidFill>
                  <a:schemeClr val="tx2"/>
                </a:solidFill>
                <a:latin typeface="Whitney Semibold" pitchFamily="50" charset="0"/>
              </a:defRPr>
            </a:lvl5pPr>
            <a:lvl6pPr marL="457200" algn="l" rtl="0" fontAlgn="base">
              <a:lnSpc>
                <a:spcPct val="90000"/>
              </a:lnSpc>
              <a:spcBef>
                <a:spcPct val="0"/>
              </a:spcBef>
              <a:spcAft>
                <a:spcPct val="0"/>
              </a:spcAft>
              <a:defRPr sz="2200">
                <a:solidFill>
                  <a:schemeClr val="tx2"/>
                </a:solidFill>
                <a:latin typeface="Arial" panose="020B0604020202020204" pitchFamily="34" charset="0"/>
              </a:defRPr>
            </a:lvl6pPr>
            <a:lvl7pPr marL="914400" algn="l" rtl="0" fontAlgn="base">
              <a:lnSpc>
                <a:spcPct val="90000"/>
              </a:lnSpc>
              <a:spcBef>
                <a:spcPct val="0"/>
              </a:spcBef>
              <a:spcAft>
                <a:spcPct val="0"/>
              </a:spcAft>
              <a:defRPr sz="2200">
                <a:solidFill>
                  <a:schemeClr val="tx2"/>
                </a:solidFill>
                <a:latin typeface="Arial" panose="020B0604020202020204" pitchFamily="34" charset="0"/>
              </a:defRPr>
            </a:lvl7pPr>
            <a:lvl8pPr marL="1371600" algn="l" rtl="0" fontAlgn="base">
              <a:lnSpc>
                <a:spcPct val="90000"/>
              </a:lnSpc>
              <a:spcBef>
                <a:spcPct val="0"/>
              </a:spcBef>
              <a:spcAft>
                <a:spcPct val="0"/>
              </a:spcAft>
              <a:defRPr sz="2200">
                <a:solidFill>
                  <a:schemeClr val="tx2"/>
                </a:solidFill>
                <a:latin typeface="Arial" panose="020B0604020202020204" pitchFamily="34" charset="0"/>
              </a:defRPr>
            </a:lvl8pPr>
            <a:lvl9pPr marL="1828800" algn="l" rtl="0" fontAlgn="base">
              <a:lnSpc>
                <a:spcPct val="90000"/>
              </a:lnSpc>
              <a:spcBef>
                <a:spcPct val="0"/>
              </a:spcBef>
              <a:spcAft>
                <a:spcPct val="0"/>
              </a:spcAft>
              <a:defRPr sz="2200">
                <a:solidFill>
                  <a:schemeClr val="tx2"/>
                </a:solidFill>
                <a:latin typeface="Arial" panose="020B0604020202020204" pitchFamily="34" charset="0"/>
              </a:defRPr>
            </a:lvl9pPr>
          </a:lstStyle>
          <a:p>
            <a:pPr defTabSz="45720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en-US" altLang="en-US" sz="2400" dirty="0" smtClean="0"/>
              <a:t>Term Ambiguity Detection (TAD) [Baldwin et al, 2013]</a:t>
            </a:r>
          </a:p>
        </p:txBody>
      </p:sp>
    </p:spTree>
    <p:extLst>
      <p:ext uri="{BB962C8B-B14F-4D97-AF65-F5344CB8AC3E}">
        <p14:creationId xmlns:p14="http://schemas.microsoft.com/office/powerpoint/2010/main" val="2260392525"/>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a:t>Extracting Clusters of Specialist Terms from Unstructured Text </a:t>
            </a:r>
            <a:r>
              <a:rPr lang="en-US" sz="2400" dirty="0" smtClean="0"/>
              <a:t>[</a:t>
            </a:r>
            <a:r>
              <a:rPr lang="en-US" sz="2400" dirty="0" err="1" smtClean="0"/>
              <a:t>Gerow</a:t>
            </a:r>
            <a:r>
              <a:rPr lang="en-US" sz="2400" dirty="0" smtClean="0"/>
              <a:t>, 2014]</a:t>
            </a:r>
            <a:r>
              <a:rPr lang="en-US" sz="2400" dirty="0"/>
              <a:t/>
            </a:r>
            <a:br>
              <a:rPr lang="en-US" sz="2400" dirty="0"/>
            </a:br>
            <a:endParaRPr lang="en-US" dirty="0"/>
          </a:p>
        </p:txBody>
      </p:sp>
      <p:sp>
        <p:nvSpPr>
          <p:cNvPr id="3" name="Content Placeholder 2"/>
          <p:cNvSpPr>
            <a:spLocks noGrp="1"/>
          </p:cNvSpPr>
          <p:nvPr>
            <p:ph idx="1"/>
          </p:nvPr>
        </p:nvSpPr>
        <p:spPr>
          <a:xfrm>
            <a:off x="182563" y="1874838"/>
            <a:ext cx="6142037" cy="4479925"/>
          </a:xfrm>
        </p:spPr>
        <p:txBody>
          <a:bodyPr/>
          <a:lstStyle/>
          <a:p>
            <a:r>
              <a:rPr lang="en-US" dirty="0" smtClean="0"/>
              <a:t>Extract cohesive sets of words based on semantic coherence</a:t>
            </a:r>
          </a:p>
          <a:p>
            <a:r>
              <a:rPr lang="en-US" dirty="0" smtClean="0"/>
              <a:t>Rank words by their centrality in the community</a:t>
            </a:r>
            <a:endParaRPr lang="en-US" dirty="0"/>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47</a:t>
            </a:fld>
            <a:endParaRPr lang="en-US" altLang="en-US"/>
          </a:p>
        </p:txBody>
      </p:sp>
      <p:pic>
        <p:nvPicPr>
          <p:cNvPr id="7" name="Picture 6"/>
          <p:cNvPicPr>
            <a:picLocks noChangeAspect="1"/>
          </p:cNvPicPr>
          <p:nvPr/>
        </p:nvPicPr>
        <p:blipFill>
          <a:blip r:embed="rId2"/>
          <a:stretch>
            <a:fillRect/>
          </a:stretch>
        </p:blipFill>
        <p:spPr>
          <a:xfrm>
            <a:off x="7010400" y="1874838"/>
            <a:ext cx="971550" cy="3990975"/>
          </a:xfrm>
          <a:prstGeom prst="rect">
            <a:avLst/>
          </a:prstGeom>
        </p:spPr>
      </p:pic>
    </p:spTree>
    <p:extLst>
      <p:ext uri="{BB962C8B-B14F-4D97-AF65-F5344CB8AC3E}">
        <p14:creationId xmlns:p14="http://schemas.microsoft.com/office/powerpoint/2010/main" val="393356316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Transparent ML Techniques </a:t>
            </a:r>
            <a:endParaRPr lang="en-US" sz="3200" dirty="0"/>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48</a:t>
            </a:fld>
            <a:endParaRPr lang="en-US" altLang="en-US"/>
          </a:p>
        </p:txBody>
      </p:sp>
      <p:graphicFrame>
        <p:nvGraphicFramePr>
          <p:cNvPr id="6" name="Table 5"/>
          <p:cNvGraphicFramePr>
            <a:graphicFrameLocks noGrp="1"/>
          </p:cNvGraphicFramePr>
          <p:nvPr>
            <p:extLst/>
          </p:nvPr>
        </p:nvGraphicFramePr>
        <p:xfrm>
          <a:off x="206053" y="1752600"/>
          <a:ext cx="8663309" cy="4114800"/>
        </p:xfrm>
        <a:graphic>
          <a:graphicData uri="http://schemas.openxmlformats.org/drawingml/2006/table">
            <a:tbl>
              <a:tblPr firstRow="1" bandRow="1">
                <a:tableStyleId>{5C22544A-7EE6-4342-B048-85BDC9FD1C3A}</a:tableStyleId>
              </a:tblPr>
              <a:tblGrid>
                <a:gridCol w="2079947"/>
                <a:gridCol w="2133600"/>
                <a:gridCol w="2209800"/>
                <a:gridCol w="2239962"/>
              </a:tblGrid>
              <a:tr h="561400">
                <a:tc>
                  <a:txBody>
                    <a:bodyPr/>
                    <a:lstStyle/>
                    <a:p>
                      <a:endParaRPr lang="en-US" sz="1600" baseline="0" dirty="0">
                        <a:latin typeface="+mn-lt"/>
                      </a:endParaRPr>
                    </a:p>
                  </a:txBody>
                  <a:tcPr anchor="ctr"/>
                </a:tc>
                <a:tc>
                  <a:txBody>
                    <a:bodyPr/>
                    <a:lstStyle/>
                    <a:p>
                      <a:pPr algn="ctr"/>
                      <a:r>
                        <a:rPr lang="en-US" sz="1600" baseline="0" dirty="0" smtClean="0">
                          <a:latin typeface="+mn-lt"/>
                        </a:rPr>
                        <a:t>Unsupervised</a:t>
                      </a:r>
                      <a:endParaRPr lang="en-US" sz="1600" baseline="0" dirty="0">
                        <a:latin typeface="+mn-lt"/>
                      </a:endParaRPr>
                    </a:p>
                  </a:txBody>
                  <a:tcPr anchor="ctr"/>
                </a:tc>
                <a:tc>
                  <a:txBody>
                    <a:bodyPr/>
                    <a:lstStyle/>
                    <a:p>
                      <a:pPr algn="ctr"/>
                      <a:r>
                        <a:rPr lang="en-US" sz="1600" baseline="0" dirty="0" smtClean="0">
                          <a:latin typeface="+mn-lt"/>
                        </a:rPr>
                        <a:t>Semi-supervised</a:t>
                      </a:r>
                      <a:endParaRPr lang="en-US" sz="1600" baseline="0" dirty="0">
                        <a:latin typeface="+mn-lt"/>
                      </a:endParaRPr>
                    </a:p>
                  </a:txBody>
                  <a:tcPr anchor="ctr"/>
                </a:tc>
                <a:tc>
                  <a:txBody>
                    <a:bodyPr/>
                    <a:lstStyle/>
                    <a:p>
                      <a:pPr algn="ctr"/>
                      <a:r>
                        <a:rPr lang="en-US" sz="1600" baseline="0" dirty="0" smtClean="0">
                          <a:latin typeface="+mn-lt"/>
                        </a:rPr>
                        <a:t>Supervised</a:t>
                      </a:r>
                      <a:endParaRPr lang="en-US" sz="1600" baseline="0" dirty="0">
                        <a:latin typeface="+mn-lt"/>
                      </a:endParaRPr>
                    </a:p>
                  </a:txBody>
                  <a:tcPr anchor="ctr"/>
                </a:tc>
              </a:tr>
              <a:tr h="561400">
                <a:tc>
                  <a:txBody>
                    <a:bodyPr/>
                    <a:lstStyle/>
                    <a:p>
                      <a:r>
                        <a:rPr lang="en-US" sz="1600" baseline="0" dirty="0" smtClean="0">
                          <a:latin typeface="+mn-lt"/>
                        </a:rPr>
                        <a:t>Dictionary</a:t>
                      </a:r>
                      <a:endParaRPr lang="en-US" sz="1600" baseline="0" dirty="0">
                        <a:latin typeface="+mn-lt"/>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baseline="0" dirty="0" smtClean="0">
                        <a:latin typeface="+mn-lt"/>
                      </a:endParaRPr>
                    </a:p>
                  </a:txBody>
                  <a:tcPr anchor="ctr">
                    <a:solidFill>
                      <a:srgbClr val="92D050"/>
                    </a:solidFill>
                  </a:tcPr>
                </a:tc>
                <a:tc>
                  <a:txBody>
                    <a:bodyPr/>
                    <a:lstStyle/>
                    <a:p>
                      <a:endParaRPr lang="en-US" sz="1600" baseline="0" dirty="0">
                        <a:latin typeface="+mn-lt"/>
                      </a:endParaRPr>
                    </a:p>
                  </a:txBody>
                  <a:tcPr anchor="ctr">
                    <a:solidFill>
                      <a:srgbClr val="92D050"/>
                    </a:solidFill>
                  </a:tcPr>
                </a:tc>
                <a:tc>
                  <a:txBody>
                    <a:bodyPr/>
                    <a:lstStyle/>
                    <a:p>
                      <a:endParaRPr lang="en-US" sz="1600" baseline="0" dirty="0">
                        <a:latin typeface="+mn-lt"/>
                      </a:endParaRPr>
                    </a:p>
                  </a:txBody>
                  <a:tcPr anchor="ctr">
                    <a:solidFill>
                      <a:schemeClr val="bg2"/>
                    </a:solidFill>
                  </a:tcPr>
                </a:tc>
              </a:tr>
              <a:tr h="561400">
                <a:tc>
                  <a:txBody>
                    <a:bodyPr/>
                    <a:lstStyle/>
                    <a:p>
                      <a:r>
                        <a:rPr lang="en-US" sz="1600" baseline="0" dirty="0" smtClean="0">
                          <a:latin typeface="+mn-lt"/>
                        </a:rPr>
                        <a:t>Regex</a:t>
                      </a:r>
                      <a:endParaRPr lang="en-US" sz="1600" baseline="0" dirty="0">
                        <a:latin typeface="+mn-lt"/>
                      </a:endParaRPr>
                    </a:p>
                  </a:txBody>
                  <a:tcPr anchor="ctr"/>
                </a:tc>
                <a:tc>
                  <a:txBody>
                    <a:bodyPr/>
                    <a:lstStyle/>
                    <a:p>
                      <a:endParaRPr lang="en-US" sz="1600" baseline="0" dirty="0">
                        <a:latin typeface="+mn-lt"/>
                      </a:endParaRPr>
                    </a:p>
                  </a:txBody>
                  <a:tcPr anchor="ctr">
                    <a:solidFill>
                      <a:schemeClr val="bg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baseline="0" dirty="0" smtClean="0">
                        <a:latin typeface="+mn-lt"/>
                      </a:endParaRPr>
                    </a:p>
                  </a:txBody>
                  <a:tcPr anchor="ctr">
                    <a:solidFill>
                      <a:srgbClr val="FF0000"/>
                    </a:solidFill>
                  </a:tcPr>
                </a:tc>
                <a:tc>
                  <a:txBody>
                    <a:bodyPr/>
                    <a:lstStyle/>
                    <a:p>
                      <a:pPr marL="171450" marR="0" indent="-171450" algn="l" defTabSz="914400" rtl="0" eaLnBrk="1" fontAlgn="b" latinLnBrk="0" hangingPunct="1">
                        <a:lnSpc>
                          <a:spcPct val="100000"/>
                        </a:lnSpc>
                        <a:spcBef>
                          <a:spcPts val="0"/>
                        </a:spcBef>
                        <a:spcAft>
                          <a:spcPts val="0"/>
                        </a:spcAft>
                        <a:buClrTx/>
                        <a:buSzTx/>
                        <a:buFont typeface="Arial" panose="020B0604020202020204" pitchFamily="34" charset="0"/>
                        <a:buChar char="•"/>
                        <a:tabLst/>
                        <a:defRPr/>
                      </a:pPr>
                      <a:endParaRPr lang="en-US" sz="1600" b="0" i="0" u="none" strike="noStrike" baseline="0" dirty="0" smtClean="0">
                        <a:solidFill>
                          <a:schemeClr val="tx1"/>
                        </a:solidFill>
                        <a:effectLst/>
                        <a:latin typeface="Calibri" panose="020F0502020204030204" pitchFamily="34" charset="0"/>
                      </a:endParaRPr>
                    </a:p>
                  </a:txBody>
                  <a:tcPr marL="9525" marR="9525" marT="9525" marB="0" anchor="ctr">
                    <a:solidFill>
                      <a:srgbClr val="FF0000"/>
                    </a:solidFill>
                  </a:tcPr>
                </a:tc>
              </a:tr>
              <a:tr h="561400">
                <a:tc>
                  <a:txBody>
                    <a:bodyPr/>
                    <a:lstStyle/>
                    <a:p>
                      <a:r>
                        <a:rPr lang="en-US" sz="1600" baseline="0" dirty="0" smtClean="0">
                          <a:latin typeface="+mn-lt"/>
                        </a:rPr>
                        <a:t>Rules</a:t>
                      </a:r>
                      <a:endParaRPr lang="en-US" sz="1600" baseline="0" dirty="0">
                        <a:latin typeface="+mn-lt"/>
                      </a:endParaRPr>
                    </a:p>
                  </a:txBody>
                  <a:tcPr anchor="ctr"/>
                </a:tc>
                <a:tc>
                  <a:txBody>
                    <a:bodyPr/>
                    <a:lstStyle/>
                    <a:p>
                      <a:endParaRPr lang="en-US" sz="1600" baseline="0" dirty="0">
                        <a:latin typeface="+mn-lt"/>
                      </a:endParaRPr>
                    </a:p>
                  </a:txBody>
                  <a:tcPr anchor="ctr">
                    <a:solidFill>
                      <a:srgbClr val="FFCCFF"/>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b="0" i="0" u="none" strike="noStrike" baseline="0" dirty="0" smtClean="0">
                        <a:effectLst/>
                        <a:latin typeface="+mn-lt"/>
                      </a:endParaRPr>
                    </a:p>
                  </a:txBody>
                  <a:tcPr anchor="ctr">
                    <a:solidFill>
                      <a:srgbClr val="FFCCFF"/>
                    </a:solidFill>
                  </a:tcPr>
                </a:tc>
                <a:tc>
                  <a:txBody>
                    <a:bodyPr/>
                    <a:lstStyle/>
                    <a:p>
                      <a:pPr marL="171450" indent="-171450">
                        <a:buFont typeface="Arial" panose="020B0604020202020204" pitchFamily="34" charset="0"/>
                        <a:buChar char="•"/>
                      </a:pPr>
                      <a:endParaRPr lang="en-US" sz="1600" baseline="0" dirty="0">
                        <a:latin typeface="+mn-lt"/>
                      </a:endParaRPr>
                    </a:p>
                  </a:txBody>
                  <a:tcPr anchor="ctr">
                    <a:solidFill>
                      <a:srgbClr val="FFCCFF"/>
                    </a:solidFill>
                  </a:tcPr>
                </a:tc>
              </a:tr>
              <a:tr h="746400">
                <a:tc>
                  <a:txBody>
                    <a:bodyPr/>
                    <a:lstStyle/>
                    <a:p>
                      <a:r>
                        <a:rPr lang="en-US" sz="1600" baseline="0" dirty="0" smtClean="0">
                          <a:latin typeface="+mn-lt"/>
                        </a:rPr>
                        <a:t>Rules + Classifier</a:t>
                      </a:r>
                      <a:endParaRPr lang="en-US" sz="1600" baseline="0" dirty="0">
                        <a:latin typeface="+mn-lt"/>
                      </a:endParaRPr>
                    </a:p>
                  </a:txBody>
                  <a:tcPr anchor="ctr"/>
                </a:tc>
                <a:tc>
                  <a:txBody>
                    <a:bodyPr/>
                    <a:lstStyle/>
                    <a:p>
                      <a:pPr marL="0" indent="0" algn="l" fontAlgn="b">
                        <a:buFont typeface="Arial" panose="020B0604020202020204" pitchFamily="34" charset="0"/>
                        <a:buNone/>
                      </a:pPr>
                      <a:endParaRPr lang="en-US" sz="1600" b="0" i="0" u="none" strike="noStrike" baseline="0" dirty="0" smtClean="0">
                        <a:effectLst/>
                        <a:latin typeface="+mn-lt"/>
                      </a:endParaRPr>
                    </a:p>
                  </a:txBody>
                  <a:tcPr marL="9525" marR="9525" marT="9525" marB="0" anchor="ctr">
                    <a:solidFill>
                      <a:srgbClr val="FFCCFF"/>
                    </a:solidFill>
                  </a:tcPr>
                </a:tc>
                <a:tc>
                  <a:txBody>
                    <a:bodyPr/>
                    <a:lstStyle/>
                    <a:p>
                      <a:pPr marL="0" indent="0" algn="l" fontAlgn="b">
                        <a:buFont typeface="Arial" panose="020B0604020202020204" pitchFamily="34" charset="0"/>
                        <a:buNone/>
                      </a:pPr>
                      <a:endParaRPr lang="en-US" sz="1600" baseline="0" dirty="0" smtClean="0">
                        <a:latin typeface="+mn-lt"/>
                      </a:endParaRPr>
                    </a:p>
                  </a:txBody>
                  <a:tcPr anchor="ctr">
                    <a:solidFill>
                      <a:srgbClr val="FFCCFF"/>
                    </a:solidFill>
                  </a:tcPr>
                </a:tc>
                <a:tc>
                  <a:txBody>
                    <a:bodyPr/>
                    <a:lstStyle/>
                    <a:p>
                      <a:pPr marL="0" indent="0">
                        <a:buFont typeface="Arial" panose="020B0604020202020204" pitchFamily="34" charset="0"/>
                        <a:buNone/>
                      </a:pPr>
                      <a:endParaRPr lang="en-US" sz="1600" baseline="0" dirty="0">
                        <a:solidFill>
                          <a:schemeClr val="tx1"/>
                        </a:solidFill>
                        <a:latin typeface="+mn-lt"/>
                      </a:endParaRPr>
                    </a:p>
                  </a:txBody>
                  <a:tcPr anchor="ctr">
                    <a:solidFill>
                      <a:srgbClr val="FFCCFF"/>
                    </a:solidFill>
                  </a:tcPr>
                </a:tc>
              </a:tr>
              <a:tr h="561400">
                <a:tc>
                  <a:txBody>
                    <a:bodyPr/>
                    <a:lstStyle/>
                    <a:p>
                      <a:r>
                        <a:rPr lang="en-US" sz="1600" baseline="0" dirty="0" smtClean="0">
                          <a:latin typeface="+mn-lt"/>
                        </a:rPr>
                        <a:t>Decision Tree</a:t>
                      </a:r>
                      <a:endParaRPr lang="en-US" sz="1600" baseline="0" dirty="0">
                        <a:latin typeface="+mn-lt"/>
                      </a:endParaRPr>
                    </a:p>
                  </a:txBody>
                  <a:tcPr anchor="ctr"/>
                </a:tc>
                <a:tc>
                  <a:txBody>
                    <a:bodyPr/>
                    <a:lstStyle/>
                    <a:p>
                      <a:endParaRPr lang="en-US" sz="1600" baseline="0" dirty="0">
                        <a:latin typeface="+mn-lt"/>
                      </a:endParaRPr>
                    </a:p>
                  </a:txBody>
                  <a:tcPr anchor="ctr">
                    <a:solidFill>
                      <a:schemeClr val="bg2"/>
                    </a:solidFill>
                  </a:tcPr>
                </a:tc>
                <a:tc>
                  <a:txBody>
                    <a:bodyPr/>
                    <a:lstStyle/>
                    <a:p>
                      <a:endParaRPr lang="en-US" sz="1600" baseline="0" dirty="0">
                        <a:latin typeface="+mn-lt"/>
                      </a:endParaRPr>
                    </a:p>
                  </a:txBody>
                  <a:tcPr anchor="ctr">
                    <a:solidFill>
                      <a:schemeClr val="bg2"/>
                    </a:solidFill>
                  </a:tcPr>
                </a:tc>
                <a:tc>
                  <a: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aseline="0" dirty="0">
                        <a:solidFill>
                          <a:schemeClr val="tx1"/>
                        </a:solidFill>
                        <a:latin typeface="+mn-lt"/>
                      </a:endParaRPr>
                    </a:p>
                  </a:txBody>
                  <a:tcPr anchor="ctr">
                    <a:solidFill>
                      <a:srgbClr val="FFCCFF"/>
                    </a:solidFill>
                  </a:tcPr>
                </a:tc>
              </a:tr>
              <a:tr h="561400">
                <a:tc>
                  <a:txBody>
                    <a:bodyPr/>
                    <a:lstStyle/>
                    <a:p>
                      <a:r>
                        <a:rPr lang="en-US" sz="1600" baseline="0" dirty="0" smtClean="0">
                          <a:latin typeface="+mn-lt"/>
                        </a:rPr>
                        <a:t>Classification Rules</a:t>
                      </a:r>
                      <a:endParaRPr lang="en-US" sz="1600" baseline="0" dirty="0">
                        <a:latin typeface="+mn-lt"/>
                      </a:endParaRPr>
                    </a:p>
                  </a:txBody>
                  <a:tcPr anchor="ctr"/>
                </a:tc>
                <a:tc>
                  <a:txBody>
                    <a:bodyPr/>
                    <a:lstStyle/>
                    <a:p>
                      <a:endParaRPr lang="en-US" sz="1600" baseline="0" dirty="0">
                        <a:latin typeface="+mn-lt"/>
                      </a:endParaRPr>
                    </a:p>
                  </a:txBody>
                  <a:tcPr anchor="ctr">
                    <a:solidFill>
                      <a:schemeClr val="bg2"/>
                    </a:solidFill>
                  </a:tcPr>
                </a:tc>
                <a:tc>
                  <a:txBody>
                    <a:bodyPr/>
                    <a:lstStyle/>
                    <a:p>
                      <a:endParaRPr lang="en-US" sz="1600" baseline="0" dirty="0">
                        <a:latin typeface="+mn-lt"/>
                      </a:endParaRPr>
                    </a:p>
                  </a:txBody>
                  <a:tcPr anchor="ctr">
                    <a:solidFill>
                      <a:schemeClr val="bg2"/>
                    </a:solidFill>
                  </a:tcPr>
                </a:tc>
                <a:tc>
                  <a:txBody>
                    <a:bodyPr/>
                    <a:lstStyle/>
                    <a:p>
                      <a:pPr marL="171450" indent="-171450">
                        <a:buFont typeface="Arial" panose="020B0604020202020204" pitchFamily="34" charset="0"/>
                        <a:buChar char="•"/>
                      </a:pPr>
                      <a:endParaRPr lang="en-US" sz="1600" baseline="0" dirty="0">
                        <a:solidFill>
                          <a:schemeClr val="tx1"/>
                        </a:solidFill>
                        <a:latin typeface="+mn-lt"/>
                      </a:endParaRPr>
                    </a:p>
                  </a:txBody>
                  <a:tcPr anchor="ctr">
                    <a:solidFill>
                      <a:srgbClr val="FFCCFF"/>
                    </a:solidFill>
                  </a:tcPr>
                </a:tc>
              </a:tr>
            </a:tbl>
          </a:graphicData>
        </a:graphic>
      </p:graphicFrame>
    </p:spTree>
    <p:extLst>
      <p:ext uri="{BB962C8B-B14F-4D97-AF65-F5344CB8AC3E}">
        <p14:creationId xmlns:p14="http://schemas.microsoft.com/office/powerpoint/2010/main" val="373516057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8"/>
          <p:cNvSpPr>
            <a:spLocks noGrp="1" noChangeArrowheads="1"/>
          </p:cNvSpPr>
          <p:nvPr>
            <p:ph type="sldNum" sz="quarter" idx="10"/>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fld id="{B50D45AF-2224-4A6B-9A72-755063FFAE63}" type="slidenum">
              <a:rPr lang="en-US" altLang="en-US" sz="1000">
                <a:solidFill>
                  <a:srgbClr val="FFFFFF"/>
                </a:solidFill>
              </a:rPr>
              <a:pPr eaLnBrk="1" hangingPunct="1"/>
              <a:t>49</a:t>
            </a:fld>
            <a:endParaRPr lang="en-US" altLang="en-US" sz="1000">
              <a:solidFill>
                <a:srgbClr val="FFFFFF"/>
              </a:solidFill>
            </a:endParaRPr>
          </a:p>
        </p:txBody>
      </p:sp>
      <p:sp>
        <p:nvSpPr>
          <p:cNvPr id="439298" name="Rectangle 2"/>
          <p:cNvSpPr>
            <a:spLocks noGrp="1" noChangeArrowheads="1"/>
          </p:cNvSpPr>
          <p:nvPr>
            <p:ph type="title"/>
          </p:nvPr>
        </p:nvSpPr>
        <p:spPr>
          <a:noFill/>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r>
              <a:rPr lang="en-US" dirty="0" smtClean="0">
                <a:ea typeface="ＭＳ Ｐゴシック" charset="0"/>
              </a:rPr>
              <a:t>Regular Expressions (Regex)</a:t>
            </a:r>
            <a:endParaRPr lang="en-US" dirty="0">
              <a:ea typeface="ＭＳ Ｐゴシック" charset="0"/>
            </a:endParaRPr>
          </a:p>
        </p:txBody>
      </p:sp>
      <p:sp>
        <p:nvSpPr>
          <p:cNvPr id="439299" name="Rectangle 3"/>
          <p:cNvSpPr>
            <a:spLocks noGrp="1" noChangeArrowheads="1"/>
          </p:cNvSpPr>
          <p:nvPr>
            <p:ph type="body" idx="1"/>
          </p:nvPr>
        </p:nvSpPr>
        <p:spPr>
          <a:xfrm>
            <a:off x="182563" y="1325564"/>
            <a:ext cx="8686800" cy="5029200"/>
          </a:xfrm>
          <a:noFill/>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normAutofit lnSpcReduction="10000"/>
          </a:bodyPr>
          <a:lstStyle/>
          <a:p>
            <a:r>
              <a:rPr lang="en-US" altLang="en-US" dirty="0" smtClean="0"/>
              <a:t>Regexes are essential to many IE tasks</a:t>
            </a:r>
          </a:p>
          <a:p>
            <a:pPr lvl="1"/>
            <a:r>
              <a:rPr lang="en-US" altLang="en-US" dirty="0" smtClean="0"/>
              <a:t>Email addresses</a:t>
            </a:r>
          </a:p>
          <a:p>
            <a:pPr lvl="1"/>
            <a:r>
              <a:rPr lang="en-US" altLang="en-US" dirty="0" smtClean="0"/>
              <a:t>Software names</a:t>
            </a:r>
          </a:p>
          <a:p>
            <a:pPr lvl="1"/>
            <a:r>
              <a:rPr lang="en-US" altLang="en-US" dirty="0" smtClean="0"/>
              <a:t>Credit card numbers</a:t>
            </a:r>
          </a:p>
          <a:p>
            <a:pPr lvl="1"/>
            <a:r>
              <a:rPr lang="en-US" altLang="en-US" dirty="0" smtClean="0"/>
              <a:t>Social security numbers</a:t>
            </a:r>
          </a:p>
          <a:p>
            <a:pPr lvl="1"/>
            <a:r>
              <a:rPr lang="en-US" altLang="en-US" dirty="0" smtClean="0"/>
              <a:t>Gene and Protein names</a:t>
            </a:r>
          </a:p>
          <a:p>
            <a:pPr lvl="1"/>
            <a:r>
              <a:rPr lang="en-US" altLang="en-US" dirty="0" smtClean="0"/>
              <a:t>….</a:t>
            </a:r>
            <a:endParaRPr lang="en-US" altLang="en-US" dirty="0"/>
          </a:p>
          <a:p>
            <a:r>
              <a:rPr lang="en-US" altLang="en-US" dirty="0" smtClean="0"/>
              <a:t>But  writing regexes for IE is not straightforward !</a:t>
            </a:r>
          </a:p>
          <a:p>
            <a:endParaRPr lang="en-US" altLang="en-US" dirty="0"/>
          </a:p>
          <a:p>
            <a:r>
              <a:rPr lang="en-US" altLang="en-US" b="1" dirty="0" smtClean="0"/>
              <a:t>Example</a:t>
            </a:r>
            <a:r>
              <a:rPr lang="en-US" altLang="en-US" dirty="0" smtClean="0"/>
              <a:t>: Simple regex for </a:t>
            </a:r>
            <a:r>
              <a:rPr lang="en-US" altLang="en-US" b="1" dirty="0" smtClean="0"/>
              <a:t>phone number </a:t>
            </a:r>
            <a:r>
              <a:rPr lang="en-US" altLang="en-US" dirty="0" smtClean="0"/>
              <a:t>extraction: </a:t>
            </a:r>
            <a:endParaRPr lang="en-US" altLang="en-US" dirty="0"/>
          </a:p>
          <a:p>
            <a:pPr>
              <a:buNone/>
            </a:pPr>
            <a:r>
              <a:rPr lang="en-US" altLang="en-US" i="1" dirty="0"/>
              <a:t>		</a:t>
            </a:r>
            <a:r>
              <a:rPr lang="en-US" altLang="en-US" i="1" dirty="0">
                <a:solidFill>
                  <a:srgbClr val="0000FF"/>
                </a:solidFill>
              </a:rPr>
              <a:t>blocks of digits</a:t>
            </a:r>
            <a:r>
              <a:rPr lang="en-US" altLang="en-US" i="1" dirty="0"/>
              <a:t> separated by </a:t>
            </a:r>
            <a:r>
              <a:rPr lang="en-US" altLang="en-US" i="1" dirty="0">
                <a:solidFill>
                  <a:srgbClr val="FF00FF"/>
                </a:solidFill>
              </a:rPr>
              <a:t>non-word character</a:t>
            </a:r>
            <a:r>
              <a:rPr lang="en-US" altLang="en-US" dirty="0"/>
              <a:t>: </a:t>
            </a:r>
          </a:p>
          <a:p>
            <a:pPr>
              <a:buNone/>
            </a:pPr>
            <a:r>
              <a:rPr lang="en-US" altLang="en-US" dirty="0"/>
              <a:t>			R</a:t>
            </a:r>
            <a:r>
              <a:rPr lang="en-US" altLang="en-US" baseline="-25000" dirty="0"/>
              <a:t>0</a:t>
            </a:r>
            <a:r>
              <a:rPr lang="en-US" altLang="en-US" dirty="0"/>
              <a:t> = (</a:t>
            </a:r>
            <a:r>
              <a:rPr lang="en-US" altLang="en-US" dirty="0">
                <a:solidFill>
                  <a:srgbClr val="0000FF"/>
                </a:solidFill>
              </a:rPr>
              <a:t>\d+</a:t>
            </a:r>
            <a:r>
              <a:rPr lang="en-US" altLang="en-US" dirty="0">
                <a:solidFill>
                  <a:srgbClr val="FF00FF"/>
                </a:solidFill>
              </a:rPr>
              <a:t>\W</a:t>
            </a:r>
            <a:r>
              <a:rPr lang="en-US" altLang="en-US" dirty="0"/>
              <a:t>)+</a:t>
            </a:r>
            <a:r>
              <a:rPr lang="en-US" altLang="en-US" dirty="0">
                <a:solidFill>
                  <a:srgbClr val="0000FF"/>
                </a:solidFill>
              </a:rPr>
              <a:t>\d+</a:t>
            </a:r>
          </a:p>
          <a:p>
            <a:endParaRPr lang="en-US" altLang="en-US" dirty="0">
              <a:solidFill>
                <a:srgbClr val="0000FF"/>
              </a:solidFill>
            </a:endParaRPr>
          </a:p>
          <a:p>
            <a:pPr lvl="1"/>
            <a:r>
              <a:rPr lang="en-US" altLang="en-US" dirty="0"/>
              <a:t>Identifies valid phone numbers (e.g. </a:t>
            </a:r>
            <a:r>
              <a:rPr lang="en-US" altLang="en-US" sz="1400" i="1" dirty="0">
                <a:solidFill>
                  <a:schemeClr val="hlink"/>
                </a:solidFill>
              </a:rPr>
              <a:t>800-865-1125, 725-1234</a:t>
            </a:r>
            <a:r>
              <a:rPr lang="en-US" altLang="en-US" dirty="0" smtClean="0"/>
              <a:t>)</a:t>
            </a:r>
          </a:p>
          <a:p>
            <a:pPr lvl="1"/>
            <a:endParaRPr lang="en-US" altLang="en-US" dirty="0"/>
          </a:p>
          <a:p>
            <a:pPr lvl="1"/>
            <a:r>
              <a:rPr lang="en-US" altLang="en-US" dirty="0" smtClean="0"/>
              <a:t>Produces </a:t>
            </a:r>
            <a:r>
              <a:rPr lang="en-US" altLang="en-US" dirty="0"/>
              <a:t>invalid matches (e.g. </a:t>
            </a:r>
            <a:r>
              <a:rPr lang="en-US" altLang="en-US" sz="1400" i="1" dirty="0">
                <a:solidFill>
                  <a:srgbClr val="990000"/>
                </a:solidFill>
              </a:rPr>
              <a:t>123-45-6789, 10/19/2002, 1.25</a:t>
            </a:r>
            <a:r>
              <a:rPr lang="en-US" altLang="en-US" sz="1400" i="1" dirty="0">
                <a:solidFill>
                  <a:schemeClr val="hlink"/>
                </a:solidFill>
              </a:rPr>
              <a:t> </a:t>
            </a:r>
            <a:r>
              <a:rPr lang="en-US" altLang="en-US" dirty="0"/>
              <a:t> </a:t>
            </a:r>
            <a:r>
              <a:rPr lang="en-US" altLang="en-US" dirty="0" smtClean="0"/>
              <a:t>…)</a:t>
            </a:r>
          </a:p>
          <a:p>
            <a:pPr lvl="1"/>
            <a:endParaRPr lang="en-US" altLang="en-US" dirty="0"/>
          </a:p>
          <a:p>
            <a:pPr lvl="1"/>
            <a:r>
              <a:rPr lang="en-US" altLang="en-US" dirty="0" smtClean="0"/>
              <a:t>Misses </a:t>
            </a:r>
            <a:r>
              <a:rPr lang="en-US" altLang="en-US" dirty="0"/>
              <a:t>valid phone numbers (e.g. </a:t>
            </a:r>
            <a:r>
              <a:rPr lang="en-US" altLang="en-US" sz="1400" i="1" dirty="0">
                <a:solidFill>
                  <a:srgbClr val="009900"/>
                </a:solidFill>
              </a:rPr>
              <a:t>(800) 865-CARE</a:t>
            </a:r>
            <a:r>
              <a:rPr lang="en-US" altLang="en-US" dirty="0"/>
              <a:t>)</a:t>
            </a:r>
          </a:p>
          <a:p>
            <a:endParaRPr lang="en-US" altLang="en-US" dirty="0" smtClean="0"/>
          </a:p>
          <a:p>
            <a:pPr lvl="1"/>
            <a:endParaRPr lang="en-US" dirty="0"/>
          </a:p>
          <a:p>
            <a:pPr lvl="1"/>
            <a:endParaRPr lang="en-US" dirty="0"/>
          </a:p>
          <a:p>
            <a:endParaRPr lang="en-US" altLang="en-US" dirty="0" smtClean="0"/>
          </a:p>
        </p:txBody>
      </p:sp>
      <p:sp>
        <p:nvSpPr>
          <p:cNvPr id="439301" name="Line 5"/>
          <p:cNvSpPr>
            <a:spLocks noChangeShapeType="1"/>
          </p:cNvSpPr>
          <p:nvPr/>
        </p:nvSpPr>
        <p:spPr bwMode="auto">
          <a:xfrm>
            <a:off x="3444875" y="1692275"/>
            <a:ext cx="152400" cy="0"/>
          </a:xfrm>
          <a:prstGeom prst="line">
            <a:avLst/>
          </a:prstGeom>
          <a:no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439302" name="Line 6"/>
          <p:cNvSpPr>
            <a:spLocks noChangeShapeType="1"/>
          </p:cNvSpPr>
          <p:nvPr/>
        </p:nvSpPr>
        <p:spPr bwMode="auto">
          <a:xfrm>
            <a:off x="3597275" y="1692275"/>
            <a:ext cx="0" cy="381000"/>
          </a:xfrm>
          <a:prstGeom prst="line">
            <a:avLst/>
          </a:prstGeom>
          <a:no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439303" name="Line 7"/>
          <p:cNvSpPr>
            <a:spLocks noChangeShapeType="1"/>
          </p:cNvSpPr>
          <p:nvPr/>
        </p:nvSpPr>
        <p:spPr bwMode="auto">
          <a:xfrm>
            <a:off x="3444875" y="2073275"/>
            <a:ext cx="152400" cy="0"/>
          </a:xfrm>
          <a:prstGeom prst="line">
            <a:avLst/>
          </a:prstGeom>
          <a:no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439304" name="Line 8"/>
          <p:cNvSpPr>
            <a:spLocks noChangeShapeType="1"/>
          </p:cNvSpPr>
          <p:nvPr/>
        </p:nvSpPr>
        <p:spPr bwMode="auto">
          <a:xfrm>
            <a:off x="3597275" y="1844675"/>
            <a:ext cx="152400" cy="0"/>
          </a:xfrm>
          <a:prstGeom prst="line">
            <a:avLst/>
          </a:prstGeom>
          <a:noFill/>
          <a:ln w="9525">
            <a:solidFill>
              <a:schemeClr val="tx1"/>
            </a:solidFill>
            <a:round/>
            <a:headEnd/>
            <a:tailEnd type="triangl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439305" name="Text Box 9"/>
          <p:cNvSpPr txBox="1">
            <a:spLocks noChangeArrowheads="1"/>
          </p:cNvSpPr>
          <p:nvPr/>
        </p:nvSpPr>
        <p:spPr bwMode="auto">
          <a:xfrm>
            <a:off x="3657600" y="1676400"/>
            <a:ext cx="1604962" cy="336550"/>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defRPr/>
            </a:pPr>
            <a:r>
              <a:rPr lang="en-US" sz="1600">
                <a:solidFill>
                  <a:schemeClr val="tx1"/>
                </a:solidFill>
                <a:latin typeface="Arial" charset="0"/>
                <a:ea typeface="ＭＳ Ｐゴシック" charset="0"/>
              </a:rPr>
              <a:t>Web collections</a:t>
            </a:r>
          </a:p>
        </p:txBody>
      </p:sp>
      <p:sp>
        <p:nvSpPr>
          <p:cNvPr id="439306" name="Line 10"/>
          <p:cNvSpPr>
            <a:spLocks noChangeShapeType="1"/>
          </p:cNvSpPr>
          <p:nvPr/>
        </p:nvSpPr>
        <p:spPr bwMode="auto">
          <a:xfrm>
            <a:off x="3444875" y="2092911"/>
            <a:ext cx="152400" cy="0"/>
          </a:xfrm>
          <a:prstGeom prst="line">
            <a:avLst/>
          </a:prstGeom>
          <a:no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439307" name="Line 11"/>
          <p:cNvSpPr>
            <a:spLocks noChangeShapeType="1"/>
          </p:cNvSpPr>
          <p:nvPr/>
        </p:nvSpPr>
        <p:spPr bwMode="auto">
          <a:xfrm>
            <a:off x="3597275" y="2092911"/>
            <a:ext cx="0" cy="381000"/>
          </a:xfrm>
          <a:prstGeom prst="line">
            <a:avLst/>
          </a:prstGeom>
          <a:no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439308" name="Line 12"/>
          <p:cNvSpPr>
            <a:spLocks noChangeShapeType="1"/>
          </p:cNvSpPr>
          <p:nvPr/>
        </p:nvSpPr>
        <p:spPr bwMode="auto">
          <a:xfrm>
            <a:off x="3444875" y="2473911"/>
            <a:ext cx="152400" cy="0"/>
          </a:xfrm>
          <a:prstGeom prst="line">
            <a:avLst/>
          </a:prstGeom>
          <a:no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439309" name="Line 13"/>
          <p:cNvSpPr>
            <a:spLocks noChangeShapeType="1"/>
          </p:cNvSpPr>
          <p:nvPr/>
        </p:nvSpPr>
        <p:spPr bwMode="auto">
          <a:xfrm>
            <a:off x="3597275" y="2245311"/>
            <a:ext cx="152400" cy="0"/>
          </a:xfrm>
          <a:prstGeom prst="line">
            <a:avLst/>
          </a:prstGeom>
          <a:noFill/>
          <a:ln w="9525">
            <a:solidFill>
              <a:schemeClr val="tx1"/>
            </a:solidFill>
            <a:round/>
            <a:headEnd/>
            <a:tailEnd type="triangl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439310" name="Text Box 14"/>
          <p:cNvSpPr txBox="1">
            <a:spLocks noChangeArrowheads="1"/>
          </p:cNvSpPr>
          <p:nvPr/>
        </p:nvSpPr>
        <p:spPr bwMode="auto">
          <a:xfrm>
            <a:off x="3657600" y="2077036"/>
            <a:ext cx="1773237" cy="336550"/>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defRPr/>
            </a:pPr>
            <a:r>
              <a:rPr lang="en-US" sz="1600">
                <a:solidFill>
                  <a:schemeClr val="tx1"/>
                </a:solidFill>
                <a:latin typeface="Arial" charset="0"/>
                <a:ea typeface="ＭＳ Ｐゴシック" charset="0"/>
              </a:rPr>
              <a:t>Email compliance</a:t>
            </a:r>
          </a:p>
        </p:txBody>
      </p:sp>
      <p:sp>
        <p:nvSpPr>
          <p:cNvPr id="439311" name="Line 15"/>
          <p:cNvSpPr>
            <a:spLocks noChangeShapeType="1"/>
          </p:cNvSpPr>
          <p:nvPr/>
        </p:nvSpPr>
        <p:spPr bwMode="auto">
          <a:xfrm>
            <a:off x="3444875" y="2504471"/>
            <a:ext cx="152400" cy="0"/>
          </a:xfrm>
          <a:prstGeom prst="line">
            <a:avLst/>
          </a:prstGeom>
          <a:no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439312" name="Line 16"/>
          <p:cNvSpPr>
            <a:spLocks noChangeShapeType="1"/>
          </p:cNvSpPr>
          <p:nvPr/>
        </p:nvSpPr>
        <p:spPr bwMode="auto">
          <a:xfrm>
            <a:off x="3597275" y="2504471"/>
            <a:ext cx="0" cy="381000"/>
          </a:xfrm>
          <a:prstGeom prst="line">
            <a:avLst/>
          </a:prstGeom>
          <a:no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439313" name="Line 17"/>
          <p:cNvSpPr>
            <a:spLocks noChangeShapeType="1"/>
          </p:cNvSpPr>
          <p:nvPr/>
        </p:nvSpPr>
        <p:spPr bwMode="auto">
          <a:xfrm>
            <a:off x="3444875" y="2885471"/>
            <a:ext cx="152400" cy="0"/>
          </a:xfrm>
          <a:prstGeom prst="line">
            <a:avLst/>
          </a:prstGeom>
          <a:no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439314" name="Line 18"/>
          <p:cNvSpPr>
            <a:spLocks noChangeShapeType="1"/>
          </p:cNvSpPr>
          <p:nvPr/>
        </p:nvSpPr>
        <p:spPr bwMode="auto">
          <a:xfrm>
            <a:off x="3597275" y="2656871"/>
            <a:ext cx="152400" cy="0"/>
          </a:xfrm>
          <a:prstGeom prst="line">
            <a:avLst/>
          </a:prstGeom>
          <a:noFill/>
          <a:ln w="9525">
            <a:solidFill>
              <a:schemeClr val="tx1"/>
            </a:solidFill>
            <a:round/>
            <a:headEnd/>
            <a:tailEnd type="triangl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439315" name="Text Box 19"/>
          <p:cNvSpPr txBox="1">
            <a:spLocks noChangeArrowheads="1"/>
          </p:cNvSpPr>
          <p:nvPr/>
        </p:nvSpPr>
        <p:spPr bwMode="auto">
          <a:xfrm>
            <a:off x="3657600" y="2488596"/>
            <a:ext cx="1471878" cy="338554"/>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defRPr/>
            </a:pPr>
            <a:r>
              <a:rPr lang="en-US" sz="1600" dirty="0" smtClean="0">
                <a:latin typeface="Arial" charset="0"/>
                <a:ea typeface="ＭＳ Ｐゴシック" charset="0"/>
              </a:rPr>
              <a:t>B</a:t>
            </a:r>
            <a:r>
              <a:rPr lang="en-US" sz="1600" dirty="0" smtClean="0">
                <a:solidFill>
                  <a:schemeClr val="tx1"/>
                </a:solidFill>
                <a:latin typeface="Arial" charset="0"/>
                <a:ea typeface="ＭＳ Ｐゴシック" charset="0"/>
              </a:rPr>
              <a:t>ioinformatics</a:t>
            </a:r>
            <a:endParaRPr lang="en-US" sz="1600" dirty="0">
              <a:solidFill>
                <a:schemeClr val="tx1"/>
              </a:solidFill>
              <a:latin typeface="Arial" charset="0"/>
              <a:ea typeface="ＭＳ Ｐゴシック" charset="0"/>
            </a:endParaRPr>
          </a:p>
        </p:txBody>
      </p:sp>
      <p:pic>
        <p:nvPicPr>
          <p:cNvPr id="21" name="Picture 4" descr="MPj0433161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5919" y="5344845"/>
            <a:ext cx="380167"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5" descr="MPj0433160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5919" y="4953000"/>
            <a:ext cx="380167" cy="325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4" descr="MPj0433161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0232" y="5786437"/>
            <a:ext cx="380167"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81464998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Multidocument 32"/>
          <p:cNvSpPr>
            <a:spLocks noChangeArrowheads="1"/>
          </p:cNvSpPr>
          <p:nvPr/>
        </p:nvSpPr>
        <p:spPr bwMode="auto">
          <a:xfrm>
            <a:off x="6019800" y="2895600"/>
            <a:ext cx="2590800" cy="1905000"/>
          </a:xfrm>
          <a:prstGeom prst="flowChartMultidocument">
            <a:avLst/>
          </a:prstGeom>
          <a:solidFill>
            <a:srgbClr val="D9D9D9"/>
          </a:solidFill>
          <a:ln w="9525">
            <a:solidFill>
              <a:srgbClr val="000000"/>
            </a:solidFill>
            <a:miter lim="800000"/>
            <a:headEnd/>
            <a:tailEnd/>
          </a:ln>
          <a:effectLst>
            <a:outerShdw blurRad="40000" dist="23000" dir="5400000" rotWithShape="0">
              <a:srgbClr val="808080">
                <a:alpha val="34999"/>
              </a:srgbClr>
            </a:outerShdw>
          </a:effectLst>
        </p:spPr>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solidFill>
                <a:srgbClr val="FFFFFF"/>
              </a:solidFill>
              <a:latin typeface="Whitney Light" pitchFamily="50" charset="0"/>
            </a:endParaRPr>
          </a:p>
        </p:txBody>
      </p:sp>
      <p:cxnSp>
        <p:nvCxnSpPr>
          <p:cNvPr id="14339" name="Straight Connector 3"/>
          <p:cNvCxnSpPr>
            <a:cxnSpLocks noChangeShapeType="1"/>
          </p:cNvCxnSpPr>
          <p:nvPr/>
        </p:nvCxnSpPr>
        <p:spPr bwMode="auto">
          <a:xfrm>
            <a:off x="6400800" y="3276600"/>
            <a:ext cx="0" cy="15240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4340" name="Straight Connector 44"/>
          <p:cNvCxnSpPr>
            <a:cxnSpLocks noChangeShapeType="1"/>
          </p:cNvCxnSpPr>
          <p:nvPr/>
        </p:nvCxnSpPr>
        <p:spPr bwMode="auto">
          <a:xfrm>
            <a:off x="7010400" y="3276600"/>
            <a:ext cx="0" cy="14478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4341" name="Straight Connector 46"/>
          <p:cNvCxnSpPr>
            <a:cxnSpLocks noChangeShapeType="1"/>
          </p:cNvCxnSpPr>
          <p:nvPr/>
        </p:nvCxnSpPr>
        <p:spPr bwMode="auto">
          <a:xfrm>
            <a:off x="7620000" y="3276600"/>
            <a:ext cx="0" cy="129540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14342" name="Title 1"/>
          <p:cNvSpPr>
            <a:spLocks noGrp="1"/>
          </p:cNvSpPr>
          <p:nvPr>
            <p:ph type="title" idx="4294967295"/>
          </p:nvPr>
        </p:nvSpPr>
        <p:spPr>
          <a:xfrm>
            <a:off x="190500" y="163513"/>
            <a:ext cx="8686800" cy="731838"/>
          </a:xfrm>
        </p:spPr>
        <p:txBody>
          <a:bodyPr/>
          <a:lstStyle/>
          <a:p>
            <a:pPr eaLnBrk="1" hangingPunct="1"/>
            <a:r>
              <a:rPr lang="en-US" dirty="0" smtClean="0">
                <a:latin typeface="Whitney LightSC" pitchFamily="50" charset="0"/>
              </a:rPr>
              <a:t>Case Study 2: Machine Analysis</a:t>
            </a:r>
          </a:p>
        </p:txBody>
      </p:sp>
      <p:sp>
        <p:nvSpPr>
          <p:cNvPr id="9" name="Document 8"/>
          <p:cNvSpPr>
            <a:spLocks noChangeArrowheads="1"/>
          </p:cNvSpPr>
          <p:nvPr/>
        </p:nvSpPr>
        <p:spPr bwMode="auto">
          <a:xfrm>
            <a:off x="228600" y="1524000"/>
            <a:ext cx="1143000" cy="533400"/>
          </a:xfrm>
          <a:prstGeom prst="flowChartDocument">
            <a:avLst/>
          </a:prstGeom>
          <a:solidFill>
            <a:srgbClr val="D1D1F0"/>
          </a:solidFill>
          <a:ln w="9525">
            <a:solidFill>
              <a:srgbClr val="6B6BCF"/>
            </a:solidFill>
            <a:miter lim="800000"/>
            <a:headEnd/>
            <a:tailEnd/>
          </a:ln>
          <a:effectLst>
            <a:outerShdw blurRad="40000" dist="23000" dir="5400000" rotWithShape="0">
              <a:srgbClr val="808080">
                <a:alpha val="34999"/>
              </a:srgbClr>
            </a:outerShdw>
          </a:effectLst>
        </p:spPr>
        <p:txBody>
          <a:bodyPr anchor="ctr"/>
          <a:lstStyle/>
          <a:p>
            <a:pPr algn="ctr" eaLnBrk="1" hangingPunct="1">
              <a:defRPr/>
            </a:pPr>
            <a:r>
              <a:rPr lang="en-US" sz="1400" dirty="0">
                <a:solidFill>
                  <a:srgbClr val="9C9CDF"/>
                </a:solidFill>
                <a:latin typeface="Whitney Light" pitchFamily="50" charset="0"/>
                <a:ea typeface="+mn-ea"/>
              </a:rPr>
              <a:t>Web Server Logs</a:t>
            </a:r>
          </a:p>
        </p:txBody>
      </p:sp>
      <p:sp>
        <p:nvSpPr>
          <p:cNvPr id="10" name="Document 9"/>
          <p:cNvSpPr>
            <a:spLocks noChangeArrowheads="1"/>
          </p:cNvSpPr>
          <p:nvPr/>
        </p:nvSpPr>
        <p:spPr bwMode="auto">
          <a:xfrm>
            <a:off x="304800" y="2514600"/>
            <a:ext cx="1295400" cy="762000"/>
          </a:xfrm>
          <a:prstGeom prst="flowChartDocument">
            <a:avLst/>
          </a:prstGeom>
          <a:solidFill>
            <a:srgbClr val="FF0000"/>
          </a:solidFill>
          <a:ln w="9525">
            <a:solidFill>
              <a:srgbClr val="000000"/>
            </a:solidFill>
            <a:miter lim="800000"/>
            <a:headEnd/>
            <a:tailEnd/>
          </a:ln>
          <a:effectLst>
            <a:outerShdw blurRad="40000" dist="23000" dir="5400000" rotWithShape="0">
              <a:srgbClr val="808080">
                <a:alpha val="34999"/>
              </a:srgbClr>
            </a:outerShdw>
          </a:effectLst>
        </p:spPr>
        <p:txBody>
          <a:bodyPr anchor="ctr"/>
          <a:lstStyle/>
          <a:p>
            <a:pPr algn="ctr" eaLnBrk="1" hangingPunct="1">
              <a:defRPr/>
            </a:pPr>
            <a:r>
              <a:rPr lang="en-US" sz="1400" dirty="0">
                <a:latin typeface="Whitney Light" pitchFamily="50" charset="0"/>
                <a:ea typeface="+mn-ea"/>
              </a:rPr>
              <a:t>Custom Application Logs</a:t>
            </a:r>
          </a:p>
        </p:txBody>
      </p:sp>
      <p:sp>
        <p:nvSpPr>
          <p:cNvPr id="11" name="Document 10"/>
          <p:cNvSpPr>
            <a:spLocks noChangeArrowheads="1"/>
          </p:cNvSpPr>
          <p:nvPr/>
        </p:nvSpPr>
        <p:spPr bwMode="auto">
          <a:xfrm>
            <a:off x="457200" y="1981200"/>
            <a:ext cx="1028700" cy="533400"/>
          </a:xfrm>
          <a:prstGeom prst="flowChartDocument">
            <a:avLst/>
          </a:prstGeom>
          <a:solidFill>
            <a:srgbClr val="CCFFCC"/>
          </a:solidFill>
          <a:ln w="9525">
            <a:solidFill>
              <a:srgbClr val="6B6BCF"/>
            </a:solidFill>
            <a:miter lim="800000"/>
            <a:headEnd/>
            <a:tailEnd/>
          </a:ln>
          <a:effectLst>
            <a:outerShdw blurRad="40000" dist="23000" dir="5400000" rotWithShape="0">
              <a:srgbClr val="808080">
                <a:alpha val="34999"/>
              </a:srgbClr>
            </a:outerShdw>
          </a:effectLst>
        </p:spPr>
        <p:txBody>
          <a:bodyPr anchor="ctr"/>
          <a:lstStyle/>
          <a:p>
            <a:pPr algn="ctr" eaLnBrk="1" hangingPunct="1">
              <a:defRPr/>
            </a:pPr>
            <a:r>
              <a:rPr lang="en-US" sz="1400" dirty="0">
                <a:solidFill>
                  <a:srgbClr val="9C9CDF"/>
                </a:solidFill>
                <a:latin typeface="Whitney Light" pitchFamily="50" charset="0"/>
                <a:ea typeface="+mn-ea"/>
              </a:rPr>
              <a:t>Database Logs</a:t>
            </a:r>
          </a:p>
        </p:txBody>
      </p:sp>
      <p:sp>
        <p:nvSpPr>
          <p:cNvPr id="16" name="Internal Storage 15"/>
          <p:cNvSpPr>
            <a:spLocks noChangeArrowheads="1"/>
          </p:cNvSpPr>
          <p:nvPr/>
        </p:nvSpPr>
        <p:spPr bwMode="auto">
          <a:xfrm>
            <a:off x="5029200" y="1752600"/>
            <a:ext cx="1066800" cy="914400"/>
          </a:xfrm>
          <a:prstGeom prst="flowChartInternalStorage">
            <a:avLst/>
          </a:prstGeom>
          <a:solidFill>
            <a:srgbClr val="B3B3B3"/>
          </a:solidFill>
          <a:ln w="9525">
            <a:solidFill>
              <a:schemeClr val="tx1"/>
            </a:solidFill>
            <a:miter lim="800000"/>
            <a:headEnd/>
            <a:tailEnd/>
          </a:ln>
          <a:effectLst>
            <a:outerShdw blurRad="40000" dist="23000" dir="5400000" rotWithShape="0">
              <a:srgbClr val="808080">
                <a:alpha val="34999"/>
              </a:srgbClr>
            </a:outerShdw>
          </a:effectLst>
        </p:spPr>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sz="1600">
              <a:solidFill>
                <a:srgbClr val="000000"/>
              </a:solidFill>
              <a:latin typeface="Whitney Light" pitchFamily="50" charset="0"/>
            </a:endParaRPr>
          </a:p>
        </p:txBody>
      </p:sp>
      <p:sp>
        <p:nvSpPr>
          <p:cNvPr id="14347" name="TextBox 16"/>
          <p:cNvSpPr txBox="1">
            <a:spLocks noChangeArrowheads="1"/>
          </p:cNvSpPr>
          <p:nvPr/>
        </p:nvSpPr>
        <p:spPr bwMode="auto">
          <a:xfrm>
            <a:off x="228600" y="1066800"/>
            <a:ext cx="10842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eaLnBrk="1" hangingPunct="1">
              <a:spcBef>
                <a:spcPct val="0"/>
              </a:spcBef>
              <a:buFontTx/>
              <a:buNone/>
            </a:pPr>
            <a:r>
              <a:rPr lang="en-US" sz="1800" dirty="0">
                <a:latin typeface="Whitney Light" pitchFamily="50" charset="0"/>
              </a:rPr>
              <a:t>Raw Logs</a:t>
            </a:r>
          </a:p>
        </p:txBody>
      </p:sp>
      <p:sp>
        <p:nvSpPr>
          <p:cNvPr id="14348" name="TextBox 17"/>
          <p:cNvSpPr txBox="1">
            <a:spLocks noChangeArrowheads="1"/>
          </p:cNvSpPr>
          <p:nvPr/>
        </p:nvSpPr>
        <p:spPr bwMode="auto">
          <a:xfrm>
            <a:off x="2816225" y="914400"/>
            <a:ext cx="94297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algn="ctr" eaLnBrk="1" hangingPunct="1">
              <a:spcBef>
                <a:spcPct val="0"/>
              </a:spcBef>
              <a:buFontTx/>
              <a:buNone/>
            </a:pPr>
            <a:r>
              <a:rPr lang="en-US" sz="1800">
                <a:latin typeface="Whitney Light" pitchFamily="50" charset="0"/>
              </a:rPr>
              <a:t>Parsed</a:t>
            </a:r>
            <a:br>
              <a:rPr lang="en-US" sz="1800">
                <a:latin typeface="Whitney Light" pitchFamily="50" charset="0"/>
              </a:rPr>
            </a:br>
            <a:r>
              <a:rPr lang="en-US" sz="1800">
                <a:latin typeface="Whitney Light" pitchFamily="50" charset="0"/>
              </a:rPr>
              <a:t>Log</a:t>
            </a:r>
            <a:br>
              <a:rPr lang="en-US" sz="1800">
                <a:latin typeface="Whitney Light" pitchFamily="50" charset="0"/>
              </a:rPr>
            </a:br>
            <a:r>
              <a:rPr lang="en-US" sz="1800">
                <a:latin typeface="Whitney Light" pitchFamily="50" charset="0"/>
              </a:rPr>
              <a:t>Records</a:t>
            </a:r>
          </a:p>
        </p:txBody>
      </p:sp>
      <p:sp>
        <p:nvSpPr>
          <p:cNvPr id="21" name="Rectangle 20"/>
          <p:cNvSpPr>
            <a:spLocks noChangeArrowheads="1"/>
          </p:cNvSpPr>
          <p:nvPr/>
        </p:nvSpPr>
        <p:spPr bwMode="auto">
          <a:xfrm>
            <a:off x="2819400" y="1905000"/>
            <a:ext cx="914400" cy="152400"/>
          </a:xfrm>
          <a:prstGeom prst="rect">
            <a:avLst/>
          </a:prstGeom>
          <a:solidFill>
            <a:srgbClr val="9C9CDF"/>
          </a:solidFill>
          <a:ln w="9525">
            <a:solidFill>
              <a:srgbClr val="000000"/>
            </a:solidFill>
            <a:miter lim="800000"/>
            <a:headEnd/>
            <a:tailEnd/>
          </a:ln>
          <a:effectLst>
            <a:outerShdw blurRad="40000" dist="23000" dir="5400000" rotWithShape="0">
              <a:srgbClr val="808080">
                <a:alpha val="34999"/>
              </a:srgbClr>
            </a:outerShdw>
          </a:effectLst>
        </p:spPr>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solidFill>
                <a:srgbClr val="FFFFFF"/>
              </a:solidFill>
              <a:latin typeface="Whitney Light" pitchFamily="50" charset="0"/>
            </a:endParaRPr>
          </a:p>
        </p:txBody>
      </p:sp>
      <p:sp>
        <p:nvSpPr>
          <p:cNvPr id="22" name="Rectangle 21"/>
          <p:cNvSpPr>
            <a:spLocks noChangeArrowheads="1"/>
          </p:cNvSpPr>
          <p:nvPr/>
        </p:nvSpPr>
        <p:spPr bwMode="auto">
          <a:xfrm>
            <a:off x="2819400" y="2057400"/>
            <a:ext cx="914400" cy="152400"/>
          </a:xfrm>
          <a:prstGeom prst="rect">
            <a:avLst/>
          </a:prstGeom>
          <a:solidFill>
            <a:srgbClr val="CCFFCC"/>
          </a:solidFill>
          <a:ln w="9525">
            <a:solidFill>
              <a:srgbClr val="000000"/>
            </a:solidFill>
            <a:miter lim="800000"/>
            <a:headEnd/>
            <a:tailEnd/>
          </a:ln>
          <a:effectLst>
            <a:outerShdw blurRad="40000" dist="23000" dir="5400000" rotWithShape="0">
              <a:srgbClr val="808080">
                <a:alpha val="34999"/>
              </a:srgbClr>
            </a:outerShdw>
          </a:effectLst>
        </p:spPr>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solidFill>
                <a:srgbClr val="FFFFFF"/>
              </a:solidFill>
              <a:latin typeface="Whitney Light" pitchFamily="50" charset="0"/>
            </a:endParaRPr>
          </a:p>
        </p:txBody>
      </p:sp>
      <p:sp>
        <p:nvSpPr>
          <p:cNvPr id="23" name="Rectangle 22"/>
          <p:cNvSpPr>
            <a:spLocks noChangeArrowheads="1"/>
          </p:cNvSpPr>
          <p:nvPr/>
        </p:nvSpPr>
        <p:spPr bwMode="auto">
          <a:xfrm>
            <a:off x="2819400" y="2209800"/>
            <a:ext cx="914400" cy="152400"/>
          </a:xfrm>
          <a:prstGeom prst="rect">
            <a:avLst/>
          </a:prstGeom>
          <a:solidFill>
            <a:srgbClr val="9C9CDF"/>
          </a:solidFill>
          <a:ln w="9525">
            <a:solidFill>
              <a:srgbClr val="000000"/>
            </a:solidFill>
            <a:miter lim="800000"/>
            <a:headEnd/>
            <a:tailEnd/>
          </a:ln>
          <a:effectLst>
            <a:outerShdw blurRad="40000" dist="23000" dir="5400000" rotWithShape="0">
              <a:srgbClr val="808080">
                <a:alpha val="34999"/>
              </a:srgbClr>
            </a:outerShdw>
          </a:effectLst>
        </p:spPr>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solidFill>
                <a:srgbClr val="FFFFFF"/>
              </a:solidFill>
              <a:latin typeface="Whitney Light" pitchFamily="50" charset="0"/>
            </a:endParaRPr>
          </a:p>
        </p:txBody>
      </p:sp>
      <p:sp>
        <p:nvSpPr>
          <p:cNvPr id="24" name="Rectangle 23"/>
          <p:cNvSpPr>
            <a:spLocks noChangeArrowheads="1"/>
          </p:cNvSpPr>
          <p:nvPr/>
        </p:nvSpPr>
        <p:spPr bwMode="auto">
          <a:xfrm>
            <a:off x="2819400" y="2362200"/>
            <a:ext cx="914400" cy="152400"/>
          </a:xfrm>
          <a:prstGeom prst="rect">
            <a:avLst/>
          </a:prstGeom>
          <a:solidFill>
            <a:srgbClr val="9C9CDF"/>
          </a:solidFill>
          <a:ln w="9525">
            <a:solidFill>
              <a:srgbClr val="000000"/>
            </a:solidFill>
            <a:miter lim="800000"/>
            <a:headEnd/>
            <a:tailEnd/>
          </a:ln>
          <a:effectLst>
            <a:outerShdw blurRad="40000" dist="23000" dir="5400000" rotWithShape="0">
              <a:srgbClr val="808080">
                <a:alpha val="34999"/>
              </a:srgbClr>
            </a:outerShdw>
          </a:effectLst>
        </p:spPr>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solidFill>
                <a:srgbClr val="FFFFFF"/>
              </a:solidFill>
              <a:latin typeface="Whitney Light" pitchFamily="50" charset="0"/>
            </a:endParaRPr>
          </a:p>
        </p:txBody>
      </p:sp>
      <p:sp>
        <p:nvSpPr>
          <p:cNvPr id="25" name="Rectangle 24"/>
          <p:cNvSpPr>
            <a:spLocks noChangeArrowheads="1"/>
          </p:cNvSpPr>
          <p:nvPr/>
        </p:nvSpPr>
        <p:spPr bwMode="auto">
          <a:xfrm>
            <a:off x="2819400" y="2514600"/>
            <a:ext cx="914400" cy="152400"/>
          </a:xfrm>
          <a:prstGeom prst="rect">
            <a:avLst/>
          </a:prstGeom>
          <a:solidFill>
            <a:srgbClr val="FF0000"/>
          </a:solidFill>
          <a:ln w="9525">
            <a:solidFill>
              <a:srgbClr val="000000"/>
            </a:solidFill>
            <a:miter lim="800000"/>
            <a:headEnd/>
            <a:tailEnd/>
          </a:ln>
          <a:effectLst>
            <a:outerShdw blurRad="40000" dist="23000" dir="5400000" rotWithShape="0">
              <a:srgbClr val="808080">
                <a:alpha val="34999"/>
              </a:srgbClr>
            </a:outerShdw>
          </a:effectLst>
        </p:spPr>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solidFill>
                <a:srgbClr val="FFFFFF"/>
              </a:solidFill>
              <a:latin typeface="Whitney Light" pitchFamily="50" charset="0"/>
            </a:endParaRPr>
          </a:p>
        </p:txBody>
      </p:sp>
      <p:sp>
        <p:nvSpPr>
          <p:cNvPr id="27" name="Right Arrow 26"/>
          <p:cNvSpPr>
            <a:spLocks noChangeArrowheads="1"/>
          </p:cNvSpPr>
          <p:nvPr/>
        </p:nvSpPr>
        <p:spPr bwMode="auto">
          <a:xfrm>
            <a:off x="1600200" y="1828800"/>
            <a:ext cx="1143000" cy="762000"/>
          </a:xfrm>
          <a:prstGeom prst="rightArrow">
            <a:avLst>
              <a:gd name="adj1" fmla="val 50000"/>
              <a:gd name="adj2" fmla="val 50000"/>
            </a:avLst>
          </a:prstGeom>
          <a:solidFill>
            <a:srgbClr val="660066"/>
          </a:solidFill>
          <a:ln w="9525">
            <a:solidFill>
              <a:srgbClr val="000000"/>
            </a:solidFill>
            <a:miter lim="800000"/>
            <a:headEnd/>
            <a:tailEnd/>
          </a:ln>
          <a:effectLst>
            <a:outerShdw blurRad="40000" dist="23000" dir="5400000" rotWithShape="0">
              <a:srgbClr val="808080">
                <a:alpha val="34999"/>
              </a:srgbClr>
            </a:outerShdw>
          </a:effectLst>
        </p:spPr>
        <p:txBody>
          <a:bodyPr anchor="ctr"/>
          <a:lstStyle/>
          <a:p>
            <a:pPr algn="ctr" eaLnBrk="1" hangingPunct="1">
              <a:defRPr/>
            </a:pPr>
            <a:r>
              <a:rPr lang="en-US" dirty="0">
                <a:solidFill>
                  <a:schemeClr val="lt1"/>
                </a:solidFill>
                <a:latin typeface="Whitney Light" pitchFamily="50" charset="0"/>
                <a:ea typeface="+mn-ea"/>
              </a:rPr>
              <a:t>Parse</a:t>
            </a:r>
          </a:p>
        </p:txBody>
      </p:sp>
      <p:sp>
        <p:nvSpPr>
          <p:cNvPr id="28" name="Right Arrow 27"/>
          <p:cNvSpPr>
            <a:spLocks noChangeArrowheads="1"/>
          </p:cNvSpPr>
          <p:nvPr/>
        </p:nvSpPr>
        <p:spPr bwMode="auto">
          <a:xfrm>
            <a:off x="3886200" y="1828800"/>
            <a:ext cx="1143000" cy="762000"/>
          </a:xfrm>
          <a:prstGeom prst="rightArrow">
            <a:avLst>
              <a:gd name="adj1" fmla="val 50000"/>
              <a:gd name="adj2" fmla="val 50000"/>
            </a:avLst>
          </a:prstGeom>
          <a:solidFill>
            <a:srgbClr val="660066"/>
          </a:solidFill>
          <a:ln w="9525">
            <a:solidFill>
              <a:srgbClr val="000000"/>
            </a:solidFill>
            <a:miter lim="800000"/>
            <a:headEnd/>
            <a:tailEnd/>
          </a:ln>
          <a:effectLst>
            <a:outerShdw blurRad="40000" dist="23000" dir="5400000" rotWithShape="0">
              <a:srgbClr val="808080">
                <a:alpha val="34999"/>
              </a:srgbClr>
            </a:outerShdw>
          </a:effectLst>
        </p:spPr>
        <p:txBody>
          <a:bodyPr anchor="ctr"/>
          <a:lstStyle/>
          <a:p>
            <a:pPr algn="ctr" eaLnBrk="1" hangingPunct="1">
              <a:defRPr/>
            </a:pPr>
            <a:r>
              <a:rPr lang="en-US" dirty="0">
                <a:solidFill>
                  <a:schemeClr val="lt1"/>
                </a:solidFill>
                <a:latin typeface="Whitney Light" pitchFamily="50" charset="0"/>
                <a:ea typeface="+mn-ea"/>
              </a:rPr>
              <a:t>Extract</a:t>
            </a:r>
          </a:p>
        </p:txBody>
      </p:sp>
      <p:sp>
        <p:nvSpPr>
          <p:cNvPr id="14356" name="TextBox 33"/>
          <p:cNvSpPr txBox="1">
            <a:spLocks noChangeArrowheads="1"/>
          </p:cNvSpPr>
          <p:nvPr/>
        </p:nvSpPr>
        <p:spPr bwMode="auto">
          <a:xfrm>
            <a:off x="4884738" y="1030288"/>
            <a:ext cx="12938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algn="ctr" eaLnBrk="1" hangingPunct="1">
              <a:spcBef>
                <a:spcPct val="0"/>
              </a:spcBef>
              <a:buFontTx/>
              <a:buNone/>
            </a:pPr>
            <a:r>
              <a:rPr lang="en-US" sz="1800">
                <a:latin typeface="Whitney Light" pitchFamily="50" charset="0"/>
              </a:rPr>
              <a:t>Linkage</a:t>
            </a:r>
            <a:br>
              <a:rPr lang="en-US" sz="1800">
                <a:latin typeface="Whitney Light" pitchFamily="50" charset="0"/>
              </a:rPr>
            </a:br>
            <a:r>
              <a:rPr lang="en-US" sz="1800">
                <a:latin typeface="Whitney Light" pitchFamily="50" charset="0"/>
              </a:rPr>
              <a:t>Information</a:t>
            </a:r>
          </a:p>
        </p:txBody>
      </p:sp>
      <p:sp>
        <p:nvSpPr>
          <p:cNvPr id="14357" name="TextBox 34"/>
          <p:cNvSpPr txBox="1">
            <a:spLocks noChangeArrowheads="1"/>
          </p:cNvSpPr>
          <p:nvPr/>
        </p:nvSpPr>
        <p:spPr bwMode="auto">
          <a:xfrm>
            <a:off x="4646613" y="3648075"/>
            <a:ext cx="127793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algn="r" eaLnBrk="1" hangingPunct="1">
              <a:spcBef>
                <a:spcPct val="0"/>
              </a:spcBef>
              <a:buFontTx/>
              <a:buNone/>
            </a:pPr>
            <a:r>
              <a:rPr lang="en-US" sz="1800">
                <a:latin typeface="Whitney Light" pitchFamily="50" charset="0"/>
              </a:rPr>
              <a:t>End-to-End</a:t>
            </a:r>
          </a:p>
          <a:p>
            <a:pPr algn="r" eaLnBrk="1" hangingPunct="1">
              <a:spcBef>
                <a:spcPct val="0"/>
              </a:spcBef>
              <a:buFontTx/>
              <a:buNone/>
            </a:pPr>
            <a:r>
              <a:rPr lang="en-US" sz="1800">
                <a:latin typeface="Whitney Light" pitchFamily="50" charset="0"/>
              </a:rPr>
              <a:t>Application</a:t>
            </a:r>
            <a:br>
              <a:rPr lang="en-US" sz="1800">
                <a:latin typeface="Whitney Light" pitchFamily="50" charset="0"/>
              </a:rPr>
            </a:br>
            <a:r>
              <a:rPr lang="en-US" sz="1800">
                <a:latin typeface="Whitney Light" pitchFamily="50" charset="0"/>
              </a:rPr>
              <a:t>Sessions</a:t>
            </a:r>
          </a:p>
        </p:txBody>
      </p:sp>
      <p:sp>
        <p:nvSpPr>
          <p:cNvPr id="36" name="Rectangle 35"/>
          <p:cNvSpPr>
            <a:spLocks noChangeArrowheads="1"/>
          </p:cNvSpPr>
          <p:nvPr/>
        </p:nvSpPr>
        <p:spPr bwMode="auto">
          <a:xfrm>
            <a:off x="6172200" y="3505200"/>
            <a:ext cx="457200" cy="152400"/>
          </a:xfrm>
          <a:prstGeom prst="rect">
            <a:avLst/>
          </a:prstGeom>
          <a:solidFill>
            <a:srgbClr val="9C9CDF"/>
          </a:solidFill>
          <a:ln w="9525">
            <a:solidFill>
              <a:srgbClr val="000000"/>
            </a:solidFill>
            <a:miter lim="800000"/>
            <a:headEnd/>
            <a:tailEnd/>
          </a:ln>
          <a:effectLst>
            <a:outerShdw blurRad="40000" dist="23000" dir="5400000" rotWithShape="0">
              <a:srgbClr val="808080">
                <a:alpha val="34999"/>
              </a:srgbClr>
            </a:outerShdw>
          </a:effectLst>
        </p:spPr>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solidFill>
                <a:srgbClr val="FFFFFF"/>
              </a:solidFill>
              <a:latin typeface="Whitney Light" pitchFamily="50" charset="0"/>
            </a:endParaRPr>
          </a:p>
        </p:txBody>
      </p:sp>
      <p:sp>
        <p:nvSpPr>
          <p:cNvPr id="37" name="Rectangle 36"/>
          <p:cNvSpPr>
            <a:spLocks noChangeArrowheads="1"/>
          </p:cNvSpPr>
          <p:nvPr/>
        </p:nvSpPr>
        <p:spPr bwMode="auto">
          <a:xfrm>
            <a:off x="6781800" y="3733800"/>
            <a:ext cx="457200" cy="152400"/>
          </a:xfrm>
          <a:prstGeom prst="rect">
            <a:avLst/>
          </a:prstGeom>
          <a:solidFill>
            <a:srgbClr val="FF0000"/>
          </a:solidFill>
          <a:ln w="9525">
            <a:solidFill>
              <a:srgbClr val="000000"/>
            </a:solidFill>
            <a:miter lim="800000"/>
            <a:headEnd/>
            <a:tailEnd/>
          </a:ln>
          <a:effectLst>
            <a:outerShdw blurRad="40000" dist="23000" dir="5400000" rotWithShape="0">
              <a:srgbClr val="808080">
                <a:alpha val="34999"/>
              </a:srgbClr>
            </a:outerShdw>
          </a:effectLst>
        </p:spPr>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solidFill>
                <a:srgbClr val="FFFFFF"/>
              </a:solidFill>
              <a:latin typeface="Whitney Light" pitchFamily="50" charset="0"/>
            </a:endParaRPr>
          </a:p>
        </p:txBody>
      </p:sp>
      <p:sp>
        <p:nvSpPr>
          <p:cNvPr id="38" name="Rectangle 37"/>
          <p:cNvSpPr>
            <a:spLocks noChangeArrowheads="1"/>
          </p:cNvSpPr>
          <p:nvPr/>
        </p:nvSpPr>
        <p:spPr bwMode="auto">
          <a:xfrm>
            <a:off x="6781800" y="3886200"/>
            <a:ext cx="457200" cy="152400"/>
          </a:xfrm>
          <a:prstGeom prst="rect">
            <a:avLst/>
          </a:prstGeom>
          <a:solidFill>
            <a:srgbClr val="FF0000"/>
          </a:solidFill>
          <a:ln w="9525">
            <a:solidFill>
              <a:srgbClr val="000000"/>
            </a:solidFill>
            <a:miter lim="800000"/>
            <a:headEnd/>
            <a:tailEnd/>
          </a:ln>
          <a:effectLst>
            <a:outerShdw blurRad="40000" dist="23000" dir="5400000" rotWithShape="0">
              <a:srgbClr val="808080">
                <a:alpha val="34999"/>
              </a:srgbClr>
            </a:outerShdw>
          </a:effectLst>
        </p:spPr>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solidFill>
                <a:srgbClr val="FFFFFF"/>
              </a:solidFill>
              <a:latin typeface="Whitney Light" pitchFamily="50" charset="0"/>
            </a:endParaRPr>
          </a:p>
        </p:txBody>
      </p:sp>
      <p:sp>
        <p:nvSpPr>
          <p:cNvPr id="39" name="Rectangle 38"/>
          <p:cNvSpPr>
            <a:spLocks noChangeArrowheads="1"/>
          </p:cNvSpPr>
          <p:nvPr/>
        </p:nvSpPr>
        <p:spPr bwMode="auto">
          <a:xfrm>
            <a:off x="7391400" y="4114800"/>
            <a:ext cx="457200" cy="152400"/>
          </a:xfrm>
          <a:prstGeom prst="rect">
            <a:avLst/>
          </a:prstGeom>
          <a:solidFill>
            <a:srgbClr val="CCFFCC"/>
          </a:solidFill>
          <a:ln w="9525">
            <a:solidFill>
              <a:srgbClr val="000000"/>
            </a:solidFill>
            <a:miter lim="800000"/>
            <a:headEnd/>
            <a:tailEnd/>
          </a:ln>
          <a:effectLst>
            <a:outerShdw blurRad="40000" dist="23000" dir="5400000" rotWithShape="0">
              <a:srgbClr val="808080">
                <a:alpha val="34999"/>
              </a:srgbClr>
            </a:outerShdw>
          </a:effectLst>
        </p:spPr>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solidFill>
                <a:srgbClr val="FFFFFF"/>
              </a:solidFill>
              <a:latin typeface="Whitney Light" pitchFamily="50" charset="0"/>
            </a:endParaRPr>
          </a:p>
        </p:txBody>
      </p:sp>
      <p:sp>
        <p:nvSpPr>
          <p:cNvPr id="40" name="Rectangle 39"/>
          <p:cNvSpPr>
            <a:spLocks noChangeArrowheads="1"/>
          </p:cNvSpPr>
          <p:nvPr/>
        </p:nvSpPr>
        <p:spPr bwMode="auto">
          <a:xfrm>
            <a:off x="6172200" y="4419600"/>
            <a:ext cx="457200" cy="152400"/>
          </a:xfrm>
          <a:prstGeom prst="rect">
            <a:avLst/>
          </a:prstGeom>
          <a:solidFill>
            <a:srgbClr val="9C9CDF"/>
          </a:solidFill>
          <a:ln w="9525">
            <a:solidFill>
              <a:srgbClr val="000000"/>
            </a:solidFill>
            <a:miter lim="800000"/>
            <a:headEnd/>
            <a:tailEnd/>
          </a:ln>
          <a:effectLst>
            <a:outerShdw blurRad="40000" dist="23000" dir="5400000" rotWithShape="0">
              <a:srgbClr val="808080">
                <a:alpha val="34999"/>
              </a:srgbClr>
            </a:outerShdw>
          </a:effectLst>
        </p:spPr>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solidFill>
                <a:srgbClr val="FFFFFF"/>
              </a:solidFill>
              <a:latin typeface="Whitney Light" pitchFamily="50" charset="0"/>
            </a:endParaRPr>
          </a:p>
        </p:txBody>
      </p:sp>
      <p:cxnSp>
        <p:nvCxnSpPr>
          <p:cNvPr id="42" name="Straight Arrow Connector 41"/>
          <p:cNvCxnSpPr>
            <a:cxnSpLocks noChangeShapeType="1"/>
            <a:stCxn id="36" idx="3"/>
            <a:endCxn id="37" idx="0"/>
          </p:cNvCxnSpPr>
          <p:nvPr/>
        </p:nvCxnSpPr>
        <p:spPr bwMode="auto">
          <a:xfrm>
            <a:off x="6629400" y="3581400"/>
            <a:ext cx="381000" cy="152400"/>
          </a:xfrm>
          <a:prstGeom prst="straightConnector1">
            <a:avLst/>
          </a:prstGeom>
          <a:noFill/>
          <a:ln w="25400">
            <a:solidFill>
              <a:srgbClr val="800000"/>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43" name="Straight Arrow Connector 42"/>
          <p:cNvCxnSpPr>
            <a:cxnSpLocks noChangeShapeType="1"/>
            <a:stCxn id="38" idx="3"/>
            <a:endCxn id="39" idx="0"/>
          </p:cNvCxnSpPr>
          <p:nvPr/>
        </p:nvCxnSpPr>
        <p:spPr bwMode="auto">
          <a:xfrm>
            <a:off x="7239000" y="3962400"/>
            <a:ext cx="381000" cy="152400"/>
          </a:xfrm>
          <a:prstGeom prst="straightConnector1">
            <a:avLst/>
          </a:prstGeom>
          <a:noFill/>
          <a:ln w="25400">
            <a:solidFill>
              <a:srgbClr val="800000"/>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46" name="Straight Arrow Connector 45"/>
          <p:cNvCxnSpPr>
            <a:cxnSpLocks noChangeShapeType="1"/>
            <a:stCxn id="39" idx="1"/>
            <a:endCxn id="40" idx="0"/>
          </p:cNvCxnSpPr>
          <p:nvPr/>
        </p:nvCxnSpPr>
        <p:spPr bwMode="auto">
          <a:xfrm flipH="1">
            <a:off x="6400800" y="4191000"/>
            <a:ext cx="990600" cy="228600"/>
          </a:xfrm>
          <a:prstGeom prst="straightConnector1">
            <a:avLst/>
          </a:prstGeom>
          <a:noFill/>
          <a:ln w="25400">
            <a:solidFill>
              <a:srgbClr val="800000"/>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53" name="Bent-Up Arrow 52"/>
          <p:cNvSpPr>
            <a:spLocks/>
          </p:cNvSpPr>
          <p:nvPr/>
        </p:nvSpPr>
        <p:spPr bwMode="auto">
          <a:xfrm flipV="1">
            <a:off x="6172200" y="1981200"/>
            <a:ext cx="1447800" cy="1371600"/>
          </a:xfrm>
          <a:custGeom>
            <a:avLst/>
            <a:gdLst>
              <a:gd name="T0" fmla="*/ 0 w 1447800"/>
              <a:gd name="T1" fmla="*/ 981311 h 1371600"/>
              <a:gd name="T2" fmla="*/ 909756 w 1447800"/>
              <a:gd name="T3" fmla="*/ 981311 h 1371600"/>
              <a:gd name="T4" fmla="*/ 909756 w 1447800"/>
              <a:gd name="T5" fmla="*/ 402441 h 1371600"/>
              <a:gd name="T6" fmla="*/ 762000 w 1447800"/>
              <a:gd name="T7" fmla="*/ 402441 h 1371600"/>
              <a:gd name="T8" fmla="*/ 1104900 w 1447800"/>
              <a:gd name="T9" fmla="*/ 0 h 1371600"/>
              <a:gd name="T10" fmla="*/ 1447800 w 1447800"/>
              <a:gd name="T11" fmla="*/ 402441 h 1371600"/>
              <a:gd name="T12" fmla="*/ 1300044 w 1447800"/>
              <a:gd name="T13" fmla="*/ 402441 h 1371600"/>
              <a:gd name="T14" fmla="*/ 1300044 w 1447800"/>
              <a:gd name="T15" fmla="*/ 1371600 h 1371600"/>
              <a:gd name="T16" fmla="*/ 0 w 1447800"/>
              <a:gd name="T17" fmla="*/ 1371600 h 1371600"/>
              <a:gd name="T18" fmla="*/ 0 w 1447800"/>
              <a:gd name="T19" fmla="*/ 981311 h 137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447800" h="1371600">
                <a:moveTo>
                  <a:pt x="0" y="981311"/>
                </a:moveTo>
                <a:lnTo>
                  <a:pt x="909756" y="981311"/>
                </a:lnTo>
                <a:lnTo>
                  <a:pt x="909756" y="402441"/>
                </a:lnTo>
                <a:lnTo>
                  <a:pt x="762000" y="402441"/>
                </a:lnTo>
                <a:lnTo>
                  <a:pt x="1104900" y="0"/>
                </a:lnTo>
                <a:lnTo>
                  <a:pt x="1447800" y="402441"/>
                </a:lnTo>
                <a:lnTo>
                  <a:pt x="1300044" y="402441"/>
                </a:lnTo>
                <a:lnTo>
                  <a:pt x="1300044" y="1371600"/>
                </a:lnTo>
                <a:lnTo>
                  <a:pt x="0" y="1371600"/>
                </a:lnTo>
                <a:lnTo>
                  <a:pt x="0" y="981311"/>
                </a:lnTo>
                <a:close/>
              </a:path>
            </a:pathLst>
          </a:custGeom>
          <a:solidFill>
            <a:srgbClr val="660066"/>
          </a:solidFill>
          <a:ln w="9525" cap="flat" cmpd="sng">
            <a:solidFill>
              <a:schemeClr val="tx1"/>
            </a:solidFill>
            <a:prstDash val="solid"/>
            <a:round/>
            <a:headEnd/>
            <a:tailEnd/>
          </a:ln>
          <a:effectLst>
            <a:outerShdw blurRad="40000" dist="23000" dir="5400000" rotWithShape="0">
              <a:srgbClr val="000000">
                <a:alpha val="34999"/>
              </a:srgbClr>
            </a:outerShdw>
          </a:effectLst>
        </p:spPr>
        <p:txBody>
          <a:bodyPr anchor="ctr"/>
          <a:lstStyle/>
          <a:p>
            <a:pPr algn="ctr" eaLnBrk="1" hangingPunct="1">
              <a:defRPr/>
            </a:pPr>
            <a:endParaRPr lang="en-US">
              <a:latin typeface="Whitney Light" pitchFamily="50" charset="0"/>
              <a:ea typeface="MS PGothic" panose="020B0600070205080204" pitchFamily="34" charset="-128"/>
            </a:endParaRPr>
          </a:p>
        </p:txBody>
      </p:sp>
      <p:sp>
        <p:nvSpPr>
          <p:cNvPr id="14367" name="TextBox 53"/>
          <p:cNvSpPr txBox="1">
            <a:spLocks noChangeArrowheads="1"/>
          </p:cNvSpPr>
          <p:nvPr/>
        </p:nvSpPr>
        <p:spPr bwMode="auto">
          <a:xfrm>
            <a:off x="6172200" y="1981200"/>
            <a:ext cx="11287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eaLnBrk="1" hangingPunct="1">
              <a:spcBef>
                <a:spcPct val="0"/>
              </a:spcBef>
              <a:buFontTx/>
              <a:buNone/>
            </a:pPr>
            <a:r>
              <a:rPr lang="en-US" sz="2000">
                <a:solidFill>
                  <a:schemeClr val="bg1"/>
                </a:solidFill>
                <a:latin typeface="Whitney Light" pitchFamily="50" charset="0"/>
              </a:rPr>
              <a:t>Integrate</a:t>
            </a:r>
          </a:p>
        </p:txBody>
      </p:sp>
      <p:pic>
        <p:nvPicPr>
          <p:cNvPr id="125989" name="Picture 25"/>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16888" y="6192838"/>
            <a:ext cx="501650"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5990" name="Rectangle 38"/>
          <p:cNvSpPr>
            <a:spLocks noChangeArrowheads="1"/>
          </p:cNvSpPr>
          <p:nvPr/>
        </p:nvSpPr>
        <p:spPr bwMode="auto">
          <a:xfrm>
            <a:off x="7600950" y="6583363"/>
            <a:ext cx="1543050" cy="274637"/>
          </a:xfrm>
          <a:prstGeom prst="rect">
            <a:avLst/>
          </a:prstGeom>
          <a:noFill/>
          <a:ln>
            <a:noFill/>
          </a:ln>
          <a:effectLst/>
          <a:extLst>
            <a:ext uri="{909E8E84-426E-40dd-AFC4-6F175D3DCCD1}"/>
            <a:ext uri="{91240B29-F687-4f45-9708-019B960494DF}"/>
            <a:ext uri="{AF507438-7753-43e0-B8FC-AC1667EBCBE1}"/>
          </a:extLst>
        </p:spPr>
        <p:txBody>
          <a:bodyPr>
            <a:spAutoFit/>
          </a:bodyPr>
          <a:lstStyle/>
          <a:p>
            <a:pPr algn="ctr" eaLnBrk="1" hangingPunct="1">
              <a:defRPr/>
            </a:pPr>
            <a:r>
              <a:rPr lang="en-US" sz="1200">
                <a:solidFill>
                  <a:srgbClr val="3366FF"/>
                </a:solidFill>
                <a:latin typeface="+mn-lt"/>
                <a:ea typeface="ＭＳ Ｐゴシック" charset="0"/>
              </a:rPr>
              <a:t>Operations Analysis</a:t>
            </a:r>
          </a:p>
        </p:txBody>
      </p:sp>
      <p:sp>
        <p:nvSpPr>
          <p:cNvPr id="7" name="Oval 6"/>
          <p:cNvSpPr/>
          <p:nvPr/>
        </p:nvSpPr>
        <p:spPr bwMode="auto">
          <a:xfrm>
            <a:off x="3962400" y="5715000"/>
            <a:ext cx="228600" cy="228600"/>
          </a:xfrm>
          <a:prstGeom prst="ellipse">
            <a:avLst/>
          </a:prstGeom>
          <a:solidFill>
            <a:schemeClr val="accent6">
              <a:lumMod val="20000"/>
              <a:lumOff val="80000"/>
            </a:schemeClr>
          </a:solidFill>
          <a:ln w="12700" cmpd="sng">
            <a:solidFill>
              <a:srgbClr val="000000"/>
            </a:solidFill>
          </a:ln>
          <a:effec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atin typeface="Whitney Light" pitchFamily="50" charset="0"/>
            </a:endParaRPr>
          </a:p>
        </p:txBody>
      </p:sp>
      <p:sp>
        <p:nvSpPr>
          <p:cNvPr id="50" name="Oval 49"/>
          <p:cNvSpPr/>
          <p:nvPr/>
        </p:nvSpPr>
        <p:spPr bwMode="auto">
          <a:xfrm>
            <a:off x="5105400" y="5715000"/>
            <a:ext cx="228600" cy="228600"/>
          </a:xfrm>
          <a:prstGeom prst="ellipse">
            <a:avLst/>
          </a:prstGeom>
          <a:solidFill>
            <a:schemeClr val="accent6">
              <a:lumMod val="20000"/>
              <a:lumOff val="80000"/>
            </a:schemeClr>
          </a:solidFill>
          <a:ln w="12700" cmpd="sng">
            <a:solidFill>
              <a:srgbClr val="000000"/>
            </a:solidFill>
          </a:ln>
          <a:effec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atin typeface="Whitney Light" pitchFamily="50" charset="0"/>
            </a:endParaRPr>
          </a:p>
        </p:txBody>
      </p:sp>
      <p:sp>
        <p:nvSpPr>
          <p:cNvPr id="14372" name="Oval 50"/>
          <p:cNvSpPr>
            <a:spLocks noChangeArrowheads="1"/>
          </p:cNvSpPr>
          <p:nvPr/>
        </p:nvSpPr>
        <p:spPr bwMode="auto">
          <a:xfrm>
            <a:off x="4419600" y="5715000"/>
            <a:ext cx="228600" cy="228600"/>
          </a:xfrm>
          <a:prstGeom prst="ellipse">
            <a:avLst/>
          </a:prstGeom>
          <a:solidFill>
            <a:srgbClr val="FF0000"/>
          </a:solidFill>
          <a:ln w="12700">
            <a:solidFill>
              <a:srgbClr val="000000"/>
            </a:solidFill>
            <a:round/>
            <a:headEnd/>
            <a:tailEnd/>
          </a:ln>
        </p:spPr>
        <p:txBody>
          <a:bodyP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eaLnBrk="1" hangingPunct="1">
              <a:spcBef>
                <a:spcPct val="0"/>
              </a:spcBef>
              <a:buFontTx/>
              <a:buNone/>
            </a:pPr>
            <a:endParaRPr lang="en-US" sz="1800">
              <a:latin typeface="Whitney Light" pitchFamily="50" charset="0"/>
            </a:endParaRPr>
          </a:p>
        </p:txBody>
      </p:sp>
      <p:sp>
        <p:nvSpPr>
          <p:cNvPr id="14373" name="Oval 51"/>
          <p:cNvSpPr>
            <a:spLocks noChangeArrowheads="1"/>
          </p:cNvSpPr>
          <p:nvPr/>
        </p:nvSpPr>
        <p:spPr bwMode="auto">
          <a:xfrm>
            <a:off x="4762500" y="6057900"/>
            <a:ext cx="228600" cy="228600"/>
          </a:xfrm>
          <a:prstGeom prst="ellipse">
            <a:avLst/>
          </a:prstGeom>
          <a:solidFill>
            <a:srgbClr val="CCFFCC"/>
          </a:solidFill>
          <a:ln w="12700">
            <a:solidFill>
              <a:srgbClr val="000000"/>
            </a:solidFill>
            <a:round/>
            <a:headEnd/>
            <a:tailEnd/>
          </a:ln>
        </p:spPr>
        <p:txBody>
          <a:bodyP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eaLnBrk="1" hangingPunct="1">
              <a:spcBef>
                <a:spcPct val="0"/>
              </a:spcBef>
              <a:buFontTx/>
              <a:buNone/>
            </a:pPr>
            <a:endParaRPr lang="en-US" sz="1800">
              <a:latin typeface="Whitney Light" pitchFamily="50" charset="0"/>
            </a:endParaRPr>
          </a:p>
        </p:txBody>
      </p:sp>
      <p:cxnSp>
        <p:nvCxnSpPr>
          <p:cNvPr id="14374" name="Curved Connector 11"/>
          <p:cNvCxnSpPr>
            <a:cxnSpLocks noChangeShapeType="1"/>
            <a:stCxn id="7" idx="6"/>
            <a:endCxn id="14372" idx="2"/>
          </p:cNvCxnSpPr>
          <p:nvPr/>
        </p:nvCxnSpPr>
        <p:spPr bwMode="auto">
          <a:xfrm>
            <a:off x="4191000" y="5829300"/>
            <a:ext cx="228600" cy="9525"/>
          </a:xfrm>
          <a:prstGeom prst="curvedConnector3">
            <a:avLst>
              <a:gd name="adj1" fmla="val 50000"/>
            </a:avLst>
          </a:prstGeom>
          <a:noFill/>
          <a:ln w="28575" algn="ctr">
            <a:solidFill>
              <a:srgbClr val="000000"/>
            </a:solidFill>
            <a:round/>
            <a:headEnd/>
            <a:tailEnd type="arrow" w="med" len="med"/>
          </a:ln>
          <a:extLst>
            <a:ext uri="{909E8E84-426E-40DD-AFC4-6F175D3DCCD1}">
              <a14:hiddenFill xmlns:a14="http://schemas.microsoft.com/office/drawing/2010/main">
                <a:noFill/>
              </a14:hiddenFill>
            </a:ext>
          </a:extLst>
        </p:spPr>
      </p:cxnSp>
      <p:cxnSp>
        <p:nvCxnSpPr>
          <p:cNvPr id="14375" name="Curved Connector 56"/>
          <p:cNvCxnSpPr>
            <a:cxnSpLocks noChangeShapeType="1"/>
            <a:stCxn id="14372" idx="4"/>
            <a:endCxn id="14373" idx="2"/>
          </p:cNvCxnSpPr>
          <p:nvPr/>
        </p:nvCxnSpPr>
        <p:spPr bwMode="auto">
          <a:xfrm rot="16200000" flipH="1">
            <a:off x="4533900" y="5943600"/>
            <a:ext cx="228600" cy="228600"/>
          </a:xfrm>
          <a:prstGeom prst="curvedConnector2">
            <a:avLst/>
          </a:prstGeom>
          <a:noFill/>
          <a:ln w="28575" algn="ctr">
            <a:solidFill>
              <a:srgbClr val="000000"/>
            </a:solidFill>
            <a:round/>
            <a:headEnd/>
            <a:tailEnd type="arrow" w="med" len="med"/>
          </a:ln>
          <a:extLst>
            <a:ext uri="{909E8E84-426E-40DD-AFC4-6F175D3DCCD1}">
              <a14:hiddenFill xmlns:a14="http://schemas.microsoft.com/office/drawing/2010/main">
                <a:noFill/>
              </a14:hiddenFill>
            </a:ext>
          </a:extLst>
        </p:spPr>
      </p:cxnSp>
      <p:cxnSp>
        <p:nvCxnSpPr>
          <p:cNvPr id="14376" name="Curved Connector 59"/>
          <p:cNvCxnSpPr>
            <a:cxnSpLocks noChangeShapeType="1"/>
            <a:stCxn id="14372" idx="7"/>
            <a:endCxn id="14372" idx="1"/>
          </p:cNvCxnSpPr>
          <p:nvPr/>
        </p:nvCxnSpPr>
        <p:spPr bwMode="auto">
          <a:xfrm rot="16200000" flipV="1">
            <a:off x="4533900" y="5667375"/>
            <a:ext cx="9525" cy="161925"/>
          </a:xfrm>
          <a:prstGeom prst="curvedConnector3">
            <a:avLst>
              <a:gd name="adj1" fmla="val 2151472"/>
            </a:avLst>
          </a:prstGeom>
          <a:noFill/>
          <a:ln w="28575" algn="ctr">
            <a:solidFill>
              <a:srgbClr val="000000"/>
            </a:solidFill>
            <a:round/>
            <a:headEnd/>
            <a:tailEnd type="arrow" w="med" len="med"/>
          </a:ln>
          <a:extLst>
            <a:ext uri="{909E8E84-426E-40DD-AFC4-6F175D3DCCD1}">
              <a14:hiddenFill xmlns:a14="http://schemas.microsoft.com/office/drawing/2010/main">
                <a:noFill/>
              </a14:hiddenFill>
            </a:ext>
          </a:extLst>
        </p:spPr>
      </p:cxnSp>
      <p:cxnSp>
        <p:nvCxnSpPr>
          <p:cNvPr id="14377" name="Curved Connector 64"/>
          <p:cNvCxnSpPr>
            <a:cxnSpLocks noChangeShapeType="1"/>
            <a:stCxn id="14372" idx="6"/>
            <a:endCxn id="50" idx="2"/>
          </p:cNvCxnSpPr>
          <p:nvPr/>
        </p:nvCxnSpPr>
        <p:spPr bwMode="auto">
          <a:xfrm>
            <a:off x="4648200" y="5829300"/>
            <a:ext cx="457200" cy="9525"/>
          </a:xfrm>
          <a:prstGeom prst="curvedConnector3">
            <a:avLst>
              <a:gd name="adj1" fmla="val 50000"/>
            </a:avLst>
          </a:prstGeom>
          <a:noFill/>
          <a:ln w="28575" algn="ctr">
            <a:solidFill>
              <a:srgbClr val="000000"/>
            </a:solidFill>
            <a:round/>
            <a:headEnd/>
            <a:tailEnd type="arrow" w="med" len="med"/>
          </a:ln>
          <a:extLst>
            <a:ext uri="{909E8E84-426E-40DD-AFC4-6F175D3DCCD1}">
              <a14:hiddenFill xmlns:a14="http://schemas.microsoft.com/office/drawing/2010/main">
                <a:noFill/>
              </a14:hiddenFill>
            </a:ext>
          </a:extLst>
        </p:spPr>
      </p:cxnSp>
      <p:cxnSp>
        <p:nvCxnSpPr>
          <p:cNvPr id="14378" name="Curved Connector 67"/>
          <p:cNvCxnSpPr>
            <a:cxnSpLocks noChangeShapeType="1"/>
            <a:stCxn id="14373" idx="6"/>
            <a:endCxn id="50" idx="4"/>
          </p:cNvCxnSpPr>
          <p:nvPr/>
        </p:nvCxnSpPr>
        <p:spPr bwMode="auto">
          <a:xfrm flipV="1">
            <a:off x="4991100" y="5943600"/>
            <a:ext cx="228600" cy="228600"/>
          </a:xfrm>
          <a:prstGeom prst="curvedConnector2">
            <a:avLst/>
          </a:prstGeom>
          <a:noFill/>
          <a:ln w="28575" algn="ctr">
            <a:solidFill>
              <a:srgbClr val="000000"/>
            </a:solidFill>
            <a:round/>
            <a:headEnd/>
            <a:tailEnd type="arrow" w="med" len="med"/>
          </a:ln>
          <a:extLst>
            <a:ext uri="{909E8E84-426E-40DD-AFC4-6F175D3DCCD1}">
              <a14:hiddenFill xmlns:a14="http://schemas.microsoft.com/office/drawing/2010/main">
                <a:noFill/>
              </a14:hiddenFill>
            </a:ext>
          </a:extLst>
        </p:spPr>
      </p:cxnSp>
      <p:sp>
        <p:nvSpPr>
          <p:cNvPr id="14379" name="TextBox 34"/>
          <p:cNvSpPr txBox="1">
            <a:spLocks noChangeArrowheads="1"/>
          </p:cNvSpPr>
          <p:nvPr/>
        </p:nvSpPr>
        <p:spPr bwMode="auto">
          <a:xfrm>
            <a:off x="3719513" y="6211888"/>
            <a:ext cx="18605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algn="ctr" eaLnBrk="1" hangingPunct="1">
              <a:spcBef>
                <a:spcPct val="0"/>
              </a:spcBef>
              <a:buFontTx/>
              <a:buNone/>
            </a:pPr>
            <a:r>
              <a:rPr lang="en-US" sz="1800">
                <a:latin typeface="Whitney Light" pitchFamily="50" charset="0"/>
              </a:rPr>
              <a:t>Graphical Models</a:t>
            </a:r>
            <a:br>
              <a:rPr lang="en-US" sz="1800">
                <a:latin typeface="Whitney Light" pitchFamily="50" charset="0"/>
              </a:rPr>
            </a:br>
            <a:r>
              <a:rPr lang="en-US" sz="1400">
                <a:latin typeface="Whitney Light" pitchFamily="50" charset="0"/>
              </a:rPr>
              <a:t>(Anomaly detection)</a:t>
            </a:r>
          </a:p>
        </p:txBody>
      </p:sp>
      <p:sp>
        <p:nvSpPr>
          <p:cNvPr id="14380" name="Left Arrow 60"/>
          <p:cNvSpPr>
            <a:spLocks noChangeArrowheads="1"/>
          </p:cNvSpPr>
          <p:nvPr/>
        </p:nvSpPr>
        <p:spPr bwMode="auto">
          <a:xfrm rot="-3027379">
            <a:off x="5105400" y="4816475"/>
            <a:ext cx="1219200" cy="838200"/>
          </a:xfrm>
          <a:prstGeom prst="leftArrow">
            <a:avLst>
              <a:gd name="adj1" fmla="val 50000"/>
              <a:gd name="adj2" fmla="val 50000"/>
            </a:avLst>
          </a:prstGeom>
          <a:solidFill>
            <a:srgbClr val="660066"/>
          </a:solidFill>
          <a:ln w="9525">
            <a:solidFill>
              <a:schemeClr val="tx1"/>
            </a:solidFill>
            <a:miter lim="800000"/>
            <a:headEnd/>
            <a:tailEnd/>
          </a:ln>
        </p:spPr>
        <p:txBody>
          <a:bodyP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eaLnBrk="1" hangingPunct="1">
              <a:spcBef>
                <a:spcPct val="0"/>
              </a:spcBef>
              <a:buFontTx/>
              <a:buNone/>
            </a:pPr>
            <a:r>
              <a:rPr lang="en-US" sz="1800">
                <a:solidFill>
                  <a:schemeClr val="bg1"/>
                </a:solidFill>
                <a:latin typeface="Whitney Light" pitchFamily="50" charset="0"/>
              </a:rPr>
              <a:t>Analyze</a:t>
            </a:r>
          </a:p>
        </p:txBody>
      </p:sp>
      <p:sp>
        <p:nvSpPr>
          <p:cNvPr id="14381" name="Left Arrow 78"/>
          <p:cNvSpPr>
            <a:spLocks noChangeArrowheads="1"/>
          </p:cNvSpPr>
          <p:nvPr/>
        </p:nvSpPr>
        <p:spPr bwMode="auto">
          <a:xfrm rot="-5400000">
            <a:off x="6515100" y="4762500"/>
            <a:ext cx="1219200" cy="838200"/>
          </a:xfrm>
          <a:prstGeom prst="leftArrow">
            <a:avLst>
              <a:gd name="adj1" fmla="val 50000"/>
              <a:gd name="adj2" fmla="val 50000"/>
            </a:avLst>
          </a:prstGeom>
          <a:solidFill>
            <a:srgbClr val="660066"/>
          </a:solidFill>
          <a:ln w="9525">
            <a:solidFill>
              <a:schemeClr val="tx1"/>
            </a:solidFill>
            <a:miter lim="800000"/>
            <a:headEnd/>
            <a:tailEnd/>
          </a:ln>
        </p:spPr>
        <p:txBody>
          <a:bodyP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eaLnBrk="1" hangingPunct="1">
              <a:spcBef>
                <a:spcPct val="0"/>
              </a:spcBef>
              <a:buFontTx/>
              <a:buNone/>
            </a:pPr>
            <a:r>
              <a:rPr lang="en-US" sz="1800">
                <a:solidFill>
                  <a:schemeClr val="bg1"/>
                </a:solidFill>
                <a:latin typeface="Whitney Light" pitchFamily="50" charset="0"/>
              </a:rPr>
              <a:t>Analyze</a:t>
            </a:r>
          </a:p>
        </p:txBody>
      </p:sp>
      <p:sp>
        <p:nvSpPr>
          <p:cNvPr id="80" name="Rectangle 79"/>
          <p:cNvSpPr>
            <a:spLocks noChangeArrowheads="1"/>
          </p:cNvSpPr>
          <p:nvPr/>
        </p:nvSpPr>
        <p:spPr bwMode="auto">
          <a:xfrm>
            <a:off x="5957888" y="5954713"/>
            <a:ext cx="457200" cy="152400"/>
          </a:xfrm>
          <a:prstGeom prst="rect">
            <a:avLst/>
          </a:prstGeom>
          <a:solidFill>
            <a:srgbClr val="9C9CDF"/>
          </a:solidFill>
          <a:ln w="9525">
            <a:solidFill>
              <a:srgbClr val="000000"/>
            </a:solidFill>
            <a:miter lim="800000"/>
            <a:headEnd/>
            <a:tailEnd/>
          </a:ln>
          <a:effectLst>
            <a:outerShdw blurRad="40000" dist="23000" dir="5400000" rotWithShape="0">
              <a:srgbClr val="808080">
                <a:alpha val="34999"/>
              </a:srgbClr>
            </a:outerShdw>
          </a:effectLst>
        </p:spPr>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solidFill>
                <a:srgbClr val="FFFFFF"/>
              </a:solidFill>
              <a:latin typeface="Whitney Light" pitchFamily="50" charset="0"/>
            </a:endParaRPr>
          </a:p>
        </p:txBody>
      </p:sp>
      <p:sp>
        <p:nvSpPr>
          <p:cNvPr id="81" name="Rectangle 80"/>
          <p:cNvSpPr>
            <a:spLocks noChangeArrowheads="1"/>
          </p:cNvSpPr>
          <p:nvPr/>
        </p:nvSpPr>
        <p:spPr bwMode="auto">
          <a:xfrm>
            <a:off x="6415088" y="5954713"/>
            <a:ext cx="457200" cy="152400"/>
          </a:xfrm>
          <a:prstGeom prst="rect">
            <a:avLst/>
          </a:prstGeom>
          <a:solidFill>
            <a:srgbClr val="CCFFCC"/>
          </a:solidFill>
          <a:ln w="9525">
            <a:solidFill>
              <a:srgbClr val="000000"/>
            </a:solidFill>
            <a:miter lim="800000"/>
            <a:headEnd/>
            <a:tailEnd/>
          </a:ln>
          <a:effectLst>
            <a:outerShdw blurRad="40000" dist="23000" dir="5400000" rotWithShape="0">
              <a:srgbClr val="808080">
                <a:alpha val="34999"/>
              </a:srgbClr>
            </a:outerShdw>
          </a:effectLst>
        </p:spPr>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solidFill>
                <a:srgbClr val="FFFFFF"/>
              </a:solidFill>
              <a:latin typeface="Whitney Light" pitchFamily="50" charset="0"/>
            </a:endParaRPr>
          </a:p>
        </p:txBody>
      </p:sp>
      <p:sp>
        <p:nvSpPr>
          <p:cNvPr id="82" name="Rectangle 81"/>
          <p:cNvSpPr>
            <a:spLocks noChangeArrowheads="1"/>
          </p:cNvSpPr>
          <p:nvPr/>
        </p:nvSpPr>
        <p:spPr bwMode="auto">
          <a:xfrm>
            <a:off x="5957888" y="6107113"/>
            <a:ext cx="457200" cy="152400"/>
          </a:xfrm>
          <a:prstGeom prst="rect">
            <a:avLst/>
          </a:prstGeom>
          <a:solidFill>
            <a:srgbClr val="9C9CDF"/>
          </a:solidFill>
          <a:ln w="9525">
            <a:solidFill>
              <a:srgbClr val="000000"/>
            </a:solidFill>
            <a:miter lim="800000"/>
            <a:headEnd/>
            <a:tailEnd/>
          </a:ln>
          <a:effectLst>
            <a:outerShdw blurRad="40000" dist="23000" dir="5400000" rotWithShape="0">
              <a:srgbClr val="808080">
                <a:alpha val="34999"/>
              </a:srgbClr>
            </a:outerShdw>
          </a:effectLst>
        </p:spPr>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solidFill>
                <a:srgbClr val="FFFFFF"/>
              </a:solidFill>
              <a:latin typeface="Whitney Light" pitchFamily="50" charset="0"/>
            </a:endParaRPr>
          </a:p>
        </p:txBody>
      </p:sp>
      <p:sp>
        <p:nvSpPr>
          <p:cNvPr id="83" name="Rectangle 82"/>
          <p:cNvSpPr>
            <a:spLocks noChangeArrowheads="1"/>
          </p:cNvSpPr>
          <p:nvPr/>
        </p:nvSpPr>
        <p:spPr bwMode="auto">
          <a:xfrm>
            <a:off x="6415088" y="6107113"/>
            <a:ext cx="457200" cy="152400"/>
          </a:xfrm>
          <a:prstGeom prst="rect">
            <a:avLst/>
          </a:prstGeom>
          <a:solidFill>
            <a:srgbClr val="FF0000"/>
          </a:solidFill>
          <a:ln w="9525">
            <a:solidFill>
              <a:srgbClr val="000000"/>
            </a:solidFill>
            <a:miter lim="800000"/>
            <a:headEnd/>
            <a:tailEnd/>
          </a:ln>
          <a:effectLst>
            <a:outerShdw blurRad="40000" dist="23000" dir="5400000" rotWithShape="0">
              <a:srgbClr val="808080">
                <a:alpha val="34999"/>
              </a:srgbClr>
            </a:outerShdw>
          </a:effectLst>
        </p:spPr>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solidFill>
                <a:srgbClr val="FFFFFF"/>
              </a:solidFill>
              <a:latin typeface="Whitney Light" pitchFamily="50" charset="0"/>
            </a:endParaRPr>
          </a:p>
        </p:txBody>
      </p:sp>
      <p:sp>
        <p:nvSpPr>
          <p:cNvPr id="84" name="Rectangle 83"/>
          <p:cNvSpPr>
            <a:spLocks noChangeArrowheads="1"/>
          </p:cNvSpPr>
          <p:nvPr/>
        </p:nvSpPr>
        <p:spPr bwMode="auto">
          <a:xfrm>
            <a:off x="6872288" y="5954713"/>
            <a:ext cx="457200" cy="152400"/>
          </a:xfrm>
          <a:prstGeom prst="rect">
            <a:avLst/>
          </a:prstGeom>
          <a:solidFill>
            <a:srgbClr val="B3B3B3"/>
          </a:solidFill>
          <a:ln w="9525">
            <a:solidFill>
              <a:srgbClr val="000000"/>
            </a:solidFill>
            <a:miter lim="800000"/>
            <a:headEnd/>
            <a:tailEnd/>
          </a:ln>
          <a:effectLst>
            <a:outerShdw blurRad="40000" dist="23000" dir="5400000" rotWithShape="0">
              <a:srgbClr val="808080">
                <a:alpha val="34999"/>
              </a:srgbClr>
            </a:outerShdw>
          </a:effectLst>
        </p:spPr>
        <p:txBody>
          <a:bodyPr anchor="ctr"/>
          <a:lstStyle/>
          <a:p>
            <a:pPr algn="ctr" eaLnBrk="1" hangingPunct="1">
              <a:defRPr/>
            </a:pPr>
            <a:r>
              <a:rPr lang="en-US" sz="800" dirty="0">
                <a:solidFill>
                  <a:schemeClr val="lt1"/>
                </a:solidFill>
                <a:latin typeface="Whitney Light" pitchFamily="50" charset="0"/>
                <a:ea typeface="+mn-ea"/>
              </a:rPr>
              <a:t>5 min</a:t>
            </a:r>
          </a:p>
        </p:txBody>
      </p:sp>
      <p:sp>
        <p:nvSpPr>
          <p:cNvPr id="85" name="Rectangle 84"/>
          <p:cNvSpPr>
            <a:spLocks noChangeArrowheads="1"/>
          </p:cNvSpPr>
          <p:nvPr/>
        </p:nvSpPr>
        <p:spPr bwMode="auto">
          <a:xfrm>
            <a:off x="7329488" y="5954713"/>
            <a:ext cx="762000" cy="152400"/>
          </a:xfrm>
          <a:prstGeom prst="rect">
            <a:avLst/>
          </a:prstGeom>
          <a:solidFill>
            <a:srgbClr val="B3B3B3"/>
          </a:solidFill>
          <a:ln w="9525">
            <a:solidFill>
              <a:srgbClr val="000000"/>
            </a:solidFill>
            <a:miter lim="800000"/>
            <a:headEnd/>
            <a:tailEnd/>
          </a:ln>
          <a:effectLst>
            <a:outerShdw blurRad="40000" dist="23000" dir="5400000" rotWithShape="0">
              <a:srgbClr val="808080">
                <a:alpha val="34999"/>
              </a:srgbClr>
            </a:outerShdw>
          </a:effectLst>
        </p:spPr>
        <p:txBody>
          <a:bodyPr anchor="ctr"/>
          <a:lstStyle/>
          <a:p>
            <a:pPr algn="ctr" eaLnBrk="1" hangingPunct="1">
              <a:defRPr/>
            </a:pPr>
            <a:r>
              <a:rPr lang="en-US" sz="800" dirty="0">
                <a:solidFill>
                  <a:schemeClr val="lt1"/>
                </a:solidFill>
                <a:latin typeface="Whitney Light" pitchFamily="50" charset="0"/>
                <a:ea typeface="+mn-ea"/>
              </a:rPr>
              <a:t>0.85</a:t>
            </a:r>
          </a:p>
        </p:txBody>
      </p:sp>
      <p:sp>
        <p:nvSpPr>
          <p:cNvPr id="86" name="Rectangle 85"/>
          <p:cNvSpPr>
            <a:spLocks noChangeArrowheads="1"/>
          </p:cNvSpPr>
          <p:nvPr/>
        </p:nvSpPr>
        <p:spPr bwMode="auto">
          <a:xfrm>
            <a:off x="5957888" y="5802313"/>
            <a:ext cx="457200" cy="152400"/>
          </a:xfrm>
          <a:prstGeom prst="rect">
            <a:avLst/>
          </a:prstGeom>
          <a:solidFill>
            <a:srgbClr val="FFFFFF"/>
          </a:solid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r>
              <a:rPr lang="en-US" sz="800" dirty="0">
                <a:latin typeface="Whitney Light" pitchFamily="50" charset="0"/>
                <a:ea typeface="+mn-ea"/>
              </a:rPr>
              <a:t>Cause</a:t>
            </a:r>
          </a:p>
        </p:txBody>
      </p:sp>
      <p:sp>
        <p:nvSpPr>
          <p:cNvPr id="87" name="Rectangle 86"/>
          <p:cNvSpPr>
            <a:spLocks noChangeArrowheads="1"/>
          </p:cNvSpPr>
          <p:nvPr/>
        </p:nvSpPr>
        <p:spPr bwMode="auto">
          <a:xfrm>
            <a:off x="6415088" y="5802313"/>
            <a:ext cx="457200" cy="152400"/>
          </a:xfrm>
          <a:prstGeom prst="rect">
            <a:avLst/>
          </a:prstGeom>
          <a:solidFill>
            <a:srgbClr val="FFFFFF"/>
          </a:solid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r>
              <a:rPr lang="en-US" sz="800" dirty="0">
                <a:latin typeface="Whitney Light" pitchFamily="50" charset="0"/>
                <a:ea typeface="+mn-ea"/>
              </a:rPr>
              <a:t>Effect</a:t>
            </a:r>
          </a:p>
        </p:txBody>
      </p:sp>
      <p:sp>
        <p:nvSpPr>
          <p:cNvPr id="88" name="Rectangle 87"/>
          <p:cNvSpPr>
            <a:spLocks noChangeArrowheads="1"/>
          </p:cNvSpPr>
          <p:nvPr/>
        </p:nvSpPr>
        <p:spPr bwMode="auto">
          <a:xfrm>
            <a:off x="6872288" y="5802313"/>
            <a:ext cx="457200" cy="152400"/>
          </a:xfrm>
          <a:prstGeom prst="rect">
            <a:avLst/>
          </a:prstGeom>
          <a:solidFill>
            <a:srgbClr val="FFFFFF"/>
          </a:solid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r>
              <a:rPr lang="en-US" sz="800" dirty="0">
                <a:latin typeface="Whitney Light" pitchFamily="50" charset="0"/>
                <a:ea typeface="+mn-ea"/>
              </a:rPr>
              <a:t>Delay</a:t>
            </a:r>
          </a:p>
        </p:txBody>
      </p:sp>
      <p:sp>
        <p:nvSpPr>
          <p:cNvPr id="89" name="Rectangle 88"/>
          <p:cNvSpPr>
            <a:spLocks noChangeArrowheads="1"/>
          </p:cNvSpPr>
          <p:nvPr/>
        </p:nvSpPr>
        <p:spPr bwMode="auto">
          <a:xfrm>
            <a:off x="7329488" y="5802313"/>
            <a:ext cx="762000" cy="152400"/>
          </a:xfrm>
          <a:prstGeom prst="rect">
            <a:avLst/>
          </a:prstGeom>
          <a:solidFill>
            <a:srgbClr val="FFFFFF"/>
          </a:solid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r>
              <a:rPr lang="en-US" sz="800" dirty="0">
                <a:latin typeface="Whitney Light" pitchFamily="50" charset="0"/>
                <a:ea typeface="+mn-ea"/>
              </a:rPr>
              <a:t>Correlation</a:t>
            </a:r>
          </a:p>
        </p:txBody>
      </p:sp>
      <p:sp>
        <p:nvSpPr>
          <p:cNvPr id="90" name="Rectangle 89"/>
          <p:cNvSpPr>
            <a:spLocks noChangeArrowheads="1"/>
          </p:cNvSpPr>
          <p:nvPr/>
        </p:nvSpPr>
        <p:spPr bwMode="auto">
          <a:xfrm>
            <a:off x="6872288" y="6107113"/>
            <a:ext cx="457200" cy="152400"/>
          </a:xfrm>
          <a:prstGeom prst="rect">
            <a:avLst/>
          </a:prstGeom>
          <a:solidFill>
            <a:srgbClr val="B3B3B3"/>
          </a:solidFill>
          <a:ln w="9525">
            <a:solidFill>
              <a:srgbClr val="000000"/>
            </a:solidFill>
            <a:miter lim="800000"/>
            <a:headEnd/>
            <a:tailEnd/>
          </a:ln>
          <a:effectLst>
            <a:outerShdw blurRad="40000" dist="23000" dir="5400000" rotWithShape="0">
              <a:srgbClr val="808080">
                <a:alpha val="34999"/>
              </a:srgbClr>
            </a:outerShdw>
          </a:effectLst>
        </p:spPr>
        <p:txBody>
          <a:bodyPr anchor="ctr"/>
          <a:lstStyle/>
          <a:p>
            <a:pPr algn="ctr" eaLnBrk="1" hangingPunct="1">
              <a:defRPr/>
            </a:pPr>
            <a:r>
              <a:rPr lang="en-US" sz="700" dirty="0">
                <a:solidFill>
                  <a:schemeClr val="lt1"/>
                </a:solidFill>
                <a:latin typeface="Whitney Light" pitchFamily="50" charset="0"/>
                <a:ea typeface="+mn-ea"/>
              </a:rPr>
              <a:t>10 min</a:t>
            </a:r>
          </a:p>
        </p:txBody>
      </p:sp>
      <p:sp>
        <p:nvSpPr>
          <p:cNvPr id="91" name="Rectangle 90"/>
          <p:cNvSpPr>
            <a:spLocks noChangeArrowheads="1"/>
          </p:cNvSpPr>
          <p:nvPr/>
        </p:nvSpPr>
        <p:spPr bwMode="auto">
          <a:xfrm>
            <a:off x="7329488" y="6107113"/>
            <a:ext cx="762000" cy="152400"/>
          </a:xfrm>
          <a:prstGeom prst="rect">
            <a:avLst/>
          </a:prstGeom>
          <a:solidFill>
            <a:srgbClr val="B3B3B3"/>
          </a:solidFill>
          <a:ln w="9525">
            <a:solidFill>
              <a:srgbClr val="000000"/>
            </a:solidFill>
            <a:miter lim="800000"/>
            <a:headEnd/>
            <a:tailEnd/>
          </a:ln>
          <a:effectLst>
            <a:outerShdw blurRad="40000" dist="23000" dir="5400000" rotWithShape="0">
              <a:srgbClr val="808080">
                <a:alpha val="34999"/>
              </a:srgbClr>
            </a:outerShdw>
          </a:effectLst>
        </p:spPr>
        <p:txBody>
          <a:bodyPr anchor="ctr"/>
          <a:lstStyle/>
          <a:p>
            <a:pPr algn="ctr" eaLnBrk="1" hangingPunct="1">
              <a:defRPr/>
            </a:pPr>
            <a:r>
              <a:rPr lang="en-US" sz="800" dirty="0">
                <a:solidFill>
                  <a:schemeClr val="lt1"/>
                </a:solidFill>
                <a:latin typeface="Whitney Light" pitchFamily="50" charset="0"/>
                <a:ea typeface="+mn-ea"/>
              </a:rPr>
              <a:t>0.62</a:t>
            </a:r>
          </a:p>
        </p:txBody>
      </p:sp>
      <p:sp>
        <p:nvSpPr>
          <p:cNvPr id="14394" name="TextBox 34"/>
          <p:cNvSpPr txBox="1">
            <a:spLocks noChangeArrowheads="1"/>
          </p:cNvSpPr>
          <p:nvPr/>
        </p:nvSpPr>
        <p:spPr bwMode="auto">
          <a:xfrm>
            <a:off x="6053138" y="6259513"/>
            <a:ext cx="21002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algn="r" eaLnBrk="1" hangingPunct="1">
              <a:spcBef>
                <a:spcPct val="0"/>
              </a:spcBef>
              <a:buFontTx/>
              <a:buNone/>
            </a:pPr>
            <a:r>
              <a:rPr lang="en-US" sz="1800">
                <a:latin typeface="Whitney Light" pitchFamily="50" charset="0"/>
              </a:rPr>
              <a:t>Correlation Analysis</a:t>
            </a:r>
          </a:p>
        </p:txBody>
      </p:sp>
      <p:sp>
        <p:nvSpPr>
          <p:cNvPr id="63" name="Rectangular Callout 62"/>
          <p:cNvSpPr>
            <a:spLocks noChangeArrowheads="1"/>
          </p:cNvSpPr>
          <p:nvPr/>
        </p:nvSpPr>
        <p:spPr bwMode="auto">
          <a:xfrm>
            <a:off x="457200" y="3581400"/>
            <a:ext cx="3810000" cy="1828800"/>
          </a:xfrm>
          <a:prstGeom prst="wedgeRectCallout">
            <a:avLst>
              <a:gd name="adj1" fmla="val -28046"/>
              <a:gd name="adj2" fmla="val -84102"/>
            </a:avLst>
          </a:prstGeom>
          <a:solidFill>
            <a:srgbClr val="FFFF00"/>
          </a:solidFill>
          <a:ln w="28575">
            <a:solidFill>
              <a:srgbClr val="000000"/>
            </a:solidFill>
            <a:miter lim="800000"/>
            <a:headEnd/>
            <a:tailEnd/>
          </a:ln>
        </p:spPr>
        <p:txBody>
          <a:bodyPr/>
          <a:lstStyle>
            <a:lvl1pPr marL="285750" indent="-285750">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eaLnBrk="1" hangingPunct="1">
              <a:spcBef>
                <a:spcPct val="0"/>
              </a:spcBef>
            </a:pPr>
            <a:r>
              <a:rPr lang="en-US" sz="1800">
                <a:latin typeface="Whitney Light" pitchFamily="50" charset="0"/>
              </a:rPr>
              <a:t>Every customer has unique components with unique log record formats</a:t>
            </a:r>
          </a:p>
          <a:p>
            <a:pPr eaLnBrk="1" hangingPunct="1">
              <a:spcBef>
                <a:spcPct val="0"/>
              </a:spcBef>
            </a:pPr>
            <a:r>
              <a:rPr lang="en-US" sz="1800">
                <a:latin typeface="Whitney Light" pitchFamily="50" charset="0"/>
              </a:rPr>
              <a:t>Need to quickly customize all stages of analysis for these custom log data sources</a:t>
            </a:r>
          </a:p>
        </p:txBody>
      </p:sp>
      <p:sp>
        <p:nvSpPr>
          <p:cNvPr id="14396" name="Slide Number Placeholder 1"/>
          <p:cNvSpPr>
            <a:spLocks noGrp="1"/>
          </p:cNvSpPr>
          <p:nvPr>
            <p:ph type="sldNum" sz="quarter" idx="12"/>
          </p:nvPr>
        </p:nvSpPr>
        <p:spPr>
          <a:xfrm>
            <a:off x="6694488" y="6243638"/>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Char char="•"/>
              <a:defRPr sz="28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1pPr>
            <a:lvl2pPr marL="742950" indent="-285750">
              <a:spcBef>
                <a:spcPct val="20000"/>
              </a:spcBef>
              <a:buChar char="–"/>
              <a:defRPr sz="24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2pPr>
            <a:lvl3pPr marL="1143000" indent="-228600">
              <a:spcBef>
                <a:spcPct val="20000"/>
              </a:spcBef>
              <a:buChar char="•"/>
              <a:defRPr sz="2000">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3pPr>
            <a:lvl4pPr marL="16002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4pPr>
            <a:lvl5pPr marL="2057400" indent="-228600">
              <a:spcBef>
                <a:spcPct val="20000"/>
              </a:spcBef>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Georgia" panose="02040502050405020303" pitchFamily="18" charset="0"/>
                <a:ea typeface="ＭＳ Ｐゴシック" panose="020B0600070205080204" pitchFamily="34" charset="-128"/>
                <a:cs typeface="Arial" panose="020B0604020202020204" pitchFamily="34" charset="0"/>
              </a:defRPr>
            </a:lvl9pPr>
          </a:lstStyle>
          <a:p>
            <a:pPr>
              <a:spcBef>
                <a:spcPct val="0"/>
              </a:spcBef>
              <a:buFontTx/>
              <a:buNone/>
            </a:pPr>
            <a:fld id="{CCB13BEE-578F-4166-B911-E58793AA154A}" type="slidenum">
              <a:rPr lang="en-US" sz="1400">
                <a:latin typeface="Arial" panose="020B0604020202020204" pitchFamily="34" charset="0"/>
              </a:rPr>
              <a:pPr>
                <a:spcBef>
                  <a:spcPct val="0"/>
                </a:spcBef>
                <a:buFontTx/>
                <a:buNone/>
              </a:pPr>
              <a:t>5</a:t>
            </a:fld>
            <a:endParaRPr lang="en-US" sz="1400">
              <a:latin typeface="Arial" panose="020B0604020202020204" pitchFamily="34" charset="0"/>
            </a:endParaRPr>
          </a:p>
        </p:txBody>
      </p:sp>
      <p:sp>
        <p:nvSpPr>
          <p:cNvPr id="2" name="Date Placeholder 1"/>
          <p:cNvSpPr>
            <a:spLocks noGrp="1"/>
          </p:cNvSpPr>
          <p:nvPr>
            <p:ph type="dt" sz="half" idx="12"/>
          </p:nvPr>
        </p:nvSpPr>
        <p:spPr/>
        <p:txBody>
          <a:bodyPr/>
          <a:lstStyle/>
          <a:p>
            <a:pPr>
              <a:defRPr/>
            </a:pPr>
            <a:r>
              <a:rPr lang="en-US" altLang="en-US" smtClean="0"/>
              <a:t> </a:t>
            </a:r>
            <a:endParaRPr lang="en-US" altLang="en-US"/>
          </a:p>
        </p:txBody>
      </p:sp>
    </p:spTree>
    <p:custDataLst>
      <p:tags r:id="rId1"/>
    </p:custDataLst>
    <p:extLst>
      <p:ext uri="{BB962C8B-B14F-4D97-AF65-F5344CB8AC3E}">
        <p14:creationId xmlns:p14="http://schemas.microsoft.com/office/powerpoint/2010/main" val="92452152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125989"/>
                                        </p:tgtEl>
                                        <p:attrNameLst>
                                          <p:attrName>style.visibility</p:attrName>
                                        </p:attrNameLst>
                                      </p:cBhvr>
                                      <p:to>
                                        <p:strVal val="visible"/>
                                      </p:to>
                                    </p:set>
                                    <p:animEffect transition="in" filter="fade">
                                      <p:cBhvr>
                                        <p:cTn id="7" dur="500"/>
                                        <p:tgtEl>
                                          <p:spTgt spid="12598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5990"/>
                                        </p:tgtEl>
                                        <p:attrNameLst>
                                          <p:attrName>style.visibility</p:attrName>
                                        </p:attrNameLst>
                                      </p:cBhvr>
                                      <p:to>
                                        <p:strVal val="visible"/>
                                      </p:to>
                                    </p:set>
                                    <p:animEffect transition="in" filter="fade">
                                      <p:cBhvr>
                                        <p:cTn id="10" dur="500"/>
                                        <p:tgtEl>
                                          <p:spTgt spid="125990"/>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990" grpId="0"/>
      <p:bldP spid="63"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8"/>
          <p:cNvSpPr>
            <a:spLocks noGrp="1" noChangeArrowheads="1"/>
          </p:cNvSpPr>
          <p:nvPr>
            <p:ph type="sldNum" sz="quarter" idx="10"/>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fld id="{B50D45AF-2224-4A6B-9A72-755063FFAE63}" type="slidenum">
              <a:rPr lang="en-US" altLang="en-US" sz="1000">
                <a:solidFill>
                  <a:srgbClr val="FFFFFF"/>
                </a:solidFill>
              </a:rPr>
              <a:pPr eaLnBrk="1" hangingPunct="1"/>
              <a:t>50</a:t>
            </a:fld>
            <a:endParaRPr lang="en-US" altLang="en-US" sz="1000">
              <a:solidFill>
                <a:srgbClr val="FFFFFF"/>
              </a:solidFill>
            </a:endParaRPr>
          </a:p>
        </p:txBody>
      </p:sp>
      <p:sp>
        <p:nvSpPr>
          <p:cNvPr id="439298" name="Rectangle 2"/>
          <p:cNvSpPr>
            <a:spLocks noGrp="1" noChangeArrowheads="1"/>
          </p:cNvSpPr>
          <p:nvPr>
            <p:ph type="title"/>
          </p:nvPr>
        </p:nvSpPr>
        <p:spPr>
          <a:noFill/>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r>
              <a:rPr lang="en-US">
                <a:ea typeface="ＭＳ Ｐゴシック" charset="0"/>
              </a:rPr>
              <a:t>Learning Regular Expressions</a:t>
            </a:r>
          </a:p>
        </p:txBody>
      </p:sp>
      <p:sp>
        <p:nvSpPr>
          <p:cNvPr id="439299" name="Rectangle 3"/>
          <p:cNvSpPr>
            <a:spLocks noGrp="1" noChangeArrowheads="1"/>
          </p:cNvSpPr>
          <p:nvPr>
            <p:ph type="body" idx="1"/>
          </p:nvPr>
        </p:nvSpPr>
        <p:spPr>
          <a:xfrm>
            <a:off x="182563" y="1325564"/>
            <a:ext cx="8686800" cy="5029200"/>
          </a:xfrm>
          <a:noFill/>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r>
              <a:rPr lang="en-US" dirty="0" smtClean="0"/>
              <a:t>Supervised</a:t>
            </a:r>
          </a:p>
          <a:p>
            <a:pPr lvl="1"/>
            <a:r>
              <a:rPr lang="en-US" dirty="0" smtClean="0"/>
              <a:t>Refine </a:t>
            </a:r>
            <a:r>
              <a:rPr lang="en-US" dirty="0"/>
              <a:t>regex given positive and negative examples </a:t>
            </a:r>
            <a:r>
              <a:rPr lang="en-US" dirty="0" smtClean="0"/>
              <a:t>[</a:t>
            </a:r>
            <a:r>
              <a:rPr lang="en-US" dirty="0"/>
              <a:t>Li et al., 2008</a:t>
            </a:r>
            <a:r>
              <a:rPr lang="en-US" dirty="0" smtClean="0"/>
              <a:t>]</a:t>
            </a:r>
          </a:p>
          <a:p>
            <a:pPr lvl="2"/>
            <a:endParaRPr lang="en-US" dirty="0"/>
          </a:p>
          <a:p>
            <a:r>
              <a:rPr lang="en-US" dirty="0" smtClean="0"/>
              <a:t>Semi-supervised</a:t>
            </a:r>
            <a:endParaRPr lang="en-US" dirty="0"/>
          </a:p>
          <a:p>
            <a:pPr lvl="1"/>
            <a:r>
              <a:rPr lang="en-US" dirty="0"/>
              <a:t>Learning regex from positive examples [</a:t>
            </a:r>
            <a:r>
              <a:rPr lang="en-US" dirty="0" err="1"/>
              <a:t>Brauer</a:t>
            </a:r>
            <a:r>
              <a:rPr lang="en-US" dirty="0"/>
              <a:t> et al. 2011]</a:t>
            </a:r>
          </a:p>
          <a:p>
            <a:pPr lvl="2"/>
            <a:endParaRPr lang="en-US" dirty="0">
              <a:solidFill>
                <a:schemeClr val="bg1">
                  <a:lumMod val="85000"/>
                </a:schemeClr>
              </a:solidFill>
            </a:endParaRPr>
          </a:p>
          <a:p>
            <a:r>
              <a:rPr lang="en-US" dirty="0"/>
              <a:t>Transparent ML </a:t>
            </a:r>
          </a:p>
          <a:p>
            <a:pPr lvl="1"/>
            <a:r>
              <a:rPr lang="en-US" dirty="0"/>
              <a:t>Model of Representation: </a:t>
            </a:r>
            <a:r>
              <a:rPr lang="en-US" dirty="0" smtClean="0"/>
              <a:t>simple</a:t>
            </a:r>
            <a:r>
              <a:rPr lang="en-US" dirty="0"/>
              <a:t>, </a:t>
            </a:r>
            <a:r>
              <a:rPr lang="en-US" dirty="0" smtClean="0"/>
              <a:t>relatively easy for humans </a:t>
            </a:r>
            <a:r>
              <a:rPr lang="en-US" dirty="0"/>
              <a:t>to understand</a:t>
            </a:r>
          </a:p>
          <a:p>
            <a:pPr lvl="1"/>
            <a:r>
              <a:rPr lang="en-US" dirty="0"/>
              <a:t>Provenance: </a:t>
            </a:r>
          </a:p>
          <a:p>
            <a:pPr lvl="2"/>
            <a:r>
              <a:rPr lang="en-US" dirty="0"/>
              <a:t>Easy to connect an output with the subset of the input that determined it</a:t>
            </a:r>
          </a:p>
          <a:p>
            <a:pPr lvl="2"/>
            <a:r>
              <a:rPr lang="en-US" dirty="0"/>
              <a:t>Easy to connect a change in the model with changes in the final output</a:t>
            </a:r>
          </a:p>
          <a:p>
            <a:pPr lvl="2"/>
            <a:endParaRPr lang="en-US" dirty="0" smtClean="0">
              <a:solidFill>
                <a:schemeClr val="bg1">
                  <a:lumMod val="85000"/>
                </a:schemeClr>
              </a:solidFill>
            </a:endParaRPr>
          </a:p>
          <a:p>
            <a:pPr lvl="1"/>
            <a:endParaRPr lang="en-US" dirty="0"/>
          </a:p>
          <a:p>
            <a:pPr lvl="1"/>
            <a:endParaRPr lang="en-US" dirty="0"/>
          </a:p>
          <a:p>
            <a:endParaRPr lang="en-US" altLang="en-US" dirty="0" smtClean="0"/>
          </a:p>
        </p:txBody>
      </p:sp>
    </p:spTree>
    <p:custDataLst>
      <p:tags r:id="rId1"/>
    </p:custDataLst>
    <p:extLst>
      <p:ext uri="{BB962C8B-B14F-4D97-AF65-F5344CB8AC3E}">
        <p14:creationId xmlns:p14="http://schemas.microsoft.com/office/powerpoint/2010/main" val="315757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8"/>
          <p:cNvSpPr>
            <a:spLocks noGrp="1" noChangeArrowheads="1"/>
          </p:cNvSpPr>
          <p:nvPr>
            <p:ph type="sldNum" sz="quarter" idx="10"/>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fld id="{14C58CBB-0957-4695-A680-08752F83D3BB}" type="slidenum">
              <a:rPr lang="en-US" altLang="en-US" sz="1000">
                <a:solidFill>
                  <a:srgbClr val="FFFFFF"/>
                </a:solidFill>
              </a:rPr>
              <a:pPr eaLnBrk="1" hangingPunct="1"/>
              <a:t>51</a:t>
            </a:fld>
            <a:endParaRPr lang="en-US" altLang="en-US" sz="1000">
              <a:solidFill>
                <a:srgbClr val="FFFFFF"/>
              </a:solidFill>
            </a:endParaRPr>
          </a:p>
        </p:txBody>
      </p:sp>
      <p:sp>
        <p:nvSpPr>
          <p:cNvPr id="442370" name="Rectangle 2"/>
          <p:cNvSpPr>
            <a:spLocks noGrp="1" noChangeArrowheads="1"/>
          </p:cNvSpPr>
          <p:nvPr>
            <p:ph type="title"/>
          </p:nvPr>
        </p:nvSpPr>
        <p:spPr>
          <a:noFill/>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r>
              <a:rPr lang="en-US">
                <a:ea typeface="ＭＳ Ｐゴシック" charset="0"/>
              </a:rPr>
              <a:t>Conventional Regex Writing Process for IE</a:t>
            </a:r>
          </a:p>
        </p:txBody>
      </p:sp>
      <p:sp>
        <p:nvSpPr>
          <p:cNvPr id="442371" name="Rectangle 3"/>
          <p:cNvSpPr>
            <a:spLocks noChangeArrowheads="1"/>
          </p:cNvSpPr>
          <p:nvPr/>
        </p:nvSpPr>
        <p:spPr bwMode="auto">
          <a:xfrm>
            <a:off x="4114800" y="1447800"/>
            <a:ext cx="1143000" cy="6096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spcBef>
                <a:spcPct val="0"/>
              </a:spcBef>
              <a:defRPr/>
            </a:pPr>
            <a:r>
              <a:rPr lang="en-US" sz="1800">
                <a:solidFill>
                  <a:schemeClr val="tx1"/>
                </a:solidFill>
                <a:latin typeface="Arial" charset="0"/>
                <a:ea typeface="ＭＳ Ｐゴシック" charset="0"/>
              </a:rPr>
              <a:t>Regex</a:t>
            </a:r>
            <a:r>
              <a:rPr lang="en-US" sz="1800" baseline="-25000">
                <a:solidFill>
                  <a:schemeClr val="tx1"/>
                </a:solidFill>
                <a:latin typeface="Arial" charset="0"/>
                <a:ea typeface="ＭＳ Ｐゴシック" charset="0"/>
              </a:rPr>
              <a:t>0</a:t>
            </a:r>
          </a:p>
        </p:txBody>
      </p:sp>
      <p:pic>
        <p:nvPicPr>
          <p:cNvPr id="58372" name="Picture 4" descr="j029202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76400" y="1295400"/>
            <a:ext cx="1600200" cy="151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2373" name="Line 5"/>
          <p:cNvSpPr>
            <a:spLocks noChangeShapeType="1"/>
          </p:cNvSpPr>
          <p:nvPr/>
        </p:nvSpPr>
        <p:spPr bwMode="auto">
          <a:xfrm flipV="1">
            <a:off x="3124200" y="1752600"/>
            <a:ext cx="990600" cy="0"/>
          </a:xfrm>
          <a:prstGeom prst="line">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grpSp>
        <p:nvGrpSpPr>
          <p:cNvPr id="442374" name="Group 6"/>
          <p:cNvGrpSpPr>
            <a:grpSpLocks/>
          </p:cNvGrpSpPr>
          <p:nvPr/>
        </p:nvGrpSpPr>
        <p:grpSpPr bwMode="auto">
          <a:xfrm>
            <a:off x="3962400" y="2057400"/>
            <a:ext cx="1524000" cy="2514600"/>
            <a:chOff x="2496" y="1056"/>
            <a:chExt cx="960" cy="1584"/>
          </a:xfrm>
        </p:grpSpPr>
        <p:sp>
          <p:nvSpPr>
            <p:cNvPr id="442375" name="AutoShape 7"/>
            <p:cNvSpPr>
              <a:spLocks noChangeArrowheads="1"/>
            </p:cNvSpPr>
            <p:nvPr/>
          </p:nvSpPr>
          <p:spPr bwMode="auto">
            <a:xfrm>
              <a:off x="2496" y="1296"/>
              <a:ext cx="960" cy="624"/>
            </a:xfrm>
            <a:prstGeom prst="flowChartMultidocument">
              <a:avLst/>
            </a:prstGeom>
            <a:solidFill>
              <a:srgbClr val="FFFF99"/>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spcBef>
                  <a:spcPct val="0"/>
                </a:spcBef>
                <a:defRPr/>
              </a:pPr>
              <a:r>
                <a:rPr lang="en-US" sz="1800">
                  <a:solidFill>
                    <a:schemeClr val="tx1"/>
                  </a:solidFill>
                  <a:latin typeface="Arial" charset="0"/>
                  <a:ea typeface="ＭＳ Ｐゴシック" charset="0"/>
                </a:rPr>
                <a:t>Sample</a:t>
              </a:r>
            </a:p>
            <a:p>
              <a:pPr>
                <a:spcBef>
                  <a:spcPct val="0"/>
                </a:spcBef>
                <a:defRPr/>
              </a:pPr>
              <a:r>
                <a:rPr lang="en-US" sz="1800">
                  <a:solidFill>
                    <a:schemeClr val="tx1"/>
                  </a:solidFill>
                  <a:latin typeface="Arial" charset="0"/>
                  <a:ea typeface="ＭＳ Ｐゴシック" charset="0"/>
                </a:rPr>
                <a:t>Documents</a:t>
              </a:r>
            </a:p>
          </p:txBody>
        </p:sp>
        <p:sp>
          <p:nvSpPr>
            <p:cNvPr id="442376" name="Rectangle 8"/>
            <p:cNvSpPr>
              <a:spLocks noChangeArrowheads="1"/>
            </p:cNvSpPr>
            <p:nvPr/>
          </p:nvSpPr>
          <p:spPr bwMode="auto">
            <a:xfrm>
              <a:off x="2496" y="2064"/>
              <a:ext cx="912" cy="576"/>
            </a:xfrm>
            <a:prstGeom prst="rect">
              <a:avLst/>
            </a:prstGeom>
            <a:solidFill>
              <a:schemeClr val="bg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spcBef>
                  <a:spcPct val="0"/>
                </a:spcBef>
              </a:pPr>
              <a:r>
                <a:rPr lang="en-US" altLang="en-US" sz="1800">
                  <a:solidFill>
                    <a:schemeClr val="accent2"/>
                  </a:solidFill>
                </a:rPr>
                <a:t>Match 1</a:t>
              </a:r>
            </a:p>
            <a:p>
              <a:pPr eaLnBrk="1" hangingPunct="1">
                <a:spcBef>
                  <a:spcPct val="0"/>
                </a:spcBef>
              </a:pPr>
              <a:r>
                <a:rPr lang="en-US" altLang="en-US" sz="1800">
                  <a:solidFill>
                    <a:schemeClr val="accent2"/>
                  </a:solidFill>
                </a:rPr>
                <a:t>Match 2</a:t>
              </a:r>
            </a:p>
            <a:p>
              <a:pPr eaLnBrk="1" hangingPunct="1">
                <a:spcBef>
                  <a:spcPct val="0"/>
                </a:spcBef>
              </a:pPr>
              <a:r>
                <a:rPr lang="en-US" altLang="en-US" sz="1800">
                  <a:solidFill>
                    <a:schemeClr val="accent2"/>
                  </a:solidFill>
                </a:rPr>
                <a:t>…</a:t>
              </a:r>
            </a:p>
          </p:txBody>
        </p:sp>
        <p:sp>
          <p:nvSpPr>
            <p:cNvPr id="442377" name="Line 9"/>
            <p:cNvSpPr>
              <a:spLocks noChangeShapeType="1"/>
            </p:cNvSpPr>
            <p:nvPr/>
          </p:nvSpPr>
          <p:spPr bwMode="auto">
            <a:xfrm>
              <a:off x="2976" y="1056"/>
              <a:ext cx="0" cy="240"/>
            </a:xfrm>
            <a:prstGeom prst="line">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442378" name="Line 10"/>
            <p:cNvSpPr>
              <a:spLocks noChangeShapeType="1"/>
            </p:cNvSpPr>
            <p:nvPr/>
          </p:nvSpPr>
          <p:spPr bwMode="auto">
            <a:xfrm>
              <a:off x="2976" y="1824"/>
              <a:ext cx="0" cy="240"/>
            </a:xfrm>
            <a:prstGeom prst="line">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grpSp>
      <p:sp>
        <p:nvSpPr>
          <p:cNvPr id="442379" name="Line 11"/>
          <p:cNvSpPr>
            <a:spLocks noChangeShapeType="1"/>
          </p:cNvSpPr>
          <p:nvPr/>
        </p:nvSpPr>
        <p:spPr bwMode="auto">
          <a:xfrm flipH="1" flipV="1">
            <a:off x="2971800" y="2819400"/>
            <a:ext cx="990600" cy="1295400"/>
          </a:xfrm>
          <a:prstGeom prst="line">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grpSp>
        <p:nvGrpSpPr>
          <p:cNvPr id="442380" name="Group 12"/>
          <p:cNvGrpSpPr>
            <a:grpSpLocks/>
          </p:cNvGrpSpPr>
          <p:nvPr/>
        </p:nvGrpSpPr>
        <p:grpSpPr bwMode="auto">
          <a:xfrm>
            <a:off x="2362200" y="2743200"/>
            <a:ext cx="3429000" cy="3200400"/>
            <a:chOff x="1488" y="1488"/>
            <a:chExt cx="2160" cy="2016"/>
          </a:xfrm>
        </p:grpSpPr>
        <p:sp>
          <p:nvSpPr>
            <p:cNvPr id="442381" name="AutoShape 13"/>
            <p:cNvSpPr>
              <a:spLocks noChangeArrowheads="1"/>
            </p:cNvSpPr>
            <p:nvPr/>
          </p:nvSpPr>
          <p:spPr bwMode="auto">
            <a:xfrm>
              <a:off x="2544" y="2928"/>
              <a:ext cx="1104" cy="576"/>
            </a:xfrm>
            <a:prstGeom prst="diamond">
              <a:avLst/>
            </a:prstGeom>
            <a:solidFill>
              <a:srgbClr val="FFCCCC"/>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spcBef>
                  <a:spcPct val="0"/>
                </a:spcBef>
                <a:defRPr/>
              </a:pPr>
              <a:r>
                <a:rPr lang="en-US" sz="1800" dirty="0">
                  <a:solidFill>
                    <a:schemeClr val="tx1"/>
                  </a:solidFill>
                  <a:latin typeface="Arial" charset="0"/>
                  <a:ea typeface="ＭＳ Ｐゴシック" charset="0"/>
                </a:rPr>
                <a:t>Good </a:t>
              </a:r>
              <a:endParaRPr lang="en-US" sz="1800" dirty="0" smtClean="0">
                <a:solidFill>
                  <a:schemeClr val="tx1"/>
                </a:solidFill>
                <a:latin typeface="Arial" charset="0"/>
                <a:ea typeface="ＭＳ Ｐゴシック" charset="0"/>
              </a:endParaRPr>
            </a:p>
            <a:p>
              <a:pPr>
                <a:spcBef>
                  <a:spcPct val="0"/>
                </a:spcBef>
                <a:defRPr/>
              </a:pPr>
              <a:r>
                <a:rPr lang="en-US" sz="1800" dirty="0" smtClean="0">
                  <a:solidFill>
                    <a:schemeClr val="tx1"/>
                  </a:solidFill>
                  <a:latin typeface="Arial" charset="0"/>
                  <a:ea typeface="ＭＳ Ｐゴシック" charset="0"/>
                </a:rPr>
                <a:t>Enough</a:t>
              </a:r>
              <a:r>
                <a:rPr lang="en-US" sz="1800" dirty="0">
                  <a:solidFill>
                    <a:schemeClr val="tx1"/>
                  </a:solidFill>
                  <a:latin typeface="Arial" charset="0"/>
                  <a:ea typeface="ＭＳ Ｐゴシック" charset="0"/>
                </a:rPr>
                <a:t>?</a:t>
              </a:r>
              <a:endParaRPr lang="en-US" sz="1800" dirty="0">
                <a:solidFill>
                  <a:schemeClr val="tx1"/>
                </a:solidFill>
                <a:latin typeface="Arial" charset="0"/>
                <a:ea typeface="ＭＳ Ｐゴシック" charset="0"/>
                <a:sym typeface="Symbol" charset="0"/>
              </a:endParaRPr>
            </a:p>
          </p:txBody>
        </p:sp>
        <p:sp>
          <p:nvSpPr>
            <p:cNvPr id="442382" name="Line 14"/>
            <p:cNvSpPr>
              <a:spLocks noChangeShapeType="1"/>
            </p:cNvSpPr>
            <p:nvPr/>
          </p:nvSpPr>
          <p:spPr bwMode="auto">
            <a:xfrm>
              <a:off x="1488" y="1488"/>
              <a:ext cx="0" cy="144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442383" name="Line 15"/>
            <p:cNvSpPr>
              <a:spLocks noChangeShapeType="1"/>
            </p:cNvSpPr>
            <p:nvPr/>
          </p:nvSpPr>
          <p:spPr bwMode="auto">
            <a:xfrm>
              <a:off x="1488" y="2928"/>
              <a:ext cx="1584" cy="0"/>
            </a:xfrm>
            <a:prstGeom prst="line">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grpSp>
      <p:grpSp>
        <p:nvGrpSpPr>
          <p:cNvPr id="442384" name="Group 16"/>
          <p:cNvGrpSpPr>
            <a:grpSpLocks/>
          </p:cNvGrpSpPr>
          <p:nvPr/>
        </p:nvGrpSpPr>
        <p:grpSpPr bwMode="auto">
          <a:xfrm>
            <a:off x="2209800" y="2819400"/>
            <a:ext cx="2743200" cy="3581400"/>
            <a:chOff x="1392" y="1488"/>
            <a:chExt cx="1728" cy="2304"/>
          </a:xfrm>
        </p:grpSpPr>
        <p:sp>
          <p:nvSpPr>
            <p:cNvPr id="442385" name="Text Box 17"/>
            <p:cNvSpPr txBox="1">
              <a:spLocks noChangeArrowheads="1"/>
            </p:cNvSpPr>
            <p:nvPr/>
          </p:nvSpPr>
          <p:spPr bwMode="auto">
            <a:xfrm>
              <a:off x="2880" y="3504"/>
              <a:ext cx="220" cy="23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defRPr/>
              </a:pPr>
              <a:r>
                <a:rPr lang="en-US" sz="1800">
                  <a:solidFill>
                    <a:schemeClr val="tx1"/>
                  </a:solidFill>
                  <a:latin typeface="Arial" charset="0"/>
                  <a:ea typeface="ＭＳ Ｐゴシック" charset="0"/>
                </a:rPr>
                <a:t>N</a:t>
              </a:r>
            </a:p>
          </p:txBody>
        </p:sp>
        <p:sp>
          <p:nvSpPr>
            <p:cNvPr id="442386" name="Line 18"/>
            <p:cNvSpPr>
              <a:spLocks noChangeShapeType="1"/>
            </p:cNvSpPr>
            <p:nvPr/>
          </p:nvSpPr>
          <p:spPr bwMode="auto">
            <a:xfrm flipH="1">
              <a:off x="1392" y="3792"/>
              <a:ext cx="1728" cy="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442387" name="Line 19"/>
            <p:cNvSpPr>
              <a:spLocks noChangeShapeType="1"/>
            </p:cNvSpPr>
            <p:nvPr/>
          </p:nvSpPr>
          <p:spPr bwMode="auto">
            <a:xfrm flipV="1">
              <a:off x="1392" y="1488"/>
              <a:ext cx="0" cy="2304"/>
            </a:xfrm>
            <a:prstGeom prst="line">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442388" name="Line 20"/>
            <p:cNvSpPr>
              <a:spLocks noChangeShapeType="1"/>
            </p:cNvSpPr>
            <p:nvPr/>
          </p:nvSpPr>
          <p:spPr bwMode="auto">
            <a:xfrm>
              <a:off x="3120" y="3504"/>
              <a:ext cx="0" cy="288"/>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grpSp>
      <p:grpSp>
        <p:nvGrpSpPr>
          <p:cNvPr id="442389" name="Group 21"/>
          <p:cNvGrpSpPr>
            <a:grpSpLocks/>
          </p:cNvGrpSpPr>
          <p:nvPr/>
        </p:nvGrpSpPr>
        <p:grpSpPr bwMode="auto">
          <a:xfrm>
            <a:off x="5791200" y="5065713"/>
            <a:ext cx="1981200" cy="649287"/>
            <a:chOff x="3648" y="2951"/>
            <a:chExt cx="1248" cy="409"/>
          </a:xfrm>
        </p:grpSpPr>
        <p:sp>
          <p:nvSpPr>
            <p:cNvPr id="442390" name="Line 22"/>
            <p:cNvSpPr>
              <a:spLocks noChangeShapeType="1"/>
            </p:cNvSpPr>
            <p:nvPr/>
          </p:nvSpPr>
          <p:spPr bwMode="auto">
            <a:xfrm>
              <a:off x="3648" y="3216"/>
              <a:ext cx="528" cy="0"/>
            </a:xfrm>
            <a:prstGeom prst="line">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442391" name="Text Box 23"/>
            <p:cNvSpPr txBox="1">
              <a:spLocks noChangeArrowheads="1"/>
            </p:cNvSpPr>
            <p:nvPr/>
          </p:nvSpPr>
          <p:spPr bwMode="auto">
            <a:xfrm>
              <a:off x="3734" y="2951"/>
              <a:ext cx="212"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defRPr/>
              </a:pPr>
              <a:r>
                <a:rPr lang="en-US" sz="1800">
                  <a:solidFill>
                    <a:schemeClr val="tx1"/>
                  </a:solidFill>
                  <a:latin typeface="Arial" charset="0"/>
                  <a:ea typeface="ＭＳ Ｐゴシック" charset="0"/>
                </a:rPr>
                <a:t>Y</a:t>
              </a:r>
            </a:p>
          </p:txBody>
        </p:sp>
        <p:sp>
          <p:nvSpPr>
            <p:cNvPr id="442392" name="Rectangle 24"/>
            <p:cNvSpPr>
              <a:spLocks noChangeArrowheads="1"/>
            </p:cNvSpPr>
            <p:nvPr/>
          </p:nvSpPr>
          <p:spPr bwMode="auto">
            <a:xfrm>
              <a:off x="4176" y="2976"/>
              <a:ext cx="720" cy="384"/>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spcBef>
                  <a:spcPct val="0"/>
                </a:spcBef>
                <a:defRPr/>
              </a:pPr>
              <a:r>
                <a:rPr lang="en-US" sz="1800" dirty="0">
                  <a:solidFill>
                    <a:schemeClr val="tx1"/>
                  </a:solidFill>
                  <a:latin typeface="Arial" charset="0"/>
                  <a:ea typeface="ＭＳ Ｐゴシック" charset="0"/>
                </a:rPr>
                <a:t>Regex</a:t>
              </a:r>
              <a:r>
                <a:rPr lang="en-US" sz="1800" baseline="-25000" dirty="0">
                  <a:solidFill>
                    <a:schemeClr val="tx1"/>
                  </a:solidFill>
                  <a:latin typeface="Arial" charset="0"/>
                  <a:ea typeface="ＭＳ Ｐゴシック" charset="0"/>
                </a:rPr>
                <a:t>final</a:t>
              </a:r>
            </a:p>
          </p:txBody>
        </p:sp>
      </p:grpSp>
      <p:sp>
        <p:nvSpPr>
          <p:cNvPr id="442393" name="Rectangle 25"/>
          <p:cNvSpPr>
            <a:spLocks noChangeArrowheads="1"/>
          </p:cNvSpPr>
          <p:nvPr/>
        </p:nvSpPr>
        <p:spPr bwMode="auto">
          <a:xfrm>
            <a:off x="5334000" y="1600200"/>
            <a:ext cx="1397000" cy="366713"/>
          </a:xfrm>
          <a:prstGeom prst="rect">
            <a:avLst/>
          </a:prstGeom>
          <a:solidFill>
            <a:srgbClr val="EAEAE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defRPr/>
            </a:pPr>
            <a:r>
              <a:rPr lang="en-US" sz="1800">
                <a:solidFill>
                  <a:schemeClr val="tx1"/>
                </a:solidFill>
                <a:latin typeface="Arial" charset="0"/>
                <a:ea typeface="ＭＳ Ｐゴシック" charset="0"/>
              </a:rPr>
              <a:t>(\d+\W)+\d+</a:t>
            </a:r>
          </a:p>
        </p:txBody>
      </p:sp>
      <p:sp>
        <p:nvSpPr>
          <p:cNvPr id="442394" name="Rectangle 26"/>
          <p:cNvSpPr>
            <a:spLocks noChangeArrowheads="1"/>
          </p:cNvSpPr>
          <p:nvPr/>
        </p:nvSpPr>
        <p:spPr bwMode="auto">
          <a:xfrm>
            <a:off x="5334000" y="1600200"/>
            <a:ext cx="1568450" cy="366713"/>
          </a:xfrm>
          <a:prstGeom prst="rect">
            <a:avLst/>
          </a:prstGeom>
          <a:solidFill>
            <a:srgbClr val="EAEAE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defRPr/>
            </a:pPr>
            <a:r>
              <a:rPr lang="en-US" sz="1800">
                <a:solidFill>
                  <a:schemeClr val="tx1"/>
                </a:solidFill>
                <a:latin typeface="Arial" charset="0"/>
                <a:ea typeface="ＭＳ Ｐゴシック" charset="0"/>
              </a:rPr>
              <a:t>(\d+\W)+\d</a:t>
            </a:r>
            <a:r>
              <a:rPr lang="en-US" sz="1800" b="1">
                <a:solidFill>
                  <a:srgbClr val="FF00FF"/>
                </a:solidFill>
                <a:latin typeface="Arial" charset="0"/>
                <a:ea typeface="ＭＳ Ｐゴシック" charset="0"/>
              </a:rPr>
              <a:t>{4}</a:t>
            </a:r>
          </a:p>
        </p:txBody>
      </p:sp>
      <p:sp>
        <p:nvSpPr>
          <p:cNvPr id="442395" name="Rectangle 27"/>
          <p:cNvSpPr>
            <a:spLocks noChangeArrowheads="1"/>
          </p:cNvSpPr>
          <p:nvPr/>
        </p:nvSpPr>
        <p:spPr bwMode="auto">
          <a:xfrm>
            <a:off x="5556250" y="3048000"/>
            <a:ext cx="1606550" cy="2014538"/>
          </a:xfrm>
          <a:prstGeom prst="rect">
            <a:avLst/>
          </a:prstGeom>
          <a:solidFill>
            <a:srgbClr val="EAEAE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l" eaLnBrk="1" hangingPunct="1">
              <a:spcBef>
                <a:spcPct val="0"/>
              </a:spcBef>
            </a:pPr>
            <a:r>
              <a:rPr lang="en-US" altLang="en-US" sz="1800" i="1">
                <a:solidFill>
                  <a:schemeClr val="hlink"/>
                </a:solidFill>
              </a:rPr>
              <a:t>800-865-1125</a:t>
            </a:r>
          </a:p>
          <a:p>
            <a:pPr algn="l" eaLnBrk="1" hangingPunct="1">
              <a:spcBef>
                <a:spcPct val="0"/>
              </a:spcBef>
            </a:pPr>
            <a:r>
              <a:rPr lang="en-US" altLang="en-US" sz="1800" i="1">
                <a:solidFill>
                  <a:schemeClr val="hlink"/>
                </a:solidFill>
              </a:rPr>
              <a:t>725-1234</a:t>
            </a:r>
          </a:p>
          <a:p>
            <a:pPr algn="l" eaLnBrk="1" hangingPunct="1">
              <a:spcBef>
                <a:spcPct val="0"/>
              </a:spcBef>
            </a:pPr>
            <a:r>
              <a:rPr lang="en-US" altLang="en-US" sz="1800" i="1">
                <a:solidFill>
                  <a:schemeClr val="hlink"/>
                </a:solidFill>
              </a:rPr>
              <a:t>…</a:t>
            </a:r>
          </a:p>
          <a:p>
            <a:pPr algn="l" eaLnBrk="1" hangingPunct="1">
              <a:spcBef>
                <a:spcPct val="0"/>
              </a:spcBef>
            </a:pPr>
            <a:r>
              <a:rPr lang="en-US" altLang="en-US" sz="1800" i="1">
                <a:solidFill>
                  <a:srgbClr val="990000"/>
                </a:solidFill>
              </a:rPr>
              <a:t>123-45-6789</a:t>
            </a:r>
          </a:p>
          <a:p>
            <a:pPr algn="l" eaLnBrk="1" hangingPunct="1">
              <a:spcBef>
                <a:spcPct val="0"/>
              </a:spcBef>
            </a:pPr>
            <a:r>
              <a:rPr lang="en-US" altLang="en-US" sz="1800" i="1">
                <a:solidFill>
                  <a:srgbClr val="990000"/>
                </a:solidFill>
              </a:rPr>
              <a:t>10/19/2002</a:t>
            </a:r>
          </a:p>
          <a:p>
            <a:pPr algn="l" eaLnBrk="1" hangingPunct="1">
              <a:spcBef>
                <a:spcPct val="0"/>
              </a:spcBef>
            </a:pPr>
            <a:r>
              <a:rPr lang="en-US" altLang="en-US" sz="1800" i="1">
                <a:solidFill>
                  <a:srgbClr val="990000"/>
                </a:solidFill>
              </a:rPr>
              <a:t>1.25</a:t>
            </a:r>
          </a:p>
          <a:p>
            <a:pPr algn="l" eaLnBrk="1" hangingPunct="1">
              <a:spcBef>
                <a:spcPct val="0"/>
              </a:spcBef>
            </a:pPr>
            <a:r>
              <a:rPr lang="en-US" altLang="en-US" sz="1800" i="1">
                <a:solidFill>
                  <a:srgbClr val="990000"/>
                </a:solidFill>
              </a:rPr>
              <a:t>…</a:t>
            </a:r>
            <a:endParaRPr lang="en-US" altLang="en-US" sz="1800" i="1">
              <a:solidFill>
                <a:schemeClr val="hlink"/>
              </a:solidFill>
            </a:endParaRPr>
          </a:p>
        </p:txBody>
      </p:sp>
      <p:sp>
        <p:nvSpPr>
          <p:cNvPr id="442396" name="Rectangle 28"/>
          <p:cNvSpPr>
            <a:spLocks noChangeArrowheads="1"/>
          </p:cNvSpPr>
          <p:nvPr/>
        </p:nvSpPr>
        <p:spPr bwMode="auto">
          <a:xfrm>
            <a:off x="4114800" y="1447800"/>
            <a:ext cx="1143000" cy="6096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spcBef>
                <a:spcPct val="0"/>
              </a:spcBef>
              <a:defRPr/>
            </a:pPr>
            <a:r>
              <a:rPr lang="en-US" sz="1800">
                <a:solidFill>
                  <a:schemeClr val="tx1"/>
                </a:solidFill>
                <a:latin typeface="Arial" charset="0"/>
                <a:ea typeface="ＭＳ Ｐゴシック" charset="0"/>
              </a:rPr>
              <a:t>Regex</a:t>
            </a:r>
            <a:r>
              <a:rPr lang="en-US" sz="1800" baseline="-25000">
                <a:solidFill>
                  <a:schemeClr val="tx1"/>
                </a:solidFill>
                <a:latin typeface="Arial" charset="0"/>
                <a:ea typeface="ＭＳ Ｐゴシック" charset="0"/>
              </a:rPr>
              <a:t>1</a:t>
            </a:r>
          </a:p>
        </p:txBody>
      </p:sp>
      <p:sp>
        <p:nvSpPr>
          <p:cNvPr id="442397" name="Rectangle 29"/>
          <p:cNvSpPr>
            <a:spLocks noChangeArrowheads="1"/>
          </p:cNvSpPr>
          <p:nvPr/>
        </p:nvSpPr>
        <p:spPr bwMode="auto">
          <a:xfrm>
            <a:off x="4114800" y="1447800"/>
            <a:ext cx="1143000" cy="6096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spcBef>
                <a:spcPct val="0"/>
              </a:spcBef>
              <a:defRPr/>
            </a:pPr>
            <a:r>
              <a:rPr lang="en-US" sz="1800">
                <a:solidFill>
                  <a:schemeClr val="tx1"/>
                </a:solidFill>
                <a:latin typeface="Arial" charset="0"/>
                <a:ea typeface="ＭＳ Ｐゴシック" charset="0"/>
              </a:rPr>
              <a:t>Regex</a:t>
            </a:r>
            <a:r>
              <a:rPr lang="en-US" sz="1800" baseline="-25000">
                <a:solidFill>
                  <a:schemeClr val="tx1"/>
                </a:solidFill>
                <a:latin typeface="Arial" charset="0"/>
                <a:ea typeface="ＭＳ Ｐゴシック" charset="0"/>
              </a:rPr>
              <a:t>2</a:t>
            </a:r>
          </a:p>
        </p:txBody>
      </p:sp>
      <p:sp>
        <p:nvSpPr>
          <p:cNvPr id="442398" name="Rectangle 30"/>
          <p:cNvSpPr>
            <a:spLocks noChangeArrowheads="1"/>
          </p:cNvSpPr>
          <p:nvPr/>
        </p:nvSpPr>
        <p:spPr bwMode="auto">
          <a:xfrm>
            <a:off x="4114800" y="1447800"/>
            <a:ext cx="1143000" cy="6096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spcBef>
                <a:spcPct val="0"/>
              </a:spcBef>
              <a:defRPr/>
            </a:pPr>
            <a:r>
              <a:rPr lang="en-US" sz="1800">
                <a:solidFill>
                  <a:schemeClr val="tx1"/>
                </a:solidFill>
                <a:latin typeface="Arial" charset="0"/>
                <a:ea typeface="ＭＳ Ｐゴシック" charset="0"/>
              </a:rPr>
              <a:t>Regex</a:t>
            </a:r>
            <a:r>
              <a:rPr lang="en-US" sz="1800" baseline="-25000">
                <a:solidFill>
                  <a:schemeClr val="tx1"/>
                </a:solidFill>
                <a:latin typeface="Arial" charset="0"/>
                <a:ea typeface="ＭＳ Ｐゴシック" charset="0"/>
              </a:rPr>
              <a:t>3</a:t>
            </a:r>
          </a:p>
        </p:txBody>
      </p:sp>
      <p:sp>
        <p:nvSpPr>
          <p:cNvPr id="442399" name="Rectangle 31"/>
          <p:cNvSpPr>
            <a:spLocks noChangeArrowheads="1"/>
          </p:cNvSpPr>
          <p:nvPr/>
        </p:nvSpPr>
        <p:spPr bwMode="auto">
          <a:xfrm>
            <a:off x="5334000" y="1600200"/>
            <a:ext cx="1873250" cy="366713"/>
          </a:xfrm>
          <a:prstGeom prst="rect">
            <a:avLst/>
          </a:prstGeom>
          <a:solidFill>
            <a:srgbClr val="EAEAE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defRPr/>
            </a:pPr>
            <a:r>
              <a:rPr lang="en-US" sz="1800">
                <a:solidFill>
                  <a:schemeClr val="tx1"/>
                </a:solidFill>
                <a:latin typeface="Arial" charset="0"/>
                <a:ea typeface="ＭＳ Ｐゴシック" charset="0"/>
              </a:rPr>
              <a:t>(\d+</a:t>
            </a:r>
            <a:r>
              <a:rPr lang="en-US" sz="1800" b="1">
                <a:solidFill>
                  <a:srgbClr val="FF00FF"/>
                </a:solidFill>
                <a:latin typeface="Arial" charset="0"/>
                <a:ea typeface="ＭＳ Ｐゴシック" charset="0"/>
              </a:rPr>
              <a:t>[\.\s\-]</a:t>
            </a:r>
            <a:r>
              <a:rPr lang="en-US" sz="1800">
                <a:solidFill>
                  <a:schemeClr val="tx1"/>
                </a:solidFill>
                <a:latin typeface="Arial" charset="0"/>
                <a:ea typeface="ＭＳ Ｐゴシック" charset="0"/>
              </a:rPr>
              <a:t>)+\d{4}</a:t>
            </a:r>
          </a:p>
        </p:txBody>
      </p:sp>
      <p:sp>
        <p:nvSpPr>
          <p:cNvPr id="442400" name="Rectangle 32"/>
          <p:cNvSpPr>
            <a:spLocks noChangeArrowheads="1"/>
          </p:cNvSpPr>
          <p:nvPr/>
        </p:nvSpPr>
        <p:spPr bwMode="auto">
          <a:xfrm>
            <a:off x="5334000" y="1600200"/>
            <a:ext cx="2006600" cy="366713"/>
          </a:xfrm>
          <a:prstGeom prst="rect">
            <a:avLst/>
          </a:prstGeom>
          <a:solidFill>
            <a:srgbClr val="EAEAE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defRPr/>
            </a:pPr>
            <a:r>
              <a:rPr lang="en-US" sz="1800">
                <a:solidFill>
                  <a:schemeClr val="tx1"/>
                </a:solidFill>
                <a:latin typeface="Arial" charset="0"/>
                <a:ea typeface="ＭＳ Ｐゴシック" charset="0"/>
              </a:rPr>
              <a:t>(\d</a:t>
            </a:r>
            <a:r>
              <a:rPr lang="en-US" sz="1800" b="1">
                <a:solidFill>
                  <a:srgbClr val="FF00FF"/>
                </a:solidFill>
                <a:latin typeface="Arial" charset="0"/>
                <a:ea typeface="ＭＳ Ｐゴシック" charset="0"/>
              </a:rPr>
              <a:t>{3}</a:t>
            </a:r>
            <a:r>
              <a:rPr lang="en-US" sz="1800">
                <a:solidFill>
                  <a:schemeClr val="tx1"/>
                </a:solidFill>
                <a:latin typeface="Arial" charset="0"/>
                <a:ea typeface="ＭＳ Ｐゴシック" charset="0"/>
              </a:rPr>
              <a:t>[\.\s\-])+\d{4}</a:t>
            </a:r>
          </a:p>
        </p:txBody>
      </p:sp>
    </p:spTree>
    <p:custDataLst>
      <p:tags r:id="rId1"/>
    </p:custDataLst>
    <p:extLst>
      <p:ext uri="{BB962C8B-B14F-4D97-AF65-F5344CB8AC3E}">
        <p14:creationId xmlns:p14="http://schemas.microsoft.com/office/powerpoint/2010/main" val="140231003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4237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42393"/>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44237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42395">
                                            <p:bg/>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42395">
                                            <p:txEl>
                                              <p:pRg st="0" end="0"/>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42395">
                                            <p:txEl>
                                              <p:pRg st="1" end="1"/>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42395">
                                            <p:txEl>
                                              <p:pRg st="2" end="2"/>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42395">
                                            <p:txEl>
                                              <p:pRg st="3" end="3"/>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42395">
                                            <p:txEl>
                                              <p:pRg st="4" end="4"/>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42395">
                                            <p:txEl>
                                              <p:pRg st="5" end="5"/>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42395">
                                            <p:txEl>
                                              <p:pRg st="6" end="6"/>
                                            </p:txEl>
                                          </p:spTgt>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nodeType="clickEffect">
                                  <p:stCondLst>
                                    <p:cond delay="0"/>
                                  </p:stCondLst>
                                  <p:childTnLst>
                                    <p:set>
                                      <p:cBhvr>
                                        <p:cTn id="32" dur="1" fill="hold">
                                          <p:stCondLst>
                                            <p:cond delay="0"/>
                                          </p:stCondLst>
                                        </p:cTn>
                                        <p:tgtEl>
                                          <p:spTgt spid="442379"/>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nodeType="clickEffect">
                                  <p:stCondLst>
                                    <p:cond delay="0"/>
                                  </p:stCondLst>
                                  <p:childTnLst>
                                    <p:set>
                                      <p:cBhvr>
                                        <p:cTn id="36" dur="1" fill="hold">
                                          <p:stCondLst>
                                            <p:cond delay="0"/>
                                          </p:stCondLst>
                                        </p:cTn>
                                        <p:tgtEl>
                                          <p:spTgt spid="442380"/>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nodeType="clickEffect">
                                  <p:stCondLst>
                                    <p:cond delay="0"/>
                                  </p:stCondLst>
                                  <p:childTnLst>
                                    <p:set>
                                      <p:cBhvr>
                                        <p:cTn id="40" dur="1" fill="hold">
                                          <p:stCondLst>
                                            <p:cond delay="0"/>
                                          </p:stCondLst>
                                        </p:cTn>
                                        <p:tgtEl>
                                          <p:spTgt spid="442389"/>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1" presetClass="entr" presetSubtype="0" fill="hold" nodeType="clickEffect">
                                  <p:stCondLst>
                                    <p:cond delay="0"/>
                                  </p:stCondLst>
                                  <p:childTnLst>
                                    <p:set>
                                      <p:cBhvr>
                                        <p:cTn id="44" dur="1" fill="hold">
                                          <p:stCondLst>
                                            <p:cond delay="0"/>
                                          </p:stCondLst>
                                        </p:cTn>
                                        <p:tgtEl>
                                          <p:spTgt spid="442384"/>
                                        </p:tgtEl>
                                        <p:attrNameLst>
                                          <p:attrName>style.visibility</p:attrName>
                                        </p:attrNameLst>
                                      </p:cBhvr>
                                      <p:to>
                                        <p:strVal val="visible"/>
                                      </p:to>
                                    </p:set>
                                  </p:childTnLst>
                                </p:cTn>
                              </p:par>
                              <p:par>
                                <p:cTn id="45" presetID="9" presetClass="emph" presetSubtype="0" nodeType="withEffect">
                                  <p:stCondLst>
                                    <p:cond delay="0"/>
                                  </p:stCondLst>
                                  <p:childTnLst>
                                    <p:set>
                                      <p:cBhvr rctx="PPT">
                                        <p:cTn id="46" dur="indefinite"/>
                                        <p:tgtEl>
                                          <p:spTgt spid="442389"/>
                                        </p:tgtEl>
                                        <p:attrNameLst>
                                          <p:attrName>style.opacity</p:attrName>
                                        </p:attrNameLst>
                                      </p:cBhvr>
                                      <p:to>
                                        <p:strVal val="0.5"/>
                                      </p:to>
                                    </p:set>
                                    <p:animEffect filter="image" prLst="opacity: 0.5">
                                      <p:cBhvr rctx="IE">
                                        <p:cTn id="47" dur="indefinite"/>
                                        <p:tgtEl>
                                          <p:spTgt spid="442389"/>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442396"/>
                                        </p:tgtEl>
                                        <p:attrNameLst>
                                          <p:attrName>style.visibility</p:attrName>
                                        </p:attrNameLst>
                                      </p:cBhvr>
                                      <p:to>
                                        <p:strVal val="visible"/>
                                      </p:to>
                                    </p:set>
                                  </p:childTnLst>
                                </p:cTn>
                              </p:par>
                              <p:par>
                                <p:cTn id="52" presetID="1" presetClass="entr" presetSubtype="0" fill="hold" grpId="0" nodeType="withEffect">
                                  <p:stCondLst>
                                    <p:cond delay="0"/>
                                  </p:stCondLst>
                                  <p:childTnLst>
                                    <p:set>
                                      <p:cBhvr>
                                        <p:cTn id="53" dur="1" fill="hold">
                                          <p:stCondLst>
                                            <p:cond delay="0"/>
                                          </p:stCondLst>
                                        </p:cTn>
                                        <p:tgtEl>
                                          <p:spTgt spid="442394"/>
                                        </p:tgtEl>
                                        <p:attrNameLst>
                                          <p:attrName>style.visibility</p:attrName>
                                        </p:attrNameLst>
                                      </p:cBhvr>
                                      <p:to>
                                        <p:strVal val="visible"/>
                                      </p:to>
                                    </p:set>
                                  </p:childTnLst>
                                </p:cTn>
                              </p:par>
                            </p:childTnLst>
                          </p:cTn>
                        </p:par>
                      </p:childTnLst>
                    </p:cTn>
                  </p:par>
                  <p:par>
                    <p:cTn id="54" fill="hold" nodeType="clickPar">
                      <p:stCondLst>
                        <p:cond delay="indefinite"/>
                      </p:stCondLst>
                      <p:childTnLst>
                        <p:par>
                          <p:cTn id="55" fill="hold" nodeType="withGroup">
                            <p:stCondLst>
                              <p:cond delay="0"/>
                            </p:stCondLst>
                            <p:childTnLst>
                              <p:par>
                                <p:cTn id="56" presetID="3" presetClass="entr" presetSubtype="10" fill="hold" nodeType="clickEffect">
                                  <p:stCondLst>
                                    <p:cond delay="0"/>
                                  </p:stCondLst>
                                  <p:childTnLst>
                                    <p:set>
                                      <p:cBhvr>
                                        <p:cTn id="57" dur="1" fill="hold">
                                          <p:stCondLst>
                                            <p:cond delay="0"/>
                                          </p:stCondLst>
                                        </p:cTn>
                                        <p:tgtEl>
                                          <p:spTgt spid="442374"/>
                                        </p:tgtEl>
                                        <p:attrNameLst>
                                          <p:attrName>style.visibility</p:attrName>
                                        </p:attrNameLst>
                                      </p:cBhvr>
                                      <p:to>
                                        <p:strVal val="visible"/>
                                      </p:to>
                                    </p:set>
                                    <p:animEffect transition="in" filter="blinds(horizontal)">
                                      <p:cBhvr>
                                        <p:cTn id="58" dur="500"/>
                                        <p:tgtEl>
                                          <p:spTgt spid="442374"/>
                                        </p:tgtEl>
                                      </p:cBhvr>
                                    </p:animEffect>
                                  </p:childTnLst>
                                </p:cTn>
                              </p:par>
                            </p:childTnLst>
                          </p:cTn>
                        </p:par>
                        <p:par>
                          <p:cTn id="59" fill="hold" nodeType="afterGroup">
                            <p:stCondLst>
                              <p:cond delay="500"/>
                            </p:stCondLst>
                            <p:childTnLst>
                              <p:par>
                                <p:cTn id="60" presetID="9" presetClass="emph" presetSubtype="0" nodeType="afterEffect">
                                  <p:stCondLst>
                                    <p:cond delay="0"/>
                                  </p:stCondLst>
                                  <p:childTnLst>
                                    <p:set>
                                      <p:cBhvr rctx="PPT">
                                        <p:cTn id="61" dur="indefinite"/>
                                        <p:tgtEl>
                                          <p:spTgt spid="442395">
                                            <p:txEl>
                                              <p:pRg st="5" end="5"/>
                                            </p:txEl>
                                          </p:spTgt>
                                        </p:tgtEl>
                                        <p:attrNameLst>
                                          <p:attrName>style.opacity</p:attrName>
                                        </p:attrNameLst>
                                      </p:cBhvr>
                                      <p:to>
                                        <p:strVal val="0.5"/>
                                      </p:to>
                                    </p:set>
                                    <p:animEffect filter="image" prLst="opacity: 0.5">
                                      <p:cBhvr rctx="IE">
                                        <p:cTn id="62" dur="indefinite"/>
                                        <p:tgtEl>
                                          <p:spTgt spid="442395">
                                            <p:txEl>
                                              <p:pRg st="5" end="5"/>
                                            </p:txEl>
                                          </p:spTgt>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3" presetClass="entr" presetSubtype="10" fill="hold" nodeType="clickEffect">
                                  <p:stCondLst>
                                    <p:cond delay="0"/>
                                  </p:stCondLst>
                                  <p:childTnLst>
                                    <p:set>
                                      <p:cBhvr>
                                        <p:cTn id="66" dur="1" fill="hold">
                                          <p:stCondLst>
                                            <p:cond delay="0"/>
                                          </p:stCondLst>
                                        </p:cTn>
                                        <p:tgtEl>
                                          <p:spTgt spid="442379"/>
                                        </p:tgtEl>
                                        <p:attrNameLst>
                                          <p:attrName>style.visibility</p:attrName>
                                        </p:attrNameLst>
                                      </p:cBhvr>
                                      <p:to>
                                        <p:strVal val="visible"/>
                                      </p:to>
                                    </p:set>
                                    <p:animEffect transition="in" filter="blinds(horizontal)">
                                      <p:cBhvr>
                                        <p:cTn id="67" dur="500"/>
                                        <p:tgtEl>
                                          <p:spTgt spid="442379"/>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3" presetClass="entr" presetSubtype="10" fill="hold" nodeType="clickEffect">
                                  <p:stCondLst>
                                    <p:cond delay="0"/>
                                  </p:stCondLst>
                                  <p:childTnLst>
                                    <p:set>
                                      <p:cBhvr>
                                        <p:cTn id="71" dur="1" fill="hold">
                                          <p:stCondLst>
                                            <p:cond delay="0"/>
                                          </p:stCondLst>
                                        </p:cTn>
                                        <p:tgtEl>
                                          <p:spTgt spid="442380"/>
                                        </p:tgtEl>
                                        <p:attrNameLst>
                                          <p:attrName>style.visibility</p:attrName>
                                        </p:attrNameLst>
                                      </p:cBhvr>
                                      <p:to>
                                        <p:strVal val="visible"/>
                                      </p:to>
                                    </p:set>
                                    <p:animEffect transition="in" filter="blinds(horizontal)">
                                      <p:cBhvr>
                                        <p:cTn id="72" dur="500"/>
                                        <p:tgtEl>
                                          <p:spTgt spid="442380"/>
                                        </p:tgtEl>
                                      </p:cBhvr>
                                    </p:animEffect>
                                  </p:childTnLst>
                                </p:cTn>
                              </p:par>
                              <p:par>
                                <p:cTn id="73" presetID="3" presetClass="entr" presetSubtype="10" fill="hold" nodeType="withEffect">
                                  <p:stCondLst>
                                    <p:cond delay="0"/>
                                  </p:stCondLst>
                                  <p:childTnLst>
                                    <p:set>
                                      <p:cBhvr>
                                        <p:cTn id="74" dur="1" fill="hold">
                                          <p:stCondLst>
                                            <p:cond delay="0"/>
                                          </p:stCondLst>
                                        </p:cTn>
                                        <p:tgtEl>
                                          <p:spTgt spid="442384"/>
                                        </p:tgtEl>
                                        <p:attrNameLst>
                                          <p:attrName>style.visibility</p:attrName>
                                        </p:attrNameLst>
                                      </p:cBhvr>
                                      <p:to>
                                        <p:strVal val="visible"/>
                                      </p:to>
                                    </p:set>
                                    <p:animEffect transition="in" filter="blinds(horizontal)">
                                      <p:cBhvr>
                                        <p:cTn id="75" dur="500"/>
                                        <p:tgtEl>
                                          <p:spTgt spid="442384"/>
                                        </p:tgtEl>
                                      </p:cBhvr>
                                    </p:animEffect>
                                  </p:childTnLst>
                                </p:cTn>
                              </p:par>
                            </p:childTnLst>
                          </p:cTn>
                        </p:par>
                      </p:childTnLst>
                    </p:cTn>
                  </p:par>
                  <p:par>
                    <p:cTn id="76" fill="hold" nodeType="clickPar">
                      <p:stCondLst>
                        <p:cond delay="indefinite"/>
                      </p:stCondLst>
                      <p:childTnLst>
                        <p:par>
                          <p:cTn id="77" fill="hold" nodeType="withGroup">
                            <p:stCondLst>
                              <p:cond delay="0"/>
                            </p:stCondLst>
                            <p:childTnLst>
                              <p:par>
                                <p:cTn id="78" presetID="3" presetClass="entr" presetSubtype="10" fill="hold" grpId="0" nodeType="clickEffect">
                                  <p:stCondLst>
                                    <p:cond delay="0"/>
                                  </p:stCondLst>
                                  <p:childTnLst>
                                    <p:set>
                                      <p:cBhvr>
                                        <p:cTn id="79" dur="1" fill="hold">
                                          <p:stCondLst>
                                            <p:cond delay="0"/>
                                          </p:stCondLst>
                                        </p:cTn>
                                        <p:tgtEl>
                                          <p:spTgt spid="442397"/>
                                        </p:tgtEl>
                                        <p:attrNameLst>
                                          <p:attrName>style.visibility</p:attrName>
                                        </p:attrNameLst>
                                      </p:cBhvr>
                                      <p:to>
                                        <p:strVal val="visible"/>
                                      </p:to>
                                    </p:set>
                                    <p:animEffect transition="in" filter="blinds(horizontal)">
                                      <p:cBhvr>
                                        <p:cTn id="80" dur="500"/>
                                        <p:tgtEl>
                                          <p:spTgt spid="442397"/>
                                        </p:tgtEl>
                                      </p:cBhvr>
                                    </p:animEffect>
                                  </p:childTnLst>
                                </p:cTn>
                              </p:par>
                              <p:par>
                                <p:cTn id="81" presetID="3" presetClass="entr" presetSubtype="10" fill="hold" grpId="0" nodeType="withEffect">
                                  <p:stCondLst>
                                    <p:cond delay="0"/>
                                  </p:stCondLst>
                                  <p:childTnLst>
                                    <p:set>
                                      <p:cBhvr>
                                        <p:cTn id="82" dur="1" fill="hold">
                                          <p:stCondLst>
                                            <p:cond delay="0"/>
                                          </p:stCondLst>
                                        </p:cTn>
                                        <p:tgtEl>
                                          <p:spTgt spid="442399"/>
                                        </p:tgtEl>
                                        <p:attrNameLst>
                                          <p:attrName>style.visibility</p:attrName>
                                        </p:attrNameLst>
                                      </p:cBhvr>
                                      <p:to>
                                        <p:strVal val="visible"/>
                                      </p:to>
                                    </p:set>
                                    <p:animEffect transition="in" filter="blinds(horizontal)">
                                      <p:cBhvr>
                                        <p:cTn id="83" dur="500"/>
                                        <p:tgtEl>
                                          <p:spTgt spid="442399"/>
                                        </p:tgtEl>
                                      </p:cBhvr>
                                    </p:animEffect>
                                  </p:childTnLst>
                                </p:cTn>
                              </p:par>
                            </p:childTnLst>
                          </p:cTn>
                        </p:par>
                      </p:childTnLst>
                    </p:cTn>
                  </p:par>
                  <p:par>
                    <p:cTn id="84" fill="hold" nodeType="clickPar">
                      <p:stCondLst>
                        <p:cond delay="indefinite"/>
                      </p:stCondLst>
                      <p:childTnLst>
                        <p:par>
                          <p:cTn id="85" fill="hold" nodeType="withGroup">
                            <p:stCondLst>
                              <p:cond delay="0"/>
                            </p:stCondLst>
                            <p:childTnLst>
                              <p:par>
                                <p:cTn id="86" presetID="3" presetClass="entr" presetSubtype="10" fill="hold" nodeType="clickEffect">
                                  <p:stCondLst>
                                    <p:cond delay="0"/>
                                  </p:stCondLst>
                                  <p:childTnLst>
                                    <p:set>
                                      <p:cBhvr>
                                        <p:cTn id="87" dur="1" fill="hold">
                                          <p:stCondLst>
                                            <p:cond delay="0"/>
                                          </p:stCondLst>
                                        </p:cTn>
                                        <p:tgtEl>
                                          <p:spTgt spid="442374"/>
                                        </p:tgtEl>
                                        <p:attrNameLst>
                                          <p:attrName>style.visibility</p:attrName>
                                        </p:attrNameLst>
                                      </p:cBhvr>
                                      <p:to>
                                        <p:strVal val="visible"/>
                                      </p:to>
                                    </p:set>
                                    <p:animEffect transition="in" filter="blinds(horizontal)">
                                      <p:cBhvr>
                                        <p:cTn id="88" dur="500"/>
                                        <p:tgtEl>
                                          <p:spTgt spid="442374"/>
                                        </p:tgtEl>
                                      </p:cBhvr>
                                    </p:animEffect>
                                  </p:childTnLst>
                                </p:cTn>
                              </p:par>
                              <p:par>
                                <p:cTn id="89" presetID="9" presetClass="emph" presetSubtype="0" nodeType="withEffect">
                                  <p:stCondLst>
                                    <p:cond delay="0"/>
                                  </p:stCondLst>
                                  <p:childTnLst>
                                    <p:set>
                                      <p:cBhvr rctx="PPT">
                                        <p:cTn id="90" dur="indefinite"/>
                                        <p:tgtEl>
                                          <p:spTgt spid="442395">
                                            <p:txEl>
                                              <p:pRg st="4" end="4"/>
                                            </p:txEl>
                                          </p:spTgt>
                                        </p:tgtEl>
                                        <p:attrNameLst>
                                          <p:attrName>style.opacity</p:attrName>
                                        </p:attrNameLst>
                                      </p:cBhvr>
                                      <p:to>
                                        <p:strVal val="0.5"/>
                                      </p:to>
                                    </p:set>
                                    <p:animEffect filter="image" prLst="opacity: 0.5">
                                      <p:cBhvr rctx="IE">
                                        <p:cTn id="91" dur="indefinite"/>
                                        <p:tgtEl>
                                          <p:spTgt spid="442395">
                                            <p:txEl>
                                              <p:pRg st="4" end="4"/>
                                            </p:txEl>
                                          </p:spTgt>
                                        </p:tgtEl>
                                      </p:cBhvr>
                                    </p:animEffect>
                                  </p:childTnLst>
                                </p:cTn>
                              </p:par>
                            </p:childTnLst>
                          </p:cTn>
                        </p:par>
                      </p:childTnLst>
                    </p:cTn>
                  </p:par>
                  <p:par>
                    <p:cTn id="92" fill="hold" nodeType="clickPar">
                      <p:stCondLst>
                        <p:cond delay="indefinite"/>
                      </p:stCondLst>
                      <p:childTnLst>
                        <p:par>
                          <p:cTn id="93" fill="hold" nodeType="withGroup">
                            <p:stCondLst>
                              <p:cond delay="0"/>
                            </p:stCondLst>
                            <p:childTnLst>
                              <p:par>
                                <p:cTn id="94" presetID="3" presetClass="entr" presetSubtype="10" fill="hold" nodeType="clickEffect">
                                  <p:stCondLst>
                                    <p:cond delay="0"/>
                                  </p:stCondLst>
                                  <p:childTnLst>
                                    <p:set>
                                      <p:cBhvr>
                                        <p:cTn id="95" dur="1" fill="hold">
                                          <p:stCondLst>
                                            <p:cond delay="0"/>
                                          </p:stCondLst>
                                        </p:cTn>
                                        <p:tgtEl>
                                          <p:spTgt spid="442379"/>
                                        </p:tgtEl>
                                        <p:attrNameLst>
                                          <p:attrName>style.visibility</p:attrName>
                                        </p:attrNameLst>
                                      </p:cBhvr>
                                      <p:to>
                                        <p:strVal val="visible"/>
                                      </p:to>
                                    </p:set>
                                    <p:animEffect transition="in" filter="blinds(horizontal)">
                                      <p:cBhvr>
                                        <p:cTn id="96" dur="500"/>
                                        <p:tgtEl>
                                          <p:spTgt spid="442379"/>
                                        </p:tgtEl>
                                      </p:cBhvr>
                                    </p:animEffect>
                                  </p:childTnLst>
                                </p:cTn>
                              </p:par>
                            </p:childTnLst>
                          </p:cTn>
                        </p:par>
                      </p:childTnLst>
                    </p:cTn>
                  </p:par>
                  <p:par>
                    <p:cTn id="97" fill="hold" nodeType="clickPar">
                      <p:stCondLst>
                        <p:cond delay="indefinite"/>
                      </p:stCondLst>
                      <p:childTnLst>
                        <p:par>
                          <p:cTn id="98" fill="hold" nodeType="withGroup">
                            <p:stCondLst>
                              <p:cond delay="0"/>
                            </p:stCondLst>
                            <p:childTnLst>
                              <p:par>
                                <p:cTn id="99" presetID="3" presetClass="entr" presetSubtype="10" fill="hold" nodeType="clickEffect">
                                  <p:stCondLst>
                                    <p:cond delay="0"/>
                                  </p:stCondLst>
                                  <p:childTnLst>
                                    <p:set>
                                      <p:cBhvr>
                                        <p:cTn id="100" dur="1" fill="hold">
                                          <p:stCondLst>
                                            <p:cond delay="0"/>
                                          </p:stCondLst>
                                        </p:cTn>
                                        <p:tgtEl>
                                          <p:spTgt spid="442380"/>
                                        </p:tgtEl>
                                        <p:attrNameLst>
                                          <p:attrName>style.visibility</p:attrName>
                                        </p:attrNameLst>
                                      </p:cBhvr>
                                      <p:to>
                                        <p:strVal val="visible"/>
                                      </p:to>
                                    </p:set>
                                    <p:animEffect transition="in" filter="blinds(horizontal)">
                                      <p:cBhvr>
                                        <p:cTn id="101" dur="500"/>
                                        <p:tgtEl>
                                          <p:spTgt spid="442380"/>
                                        </p:tgtEl>
                                      </p:cBhvr>
                                    </p:animEffect>
                                  </p:childTnLst>
                                </p:cTn>
                              </p:par>
                              <p:par>
                                <p:cTn id="102" presetID="3" presetClass="entr" presetSubtype="10" fill="hold" nodeType="withEffect">
                                  <p:stCondLst>
                                    <p:cond delay="0"/>
                                  </p:stCondLst>
                                  <p:childTnLst>
                                    <p:set>
                                      <p:cBhvr>
                                        <p:cTn id="103" dur="1" fill="hold">
                                          <p:stCondLst>
                                            <p:cond delay="0"/>
                                          </p:stCondLst>
                                        </p:cTn>
                                        <p:tgtEl>
                                          <p:spTgt spid="442384"/>
                                        </p:tgtEl>
                                        <p:attrNameLst>
                                          <p:attrName>style.visibility</p:attrName>
                                        </p:attrNameLst>
                                      </p:cBhvr>
                                      <p:to>
                                        <p:strVal val="visible"/>
                                      </p:to>
                                    </p:set>
                                    <p:animEffect transition="in" filter="blinds(horizontal)">
                                      <p:cBhvr>
                                        <p:cTn id="104" dur="500"/>
                                        <p:tgtEl>
                                          <p:spTgt spid="442384"/>
                                        </p:tgtEl>
                                      </p:cBhvr>
                                    </p:animEffect>
                                  </p:childTnLst>
                                </p:cTn>
                              </p:par>
                            </p:childTnLst>
                          </p:cTn>
                        </p:par>
                      </p:childTnLst>
                    </p:cTn>
                  </p:par>
                  <p:par>
                    <p:cTn id="105" fill="hold" nodeType="clickPar">
                      <p:stCondLst>
                        <p:cond delay="indefinite"/>
                      </p:stCondLst>
                      <p:childTnLst>
                        <p:par>
                          <p:cTn id="106" fill="hold" nodeType="withGroup">
                            <p:stCondLst>
                              <p:cond delay="0"/>
                            </p:stCondLst>
                            <p:childTnLst>
                              <p:par>
                                <p:cTn id="107" presetID="3" presetClass="entr" presetSubtype="10" fill="hold" grpId="0" nodeType="clickEffect">
                                  <p:stCondLst>
                                    <p:cond delay="0"/>
                                  </p:stCondLst>
                                  <p:childTnLst>
                                    <p:set>
                                      <p:cBhvr>
                                        <p:cTn id="108" dur="1" fill="hold">
                                          <p:stCondLst>
                                            <p:cond delay="0"/>
                                          </p:stCondLst>
                                        </p:cTn>
                                        <p:tgtEl>
                                          <p:spTgt spid="442398"/>
                                        </p:tgtEl>
                                        <p:attrNameLst>
                                          <p:attrName>style.visibility</p:attrName>
                                        </p:attrNameLst>
                                      </p:cBhvr>
                                      <p:to>
                                        <p:strVal val="visible"/>
                                      </p:to>
                                    </p:set>
                                    <p:animEffect transition="in" filter="blinds(horizontal)">
                                      <p:cBhvr>
                                        <p:cTn id="109" dur="500"/>
                                        <p:tgtEl>
                                          <p:spTgt spid="442398"/>
                                        </p:tgtEl>
                                      </p:cBhvr>
                                    </p:animEffect>
                                  </p:childTnLst>
                                </p:cTn>
                              </p:par>
                              <p:par>
                                <p:cTn id="110" presetID="3" presetClass="entr" presetSubtype="10" fill="hold" grpId="0" nodeType="withEffect">
                                  <p:stCondLst>
                                    <p:cond delay="0"/>
                                  </p:stCondLst>
                                  <p:childTnLst>
                                    <p:set>
                                      <p:cBhvr>
                                        <p:cTn id="111" dur="1" fill="hold">
                                          <p:stCondLst>
                                            <p:cond delay="0"/>
                                          </p:stCondLst>
                                        </p:cTn>
                                        <p:tgtEl>
                                          <p:spTgt spid="442400"/>
                                        </p:tgtEl>
                                        <p:attrNameLst>
                                          <p:attrName>style.visibility</p:attrName>
                                        </p:attrNameLst>
                                      </p:cBhvr>
                                      <p:to>
                                        <p:strVal val="visible"/>
                                      </p:to>
                                    </p:set>
                                    <p:animEffect transition="in" filter="blinds(horizontal)">
                                      <p:cBhvr>
                                        <p:cTn id="112" dur="500"/>
                                        <p:tgtEl>
                                          <p:spTgt spid="442400"/>
                                        </p:tgtEl>
                                      </p:cBhvr>
                                    </p:animEffect>
                                  </p:childTnLst>
                                </p:cTn>
                              </p:par>
                            </p:childTnLst>
                          </p:cTn>
                        </p:par>
                      </p:childTnLst>
                    </p:cTn>
                  </p:par>
                  <p:par>
                    <p:cTn id="113" fill="hold" nodeType="clickPar">
                      <p:stCondLst>
                        <p:cond delay="indefinite"/>
                      </p:stCondLst>
                      <p:childTnLst>
                        <p:par>
                          <p:cTn id="114" fill="hold" nodeType="withGroup">
                            <p:stCondLst>
                              <p:cond delay="0"/>
                            </p:stCondLst>
                            <p:childTnLst>
                              <p:par>
                                <p:cTn id="115" presetID="3" presetClass="entr" presetSubtype="10" fill="hold" nodeType="clickEffect">
                                  <p:stCondLst>
                                    <p:cond delay="0"/>
                                  </p:stCondLst>
                                  <p:childTnLst>
                                    <p:set>
                                      <p:cBhvr>
                                        <p:cTn id="116" dur="1" fill="hold">
                                          <p:stCondLst>
                                            <p:cond delay="0"/>
                                          </p:stCondLst>
                                        </p:cTn>
                                        <p:tgtEl>
                                          <p:spTgt spid="442374"/>
                                        </p:tgtEl>
                                        <p:attrNameLst>
                                          <p:attrName>style.visibility</p:attrName>
                                        </p:attrNameLst>
                                      </p:cBhvr>
                                      <p:to>
                                        <p:strVal val="visible"/>
                                      </p:to>
                                    </p:set>
                                    <p:animEffect transition="in" filter="blinds(horizontal)">
                                      <p:cBhvr>
                                        <p:cTn id="117" dur="500"/>
                                        <p:tgtEl>
                                          <p:spTgt spid="442374"/>
                                        </p:tgtEl>
                                      </p:cBhvr>
                                    </p:animEffect>
                                  </p:childTnLst>
                                </p:cTn>
                              </p:par>
                              <p:par>
                                <p:cTn id="118" presetID="9" presetClass="emph" presetSubtype="0" nodeType="withEffect">
                                  <p:stCondLst>
                                    <p:cond delay="0"/>
                                  </p:stCondLst>
                                  <p:childTnLst>
                                    <p:set>
                                      <p:cBhvr rctx="PPT">
                                        <p:cTn id="119" dur="indefinite"/>
                                        <p:tgtEl>
                                          <p:spTgt spid="442395">
                                            <p:txEl>
                                              <p:pRg st="3" end="3"/>
                                            </p:txEl>
                                          </p:spTgt>
                                        </p:tgtEl>
                                        <p:attrNameLst>
                                          <p:attrName>style.opacity</p:attrName>
                                        </p:attrNameLst>
                                      </p:cBhvr>
                                      <p:to>
                                        <p:strVal val="0.5"/>
                                      </p:to>
                                    </p:set>
                                    <p:animEffect filter="image" prLst="opacity: 0.5">
                                      <p:cBhvr rctx="IE">
                                        <p:cTn id="120" dur="indefinite"/>
                                        <p:tgtEl>
                                          <p:spTgt spid="442395">
                                            <p:txEl>
                                              <p:pRg st="3" end="3"/>
                                            </p:txEl>
                                          </p:spTgt>
                                        </p:tgtEl>
                                      </p:cBhvr>
                                    </p:animEffect>
                                  </p:childTnLst>
                                </p:cTn>
                              </p:par>
                            </p:childTnLst>
                          </p:cTn>
                        </p:par>
                      </p:childTnLst>
                    </p:cTn>
                  </p:par>
                  <p:par>
                    <p:cTn id="121" fill="hold" nodeType="clickPar">
                      <p:stCondLst>
                        <p:cond delay="indefinite"/>
                      </p:stCondLst>
                      <p:childTnLst>
                        <p:par>
                          <p:cTn id="122" fill="hold" nodeType="withGroup">
                            <p:stCondLst>
                              <p:cond delay="0"/>
                            </p:stCondLst>
                            <p:childTnLst>
                              <p:par>
                                <p:cTn id="123" presetID="3" presetClass="entr" presetSubtype="10" fill="hold" nodeType="clickEffect">
                                  <p:stCondLst>
                                    <p:cond delay="0"/>
                                  </p:stCondLst>
                                  <p:childTnLst>
                                    <p:set>
                                      <p:cBhvr>
                                        <p:cTn id="124" dur="1" fill="hold">
                                          <p:stCondLst>
                                            <p:cond delay="0"/>
                                          </p:stCondLst>
                                        </p:cTn>
                                        <p:tgtEl>
                                          <p:spTgt spid="442380"/>
                                        </p:tgtEl>
                                        <p:attrNameLst>
                                          <p:attrName>style.visibility</p:attrName>
                                        </p:attrNameLst>
                                      </p:cBhvr>
                                      <p:to>
                                        <p:strVal val="visible"/>
                                      </p:to>
                                    </p:set>
                                    <p:animEffect transition="in" filter="blinds(horizontal)">
                                      <p:cBhvr>
                                        <p:cTn id="125" dur="500"/>
                                        <p:tgtEl>
                                          <p:spTgt spid="4423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2371" grpId="0" animBg="1"/>
      <p:bldP spid="442393" grpId="0" animBg="1"/>
      <p:bldP spid="442394" grpId="0" animBg="1"/>
      <p:bldP spid="442395" grpId="0" build="allAtOnce" animBg="1"/>
      <p:bldP spid="442396" grpId="0" animBg="1"/>
      <p:bldP spid="442397" grpId="0" animBg="1"/>
      <p:bldP spid="442398" grpId="0" animBg="1"/>
      <p:bldP spid="442399" grpId="0" animBg="1"/>
      <p:bldP spid="442400"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8"/>
          <p:cNvSpPr>
            <a:spLocks noGrp="1" noChangeArrowheads="1"/>
          </p:cNvSpPr>
          <p:nvPr>
            <p:ph type="sldNum" sz="quarter" idx="10"/>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fld id="{D934F523-8F67-4231-A23C-9263C08CABC0}" type="slidenum">
              <a:rPr lang="en-US" altLang="en-US" sz="1000">
                <a:solidFill>
                  <a:srgbClr val="FFFFFF"/>
                </a:solidFill>
              </a:rPr>
              <a:pPr eaLnBrk="1" hangingPunct="1"/>
              <a:t>52</a:t>
            </a:fld>
            <a:endParaRPr lang="en-US" altLang="en-US" sz="1000">
              <a:solidFill>
                <a:srgbClr val="FFFFFF"/>
              </a:solidFill>
            </a:endParaRPr>
          </a:p>
        </p:txBody>
      </p:sp>
      <p:sp>
        <p:nvSpPr>
          <p:cNvPr id="443394" name="Rectangle 2"/>
          <p:cNvSpPr>
            <a:spLocks noGrp="1" noChangeArrowheads="1"/>
          </p:cNvSpPr>
          <p:nvPr>
            <p:ph type="title"/>
          </p:nvPr>
        </p:nvSpPr>
        <p:spPr>
          <a:noFill/>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r>
              <a:rPr lang="en-US" altLang="en-US" sz="2400" dirty="0" smtClean="0"/>
              <a:t>Learning Regex</a:t>
            </a:r>
            <a:r>
              <a:rPr lang="en-US" altLang="en-US" sz="2400" baseline="-25000" dirty="0" smtClean="0"/>
              <a:t>final </a:t>
            </a:r>
            <a:r>
              <a:rPr lang="en-US" altLang="en-US" sz="2400" dirty="0" smtClean="0"/>
              <a:t>automatically in ReLIE [Li et al., 2008] </a:t>
            </a:r>
          </a:p>
        </p:txBody>
      </p:sp>
      <p:sp>
        <p:nvSpPr>
          <p:cNvPr id="443395" name="Rectangle 3"/>
          <p:cNvSpPr>
            <a:spLocks noChangeArrowheads="1"/>
          </p:cNvSpPr>
          <p:nvPr/>
        </p:nvSpPr>
        <p:spPr bwMode="auto">
          <a:xfrm>
            <a:off x="4114800" y="1447800"/>
            <a:ext cx="1143000" cy="6096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spcBef>
                <a:spcPct val="0"/>
              </a:spcBef>
              <a:defRPr/>
            </a:pPr>
            <a:r>
              <a:rPr lang="en-US" sz="1800">
                <a:solidFill>
                  <a:schemeClr val="tx1"/>
                </a:solidFill>
                <a:latin typeface="Arial" charset="0"/>
                <a:ea typeface="ＭＳ Ｐゴシック" charset="0"/>
              </a:rPr>
              <a:t>Regex</a:t>
            </a:r>
            <a:r>
              <a:rPr lang="en-US" sz="1800" baseline="-25000">
                <a:solidFill>
                  <a:schemeClr val="tx1"/>
                </a:solidFill>
                <a:latin typeface="Arial" charset="0"/>
                <a:ea typeface="ＭＳ Ｐゴシック" charset="0"/>
              </a:rPr>
              <a:t>0</a:t>
            </a:r>
          </a:p>
        </p:txBody>
      </p:sp>
      <p:sp>
        <p:nvSpPr>
          <p:cNvPr id="443396" name="AutoShape 4"/>
          <p:cNvSpPr>
            <a:spLocks noChangeArrowheads="1"/>
          </p:cNvSpPr>
          <p:nvPr/>
        </p:nvSpPr>
        <p:spPr bwMode="auto">
          <a:xfrm>
            <a:off x="3962400" y="2438400"/>
            <a:ext cx="1524000" cy="990600"/>
          </a:xfrm>
          <a:prstGeom prst="flowChartMultidocument">
            <a:avLst/>
          </a:prstGeom>
          <a:solidFill>
            <a:srgbClr val="FFFF99"/>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spcBef>
                <a:spcPct val="0"/>
              </a:spcBef>
              <a:defRPr/>
            </a:pPr>
            <a:r>
              <a:rPr lang="en-US" sz="1800">
                <a:solidFill>
                  <a:schemeClr val="tx1"/>
                </a:solidFill>
                <a:latin typeface="Arial" charset="0"/>
                <a:ea typeface="ＭＳ Ｐゴシック" charset="0"/>
              </a:rPr>
              <a:t>Sample</a:t>
            </a:r>
          </a:p>
          <a:p>
            <a:pPr>
              <a:spcBef>
                <a:spcPct val="0"/>
              </a:spcBef>
              <a:defRPr/>
            </a:pPr>
            <a:r>
              <a:rPr lang="en-US" sz="1800">
                <a:solidFill>
                  <a:schemeClr val="tx1"/>
                </a:solidFill>
                <a:latin typeface="Arial" charset="0"/>
                <a:ea typeface="ＭＳ Ｐゴシック" charset="0"/>
              </a:rPr>
              <a:t>Documents</a:t>
            </a:r>
          </a:p>
        </p:txBody>
      </p:sp>
      <p:sp>
        <p:nvSpPr>
          <p:cNvPr id="443397" name="Rectangle 5"/>
          <p:cNvSpPr>
            <a:spLocks noChangeArrowheads="1"/>
          </p:cNvSpPr>
          <p:nvPr/>
        </p:nvSpPr>
        <p:spPr bwMode="auto">
          <a:xfrm>
            <a:off x="3962400" y="3657600"/>
            <a:ext cx="1447800" cy="914400"/>
          </a:xfrm>
          <a:prstGeom prst="rect">
            <a:avLst/>
          </a:prstGeom>
          <a:solidFill>
            <a:schemeClr val="bg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spcBef>
                <a:spcPct val="0"/>
              </a:spcBef>
            </a:pPr>
            <a:r>
              <a:rPr lang="en-US" altLang="en-US" sz="1800">
                <a:solidFill>
                  <a:schemeClr val="accent2"/>
                </a:solidFill>
              </a:rPr>
              <a:t>Match 1</a:t>
            </a:r>
          </a:p>
          <a:p>
            <a:pPr eaLnBrk="1" hangingPunct="1">
              <a:spcBef>
                <a:spcPct val="0"/>
              </a:spcBef>
            </a:pPr>
            <a:r>
              <a:rPr lang="en-US" altLang="en-US" sz="1800">
                <a:solidFill>
                  <a:schemeClr val="accent2"/>
                </a:solidFill>
              </a:rPr>
              <a:t>Match 2</a:t>
            </a:r>
          </a:p>
          <a:p>
            <a:pPr eaLnBrk="1" hangingPunct="1">
              <a:spcBef>
                <a:spcPct val="0"/>
              </a:spcBef>
            </a:pPr>
            <a:r>
              <a:rPr lang="en-US" altLang="en-US" sz="1800">
                <a:solidFill>
                  <a:schemeClr val="accent2"/>
                </a:solidFill>
              </a:rPr>
              <a:t>…</a:t>
            </a:r>
          </a:p>
        </p:txBody>
      </p:sp>
      <p:pic>
        <p:nvPicPr>
          <p:cNvPr id="443398" name="Picture 6" descr="j029202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76400" y="1295400"/>
            <a:ext cx="1600200" cy="151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3399" name="Line 7"/>
          <p:cNvSpPr>
            <a:spLocks noChangeShapeType="1"/>
          </p:cNvSpPr>
          <p:nvPr/>
        </p:nvSpPr>
        <p:spPr bwMode="auto">
          <a:xfrm flipV="1">
            <a:off x="3124200" y="1752600"/>
            <a:ext cx="990600" cy="0"/>
          </a:xfrm>
          <a:prstGeom prst="line">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443400" name="Line 8"/>
          <p:cNvSpPr>
            <a:spLocks noChangeShapeType="1"/>
          </p:cNvSpPr>
          <p:nvPr/>
        </p:nvSpPr>
        <p:spPr bwMode="auto">
          <a:xfrm>
            <a:off x="4724400" y="2057400"/>
            <a:ext cx="0" cy="381000"/>
          </a:xfrm>
          <a:prstGeom prst="line">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443401" name="Line 9"/>
          <p:cNvSpPr>
            <a:spLocks noChangeShapeType="1"/>
          </p:cNvSpPr>
          <p:nvPr/>
        </p:nvSpPr>
        <p:spPr bwMode="auto">
          <a:xfrm>
            <a:off x="4724400" y="3276600"/>
            <a:ext cx="0" cy="381000"/>
          </a:xfrm>
          <a:prstGeom prst="line">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443402" name="Line 10"/>
          <p:cNvSpPr>
            <a:spLocks noChangeShapeType="1"/>
          </p:cNvSpPr>
          <p:nvPr/>
        </p:nvSpPr>
        <p:spPr bwMode="auto">
          <a:xfrm flipH="1" flipV="1">
            <a:off x="2971800" y="2819400"/>
            <a:ext cx="990600" cy="1295400"/>
          </a:xfrm>
          <a:prstGeom prst="line">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443403" name="Rectangle 11"/>
          <p:cNvSpPr>
            <a:spLocks noChangeArrowheads="1"/>
          </p:cNvSpPr>
          <p:nvPr/>
        </p:nvSpPr>
        <p:spPr bwMode="auto">
          <a:xfrm>
            <a:off x="4114800" y="4953000"/>
            <a:ext cx="1143000" cy="1295400"/>
          </a:xfrm>
          <a:prstGeom prst="rect">
            <a:avLst/>
          </a:prstGeom>
          <a:solidFill>
            <a:schemeClr val="bg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spcBef>
                <a:spcPct val="0"/>
              </a:spcBef>
            </a:pPr>
            <a:r>
              <a:rPr lang="en-US" altLang="en-US" sz="1200">
                <a:solidFill>
                  <a:srgbClr val="FF3300"/>
                </a:solidFill>
              </a:rPr>
              <a:t>NegMatch 1</a:t>
            </a:r>
          </a:p>
          <a:p>
            <a:pPr eaLnBrk="1" hangingPunct="1">
              <a:spcBef>
                <a:spcPct val="0"/>
              </a:spcBef>
            </a:pPr>
            <a:r>
              <a:rPr lang="en-US" altLang="en-US" sz="1200">
                <a:solidFill>
                  <a:srgbClr val="FF3300"/>
                </a:solidFill>
              </a:rPr>
              <a:t>…</a:t>
            </a:r>
          </a:p>
          <a:p>
            <a:pPr eaLnBrk="1" hangingPunct="1">
              <a:spcBef>
                <a:spcPct val="0"/>
              </a:spcBef>
            </a:pPr>
            <a:r>
              <a:rPr lang="en-US" altLang="en-US" sz="1200">
                <a:solidFill>
                  <a:srgbClr val="FF3300"/>
                </a:solidFill>
              </a:rPr>
              <a:t>NegMatch m</a:t>
            </a:r>
            <a:r>
              <a:rPr lang="en-US" altLang="en-US" sz="1200" baseline="-25000">
                <a:solidFill>
                  <a:srgbClr val="FF3300"/>
                </a:solidFill>
              </a:rPr>
              <a:t>0</a:t>
            </a:r>
          </a:p>
          <a:p>
            <a:pPr eaLnBrk="1" hangingPunct="1">
              <a:spcBef>
                <a:spcPct val="0"/>
              </a:spcBef>
            </a:pPr>
            <a:r>
              <a:rPr lang="en-US" altLang="en-US" sz="1200">
                <a:solidFill>
                  <a:schemeClr val="hlink"/>
                </a:solidFill>
              </a:rPr>
              <a:t>PosMatch 1</a:t>
            </a:r>
          </a:p>
          <a:p>
            <a:pPr eaLnBrk="1" hangingPunct="1">
              <a:spcBef>
                <a:spcPct val="0"/>
              </a:spcBef>
            </a:pPr>
            <a:r>
              <a:rPr lang="en-US" altLang="en-US" sz="1200">
                <a:solidFill>
                  <a:schemeClr val="hlink"/>
                </a:solidFill>
              </a:rPr>
              <a:t>…</a:t>
            </a:r>
          </a:p>
          <a:p>
            <a:pPr eaLnBrk="1" hangingPunct="1">
              <a:spcBef>
                <a:spcPct val="0"/>
              </a:spcBef>
            </a:pPr>
            <a:r>
              <a:rPr lang="en-US" altLang="en-US" sz="1200">
                <a:solidFill>
                  <a:schemeClr val="hlink"/>
                </a:solidFill>
              </a:rPr>
              <a:t>PosMatch n</a:t>
            </a:r>
            <a:r>
              <a:rPr lang="en-US" altLang="en-US" sz="1200" baseline="-25000">
                <a:solidFill>
                  <a:schemeClr val="hlink"/>
                </a:solidFill>
              </a:rPr>
              <a:t>0</a:t>
            </a:r>
          </a:p>
        </p:txBody>
      </p:sp>
      <p:sp>
        <p:nvSpPr>
          <p:cNvPr id="443404" name="Line 12"/>
          <p:cNvSpPr>
            <a:spLocks noChangeShapeType="1"/>
          </p:cNvSpPr>
          <p:nvPr/>
        </p:nvSpPr>
        <p:spPr bwMode="auto">
          <a:xfrm>
            <a:off x="2057400" y="5943600"/>
            <a:ext cx="2057400" cy="0"/>
          </a:xfrm>
          <a:prstGeom prst="line">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443405" name="Text Box 13"/>
          <p:cNvSpPr txBox="1">
            <a:spLocks noChangeArrowheads="1"/>
          </p:cNvSpPr>
          <p:nvPr/>
        </p:nvSpPr>
        <p:spPr bwMode="auto">
          <a:xfrm>
            <a:off x="2114550" y="5638800"/>
            <a:ext cx="1924050" cy="3667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defRPr/>
            </a:pPr>
            <a:r>
              <a:rPr lang="en-US" sz="1800">
                <a:solidFill>
                  <a:schemeClr val="tx1"/>
                </a:solidFill>
                <a:latin typeface="Arial" charset="0"/>
                <a:ea typeface="ＭＳ Ｐゴシック" charset="0"/>
              </a:rPr>
              <a:t>Labeled Matches</a:t>
            </a:r>
          </a:p>
        </p:txBody>
      </p:sp>
      <p:sp>
        <p:nvSpPr>
          <p:cNvPr id="443406" name="Line 14"/>
          <p:cNvSpPr>
            <a:spLocks noChangeShapeType="1"/>
          </p:cNvSpPr>
          <p:nvPr/>
        </p:nvSpPr>
        <p:spPr bwMode="auto">
          <a:xfrm flipV="1">
            <a:off x="2057400" y="2667000"/>
            <a:ext cx="0" cy="327660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443407" name="Line 15"/>
          <p:cNvSpPr>
            <a:spLocks noChangeShapeType="1"/>
          </p:cNvSpPr>
          <p:nvPr/>
        </p:nvSpPr>
        <p:spPr bwMode="auto">
          <a:xfrm>
            <a:off x="5257800" y="5867400"/>
            <a:ext cx="685800" cy="0"/>
          </a:xfrm>
          <a:prstGeom prst="line">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443408" name="Rectangle 16"/>
          <p:cNvSpPr>
            <a:spLocks noChangeArrowheads="1"/>
          </p:cNvSpPr>
          <p:nvPr/>
        </p:nvSpPr>
        <p:spPr bwMode="auto">
          <a:xfrm>
            <a:off x="5943600" y="5638800"/>
            <a:ext cx="914400" cy="533400"/>
          </a:xfrm>
          <a:prstGeom prst="rect">
            <a:avLst/>
          </a:prstGeom>
          <a:solidFill>
            <a:srgbClr val="FFFF00"/>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spcBef>
                <a:spcPct val="0"/>
              </a:spcBef>
              <a:defRPr/>
            </a:pPr>
            <a:r>
              <a:rPr lang="en-US" sz="1800" dirty="0">
                <a:solidFill>
                  <a:schemeClr val="tx1"/>
                </a:solidFill>
                <a:latin typeface="Arial" charset="0"/>
                <a:ea typeface="ＭＳ Ｐゴシック" charset="0"/>
              </a:rPr>
              <a:t>ReLIE</a:t>
            </a:r>
          </a:p>
        </p:txBody>
      </p:sp>
      <p:sp>
        <p:nvSpPr>
          <p:cNvPr id="443409" name="Line 17"/>
          <p:cNvSpPr>
            <a:spLocks noChangeShapeType="1"/>
          </p:cNvSpPr>
          <p:nvPr/>
        </p:nvSpPr>
        <p:spPr bwMode="auto">
          <a:xfrm>
            <a:off x="6858000" y="5867400"/>
            <a:ext cx="838200" cy="0"/>
          </a:xfrm>
          <a:prstGeom prst="line">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443410" name="Rectangle 18"/>
          <p:cNvSpPr>
            <a:spLocks noChangeArrowheads="1"/>
          </p:cNvSpPr>
          <p:nvPr/>
        </p:nvSpPr>
        <p:spPr bwMode="auto">
          <a:xfrm>
            <a:off x="7696200" y="5486400"/>
            <a:ext cx="1143000" cy="6096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spcBef>
                <a:spcPct val="0"/>
              </a:spcBef>
              <a:defRPr/>
            </a:pPr>
            <a:r>
              <a:rPr lang="en-US" sz="1800" dirty="0">
                <a:solidFill>
                  <a:schemeClr val="tx1"/>
                </a:solidFill>
                <a:latin typeface="Arial" charset="0"/>
                <a:ea typeface="ＭＳ Ｐゴシック" charset="0"/>
              </a:rPr>
              <a:t>Regex</a:t>
            </a:r>
            <a:r>
              <a:rPr lang="en-US" sz="1800" baseline="-25000" dirty="0">
                <a:solidFill>
                  <a:schemeClr val="tx1"/>
                </a:solidFill>
                <a:latin typeface="Arial" charset="0"/>
                <a:ea typeface="ＭＳ Ｐゴシック" charset="0"/>
              </a:rPr>
              <a:t>final</a:t>
            </a:r>
          </a:p>
        </p:txBody>
      </p:sp>
      <p:sp>
        <p:nvSpPr>
          <p:cNvPr id="443411" name="Line 19"/>
          <p:cNvSpPr>
            <a:spLocks noChangeShapeType="1"/>
          </p:cNvSpPr>
          <p:nvPr/>
        </p:nvSpPr>
        <p:spPr bwMode="auto">
          <a:xfrm>
            <a:off x="5257800" y="1752600"/>
            <a:ext cx="1143000" cy="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443412" name="Line 20"/>
          <p:cNvSpPr>
            <a:spLocks noChangeShapeType="1"/>
          </p:cNvSpPr>
          <p:nvPr/>
        </p:nvSpPr>
        <p:spPr bwMode="auto">
          <a:xfrm>
            <a:off x="6400800" y="1752600"/>
            <a:ext cx="0" cy="3886200"/>
          </a:xfrm>
          <a:prstGeom prst="line">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Tree>
    <p:custDataLst>
      <p:tags r:id="rId1"/>
    </p:custDataLst>
    <p:extLst>
      <p:ext uri="{BB962C8B-B14F-4D97-AF65-F5344CB8AC3E}">
        <p14:creationId xmlns:p14="http://schemas.microsoft.com/office/powerpoint/2010/main" val="343990429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4340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4340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4340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43406"/>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mph" presetSubtype="0" grpId="0" nodeType="clickEffect">
                                  <p:stCondLst>
                                    <p:cond delay="0"/>
                                  </p:stCondLst>
                                  <p:childTnLst>
                                    <p:set>
                                      <p:cBhvr rctx="PPT">
                                        <p:cTn id="16" dur="indefinite"/>
                                        <p:tgtEl>
                                          <p:spTgt spid="443396"/>
                                        </p:tgtEl>
                                        <p:attrNameLst>
                                          <p:attrName>style.opacity</p:attrName>
                                        </p:attrNameLst>
                                      </p:cBhvr>
                                      <p:to>
                                        <p:strVal val="0.5"/>
                                      </p:to>
                                    </p:set>
                                    <p:animEffect filter="image" prLst="opacity: 0.5">
                                      <p:cBhvr rctx="IE">
                                        <p:cTn id="17" dur="indefinite"/>
                                        <p:tgtEl>
                                          <p:spTgt spid="443396"/>
                                        </p:tgtEl>
                                      </p:cBhvr>
                                    </p:animEffect>
                                  </p:childTnLst>
                                </p:cTn>
                              </p:par>
                              <p:par>
                                <p:cTn id="18" presetID="9" presetClass="emph" presetSubtype="0" grpId="0" nodeType="withEffect">
                                  <p:stCondLst>
                                    <p:cond delay="0"/>
                                  </p:stCondLst>
                                  <p:childTnLst>
                                    <p:set>
                                      <p:cBhvr rctx="PPT">
                                        <p:cTn id="19" dur="indefinite"/>
                                        <p:tgtEl>
                                          <p:spTgt spid="443397"/>
                                        </p:tgtEl>
                                        <p:attrNameLst>
                                          <p:attrName>style.opacity</p:attrName>
                                        </p:attrNameLst>
                                      </p:cBhvr>
                                      <p:to>
                                        <p:strVal val="0.5"/>
                                      </p:to>
                                    </p:set>
                                    <p:animEffect filter="image" prLst="opacity: 0.5">
                                      <p:cBhvr rctx="IE">
                                        <p:cTn id="20" dur="indefinite"/>
                                        <p:tgtEl>
                                          <p:spTgt spid="443397"/>
                                        </p:tgtEl>
                                      </p:cBhvr>
                                    </p:animEffect>
                                  </p:childTnLst>
                                </p:cTn>
                              </p:par>
                              <p:par>
                                <p:cTn id="21" presetID="9" presetClass="emph" presetSubtype="0" nodeType="withEffect">
                                  <p:stCondLst>
                                    <p:cond delay="0"/>
                                  </p:stCondLst>
                                  <p:childTnLst>
                                    <p:set>
                                      <p:cBhvr rctx="PPT">
                                        <p:cTn id="22" dur="indefinite"/>
                                        <p:tgtEl>
                                          <p:spTgt spid="443400"/>
                                        </p:tgtEl>
                                        <p:attrNameLst>
                                          <p:attrName>style.opacity</p:attrName>
                                        </p:attrNameLst>
                                      </p:cBhvr>
                                      <p:to>
                                        <p:strVal val="0.5"/>
                                      </p:to>
                                    </p:set>
                                    <p:animEffect filter="image" prLst="opacity: 0.5">
                                      <p:cBhvr rctx="IE">
                                        <p:cTn id="23" dur="indefinite"/>
                                        <p:tgtEl>
                                          <p:spTgt spid="443400"/>
                                        </p:tgtEl>
                                      </p:cBhvr>
                                    </p:animEffect>
                                  </p:childTnLst>
                                </p:cTn>
                              </p:par>
                              <p:par>
                                <p:cTn id="24" presetID="9" presetClass="emph" presetSubtype="0" nodeType="withEffect">
                                  <p:stCondLst>
                                    <p:cond delay="0"/>
                                  </p:stCondLst>
                                  <p:childTnLst>
                                    <p:set>
                                      <p:cBhvr rctx="PPT">
                                        <p:cTn id="25" dur="indefinite"/>
                                        <p:tgtEl>
                                          <p:spTgt spid="443401"/>
                                        </p:tgtEl>
                                        <p:attrNameLst>
                                          <p:attrName>style.opacity</p:attrName>
                                        </p:attrNameLst>
                                      </p:cBhvr>
                                      <p:to>
                                        <p:strVal val="0.5"/>
                                      </p:to>
                                    </p:set>
                                    <p:animEffect filter="image" prLst="opacity: 0.5">
                                      <p:cBhvr rctx="IE">
                                        <p:cTn id="26" dur="indefinite"/>
                                        <p:tgtEl>
                                          <p:spTgt spid="443401"/>
                                        </p:tgtEl>
                                      </p:cBhvr>
                                    </p:animEffect>
                                  </p:childTnLst>
                                </p:cTn>
                              </p:par>
                              <p:par>
                                <p:cTn id="27" presetID="9" presetClass="emph" presetSubtype="0" nodeType="withEffect">
                                  <p:stCondLst>
                                    <p:cond delay="0"/>
                                  </p:stCondLst>
                                  <p:childTnLst>
                                    <p:set>
                                      <p:cBhvr rctx="PPT">
                                        <p:cTn id="28" dur="indefinite"/>
                                        <p:tgtEl>
                                          <p:spTgt spid="443402"/>
                                        </p:tgtEl>
                                        <p:attrNameLst>
                                          <p:attrName>style.opacity</p:attrName>
                                        </p:attrNameLst>
                                      </p:cBhvr>
                                      <p:to>
                                        <p:strVal val="0.5"/>
                                      </p:to>
                                    </p:set>
                                    <p:animEffect filter="image" prLst="opacity: 0.5">
                                      <p:cBhvr rctx="IE">
                                        <p:cTn id="29" dur="indefinite"/>
                                        <p:tgtEl>
                                          <p:spTgt spid="443402"/>
                                        </p:tgtEl>
                                      </p:cBhvr>
                                    </p:animEffect>
                                  </p:childTnLst>
                                </p:cTn>
                              </p:par>
                              <p:par>
                                <p:cTn id="30" presetID="9" presetClass="emph" presetSubtype="0" nodeType="withEffect">
                                  <p:stCondLst>
                                    <p:cond delay="0"/>
                                  </p:stCondLst>
                                  <p:childTnLst>
                                    <p:set>
                                      <p:cBhvr rctx="PPT">
                                        <p:cTn id="31" dur="indefinite"/>
                                        <p:tgtEl>
                                          <p:spTgt spid="443398"/>
                                        </p:tgtEl>
                                        <p:attrNameLst>
                                          <p:attrName>style.opacity</p:attrName>
                                        </p:attrNameLst>
                                      </p:cBhvr>
                                      <p:to>
                                        <p:strVal val="0.5"/>
                                      </p:to>
                                    </p:set>
                                    <p:animEffect filter="image" prLst="opacity: 0.5">
                                      <p:cBhvr rctx="IE">
                                        <p:cTn id="32" dur="indefinite"/>
                                        <p:tgtEl>
                                          <p:spTgt spid="443398"/>
                                        </p:tgtEl>
                                      </p:cBhvr>
                                    </p:animEffect>
                                  </p:childTnLst>
                                </p:cTn>
                              </p:par>
                              <p:par>
                                <p:cTn id="33" presetID="9" presetClass="emph" presetSubtype="0" nodeType="withEffect">
                                  <p:stCondLst>
                                    <p:cond delay="0"/>
                                  </p:stCondLst>
                                  <p:childTnLst>
                                    <p:set>
                                      <p:cBhvr rctx="PPT">
                                        <p:cTn id="34" dur="indefinite"/>
                                        <p:tgtEl>
                                          <p:spTgt spid="443402"/>
                                        </p:tgtEl>
                                        <p:attrNameLst>
                                          <p:attrName>style.opacity</p:attrName>
                                        </p:attrNameLst>
                                      </p:cBhvr>
                                      <p:to>
                                        <p:strVal val="0.5"/>
                                      </p:to>
                                    </p:set>
                                    <p:animEffect filter="image" prLst="opacity: 0.5">
                                      <p:cBhvr rctx="IE">
                                        <p:cTn id="35" dur="indefinite"/>
                                        <p:tgtEl>
                                          <p:spTgt spid="443402"/>
                                        </p:tgtEl>
                                      </p:cBhvr>
                                    </p:animEffect>
                                  </p:childTnLst>
                                </p:cTn>
                              </p:par>
                              <p:par>
                                <p:cTn id="36" presetID="9" presetClass="emph" presetSubtype="0" nodeType="withEffect">
                                  <p:stCondLst>
                                    <p:cond delay="0"/>
                                  </p:stCondLst>
                                  <p:childTnLst>
                                    <p:set>
                                      <p:cBhvr rctx="PPT">
                                        <p:cTn id="37" dur="indefinite"/>
                                        <p:tgtEl>
                                          <p:spTgt spid="443404"/>
                                        </p:tgtEl>
                                        <p:attrNameLst>
                                          <p:attrName>style.opacity</p:attrName>
                                        </p:attrNameLst>
                                      </p:cBhvr>
                                      <p:to>
                                        <p:strVal val="0.5"/>
                                      </p:to>
                                    </p:set>
                                    <p:animEffect filter="image" prLst="opacity: 0.5">
                                      <p:cBhvr rctx="IE">
                                        <p:cTn id="38" dur="indefinite"/>
                                        <p:tgtEl>
                                          <p:spTgt spid="443404"/>
                                        </p:tgtEl>
                                      </p:cBhvr>
                                    </p:animEffect>
                                  </p:childTnLst>
                                </p:cTn>
                              </p:par>
                              <p:par>
                                <p:cTn id="39" presetID="9" presetClass="emph" presetSubtype="0" grpId="1" nodeType="withEffect">
                                  <p:stCondLst>
                                    <p:cond delay="0"/>
                                  </p:stCondLst>
                                  <p:childTnLst>
                                    <p:set>
                                      <p:cBhvr rctx="PPT">
                                        <p:cTn id="40" dur="indefinite"/>
                                        <p:tgtEl>
                                          <p:spTgt spid="443405"/>
                                        </p:tgtEl>
                                        <p:attrNameLst>
                                          <p:attrName>style.opacity</p:attrName>
                                        </p:attrNameLst>
                                      </p:cBhvr>
                                      <p:to>
                                        <p:strVal val="0.5"/>
                                      </p:to>
                                    </p:set>
                                    <p:animEffect filter="image" prLst="opacity: 0.5">
                                      <p:cBhvr rctx="IE">
                                        <p:cTn id="41" dur="indefinite"/>
                                        <p:tgtEl>
                                          <p:spTgt spid="443405"/>
                                        </p:tgtEl>
                                      </p:cBhvr>
                                    </p:animEffect>
                                  </p:childTnLst>
                                </p:cTn>
                              </p:par>
                              <p:par>
                                <p:cTn id="42" presetID="9" presetClass="emph" presetSubtype="0" nodeType="withEffect">
                                  <p:stCondLst>
                                    <p:cond delay="0"/>
                                  </p:stCondLst>
                                  <p:childTnLst>
                                    <p:set>
                                      <p:cBhvr rctx="PPT">
                                        <p:cTn id="43" dur="indefinite"/>
                                        <p:tgtEl>
                                          <p:spTgt spid="443399"/>
                                        </p:tgtEl>
                                        <p:attrNameLst>
                                          <p:attrName>style.opacity</p:attrName>
                                        </p:attrNameLst>
                                      </p:cBhvr>
                                      <p:to>
                                        <p:strVal val="0.5"/>
                                      </p:to>
                                    </p:set>
                                    <p:animEffect filter="image" prLst="opacity: 0.5">
                                      <p:cBhvr rctx="IE">
                                        <p:cTn id="44" dur="indefinite"/>
                                        <p:tgtEl>
                                          <p:spTgt spid="443399"/>
                                        </p:tgtEl>
                                      </p:cBhvr>
                                    </p:animEffect>
                                  </p:childTnLst>
                                </p:cTn>
                              </p:par>
                              <p:par>
                                <p:cTn id="45" presetID="9" presetClass="emph" presetSubtype="0" nodeType="withEffect">
                                  <p:stCondLst>
                                    <p:cond delay="0"/>
                                  </p:stCondLst>
                                  <p:childTnLst>
                                    <p:set>
                                      <p:cBhvr rctx="PPT">
                                        <p:cTn id="46" dur="indefinite"/>
                                        <p:tgtEl>
                                          <p:spTgt spid="443406"/>
                                        </p:tgtEl>
                                        <p:attrNameLst>
                                          <p:attrName>style.opacity</p:attrName>
                                        </p:attrNameLst>
                                      </p:cBhvr>
                                      <p:to>
                                        <p:strVal val="0.5"/>
                                      </p:to>
                                    </p:set>
                                    <p:animEffect filter="image" prLst="opacity: 0.5">
                                      <p:cBhvr rctx="IE">
                                        <p:cTn id="47" dur="indefinite"/>
                                        <p:tgtEl>
                                          <p:spTgt spid="443406"/>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 presetClass="entr" presetSubtype="0" fill="hold" nodeType="clickEffect">
                                  <p:stCondLst>
                                    <p:cond delay="0"/>
                                  </p:stCondLst>
                                  <p:childTnLst>
                                    <p:set>
                                      <p:cBhvr>
                                        <p:cTn id="51" dur="1" fill="hold">
                                          <p:stCondLst>
                                            <p:cond delay="0"/>
                                          </p:stCondLst>
                                        </p:cTn>
                                        <p:tgtEl>
                                          <p:spTgt spid="443407"/>
                                        </p:tgtEl>
                                        <p:attrNameLst>
                                          <p:attrName>style.visibility</p:attrName>
                                        </p:attrNameLst>
                                      </p:cBhvr>
                                      <p:to>
                                        <p:strVal val="visible"/>
                                      </p:to>
                                    </p:set>
                                  </p:childTnLst>
                                </p:cTn>
                              </p:par>
                              <p:par>
                                <p:cTn id="52" presetID="1" presetClass="entr" presetSubtype="0" fill="hold" grpId="0" nodeType="withEffect">
                                  <p:stCondLst>
                                    <p:cond delay="0"/>
                                  </p:stCondLst>
                                  <p:childTnLst>
                                    <p:set>
                                      <p:cBhvr>
                                        <p:cTn id="53" dur="1" fill="hold">
                                          <p:stCondLst>
                                            <p:cond delay="0"/>
                                          </p:stCondLst>
                                        </p:cTn>
                                        <p:tgtEl>
                                          <p:spTgt spid="443408"/>
                                        </p:tgtEl>
                                        <p:attrNameLst>
                                          <p:attrName>style.visibility</p:attrName>
                                        </p:attrNameLst>
                                      </p:cBhvr>
                                      <p:to>
                                        <p:strVal val="visible"/>
                                      </p:to>
                                    </p:set>
                                  </p:childTnLst>
                                </p:cTn>
                              </p:par>
                              <p:par>
                                <p:cTn id="54" presetID="1" presetClass="entr" presetSubtype="0" fill="hold" nodeType="withEffect">
                                  <p:stCondLst>
                                    <p:cond delay="0"/>
                                  </p:stCondLst>
                                  <p:childTnLst>
                                    <p:set>
                                      <p:cBhvr>
                                        <p:cTn id="55" dur="1" fill="hold">
                                          <p:stCondLst>
                                            <p:cond delay="0"/>
                                          </p:stCondLst>
                                        </p:cTn>
                                        <p:tgtEl>
                                          <p:spTgt spid="443409"/>
                                        </p:tgtEl>
                                        <p:attrNameLst>
                                          <p:attrName>style.visibility</p:attrName>
                                        </p:attrNameLst>
                                      </p:cBhvr>
                                      <p:to>
                                        <p:strVal val="visible"/>
                                      </p:to>
                                    </p:set>
                                  </p:childTnLst>
                                </p:cTn>
                              </p:par>
                              <p:par>
                                <p:cTn id="56" presetID="1" presetClass="entr" presetSubtype="0" fill="hold" grpId="0" nodeType="withEffect">
                                  <p:stCondLst>
                                    <p:cond delay="0"/>
                                  </p:stCondLst>
                                  <p:childTnLst>
                                    <p:set>
                                      <p:cBhvr>
                                        <p:cTn id="57" dur="1" fill="hold">
                                          <p:stCondLst>
                                            <p:cond delay="0"/>
                                          </p:stCondLst>
                                        </p:cTn>
                                        <p:tgtEl>
                                          <p:spTgt spid="443410"/>
                                        </p:tgtEl>
                                        <p:attrNameLst>
                                          <p:attrName>style.visibility</p:attrName>
                                        </p:attrNameLst>
                                      </p:cBhvr>
                                      <p:to>
                                        <p:strVal val="visible"/>
                                      </p:to>
                                    </p:set>
                                  </p:childTnLst>
                                </p:cTn>
                              </p:par>
                              <p:par>
                                <p:cTn id="58" presetID="1" presetClass="entr" presetSubtype="0" fill="hold" nodeType="withEffect">
                                  <p:stCondLst>
                                    <p:cond delay="0"/>
                                  </p:stCondLst>
                                  <p:childTnLst>
                                    <p:set>
                                      <p:cBhvr>
                                        <p:cTn id="59" dur="1" fill="hold">
                                          <p:stCondLst>
                                            <p:cond delay="0"/>
                                          </p:stCondLst>
                                        </p:cTn>
                                        <p:tgtEl>
                                          <p:spTgt spid="443411"/>
                                        </p:tgtEl>
                                        <p:attrNameLst>
                                          <p:attrName>style.visibility</p:attrName>
                                        </p:attrNameLst>
                                      </p:cBhvr>
                                      <p:to>
                                        <p:strVal val="visible"/>
                                      </p:to>
                                    </p:set>
                                  </p:childTnLst>
                                </p:cTn>
                              </p:par>
                              <p:par>
                                <p:cTn id="60" presetID="1" presetClass="entr" presetSubtype="0" fill="hold" nodeType="withEffect">
                                  <p:stCondLst>
                                    <p:cond delay="0"/>
                                  </p:stCondLst>
                                  <p:childTnLst>
                                    <p:set>
                                      <p:cBhvr>
                                        <p:cTn id="61" dur="1" fill="hold">
                                          <p:stCondLst>
                                            <p:cond delay="0"/>
                                          </p:stCondLst>
                                        </p:cTn>
                                        <p:tgtEl>
                                          <p:spTgt spid="4434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3396" grpId="0" animBg="1"/>
      <p:bldP spid="443397" grpId="0" animBg="1"/>
      <p:bldP spid="443403" grpId="0" animBg="1"/>
      <p:bldP spid="443405" grpId="0"/>
      <p:bldP spid="443405" grpId="1"/>
      <p:bldP spid="443408" grpId="0" animBg="1"/>
      <p:bldP spid="443410"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8"/>
          <p:cNvSpPr>
            <a:spLocks noGrp="1" noChangeArrowheads="1"/>
          </p:cNvSpPr>
          <p:nvPr>
            <p:ph type="sldNum" sz="quarter" idx="10"/>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fld id="{74A76B44-98E8-48B7-9D86-F6EF4015C077}" type="slidenum">
              <a:rPr lang="en-US" altLang="en-US" sz="1000">
                <a:solidFill>
                  <a:srgbClr val="FFFFFF"/>
                </a:solidFill>
              </a:rPr>
              <a:pPr eaLnBrk="1" hangingPunct="1"/>
              <a:t>53</a:t>
            </a:fld>
            <a:endParaRPr lang="en-US" altLang="en-US" sz="1000">
              <a:solidFill>
                <a:srgbClr val="FFFFFF"/>
              </a:solidFill>
            </a:endParaRPr>
          </a:p>
        </p:txBody>
      </p:sp>
      <p:sp>
        <p:nvSpPr>
          <p:cNvPr id="444418" name="Rectangle 2"/>
          <p:cNvSpPr>
            <a:spLocks noGrp="1" noChangeArrowheads="1"/>
          </p:cNvSpPr>
          <p:nvPr>
            <p:ph type="title"/>
          </p:nvPr>
        </p:nvSpPr>
        <p:spPr>
          <a:noFill/>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r>
              <a:rPr lang="en-US" altLang="en-US" sz="2000" dirty="0"/>
              <a:t>ReLIE [Li et al., 2008</a:t>
            </a:r>
            <a:r>
              <a:rPr lang="en-US" altLang="en-US" sz="2000" dirty="0" smtClean="0"/>
              <a:t>]: Intuition</a:t>
            </a:r>
            <a:endParaRPr lang="en-US" dirty="0">
              <a:ea typeface="ＭＳ Ｐゴシック" charset="0"/>
            </a:endParaRPr>
          </a:p>
        </p:txBody>
      </p:sp>
      <p:grpSp>
        <p:nvGrpSpPr>
          <p:cNvPr id="444419" name="Group 3"/>
          <p:cNvGrpSpPr>
            <a:grpSpLocks/>
          </p:cNvGrpSpPr>
          <p:nvPr/>
        </p:nvGrpSpPr>
        <p:grpSpPr bwMode="auto">
          <a:xfrm>
            <a:off x="5021263" y="1217613"/>
            <a:ext cx="1020762" cy="2332037"/>
            <a:chOff x="2763" y="1123"/>
            <a:chExt cx="643" cy="1469"/>
          </a:xfrm>
        </p:grpSpPr>
        <p:sp>
          <p:nvSpPr>
            <p:cNvPr id="444420" name="AutoShape 4"/>
            <p:cNvSpPr>
              <a:spLocks noChangeArrowheads="1"/>
            </p:cNvSpPr>
            <p:nvPr/>
          </p:nvSpPr>
          <p:spPr bwMode="auto">
            <a:xfrm>
              <a:off x="2926" y="1776"/>
              <a:ext cx="480" cy="144"/>
            </a:xfrm>
            <a:prstGeom prst="rightArrow">
              <a:avLst>
                <a:gd name="adj1" fmla="val 50000"/>
                <a:gd name="adj2" fmla="val 83333"/>
              </a:avLst>
            </a:prstGeom>
            <a:solidFill>
              <a:schemeClr val="accent1"/>
            </a:solidFill>
            <a:ln w="19050">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44421" name="AutoShape 5"/>
            <p:cNvSpPr>
              <a:spLocks noChangeArrowheads="1"/>
            </p:cNvSpPr>
            <p:nvPr/>
          </p:nvSpPr>
          <p:spPr bwMode="auto">
            <a:xfrm rot="-45453984">
              <a:off x="2830" y="1392"/>
              <a:ext cx="528" cy="144"/>
            </a:xfrm>
            <a:prstGeom prst="rightArrow">
              <a:avLst>
                <a:gd name="adj1" fmla="val 50000"/>
                <a:gd name="adj2" fmla="val 91667"/>
              </a:avLst>
            </a:prstGeom>
            <a:solidFill>
              <a:schemeClr val="accent1"/>
            </a:solidFill>
            <a:ln w="19050">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44422" name="Text Box 6"/>
            <p:cNvSpPr txBox="1">
              <a:spLocks noChangeArrowheads="1"/>
            </p:cNvSpPr>
            <p:nvPr/>
          </p:nvSpPr>
          <p:spPr bwMode="auto">
            <a:xfrm rot="-2585993">
              <a:off x="2772" y="1123"/>
              <a:ext cx="116" cy="15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hlink"/>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endParaRPr lang="en-US" sz="1000">
                <a:solidFill>
                  <a:schemeClr val="tx1"/>
                </a:solidFill>
                <a:latin typeface="Arial" charset="0"/>
                <a:ea typeface="ＭＳ Ｐゴシック" charset="0"/>
              </a:endParaRPr>
            </a:p>
          </p:txBody>
        </p:sp>
        <p:sp>
          <p:nvSpPr>
            <p:cNvPr id="444423" name="Text Box 7"/>
            <p:cNvSpPr txBox="1">
              <a:spLocks noChangeArrowheads="1"/>
            </p:cNvSpPr>
            <p:nvPr/>
          </p:nvSpPr>
          <p:spPr bwMode="auto">
            <a:xfrm>
              <a:off x="3097" y="1872"/>
              <a:ext cx="116" cy="15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hlink"/>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endParaRPr lang="en-US" sz="1000">
                <a:solidFill>
                  <a:schemeClr val="tx1"/>
                </a:solidFill>
                <a:latin typeface="Arial" charset="0"/>
                <a:ea typeface="ＭＳ Ｐゴシック" charset="0"/>
              </a:endParaRPr>
            </a:p>
          </p:txBody>
        </p:sp>
        <p:sp>
          <p:nvSpPr>
            <p:cNvPr id="444424" name="AutoShape 8"/>
            <p:cNvSpPr>
              <a:spLocks noChangeArrowheads="1"/>
            </p:cNvSpPr>
            <p:nvPr/>
          </p:nvSpPr>
          <p:spPr bwMode="auto">
            <a:xfrm rot="2522951">
              <a:off x="2763" y="2205"/>
              <a:ext cx="595" cy="144"/>
            </a:xfrm>
            <a:prstGeom prst="rightArrow">
              <a:avLst>
                <a:gd name="adj1" fmla="val 50000"/>
                <a:gd name="adj2" fmla="val 103299"/>
              </a:avLst>
            </a:prstGeom>
            <a:solidFill>
              <a:schemeClr val="accent1"/>
            </a:solidFill>
            <a:ln w="19050">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44425" name="Text Box 9"/>
            <p:cNvSpPr txBox="1">
              <a:spLocks noChangeArrowheads="1"/>
            </p:cNvSpPr>
            <p:nvPr/>
          </p:nvSpPr>
          <p:spPr bwMode="auto">
            <a:xfrm>
              <a:off x="2831" y="2438"/>
              <a:ext cx="116" cy="15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hlink"/>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endParaRPr lang="en-US" sz="1000">
                <a:solidFill>
                  <a:schemeClr val="tx1"/>
                </a:solidFill>
                <a:latin typeface="Arial" charset="0"/>
                <a:ea typeface="ＭＳ Ｐゴシック" charset="0"/>
              </a:endParaRPr>
            </a:p>
          </p:txBody>
        </p:sp>
      </p:grpSp>
      <p:sp>
        <p:nvSpPr>
          <p:cNvPr id="444426" name="Rectangle 10"/>
          <p:cNvSpPr>
            <a:spLocks noChangeArrowheads="1"/>
          </p:cNvSpPr>
          <p:nvPr/>
        </p:nvSpPr>
        <p:spPr bwMode="auto">
          <a:xfrm>
            <a:off x="228600" y="3025775"/>
            <a:ext cx="1331913" cy="439738"/>
          </a:xfrm>
          <a:prstGeom prst="rect">
            <a:avLst/>
          </a:prstGeom>
          <a:noFill/>
          <a:ln w="19050">
            <a:solidFill>
              <a:schemeClr val="hlink"/>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lnSpc>
                <a:spcPct val="80000"/>
              </a:lnSpc>
              <a:spcBef>
                <a:spcPct val="25000"/>
              </a:spcBef>
              <a:spcAft>
                <a:spcPct val="15000"/>
              </a:spcAft>
              <a:buClr>
                <a:schemeClr val="accent2"/>
              </a:buClr>
              <a:buFont typeface="Arial" charset="0"/>
              <a:buNone/>
              <a:defRPr/>
            </a:pPr>
            <a:r>
              <a:rPr lang="en-US" sz="1600">
                <a:solidFill>
                  <a:schemeClr val="accent2"/>
                </a:solidFill>
                <a:latin typeface="Arial" charset="0"/>
                <a:ea typeface="ＭＳ Ｐゴシック" charset="0"/>
              </a:rPr>
              <a:t>R</a:t>
            </a:r>
            <a:r>
              <a:rPr lang="en-US" sz="1600" baseline="-25000">
                <a:solidFill>
                  <a:schemeClr val="accent2"/>
                </a:solidFill>
                <a:latin typeface="Arial" charset="0"/>
                <a:ea typeface="ＭＳ Ｐゴシック" charset="0"/>
              </a:rPr>
              <a:t>0 </a:t>
            </a:r>
            <a:endParaRPr lang="en-US" sz="1600">
              <a:solidFill>
                <a:schemeClr val="accent2"/>
              </a:solidFill>
              <a:latin typeface="Arial" charset="0"/>
              <a:ea typeface="ＭＳ Ｐゴシック" charset="0"/>
            </a:endParaRPr>
          </a:p>
          <a:p>
            <a:pPr algn="l">
              <a:lnSpc>
                <a:spcPct val="80000"/>
              </a:lnSpc>
              <a:spcBef>
                <a:spcPct val="25000"/>
              </a:spcBef>
              <a:spcAft>
                <a:spcPct val="15000"/>
              </a:spcAft>
              <a:buClr>
                <a:schemeClr val="accent2"/>
              </a:buClr>
              <a:buFont typeface="Arial" charset="0"/>
              <a:buNone/>
              <a:defRPr/>
            </a:pPr>
            <a:r>
              <a:rPr lang="en-US" sz="400">
                <a:solidFill>
                  <a:schemeClr val="accent2"/>
                </a:solidFill>
                <a:latin typeface="Arial" charset="0"/>
                <a:ea typeface="ＭＳ Ｐゴシック" charset="0"/>
              </a:rPr>
              <a:t>([A-Z]</a:t>
            </a:r>
            <a:r>
              <a:rPr lang="en-US" sz="400" b="1">
                <a:solidFill>
                  <a:schemeClr val="accent2"/>
                </a:solidFill>
                <a:latin typeface="Arial" charset="0"/>
                <a:ea typeface="ＭＳ Ｐゴシック" charset="0"/>
              </a:rPr>
              <a:t>[a-zA-Z]</a:t>
            </a:r>
            <a:r>
              <a:rPr lang="en-US" sz="400">
                <a:solidFill>
                  <a:schemeClr val="accent2"/>
                </a:solidFill>
                <a:latin typeface="Arial" charset="0"/>
                <a:ea typeface="ＭＳ Ｐゴシック" charset="0"/>
              </a:rPr>
              <a:t>{1,10}\s){1,5}\s*(\</a:t>
            </a:r>
            <a:r>
              <a:rPr lang="en-US" sz="400" b="1">
                <a:solidFill>
                  <a:schemeClr val="accent2"/>
                </a:solidFill>
                <a:latin typeface="Arial" charset="0"/>
                <a:ea typeface="ＭＳ Ｐゴシック" charset="0"/>
              </a:rPr>
              <a:t>w</a:t>
            </a:r>
            <a:r>
              <a:rPr lang="en-US" sz="400">
                <a:solidFill>
                  <a:schemeClr val="accent2"/>
                </a:solidFill>
                <a:latin typeface="Arial" charset="0"/>
                <a:ea typeface="ＭＳ Ｐゴシック" charset="0"/>
              </a:rPr>
              <a:t>{0,2}\d[\.]?){1,4}</a:t>
            </a:r>
            <a:r>
              <a:rPr lang="en-US" sz="600">
                <a:solidFill>
                  <a:schemeClr val="accent2"/>
                </a:solidFill>
                <a:latin typeface="Arial" charset="0"/>
                <a:ea typeface="ＭＳ Ｐゴシック" charset="0"/>
              </a:rPr>
              <a:t> </a:t>
            </a:r>
          </a:p>
        </p:txBody>
      </p:sp>
      <p:sp>
        <p:nvSpPr>
          <p:cNvPr id="444427" name="Rectangle 11"/>
          <p:cNvSpPr>
            <a:spLocks noChangeArrowheads="1"/>
          </p:cNvSpPr>
          <p:nvPr/>
        </p:nvSpPr>
        <p:spPr bwMode="auto">
          <a:xfrm>
            <a:off x="2667000" y="1806575"/>
            <a:ext cx="1506538" cy="158750"/>
          </a:xfrm>
          <a:prstGeom prst="rect">
            <a:avLst/>
          </a:prstGeom>
          <a:noFill/>
          <a:ln w="19050">
            <a:solidFill>
              <a:schemeClr val="hlink"/>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lnSpc>
                <a:spcPct val="80000"/>
              </a:lnSpc>
              <a:spcBef>
                <a:spcPct val="25000"/>
              </a:spcBef>
              <a:spcAft>
                <a:spcPct val="15000"/>
              </a:spcAft>
              <a:buClr>
                <a:schemeClr val="accent2"/>
              </a:buClr>
              <a:buFont typeface="Arial" charset="0"/>
              <a:buNone/>
              <a:defRPr/>
            </a:pPr>
            <a:r>
              <a:rPr lang="en-US" sz="400">
                <a:solidFill>
                  <a:schemeClr val="tx1"/>
                </a:solidFill>
                <a:latin typeface="Arial" charset="0"/>
                <a:ea typeface="ＭＳ Ｐゴシック" charset="0"/>
              </a:rPr>
              <a:t>([A-Z]</a:t>
            </a:r>
            <a:r>
              <a:rPr lang="en-US" sz="400" b="1">
                <a:solidFill>
                  <a:schemeClr val="tx1"/>
                </a:solidFill>
                <a:latin typeface="Arial" charset="0"/>
                <a:ea typeface="ＭＳ Ｐゴシック" charset="0"/>
              </a:rPr>
              <a:t>[a-zA-Z]</a:t>
            </a:r>
            <a:r>
              <a:rPr lang="en-US" sz="400">
                <a:solidFill>
                  <a:schemeClr val="tx1"/>
                </a:solidFill>
                <a:latin typeface="Arial" charset="0"/>
                <a:ea typeface="ＭＳ Ｐゴシック" charset="0"/>
              </a:rPr>
              <a:t>{1,10}\s){1,5}\s*(\</a:t>
            </a:r>
            <a:r>
              <a:rPr lang="en-US" sz="400">
                <a:solidFill>
                  <a:schemeClr val="accent2"/>
                </a:solidFill>
                <a:latin typeface="Arial" charset="0"/>
                <a:ea typeface="ＭＳ Ｐゴシック" charset="0"/>
              </a:rPr>
              <a:t> </a:t>
            </a:r>
            <a:r>
              <a:rPr lang="en-US" sz="400" b="1">
                <a:solidFill>
                  <a:srgbClr val="FF0000"/>
                </a:solidFill>
                <a:latin typeface="Arial" charset="0"/>
                <a:ea typeface="ＭＳ Ｐゴシック" charset="0"/>
              </a:rPr>
              <a:t>[a-zA-Z]</a:t>
            </a:r>
            <a:r>
              <a:rPr lang="en-US" sz="400" b="1">
                <a:solidFill>
                  <a:schemeClr val="accent2"/>
                </a:solidFill>
                <a:latin typeface="Arial" charset="0"/>
                <a:ea typeface="ＭＳ Ｐゴシック" charset="0"/>
              </a:rPr>
              <a:t> </a:t>
            </a:r>
            <a:r>
              <a:rPr lang="en-US" sz="400">
                <a:solidFill>
                  <a:schemeClr val="accent2"/>
                </a:solidFill>
                <a:latin typeface="Arial" charset="0"/>
                <a:ea typeface="ＭＳ Ｐゴシック" charset="0"/>
              </a:rPr>
              <a:t>{</a:t>
            </a:r>
            <a:r>
              <a:rPr lang="en-US" sz="400">
                <a:solidFill>
                  <a:schemeClr val="tx1"/>
                </a:solidFill>
                <a:latin typeface="Arial" charset="0"/>
                <a:ea typeface="ＭＳ Ｐゴシック" charset="0"/>
              </a:rPr>
              <a:t>0,2}\d[\.]?){1,4} </a:t>
            </a:r>
          </a:p>
        </p:txBody>
      </p:sp>
      <p:sp>
        <p:nvSpPr>
          <p:cNvPr id="444428" name="Rectangle 12"/>
          <p:cNvSpPr>
            <a:spLocks noChangeArrowheads="1"/>
          </p:cNvSpPr>
          <p:nvPr/>
        </p:nvSpPr>
        <p:spPr bwMode="auto">
          <a:xfrm>
            <a:off x="2667000" y="2949575"/>
            <a:ext cx="1447800" cy="158750"/>
          </a:xfrm>
          <a:prstGeom prst="rect">
            <a:avLst/>
          </a:prstGeom>
          <a:noFill/>
          <a:ln w="19050">
            <a:solidFill>
              <a:schemeClr val="hlink"/>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lnSpc>
                <a:spcPct val="80000"/>
              </a:lnSpc>
              <a:spcBef>
                <a:spcPct val="25000"/>
              </a:spcBef>
              <a:spcAft>
                <a:spcPct val="15000"/>
              </a:spcAft>
              <a:buClr>
                <a:schemeClr val="accent2"/>
              </a:buClr>
              <a:buFont typeface="Arial" charset="0"/>
              <a:buNone/>
              <a:defRPr/>
            </a:pPr>
            <a:r>
              <a:rPr lang="en-US" sz="400">
                <a:solidFill>
                  <a:schemeClr val="tx1"/>
                </a:solidFill>
                <a:latin typeface="Arial" charset="0"/>
                <a:ea typeface="ＭＳ Ｐゴシック" charset="0"/>
              </a:rPr>
              <a:t>([A-Z]</a:t>
            </a:r>
            <a:r>
              <a:rPr lang="en-US" sz="400" b="1">
                <a:solidFill>
                  <a:schemeClr val="tx1"/>
                </a:solidFill>
                <a:latin typeface="Arial" charset="0"/>
                <a:ea typeface="ＭＳ Ｐゴシック" charset="0"/>
              </a:rPr>
              <a:t>[a-zA-Z]</a:t>
            </a:r>
            <a:r>
              <a:rPr lang="en-US" sz="400">
                <a:solidFill>
                  <a:schemeClr val="tx1"/>
                </a:solidFill>
                <a:latin typeface="Arial" charset="0"/>
                <a:ea typeface="ＭＳ Ｐゴシック" charset="0"/>
              </a:rPr>
              <a:t>{1,10}\s</a:t>
            </a:r>
            <a:r>
              <a:rPr lang="en-US" sz="400">
                <a:solidFill>
                  <a:schemeClr val="accent2"/>
                </a:solidFill>
                <a:latin typeface="Arial" charset="0"/>
                <a:ea typeface="ＭＳ Ｐゴシック" charset="0"/>
              </a:rPr>
              <a:t>)</a:t>
            </a:r>
            <a:r>
              <a:rPr lang="en-US" sz="400">
                <a:solidFill>
                  <a:srgbClr val="FF0000"/>
                </a:solidFill>
                <a:latin typeface="Arial" charset="0"/>
                <a:ea typeface="ＭＳ Ｐゴシック" charset="0"/>
              </a:rPr>
              <a:t>{1,2}</a:t>
            </a:r>
            <a:r>
              <a:rPr lang="en-US" sz="400">
                <a:solidFill>
                  <a:schemeClr val="accent2"/>
                </a:solidFill>
                <a:latin typeface="Arial" charset="0"/>
                <a:ea typeface="ＭＳ Ｐゴシック" charset="0"/>
              </a:rPr>
              <a:t>\</a:t>
            </a:r>
            <a:r>
              <a:rPr lang="en-US" sz="400">
                <a:solidFill>
                  <a:schemeClr val="tx1"/>
                </a:solidFill>
                <a:latin typeface="Arial" charset="0"/>
                <a:ea typeface="ＭＳ Ｐゴシック" charset="0"/>
              </a:rPr>
              <a:t>s*(\</a:t>
            </a:r>
            <a:r>
              <a:rPr lang="en-US" sz="400" b="1">
                <a:solidFill>
                  <a:schemeClr val="tx1"/>
                </a:solidFill>
                <a:latin typeface="Arial" charset="0"/>
                <a:ea typeface="ＭＳ Ｐゴシック" charset="0"/>
              </a:rPr>
              <a:t>w</a:t>
            </a:r>
            <a:r>
              <a:rPr lang="en-US" sz="400">
                <a:solidFill>
                  <a:schemeClr val="tx1"/>
                </a:solidFill>
                <a:latin typeface="Arial" charset="0"/>
                <a:ea typeface="ＭＳ Ｐゴシック" charset="0"/>
              </a:rPr>
              <a:t>{0,2}\d[\.]?){1,4}</a:t>
            </a:r>
            <a:r>
              <a:rPr lang="en-US" sz="400">
                <a:solidFill>
                  <a:schemeClr val="accent2"/>
                </a:solidFill>
                <a:latin typeface="Arial" charset="0"/>
                <a:ea typeface="ＭＳ Ｐゴシック" charset="0"/>
              </a:rPr>
              <a:t> </a:t>
            </a:r>
          </a:p>
        </p:txBody>
      </p:sp>
      <p:sp>
        <p:nvSpPr>
          <p:cNvPr id="444429" name="Rectangle 13"/>
          <p:cNvSpPr>
            <a:spLocks noChangeArrowheads="1"/>
          </p:cNvSpPr>
          <p:nvPr/>
        </p:nvSpPr>
        <p:spPr bwMode="auto">
          <a:xfrm>
            <a:off x="2667000" y="4876800"/>
            <a:ext cx="1524000" cy="206375"/>
          </a:xfrm>
          <a:prstGeom prst="rect">
            <a:avLst/>
          </a:prstGeom>
          <a:noFill/>
          <a:ln w="19050">
            <a:solidFill>
              <a:schemeClr val="hlink"/>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l" eaLnBrk="1" hangingPunct="1">
              <a:lnSpc>
                <a:spcPct val="80000"/>
              </a:lnSpc>
              <a:spcBef>
                <a:spcPct val="25000"/>
              </a:spcBef>
              <a:spcAft>
                <a:spcPct val="15000"/>
              </a:spcAft>
              <a:buClr>
                <a:schemeClr val="accent2"/>
              </a:buClr>
              <a:buFont typeface="Arial" panose="020B0604020202020204" pitchFamily="34" charset="0"/>
              <a:buNone/>
            </a:pPr>
            <a:r>
              <a:rPr lang="en-US" altLang="en-US" sz="400">
                <a:solidFill>
                  <a:schemeClr val="tx1"/>
                </a:solidFill>
              </a:rPr>
              <a:t>([A-Z]</a:t>
            </a:r>
            <a:r>
              <a:rPr lang="en-US" altLang="en-US" sz="400" b="1">
                <a:solidFill>
                  <a:schemeClr val="tx1"/>
                </a:solidFill>
              </a:rPr>
              <a:t>[a-zA-Z]</a:t>
            </a:r>
            <a:r>
              <a:rPr lang="en-US" altLang="en-US" sz="400">
                <a:solidFill>
                  <a:schemeClr val="tx1"/>
                </a:solidFill>
              </a:rPr>
              <a:t>{1,10}\s){1,5}\s*</a:t>
            </a:r>
            <a:r>
              <a:rPr lang="en-US" altLang="en-US" sz="400">
                <a:solidFill>
                  <a:schemeClr val="accent2"/>
                </a:solidFill>
              </a:rPr>
              <a:t> </a:t>
            </a:r>
            <a:r>
              <a:rPr lang="en-US" altLang="en-US" sz="400">
                <a:solidFill>
                  <a:srgbClr val="FF0000"/>
                </a:solidFill>
              </a:rPr>
              <a:t>(?!(201|…|330</a:t>
            </a:r>
            <a:r>
              <a:rPr lang="en-US" altLang="en-US" sz="400">
                <a:solidFill>
                  <a:schemeClr val="tx1"/>
                </a:solidFill>
              </a:rPr>
              <a:t>))(\</a:t>
            </a:r>
            <a:r>
              <a:rPr lang="en-US" altLang="en-US" sz="400" b="1">
                <a:solidFill>
                  <a:schemeClr val="tx1"/>
                </a:solidFill>
              </a:rPr>
              <a:t>w</a:t>
            </a:r>
            <a:r>
              <a:rPr lang="en-US" altLang="en-US" sz="400">
                <a:solidFill>
                  <a:schemeClr val="tx1"/>
                </a:solidFill>
              </a:rPr>
              <a:t>{0,2}\d[\.]?){1,4} </a:t>
            </a:r>
          </a:p>
        </p:txBody>
      </p:sp>
      <p:sp>
        <p:nvSpPr>
          <p:cNvPr id="444430" name="Rectangle 14"/>
          <p:cNvSpPr>
            <a:spLocks noChangeArrowheads="1"/>
          </p:cNvSpPr>
          <p:nvPr/>
        </p:nvSpPr>
        <p:spPr bwMode="auto">
          <a:xfrm>
            <a:off x="2667000" y="2638425"/>
            <a:ext cx="1447800" cy="158750"/>
          </a:xfrm>
          <a:prstGeom prst="rect">
            <a:avLst/>
          </a:prstGeom>
          <a:noFill/>
          <a:ln w="19050">
            <a:solidFill>
              <a:schemeClr val="hlink"/>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lnSpc>
                <a:spcPct val="80000"/>
              </a:lnSpc>
              <a:spcBef>
                <a:spcPct val="25000"/>
              </a:spcBef>
              <a:spcAft>
                <a:spcPct val="15000"/>
              </a:spcAft>
              <a:buClr>
                <a:schemeClr val="accent2"/>
              </a:buClr>
              <a:buFont typeface="Arial" charset="0"/>
              <a:buNone/>
              <a:defRPr/>
            </a:pPr>
            <a:r>
              <a:rPr lang="en-US" sz="400">
                <a:solidFill>
                  <a:schemeClr val="tx1"/>
                </a:solidFill>
                <a:latin typeface="Arial" charset="0"/>
                <a:ea typeface="ＭＳ Ｐゴシック" charset="0"/>
              </a:rPr>
              <a:t>([A-Z</a:t>
            </a:r>
            <a:r>
              <a:rPr lang="en-US" sz="400">
                <a:solidFill>
                  <a:schemeClr val="accent2"/>
                </a:solidFill>
                <a:latin typeface="Arial" charset="0"/>
                <a:ea typeface="ＭＳ Ｐゴシック" charset="0"/>
              </a:rPr>
              <a:t>] </a:t>
            </a:r>
            <a:r>
              <a:rPr lang="en-US" sz="400" b="1">
                <a:solidFill>
                  <a:srgbClr val="FF0000"/>
                </a:solidFill>
                <a:latin typeface="Arial" charset="0"/>
                <a:ea typeface="ＭＳ Ｐゴシック" charset="0"/>
              </a:rPr>
              <a:t>[a-z]</a:t>
            </a:r>
            <a:r>
              <a:rPr lang="en-US" sz="400" b="1">
                <a:solidFill>
                  <a:schemeClr val="accent2"/>
                </a:solidFill>
                <a:latin typeface="Arial" charset="0"/>
                <a:ea typeface="ＭＳ Ｐゴシック" charset="0"/>
              </a:rPr>
              <a:t> </a:t>
            </a:r>
            <a:r>
              <a:rPr lang="en-US" sz="400">
                <a:solidFill>
                  <a:schemeClr val="tx1"/>
                </a:solidFill>
                <a:latin typeface="Arial" charset="0"/>
                <a:ea typeface="ＭＳ Ｐゴシック" charset="0"/>
              </a:rPr>
              <a:t>{1,10}\s){1,5}\s*(\\w{0,2}\d[\.]?){1,4}</a:t>
            </a:r>
            <a:r>
              <a:rPr lang="en-US" sz="400">
                <a:solidFill>
                  <a:schemeClr val="accent2"/>
                </a:solidFill>
                <a:latin typeface="Arial" charset="0"/>
                <a:ea typeface="ＭＳ Ｐゴシック" charset="0"/>
              </a:rPr>
              <a:t> </a:t>
            </a:r>
          </a:p>
        </p:txBody>
      </p:sp>
      <p:sp>
        <p:nvSpPr>
          <p:cNvPr id="444431" name="Text Box 15"/>
          <p:cNvSpPr txBox="1">
            <a:spLocks noChangeArrowheads="1"/>
          </p:cNvSpPr>
          <p:nvPr/>
        </p:nvSpPr>
        <p:spPr bwMode="auto">
          <a:xfrm rot="5400000">
            <a:off x="2874963" y="2151062"/>
            <a:ext cx="438150" cy="3968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r>
              <a:rPr lang="en-US" altLang="en-US" sz="2000">
                <a:solidFill>
                  <a:schemeClr val="tx1"/>
                </a:solidFill>
              </a:rPr>
              <a:t>…</a:t>
            </a:r>
          </a:p>
        </p:txBody>
      </p:sp>
      <p:sp>
        <p:nvSpPr>
          <p:cNvPr id="444432" name="Rectangle 16"/>
          <p:cNvSpPr>
            <a:spLocks noChangeArrowheads="1"/>
          </p:cNvSpPr>
          <p:nvPr/>
        </p:nvSpPr>
        <p:spPr bwMode="auto">
          <a:xfrm>
            <a:off x="2667000" y="3705225"/>
            <a:ext cx="1447800" cy="158750"/>
          </a:xfrm>
          <a:prstGeom prst="rect">
            <a:avLst/>
          </a:prstGeom>
          <a:noFill/>
          <a:ln w="19050">
            <a:solidFill>
              <a:schemeClr val="hlink"/>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lnSpc>
                <a:spcPct val="80000"/>
              </a:lnSpc>
              <a:spcBef>
                <a:spcPct val="25000"/>
              </a:spcBef>
              <a:spcAft>
                <a:spcPct val="15000"/>
              </a:spcAft>
              <a:buClr>
                <a:schemeClr val="accent2"/>
              </a:buClr>
              <a:buFont typeface="Arial" charset="0"/>
              <a:buNone/>
              <a:defRPr/>
            </a:pPr>
            <a:r>
              <a:rPr lang="en-US" sz="400">
                <a:solidFill>
                  <a:schemeClr val="tx1"/>
                </a:solidFill>
                <a:latin typeface="Arial" charset="0"/>
                <a:ea typeface="ＭＳ Ｐゴシック" charset="0"/>
              </a:rPr>
              <a:t>([A-Z]</a:t>
            </a:r>
            <a:r>
              <a:rPr lang="en-US" sz="400" b="1">
                <a:solidFill>
                  <a:schemeClr val="tx1"/>
                </a:solidFill>
                <a:latin typeface="Arial" charset="0"/>
                <a:ea typeface="ＭＳ Ｐゴシック" charset="0"/>
              </a:rPr>
              <a:t>[a-zA-Z]</a:t>
            </a:r>
            <a:r>
              <a:rPr lang="en-US" sz="400">
                <a:solidFill>
                  <a:schemeClr val="tx1"/>
                </a:solidFill>
                <a:latin typeface="Arial" charset="0"/>
                <a:ea typeface="ＭＳ Ｐゴシック" charset="0"/>
              </a:rPr>
              <a:t>{1,10}\s</a:t>
            </a:r>
            <a:r>
              <a:rPr lang="en-US" sz="400">
                <a:solidFill>
                  <a:schemeClr val="accent2"/>
                </a:solidFill>
                <a:latin typeface="Arial" charset="0"/>
                <a:ea typeface="ＭＳ Ｐゴシック" charset="0"/>
              </a:rPr>
              <a:t>)</a:t>
            </a:r>
            <a:r>
              <a:rPr lang="en-US" sz="400">
                <a:solidFill>
                  <a:srgbClr val="FF0000"/>
                </a:solidFill>
                <a:latin typeface="Arial" charset="0"/>
                <a:ea typeface="ＭＳ Ｐゴシック" charset="0"/>
              </a:rPr>
              <a:t>{2,4}</a:t>
            </a:r>
            <a:r>
              <a:rPr lang="en-US" sz="400">
                <a:solidFill>
                  <a:schemeClr val="accent2"/>
                </a:solidFill>
                <a:latin typeface="Arial" charset="0"/>
                <a:ea typeface="ＭＳ Ｐゴシック" charset="0"/>
              </a:rPr>
              <a:t>\</a:t>
            </a:r>
            <a:r>
              <a:rPr lang="en-US" sz="400">
                <a:solidFill>
                  <a:schemeClr val="tx1"/>
                </a:solidFill>
                <a:latin typeface="Arial" charset="0"/>
                <a:ea typeface="ＭＳ Ｐゴシック" charset="0"/>
              </a:rPr>
              <a:t>s*(\</a:t>
            </a:r>
            <a:r>
              <a:rPr lang="en-US" sz="400" b="1">
                <a:solidFill>
                  <a:schemeClr val="tx1"/>
                </a:solidFill>
                <a:latin typeface="Arial" charset="0"/>
                <a:ea typeface="ＭＳ Ｐゴシック" charset="0"/>
              </a:rPr>
              <a:t>w</a:t>
            </a:r>
            <a:r>
              <a:rPr lang="en-US" sz="400">
                <a:solidFill>
                  <a:schemeClr val="tx1"/>
                </a:solidFill>
                <a:latin typeface="Arial" charset="0"/>
                <a:ea typeface="ＭＳ Ｐゴシック" charset="0"/>
              </a:rPr>
              <a:t>{0,2}\d[\.]?){1,4}</a:t>
            </a:r>
            <a:r>
              <a:rPr lang="en-US" sz="400">
                <a:solidFill>
                  <a:schemeClr val="accent2"/>
                </a:solidFill>
                <a:latin typeface="Arial" charset="0"/>
                <a:ea typeface="ＭＳ Ｐゴシック" charset="0"/>
              </a:rPr>
              <a:t> </a:t>
            </a:r>
          </a:p>
        </p:txBody>
      </p:sp>
      <p:sp>
        <p:nvSpPr>
          <p:cNvPr id="444433" name="Text Box 17"/>
          <p:cNvSpPr txBox="1">
            <a:spLocks noChangeArrowheads="1"/>
          </p:cNvSpPr>
          <p:nvPr/>
        </p:nvSpPr>
        <p:spPr bwMode="auto">
          <a:xfrm rot="5400000">
            <a:off x="2874963" y="4341812"/>
            <a:ext cx="438150" cy="3968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r>
              <a:rPr lang="en-US" altLang="en-US" sz="2000">
                <a:solidFill>
                  <a:schemeClr val="tx1"/>
                </a:solidFill>
              </a:rPr>
              <a:t>…</a:t>
            </a:r>
          </a:p>
        </p:txBody>
      </p:sp>
      <p:sp>
        <p:nvSpPr>
          <p:cNvPr id="444434" name="AutoShape 18"/>
          <p:cNvSpPr>
            <a:spLocks noChangeArrowheads="1"/>
          </p:cNvSpPr>
          <p:nvPr/>
        </p:nvSpPr>
        <p:spPr bwMode="auto">
          <a:xfrm>
            <a:off x="4800600" y="1806575"/>
            <a:ext cx="457200" cy="228600"/>
          </a:xfrm>
          <a:prstGeom prst="rightArrow">
            <a:avLst>
              <a:gd name="adj1" fmla="val 50000"/>
              <a:gd name="adj2" fmla="val 50000"/>
            </a:avLst>
          </a:prstGeom>
          <a:solidFill>
            <a:schemeClr val="accent1"/>
          </a:solidFill>
          <a:ln w="19050">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44435" name="AutoShape 19"/>
          <p:cNvSpPr>
            <a:spLocks noChangeArrowheads="1"/>
          </p:cNvSpPr>
          <p:nvPr/>
        </p:nvSpPr>
        <p:spPr bwMode="auto">
          <a:xfrm>
            <a:off x="4800600" y="2674938"/>
            <a:ext cx="457200" cy="228600"/>
          </a:xfrm>
          <a:prstGeom prst="rightArrow">
            <a:avLst>
              <a:gd name="adj1" fmla="val 50000"/>
              <a:gd name="adj2" fmla="val 50000"/>
            </a:avLst>
          </a:prstGeom>
          <a:solidFill>
            <a:schemeClr val="accent1"/>
          </a:solidFill>
          <a:ln w="19050">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44436" name="AutoShape 20"/>
          <p:cNvSpPr>
            <a:spLocks noChangeArrowheads="1"/>
          </p:cNvSpPr>
          <p:nvPr/>
        </p:nvSpPr>
        <p:spPr bwMode="auto">
          <a:xfrm>
            <a:off x="4800600" y="2949575"/>
            <a:ext cx="457200" cy="228600"/>
          </a:xfrm>
          <a:prstGeom prst="rightArrow">
            <a:avLst>
              <a:gd name="adj1" fmla="val 50000"/>
              <a:gd name="adj2" fmla="val 50000"/>
            </a:avLst>
          </a:prstGeom>
          <a:solidFill>
            <a:schemeClr val="accent1"/>
          </a:solidFill>
          <a:ln w="19050">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44437" name="AutoShape 21"/>
          <p:cNvSpPr>
            <a:spLocks noChangeArrowheads="1"/>
          </p:cNvSpPr>
          <p:nvPr/>
        </p:nvSpPr>
        <p:spPr bwMode="auto">
          <a:xfrm>
            <a:off x="4800600" y="3711575"/>
            <a:ext cx="457200" cy="228600"/>
          </a:xfrm>
          <a:prstGeom prst="rightArrow">
            <a:avLst>
              <a:gd name="adj1" fmla="val 50000"/>
              <a:gd name="adj2" fmla="val 50000"/>
            </a:avLst>
          </a:prstGeom>
          <a:solidFill>
            <a:schemeClr val="accent1"/>
          </a:solidFill>
          <a:ln w="19050">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44438" name="AutoShape 22"/>
          <p:cNvSpPr>
            <a:spLocks noChangeArrowheads="1"/>
          </p:cNvSpPr>
          <p:nvPr/>
        </p:nvSpPr>
        <p:spPr bwMode="auto">
          <a:xfrm>
            <a:off x="4800600" y="4884738"/>
            <a:ext cx="457200" cy="228600"/>
          </a:xfrm>
          <a:prstGeom prst="rightArrow">
            <a:avLst>
              <a:gd name="adj1" fmla="val 50000"/>
              <a:gd name="adj2" fmla="val 50000"/>
            </a:avLst>
          </a:prstGeom>
          <a:solidFill>
            <a:schemeClr val="accent1"/>
          </a:solidFill>
          <a:ln w="19050">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44439" name="Rectangle 23"/>
          <p:cNvSpPr>
            <a:spLocks noChangeArrowheads="1"/>
          </p:cNvSpPr>
          <p:nvPr/>
        </p:nvSpPr>
        <p:spPr bwMode="auto">
          <a:xfrm>
            <a:off x="4419600" y="1349375"/>
            <a:ext cx="1447800" cy="228600"/>
          </a:xfrm>
          <a:prstGeom prst="rect">
            <a:avLst/>
          </a:prstGeom>
          <a:noFill/>
          <a:ln w="19050">
            <a:solidFill>
              <a:schemeClr val="tx2"/>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r>
              <a:rPr lang="en-US" sz="1200">
                <a:solidFill>
                  <a:schemeClr val="tx1"/>
                </a:solidFill>
                <a:latin typeface="Arial" charset="0"/>
                <a:ea typeface="ＭＳ Ｐゴシック" charset="0"/>
              </a:rPr>
              <a:t>Compute F-measure</a:t>
            </a:r>
          </a:p>
        </p:txBody>
      </p:sp>
      <p:sp>
        <p:nvSpPr>
          <p:cNvPr id="444440" name="Text Box 24"/>
          <p:cNvSpPr txBox="1">
            <a:spLocks noChangeArrowheads="1"/>
          </p:cNvSpPr>
          <p:nvPr/>
        </p:nvSpPr>
        <p:spPr bwMode="auto">
          <a:xfrm>
            <a:off x="5394325" y="1698625"/>
            <a:ext cx="184150" cy="3365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endParaRPr lang="en-US" sz="1600">
              <a:solidFill>
                <a:schemeClr val="tx1"/>
              </a:solidFill>
              <a:latin typeface="Arial" charset="0"/>
              <a:ea typeface="ＭＳ Ｐゴシック" charset="0"/>
            </a:endParaRPr>
          </a:p>
        </p:txBody>
      </p:sp>
      <p:sp>
        <p:nvSpPr>
          <p:cNvPr id="444441" name="Text Box 25"/>
          <p:cNvSpPr txBox="1">
            <a:spLocks noChangeArrowheads="1"/>
          </p:cNvSpPr>
          <p:nvPr/>
        </p:nvSpPr>
        <p:spPr bwMode="auto">
          <a:xfrm>
            <a:off x="5395913" y="1747838"/>
            <a:ext cx="334962" cy="27463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200">
                <a:solidFill>
                  <a:schemeClr val="tx1"/>
                </a:solidFill>
                <a:latin typeface="Arial" charset="0"/>
                <a:ea typeface="ＭＳ Ｐゴシック" charset="0"/>
              </a:rPr>
              <a:t>F</a:t>
            </a:r>
            <a:r>
              <a:rPr lang="en-US" sz="1200" baseline="-25000">
                <a:solidFill>
                  <a:schemeClr val="tx1"/>
                </a:solidFill>
                <a:latin typeface="Arial" charset="0"/>
                <a:ea typeface="ＭＳ Ｐゴシック" charset="0"/>
              </a:rPr>
              <a:t>1</a:t>
            </a:r>
          </a:p>
        </p:txBody>
      </p:sp>
      <p:sp>
        <p:nvSpPr>
          <p:cNvPr id="444442" name="Text Box 26"/>
          <p:cNvSpPr txBox="1">
            <a:spLocks noChangeArrowheads="1"/>
          </p:cNvSpPr>
          <p:nvPr/>
        </p:nvSpPr>
        <p:spPr bwMode="auto">
          <a:xfrm>
            <a:off x="5410200" y="2362200"/>
            <a:ext cx="334963" cy="2746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200">
                <a:solidFill>
                  <a:schemeClr val="tx1"/>
                </a:solidFill>
                <a:latin typeface="Arial" charset="0"/>
                <a:ea typeface="ＭＳ Ｐゴシック" charset="0"/>
              </a:rPr>
              <a:t>F</a:t>
            </a:r>
            <a:r>
              <a:rPr lang="en-US" sz="1200" baseline="-25000">
                <a:solidFill>
                  <a:schemeClr val="tx1"/>
                </a:solidFill>
                <a:latin typeface="Arial" charset="0"/>
                <a:ea typeface="ＭＳ Ｐゴシック" charset="0"/>
              </a:rPr>
              <a:t>7</a:t>
            </a:r>
          </a:p>
        </p:txBody>
      </p:sp>
      <p:sp>
        <p:nvSpPr>
          <p:cNvPr id="444443" name="Text Box 27"/>
          <p:cNvSpPr txBox="1">
            <a:spLocks noChangeArrowheads="1"/>
          </p:cNvSpPr>
          <p:nvPr/>
        </p:nvSpPr>
        <p:spPr bwMode="auto">
          <a:xfrm>
            <a:off x="5427663" y="2667000"/>
            <a:ext cx="334962" cy="2746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200">
                <a:solidFill>
                  <a:schemeClr val="tx1"/>
                </a:solidFill>
                <a:latin typeface="Arial" charset="0"/>
                <a:ea typeface="ＭＳ Ｐゴシック" charset="0"/>
              </a:rPr>
              <a:t>F</a:t>
            </a:r>
            <a:r>
              <a:rPr lang="en-US" sz="1200" baseline="-25000">
                <a:solidFill>
                  <a:schemeClr val="tx1"/>
                </a:solidFill>
                <a:latin typeface="Arial" charset="0"/>
                <a:ea typeface="ＭＳ Ｐゴシック" charset="0"/>
              </a:rPr>
              <a:t>8</a:t>
            </a:r>
          </a:p>
        </p:txBody>
      </p:sp>
      <p:sp>
        <p:nvSpPr>
          <p:cNvPr id="444444" name="Text Box 28"/>
          <p:cNvSpPr txBox="1">
            <a:spLocks noChangeArrowheads="1"/>
          </p:cNvSpPr>
          <p:nvPr/>
        </p:nvSpPr>
        <p:spPr bwMode="auto">
          <a:xfrm>
            <a:off x="5399088" y="3741738"/>
            <a:ext cx="392112" cy="27463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200">
                <a:solidFill>
                  <a:schemeClr val="tx1"/>
                </a:solidFill>
                <a:latin typeface="Arial" charset="0"/>
                <a:ea typeface="ＭＳ Ｐゴシック" charset="0"/>
              </a:rPr>
              <a:t>F</a:t>
            </a:r>
            <a:r>
              <a:rPr lang="en-US" sz="1200" baseline="-25000">
                <a:solidFill>
                  <a:schemeClr val="tx1"/>
                </a:solidFill>
                <a:latin typeface="Arial" charset="0"/>
                <a:ea typeface="ＭＳ Ｐゴシック" charset="0"/>
              </a:rPr>
              <a:t>34</a:t>
            </a:r>
          </a:p>
        </p:txBody>
      </p:sp>
      <p:sp>
        <p:nvSpPr>
          <p:cNvPr id="444445" name="Text Box 29"/>
          <p:cNvSpPr txBox="1">
            <a:spLocks noChangeArrowheads="1"/>
          </p:cNvSpPr>
          <p:nvPr/>
        </p:nvSpPr>
        <p:spPr bwMode="auto">
          <a:xfrm>
            <a:off x="5410200" y="4884738"/>
            <a:ext cx="392113" cy="27463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200">
                <a:solidFill>
                  <a:schemeClr val="tx1"/>
                </a:solidFill>
                <a:latin typeface="Arial" charset="0"/>
                <a:ea typeface="ＭＳ Ｐゴシック" charset="0"/>
              </a:rPr>
              <a:t>F</a:t>
            </a:r>
            <a:r>
              <a:rPr lang="en-US" sz="1200" baseline="-25000">
                <a:solidFill>
                  <a:schemeClr val="tx1"/>
                </a:solidFill>
                <a:latin typeface="Arial" charset="0"/>
                <a:ea typeface="ＭＳ Ｐゴシック" charset="0"/>
              </a:rPr>
              <a:t>48</a:t>
            </a:r>
          </a:p>
        </p:txBody>
      </p:sp>
      <p:sp>
        <p:nvSpPr>
          <p:cNvPr id="444446" name="Text Box 30"/>
          <p:cNvSpPr txBox="1">
            <a:spLocks noChangeArrowheads="1"/>
          </p:cNvSpPr>
          <p:nvPr/>
        </p:nvSpPr>
        <p:spPr bwMode="auto">
          <a:xfrm rot="5400000">
            <a:off x="2874963" y="3198812"/>
            <a:ext cx="438150" cy="3968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r>
              <a:rPr lang="en-US" altLang="en-US" sz="2000">
                <a:solidFill>
                  <a:schemeClr val="tx1"/>
                </a:solidFill>
              </a:rPr>
              <a:t>…</a:t>
            </a:r>
          </a:p>
        </p:txBody>
      </p:sp>
      <p:sp>
        <p:nvSpPr>
          <p:cNvPr id="444447" name="Rectangle 31"/>
          <p:cNvSpPr>
            <a:spLocks noChangeArrowheads="1"/>
          </p:cNvSpPr>
          <p:nvPr/>
        </p:nvSpPr>
        <p:spPr bwMode="auto">
          <a:xfrm>
            <a:off x="2667000" y="4016375"/>
            <a:ext cx="1482725" cy="231775"/>
          </a:xfrm>
          <a:prstGeom prst="rect">
            <a:avLst/>
          </a:prstGeom>
          <a:noFill/>
          <a:ln w="19050">
            <a:solidFill>
              <a:schemeClr val="hlink"/>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l" eaLnBrk="1" hangingPunct="1">
              <a:lnSpc>
                <a:spcPct val="80000"/>
              </a:lnSpc>
              <a:spcBef>
                <a:spcPct val="25000"/>
              </a:spcBef>
              <a:spcAft>
                <a:spcPct val="15000"/>
              </a:spcAft>
              <a:buClr>
                <a:schemeClr val="accent2"/>
              </a:buClr>
              <a:buFont typeface="Arial" panose="020B0604020202020204" pitchFamily="34" charset="0"/>
              <a:buNone/>
            </a:pPr>
            <a:r>
              <a:rPr lang="en-US" altLang="en-US" sz="400">
                <a:solidFill>
                  <a:schemeClr val="accent2"/>
                </a:solidFill>
              </a:rPr>
              <a:t>(</a:t>
            </a:r>
            <a:r>
              <a:rPr lang="en-US" altLang="en-US" sz="400">
                <a:solidFill>
                  <a:srgbClr val="FF0000"/>
                </a:solidFill>
              </a:rPr>
              <a:t>(?!(Copyright</a:t>
            </a:r>
            <a:r>
              <a:rPr lang="en-US" altLang="en-US" sz="400" b="1">
                <a:solidFill>
                  <a:srgbClr val="FF0000"/>
                </a:solidFill>
              </a:rPr>
              <a:t>|</a:t>
            </a:r>
            <a:r>
              <a:rPr lang="en-US" altLang="en-US" sz="400">
                <a:solidFill>
                  <a:srgbClr val="FF0000"/>
                </a:solidFill>
              </a:rPr>
              <a:t>Page</a:t>
            </a:r>
            <a:r>
              <a:rPr lang="en-US" altLang="en-US" sz="400" b="1">
                <a:solidFill>
                  <a:srgbClr val="FF0000"/>
                </a:solidFill>
              </a:rPr>
              <a:t>|</a:t>
            </a:r>
            <a:r>
              <a:rPr lang="en-US" altLang="en-US" sz="400">
                <a:solidFill>
                  <a:srgbClr val="FF0000"/>
                </a:solidFill>
              </a:rPr>
              <a:t>Physics</a:t>
            </a:r>
            <a:r>
              <a:rPr lang="en-US" altLang="en-US" sz="400" b="1">
                <a:solidFill>
                  <a:srgbClr val="FF0000"/>
                </a:solidFill>
              </a:rPr>
              <a:t>|</a:t>
            </a:r>
            <a:r>
              <a:rPr lang="en-US" altLang="en-US" sz="400">
                <a:solidFill>
                  <a:srgbClr val="FF0000"/>
                </a:solidFill>
              </a:rPr>
              <a:t>Question</a:t>
            </a:r>
            <a:r>
              <a:rPr lang="en-US" altLang="en-US" sz="400" b="1">
                <a:solidFill>
                  <a:srgbClr val="FF0000"/>
                </a:solidFill>
              </a:rPr>
              <a:t>| · · · |</a:t>
            </a:r>
            <a:r>
              <a:rPr lang="en-US" altLang="en-US" sz="400">
                <a:solidFill>
                  <a:srgbClr val="FF0000"/>
                </a:solidFill>
              </a:rPr>
              <a:t>Article</a:t>
            </a:r>
            <a:r>
              <a:rPr lang="en-US" altLang="en-US" sz="400" b="1">
                <a:solidFill>
                  <a:srgbClr val="FF0000"/>
                </a:solidFill>
              </a:rPr>
              <a:t>|</a:t>
            </a:r>
            <a:r>
              <a:rPr lang="en-US" altLang="en-US" sz="400">
                <a:solidFill>
                  <a:srgbClr val="FF0000"/>
                </a:solidFill>
              </a:rPr>
              <a:t>Issue)</a:t>
            </a:r>
          </a:p>
          <a:p>
            <a:pPr algn="l" eaLnBrk="1" hangingPunct="1">
              <a:lnSpc>
                <a:spcPct val="80000"/>
              </a:lnSpc>
              <a:spcBef>
                <a:spcPct val="25000"/>
              </a:spcBef>
              <a:spcAft>
                <a:spcPct val="15000"/>
              </a:spcAft>
              <a:buClr>
                <a:schemeClr val="accent2"/>
              </a:buClr>
              <a:buFont typeface="Arial" panose="020B0604020202020204" pitchFamily="34" charset="0"/>
              <a:buNone/>
            </a:pPr>
            <a:r>
              <a:rPr lang="en-US" altLang="en-US" sz="400">
                <a:solidFill>
                  <a:schemeClr val="tx1"/>
                </a:solidFill>
              </a:rPr>
              <a:t>[A-Z]</a:t>
            </a:r>
            <a:r>
              <a:rPr lang="en-US" altLang="en-US" sz="400" b="1">
                <a:solidFill>
                  <a:schemeClr val="tx1"/>
                </a:solidFill>
              </a:rPr>
              <a:t>[a-zA-Z]</a:t>
            </a:r>
            <a:r>
              <a:rPr lang="en-US" altLang="en-US" sz="400">
                <a:solidFill>
                  <a:schemeClr val="tx1"/>
                </a:solidFill>
              </a:rPr>
              <a:t>{1,10}\s){1,5}\s*(\</a:t>
            </a:r>
            <a:r>
              <a:rPr lang="en-US" altLang="en-US" sz="400" b="1">
                <a:solidFill>
                  <a:schemeClr val="tx1"/>
                </a:solidFill>
              </a:rPr>
              <a:t>w</a:t>
            </a:r>
            <a:r>
              <a:rPr lang="en-US" altLang="en-US" sz="400">
                <a:solidFill>
                  <a:schemeClr val="tx1"/>
                </a:solidFill>
              </a:rPr>
              <a:t>{0,2}\d[\.]?){1,4} </a:t>
            </a:r>
          </a:p>
        </p:txBody>
      </p:sp>
      <p:sp>
        <p:nvSpPr>
          <p:cNvPr id="444448" name="AutoShape 32"/>
          <p:cNvSpPr>
            <a:spLocks noChangeArrowheads="1"/>
          </p:cNvSpPr>
          <p:nvPr/>
        </p:nvSpPr>
        <p:spPr bwMode="auto">
          <a:xfrm>
            <a:off x="1676400" y="3178175"/>
            <a:ext cx="762000" cy="228600"/>
          </a:xfrm>
          <a:prstGeom prst="rightArrow">
            <a:avLst>
              <a:gd name="adj1" fmla="val 50000"/>
              <a:gd name="adj2" fmla="val 83333"/>
            </a:avLst>
          </a:prstGeom>
          <a:solidFill>
            <a:schemeClr val="accent1"/>
          </a:solidFill>
          <a:ln w="19050">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44449" name="AutoShape 33"/>
          <p:cNvSpPr>
            <a:spLocks noChangeArrowheads="1"/>
          </p:cNvSpPr>
          <p:nvPr/>
        </p:nvSpPr>
        <p:spPr bwMode="auto">
          <a:xfrm rot="-45787163">
            <a:off x="1447800" y="2416175"/>
            <a:ext cx="838200" cy="228600"/>
          </a:xfrm>
          <a:prstGeom prst="rightArrow">
            <a:avLst>
              <a:gd name="adj1" fmla="val 50000"/>
              <a:gd name="adj2" fmla="val 91667"/>
            </a:avLst>
          </a:prstGeom>
          <a:solidFill>
            <a:schemeClr val="accent1"/>
          </a:solidFill>
          <a:ln w="19050">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44450" name="AutoShape 34"/>
          <p:cNvSpPr>
            <a:spLocks noChangeArrowheads="1"/>
          </p:cNvSpPr>
          <p:nvPr/>
        </p:nvSpPr>
        <p:spPr bwMode="auto">
          <a:xfrm rot="2522951">
            <a:off x="1295400" y="4016375"/>
            <a:ext cx="944563" cy="228600"/>
          </a:xfrm>
          <a:prstGeom prst="rightArrow">
            <a:avLst>
              <a:gd name="adj1" fmla="val 50000"/>
              <a:gd name="adj2" fmla="val 103299"/>
            </a:avLst>
          </a:prstGeom>
          <a:solidFill>
            <a:schemeClr val="accent1"/>
          </a:solidFill>
          <a:ln w="19050">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44451" name="AutoShape 35"/>
          <p:cNvSpPr>
            <a:spLocks noChangeArrowheads="1"/>
          </p:cNvSpPr>
          <p:nvPr/>
        </p:nvSpPr>
        <p:spPr bwMode="auto">
          <a:xfrm>
            <a:off x="4800600" y="4092575"/>
            <a:ext cx="457200" cy="228600"/>
          </a:xfrm>
          <a:prstGeom prst="rightArrow">
            <a:avLst>
              <a:gd name="adj1" fmla="val 50000"/>
              <a:gd name="adj2" fmla="val 50000"/>
            </a:avLst>
          </a:prstGeom>
          <a:solidFill>
            <a:schemeClr val="accent1"/>
          </a:solidFill>
          <a:ln w="19050">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44452" name="Text Box 36"/>
          <p:cNvSpPr txBox="1">
            <a:spLocks noChangeArrowheads="1"/>
          </p:cNvSpPr>
          <p:nvPr/>
        </p:nvSpPr>
        <p:spPr bwMode="auto">
          <a:xfrm>
            <a:off x="5410200" y="4046538"/>
            <a:ext cx="392113" cy="27463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200">
                <a:solidFill>
                  <a:schemeClr val="tx1"/>
                </a:solidFill>
                <a:latin typeface="Arial" charset="0"/>
                <a:ea typeface="ＭＳ Ｐゴシック" charset="0"/>
              </a:rPr>
              <a:t>F</a:t>
            </a:r>
            <a:r>
              <a:rPr lang="en-US" sz="1200" baseline="-25000">
                <a:solidFill>
                  <a:schemeClr val="tx1"/>
                </a:solidFill>
                <a:latin typeface="Arial" charset="0"/>
                <a:ea typeface="ＭＳ Ｐゴシック" charset="0"/>
              </a:rPr>
              <a:t>35</a:t>
            </a:r>
          </a:p>
        </p:txBody>
      </p:sp>
      <p:sp>
        <p:nvSpPr>
          <p:cNvPr id="444453" name="Text Box 37"/>
          <p:cNvSpPr txBox="1">
            <a:spLocks noChangeArrowheads="1"/>
          </p:cNvSpPr>
          <p:nvPr/>
        </p:nvSpPr>
        <p:spPr bwMode="auto">
          <a:xfrm>
            <a:off x="4495800" y="2111375"/>
            <a:ext cx="374650" cy="3365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hlink"/>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r>
              <a:rPr lang="en-US" altLang="en-US">
                <a:solidFill>
                  <a:schemeClr val="tx1"/>
                </a:solidFill>
              </a:rPr>
              <a:t>R</a:t>
            </a:r>
            <a:r>
              <a:rPr lang="ja-JP" altLang="en-US">
                <a:solidFill>
                  <a:schemeClr val="tx1"/>
                </a:solidFill>
              </a:rPr>
              <a:t>’</a:t>
            </a:r>
            <a:endParaRPr lang="en-US" altLang="en-US">
              <a:solidFill>
                <a:schemeClr val="tx1"/>
              </a:solidFill>
            </a:endParaRPr>
          </a:p>
        </p:txBody>
      </p:sp>
      <p:sp>
        <p:nvSpPr>
          <p:cNvPr id="444454" name="AutoShape 38"/>
          <p:cNvSpPr>
            <a:spLocks/>
          </p:cNvSpPr>
          <p:nvPr/>
        </p:nvSpPr>
        <p:spPr bwMode="auto">
          <a:xfrm>
            <a:off x="2438400" y="1730375"/>
            <a:ext cx="152400" cy="1143000"/>
          </a:xfrm>
          <a:prstGeom prst="leftBrace">
            <a:avLst>
              <a:gd name="adj1" fmla="val 62500"/>
              <a:gd name="adj2" fmla="val 50000"/>
            </a:avLst>
          </a:prstGeom>
          <a:noFill/>
          <a:ln w="19050">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pPr>
              <a:defRPr/>
            </a:pPr>
            <a:endParaRPr lang="en-US" sz="1600">
              <a:latin typeface="Arial" charset="0"/>
              <a:ea typeface="ＭＳ Ｐゴシック" charset="0"/>
            </a:endParaRPr>
          </a:p>
        </p:txBody>
      </p:sp>
      <p:sp>
        <p:nvSpPr>
          <p:cNvPr id="444455" name="AutoShape 39"/>
          <p:cNvSpPr>
            <a:spLocks/>
          </p:cNvSpPr>
          <p:nvPr/>
        </p:nvSpPr>
        <p:spPr bwMode="auto">
          <a:xfrm>
            <a:off x="2438400" y="2949575"/>
            <a:ext cx="152400" cy="990600"/>
          </a:xfrm>
          <a:prstGeom prst="leftBrace">
            <a:avLst>
              <a:gd name="adj1" fmla="val 54167"/>
              <a:gd name="adj2" fmla="val 50000"/>
            </a:avLst>
          </a:prstGeom>
          <a:noFill/>
          <a:ln w="19050">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pPr>
              <a:defRPr/>
            </a:pPr>
            <a:endParaRPr lang="en-US" sz="1600">
              <a:latin typeface="Arial" charset="0"/>
              <a:ea typeface="ＭＳ Ｐゴシック" charset="0"/>
            </a:endParaRPr>
          </a:p>
        </p:txBody>
      </p:sp>
      <p:sp>
        <p:nvSpPr>
          <p:cNvPr id="444456" name="AutoShape 40"/>
          <p:cNvSpPr>
            <a:spLocks/>
          </p:cNvSpPr>
          <p:nvPr/>
        </p:nvSpPr>
        <p:spPr bwMode="auto">
          <a:xfrm>
            <a:off x="2362200" y="4016375"/>
            <a:ext cx="228600" cy="1089025"/>
          </a:xfrm>
          <a:prstGeom prst="leftBrace">
            <a:avLst>
              <a:gd name="adj1" fmla="val 39699"/>
              <a:gd name="adj2" fmla="val 50000"/>
            </a:avLst>
          </a:prstGeom>
          <a:noFill/>
          <a:ln w="19050">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pPr>
              <a:defRPr/>
            </a:pPr>
            <a:endParaRPr lang="en-US" sz="1600">
              <a:latin typeface="Arial" charset="0"/>
              <a:ea typeface="ＭＳ Ｐゴシック" charset="0"/>
            </a:endParaRPr>
          </a:p>
        </p:txBody>
      </p:sp>
      <p:grpSp>
        <p:nvGrpSpPr>
          <p:cNvPr id="444457" name="Group 41"/>
          <p:cNvGrpSpPr>
            <a:grpSpLocks/>
          </p:cNvGrpSpPr>
          <p:nvPr/>
        </p:nvGrpSpPr>
        <p:grpSpPr bwMode="auto">
          <a:xfrm>
            <a:off x="6019800" y="990600"/>
            <a:ext cx="3200400" cy="2797175"/>
            <a:chOff x="3696" y="768"/>
            <a:chExt cx="2016" cy="1762"/>
          </a:xfrm>
        </p:grpSpPr>
        <p:sp>
          <p:nvSpPr>
            <p:cNvPr id="444458" name="Rectangle 42"/>
            <p:cNvSpPr>
              <a:spLocks noChangeArrowheads="1"/>
            </p:cNvSpPr>
            <p:nvPr/>
          </p:nvSpPr>
          <p:spPr bwMode="auto">
            <a:xfrm>
              <a:off x="4032" y="768"/>
              <a:ext cx="1008" cy="100"/>
            </a:xfrm>
            <a:prstGeom prst="rect">
              <a:avLst/>
            </a:prstGeom>
            <a:noFill/>
            <a:ln w="19050">
              <a:solidFill>
                <a:schemeClr val="hlink"/>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lnSpc>
                  <a:spcPct val="80000"/>
                </a:lnSpc>
                <a:spcBef>
                  <a:spcPct val="25000"/>
                </a:spcBef>
                <a:spcAft>
                  <a:spcPct val="15000"/>
                </a:spcAft>
                <a:buClr>
                  <a:schemeClr val="accent2"/>
                </a:buClr>
                <a:buFont typeface="Arial" charset="0"/>
                <a:buNone/>
                <a:defRPr/>
              </a:pPr>
              <a:r>
                <a:rPr lang="en-US" sz="400">
                  <a:solidFill>
                    <a:schemeClr val="tx1"/>
                  </a:solidFill>
                  <a:latin typeface="Arial" charset="0"/>
                  <a:ea typeface="ＭＳ Ｐゴシック" charset="0"/>
                </a:rPr>
                <a:t>([A-Z</a:t>
              </a:r>
              <a:r>
                <a:rPr lang="en-US" sz="400">
                  <a:solidFill>
                    <a:schemeClr val="accent2"/>
                  </a:solidFill>
                  <a:latin typeface="Arial" charset="0"/>
                  <a:ea typeface="ＭＳ Ｐゴシック" charset="0"/>
                </a:rPr>
                <a:t>] </a:t>
              </a:r>
              <a:r>
                <a:rPr lang="en-US" sz="400" b="1">
                  <a:solidFill>
                    <a:srgbClr val="FF0000"/>
                  </a:solidFill>
                  <a:latin typeface="Arial" charset="0"/>
                  <a:ea typeface="ＭＳ Ｐゴシック" charset="0"/>
                </a:rPr>
                <a:t>[a-z]</a:t>
              </a:r>
              <a:r>
                <a:rPr lang="en-US" sz="400" b="1">
                  <a:solidFill>
                    <a:schemeClr val="accent2"/>
                  </a:solidFill>
                  <a:latin typeface="Arial" charset="0"/>
                  <a:ea typeface="ＭＳ Ｐゴシック" charset="0"/>
                </a:rPr>
                <a:t> </a:t>
              </a:r>
              <a:r>
                <a:rPr lang="en-US" sz="400">
                  <a:solidFill>
                    <a:schemeClr val="accent2"/>
                  </a:solidFill>
                  <a:latin typeface="Arial" charset="0"/>
                  <a:ea typeface="ＭＳ Ｐゴシック" charset="0"/>
                </a:rPr>
                <a:t>{</a:t>
              </a:r>
              <a:r>
                <a:rPr lang="en-US" sz="400">
                  <a:solidFill>
                    <a:schemeClr val="tx1"/>
                  </a:solidFill>
                  <a:latin typeface="Arial" charset="0"/>
                  <a:ea typeface="ＭＳ Ｐゴシック" charset="0"/>
                </a:rPr>
                <a:t>1,10}\s){1,5}\s*(</a:t>
              </a:r>
              <a:r>
                <a:rPr lang="en-US" sz="400">
                  <a:solidFill>
                    <a:schemeClr val="accent2"/>
                  </a:solidFill>
                  <a:latin typeface="Arial" charset="0"/>
                  <a:ea typeface="ＭＳ Ｐゴシック" charset="0"/>
                </a:rPr>
                <a:t> </a:t>
              </a:r>
              <a:r>
                <a:rPr lang="en-US" sz="400">
                  <a:solidFill>
                    <a:srgbClr val="FF0000"/>
                  </a:solidFill>
                  <a:latin typeface="Arial" charset="0"/>
                  <a:ea typeface="ＭＳ Ｐゴシック" charset="0"/>
                </a:rPr>
                <a:t>[a-zA-z]</a:t>
              </a:r>
              <a:r>
                <a:rPr lang="en-US" sz="400">
                  <a:solidFill>
                    <a:schemeClr val="accent2"/>
                  </a:solidFill>
                  <a:latin typeface="Arial" charset="0"/>
                  <a:ea typeface="ＭＳ Ｐゴシック" charset="0"/>
                </a:rPr>
                <a:t> </a:t>
              </a:r>
              <a:r>
                <a:rPr lang="en-US" sz="400">
                  <a:solidFill>
                    <a:schemeClr val="tx1"/>
                  </a:solidFill>
                  <a:latin typeface="Arial" charset="0"/>
                  <a:ea typeface="ＭＳ Ｐゴシック" charset="0"/>
                </a:rPr>
                <a:t>{0,2}\d[\.]?){1,4}</a:t>
              </a:r>
              <a:r>
                <a:rPr lang="en-US" sz="400">
                  <a:solidFill>
                    <a:schemeClr val="accent2"/>
                  </a:solidFill>
                  <a:latin typeface="Arial" charset="0"/>
                  <a:ea typeface="ＭＳ Ｐゴシック" charset="0"/>
                </a:rPr>
                <a:t> </a:t>
              </a:r>
            </a:p>
          </p:txBody>
        </p:sp>
        <p:sp>
          <p:nvSpPr>
            <p:cNvPr id="444459" name="Rectangle 43"/>
            <p:cNvSpPr>
              <a:spLocks noChangeArrowheads="1"/>
            </p:cNvSpPr>
            <p:nvPr/>
          </p:nvSpPr>
          <p:spPr bwMode="auto">
            <a:xfrm>
              <a:off x="4048" y="1388"/>
              <a:ext cx="992" cy="100"/>
            </a:xfrm>
            <a:prstGeom prst="rect">
              <a:avLst/>
            </a:prstGeom>
            <a:noFill/>
            <a:ln w="19050">
              <a:solidFill>
                <a:schemeClr val="hlink"/>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lnSpc>
                  <a:spcPct val="80000"/>
                </a:lnSpc>
                <a:spcBef>
                  <a:spcPct val="25000"/>
                </a:spcBef>
                <a:spcAft>
                  <a:spcPct val="15000"/>
                </a:spcAft>
                <a:buClr>
                  <a:schemeClr val="accent2"/>
                </a:buClr>
                <a:buFont typeface="Arial" charset="0"/>
                <a:buNone/>
                <a:defRPr/>
              </a:pPr>
              <a:r>
                <a:rPr lang="en-US" sz="400">
                  <a:solidFill>
                    <a:schemeClr val="tx1"/>
                  </a:solidFill>
                  <a:latin typeface="Arial" charset="0"/>
                  <a:ea typeface="ＭＳ Ｐゴシック" charset="0"/>
                </a:rPr>
                <a:t>([A-Z</a:t>
              </a:r>
              <a:r>
                <a:rPr lang="en-US" sz="400">
                  <a:solidFill>
                    <a:schemeClr val="accent2"/>
                  </a:solidFill>
                  <a:latin typeface="Arial" charset="0"/>
                  <a:ea typeface="ＭＳ Ｐゴシック" charset="0"/>
                </a:rPr>
                <a:t>] </a:t>
              </a:r>
              <a:r>
                <a:rPr lang="en-US" sz="400" b="1">
                  <a:solidFill>
                    <a:srgbClr val="FF0000"/>
                  </a:solidFill>
                  <a:latin typeface="Arial" charset="0"/>
                  <a:ea typeface="ＭＳ Ｐゴシック" charset="0"/>
                </a:rPr>
                <a:t>[a-z</a:t>
              </a:r>
              <a:r>
                <a:rPr lang="en-US" sz="400" b="1">
                  <a:solidFill>
                    <a:schemeClr val="tx1"/>
                  </a:solidFill>
                  <a:latin typeface="Arial" charset="0"/>
                  <a:ea typeface="ＭＳ Ｐゴシック" charset="0"/>
                </a:rPr>
                <a:t>] </a:t>
              </a:r>
              <a:r>
                <a:rPr lang="en-US" sz="400">
                  <a:solidFill>
                    <a:schemeClr val="tx1"/>
                  </a:solidFill>
                  <a:latin typeface="Arial" charset="0"/>
                  <a:ea typeface="ＭＳ Ｐゴシック" charset="0"/>
                </a:rPr>
                <a:t>{1,10}\s</a:t>
              </a:r>
              <a:r>
                <a:rPr lang="en-US" sz="400">
                  <a:solidFill>
                    <a:schemeClr val="accent2"/>
                  </a:solidFill>
                  <a:latin typeface="Arial" charset="0"/>
                  <a:ea typeface="ＭＳ Ｐゴシック" charset="0"/>
                </a:rPr>
                <a:t>) </a:t>
              </a:r>
              <a:r>
                <a:rPr lang="en-US" sz="400">
                  <a:solidFill>
                    <a:srgbClr val="FF0000"/>
                  </a:solidFill>
                  <a:latin typeface="Arial" charset="0"/>
                  <a:ea typeface="ＭＳ Ｐゴシック" charset="0"/>
                </a:rPr>
                <a:t>{1,2}</a:t>
              </a:r>
              <a:r>
                <a:rPr lang="en-US" sz="400">
                  <a:solidFill>
                    <a:schemeClr val="accent2"/>
                  </a:solidFill>
                  <a:latin typeface="Arial" charset="0"/>
                  <a:ea typeface="ＭＳ Ｐゴシック" charset="0"/>
                </a:rPr>
                <a:t> \</a:t>
              </a:r>
              <a:r>
                <a:rPr lang="en-US" sz="400">
                  <a:solidFill>
                    <a:schemeClr val="tx1"/>
                  </a:solidFill>
                  <a:latin typeface="Arial" charset="0"/>
                  <a:ea typeface="ＭＳ Ｐゴシック" charset="0"/>
                </a:rPr>
                <a:t>s*(\\w{0,2}\d[\.]?){1,4} </a:t>
              </a:r>
            </a:p>
          </p:txBody>
        </p:sp>
        <p:sp>
          <p:nvSpPr>
            <p:cNvPr id="444460" name="Rectangle 44"/>
            <p:cNvSpPr>
              <a:spLocks noChangeArrowheads="1"/>
            </p:cNvSpPr>
            <p:nvPr/>
          </p:nvSpPr>
          <p:spPr bwMode="auto">
            <a:xfrm>
              <a:off x="4032" y="2064"/>
              <a:ext cx="1008" cy="146"/>
            </a:xfrm>
            <a:prstGeom prst="rect">
              <a:avLst/>
            </a:prstGeom>
            <a:noFill/>
            <a:ln w="19050">
              <a:solidFill>
                <a:schemeClr val="hlink"/>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l" eaLnBrk="1" hangingPunct="1">
                <a:lnSpc>
                  <a:spcPct val="80000"/>
                </a:lnSpc>
                <a:spcBef>
                  <a:spcPct val="25000"/>
                </a:spcBef>
                <a:spcAft>
                  <a:spcPct val="15000"/>
                </a:spcAft>
                <a:buClr>
                  <a:schemeClr val="accent2"/>
                </a:buClr>
                <a:buFont typeface="Arial" panose="020B0604020202020204" pitchFamily="34" charset="0"/>
                <a:buNone/>
              </a:pPr>
              <a:r>
                <a:rPr lang="en-US" altLang="en-US" sz="400">
                  <a:solidFill>
                    <a:schemeClr val="accent2"/>
                  </a:solidFill>
                </a:rPr>
                <a:t>((</a:t>
              </a:r>
              <a:r>
                <a:rPr lang="en-US" altLang="en-US" sz="400">
                  <a:solidFill>
                    <a:srgbClr val="FF0000"/>
                  </a:solidFill>
                </a:rPr>
                <a:t>(?!(Copyright</a:t>
              </a:r>
              <a:r>
                <a:rPr lang="en-US" altLang="en-US" sz="400" b="1">
                  <a:solidFill>
                    <a:srgbClr val="FF0000"/>
                  </a:solidFill>
                </a:rPr>
                <a:t>|</a:t>
              </a:r>
              <a:r>
                <a:rPr lang="en-US" altLang="en-US" sz="400">
                  <a:solidFill>
                    <a:srgbClr val="FF0000"/>
                  </a:solidFill>
                </a:rPr>
                <a:t>Page</a:t>
              </a:r>
              <a:r>
                <a:rPr lang="en-US" altLang="en-US" sz="400" b="1">
                  <a:solidFill>
                    <a:srgbClr val="FF0000"/>
                  </a:solidFill>
                </a:rPr>
                <a:t>|</a:t>
              </a:r>
              <a:r>
                <a:rPr lang="en-US" altLang="en-US" sz="400">
                  <a:solidFill>
                    <a:srgbClr val="FF0000"/>
                  </a:solidFill>
                </a:rPr>
                <a:t>Physics</a:t>
              </a:r>
              <a:r>
                <a:rPr lang="en-US" altLang="en-US" sz="400" b="1">
                  <a:solidFill>
                    <a:srgbClr val="FF0000"/>
                  </a:solidFill>
                </a:rPr>
                <a:t>|</a:t>
              </a:r>
              <a:r>
                <a:rPr lang="en-US" altLang="en-US" sz="400">
                  <a:solidFill>
                    <a:srgbClr val="FF0000"/>
                  </a:solidFill>
                </a:rPr>
                <a:t>Question</a:t>
              </a:r>
              <a:r>
                <a:rPr lang="en-US" altLang="en-US" sz="400" b="1">
                  <a:solidFill>
                    <a:srgbClr val="FF0000"/>
                  </a:solidFill>
                </a:rPr>
                <a:t>| · · · |</a:t>
              </a:r>
              <a:r>
                <a:rPr lang="en-US" altLang="en-US" sz="400">
                  <a:solidFill>
                    <a:srgbClr val="FF0000"/>
                  </a:solidFill>
                </a:rPr>
                <a:t>Article</a:t>
              </a:r>
              <a:r>
                <a:rPr lang="en-US" altLang="en-US" sz="400" b="1">
                  <a:solidFill>
                    <a:srgbClr val="FF0000"/>
                  </a:solidFill>
                </a:rPr>
                <a:t>|</a:t>
              </a:r>
              <a:r>
                <a:rPr lang="en-US" altLang="en-US" sz="400">
                  <a:solidFill>
                    <a:srgbClr val="FF0000"/>
                  </a:solidFill>
                </a:rPr>
                <a:t>Issue)</a:t>
              </a:r>
            </a:p>
            <a:p>
              <a:pPr algn="l" eaLnBrk="1" hangingPunct="1">
                <a:lnSpc>
                  <a:spcPct val="80000"/>
                </a:lnSpc>
                <a:spcBef>
                  <a:spcPct val="25000"/>
                </a:spcBef>
                <a:spcAft>
                  <a:spcPct val="15000"/>
                </a:spcAft>
                <a:buClr>
                  <a:schemeClr val="accent2"/>
                </a:buClr>
                <a:buFont typeface="Arial" panose="020B0604020202020204" pitchFamily="34" charset="0"/>
                <a:buNone/>
              </a:pPr>
              <a:r>
                <a:rPr lang="en-US" altLang="en-US" sz="400">
                  <a:solidFill>
                    <a:schemeClr val="accent2"/>
                  </a:solidFill>
                </a:rPr>
                <a:t>[</a:t>
              </a:r>
              <a:r>
                <a:rPr lang="en-US" altLang="en-US" sz="400">
                  <a:solidFill>
                    <a:schemeClr val="tx1"/>
                  </a:solidFill>
                </a:rPr>
                <a:t>A-Z</a:t>
              </a:r>
              <a:r>
                <a:rPr lang="en-US" altLang="en-US" sz="400">
                  <a:solidFill>
                    <a:schemeClr val="accent2"/>
                  </a:solidFill>
                </a:rPr>
                <a:t>] </a:t>
              </a:r>
              <a:r>
                <a:rPr lang="en-US" altLang="en-US" sz="400" b="1">
                  <a:solidFill>
                    <a:srgbClr val="FF0000"/>
                  </a:solidFill>
                </a:rPr>
                <a:t>[a-z</a:t>
              </a:r>
              <a:r>
                <a:rPr lang="en-US" altLang="en-US" sz="400" b="1">
                  <a:solidFill>
                    <a:schemeClr val="tx1"/>
                  </a:solidFill>
                </a:rPr>
                <a:t>] </a:t>
              </a:r>
              <a:r>
                <a:rPr lang="en-US" altLang="en-US" sz="400">
                  <a:solidFill>
                    <a:schemeClr val="tx1"/>
                  </a:solidFill>
                </a:rPr>
                <a:t>{1,10}\s){1,5}\s*(\\w{0,2}\d[\.]?){1,4</a:t>
              </a:r>
              <a:r>
                <a:rPr lang="en-US" altLang="en-US" sz="400">
                  <a:solidFill>
                    <a:schemeClr val="accent2"/>
                  </a:solidFill>
                </a:rPr>
                <a:t>} </a:t>
              </a:r>
            </a:p>
          </p:txBody>
        </p:sp>
        <p:sp>
          <p:nvSpPr>
            <p:cNvPr id="444461" name="Text Box 45"/>
            <p:cNvSpPr txBox="1">
              <a:spLocks noChangeArrowheads="1"/>
            </p:cNvSpPr>
            <p:nvPr/>
          </p:nvSpPr>
          <p:spPr bwMode="auto">
            <a:xfrm rot="5400000">
              <a:off x="4120" y="1748"/>
              <a:ext cx="148" cy="9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r>
                <a:rPr lang="en-US" altLang="en-US" sz="400">
                  <a:solidFill>
                    <a:schemeClr val="tx1"/>
                  </a:solidFill>
                </a:rPr>
                <a:t>…</a:t>
              </a:r>
            </a:p>
          </p:txBody>
        </p:sp>
        <p:sp>
          <p:nvSpPr>
            <p:cNvPr id="444462" name="Text Box 46"/>
            <p:cNvSpPr txBox="1">
              <a:spLocks noChangeArrowheads="1"/>
            </p:cNvSpPr>
            <p:nvPr/>
          </p:nvSpPr>
          <p:spPr bwMode="auto">
            <a:xfrm rot="5400000">
              <a:off x="4120" y="932"/>
              <a:ext cx="148" cy="9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r>
                <a:rPr lang="en-US" altLang="en-US" sz="400">
                  <a:solidFill>
                    <a:schemeClr val="tx1"/>
                  </a:solidFill>
                </a:rPr>
                <a:t>…</a:t>
              </a:r>
            </a:p>
          </p:txBody>
        </p:sp>
        <p:sp>
          <p:nvSpPr>
            <p:cNvPr id="444463" name="Rectangle 47"/>
            <p:cNvSpPr>
              <a:spLocks noChangeArrowheads="1"/>
            </p:cNvSpPr>
            <p:nvPr/>
          </p:nvSpPr>
          <p:spPr bwMode="auto">
            <a:xfrm>
              <a:off x="4048" y="1104"/>
              <a:ext cx="992" cy="100"/>
            </a:xfrm>
            <a:prstGeom prst="rect">
              <a:avLst/>
            </a:prstGeom>
            <a:noFill/>
            <a:ln w="19050">
              <a:solidFill>
                <a:schemeClr val="hlink"/>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lnSpc>
                  <a:spcPct val="80000"/>
                </a:lnSpc>
                <a:spcBef>
                  <a:spcPct val="25000"/>
                </a:spcBef>
                <a:spcAft>
                  <a:spcPct val="15000"/>
                </a:spcAft>
                <a:buClr>
                  <a:schemeClr val="accent2"/>
                </a:buClr>
                <a:buFont typeface="Arial" charset="0"/>
                <a:buNone/>
                <a:defRPr/>
              </a:pPr>
              <a:r>
                <a:rPr lang="en-US" sz="400">
                  <a:solidFill>
                    <a:schemeClr val="tx1"/>
                  </a:solidFill>
                  <a:latin typeface="Arial" charset="0"/>
                  <a:ea typeface="ＭＳ Ｐゴシック" charset="0"/>
                </a:rPr>
                <a:t>([A-Z]</a:t>
              </a:r>
              <a:r>
                <a:rPr lang="en-US" sz="400">
                  <a:solidFill>
                    <a:schemeClr val="accent2"/>
                  </a:solidFill>
                  <a:latin typeface="Arial" charset="0"/>
                  <a:ea typeface="ＭＳ Ｐゴシック" charset="0"/>
                </a:rPr>
                <a:t> </a:t>
              </a:r>
              <a:r>
                <a:rPr lang="en-US" sz="400" b="1">
                  <a:solidFill>
                    <a:srgbClr val="FF0000"/>
                  </a:solidFill>
                  <a:latin typeface="Arial" charset="0"/>
                  <a:ea typeface="ＭＳ Ｐゴシック" charset="0"/>
                </a:rPr>
                <a:t>[a-z]</a:t>
              </a:r>
              <a:r>
                <a:rPr lang="en-US" sz="400" b="1">
                  <a:solidFill>
                    <a:schemeClr val="accent2"/>
                  </a:solidFill>
                  <a:latin typeface="Arial" charset="0"/>
                  <a:ea typeface="ＭＳ Ｐゴシック" charset="0"/>
                </a:rPr>
                <a:t> </a:t>
              </a:r>
              <a:r>
                <a:rPr lang="en-US" sz="400">
                  <a:solidFill>
                    <a:schemeClr val="tx1"/>
                  </a:solidFill>
                  <a:latin typeface="Arial" charset="0"/>
                  <a:ea typeface="ＭＳ Ｐゴシック" charset="0"/>
                </a:rPr>
                <a:t>{1,10}\s){1,5} \s*(</a:t>
              </a:r>
              <a:r>
                <a:rPr lang="en-US" sz="400">
                  <a:solidFill>
                    <a:schemeClr val="accent2"/>
                  </a:solidFill>
                  <a:latin typeface="Arial" charset="0"/>
                  <a:ea typeface="ＭＳ Ｐゴシック" charset="0"/>
                </a:rPr>
                <a:t> </a:t>
              </a:r>
              <a:r>
                <a:rPr lang="en-US" sz="400">
                  <a:solidFill>
                    <a:srgbClr val="FF0000"/>
                  </a:solidFill>
                  <a:latin typeface="Arial" charset="0"/>
                  <a:ea typeface="ＭＳ Ｐゴシック" charset="0"/>
                </a:rPr>
                <a:t>\d</a:t>
              </a:r>
              <a:r>
                <a:rPr lang="en-US" sz="400">
                  <a:solidFill>
                    <a:schemeClr val="accent2"/>
                  </a:solidFill>
                  <a:latin typeface="Arial" charset="0"/>
                  <a:ea typeface="ＭＳ Ｐゴシック" charset="0"/>
                </a:rPr>
                <a:t> </a:t>
              </a:r>
              <a:r>
                <a:rPr lang="en-US" sz="400">
                  <a:solidFill>
                    <a:schemeClr val="tx1"/>
                  </a:solidFill>
                  <a:latin typeface="Arial" charset="0"/>
                  <a:ea typeface="ＭＳ Ｐゴシック" charset="0"/>
                </a:rPr>
                <a:t>{0,2}\d[\.]?){1,4}</a:t>
              </a:r>
              <a:r>
                <a:rPr lang="en-US" sz="400">
                  <a:solidFill>
                    <a:schemeClr val="accent2"/>
                  </a:solidFill>
                  <a:latin typeface="Arial" charset="0"/>
                  <a:ea typeface="ＭＳ Ｐゴシック" charset="0"/>
                </a:rPr>
                <a:t> </a:t>
              </a:r>
            </a:p>
          </p:txBody>
        </p:sp>
        <p:sp>
          <p:nvSpPr>
            <p:cNvPr id="444464" name="Rectangle 48"/>
            <p:cNvSpPr>
              <a:spLocks noChangeArrowheads="1"/>
            </p:cNvSpPr>
            <p:nvPr/>
          </p:nvSpPr>
          <p:spPr bwMode="auto">
            <a:xfrm>
              <a:off x="4032" y="1724"/>
              <a:ext cx="1008" cy="100"/>
            </a:xfrm>
            <a:prstGeom prst="rect">
              <a:avLst/>
            </a:prstGeom>
            <a:noFill/>
            <a:ln w="19050">
              <a:solidFill>
                <a:schemeClr val="hlink"/>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lnSpc>
                  <a:spcPct val="80000"/>
                </a:lnSpc>
                <a:spcBef>
                  <a:spcPct val="25000"/>
                </a:spcBef>
                <a:spcAft>
                  <a:spcPct val="15000"/>
                </a:spcAft>
                <a:buClr>
                  <a:schemeClr val="accent2"/>
                </a:buClr>
                <a:buFont typeface="Arial" charset="0"/>
                <a:buNone/>
                <a:defRPr/>
              </a:pPr>
              <a:r>
                <a:rPr lang="en-US" sz="400">
                  <a:solidFill>
                    <a:schemeClr val="tx1"/>
                  </a:solidFill>
                  <a:latin typeface="Arial" charset="0"/>
                  <a:ea typeface="ＭＳ Ｐゴシック" charset="0"/>
                </a:rPr>
                <a:t>([A-Z</a:t>
              </a:r>
              <a:r>
                <a:rPr lang="en-US" sz="400">
                  <a:solidFill>
                    <a:schemeClr val="accent2"/>
                  </a:solidFill>
                  <a:latin typeface="Arial" charset="0"/>
                  <a:ea typeface="ＭＳ Ｐゴシック" charset="0"/>
                </a:rPr>
                <a:t>] </a:t>
              </a:r>
              <a:r>
                <a:rPr lang="en-US" sz="400" b="1">
                  <a:solidFill>
                    <a:srgbClr val="FF0000"/>
                  </a:solidFill>
                  <a:latin typeface="Arial" charset="0"/>
                  <a:ea typeface="ＭＳ Ｐゴシック" charset="0"/>
                </a:rPr>
                <a:t>[a-z</a:t>
              </a:r>
              <a:r>
                <a:rPr lang="en-US" sz="400" b="1">
                  <a:solidFill>
                    <a:schemeClr val="tx1"/>
                  </a:solidFill>
                  <a:latin typeface="Arial" charset="0"/>
                  <a:ea typeface="ＭＳ Ｐゴシック" charset="0"/>
                </a:rPr>
                <a:t>] </a:t>
              </a:r>
              <a:r>
                <a:rPr lang="en-US" sz="400">
                  <a:solidFill>
                    <a:schemeClr val="tx1"/>
                  </a:solidFill>
                  <a:latin typeface="Arial" charset="0"/>
                  <a:ea typeface="ＭＳ Ｐゴシック" charset="0"/>
                </a:rPr>
                <a:t>{1,10}\s){1,5} \s*(\\w{0,2}\d[\.]?){1,3}</a:t>
              </a:r>
              <a:r>
                <a:rPr lang="en-US" sz="400">
                  <a:solidFill>
                    <a:schemeClr val="accent2"/>
                  </a:solidFill>
                  <a:latin typeface="Arial" charset="0"/>
                  <a:ea typeface="ＭＳ Ｐゴシック" charset="0"/>
                </a:rPr>
                <a:t> </a:t>
              </a:r>
            </a:p>
          </p:txBody>
        </p:sp>
        <p:sp>
          <p:nvSpPr>
            <p:cNvPr id="444465" name="Text Box 49"/>
            <p:cNvSpPr txBox="1">
              <a:spLocks noChangeArrowheads="1"/>
            </p:cNvSpPr>
            <p:nvPr/>
          </p:nvSpPr>
          <p:spPr bwMode="auto">
            <a:xfrm rot="5400000">
              <a:off x="4188" y="1552"/>
              <a:ext cx="148" cy="9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r>
                <a:rPr lang="en-US" altLang="en-US" sz="400">
                  <a:solidFill>
                    <a:schemeClr val="tx1"/>
                  </a:solidFill>
                </a:rPr>
                <a:t>…</a:t>
              </a:r>
            </a:p>
          </p:txBody>
        </p:sp>
        <p:sp>
          <p:nvSpPr>
            <p:cNvPr id="444466" name="Text Box 50"/>
            <p:cNvSpPr txBox="1">
              <a:spLocks noChangeArrowheads="1"/>
            </p:cNvSpPr>
            <p:nvPr/>
          </p:nvSpPr>
          <p:spPr bwMode="auto">
            <a:xfrm rot="5400000">
              <a:off x="4188" y="2276"/>
              <a:ext cx="148" cy="9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r>
                <a:rPr lang="en-US" altLang="en-US" sz="400">
                  <a:solidFill>
                    <a:schemeClr val="tx1"/>
                  </a:solidFill>
                </a:rPr>
                <a:t>…</a:t>
              </a:r>
            </a:p>
          </p:txBody>
        </p:sp>
        <p:sp>
          <p:nvSpPr>
            <p:cNvPr id="444467" name="Rectangle 51"/>
            <p:cNvSpPr>
              <a:spLocks noChangeArrowheads="1"/>
            </p:cNvSpPr>
            <p:nvPr/>
          </p:nvSpPr>
          <p:spPr bwMode="auto">
            <a:xfrm>
              <a:off x="4048" y="2400"/>
              <a:ext cx="992" cy="130"/>
            </a:xfrm>
            <a:prstGeom prst="rect">
              <a:avLst/>
            </a:prstGeom>
            <a:noFill/>
            <a:ln w="19050">
              <a:solidFill>
                <a:schemeClr val="hlink"/>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l" eaLnBrk="1" hangingPunct="1">
                <a:lnSpc>
                  <a:spcPct val="80000"/>
                </a:lnSpc>
                <a:spcBef>
                  <a:spcPct val="25000"/>
                </a:spcBef>
                <a:spcAft>
                  <a:spcPct val="15000"/>
                </a:spcAft>
                <a:buClr>
                  <a:schemeClr val="accent2"/>
                </a:buClr>
                <a:buFont typeface="Arial" panose="020B0604020202020204" pitchFamily="34" charset="0"/>
                <a:buNone/>
              </a:pPr>
              <a:r>
                <a:rPr lang="en-US" altLang="en-US" sz="400">
                  <a:solidFill>
                    <a:schemeClr val="tx1"/>
                  </a:solidFill>
                </a:rPr>
                <a:t>([A-Z]</a:t>
              </a:r>
              <a:r>
                <a:rPr lang="en-US" altLang="en-US" sz="400">
                  <a:solidFill>
                    <a:schemeClr val="accent2"/>
                  </a:solidFill>
                </a:rPr>
                <a:t>  </a:t>
              </a:r>
              <a:r>
                <a:rPr lang="en-US" altLang="en-US" sz="400" b="1">
                  <a:solidFill>
                    <a:schemeClr val="accent2"/>
                  </a:solidFill>
                </a:rPr>
                <a:t>[</a:t>
              </a:r>
              <a:r>
                <a:rPr lang="en-US" altLang="en-US" sz="400" b="1">
                  <a:solidFill>
                    <a:srgbClr val="FF0000"/>
                  </a:solidFill>
                </a:rPr>
                <a:t>a-z] </a:t>
              </a:r>
              <a:r>
                <a:rPr lang="en-US" altLang="en-US" sz="400" b="1">
                  <a:solidFill>
                    <a:schemeClr val="accent2"/>
                  </a:solidFill>
                </a:rPr>
                <a:t> </a:t>
              </a:r>
              <a:r>
                <a:rPr lang="en-US" altLang="en-US" sz="400">
                  <a:solidFill>
                    <a:schemeClr val="tx1"/>
                  </a:solidFill>
                </a:rPr>
                <a:t>{1,10}\s){1,5}\s*</a:t>
              </a:r>
              <a:r>
                <a:rPr lang="en-US" altLang="en-US" sz="400">
                  <a:solidFill>
                    <a:schemeClr val="accent2"/>
                  </a:solidFill>
                </a:rPr>
                <a:t> </a:t>
              </a:r>
              <a:r>
                <a:rPr lang="en-US" altLang="en-US" sz="400">
                  <a:solidFill>
                    <a:srgbClr val="FF0000"/>
                  </a:solidFill>
                </a:rPr>
                <a:t>(?!(201|…|330</a:t>
              </a:r>
              <a:r>
                <a:rPr lang="en-US" altLang="en-US" sz="400">
                  <a:solidFill>
                    <a:schemeClr val="tx1"/>
                  </a:solidFill>
                </a:rPr>
                <a:t>))(\</a:t>
              </a:r>
              <a:r>
                <a:rPr lang="en-US" altLang="en-US" sz="400" b="1">
                  <a:solidFill>
                    <a:schemeClr val="tx1"/>
                  </a:solidFill>
                </a:rPr>
                <a:t>w</a:t>
              </a:r>
              <a:r>
                <a:rPr lang="en-US" altLang="en-US" sz="400">
                  <a:solidFill>
                    <a:schemeClr val="tx1"/>
                  </a:solidFill>
                </a:rPr>
                <a:t>{0,2}\d[\.]?){1,4}</a:t>
              </a:r>
              <a:r>
                <a:rPr lang="en-US" altLang="en-US" sz="400">
                  <a:solidFill>
                    <a:schemeClr val="accent2"/>
                  </a:solidFill>
                </a:rPr>
                <a:t> </a:t>
              </a:r>
            </a:p>
          </p:txBody>
        </p:sp>
        <p:sp>
          <p:nvSpPr>
            <p:cNvPr id="444468" name="Text Box 52"/>
            <p:cNvSpPr txBox="1">
              <a:spLocks noChangeArrowheads="1"/>
            </p:cNvSpPr>
            <p:nvPr/>
          </p:nvSpPr>
          <p:spPr bwMode="auto">
            <a:xfrm>
              <a:off x="5012" y="1824"/>
              <a:ext cx="700" cy="2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r>
                <a:rPr lang="en-US" altLang="en-US">
                  <a:solidFill>
                    <a:schemeClr val="tx1"/>
                  </a:solidFill>
                </a:rPr>
                <a:t>…………..</a:t>
              </a:r>
            </a:p>
          </p:txBody>
        </p:sp>
        <p:sp>
          <p:nvSpPr>
            <p:cNvPr id="444469" name="AutoShape 53"/>
            <p:cNvSpPr>
              <a:spLocks/>
            </p:cNvSpPr>
            <p:nvPr/>
          </p:nvSpPr>
          <p:spPr bwMode="auto">
            <a:xfrm>
              <a:off x="3744" y="2064"/>
              <a:ext cx="192" cy="432"/>
            </a:xfrm>
            <a:prstGeom prst="leftBrace">
              <a:avLst>
                <a:gd name="adj1" fmla="val 18750"/>
                <a:gd name="adj2" fmla="val 50000"/>
              </a:avLst>
            </a:prstGeom>
            <a:noFill/>
            <a:ln w="19050">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pPr>
                <a:defRPr/>
              </a:pPr>
              <a:endParaRPr lang="en-US" sz="1600">
                <a:latin typeface="Arial" charset="0"/>
                <a:ea typeface="ＭＳ Ｐゴシック" charset="0"/>
              </a:endParaRPr>
            </a:p>
          </p:txBody>
        </p:sp>
        <p:sp>
          <p:nvSpPr>
            <p:cNvPr id="444470" name="AutoShape 54"/>
            <p:cNvSpPr>
              <a:spLocks/>
            </p:cNvSpPr>
            <p:nvPr/>
          </p:nvSpPr>
          <p:spPr bwMode="auto">
            <a:xfrm>
              <a:off x="3744" y="1392"/>
              <a:ext cx="192" cy="432"/>
            </a:xfrm>
            <a:prstGeom prst="leftBrace">
              <a:avLst>
                <a:gd name="adj1" fmla="val 18750"/>
                <a:gd name="adj2" fmla="val 50000"/>
              </a:avLst>
            </a:prstGeom>
            <a:noFill/>
            <a:ln w="19050">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pPr>
                <a:defRPr/>
              </a:pPr>
              <a:endParaRPr lang="en-US" sz="1600">
                <a:latin typeface="Arial" charset="0"/>
                <a:ea typeface="ＭＳ Ｐゴシック" charset="0"/>
              </a:endParaRPr>
            </a:p>
          </p:txBody>
        </p:sp>
        <p:sp>
          <p:nvSpPr>
            <p:cNvPr id="444471" name="AutoShape 55"/>
            <p:cNvSpPr>
              <a:spLocks/>
            </p:cNvSpPr>
            <p:nvPr/>
          </p:nvSpPr>
          <p:spPr bwMode="auto">
            <a:xfrm>
              <a:off x="3696" y="768"/>
              <a:ext cx="192" cy="432"/>
            </a:xfrm>
            <a:prstGeom prst="leftBrace">
              <a:avLst>
                <a:gd name="adj1" fmla="val 18750"/>
                <a:gd name="adj2" fmla="val 50000"/>
              </a:avLst>
            </a:prstGeom>
            <a:noFill/>
            <a:ln w="19050">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pPr>
                <a:defRPr/>
              </a:pPr>
              <a:endParaRPr lang="en-US" sz="1600">
                <a:latin typeface="Arial" charset="0"/>
                <a:ea typeface="ＭＳ Ｐゴシック" charset="0"/>
              </a:endParaRPr>
            </a:p>
          </p:txBody>
        </p:sp>
        <p:sp>
          <p:nvSpPr>
            <p:cNvPr id="444472" name="Text Box 56"/>
            <p:cNvSpPr txBox="1">
              <a:spLocks noChangeArrowheads="1"/>
            </p:cNvSpPr>
            <p:nvPr/>
          </p:nvSpPr>
          <p:spPr bwMode="auto">
            <a:xfrm rot="5400000">
              <a:off x="4246" y="2198"/>
              <a:ext cx="244" cy="2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r>
                <a:rPr lang="en-US" altLang="en-US" b="1">
                  <a:solidFill>
                    <a:schemeClr val="tx1"/>
                  </a:solidFill>
                </a:rPr>
                <a:t>…</a:t>
              </a:r>
            </a:p>
          </p:txBody>
        </p:sp>
        <p:sp>
          <p:nvSpPr>
            <p:cNvPr id="444473" name="Text Box 57"/>
            <p:cNvSpPr txBox="1">
              <a:spLocks noChangeArrowheads="1"/>
            </p:cNvSpPr>
            <p:nvPr/>
          </p:nvSpPr>
          <p:spPr bwMode="auto">
            <a:xfrm rot="5400000">
              <a:off x="4236" y="1504"/>
              <a:ext cx="244" cy="2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r>
                <a:rPr lang="en-US" altLang="en-US" b="1">
                  <a:solidFill>
                    <a:schemeClr val="tx1"/>
                  </a:solidFill>
                </a:rPr>
                <a:t>…</a:t>
              </a:r>
            </a:p>
          </p:txBody>
        </p:sp>
        <p:sp>
          <p:nvSpPr>
            <p:cNvPr id="444474" name="Text Box 58"/>
            <p:cNvSpPr txBox="1">
              <a:spLocks noChangeArrowheads="1"/>
            </p:cNvSpPr>
            <p:nvPr/>
          </p:nvSpPr>
          <p:spPr bwMode="auto">
            <a:xfrm rot="5400000">
              <a:off x="4256" y="880"/>
              <a:ext cx="244" cy="2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r>
                <a:rPr lang="en-US" altLang="en-US" b="1">
                  <a:solidFill>
                    <a:schemeClr val="tx1"/>
                  </a:solidFill>
                </a:rPr>
                <a:t>…</a:t>
              </a:r>
            </a:p>
          </p:txBody>
        </p:sp>
      </p:grpSp>
      <p:sp>
        <p:nvSpPr>
          <p:cNvPr id="444475" name="Text Box 59"/>
          <p:cNvSpPr txBox="1">
            <a:spLocks noChangeArrowheads="1"/>
          </p:cNvSpPr>
          <p:nvPr/>
        </p:nvSpPr>
        <p:spPr bwMode="auto">
          <a:xfrm rot="5400000">
            <a:off x="4779963" y="4360862"/>
            <a:ext cx="438150" cy="3968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r>
              <a:rPr lang="en-US" altLang="en-US" sz="2000">
                <a:solidFill>
                  <a:schemeClr val="tx1"/>
                </a:solidFill>
              </a:rPr>
              <a:t>…</a:t>
            </a:r>
          </a:p>
        </p:txBody>
      </p:sp>
      <p:sp>
        <p:nvSpPr>
          <p:cNvPr id="444476" name="Text Box 60"/>
          <p:cNvSpPr txBox="1">
            <a:spLocks noChangeArrowheads="1"/>
          </p:cNvSpPr>
          <p:nvPr/>
        </p:nvSpPr>
        <p:spPr bwMode="auto">
          <a:xfrm rot="5400000">
            <a:off x="4779963" y="3275012"/>
            <a:ext cx="438150" cy="3968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r>
              <a:rPr lang="en-US" altLang="en-US" sz="2000">
                <a:solidFill>
                  <a:schemeClr val="tx1"/>
                </a:solidFill>
              </a:rPr>
              <a:t>…</a:t>
            </a:r>
          </a:p>
        </p:txBody>
      </p:sp>
      <p:sp>
        <p:nvSpPr>
          <p:cNvPr id="444477" name="Text Box 61"/>
          <p:cNvSpPr txBox="1">
            <a:spLocks noChangeArrowheads="1"/>
          </p:cNvSpPr>
          <p:nvPr/>
        </p:nvSpPr>
        <p:spPr bwMode="auto">
          <a:xfrm rot="5400000">
            <a:off x="4779963" y="2132012"/>
            <a:ext cx="438150" cy="3968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r>
              <a:rPr lang="en-US" altLang="en-US" sz="2000">
                <a:solidFill>
                  <a:schemeClr val="tx1"/>
                </a:solidFill>
              </a:rPr>
              <a:t>…</a:t>
            </a:r>
          </a:p>
        </p:txBody>
      </p:sp>
      <p:sp>
        <p:nvSpPr>
          <p:cNvPr id="444478" name="Rectangle 62"/>
          <p:cNvSpPr>
            <a:spLocks noChangeArrowheads="1"/>
          </p:cNvSpPr>
          <p:nvPr/>
        </p:nvSpPr>
        <p:spPr bwMode="auto">
          <a:xfrm>
            <a:off x="533400" y="5137466"/>
            <a:ext cx="7924800" cy="1175706"/>
          </a:xfrm>
          <a:prstGeom prst="rect">
            <a:avLst/>
          </a:prstGeom>
          <a:noFill/>
          <a:ln w="19050">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l" eaLnBrk="1" hangingPunct="1">
              <a:lnSpc>
                <a:spcPct val="80000"/>
              </a:lnSpc>
              <a:spcBef>
                <a:spcPct val="25000"/>
              </a:spcBef>
              <a:spcAft>
                <a:spcPct val="15000"/>
              </a:spcAft>
              <a:buClr>
                <a:schemeClr val="tx1"/>
              </a:buClr>
              <a:buFontTx/>
              <a:buChar char="•"/>
            </a:pPr>
            <a:r>
              <a:rPr lang="en-US" altLang="en-US" dirty="0">
                <a:solidFill>
                  <a:schemeClr val="tx1"/>
                </a:solidFill>
              </a:rPr>
              <a:t> Generate candidate regular expressions by modifying current regular expression</a:t>
            </a:r>
          </a:p>
          <a:p>
            <a:pPr algn="l" eaLnBrk="1" hangingPunct="1">
              <a:lnSpc>
                <a:spcPct val="80000"/>
              </a:lnSpc>
              <a:spcBef>
                <a:spcPct val="25000"/>
              </a:spcBef>
              <a:spcAft>
                <a:spcPct val="15000"/>
              </a:spcAft>
              <a:buClr>
                <a:schemeClr val="tx1"/>
              </a:buClr>
              <a:buFontTx/>
              <a:buChar char="•"/>
            </a:pPr>
            <a:r>
              <a:rPr lang="en-US" altLang="en-US" dirty="0">
                <a:solidFill>
                  <a:schemeClr val="tx1"/>
                </a:solidFill>
              </a:rPr>
              <a:t> Select the </a:t>
            </a:r>
            <a:r>
              <a:rPr lang="ja-JP" altLang="en-US" dirty="0">
                <a:solidFill>
                  <a:schemeClr val="tx1"/>
                </a:solidFill>
              </a:rPr>
              <a:t>“</a:t>
            </a:r>
            <a:r>
              <a:rPr lang="en-US" altLang="ja-JP" dirty="0">
                <a:solidFill>
                  <a:schemeClr val="tx1"/>
                </a:solidFill>
              </a:rPr>
              <a:t>best candidate</a:t>
            </a:r>
            <a:r>
              <a:rPr lang="ja-JP" altLang="en-US" dirty="0">
                <a:solidFill>
                  <a:schemeClr val="tx1"/>
                </a:solidFill>
              </a:rPr>
              <a:t>”</a:t>
            </a:r>
            <a:r>
              <a:rPr lang="en-US" altLang="ja-JP" dirty="0">
                <a:solidFill>
                  <a:schemeClr val="tx1"/>
                </a:solidFill>
              </a:rPr>
              <a:t> R</a:t>
            </a:r>
            <a:r>
              <a:rPr lang="ja-JP" altLang="en-US" dirty="0">
                <a:solidFill>
                  <a:schemeClr val="tx1"/>
                </a:solidFill>
              </a:rPr>
              <a:t>’</a:t>
            </a:r>
            <a:endParaRPr lang="en-US" altLang="ja-JP" dirty="0">
              <a:solidFill>
                <a:schemeClr val="tx1"/>
              </a:solidFill>
            </a:endParaRPr>
          </a:p>
          <a:p>
            <a:pPr algn="l" eaLnBrk="1" hangingPunct="1">
              <a:lnSpc>
                <a:spcPct val="80000"/>
              </a:lnSpc>
              <a:spcBef>
                <a:spcPct val="25000"/>
              </a:spcBef>
              <a:spcAft>
                <a:spcPct val="15000"/>
              </a:spcAft>
              <a:buClr>
                <a:schemeClr val="tx1"/>
              </a:buClr>
              <a:buFontTx/>
              <a:buChar char="•"/>
            </a:pPr>
            <a:r>
              <a:rPr lang="en-US" altLang="en-US" dirty="0">
                <a:solidFill>
                  <a:schemeClr val="tx1"/>
                </a:solidFill>
              </a:rPr>
              <a:t> If R</a:t>
            </a:r>
            <a:r>
              <a:rPr lang="ja-JP" altLang="en-US" dirty="0">
                <a:solidFill>
                  <a:schemeClr val="tx1"/>
                </a:solidFill>
              </a:rPr>
              <a:t>’</a:t>
            </a:r>
            <a:r>
              <a:rPr lang="en-US" altLang="ja-JP" dirty="0">
                <a:solidFill>
                  <a:schemeClr val="tx1"/>
                </a:solidFill>
              </a:rPr>
              <a:t> </a:t>
            </a:r>
            <a:r>
              <a:rPr lang="en-US" altLang="ja-JP" dirty="0" smtClean="0">
                <a:solidFill>
                  <a:schemeClr val="tx1"/>
                </a:solidFill>
              </a:rPr>
              <a:t>is better </a:t>
            </a:r>
            <a:r>
              <a:rPr lang="en-US" altLang="ja-JP" dirty="0">
                <a:solidFill>
                  <a:schemeClr val="tx1"/>
                </a:solidFill>
              </a:rPr>
              <a:t>than current regular expression, repeat the </a:t>
            </a:r>
            <a:r>
              <a:rPr lang="en-US" altLang="ja-JP" dirty="0" smtClean="0">
                <a:solidFill>
                  <a:schemeClr val="tx1"/>
                </a:solidFill>
              </a:rPr>
              <a:t>process</a:t>
            </a:r>
          </a:p>
          <a:p>
            <a:pPr algn="l" eaLnBrk="1" hangingPunct="1">
              <a:lnSpc>
                <a:spcPct val="80000"/>
              </a:lnSpc>
              <a:spcBef>
                <a:spcPct val="25000"/>
              </a:spcBef>
              <a:spcAft>
                <a:spcPct val="15000"/>
              </a:spcAft>
              <a:buClr>
                <a:schemeClr val="tx1"/>
              </a:buClr>
              <a:buFontTx/>
              <a:buChar char="•"/>
            </a:pPr>
            <a:r>
              <a:rPr lang="en-US" altLang="en-US" dirty="0" smtClean="0">
                <a:solidFill>
                  <a:schemeClr val="tx1"/>
                </a:solidFill>
              </a:rPr>
              <a:t> Use a validation set to avoid overfitting</a:t>
            </a:r>
            <a:endParaRPr lang="en-US" altLang="en-US" dirty="0">
              <a:solidFill>
                <a:schemeClr val="tx1"/>
              </a:solidFill>
            </a:endParaRPr>
          </a:p>
        </p:txBody>
      </p:sp>
    </p:spTree>
    <p:custDataLst>
      <p:tags r:id="rId1"/>
    </p:custDataLst>
    <p:extLst>
      <p:ext uri="{BB962C8B-B14F-4D97-AF65-F5344CB8AC3E}">
        <p14:creationId xmlns:p14="http://schemas.microsoft.com/office/powerpoint/2010/main" val="324888249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44478">
                                            <p:bg/>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44478">
                                            <p:txEl>
                                              <p:pRg st="0" end="0"/>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444478">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4444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4444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4445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4442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4442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4442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4443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4443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4443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4443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4444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4444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44454"/>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44455"/>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44456"/>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44434"/>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444435"/>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444436"/>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444437"/>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444438"/>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444439"/>
                                        </p:tgtEl>
                                        <p:attrNameLst>
                                          <p:attrName>style.visibility</p:attrName>
                                        </p:attrNameLst>
                                      </p:cBhvr>
                                      <p:to>
                                        <p:strVal val="visible"/>
                                      </p:to>
                                    </p:set>
                                  </p:childTnLst>
                                </p:cTn>
                              </p:par>
                              <p:par>
                                <p:cTn id="57" presetID="1" presetClass="entr" presetSubtype="0" fill="hold" grpId="0" nodeType="withEffect" nodePh="1">
                                  <p:stCondLst>
                                    <p:cond delay="0"/>
                                  </p:stCondLst>
                                  <p:endCondLst>
                                    <p:cond evt="begin" delay="0">
                                      <p:tn val="57"/>
                                    </p:cond>
                                  </p:endCondLst>
                                  <p:childTnLst>
                                    <p:set>
                                      <p:cBhvr>
                                        <p:cTn id="58" dur="1" fill="hold">
                                          <p:stCondLst>
                                            <p:cond delay="0"/>
                                          </p:stCondLst>
                                        </p:cTn>
                                        <p:tgtEl>
                                          <p:spTgt spid="444440"/>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444441"/>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444442"/>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444443"/>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444444"/>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444451"/>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444445"/>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444475"/>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444452"/>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444477"/>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444476"/>
                                        </p:tgtEl>
                                        <p:attrNameLst>
                                          <p:attrName>style.visibility</p:attrName>
                                        </p:attrNameLst>
                                      </p:cBhvr>
                                      <p:to>
                                        <p:strVal val="visible"/>
                                      </p:to>
                                    </p:set>
                                  </p:childTnLst>
                                </p:cTn>
                              </p:par>
                            </p:childTnLst>
                          </p:cTn>
                        </p:par>
                      </p:childTnLst>
                    </p:cTn>
                  </p:par>
                  <p:par>
                    <p:cTn id="79" fill="hold" nodeType="clickPar">
                      <p:stCondLst>
                        <p:cond delay="indefinite"/>
                      </p:stCondLst>
                      <p:childTnLst>
                        <p:par>
                          <p:cTn id="80" fill="hold" nodeType="withGroup">
                            <p:stCondLst>
                              <p:cond delay="0"/>
                            </p:stCondLst>
                            <p:childTnLst>
                              <p:par>
                                <p:cTn id="81" presetID="6" presetClass="emph" presetSubtype="0" fill="hold" grpId="1" nodeType="clickEffect">
                                  <p:stCondLst>
                                    <p:cond delay="0"/>
                                  </p:stCondLst>
                                  <p:childTnLst>
                                    <p:animScale>
                                      <p:cBhvr>
                                        <p:cTn id="82" dur="2000" fill="hold"/>
                                        <p:tgtEl>
                                          <p:spTgt spid="444430"/>
                                        </p:tgtEl>
                                      </p:cBhvr>
                                      <p:by x="150000" y="150000"/>
                                    </p:animScale>
                                  </p:childTnLst>
                                </p:cTn>
                              </p:par>
                              <p:par>
                                <p:cTn id="83" presetID="1" presetClass="exit" presetSubtype="0" fill="hold" grpId="1" nodeType="withEffect">
                                  <p:stCondLst>
                                    <p:cond delay="0"/>
                                  </p:stCondLst>
                                  <p:childTnLst>
                                    <p:set>
                                      <p:cBhvr>
                                        <p:cTn id="84" dur="1" fill="hold">
                                          <p:stCondLst>
                                            <p:cond delay="0"/>
                                          </p:stCondLst>
                                        </p:cTn>
                                        <p:tgtEl>
                                          <p:spTgt spid="444427"/>
                                        </p:tgtEl>
                                        <p:attrNameLst>
                                          <p:attrName>style.visibility</p:attrName>
                                        </p:attrNameLst>
                                      </p:cBhvr>
                                      <p:to>
                                        <p:strVal val="hidden"/>
                                      </p:to>
                                    </p:set>
                                  </p:childTnLst>
                                </p:cTn>
                              </p:par>
                              <p:par>
                                <p:cTn id="85" presetID="1" presetClass="exit" presetSubtype="0" fill="hold" grpId="1" nodeType="withEffect">
                                  <p:stCondLst>
                                    <p:cond delay="0"/>
                                  </p:stCondLst>
                                  <p:childTnLst>
                                    <p:set>
                                      <p:cBhvr>
                                        <p:cTn id="86" dur="1" fill="hold">
                                          <p:stCondLst>
                                            <p:cond delay="0"/>
                                          </p:stCondLst>
                                        </p:cTn>
                                        <p:tgtEl>
                                          <p:spTgt spid="444428"/>
                                        </p:tgtEl>
                                        <p:attrNameLst>
                                          <p:attrName>style.visibility</p:attrName>
                                        </p:attrNameLst>
                                      </p:cBhvr>
                                      <p:to>
                                        <p:strVal val="hidden"/>
                                      </p:to>
                                    </p:set>
                                  </p:childTnLst>
                                </p:cTn>
                              </p:par>
                              <p:par>
                                <p:cTn id="87" presetID="1" presetClass="exit" presetSubtype="0" fill="hold" grpId="1" nodeType="withEffect">
                                  <p:stCondLst>
                                    <p:cond delay="0"/>
                                  </p:stCondLst>
                                  <p:childTnLst>
                                    <p:set>
                                      <p:cBhvr>
                                        <p:cTn id="88" dur="1" fill="hold">
                                          <p:stCondLst>
                                            <p:cond delay="0"/>
                                          </p:stCondLst>
                                        </p:cTn>
                                        <p:tgtEl>
                                          <p:spTgt spid="444429"/>
                                        </p:tgtEl>
                                        <p:attrNameLst>
                                          <p:attrName>style.visibility</p:attrName>
                                        </p:attrNameLst>
                                      </p:cBhvr>
                                      <p:to>
                                        <p:strVal val="hidden"/>
                                      </p:to>
                                    </p:set>
                                  </p:childTnLst>
                                </p:cTn>
                              </p:par>
                              <p:par>
                                <p:cTn id="89" presetID="1" presetClass="exit" presetSubtype="0" fill="hold" grpId="1" nodeType="withEffect">
                                  <p:stCondLst>
                                    <p:cond delay="0"/>
                                  </p:stCondLst>
                                  <p:childTnLst>
                                    <p:set>
                                      <p:cBhvr>
                                        <p:cTn id="90" dur="1" fill="hold">
                                          <p:stCondLst>
                                            <p:cond delay="0"/>
                                          </p:stCondLst>
                                        </p:cTn>
                                        <p:tgtEl>
                                          <p:spTgt spid="444432"/>
                                        </p:tgtEl>
                                        <p:attrNameLst>
                                          <p:attrName>style.visibility</p:attrName>
                                        </p:attrNameLst>
                                      </p:cBhvr>
                                      <p:to>
                                        <p:strVal val="hidden"/>
                                      </p:to>
                                    </p:set>
                                  </p:childTnLst>
                                </p:cTn>
                              </p:par>
                              <p:par>
                                <p:cTn id="91" presetID="1" presetClass="exit" presetSubtype="0" fill="hold" grpId="1" nodeType="withEffect">
                                  <p:stCondLst>
                                    <p:cond delay="0"/>
                                  </p:stCondLst>
                                  <p:childTnLst>
                                    <p:set>
                                      <p:cBhvr>
                                        <p:cTn id="92" dur="1" fill="hold">
                                          <p:stCondLst>
                                            <p:cond delay="0"/>
                                          </p:stCondLst>
                                        </p:cTn>
                                        <p:tgtEl>
                                          <p:spTgt spid="444434"/>
                                        </p:tgtEl>
                                        <p:attrNameLst>
                                          <p:attrName>style.visibility</p:attrName>
                                        </p:attrNameLst>
                                      </p:cBhvr>
                                      <p:to>
                                        <p:strVal val="hidden"/>
                                      </p:to>
                                    </p:set>
                                  </p:childTnLst>
                                </p:cTn>
                              </p:par>
                              <p:par>
                                <p:cTn id="93" presetID="1" presetClass="exit" presetSubtype="0" fill="hold" grpId="1" nodeType="withEffect">
                                  <p:stCondLst>
                                    <p:cond delay="0"/>
                                  </p:stCondLst>
                                  <p:childTnLst>
                                    <p:set>
                                      <p:cBhvr>
                                        <p:cTn id="94" dur="1" fill="hold">
                                          <p:stCondLst>
                                            <p:cond delay="0"/>
                                          </p:stCondLst>
                                        </p:cTn>
                                        <p:tgtEl>
                                          <p:spTgt spid="444436"/>
                                        </p:tgtEl>
                                        <p:attrNameLst>
                                          <p:attrName>style.visibility</p:attrName>
                                        </p:attrNameLst>
                                      </p:cBhvr>
                                      <p:to>
                                        <p:strVal val="hidden"/>
                                      </p:to>
                                    </p:set>
                                  </p:childTnLst>
                                </p:cTn>
                              </p:par>
                              <p:par>
                                <p:cTn id="95" presetID="1" presetClass="exit" presetSubtype="0" fill="hold" grpId="1" nodeType="withEffect">
                                  <p:stCondLst>
                                    <p:cond delay="0"/>
                                  </p:stCondLst>
                                  <p:childTnLst>
                                    <p:set>
                                      <p:cBhvr>
                                        <p:cTn id="96" dur="1" fill="hold">
                                          <p:stCondLst>
                                            <p:cond delay="0"/>
                                          </p:stCondLst>
                                        </p:cTn>
                                        <p:tgtEl>
                                          <p:spTgt spid="444437"/>
                                        </p:tgtEl>
                                        <p:attrNameLst>
                                          <p:attrName>style.visibility</p:attrName>
                                        </p:attrNameLst>
                                      </p:cBhvr>
                                      <p:to>
                                        <p:strVal val="hidden"/>
                                      </p:to>
                                    </p:set>
                                  </p:childTnLst>
                                </p:cTn>
                              </p:par>
                              <p:par>
                                <p:cTn id="97" presetID="1" presetClass="exit" presetSubtype="0" fill="hold" grpId="1" nodeType="withEffect">
                                  <p:stCondLst>
                                    <p:cond delay="0"/>
                                  </p:stCondLst>
                                  <p:childTnLst>
                                    <p:set>
                                      <p:cBhvr>
                                        <p:cTn id="98" dur="1" fill="hold">
                                          <p:stCondLst>
                                            <p:cond delay="0"/>
                                          </p:stCondLst>
                                        </p:cTn>
                                        <p:tgtEl>
                                          <p:spTgt spid="444438"/>
                                        </p:tgtEl>
                                        <p:attrNameLst>
                                          <p:attrName>style.visibility</p:attrName>
                                        </p:attrNameLst>
                                      </p:cBhvr>
                                      <p:to>
                                        <p:strVal val="hidden"/>
                                      </p:to>
                                    </p:set>
                                  </p:childTnLst>
                                </p:cTn>
                              </p:par>
                              <p:par>
                                <p:cTn id="99" presetID="1" presetClass="exit" presetSubtype="0" fill="hold" grpId="1" nodeType="withEffect">
                                  <p:stCondLst>
                                    <p:cond delay="0"/>
                                  </p:stCondLst>
                                  <p:childTnLst>
                                    <p:set>
                                      <p:cBhvr>
                                        <p:cTn id="100" dur="1" fill="hold">
                                          <p:stCondLst>
                                            <p:cond delay="0"/>
                                          </p:stCondLst>
                                        </p:cTn>
                                        <p:tgtEl>
                                          <p:spTgt spid="444449"/>
                                        </p:tgtEl>
                                        <p:attrNameLst>
                                          <p:attrName>style.visibility</p:attrName>
                                        </p:attrNameLst>
                                      </p:cBhvr>
                                      <p:to>
                                        <p:strVal val="hidden"/>
                                      </p:to>
                                    </p:set>
                                  </p:childTnLst>
                                </p:cTn>
                              </p:par>
                              <p:par>
                                <p:cTn id="101" presetID="1" presetClass="exit" presetSubtype="0" fill="hold" grpId="1" nodeType="withEffect">
                                  <p:stCondLst>
                                    <p:cond delay="0"/>
                                  </p:stCondLst>
                                  <p:childTnLst>
                                    <p:set>
                                      <p:cBhvr>
                                        <p:cTn id="102" dur="1" fill="hold">
                                          <p:stCondLst>
                                            <p:cond delay="0"/>
                                          </p:stCondLst>
                                        </p:cTn>
                                        <p:tgtEl>
                                          <p:spTgt spid="444448"/>
                                        </p:tgtEl>
                                        <p:attrNameLst>
                                          <p:attrName>style.visibility</p:attrName>
                                        </p:attrNameLst>
                                      </p:cBhvr>
                                      <p:to>
                                        <p:strVal val="hidden"/>
                                      </p:to>
                                    </p:set>
                                  </p:childTnLst>
                                </p:cTn>
                              </p:par>
                              <p:par>
                                <p:cTn id="103" presetID="1" presetClass="exit" presetSubtype="0" fill="hold" grpId="1" nodeType="withEffect">
                                  <p:stCondLst>
                                    <p:cond delay="0"/>
                                  </p:stCondLst>
                                  <p:childTnLst>
                                    <p:set>
                                      <p:cBhvr>
                                        <p:cTn id="104" dur="1" fill="hold">
                                          <p:stCondLst>
                                            <p:cond delay="0"/>
                                          </p:stCondLst>
                                        </p:cTn>
                                        <p:tgtEl>
                                          <p:spTgt spid="444450"/>
                                        </p:tgtEl>
                                        <p:attrNameLst>
                                          <p:attrName>style.visibility</p:attrName>
                                        </p:attrNameLst>
                                      </p:cBhvr>
                                      <p:to>
                                        <p:strVal val="hidden"/>
                                      </p:to>
                                    </p:set>
                                  </p:childTnLst>
                                </p:cTn>
                              </p:par>
                              <p:par>
                                <p:cTn id="105" presetID="1" presetClass="exit" presetSubtype="0" fill="hold" grpId="1" nodeType="withEffect">
                                  <p:stCondLst>
                                    <p:cond delay="0"/>
                                  </p:stCondLst>
                                  <p:childTnLst>
                                    <p:set>
                                      <p:cBhvr>
                                        <p:cTn id="106" dur="1" fill="hold">
                                          <p:stCondLst>
                                            <p:cond delay="0"/>
                                          </p:stCondLst>
                                        </p:cTn>
                                        <p:tgtEl>
                                          <p:spTgt spid="444439"/>
                                        </p:tgtEl>
                                        <p:attrNameLst>
                                          <p:attrName>style.visibility</p:attrName>
                                        </p:attrNameLst>
                                      </p:cBhvr>
                                      <p:to>
                                        <p:strVal val="hidden"/>
                                      </p:to>
                                    </p:set>
                                  </p:childTnLst>
                                </p:cTn>
                              </p:par>
                              <p:par>
                                <p:cTn id="107" presetID="1" presetClass="exit" presetSubtype="0" fill="hold" grpId="1" nodeType="withEffect" nodePh="1">
                                  <p:stCondLst>
                                    <p:cond delay="0"/>
                                  </p:stCondLst>
                                  <p:endCondLst>
                                    <p:cond evt="begin" delay="0">
                                      <p:tn val="107"/>
                                    </p:cond>
                                  </p:endCondLst>
                                  <p:childTnLst>
                                    <p:set>
                                      <p:cBhvr>
                                        <p:cTn id="108" dur="1" fill="hold">
                                          <p:stCondLst>
                                            <p:cond delay="0"/>
                                          </p:stCondLst>
                                        </p:cTn>
                                        <p:tgtEl>
                                          <p:spTgt spid="444440"/>
                                        </p:tgtEl>
                                        <p:attrNameLst>
                                          <p:attrName>style.visibility</p:attrName>
                                        </p:attrNameLst>
                                      </p:cBhvr>
                                      <p:to>
                                        <p:strVal val="hidden"/>
                                      </p:to>
                                    </p:set>
                                  </p:childTnLst>
                                </p:cTn>
                              </p:par>
                              <p:par>
                                <p:cTn id="109" presetID="1" presetClass="exit" presetSubtype="0" fill="hold" grpId="1" nodeType="withEffect">
                                  <p:stCondLst>
                                    <p:cond delay="0"/>
                                  </p:stCondLst>
                                  <p:childTnLst>
                                    <p:set>
                                      <p:cBhvr>
                                        <p:cTn id="110" dur="1" fill="hold">
                                          <p:stCondLst>
                                            <p:cond delay="0"/>
                                          </p:stCondLst>
                                        </p:cTn>
                                        <p:tgtEl>
                                          <p:spTgt spid="444441"/>
                                        </p:tgtEl>
                                        <p:attrNameLst>
                                          <p:attrName>style.visibility</p:attrName>
                                        </p:attrNameLst>
                                      </p:cBhvr>
                                      <p:to>
                                        <p:strVal val="hidden"/>
                                      </p:to>
                                    </p:set>
                                  </p:childTnLst>
                                </p:cTn>
                              </p:par>
                              <p:par>
                                <p:cTn id="111" presetID="1" presetClass="exit" presetSubtype="0" fill="hold" grpId="1" nodeType="withEffect">
                                  <p:stCondLst>
                                    <p:cond delay="0"/>
                                  </p:stCondLst>
                                  <p:childTnLst>
                                    <p:set>
                                      <p:cBhvr>
                                        <p:cTn id="112" dur="1" fill="hold">
                                          <p:stCondLst>
                                            <p:cond delay="0"/>
                                          </p:stCondLst>
                                        </p:cTn>
                                        <p:tgtEl>
                                          <p:spTgt spid="444442"/>
                                        </p:tgtEl>
                                        <p:attrNameLst>
                                          <p:attrName>style.visibility</p:attrName>
                                        </p:attrNameLst>
                                      </p:cBhvr>
                                      <p:to>
                                        <p:strVal val="hidden"/>
                                      </p:to>
                                    </p:set>
                                  </p:childTnLst>
                                </p:cTn>
                              </p:par>
                              <p:par>
                                <p:cTn id="113" presetID="1" presetClass="exit" presetSubtype="0" fill="hold" grpId="1" nodeType="withEffect">
                                  <p:stCondLst>
                                    <p:cond delay="0"/>
                                  </p:stCondLst>
                                  <p:childTnLst>
                                    <p:set>
                                      <p:cBhvr>
                                        <p:cTn id="114" dur="1" fill="hold">
                                          <p:stCondLst>
                                            <p:cond delay="0"/>
                                          </p:stCondLst>
                                        </p:cTn>
                                        <p:tgtEl>
                                          <p:spTgt spid="444443"/>
                                        </p:tgtEl>
                                        <p:attrNameLst>
                                          <p:attrName>style.visibility</p:attrName>
                                        </p:attrNameLst>
                                      </p:cBhvr>
                                      <p:to>
                                        <p:strVal val="hidden"/>
                                      </p:to>
                                    </p:set>
                                  </p:childTnLst>
                                </p:cTn>
                              </p:par>
                              <p:par>
                                <p:cTn id="115" presetID="1" presetClass="exit" presetSubtype="0" fill="hold" grpId="1" nodeType="withEffect">
                                  <p:stCondLst>
                                    <p:cond delay="0"/>
                                  </p:stCondLst>
                                  <p:childTnLst>
                                    <p:set>
                                      <p:cBhvr>
                                        <p:cTn id="116" dur="1" fill="hold">
                                          <p:stCondLst>
                                            <p:cond delay="0"/>
                                          </p:stCondLst>
                                        </p:cTn>
                                        <p:tgtEl>
                                          <p:spTgt spid="444444"/>
                                        </p:tgtEl>
                                        <p:attrNameLst>
                                          <p:attrName>style.visibility</p:attrName>
                                        </p:attrNameLst>
                                      </p:cBhvr>
                                      <p:to>
                                        <p:strVal val="hidden"/>
                                      </p:to>
                                    </p:set>
                                  </p:childTnLst>
                                </p:cTn>
                              </p:par>
                              <p:par>
                                <p:cTn id="117" presetID="1" presetClass="exit" presetSubtype="0" fill="hold" grpId="1" nodeType="withEffect">
                                  <p:stCondLst>
                                    <p:cond delay="0"/>
                                  </p:stCondLst>
                                  <p:childTnLst>
                                    <p:set>
                                      <p:cBhvr>
                                        <p:cTn id="118" dur="1" fill="hold">
                                          <p:stCondLst>
                                            <p:cond delay="0"/>
                                          </p:stCondLst>
                                        </p:cTn>
                                        <p:tgtEl>
                                          <p:spTgt spid="444445"/>
                                        </p:tgtEl>
                                        <p:attrNameLst>
                                          <p:attrName>style.visibility</p:attrName>
                                        </p:attrNameLst>
                                      </p:cBhvr>
                                      <p:to>
                                        <p:strVal val="hidden"/>
                                      </p:to>
                                    </p:set>
                                  </p:childTnLst>
                                </p:cTn>
                              </p:par>
                              <p:par>
                                <p:cTn id="119" presetID="1" presetClass="exit" presetSubtype="0" fill="hold" grpId="1" nodeType="withEffect">
                                  <p:stCondLst>
                                    <p:cond delay="0"/>
                                  </p:stCondLst>
                                  <p:childTnLst>
                                    <p:set>
                                      <p:cBhvr>
                                        <p:cTn id="120" dur="1" fill="hold">
                                          <p:stCondLst>
                                            <p:cond delay="0"/>
                                          </p:stCondLst>
                                        </p:cTn>
                                        <p:tgtEl>
                                          <p:spTgt spid="444435"/>
                                        </p:tgtEl>
                                        <p:attrNameLst>
                                          <p:attrName>style.visibility</p:attrName>
                                        </p:attrNameLst>
                                      </p:cBhvr>
                                      <p:to>
                                        <p:strVal val="hidden"/>
                                      </p:to>
                                    </p:set>
                                  </p:childTnLst>
                                </p:cTn>
                              </p:par>
                              <p:par>
                                <p:cTn id="121" presetID="1" presetClass="exit" presetSubtype="0" fill="hold" grpId="1" nodeType="withEffect">
                                  <p:stCondLst>
                                    <p:cond delay="0"/>
                                  </p:stCondLst>
                                  <p:childTnLst>
                                    <p:set>
                                      <p:cBhvr>
                                        <p:cTn id="122" dur="1" fill="hold">
                                          <p:stCondLst>
                                            <p:cond delay="0"/>
                                          </p:stCondLst>
                                        </p:cTn>
                                        <p:tgtEl>
                                          <p:spTgt spid="444431"/>
                                        </p:tgtEl>
                                        <p:attrNameLst>
                                          <p:attrName>style.visibility</p:attrName>
                                        </p:attrNameLst>
                                      </p:cBhvr>
                                      <p:to>
                                        <p:strVal val="hidden"/>
                                      </p:to>
                                    </p:set>
                                  </p:childTnLst>
                                </p:cTn>
                              </p:par>
                              <p:par>
                                <p:cTn id="123" presetID="1" presetClass="exit" presetSubtype="0" fill="hold" grpId="1" nodeType="withEffect">
                                  <p:stCondLst>
                                    <p:cond delay="0"/>
                                  </p:stCondLst>
                                  <p:childTnLst>
                                    <p:set>
                                      <p:cBhvr>
                                        <p:cTn id="124" dur="1" fill="hold">
                                          <p:stCondLst>
                                            <p:cond delay="0"/>
                                          </p:stCondLst>
                                        </p:cTn>
                                        <p:tgtEl>
                                          <p:spTgt spid="444446"/>
                                        </p:tgtEl>
                                        <p:attrNameLst>
                                          <p:attrName>style.visibility</p:attrName>
                                        </p:attrNameLst>
                                      </p:cBhvr>
                                      <p:to>
                                        <p:strVal val="hidden"/>
                                      </p:to>
                                    </p:set>
                                  </p:childTnLst>
                                </p:cTn>
                              </p:par>
                              <p:par>
                                <p:cTn id="125" presetID="1" presetClass="exit" presetSubtype="0" fill="hold" grpId="1" nodeType="withEffect">
                                  <p:stCondLst>
                                    <p:cond delay="0"/>
                                  </p:stCondLst>
                                  <p:childTnLst>
                                    <p:set>
                                      <p:cBhvr>
                                        <p:cTn id="126" dur="1" fill="hold">
                                          <p:stCondLst>
                                            <p:cond delay="0"/>
                                          </p:stCondLst>
                                        </p:cTn>
                                        <p:tgtEl>
                                          <p:spTgt spid="444433"/>
                                        </p:tgtEl>
                                        <p:attrNameLst>
                                          <p:attrName>style.visibility</p:attrName>
                                        </p:attrNameLst>
                                      </p:cBhvr>
                                      <p:to>
                                        <p:strVal val="hidden"/>
                                      </p:to>
                                    </p:set>
                                  </p:childTnLst>
                                </p:cTn>
                              </p:par>
                              <p:par>
                                <p:cTn id="127" presetID="1" presetClass="exit" presetSubtype="0" fill="hold" grpId="1" nodeType="withEffect">
                                  <p:stCondLst>
                                    <p:cond delay="0"/>
                                  </p:stCondLst>
                                  <p:childTnLst>
                                    <p:set>
                                      <p:cBhvr>
                                        <p:cTn id="128" dur="1" fill="hold">
                                          <p:stCondLst>
                                            <p:cond delay="0"/>
                                          </p:stCondLst>
                                        </p:cTn>
                                        <p:tgtEl>
                                          <p:spTgt spid="444447"/>
                                        </p:tgtEl>
                                        <p:attrNameLst>
                                          <p:attrName>style.visibility</p:attrName>
                                        </p:attrNameLst>
                                      </p:cBhvr>
                                      <p:to>
                                        <p:strVal val="hidden"/>
                                      </p:to>
                                    </p:set>
                                  </p:childTnLst>
                                </p:cTn>
                              </p:par>
                              <p:par>
                                <p:cTn id="129" presetID="1" presetClass="exit" presetSubtype="0" fill="hold" grpId="1" nodeType="withEffect">
                                  <p:stCondLst>
                                    <p:cond delay="0"/>
                                  </p:stCondLst>
                                  <p:childTnLst>
                                    <p:set>
                                      <p:cBhvr>
                                        <p:cTn id="130" dur="1" fill="hold">
                                          <p:stCondLst>
                                            <p:cond delay="0"/>
                                          </p:stCondLst>
                                        </p:cTn>
                                        <p:tgtEl>
                                          <p:spTgt spid="444451"/>
                                        </p:tgtEl>
                                        <p:attrNameLst>
                                          <p:attrName>style.visibility</p:attrName>
                                        </p:attrNameLst>
                                      </p:cBhvr>
                                      <p:to>
                                        <p:strVal val="hidden"/>
                                      </p:to>
                                    </p:set>
                                  </p:childTnLst>
                                </p:cTn>
                              </p:par>
                              <p:par>
                                <p:cTn id="131" presetID="1" presetClass="exit" presetSubtype="0" fill="hold" grpId="2" nodeType="withEffect">
                                  <p:stCondLst>
                                    <p:cond delay="0"/>
                                  </p:stCondLst>
                                  <p:childTnLst>
                                    <p:set>
                                      <p:cBhvr>
                                        <p:cTn id="132" dur="1" fill="hold">
                                          <p:stCondLst>
                                            <p:cond delay="0"/>
                                          </p:stCondLst>
                                        </p:cTn>
                                        <p:tgtEl>
                                          <p:spTgt spid="444452"/>
                                        </p:tgtEl>
                                        <p:attrNameLst>
                                          <p:attrName>style.visibility</p:attrName>
                                        </p:attrNameLst>
                                      </p:cBhvr>
                                      <p:to>
                                        <p:strVal val="hidden"/>
                                      </p:to>
                                    </p:set>
                                  </p:childTnLst>
                                </p:cTn>
                              </p:par>
                              <p:par>
                                <p:cTn id="133" presetID="1" presetClass="exit" presetSubtype="0" fill="hold" grpId="1" nodeType="withEffect">
                                  <p:stCondLst>
                                    <p:cond delay="0"/>
                                  </p:stCondLst>
                                  <p:childTnLst>
                                    <p:set>
                                      <p:cBhvr>
                                        <p:cTn id="134" dur="1" fill="hold">
                                          <p:stCondLst>
                                            <p:cond delay="0"/>
                                          </p:stCondLst>
                                        </p:cTn>
                                        <p:tgtEl>
                                          <p:spTgt spid="444454"/>
                                        </p:tgtEl>
                                        <p:attrNameLst>
                                          <p:attrName>style.visibility</p:attrName>
                                        </p:attrNameLst>
                                      </p:cBhvr>
                                      <p:to>
                                        <p:strVal val="hidden"/>
                                      </p:to>
                                    </p:set>
                                  </p:childTnLst>
                                </p:cTn>
                              </p:par>
                              <p:par>
                                <p:cTn id="135" presetID="1" presetClass="exit" presetSubtype="0" fill="hold" grpId="1" nodeType="withEffect">
                                  <p:stCondLst>
                                    <p:cond delay="0"/>
                                  </p:stCondLst>
                                  <p:childTnLst>
                                    <p:set>
                                      <p:cBhvr>
                                        <p:cTn id="136" dur="1" fill="hold">
                                          <p:stCondLst>
                                            <p:cond delay="0"/>
                                          </p:stCondLst>
                                        </p:cTn>
                                        <p:tgtEl>
                                          <p:spTgt spid="444455"/>
                                        </p:tgtEl>
                                        <p:attrNameLst>
                                          <p:attrName>style.visibility</p:attrName>
                                        </p:attrNameLst>
                                      </p:cBhvr>
                                      <p:to>
                                        <p:strVal val="hidden"/>
                                      </p:to>
                                    </p:set>
                                  </p:childTnLst>
                                </p:cTn>
                              </p:par>
                              <p:par>
                                <p:cTn id="137" presetID="1" presetClass="exit" presetSubtype="0" fill="hold" grpId="1" nodeType="withEffect">
                                  <p:stCondLst>
                                    <p:cond delay="0"/>
                                  </p:stCondLst>
                                  <p:childTnLst>
                                    <p:set>
                                      <p:cBhvr>
                                        <p:cTn id="138" dur="1" fill="hold">
                                          <p:stCondLst>
                                            <p:cond delay="0"/>
                                          </p:stCondLst>
                                        </p:cTn>
                                        <p:tgtEl>
                                          <p:spTgt spid="444456"/>
                                        </p:tgtEl>
                                        <p:attrNameLst>
                                          <p:attrName>style.visibility</p:attrName>
                                        </p:attrNameLst>
                                      </p:cBhvr>
                                      <p:to>
                                        <p:strVal val="hidden"/>
                                      </p:to>
                                    </p:set>
                                  </p:childTnLst>
                                </p:cTn>
                              </p:par>
                              <p:par>
                                <p:cTn id="139" presetID="1" presetClass="entr" presetSubtype="0" fill="hold" grpId="0" nodeType="withEffect">
                                  <p:stCondLst>
                                    <p:cond delay="0"/>
                                  </p:stCondLst>
                                  <p:childTnLst>
                                    <p:set>
                                      <p:cBhvr>
                                        <p:cTn id="140" dur="1" fill="hold">
                                          <p:stCondLst>
                                            <p:cond delay="0"/>
                                          </p:stCondLst>
                                        </p:cTn>
                                        <p:tgtEl>
                                          <p:spTgt spid="444453"/>
                                        </p:tgtEl>
                                        <p:attrNameLst>
                                          <p:attrName>style.visibility</p:attrName>
                                        </p:attrNameLst>
                                      </p:cBhvr>
                                      <p:to>
                                        <p:strVal val="visible"/>
                                      </p:to>
                                    </p:set>
                                  </p:childTnLst>
                                </p:cTn>
                              </p:par>
                              <p:par>
                                <p:cTn id="141" presetID="1" presetClass="exit" presetSubtype="0" fill="hold" grpId="1" nodeType="withEffect">
                                  <p:stCondLst>
                                    <p:cond delay="0"/>
                                  </p:stCondLst>
                                  <p:childTnLst>
                                    <p:set>
                                      <p:cBhvr>
                                        <p:cTn id="142" dur="1" fill="hold">
                                          <p:stCondLst>
                                            <p:cond delay="0"/>
                                          </p:stCondLst>
                                        </p:cTn>
                                        <p:tgtEl>
                                          <p:spTgt spid="444477"/>
                                        </p:tgtEl>
                                        <p:attrNameLst>
                                          <p:attrName>style.visibility</p:attrName>
                                        </p:attrNameLst>
                                      </p:cBhvr>
                                      <p:to>
                                        <p:strVal val="hidden"/>
                                      </p:to>
                                    </p:set>
                                  </p:childTnLst>
                                </p:cTn>
                              </p:par>
                              <p:par>
                                <p:cTn id="143" presetID="1" presetClass="exit" presetSubtype="0" fill="hold" grpId="1" nodeType="withEffect">
                                  <p:stCondLst>
                                    <p:cond delay="0"/>
                                  </p:stCondLst>
                                  <p:childTnLst>
                                    <p:set>
                                      <p:cBhvr>
                                        <p:cTn id="144" dur="1" fill="hold">
                                          <p:stCondLst>
                                            <p:cond delay="0"/>
                                          </p:stCondLst>
                                        </p:cTn>
                                        <p:tgtEl>
                                          <p:spTgt spid="444476"/>
                                        </p:tgtEl>
                                        <p:attrNameLst>
                                          <p:attrName>style.visibility</p:attrName>
                                        </p:attrNameLst>
                                      </p:cBhvr>
                                      <p:to>
                                        <p:strVal val="hidden"/>
                                      </p:to>
                                    </p:set>
                                  </p:childTnLst>
                                </p:cTn>
                              </p:par>
                              <p:par>
                                <p:cTn id="145" presetID="1" presetClass="exit" presetSubtype="0" fill="hold" grpId="1" nodeType="withEffect">
                                  <p:stCondLst>
                                    <p:cond delay="0"/>
                                  </p:stCondLst>
                                  <p:childTnLst>
                                    <p:set>
                                      <p:cBhvr>
                                        <p:cTn id="146" dur="1" fill="hold">
                                          <p:stCondLst>
                                            <p:cond delay="0"/>
                                          </p:stCondLst>
                                        </p:cTn>
                                        <p:tgtEl>
                                          <p:spTgt spid="444475"/>
                                        </p:tgtEl>
                                        <p:attrNameLst>
                                          <p:attrName>style.visibility</p:attrName>
                                        </p:attrNameLst>
                                      </p:cBhvr>
                                      <p:to>
                                        <p:strVal val="hidden"/>
                                      </p:to>
                                    </p:set>
                                  </p:childTnLst>
                                </p:cTn>
                              </p:par>
                              <p:par>
                                <p:cTn id="147" presetID="1" presetClass="exit" presetSubtype="0" fill="hold" grpId="1" nodeType="withEffect">
                                  <p:stCondLst>
                                    <p:cond delay="0"/>
                                  </p:stCondLst>
                                  <p:childTnLst>
                                    <p:set>
                                      <p:cBhvr>
                                        <p:cTn id="148" dur="1" fill="hold">
                                          <p:stCondLst>
                                            <p:cond delay="0"/>
                                          </p:stCondLst>
                                        </p:cTn>
                                        <p:tgtEl>
                                          <p:spTgt spid="444452"/>
                                        </p:tgtEl>
                                        <p:attrNameLst>
                                          <p:attrName>style.visibility</p:attrName>
                                        </p:attrNameLst>
                                      </p:cBhvr>
                                      <p:to>
                                        <p:strVal val="hidden"/>
                                      </p:to>
                                    </p:set>
                                  </p:childTnLst>
                                </p:cTn>
                              </p:par>
                            </p:childTnLst>
                          </p:cTn>
                        </p:par>
                      </p:childTnLst>
                    </p:cTn>
                  </p:par>
                  <p:par>
                    <p:cTn id="149" fill="hold" nodeType="clickPar">
                      <p:stCondLst>
                        <p:cond delay="indefinite"/>
                      </p:stCondLst>
                      <p:childTnLst>
                        <p:par>
                          <p:cTn id="150" fill="hold" nodeType="withGroup">
                            <p:stCondLst>
                              <p:cond delay="0"/>
                            </p:stCondLst>
                            <p:childTnLst>
                              <p:par>
                                <p:cTn id="151" presetID="1" presetClass="entr" presetSubtype="0" fill="hold" nodeType="clickEffect">
                                  <p:stCondLst>
                                    <p:cond delay="0"/>
                                  </p:stCondLst>
                                  <p:childTnLst>
                                    <p:set>
                                      <p:cBhvr>
                                        <p:cTn id="152" dur="1" fill="hold">
                                          <p:stCondLst>
                                            <p:cond delay="0"/>
                                          </p:stCondLst>
                                        </p:cTn>
                                        <p:tgtEl>
                                          <p:spTgt spid="444419"/>
                                        </p:tgtEl>
                                        <p:attrNameLst>
                                          <p:attrName>style.visibility</p:attrName>
                                        </p:attrNameLst>
                                      </p:cBhvr>
                                      <p:to>
                                        <p:strVal val="visible"/>
                                      </p:to>
                                    </p:set>
                                  </p:childTnLst>
                                </p:cTn>
                              </p:par>
                              <p:par>
                                <p:cTn id="153" presetID="1" presetClass="entr" presetSubtype="0" fill="hold" nodeType="withEffect">
                                  <p:stCondLst>
                                    <p:cond delay="0"/>
                                  </p:stCondLst>
                                  <p:childTnLst>
                                    <p:set>
                                      <p:cBhvr>
                                        <p:cTn id="154" dur="1" fill="hold">
                                          <p:stCondLst>
                                            <p:cond delay="0"/>
                                          </p:stCondLst>
                                        </p:cTn>
                                        <p:tgtEl>
                                          <p:spTgt spid="444457"/>
                                        </p:tgtEl>
                                        <p:attrNameLst>
                                          <p:attrName>style.visibility</p:attrName>
                                        </p:attrNameLst>
                                      </p:cBhvr>
                                      <p:to>
                                        <p:strVal val="visible"/>
                                      </p:to>
                                    </p:set>
                                  </p:childTnLst>
                                </p:cTn>
                              </p:par>
                              <p:par>
                                <p:cTn id="155" presetID="1" presetClass="entr" presetSubtype="0" fill="hold" nodeType="withEffect">
                                  <p:stCondLst>
                                    <p:cond delay="0"/>
                                  </p:stCondLst>
                                  <p:childTnLst>
                                    <p:set>
                                      <p:cBhvr>
                                        <p:cTn id="156" dur="1" fill="hold">
                                          <p:stCondLst>
                                            <p:cond delay="0"/>
                                          </p:stCondLst>
                                        </p:cTn>
                                        <p:tgtEl>
                                          <p:spTgt spid="444478">
                                            <p:txEl>
                                              <p:pRg st="2" end="2"/>
                                            </p:txEl>
                                          </p:spTgt>
                                        </p:tgtEl>
                                        <p:attrNameLst>
                                          <p:attrName>style.visibility</p:attrName>
                                        </p:attrNameLst>
                                      </p:cBhvr>
                                      <p:to>
                                        <p:strVal val="visible"/>
                                      </p:to>
                                    </p:set>
                                  </p:childTnLst>
                                </p:cTn>
                              </p:par>
                            </p:childTnLst>
                          </p:cTn>
                        </p:par>
                      </p:childTnLst>
                    </p:cTn>
                  </p:par>
                  <p:par>
                    <p:cTn id="157" fill="hold">
                      <p:stCondLst>
                        <p:cond delay="indefinite"/>
                      </p:stCondLst>
                      <p:childTnLst>
                        <p:par>
                          <p:cTn id="158" fill="hold">
                            <p:stCondLst>
                              <p:cond delay="0"/>
                            </p:stCondLst>
                            <p:childTnLst>
                              <p:par>
                                <p:cTn id="159" presetID="1" presetClass="entr" presetSubtype="0" fill="hold" nodeType="clickEffect">
                                  <p:stCondLst>
                                    <p:cond delay="0"/>
                                  </p:stCondLst>
                                  <p:childTnLst>
                                    <p:set>
                                      <p:cBhvr>
                                        <p:cTn id="160" dur="1" fill="hold">
                                          <p:stCondLst>
                                            <p:cond delay="0"/>
                                          </p:stCondLst>
                                        </p:cTn>
                                        <p:tgtEl>
                                          <p:spTgt spid="44447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4427" grpId="0" animBg="1"/>
      <p:bldP spid="444427" grpId="1" animBg="1"/>
      <p:bldP spid="444428" grpId="0" animBg="1"/>
      <p:bldP spid="444428" grpId="1" animBg="1"/>
      <p:bldP spid="444429" grpId="0" animBg="1"/>
      <p:bldP spid="444429" grpId="1" animBg="1"/>
      <p:bldP spid="444430" grpId="0" animBg="1"/>
      <p:bldP spid="444430" grpId="1" animBg="1"/>
      <p:bldP spid="444431" grpId="0"/>
      <p:bldP spid="444431" grpId="1"/>
      <p:bldP spid="444432" grpId="0" animBg="1"/>
      <p:bldP spid="444432" grpId="1" animBg="1"/>
      <p:bldP spid="444433" grpId="0"/>
      <p:bldP spid="444433" grpId="1"/>
      <p:bldP spid="444434" grpId="0" animBg="1"/>
      <p:bldP spid="444434" grpId="1" animBg="1"/>
      <p:bldP spid="444435" grpId="0" animBg="1"/>
      <p:bldP spid="444435" grpId="1" animBg="1"/>
      <p:bldP spid="444436" grpId="0" animBg="1"/>
      <p:bldP spid="444436" grpId="1" animBg="1"/>
      <p:bldP spid="444437" grpId="0" animBg="1"/>
      <p:bldP spid="444437" grpId="1" animBg="1"/>
      <p:bldP spid="444438" grpId="0" animBg="1"/>
      <p:bldP spid="444438" grpId="1" animBg="1"/>
      <p:bldP spid="444439" grpId="0" animBg="1"/>
      <p:bldP spid="444439" grpId="1" animBg="1"/>
      <p:bldP spid="444440" grpId="0"/>
      <p:bldP spid="444440" grpId="1"/>
      <p:bldP spid="444441" grpId="0"/>
      <p:bldP spid="444441" grpId="1"/>
      <p:bldP spid="444442" grpId="0"/>
      <p:bldP spid="444442" grpId="1"/>
      <p:bldP spid="444443" grpId="0"/>
      <p:bldP spid="444443" grpId="1"/>
      <p:bldP spid="444444" grpId="0"/>
      <p:bldP spid="444444" grpId="1"/>
      <p:bldP spid="444445" grpId="0"/>
      <p:bldP spid="444445" grpId="1"/>
      <p:bldP spid="444446" grpId="0"/>
      <p:bldP spid="444446" grpId="1"/>
      <p:bldP spid="444447" grpId="0" animBg="1"/>
      <p:bldP spid="444447" grpId="1" animBg="1"/>
      <p:bldP spid="444448" grpId="0" animBg="1"/>
      <p:bldP spid="444448" grpId="1" animBg="1"/>
      <p:bldP spid="444449" grpId="0" animBg="1"/>
      <p:bldP spid="444449" grpId="1" animBg="1"/>
      <p:bldP spid="444450" grpId="0" animBg="1"/>
      <p:bldP spid="444450" grpId="1" animBg="1"/>
      <p:bldP spid="444451" grpId="0" animBg="1"/>
      <p:bldP spid="444451" grpId="1" animBg="1"/>
      <p:bldP spid="444452" grpId="0"/>
      <p:bldP spid="444452" grpId="1"/>
      <p:bldP spid="444452" grpId="2"/>
      <p:bldP spid="444453" grpId="0"/>
      <p:bldP spid="444454" grpId="0" animBg="1"/>
      <p:bldP spid="444454" grpId="1" animBg="1"/>
      <p:bldP spid="444455" grpId="0" animBg="1"/>
      <p:bldP spid="444455" grpId="1" animBg="1"/>
      <p:bldP spid="444456" grpId="0" animBg="1"/>
      <p:bldP spid="444456" grpId="1" animBg="1"/>
      <p:bldP spid="444475" grpId="0"/>
      <p:bldP spid="444475" grpId="1"/>
      <p:bldP spid="444476" grpId="0"/>
      <p:bldP spid="444476" grpId="1"/>
      <p:bldP spid="444477" grpId="0"/>
      <p:bldP spid="444477" grpId="1"/>
      <p:bldP spid="444478" grpId="0" build="allAtOnce"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490" name="Rectangle 2"/>
          <p:cNvSpPr>
            <a:spLocks noChangeArrowheads="1"/>
          </p:cNvSpPr>
          <p:nvPr/>
        </p:nvSpPr>
        <p:spPr bwMode="auto">
          <a:xfrm>
            <a:off x="789317" y="5638800"/>
            <a:ext cx="6553200" cy="838200"/>
          </a:xfrm>
          <a:prstGeom prst="rect">
            <a:avLst/>
          </a:prstGeom>
          <a:solidFill>
            <a:srgbClr val="F8F8F8"/>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spcBef>
                <a:spcPct val="0"/>
              </a:spcBef>
              <a:defRPr/>
            </a:pPr>
            <a:endParaRPr lang="en-US" sz="1800">
              <a:solidFill>
                <a:srgbClr val="EAEAEA"/>
              </a:solidFill>
              <a:latin typeface="Arial" charset="0"/>
              <a:ea typeface="ＭＳ Ｐゴシック" charset="0"/>
            </a:endParaRPr>
          </a:p>
        </p:txBody>
      </p:sp>
      <p:sp>
        <p:nvSpPr>
          <p:cNvPr id="447491" name="Rectangle 3"/>
          <p:cNvSpPr>
            <a:spLocks noChangeArrowheads="1"/>
          </p:cNvSpPr>
          <p:nvPr/>
        </p:nvSpPr>
        <p:spPr bwMode="auto">
          <a:xfrm>
            <a:off x="762000" y="4419600"/>
            <a:ext cx="6324600" cy="609600"/>
          </a:xfrm>
          <a:prstGeom prst="rect">
            <a:avLst/>
          </a:prstGeom>
          <a:solidFill>
            <a:srgbClr val="F8F8F8"/>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47493" name="Rectangle 5"/>
          <p:cNvSpPr>
            <a:spLocks noGrp="1" noChangeArrowheads="1"/>
          </p:cNvSpPr>
          <p:nvPr>
            <p:ph type="body" idx="1"/>
          </p:nvPr>
        </p:nvSpPr>
        <p:spPr>
          <a:xfrm>
            <a:off x="357898" y="1325563"/>
            <a:ext cx="8511465" cy="5211762"/>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buFont typeface="Wingdings" charset="0"/>
              <a:buChar char="§"/>
              <a:defRPr/>
            </a:pPr>
            <a:r>
              <a:rPr lang="en-US" sz="2000" dirty="0">
                <a:ea typeface="ＭＳ Ｐゴシック" charset="0"/>
                <a:cs typeface="ＭＳ Ｐゴシック" charset="0"/>
              </a:rPr>
              <a:t>Regex Learning Problem:  </a:t>
            </a:r>
          </a:p>
          <a:p>
            <a:pPr lvl="1">
              <a:buFont typeface="Arial" charset="0"/>
              <a:buChar char="–"/>
              <a:defRPr/>
            </a:pPr>
            <a:r>
              <a:rPr lang="en-US" sz="2000" dirty="0">
                <a:ea typeface="ＭＳ Ｐゴシック" charset="0"/>
              </a:rPr>
              <a:t>Find the best </a:t>
            </a:r>
            <a:r>
              <a:rPr lang="en-US" sz="2000" dirty="0" err="1">
                <a:ea typeface="ＭＳ Ｐゴシック" charset="0"/>
              </a:rPr>
              <a:t>R</a:t>
            </a:r>
            <a:r>
              <a:rPr lang="en-US" sz="2000" baseline="-25000" dirty="0" err="1">
                <a:ea typeface="ＭＳ Ｐゴシック" charset="0"/>
              </a:rPr>
              <a:t>f</a:t>
            </a:r>
            <a:r>
              <a:rPr lang="en-US" sz="2000" dirty="0">
                <a:ea typeface="ＭＳ Ｐゴシック" charset="0"/>
              </a:rPr>
              <a:t> among all possible regexes</a:t>
            </a:r>
          </a:p>
          <a:p>
            <a:pPr lvl="1">
              <a:buFont typeface="Arial" charset="0"/>
              <a:buChar char="–"/>
              <a:defRPr/>
            </a:pPr>
            <a:r>
              <a:rPr lang="en-US" sz="2000" dirty="0">
                <a:ea typeface="ＭＳ Ｐゴシック" charset="0"/>
              </a:rPr>
              <a:t>Best = Highest F-measure over a document collection D</a:t>
            </a:r>
          </a:p>
          <a:p>
            <a:pPr lvl="1">
              <a:buFont typeface="Arial" charset="0"/>
              <a:buChar char="–"/>
              <a:defRPr/>
            </a:pPr>
            <a:r>
              <a:rPr lang="en-US" sz="2000" dirty="0">
                <a:ea typeface="ＭＳ Ｐゴシック" charset="0"/>
                <a:cs typeface="ＭＳ Ｐゴシック" charset="0"/>
              </a:rPr>
              <a:t>Can only compute F-measure based on the labeled data </a:t>
            </a:r>
            <a:r>
              <a:rPr lang="en-US" sz="2000" dirty="0">
                <a:ea typeface="ＭＳ Ｐゴシック" charset="0"/>
                <a:cs typeface="ＭＳ Ｐゴシック" charset="0"/>
                <a:sym typeface="Wingdings" panose="05000000000000000000" pitchFamily="2" charset="2"/>
              </a:rPr>
              <a:t> L</a:t>
            </a:r>
            <a:r>
              <a:rPr lang="en-US" sz="2000" dirty="0">
                <a:ea typeface="ＭＳ Ｐゴシック" charset="0"/>
                <a:sym typeface="Math B" charset="0"/>
              </a:rPr>
              <a:t>imit </a:t>
            </a:r>
            <a:r>
              <a:rPr lang="en-US" sz="2000" dirty="0" err="1">
                <a:ea typeface="ＭＳ Ｐゴシック" charset="0"/>
              </a:rPr>
              <a:t>R</a:t>
            </a:r>
            <a:r>
              <a:rPr lang="en-US" sz="2000" baseline="-25000" dirty="0" err="1">
                <a:ea typeface="ＭＳ Ｐゴシック" charset="0"/>
              </a:rPr>
              <a:t>f</a:t>
            </a:r>
            <a:r>
              <a:rPr lang="en-US" sz="2000" dirty="0">
                <a:ea typeface="ＭＳ Ｐゴシック" charset="0"/>
                <a:sym typeface="Math B" charset="0"/>
              </a:rPr>
              <a:t> such that any match of</a:t>
            </a:r>
            <a:r>
              <a:rPr lang="en-US" sz="2000" dirty="0">
                <a:ea typeface="ＭＳ Ｐゴシック" charset="0"/>
                <a:sym typeface="Symbol" charset="0"/>
              </a:rPr>
              <a:t> </a:t>
            </a:r>
            <a:r>
              <a:rPr lang="en-US" sz="2000" dirty="0" err="1">
                <a:ea typeface="ＭＳ Ｐゴシック" charset="0"/>
              </a:rPr>
              <a:t>R</a:t>
            </a:r>
            <a:r>
              <a:rPr lang="en-US" sz="2000" baseline="-25000" dirty="0" err="1">
                <a:ea typeface="ＭＳ Ｐゴシック" charset="0"/>
              </a:rPr>
              <a:t>f</a:t>
            </a:r>
            <a:r>
              <a:rPr lang="en-US" sz="2000" baseline="-25000" dirty="0">
                <a:ea typeface="ＭＳ Ｐゴシック" charset="0"/>
              </a:rPr>
              <a:t> </a:t>
            </a:r>
            <a:r>
              <a:rPr lang="en-US" sz="2000" dirty="0">
                <a:ea typeface="ＭＳ Ｐゴシック" charset="0"/>
                <a:sym typeface="Symbol" charset="0"/>
              </a:rPr>
              <a:t>is also a match of </a:t>
            </a:r>
            <a:r>
              <a:rPr lang="en-US" sz="2000" dirty="0">
                <a:ea typeface="ＭＳ Ｐゴシック" charset="0"/>
              </a:rPr>
              <a:t>R</a:t>
            </a:r>
            <a:r>
              <a:rPr lang="en-US" sz="2000" baseline="-25000" dirty="0">
                <a:ea typeface="ＭＳ Ｐゴシック" charset="0"/>
              </a:rPr>
              <a:t>0</a:t>
            </a:r>
          </a:p>
          <a:p>
            <a:endParaRPr lang="en-US" altLang="en-US" sz="2000" dirty="0" smtClean="0"/>
          </a:p>
          <a:p>
            <a:r>
              <a:rPr lang="en-US" altLang="en-US" sz="2000" dirty="0" smtClean="0"/>
              <a:t>Two Regex Transformations</a:t>
            </a:r>
          </a:p>
          <a:p>
            <a:pPr lvl="1"/>
            <a:r>
              <a:rPr lang="en-US" altLang="en-US" sz="2000" dirty="0" smtClean="0"/>
              <a:t>Drop-</a:t>
            </a:r>
            <a:r>
              <a:rPr lang="en-US" altLang="en-US" sz="2000" dirty="0" err="1" smtClean="0"/>
              <a:t>disjunct</a:t>
            </a:r>
            <a:r>
              <a:rPr lang="en-US" altLang="en-US" sz="2000" dirty="0" smtClean="0"/>
              <a:t> Transformation:</a:t>
            </a:r>
          </a:p>
          <a:p>
            <a:endParaRPr lang="en-US" altLang="en-US" sz="2000" dirty="0" smtClean="0"/>
          </a:p>
          <a:p>
            <a:pPr lvl="1">
              <a:buFont typeface="Arial" panose="020B0604020202020204" pitchFamily="34" charset="0"/>
              <a:buNone/>
            </a:pPr>
            <a:r>
              <a:rPr lang="en-US" altLang="en-US" sz="2000" dirty="0" smtClean="0"/>
              <a:t>R = R</a:t>
            </a:r>
            <a:r>
              <a:rPr lang="en-US" altLang="en-US" sz="2000" baseline="-25000" dirty="0" smtClean="0"/>
              <a:t>a</a:t>
            </a:r>
            <a:r>
              <a:rPr lang="en-US" altLang="en-US" sz="2000" b="1" dirty="0" smtClean="0"/>
              <a:t>(</a:t>
            </a:r>
            <a:r>
              <a:rPr lang="en-US" altLang="en-US" sz="2000" b="1" dirty="0" smtClean="0">
                <a:solidFill>
                  <a:schemeClr val="hlink"/>
                </a:solidFill>
              </a:rPr>
              <a:t>R</a:t>
            </a:r>
            <a:r>
              <a:rPr lang="en-US" altLang="en-US" sz="2000" b="1" baseline="-25000" dirty="0" smtClean="0">
                <a:solidFill>
                  <a:schemeClr val="hlink"/>
                </a:solidFill>
              </a:rPr>
              <a:t>1</a:t>
            </a:r>
            <a:r>
              <a:rPr lang="en-US" altLang="en-US" sz="2000" b="1" dirty="0" smtClean="0">
                <a:solidFill>
                  <a:schemeClr val="hlink"/>
                </a:solidFill>
              </a:rPr>
              <a:t>| </a:t>
            </a:r>
            <a:r>
              <a:rPr lang="en-US" altLang="en-US" sz="2000" b="1" dirty="0" smtClean="0">
                <a:solidFill>
                  <a:srgbClr val="990000"/>
                </a:solidFill>
              </a:rPr>
              <a:t>R</a:t>
            </a:r>
            <a:r>
              <a:rPr lang="en-US" altLang="en-US" sz="2000" b="1" baseline="-25000" dirty="0" smtClean="0">
                <a:solidFill>
                  <a:srgbClr val="990000"/>
                </a:solidFill>
              </a:rPr>
              <a:t>2</a:t>
            </a:r>
            <a:r>
              <a:rPr lang="en-US" altLang="en-US" sz="2000" b="1" dirty="0" smtClean="0">
                <a:solidFill>
                  <a:srgbClr val="990000"/>
                </a:solidFill>
              </a:rPr>
              <a:t>|</a:t>
            </a:r>
            <a:r>
              <a:rPr lang="en-US" altLang="en-US" sz="2000" b="1" dirty="0" smtClean="0">
                <a:solidFill>
                  <a:schemeClr val="hlink"/>
                </a:solidFill>
              </a:rPr>
              <a:t>… </a:t>
            </a:r>
            <a:r>
              <a:rPr lang="en-US" altLang="en-US" sz="2000" b="1" dirty="0" err="1" smtClean="0">
                <a:solidFill>
                  <a:schemeClr val="hlink"/>
                </a:solidFill>
              </a:rPr>
              <a:t>R</a:t>
            </a:r>
            <a:r>
              <a:rPr lang="en-US" altLang="en-US" sz="2000" b="1" baseline="-25000" dirty="0" err="1" smtClean="0">
                <a:solidFill>
                  <a:schemeClr val="hlink"/>
                </a:solidFill>
              </a:rPr>
              <a:t>i</a:t>
            </a:r>
            <a:r>
              <a:rPr lang="en-US" altLang="en-US" sz="2000" b="1" dirty="0" smtClean="0">
                <a:solidFill>
                  <a:schemeClr val="hlink"/>
                </a:solidFill>
              </a:rPr>
              <a:t>|</a:t>
            </a:r>
            <a:r>
              <a:rPr lang="en-US" altLang="en-US" sz="2000" b="1" dirty="0" smtClean="0">
                <a:solidFill>
                  <a:srgbClr val="990000"/>
                </a:solidFill>
              </a:rPr>
              <a:t> R</a:t>
            </a:r>
            <a:r>
              <a:rPr lang="en-US" altLang="en-US" sz="2000" b="1" baseline="-25000" dirty="0" smtClean="0">
                <a:solidFill>
                  <a:srgbClr val="990000"/>
                </a:solidFill>
              </a:rPr>
              <a:t>i+1</a:t>
            </a:r>
            <a:r>
              <a:rPr lang="en-US" altLang="en-US" sz="2000" b="1" dirty="0" smtClean="0">
                <a:solidFill>
                  <a:srgbClr val="990000"/>
                </a:solidFill>
              </a:rPr>
              <a:t>|</a:t>
            </a:r>
            <a:r>
              <a:rPr lang="en-US" altLang="en-US" sz="2000" b="1" dirty="0" smtClean="0">
                <a:solidFill>
                  <a:schemeClr val="hlink"/>
                </a:solidFill>
              </a:rPr>
              <a:t>…| R</a:t>
            </a:r>
            <a:r>
              <a:rPr lang="en-US" altLang="en-US" sz="2000" b="1" baseline="-25000" dirty="0" smtClean="0">
                <a:solidFill>
                  <a:schemeClr val="hlink"/>
                </a:solidFill>
              </a:rPr>
              <a:t>n</a:t>
            </a:r>
            <a:r>
              <a:rPr lang="en-US" altLang="en-US" sz="2000" b="1" dirty="0" smtClean="0">
                <a:solidFill>
                  <a:schemeClr val="hlink"/>
                </a:solidFill>
              </a:rPr>
              <a:t>)</a:t>
            </a:r>
            <a:r>
              <a:rPr lang="en-US" altLang="en-US" sz="2000" dirty="0" smtClean="0"/>
              <a:t> </a:t>
            </a:r>
            <a:r>
              <a:rPr lang="en-US" altLang="en-US" sz="2000" dirty="0" err="1" smtClean="0"/>
              <a:t>R</a:t>
            </a:r>
            <a:r>
              <a:rPr lang="en-US" altLang="en-US" sz="2000" baseline="-25000" dirty="0" err="1" smtClean="0"/>
              <a:t>b</a:t>
            </a:r>
            <a:r>
              <a:rPr lang="en-US" altLang="en-US" sz="2000" baseline="-25000" dirty="0" smtClean="0"/>
              <a:t>  </a:t>
            </a:r>
            <a:r>
              <a:rPr lang="en-US" altLang="en-US" sz="2000" dirty="0" smtClean="0">
                <a:sym typeface="Symbol" panose="05050102010706020507" pitchFamily="18" charset="2"/>
              </a:rPr>
              <a:t></a:t>
            </a:r>
            <a:r>
              <a:rPr lang="en-US" altLang="en-US" sz="2000" baseline="-25000" dirty="0" smtClean="0">
                <a:sym typeface="Symbol" panose="05050102010706020507" pitchFamily="18" charset="2"/>
              </a:rPr>
              <a:t>   </a:t>
            </a:r>
            <a:r>
              <a:rPr lang="en-US" altLang="en-US" sz="2000" dirty="0" smtClean="0"/>
              <a:t>R</a:t>
            </a:r>
            <a:r>
              <a:rPr lang="ja-JP" altLang="en-US" sz="2000" dirty="0" smtClean="0"/>
              <a:t>’</a:t>
            </a:r>
            <a:r>
              <a:rPr lang="en-US" altLang="ja-JP" sz="2000" dirty="0" smtClean="0"/>
              <a:t> = R</a:t>
            </a:r>
            <a:r>
              <a:rPr lang="en-US" altLang="ja-JP" sz="2000" baseline="-25000" dirty="0" smtClean="0"/>
              <a:t>a </a:t>
            </a:r>
            <a:r>
              <a:rPr lang="en-US" altLang="ja-JP" sz="2000" b="1" dirty="0" smtClean="0">
                <a:solidFill>
                  <a:schemeClr val="hlink"/>
                </a:solidFill>
              </a:rPr>
              <a:t>(R</a:t>
            </a:r>
            <a:r>
              <a:rPr lang="en-US" altLang="ja-JP" sz="2000" b="1" baseline="-25000" dirty="0" smtClean="0">
                <a:solidFill>
                  <a:schemeClr val="hlink"/>
                </a:solidFill>
              </a:rPr>
              <a:t>1</a:t>
            </a:r>
            <a:r>
              <a:rPr lang="en-US" altLang="ja-JP" sz="2000" b="1" dirty="0" smtClean="0">
                <a:solidFill>
                  <a:schemeClr val="hlink"/>
                </a:solidFill>
              </a:rPr>
              <a:t>| … </a:t>
            </a:r>
            <a:r>
              <a:rPr lang="en-US" altLang="ja-JP" sz="2000" b="1" dirty="0" err="1" smtClean="0">
                <a:solidFill>
                  <a:schemeClr val="hlink"/>
                </a:solidFill>
              </a:rPr>
              <a:t>R</a:t>
            </a:r>
            <a:r>
              <a:rPr lang="en-US" altLang="ja-JP" sz="2000" b="1" baseline="-25000" dirty="0" err="1" smtClean="0">
                <a:solidFill>
                  <a:schemeClr val="hlink"/>
                </a:solidFill>
              </a:rPr>
              <a:t>i</a:t>
            </a:r>
            <a:r>
              <a:rPr lang="en-US" altLang="ja-JP" sz="2000" b="1" dirty="0" smtClean="0">
                <a:solidFill>
                  <a:schemeClr val="hlink"/>
                </a:solidFill>
              </a:rPr>
              <a:t>|…)</a:t>
            </a:r>
            <a:r>
              <a:rPr lang="en-US" altLang="ja-JP" sz="2000" dirty="0" smtClean="0"/>
              <a:t> </a:t>
            </a:r>
            <a:r>
              <a:rPr lang="en-US" altLang="ja-JP" sz="2000" dirty="0" err="1" smtClean="0"/>
              <a:t>R</a:t>
            </a:r>
            <a:r>
              <a:rPr lang="en-US" altLang="ja-JP" sz="2000" baseline="-25000" dirty="0" err="1" smtClean="0"/>
              <a:t>b</a:t>
            </a:r>
            <a:endParaRPr lang="el-GR" altLang="en-US" sz="2000" dirty="0" smtClean="0"/>
          </a:p>
          <a:p>
            <a:endParaRPr lang="en-US" altLang="en-US" sz="2000" dirty="0" smtClean="0"/>
          </a:p>
          <a:p>
            <a:pPr lvl="1"/>
            <a:r>
              <a:rPr lang="en-US" altLang="en-US" sz="2000" dirty="0" smtClean="0"/>
              <a:t>Include-Intersect Transformation</a:t>
            </a:r>
          </a:p>
          <a:p>
            <a:pPr lvl="1" algn="ctr">
              <a:buFont typeface="Arial" panose="020B0604020202020204" pitchFamily="34" charset="0"/>
              <a:buNone/>
            </a:pPr>
            <a:endParaRPr lang="en-US" altLang="en-US" sz="2000" dirty="0"/>
          </a:p>
          <a:p>
            <a:pPr lvl="1" algn="ctr">
              <a:buFont typeface="Arial" panose="020B0604020202020204" pitchFamily="34" charset="0"/>
              <a:buNone/>
            </a:pPr>
            <a:r>
              <a:rPr lang="en-US" altLang="en-US" sz="2000" dirty="0" smtClean="0"/>
              <a:t>R = </a:t>
            </a:r>
            <a:r>
              <a:rPr lang="en-US" altLang="en-US" sz="2000" dirty="0" err="1" smtClean="0"/>
              <a:t>R</a:t>
            </a:r>
            <a:r>
              <a:rPr lang="en-US" altLang="en-US" sz="2000" baseline="-25000" dirty="0" err="1" smtClean="0"/>
              <a:t>a</a:t>
            </a:r>
            <a:r>
              <a:rPr lang="en-US" altLang="en-US" sz="2000" b="1" dirty="0" err="1" smtClean="0">
                <a:solidFill>
                  <a:schemeClr val="hlink"/>
                </a:solidFill>
              </a:rPr>
              <a:t>X</a:t>
            </a:r>
            <a:r>
              <a:rPr lang="en-US" altLang="en-US" sz="2000" dirty="0" err="1" smtClean="0"/>
              <a:t>R</a:t>
            </a:r>
            <a:r>
              <a:rPr lang="en-US" altLang="en-US" sz="2000" baseline="-25000" dirty="0" err="1" smtClean="0"/>
              <a:t>b</a:t>
            </a:r>
            <a:r>
              <a:rPr lang="en-US" altLang="en-US" sz="2000" baseline="-25000" dirty="0" smtClean="0"/>
              <a:t>  </a:t>
            </a:r>
            <a:r>
              <a:rPr lang="en-US" altLang="en-US" sz="2000" dirty="0" smtClean="0">
                <a:sym typeface="Symbol" panose="05050102010706020507" pitchFamily="18" charset="2"/>
              </a:rPr>
              <a:t></a:t>
            </a:r>
            <a:r>
              <a:rPr lang="en-US" altLang="en-US" sz="2000" baseline="-25000" dirty="0" smtClean="0">
                <a:sym typeface="Symbol" panose="05050102010706020507" pitchFamily="18" charset="2"/>
              </a:rPr>
              <a:t>   </a:t>
            </a:r>
            <a:r>
              <a:rPr lang="en-US" altLang="en-US" sz="2000" dirty="0" smtClean="0"/>
              <a:t>R</a:t>
            </a:r>
            <a:r>
              <a:rPr lang="ja-JP" altLang="en-US" sz="2000" dirty="0" smtClean="0"/>
              <a:t>’</a:t>
            </a:r>
            <a:r>
              <a:rPr lang="en-US" altLang="ja-JP" sz="2000" dirty="0" smtClean="0"/>
              <a:t> = R</a:t>
            </a:r>
            <a:r>
              <a:rPr lang="en-US" altLang="ja-JP" sz="2000" baseline="-25000" dirty="0" smtClean="0"/>
              <a:t>a</a:t>
            </a:r>
            <a:r>
              <a:rPr lang="en-US" altLang="ja-JP" sz="2000" dirty="0" smtClean="0"/>
              <a:t>(</a:t>
            </a:r>
            <a:r>
              <a:rPr lang="en-US" altLang="ja-JP" sz="2000" b="1" dirty="0" smtClean="0">
                <a:solidFill>
                  <a:schemeClr val="hlink"/>
                </a:solidFill>
              </a:rPr>
              <a:t>X</a:t>
            </a:r>
            <a:r>
              <a:rPr lang="en-US" altLang="ja-JP" sz="2000" b="1" dirty="0" smtClean="0">
                <a:solidFill>
                  <a:srgbClr val="FF6600"/>
                </a:solidFill>
                <a:sym typeface="Symbol" panose="05050102010706020507" pitchFamily="18" charset="2"/>
              </a:rPr>
              <a:t></a:t>
            </a:r>
            <a:r>
              <a:rPr lang="en-US" altLang="ja-JP" sz="2000" b="1" dirty="0" smtClean="0">
                <a:solidFill>
                  <a:srgbClr val="990000"/>
                </a:solidFill>
                <a:sym typeface="Symbol" panose="05050102010706020507" pitchFamily="18" charset="2"/>
              </a:rPr>
              <a:t></a:t>
            </a:r>
            <a:r>
              <a:rPr lang="en-US" altLang="ja-JP" sz="2000" b="1" dirty="0" smtClean="0">
                <a:solidFill>
                  <a:srgbClr val="990000"/>
                </a:solidFill>
              </a:rPr>
              <a:t>Y</a:t>
            </a:r>
            <a:r>
              <a:rPr lang="en-US" altLang="ja-JP" sz="2000" dirty="0" smtClean="0">
                <a:solidFill>
                  <a:srgbClr val="FF6600"/>
                </a:solidFill>
              </a:rPr>
              <a:t>)</a:t>
            </a:r>
            <a:r>
              <a:rPr lang="en-US" altLang="ja-JP" sz="2000" dirty="0" smtClean="0"/>
              <a:t> </a:t>
            </a:r>
            <a:r>
              <a:rPr lang="en-US" altLang="ja-JP" sz="2000" dirty="0" err="1" smtClean="0"/>
              <a:t>R</a:t>
            </a:r>
            <a:r>
              <a:rPr lang="en-US" altLang="ja-JP" sz="2000" baseline="-25000" dirty="0" err="1" smtClean="0"/>
              <a:t>b</a:t>
            </a:r>
            <a:r>
              <a:rPr lang="en-US" altLang="ja-JP" sz="2000" baseline="-25000" dirty="0" smtClean="0"/>
              <a:t>,</a:t>
            </a:r>
            <a:r>
              <a:rPr lang="en-US" altLang="ja-JP" sz="2000" dirty="0" smtClean="0"/>
              <a:t> </a:t>
            </a:r>
            <a:r>
              <a:rPr lang="en-US" altLang="en-US" sz="2000" dirty="0" smtClean="0"/>
              <a:t>where </a:t>
            </a:r>
            <a:r>
              <a:rPr lang="en-US" altLang="en-US" sz="2000" dirty="0" smtClean="0">
                <a:sym typeface="Symbol" panose="05050102010706020507" pitchFamily="18" charset="2"/>
              </a:rPr>
              <a:t>Y  </a:t>
            </a:r>
          </a:p>
        </p:txBody>
      </p:sp>
      <p:sp>
        <p:nvSpPr>
          <p:cNvPr id="6" name="Rectangle 8"/>
          <p:cNvSpPr>
            <a:spLocks noGrp="1" noChangeArrowheads="1"/>
          </p:cNvSpPr>
          <p:nvPr>
            <p:ph type="sldNum" sz="quarter" idx="10"/>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fld id="{2CBE5AE3-6F5D-4AC7-93BD-EDFA1851E94D}" type="slidenum">
              <a:rPr lang="en-US" altLang="en-US" sz="1000">
                <a:solidFill>
                  <a:srgbClr val="FFFFFF"/>
                </a:solidFill>
              </a:rPr>
              <a:pPr eaLnBrk="1" hangingPunct="1"/>
              <a:t>54</a:t>
            </a:fld>
            <a:endParaRPr lang="en-US" altLang="en-US" sz="1000">
              <a:solidFill>
                <a:srgbClr val="FFFFFF"/>
              </a:solidFill>
            </a:endParaRPr>
          </a:p>
        </p:txBody>
      </p:sp>
      <p:sp>
        <p:nvSpPr>
          <p:cNvPr id="447492" name="Rectangle 4"/>
          <p:cNvSpPr>
            <a:spLocks noGrp="1" noChangeArrowheads="1"/>
          </p:cNvSpPr>
          <p:nvPr>
            <p:ph type="title"/>
          </p:nvPr>
        </p:nvSpPr>
        <p:spPr>
          <a:noFill/>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r>
              <a:rPr lang="en-US" altLang="en-US" sz="2400" dirty="0"/>
              <a:t>ReLIE [Li et al., 2008</a:t>
            </a:r>
            <a:r>
              <a:rPr lang="en-US" altLang="en-US" sz="2400" dirty="0" smtClean="0"/>
              <a:t>]: Overview</a:t>
            </a:r>
            <a:endParaRPr lang="en-US" dirty="0">
              <a:ea typeface="ＭＳ Ｐゴシック" charset="0"/>
            </a:endParaRPr>
          </a:p>
        </p:txBody>
      </p:sp>
    </p:spTree>
    <p:extLst>
      <p:ext uri="{BB962C8B-B14F-4D97-AF65-F5344CB8AC3E}">
        <p14:creationId xmlns:p14="http://schemas.microsoft.com/office/powerpoint/2010/main" val="346997320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4749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4749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4749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4749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4749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47493">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47493">
                                            <p:txEl>
                                              <p:pRg st="8" end="8"/>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47491"/>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47490"/>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47493">
                                            <p:txEl>
                                              <p:pRg st="10" end="10"/>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4749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7490" grpId="0" animBg="1"/>
      <p:bldP spid="447491"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8516" name="Rectangle 4"/>
          <p:cNvSpPr>
            <a:spLocks noChangeArrowheads="1"/>
          </p:cNvSpPr>
          <p:nvPr/>
        </p:nvSpPr>
        <p:spPr bwMode="auto">
          <a:xfrm>
            <a:off x="1066800" y="2777704"/>
            <a:ext cx="3962400" cy="381000"/>
          </a:xfrm>
          <a:prstGeom prst="rect">
            <a:avLst/>
          </a:prstGeom>
          <a:solidFill>
            <a:srgbClr val="F8F8F8"/>
          </a:solidFill>
          <a:ln w="9525">
            <a:solidFill>
              <a:srgbClr val="DDDDDD"/>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48518" name="Rectangle 6"/>
          <p:cNvSpPr>
            <a:spLocks noGrp="1" noChangeArrowheads="1"/>
          </p:cNvSpPr>
          <p:nvPr>
            <p:ph type="body" sz="half" idx="1"/>
          </p:nvPr>
        </p:nvSpPr>
        <p:spPr>
          <a:xfrm>
            <a:off x="609600" y="1752600"/>
            <a:ext cx="5257800" cy="4516438"/>
          </a:xfrm>
          <a:noFill/>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buFont typeface="Wingdings" charset="0"/>
              <a:buChar char="§"/>
              <a:defRPr/>
            </a:pPr>
            <a:r>
              <a:rPr lang="en-US" sz="1800" dirty="0">
                <a:ea typeface="ＭＳ Ｐゴシック" charset="0"/>
                <a:cs typeface="ＭＳ Ｐゴシック" charset="0"/>
              </a:rPr>
              <a:t>Character Class Restriction</a:t>
            </a:r>
          </a:p>
          <a:p>
            <a:pPr lvl="1">
              <a:buFont typeface="Arial" charset="0"/>
              <a:buNone/>
              <a:defRPr/>
            </a:pPr>
            <a:r>
              <a:rPr lang="en-US" sz="1600" dirty="0">
                <a:ea typeface="ＭＳ Ｐゴシック" charset="0"/>
              </a:rPr>
              <a:t>	</a:t>
            </a:r>
          </a:p>
          <a:p>
            <a:pPr lvl="1">
              <a:buFont typeface="Arial" charset="0"/>
              <a:buNone/>
              <a:defRPr/>
            </a:pPr>
            <a:r>
              <a:rPr lang="en-US" sz="1600" dirty="0">
                <a:ea typeface="ＭＳ Ｐゴシック" charset="0"/>
              </a:rPr>
              <a:t>E.g. To restrict the matching of non-word </a:t>
            </a:r>
            <a:r>
              <a:rPr lang="en-US" sz="1600" dirty="0" smtClean="0">
                <a:ea typeface="ＭＳ Ｐゴシック" charset="0"/>
              </a:rPr>
              <a:t>characters</a:t>
            </a:r>
          </a:p>
          <a:p>
            <a:pPr lvl="1">
              <a:buFont typeface="Arial" charset="0"/>
              <a:buNone/>
              <a:defRPr/>
            </a:pPr>
            <a:endParaRPr lang="en-US" sz="1600" dirty="0">
              <a:ea typeface="ＭＳ Ｐゴシック" charset="0"/>
            </a:endParaRPr>
          </a:p>
          <a:p>
            <a:pPr lvl="1">
              <a:buFont typeface="Arial" charset="0"/>
              <a:buNone/>
              <a:defRPr/>
            </a:pPr>
            <a:r>
              <a:rPr lang="en-US" sz="1800" b="1" dirty="0">
                <a:ea typeface="ＭＳ Ｐゴシック" charset="0"/>
              </a:rPr>
              <a:t>	</a:t>
            </a:r>
            <a:r>
              <a:rPr lang="en-US" sz="1800" dirty="0">
                <a:ea typeface="ＭＳ Ｐゴシック" charset="0"/>
              </a:rPr>
              <a:t>(\d+</a:t>
            </a:r>
            <a:r>
              <a:rPr lang="en-US" sz="2000" b="1" dirty="0">
                <a:solidFill>
                  <a:srgbClr val="009900"/>
                </a:solidFill>
                <a:ea typeface="ＭＳ Ｐゴシック" charset="0"/>
              </a:rPr>
              <a:t>\W</a:t>
            </a:r>
            <a:r>
              <a:rPr lang="en-US" sz="1800" dirty="0">
                <a:ea typeface="ＭＳ Ｐゴシック" charset="0"/>
              </a:rPr>
              <a:t>)+\d+  </a:t>
            </a:r>
            <a:r>
              <a:rPr lang="en-US" sz="1800" dirty="0">
                <a:ea typeface="ＭＳ Ｐゴシック" charset="0"/>
                <a:sym typeface="Symbol" charset="0"/>
              </a:rPr>
              <a:t> </a:t>
            </a:r>
            <a:r>
              <a:rPr lang="en-US" sz="1800" dirty="0">
                <a:ea typeface="ＭＳ Ｐゴシック" charset="0"/>
              </a:rPr>
              <a:t>(\d+</a:t>
            </a:r>
            <a:r>
              <a:rPr lang="en-US" sz="2000" b="1" dirty="0">
                <a:solidFill>
                  <a:srgbClr val="990000"/>
                </a:solidFill>
                <a:ea typeface="ＭＳ Ｐゴシック" charset="0"/>
              </a:rPr>
              <a:t>[\.\s\-]</a:t>
            </a:r>
            <a:r>
              <a:rPr lang="en-US" sz="1800" dirty="0">
                <a:ea typeface="ＭＳ Ｐゴシック" charset="0"/>
              </a:rPr>
              <a:t>)+\d+</a:t>
            </a:r>
          </a:p>
          <a:p>
            <a:pPr lvl="1">
              <a:buFont typeface="Arial" charset="0"/>
              <a:buNone/>
              <a:defRPr/>
            </a:pPr>
            <a:endParaRPr lang="en-US" sz="1600" dirty="0" smtClean="0">
              <a:ea typeface="ＭＳ Ｐゴシック" charset="0"/>
            </a:endParaRPr>
          </a:p>
          <a:p>
            <a:pPr lvl="1">
              <a:buFont typeface="Arial" charset="0"/>
              <a:buNone/>
              <a:defRPr/>
            </a:pPr>
            <a:endParaRPr lang="en-US" sz="1600" dirty="0">
              <a:ea typeface="ＭＳ Ｐゴシック" charset="0"/>
            </a:endParaRPr>
          </a:p>
          <a:p>
            <a:pPr>
              <a:buFont typeface="Wingdings" charset="0"/>
              <a:buChar char="§"/>
              <a:defRPr/>
            </a:pPr>
            <a:r>
              <a:rPr lang="en-US" sz="1800" dirty="0">
                <a:ea typeface="ＭＳ Ｐゴシック" charset="0"/>
                <a:cs typeface="ＭＳ Ｐゴシック" charset="0"/>
              </a:rPr>
              <a:t>Quantifier Restriction</a:t>
            </a:r>
          </a:p>
          <a:p>
            <a:pPr lvl="1">
              <a:buFont typeface="Arial" charset="0"/>
              <a:buNone/>
              <a:defRPr/>
            </a:pPr>
            <a:endParaRPr lang="en-US" sz="1600" dirty="0">
              <a:ea typeface="ＭＳ Ｐゴシック" charset="0"/>
            </a:endParaRPr>
          </a:p>
          <a:p>
            <a:pPr lvl="1">
              <a:buFont typeface="Arial" charset="0"/>
              <a:buNone/>
              <a:defRPr/>
            </a:pPr>
            <a:r>
              <a:rPr lang="en-US" sz="1600" dirty="0">
                <a:ea typeface="ＭＳ Ｐゴシック" charset="0"/>
              </a:rPr>
              <a:t>E.g. To restrict the number of digits in a block</a:t>
            </a:r>
            <a:endParaRPr lang="en-US" sz="1600" dirty="0">
              <a:solidFill>
                <a:srgbClr val="FF6600"/>
              </a:solidFill>
              <a:ea typeface="ＭＳ Ｐゴシック" charset="0"/>
            </a:endParaRPr>
          </a:p>
        </p:txBody>
      </p:sp>
      <p:sp>
        <p:nvSpPr>
          <p:cNvPr id="7" name="Slide Number Placeholder 5"/>
          <p:cNvSpPr>
            <a:spLocks noGrp="1"/>
          </p:cNvSpPr>
          <p:nvPr>
            <p:ph type="sldNum" sz="quarter" idx="10"/>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fld id="{DD386AEF-B434-4117-A9B0-544BE76A8533}" type="slidenum">
              <a:rPr lang="en-US" altLang="en-US" sz="1000">
                <a:solidFill>
                  <a:srgbClr val="FFFFFF"/>
                </a:solidFill>
              </a:rPr>
              <a:pPr eaLnBrk="1" hangingPunct="1"/>
              <a:t>55</a:t>
            </a:fld>
            <a:endParaRPr lang="en-US" altLang="en-US" sz="1000">
              <a:solidFill>
                <a:srgbClr val="FFFFFF"/>
              </a:solidFill>
            </a:endParaRPr>
          </a:p>
        </p:txBody>
      </p:sp>
      <p:graphicFrame>
        <p:nvGraphicFramePr>
          <p:cNvPr id="448514" name="Object 2"/>
          <p:cNvGraphicFramePr>
            <a:graphicFrameLocks noGrp="1" noChangeAspect="1"/>
          </p:cNvGraphicFramePr>
          <p:nvPr>
            <p:ph sz="quarter" idx="3"/>
          </p:nvPr>
        </p:nvGraphicFramePr>
        <p:xfrm>
          <a:off x="5257800" y="1371600"/>
          <a:ext cx="3886200" cy="1797050"/>
        </p:xfrm>
        <a:graphic>
          <a:graphicData uri="http://schemas.openxmlformats.org/presentationml/2006/ole">
            <mc:AlternateContent xmlns:mc="http://schemas.openxmlformats.org/markup-compatibility/2006">
              <mc:Choice xmlns:v="urn:schemas-microsoft-com:vml" Requires="v">
                <p:oleObj spid="_x0000_s1029" name="Bitmap Image" r:id="rId5" imgW="11428571" imgH="5285714" progId="Paint.Picture">
                  <p:embed/>
                </p:oleObj>
              </mc:Choice>
              <mc:Fallback>
                <p:oleObj name="Bitmap Image" r:id="rId5" imgW="11428571" imgH="5285714" progId="Paint.Picture">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57800" y="1371600"/>
                        <a:ext cx="3886200" cy="1797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448515" name="Rectangle 3"/>
          <p:cNvSpPr>
            <a:spLocks noChangeArrowheads="1"/>
          </p:cNvSpPr>
          <p:nvPr/>
        </p:nvSpPr>
        <p:spPr bwMode="auto">
          <a:xfrm>
            <a:off x="1447800" y="4724400"/>
            <a:ext cx="3276600" cy="381000"/>
          </a:xfrm>
          <a:prstGeom prst="rect">
            <a:avLst/>
          </a:prstGeom>
          <a:solidFill>
            <a:srgbClr val="F8F8F8"/>
          </a:solidFill>
          <a:ln w="9525">
            <a:solidFill>
              <a:srgbClr val="DDDDDD"/>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spcBef>
                <a:spcPct val="0"/>
              </a:spcBef>
              <a:defRPr/>
            </a:pPr>
            <a:r>
              <a:rPr lang="en-US" sz="1800">
                <a:solidFill>
                  <a:schemeClr val="tx1"/>
                </a:solidFill>
                <a:latin typeface="Arial" charset="0"/>
                <a:ea typeface="ＭＳ Ｐゴシック" charset="0"/>
              </a:rPr>
              <a:t>(\d</a:t>
            </a:r>
            <a:r>
              <a:rPr lang="en-US" sz="2000" b="1">
                <a:solidFill>
                  <a:srgbClr val="009900"/>
                </a:solidFill>
                <a:latin typeface="Arial" charset="0"/>
                <a:ea typeface="ＭＳ Ｐゴシック" charset="0"/>
              </a:rPr>
              <a:t>+</a:t>
            </a:r>
            <a:r>
              <a:rPr lang="en-US" sz="1800">
                <a:solidFill>
                  <a:schemeClr val="tx1"/>
                </a:solidFill>
                <a:latin typeface="Arial" charset="0"/>
                <a:ea typeface="ＭＳ Ｐゴシック" charset="0"/>
              </a:rPr>
              <a:t>\W)+\d+</a:t>
            </a:r>
            <a:r>
              <a:rPr lang="en-US" sz="1800" b="1">
                <a:solidFill>
                  <a:schemeClr val="tx1"/>
                </a:solidFill>
                <a:latin typeface="Arial" charset="0"/>
                <a:ea typeface="ＭＳ Ｐゴシック" charset="0"/>
              </a:rPr>
              <a:t>  </a:t>
            </a:r>
            <a:r>
              <a:rPr lang="en-US" sz="1800" b="1">
                <a:solidFill>
                  <a:schemeClr val="tx1"/>
                </a:solidFill>
                <a:latin typeface="Arial" charset="0"/>
                <a:ea typeface="ＭＳ Ｐゴシック" charset="0"/>
                <a:sym typeface="Symbol" charset="0"/>
              </a:rPr>
              <a:t> </a:t>
            </a:r>
            <a:r>
              <a:rPr lang="en-US" sz="1800">
                <a:solidFill>
                  <a:schemeClr val="tx1"/>
                </a:solidFill>
                <a:latin typeface="Arial" charset="0"/>
                <a:ea typeface="ＭＳ Ｐゴシック" charset="0"/>
              </a:rPr>
              <a:t>(\d</a:t>
            </a:r>
            <a:r>
              <a:rPr lang="en-US" sz="2000" b="1">
                <a:solidFill>
                  <a:srgbClr val="990000"/>
                </a:solidFill>
                <a:latin typeface="Arial" charset="0"/>
                <a:ea typeface="ＭＳ Ｐゴシック" charset="0"/>
              </a:rPr>
              <a:t>{3}</a:t>
            </a:r>
            <a:r>
              <a:rPr lang="en-US" sz="1800">
                <a:solidFill>
                  <a:schemeClr val="tx1"/>
                </a:solidFill>
                <a:latin typeface="Arial" charset="0"/>
                <a:ea typeface="ＭＳ Ｐゴシック" charset="0"/>
              </a:rPr>
              <a:t>\W)+\d+</a:t>
            </a:r>
          </a:p>
        </p:txBody>
      </p:sp>
      <p:sp>
        <p:nvSpPr>
          <p:cNvPr id="448517" name="Rectangle 5"/>
          <p:cNvSpPr>
            <a:spLocks noGrp="1" noChangeArrowheads="1"/>
          </p:cNvSpPr>
          <p:nvPr>
            <p:ph type="title"/>
          </p:nvPr>
        </p:nvSpPr>
        <p:spPr>
          <a:noFill/>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r>
              <a:rPr lang="en-US">
                <a:ea typeface="ＭＳ Ｐゴシック" charset="0"/>
              </a:rPr>
              <a:t>Applying Drop-Disjunct Transformation</a:t>
            </a:r>
          </a:p>
        </p:txBody>
      </p:sp>
    </p:spTree>
    <p:custDataLst>
      <p:tags r:id="rId2"/>
    </p:custDataLst>
    <p:extLst>
      <p:ext uri="{BB962C8B-B14F-4D97-AF65-F5344CB8AC3E}">
        <p14:creationId xmlns:p14="http://schemas.microsoft.com/office/powerpoint/2010/main" val="185024936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48518">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4851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48518">
                                            <p:txEl>
                                              <p:pRg st="1" end="1"/>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448518">
                                            <p:txEl>
                                              <p:pRg st="2" end="2"/>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448518">
                                            <p:txEl>
                                              <p:pRg st="4" end="4"/>
                                            </p:txEl>
                                          </p:spTgt>
                                        </p:tgtEl>
                                        <p:attrNameLst>
                                          <p:attrName>style.visibility</p:attrName>
                                        </p:attrNameLst>
                                      </p:cBhvr>
                                      <p:to>
                                        <p:strVal val="visible"/>
                                      </p:to>
                                    </p:set>
                                  </p:childTnLst>
                                </p:cTn>
                              </p:par>
                              <p:par>
                                <p:cTn id="23" presetID="3" presetClass="entr" presetSubtype="10" fill="hold" grpId="0" nodeType="withEffect">
                                  <p:stCondLst>
                                    <p:cond delay="0"/>
                                  </p:stCondLst>
                                  <p:childTnLst>
                                    <p:set>
                                      <p:cBhvr>
                                        <p:cTn id="24" dur="1" fill="hold">
                                          <p:stCondLst>
                                            <p:cond delay="0"/>
                                          </p:stCondLst>
                                        </p:cTn>
                                        <p:tgtEl>
                                          <p:spTgt spid="448516"/>
                                        </p:tgtEl>
                                        <p:attrNameLst>
                                          <p:attrName>style.visibility</p:attrName>
                                        </p:attrNameLst>
                                      </p:cBhvr>
                                      <p:to>
                                        <p:strVal val="visible"/>
                                      </p:to>
                                    </p:set>
                                    <p:animEffect transition="in" filter="blinds(horizontal)">
                                      <p:cBhvr>
                                        <p:cTn id="25" dur="500"/>
                                        <p:tgtEl>
                                          <p:spTgt spid="448516"/>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 presetClass="entr" presetSubtype="0" fill="hold" nodeType="clickEffect">
                                  <p:stCondLst>
                                    <p:cond delay="0"/>
                                  </p:stCondLst>
                                  <p:childTnLst>
                                    <p:set>
                                      <p:cBhvr>
                                        <p:cTn id="29" dur="1" fill="hold">
                                          <p:stCondLst>
                                            <p:cond delay="0"/>
                                          </p:stCondLst>
                                        </p:cTn>
                                        <p:tgtEl>
                                          <p:spTgt spid="448518">
                                            <p:txEl>
                                              <p:pRg st="7" end="7"/>
                                            </p:txEl>
                                          </p:spTgt>
                                        </p:tgtEl>
                                        <p:attrNameLst>
                                          <p:attrName>style.visibility</p:attrName>
                                        </p:attrNameLst>
                                      </p:cBhvr>
                                      <p:to>
                                        <p:strVal val="visible"/>
                                      </p:to>
                                    </p:set>
                                  </p:childTnLst>
                                </p:cTn>
                              </p:par>
                            </p:childTnLst>
                          </p:cTn>
                        </p:par>
                      </p:childTnLst>
                    </p:cTn>
                  </p:par>
                  <p:par>
                    <p:cTn id="30" fill="hold" nodeType="clickPar">
                      <p:stCondLst>
                        <p:cond delay="indefinite"/>
                      </p:stCondLst>
                      <p:childTnLst>
                        <p:par>
                          <p:cTn id="31" fill="hold" nodeType="withGroup">
                            <p:stCondLst>
                              <p:cond delay="0"/>
                            </p:stCondLst>
                            <p:childTnLst>
                              <p:par>
                                <p:cTn id="32" presetID="3" presetClass="entr" presetSubtype="10" fill="hold" nodeType="clickEffect">
                                  <p:stCondLst>
                                    <p:cond delay="0"/>
                                  </p:stCondLst>
                                  <p:childTnLst>
                                    <p:set>
                                      <p:cBhvr>
                                        <p:cTn id="33" dur="1" fill="hold">
                                          <p:stCondLst>
                                            <p:cond delay="0"/>
                                          </p:stCondLst>
                                        </p:cTn>
                                        <p:tgtEl>
                                          <p:spTgt spid="448518">
                                            <p:txEl>
                                              <p:pRg st="9" end="9"/>
                                            </p:txEl>
                                          </p:spTgt>
                                        </p:tgtEl>
                                        <p:attrNameLst>
                                          <p:attrName>style.visibility</p:attrName>
                                        </p:attrNameLst>
                                      </p:cBhvr>
                                      <p:to>
                                        <p:strVal val="visible"/>
                                      </p:to>
                                    </p:set>
                                    <p:animEffect transition="in" filter="blinds(horizontal)">
                                      <p:cBhvr>
                                        <p:cTn id="34" dur="500"/>
                                        <p:tgtEl>
                                          <p:spTgt spid="448518">
                                            <p:txEl>
                                              <p:pRg st="9" end="9"/>
                                            </p:txEl>
                                          </p:spTgt>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448515"/>
                                        </p:tgtEl>
                                        <p:attrNameLst>
                                          <p:attrName>style.visibility</p:attrName>
                                        </p:attrNameLst>
                                      </p:cBhvr>
                                      <p:to>
                                        <p:strVal val="visible"/>
                                      </p:to>
                                    </p:set>
                                    <p:animEffect transition="in" filter="blinds(horizontal)">
                                      <p:cBhvr>
                                        <p:cTn id="37" dur="500"/>
                                        <p:tgtEl>
                                          <p:spTgt spid="4485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8516" grpId="0" animBg="1"/>
      <p:bldP spid="448515"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4"/>
          <p:cNvSpPr>
            <a:spLocks noGrp="1"/>
          </p:cNvSpPr>
          <p:nvPr>
            <p:ph type="sldNum" sz="quarter" idx="10"/>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fld id="{10E38DC4-0755-44D7-ACFB-78AC372BAC7E}" type="slidenum">
              <a:rPr lang="en-US" altLang="en-US" sz="1000">
                <a:solidFill>
                  <a:srgbClr val="FFFFFF"/>
                </a:solidFill>
              </a:rPr>
              <a:pPr eaLnBrk="1" hangingPunct="1"/>
              <a:t>56</a:t>
            </a:fld>
            <a:endParaRPr lang="en-US" altLang="en-US" sz="1000">
              <a:solidFill>
                <a:srgbClr val="FFFFFF"/>
              </a:solidFill>
            </a:endParaRPr>
          </a:p>
        </p:txBody>
      </p:sp>
      <p:sp>
        <p:nvSpPr>
          <p:cNvPr id="449538" name="Rectangle 2"/>
          <p:cNvSpPr>
            <a:spLocks noGrp="1" noChangeArrowheads="1"/>
          </p:cNvSpPr>
          <p:nvPr>
            <p:ph type="title"/>
          </p:nvPr>
        </p:nvSpPr>
        <p:spPr>
          <a:noFill/>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r>
              <a:rPr lang="en-US">
                <a:ea typeface="ＭＳ Ｐゴシック" charset="0"/>
              </a:rPr>
              <a:t>Applying Include-Intersect Transformation </a:t>
            </a:r>
          </a:p>
        </p:txBody>
      </p:sp>
      <p:sp>
        <p:nvSpPr>
          <p:cNvPr id="449539" name="Rectangle 3"/>
          <p:cNvSpPr>
            <a:spLocks noGrp="1" noChangeArrowheads="1"/>
          </p:cNvSpPr>
          <p:nvPr>
            <p:ph type="body" sz="half" idx="1"/>
          </p:nvPr>
        </p:nvSpPr>
        <p:spPr>
          <a:xfrm>
            <a:off x="182563" y="1447800"/>
            <a:ext cx="8428037" cy="4800600"/>
          </a:xfrm>
          <a:noFill/>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buFont typeface="Wingdings" charset="0"/>
              <a:buChar char="§"/>
              <a:defRPr/>
            </a:pPr>
            <a:r>
              <a:rPr lang="en-US" sz="2000" dirty="0">
                <a:ea typeface="ＭＳ Ｐゴシック" charset="0"/>
                <a:cs typeface="ＭＳ Ｐゴシック" charset="0"/>
              </a:rPr>
              <a:t>Negative Dictionaries</a:t>
            </a:r>
          </a:p>
          <a:p>
            <a:pPr lvl="1">
              <a:buFont typeface="Arial" charset="0"/>
              <a:buChar char="–"/>
              <a:defRPr/>
            </a:pPr>
            <a:r>
              <a:rPr lang="en-US" sz="2000" dirty="0">
                <a:ea typeface="ＭＳ Ｐゴシック" charset="0"/>
              </a:rPr>
              <a:t>Disallow certain words from matching specific portions of the regex</a:t>
            </a:r>
          </a:p>
          <a:p>
            <a:pPr lvl="1">
              <a:buFont typeface="Arial" charset="0"/>
              <a:buChar char="–"/>
              <a:defRPr/>
            </a:pPr>
            <a:endParaRPr lang="en-US" sz="2000" dirty="0">
              <a:ea typeface="ＭＳ Ｐゴシック" charset="0"/>
            </a:endParaRPr>
          </a:p>
          <a:p>
            <a:pPr lvl="2">
              <a:buFontTx/>
              <a:buNone/>
              <a:defRPr/>
            </a:pPr>
            <a:r>
              <a:rPr lang="en-US" dirty="0">
                <a:ea typeface="ＭＳ Ｐゴシック" charset="0"/>
              </a:rPr>
              <a:t>E.g. a simple pattern for software name extraction:</a:t>
            </a:r>
          </a:p>
          <a:p>
            <a:pPr>
              <a:buFont typeface="Wingdings" charset="0"/>
              <a:buNone/>
              <a:defRPr/>
            </a:pPr>
            <a:r>
              <a:rPr lang="en-US" sz="1800" b="0" dirty="0">
                <a:ea typeface="ＭＳ Ｐゴシック" charset="0"/>
                <a:cs typeface="ＭＳ Ｐゴシック" charset="0"/>
              </a:rPr>
              <a:t>	</a:t>
            </a:r>
            <a:r>
              <a:rPr lang="en-US" sz="1800" i="1" dirty="0">
                <a:ea typeface="ＭＳ Ｐゴシック" charset="0"/>
                <a:cs typeface="ＭＳ Ｐゴシック" charset="0"/>
              </a:rPr>
              <a:t>	</a:t>
            </a:r>
            <a:r>
              <a:rPr lang="en-US" sz="1800" i="1" dirty="0">
                <a:solidFill>
                  <a:srgbClr val="0000FF"/>
                </a:solidFill>
                <a:ea typeface="ＭＳ Ｐゴシック" charset="0"/>
                <a:cs typeface="ＭＳ Ｐゴシック" charset="0"/>
              </a:rPr>
              <a:t>blocks of capitalized words</a:t>
            </a:r>
            <a:r>
              <a:rPr lang="en-US" sz="1800" i="1" dirty="0">
                <a:ea typeface="ＭＳ Ｐゴシック" charset="0"/>
                <a:cs typeface="ＭＳ Ｐゴシック" charset="0"/>
              </a:rPr>
              <a:t> followed by </a:t>
            </a:r>
            <a:r>
              <a:rPr lang="en-US" sz="1800" i="1" dirty="0">
                <a:solidFill>
                  <a:srgbClr val="FF00FF"/>
                </a:solidFill>
                <a:ea typeface="ＭＳ Ｐゴシック" charset="0"/>
                <a:cs typeface="ＭＳ Ｐゴシック" charset="0"/>
              </a:rPr>
              <a:t>version number</a:t>
            </a:r>
            <a:r>
              <a:rPr lang="en-US" sz="1800" dirty="0">
                <a:ea typeface="ＭＳ Ｐゴシック" charset="0"/>
                <a:cs typeface="ＭＳ Ｐゴシック" charset="0"/>
              </a:rPr>
              <a:t>: </a:t>
            </a:r>
          </a:p>
          <a:p>
            <a:pPr>
              <a:buFont typeface="Wingdings" charset="0"/>
              <a:buNone/>
              <a:defRPr/>
            </a:pPr>
            <a:r>
              <a:rPr lang="en-US" sz="1800" dirty="0">
                <a:ea typeface="ＭＳ Ｐゴシック" charset="0"/>
                <a:cs typeface="ＭＳ Ｐゴシック" charset="0"/>
              </a:rPr>
              <a:t>	</a:t>
            </a:r>
            <a:r>
              <a:rPr lang="en-US" sz="2000" dirty="0">
                <a:ea typeface="ＭＳ Ｐゴシック" charset="0"/>
                <a:cs typeface="ＭＳ Ｐゴシック" charset="0"/>
              </a:rPr>
              <a:t>		</a:t>
            </a:r>
            <a:r>
              <a:rPr lang="en-US" sz="2000" b="0" dirty="0">
                <a:ea typeface="ＭＳ Ｐゴシック" charset="0"/>
                <a:cs typeface="ＭＳ Ｐゴシック" charset="0"/>
              </a:rPr>
              <a:t>R</a:t>
            </a:r>
            <a:r>
              <a:rPr lang="en-US" sz="2000" b="0" baseline="-25000" dirty="0">
                <a:ea typeface="ＭＳ Ｐゴシック" charset="0"/>
                <a:cs typeface="ＭＳ Ｐゴシック" charset="0"/>
              </a:rPr>
              <a:t>0</a:t>
            </a:r>
            <a:r>
              <a:rPr lang="en-US" sz="2000" b="0" dirty="0">
                <a:ea typeface="ＭＳ Ｐゴシック" charset="0"/>
                <a:cs typeface="ＭＳ Ｐゴシック" charset="0"/>
              </a:rPr>
              <a:t> </a:t>
            </a:r>
            <a:r>
              <a:rPr lang="en-US" sz="2000" b="0" dirty="0">
                <a:solidFill>
                  <a:srgbClr val="0000FF"/>
                </a:solidFill>
                <a:ea typeface="ＭＳ Ｐゴシック" charset="0"/>
                <a:cs typeface="ＭＳ Ｐゴシック" charset="0"/>
              </a:rPr>
              <a:t>= </a:t>
            </a:r>
            <a:r>
              <a:rPr lang="en-US" sz="1800" b="0" dirty="0">
                <a:solidFill>
                  <a:srgbClr val="0000FF"/>
                </a:solidFill>
                <a:ea typeface="ＭＳ Ｐゴシック" charset="0"/>
                <a:cs typeface="ＭＳ Ｐゴシック" charset="0"/>
              </a:rPr>
              <a:t>([A-Z]\w*\s*)+</a:t>
            </a:r>
            <a:r>
              <a:rPr lang="en-US" sz="1800" b="0" dirty="0">
                <a:solidFill>
                  <a:srgbClr val="FF00FF"/>
                </a:solidFill>
                <a:ea typeface="ＭＳ Ｐゴシック" charset="0"/>
                <a:cs typeface="ＭＳ Ｐゴシック" charset="0"/>
              </a:rPr>
              <a:t>[</a:t>
            </a:r>
            <a:r>
              <a:rPr lang="en-US" sz="1800" b="0" dirty="0" err="1">
                <a:solidFill>
                  <a:srgbClr val="FF00FF"/>
                </a:solidFill>
                <a:ea typeface="ＭＳ Ｐゴシック" charset="0"/>
                <a:cs typeface="ＭＳ Ｐゴシック" charset="0"/>
              </a:rPr>
              <a:t>Vv</a:t>
            </a:r>
            <a:r>
              <a:rPr lang="en-US" sz="1800" b="0" dirty="0">
                <a:solidFill>
                  <a:srgbClr val="FF00FF"/>
                </a:solidFill>
                <a:ea typeface="ＭＳ Ｐゴシック" charset="0"/>
                <a:cs typeface="ＭＳ Ｐゴシック" charset="0"/>
              </a:rPr>
              <a:t>]?(\d+\.?)+</a:t>
            </a:r>
            <a:r>
              <a:rPr lang="en-US" sz="1800" dirty="0">
                <a:ea typeface="ＭＳ Ｐゴシック" charset="0"/>
                <a:cs typeface="ＭＳ Ｐゴシック" charset="0"/>
              </a:rPr>
              <a:t> </a:t>
            </a:r>
            <a:endParaRPr lang="en-US" sz="2000" dirty="0">
              <a:ea typeface="ＭＳ Ｐゴシック" charset="0"/>
              <a:cs typeface="ＭＳ Ｐゴシック" charset="0"/>
            </a:endParaRPr>
          </a:p>
          <a:p>
            <a:pPr lvl="1">
              <a:buFont typeface="Arial" charset="0"/>
              <a:buChar char="–"/>
              <a:defRPr/>
            </a:pPr>
            <a:r>
              <a:rPr lang="en-US" sz="2000" dirty="0">
                <a:ea typeface="ＭＳ Ｐゴシック" charset="0"/>
              </a:rPr>
              <a:t>Identifies valid software name (e.g. </a:t>
            </a:r>
            <a:r>
              <a:rPr lang="en-US" sz="1800" b="1" i="1" dirty="0">
                <a:solidFill>
                  <a:schemeClr val="hlink"/>
                </a:solidFill>
                <a:ea typeface="ＭＳ Ｐゴシック" charset="0"/>
              </a:rPr>
              <a:t>Eclipse 3.2, Windows 2000</a:t>
            </a:r>
            <a:r>
              <a:rPr lang="en-US" sz="2000" dirty="0">
                <a:ea typeface="ＭＳ Ｐゴシック" charset="0"/>
              </a:rPr>
              <a:t>)</a:t>
            </a:r>
          </a:p>
          <a:p>
            <a:pPr lvl="1">
              <a:buFont typeface="Arial" charset="0"/>
              <a:buChar char="–"/>
              <a:defRPr/>
            </a:pPr>
            <a:r>
              <a:rPr lang="en-US" sz="2000" dirty="0">
                <a:ea typeface="ＭＳ Ｐゴシック" charset="0"/>
              </a:rPr>
              <a:t>Produces invalid matches (e.g. </a:t>
            </a:r>
            <a:r>
              <a:rPr lang="en-US" sz="1800" b="1" i="1" dirty="0">
                <a:solidFill>
                  <a:schemeClr val="hlink"/>
                </a:solidFill>
                <a:ea typeface="ＭＳ Ｐゴシック" charset="0"/>
              </a:rPr>
              <a:t>ENGLISH 123, Room 301, Chapter 1.2</a:t>
            </a:r>
            <a:r>
              <a:rPr lang="en-US" sz="2000" dirty="0">
                <a:ea typeface="ＭＳ Ｐゴシック" charset="0"/>
              </a:rPr>
              <a:t>) </a:t>
            </a:r>
          </a:p>
          <a:p>
            <a:pPr>
              <a:buFont typeface="Wingdings" charset="0"/>
              <a:buChar char="§"/>
              <a:defRPr/>
            </a:pPr>
            <a:endParaRPr lang="en-US" sz="1800" dirty="0">
              <a:ea typeface="ＭＳ Ｐゴシック" charset="0"/>
              <a:cs typeface="ＭＳ Ｐゴシック" charset="0"/>
            </a:endParaRPr>
          </a:p>
        </p:txBody>
      </p:sp>
      <p:sp>
        <p:nvSpPr>
          <p:cNvPr id="449540" name="Rectangle 4"/>
          <p:cNvSpPr>
            <a:spLocks noChangeArrowheads="1"/>
          </p:cNvSpPr>
          <p:nvPr/>
        </p:nvSpPr>
        <p:spPr bwMode="auto">
          <a:xfrm>
            <a:off x="533400" y="3810000"/>
            <a:ext cx="7315200" cy="381000"/>
          </a:xfrm>
          <a:prstGeom prst="rect">
            <a:avLst/>
          </a:prstGeom>
          <a:noFill/>
          <a:ln w="28575">
            <a:solidFill>
              <a:srgbClr val="FF0000"/>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49541" name="AutoShape 5"/>
          <p:cNvSpPr>
            <a:spLocks noChangeArrowheads="1"/>
          </p:cNvSpPr>
          <p:nvPr/>
        </p:nvSpPr>
        <p:spPr bwMode="auto">
          <a:xfrm>
            <a:off x="3962400" y="4572000"/>
            <a:ext cx="381000" cy="381000"/>
          </a:xfrm>
          <a:prstGeom prst="downArrow">
            <a:avLst>
              <a:gd name="adj1" fmla="val 50000"/>
              <a:gd name="adj2" fmla="val 25000"/>
            </a:avLst>
          </a:prstGeom>
          <a:solidFill>
            <a:srgbClr val="FFCC00"/>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449542" name="Rectangle 6"/>
          <p:cNvSpPr>
            <a:spLocks noChangeArrowheads="1"/>
          </p:cNvSpPr>
          <p:nvPr/>
        </p:nvSpPr>
        <p:spPr bwMode="auto">
          <a:xfrm>
            <a:off x="152400" y="5181600"/>
            <a:ext cx="8839200" cy="304800"/>
          </a:xfrm>
          <a:prstGeom prst="rect">
            <a:avLst/>
          </a:prstGeom>
          <a:solidFill>
            <a:srgbClr val="F8F8F8"/>
          </a:solidFill>
          <a:ln w="9525">
            <a:solidFill>
              <a:srgbClr val="DDDDDD"/>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spcBef>
                <a:spcPct val="0"/>
              </a:spcBef>
              <a:defRPr/>
            </a:pPr>
            <a:r>
              <a:rPr lang="en-US" sz="1800" b="1" dirty="0">
                <a:solidFill>
                  <a:schemeClr val="hlink"/>
                </a:solidFill>
                <a:latin typeface="Arial" charset="0"/>
                <a:ea typeface="ＭＳ Ｐゴシック" charset="0"/>
              </a:rPr>
              <a:t>([A-Z]\w*\s*)</a:t>
            </a:r>
            <a:r>
              <a:rPr lang="en-US" sz="1600" dirty="0">
                <a:solidFill>
                  <a:schemeClr val="tx1"/>
                </a:solidFill>
                <a:latin typeface="Arial" charset="0"/>
                <a:ea typeface="ＭＳ Ｐゴシック" charset="0"/>
              </a:rPr>
              <a:t>+[</a:t>
            </a:r>
            <a:r>
              <a:rPr lang="en-US" sz="1600" dirty="0" err="1">
                <a:solidFill>
                  <a:schemeClr val="tx1"/>
                </a:solidFill>
                <a:latin typeface="Arial" charset="0"/>
                <a:ea typeface="ＭＳ Ｐゴシック" charset="0"/>
              </a:rPr>
              <a:t>Vv</a:t>
            </a:r>
            <a:r>
              <a:rPr lang="en-US" sz="1600" dirty="0">
                <a:solidFill>
                  <a:schemeClr val="tx1"/>
                </a:solidFill>
                <a:latin typeface="Arial" charset="0"/>
                <a:ea typeface="ＭＳ Ｐゴシック" charset="0"/>
              </a:rPr>
              <a:t>]?(\d+\.?)+  </a:t>
            </a:r>
            <a:r>
              <a:rPr lang="en-US" sz="1600" dirty="0">
                <a:solidFill>
                  <a:schemeClr val="tx1"/>
                </a:solidFill>
                <a:latin typeface="Arial" charset="0"/>
                <a:ea typeface="ＭＳ Ｐゴシック" charset="0"/>
                <a:sym typeface="Symbol" charset="0"/>
              </a:rPr>
              <a:t> </a:t>
            </a:r>
            <a:r>
              <a:rPr lang="en-US" sz="1800" b="1" dirty="0">
                <a:solidFill>
                  <a:schemeClr val="hlink"/>
                </a:solidFill>
                <a:latin typeface="Arial" charset="0"/>
                <a:ea typeface="ＭＳ Ｐゴシック" charset="0"/>
              </a:rPr>
              <a:t>(</a:t>
            </a:r>
            <a:r>
              <a:rPr lang="en-US" sz="1800" b="1" dirty="0">
                <a:solidFill>
                  <a:srgbClr val="FF6600"/>
                </a:solidFill>
                <a:latin typeface="Arial" charset="0"/>
                <a:ea typeface="ＭＳ Ｐゴシック" charset="0"/>
              </a:rPr>
              <a:t>                                                   </a:t>
            </a:r>
            <a:r>
              <a:rPr lang="en-US" sz="1800" b="1" dirty="0">
                <a:solidFill>
                  <a:schemeClr val="hlink"/>
                </a:solidFill>
                <a:latin typeface="Arial" charset="0"/>
                <a:ea typeface="ＭＳ Ｐゴシック" charset="0"/>
              </a:rPr>
              <a:t>[A-Z]\w*\s*)</a:t>
            </a:r>
            <a:r>
              <a:rPr lang="en-US" sz="1600" dirty="0">
                <a:solidFill>
                  <a:schemeClr val="tx1"/>
                </a:solidFill>
                <a:latin typeface="Arial" charset="0"/>
                <a:ea typeface="ＭＳ Ｐゴシック" charset="0"/>
              </a:rPr>
              <a:t>+[</a:t>
            </a:r>
            <a:r>
              <a:rPr lang="en-US" sz="1600" dirty="0" err="1">
                <a:solidFill>
                  <a:schemeClr val="tx1"/>
                </a:solidFill>
                <a:latin typeface="Arial" charset="0"/>
                <a:ea typeface="ＭＳ Ｐゴシック" charset="0"/>
              </a:rPr>
              <a:t>Vv</a:t>
            </a:r>
            <a:r>
              <a:rPr lang="en-US" sz="1600" dirty="0">
                <a:solidFill>
                  <a:schemeClr val="tx1"/>
                </a:solidFill>
                <a:latin typeface="Arial" charset="0"/>
                <a:ea typeface="ＭＳ Ｐゴシック" charset="0"/>
              </a:rPr>
              <a:t>]?(\d+\.?)+</a:t>
            </a:r>
          </a:p>
        </p:txBody>
      </p:sp>
      <p:sp>
        <p:nvSpPr>
          <p:cNvPr id="449543" name="Rectangle 7"/>
          <p:cNvSpPr>
            <a:spLocks noChangeArrowheads="1"/>
          </p:cNvSpPr>
          <p:nvPr/>
        </p:nvSpPr>
        <p:spPr bwMode="auto">
          <a:xfrm>
            <a:off x="3124200" y="5181600"/>
            <a:ext cx="3352800" cy="304800"/>
          </a:xfrm>
          <a:prstGeom prst="rect">
            <a:avLst/>
          </a:prstGeom>
          <a:solidFill>
            <a:srgbClr val="F8F8F8"/>
          </a:solidFill>
          <a:ln>
            <a:noFill/>
          </a:ln>
          <a:effectLst/>
          <a:extLst>
            <a:ext uri="{91240B29-F687-4f45-9708-019B960494DF}">
              <a14:hiddenLine xmlns="" xmlns:a14="http://schemas.microsoft.com/office/drawing/2010/main" w="9525">
                <a:solidFill>
                  <a:srgbClr val="DDDDDD"/>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spcBef>
                <a:spcPct val="0"/>
              </a:spcBef>
              <a:defRPr/>
            </a:pPr>
            <a:r>
              <a:rPr lang="en-US" sz="1800" b="1">
                <a:solidFill>
                  <a:schemeClr val="hlink"/>
                </a:solidFill>
                <a:latin typeface="Arial" charset="0"/>
                <a:ea typeface="ＭＳ Ｐゴシック" charset="0"/>
              </a:rPr>
              <a:t>(</a:t>
            </a:r>
            <a:r>
              <a:rPr lang="en-US" sz="1800" b="1">
                <a:solidFill>
                  <a:srgbClr val="FF6600"/>
                </a:solidFill>
                <a:latin typeface="Arial" charset="0"/>
                <a:ea typeface="ＭＳ Ｐゴシック" charset="0"/>
              </a:rPr>
              <a:t>(?! ENGLISH|Room|Chapter)</a:t>
            </a:r>
            <a:endParaRPr lang="en-US" sz="1600">
              <a:solidFill>
                <a:schemeClr val="tx1"/>
              </a:solidFill>
              <a:latin typeface="Arial" charset="0"/>
              <a:ea typeface="ＭＳ Ｐゴシック" charset="0"/>
            </a:endParaRPr>
          </a:p>
        </p:txBody>
      </p:sp>
    </p:spTree>
    <p:custDataLst>
      <p:tags r:id="rId1"/>
    </p:custDataLst>
    <p:extLst>
      <p:ext uri="{BB962C8B-B14F-4D97-AF65-F5344CB8AC3E}">
        <p14:creationId xmlns:p14="http://schemas.microsoft.com/office/powerpoint/2010/main" val="247468019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49539">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49539">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ntr" presetSubtype="10" fill="hold" nodeType="clickEffect">
                                  <p:stCondLst>
                                    <p:cond delay="0"/>
                                  </p:stCondLst>
                                  <p:childTnLst>
                                    <p:set>
                                      <p:cBhvr>
                                        <p:cTn id="14" dur="1" fill="hold">
                                          <p:stCondLst>
                                            <p:cond delay="0"/>
                                          </p:stCondLst>
                                        </p:cTn>
                                        <p:tgtEl>
                                          <p:spTgt spid="449539">
                                            <p:txEl>
                                              <p:pRg st="3" end="3"/>
                                            </p:txEl>
                                          </p:spTgt>
                                        </p:tgtEl>
                                        <p:attrNameLst>
                                          <p:attrName>style.visibility</p:attrName>
                                        </p:attrNameLst>
                                      </p:cBhvr>
                                      <p:to>
                                        <p:strVal val="visible"/>
                                      </p:to>
                                    </p:set>
                                    <p:animEffect transition="in" filter="blinds(horizontal)">
                                      <p:cBhvr>
                                        <p:cTn id="15" dur="500"/>
                                        <p:tgtEl>
                                          <p:spTgt spid="449539">
                                            <p:txEl>
                                              <p:pRg st="3" end="3"/>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449539">
                                            <p:txEl>
                                              <p:pRg st="4" end="4"/>
                                            </p:txEl>
                                          </p:spTgt>
                                        </p:tgtEl>
                                        <p:attrNameLst>
                                          <p:attrName>style.visibility</p:attrName>
                                        </p:attrNameLst>
                                      </p:cBhvr>
                                      <p:to>
                                        <p:strVal val="visible"/>
                                      </p:to>
                                    </p:set>
                                    <p:animEffect transition="in" filter="blinds(horizontal)">
                                      <p:cBhvr>
                                        <p:cTn id="18" dur="500"/>
                                        <p:tgtEl>
                                          <p:spTgt spid="449539">
                                            <p:txEl>
                                              <p:pRg st="4" end="4"/>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449539">
                                            <p:txEl>
                                              <p:pRg st="5" end="5"/>
                                            </p:txEl>
                                          </p:spTgt>
                                        </p:tgtEl>
                                        <p:attrNameLst>
                                          <p:attrName>style.visibility</p:attrName>
                                        </p:attrNameLst>
                                      </p:cBhvr>
                                      <p:to>
                                        <p:strVal val="visible"/>
                                      </p:to>
                                    </p:set>
                                    <p:animEffect transition="in" filter="blinds(horizontal)">
                                      <p:cBhvr>
                                        <p:cTn id="21" dur="500"/>
                                        <p:tgtEl>
                                          <p:spTgt spid="449539">
                                            <p:txEl>
                                              <p:pRg st="5" end="5"/>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3" presetClass="entr" presetSubtype="10" fill="hold" nodeType="clickEffect">
                                  <p:stCondLst>
                                    <p:cond delay="0"/>
                                  </p:stCondLst>
                                  <p:childTnLst>
                                    <p:set>
                                      <p:cBhvr>
                                        <p:cTn id="25" dur="1" fill="hold">
                                          <p:stCondLst>
                                            <p:cond delay="0"/>
                                          </p:stCondLst>
                                        </p:cTn>
                                        <p:tgtEl>
                                          <p:spTgt spid="449539">
                                            <p:txEl>
                                              <p:pRg st="6" end="6"/>
                                            </p:txEl>
                                          </p:spTgt>
                                        </p:tgtEl>
                                        <p:attrNameLst>
                                          <p:attrName>style.visibility</p:attrName>
                                        </p:attrNameLst>
                                      </p:cBhvr>
                                      <p:to>
                                        <p:strVal val="visible"/>
                                      </p:to>
                                    </p:set>
                                    <p:animEffect transition="in" filter="blinds(horizontal)">
                                      <p:cBhvr>
                                        <p:cTn id="26" dur="500"/>
                                        <p:tgtEl>
                                          <p:spTgt spid="449539">
                                            <p:txEl>
                                              <p:pRg st="6" end="6"/>
                                            </p:txEl>
                                          </p:spTgt>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3" presetClass="entr" presetSubtype="10" fill="hold" nodeType="clickEffect">
                                  <p:stCondLst>
                                    <p:cond delay="0"/>
                                  </p:stCondLst>
                                  <p:childTnLst>
                                    <p:set>
                                      <p:cBhvr>
                                        <p:cTn id="30" dur="1" fill="hold">
                                          <p:stCondLst>
                                            <p:cond delay="0"/>
                                          </p:stCondLst>
                                        </p:cTn>
                                        <p:tgtEl>
                                          <p:spTgt spid="449539">
                                            <p:txEl>
                                              <p:pRg st="7" end="7"/>
                                            </p:txEl>
                                          </p:spTgt>
                                        </p:tgtEl>
                                        <p:attrNameLst>
                                          <p:attrName>style.visibility</p:attrName>
                                        </p:attrNameLst>
                                      </p:cBhvr>
                                      <p:to>
                                        <p:strVal val="visible"/>
                                      </p:to>
                                    </p:set>
                                    <p:animEffect transition="in" filter="blinds(horizontal)">
                                      <p:cBhvr>
                                        <p:cTn id="31" dur="500"/>
                                        <p:tgtEl>
                                          <p:spTgt spid="449539">
                                            <p:txEl>
                                              <p:pRg st="7" end="7"/>
                                            </p:txEl>
                                          </p:spTgt>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449540"/>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449541"/>
                                        </p:tgtEl>
                                        <p:attrNameLst>
                                          <p:attrName>style.visibility</p:attrName>
                                        </p:attrNameLst>
                                      </p:cBhvr>
                                      <p:to>
                                        <p:strVal val="visible"/>
                                      </p:to>
                                    </p:set>
                                  </p:childTnLst>
                                </p:cTn>
                              </p:par>
                            </p:childTnLst>
                          </p:cTn>
                        </p:par>
                      </p:childTnLst>
                    </p:cTn>
                  </p:par>
                  <p:par>
                    <p:cTn id="38" fill="hold" nodeType="clickPar">
                      <p:stCondLst>
                        <p:cond delay="indefinite"/>
                      </p:stCondLst>
                      <p:childTnLst>
                        <p:par>
                          <p:cTn id="39" fill="hold" nodeType="withGroup">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449542"/>
                                        </p:tgtEl>
                                        <p:attrNameLst>
                                          <p:attrName>style.visibility</p:attrName>
                                        </p:attrNameLst>
                                      </p:cBhvr>
                                      <p:to>
                                        <p:strVal val="visible"/>
                                      </p:to>
                                    </p:set>
                                  </p:childTnLst>
                                </p:cTn>
                              </p:par>
                            </p:childTnLst>
                          </p:cTn>
                        </p:par>
                      </p:childTnLst>
                    </p:cTn>
                  </p:par>
                  <p:par>
                    <p:cTn id="42" fill="hold" nodeType="clickPar">
                      <p:stCondLst>
                        <p:cond delay="indefinite"/>
                      </p:stCondLst>
                      <p:childTnLst>
                        <p:par>
                          <p:cTn id="43" fill="hold" nodeType="withGroup">
                            <p:stCondLst>
                              <p:cond delay="0"/>
                            </p:stCondLst>
                            <p:childTnLst>
                              <p:par>
                                <p:cTn id="44" presetID="27" presetClass="entr" presetSubtype="0" fill="hold" nodeType="clickEffect">
                                  <p:stCondLst>
                                    <p:cond delay="0"/>
                                  </p:stCondLst>
                                  <p:iterate type="lt">
                                    <p:tmPct val="50000"/>
                                  </p:iterate>
                                  <p:childTnLst>
                                    <p:set>
                                      <p:cBhvr>
                                        <p:cTn id="45" dur="1" fill="hold">
                                          <p:stCondLst>
                                            <p:cond delay="0"/>
                                          </p:stCondLst>
                                        </p:cTn>
                                        <p:tgtEl>
                                          <p:spTgt spid="449543">
                                            <p:txEl>
                                              <p:pRg st="0" end="0"/>
                                            </p:txEl>
                                          </p:spTgt>
                                        </p:tgtEl>
                                        <p:attrNameLst>
                                          <p:attrName>style.visibility</p:attrName>
                                        </p:attrNameLst>
                                      </p:cBhvr>
                                      <p:to>
                                        <p:strVal val="visible"/>
                                      </p:to>
                                    </p:set>
                                    <p:anim calcmode="discrete" valueType="clr">
                                      <p:cBhvr override="childStyle">
                                        <p:cTn id="46" dur="80"/>
                                        <p:tgtEl>
                                          <p:spTgt spid="44954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7" dur="80"/>
                                        <p:tgtEl>
                                          <p:spTgt spid="449543">
                                            <p:txEl>
                                              <p:pRg st="0" end="0"/>
                                            </p:txEl>
                                          </p:spTgt>
                                        </p:tgtEl>
                                        <p:attrNameLst>
                                          <p:attrName>fillcolor</p:attrName>
                                        </p:attrNameLst>
                                      </p:cBhvr>
                                      <p:tavLst>
                                        <p:tav tm="0">
                                          <p:val>
                                            <p:clrVal>
                                              <a:schemeClr val="accent2"/>
                                            </p:clrVal>
                                          </p:val>
                                        </p:tav>
                                        <p:tav tm="50000">
                                          <p:val>
                                            <p:clrVal>
                                              <a:schemeClr val="hlink"/>
                                            </p:clrVal>
                                          </p:val>
                                        </p:tav>
                                      </p:tavLst>
                                    </p:anim>
                                    <p:set>
                                      <p:cBhvr>
                                        <p:cTn id="48" dur="80"/>
                                        <p:tgtEl>
                                          <p:spTgt spid="449543">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9540" grpId="0" animBg="1"/>
      <p:bldP spid="449541" grpId="0" animBg="1"/>
      <p:bldP spid="449542"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ReLIE</a:t>
            </a:r>
            <a:r>
              <a:rPr lang="en-US" dirty="0"/>
              <a:t> </a:t>
            </a:r>
            <a:r>
              <a:rPr lang="en-US" dirty="0" smtClean="0"/>
              <a:t>vs. CRF </a:t>
            </a:r>
            <a:endParaRPr lang="en-US" dirty="0"/>
          </a:p>
        </p:txBody>
      </p:sp>
      <p:sp>
        <p:nvSpPr>
          <p:cNvPr id="3" name="Content Placeholder 2"/>
          <p:cNvSpPr>
            <a:spLocks noGrp="1"/>
          </p:cNvSpPr>
          <p:nvPr>
            <p:ph idx="1"/>
          </p:nvPr>
        </p:nvSpPr>
        <p:spPr/>
        <p:txBody>
          <a:bodyPr/>
          <a:lstStyle/>
          <a:p>
            <a:r>
              <a:rPr lang="en-US" sz="1800" dirty="0" smtClean="0"/>
              <a:t>When trained and tested on the same domain, ReLIE regexes and CRF are comparable</a:t>
            </a:r>
          </a:p>
          <a:p>
            <a:pPr lvl="1"/>
            <a:r>
              <a:rPr lang="en-US" sz="1800" dirty="0" smtClean="0"/>
              <a:t>ReLIE has a slight edge with small training sets</a:t>
            </a:r>
          </a:p>
          <a:p>
            <a:pPr lvl="1"/>
            <a:r>
              <a:rPr lang="en-US" sz="1800" dirty="0" smtClean="0"/>
              <a:t>When used as features, sub-portions of ReLIE regexes </a:t>
            </a:r>
            <a:r>
              <a:rPr lang="en-US" sz="1800" dirty="0"/>
              <a:t>improves accuracy of CRF </a:t>
            </a:r>
            <a:r>
              <a:rPr lang="en-US" sz="1800" dirty="0" smtClean="0"/>
              <a:t>with small training sets</a:t>
            </a:r>
          </a:p>
          <a:p>
            <a:pPr lvl="1"/>
            <a:endParaRPr lang="en-US" sz="1800" dirty="0" smtClean="0"/>
          </a:p>
          <a:p>
            <a:r>
              <a:rPr lang="en-US" sz="1800" dirty="0"/>
              <a:t>W</a:t>
            </a:r>
            <a:r>
              <a:rPr lang="en-US" sz="1800" dirty="0" smtClean="0"/>
              <a:t>hen trained on one domain and tested on another domain, ReLIE does much better !</a:t>
            </a:r>
          </a:p>
          <a:p>
            <a:pPr marL="346075" lvl="1" indent="0">
              <a:buNone/>
            </a:pPr>
            <a:endParaRPr lang="en-US" sz="1800" dirty="0" smtClean="0"/>
          </a:p>
          <a:p>
            <a:r>
              <a:rPr lang="en-US" sz="1800" b="1" dirty="0" smtClean="0">
                <a:solidFill>
                  <a:srgbClr val="FF0000"/>
                </a:solidFill>
              </a:rPr>
              <a:t>Transparent simple model </a:t>
            </a:r>
            <a:r>
              <a:rPr lang="en-US" sz="1800" b="1" dirty="0">
                <a:solidFill>
                  <a:srgbClr val="FF0000"/>
                </a:solidFill>
              </a:rPr>
              <a:t>gives comparable accuracy to opaque complex model  </a:t>
            </a:r>
            <a:r>
              <a:rPr lang="en-US" sz="1800" b="1" dirty="0" smtClean="0">
                <a:solidFill>
                  <a:srgbClr val="FF0000"/>
                </a:solidFill>
              </a:rPr>
              <a:t>!</a:t>
            </a:r>
            <a:endParaRPr lang="en-US" sz="1800" b="1" dirty="0">
              <a:solidFill>
                <a:srgbClr val="FF0000"/>
              </a:solidFill>
            </a:endParaRPr>
          </a:p>
          <a:p>
            <a:endParaRPr lang="en-US" dirty="0" smtClean="0"/>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57</a:t>
            </a:fld>
            <a:endParaRPr lang="en-US" altLang="en-US"/>
          </a:p>
        </p:txBody>
      </p:sp>
    </p:spTree>
    <p:extLst>
      <p:ext uri="{BB962C8B-B14F-4D97-AF65-F5344CB8AC3E}">
        <p14:creationId xmlns:p14="http://schemas.microsoft.com/office/powerpoint/2010/main" val="62776847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2"/>
            <a:r>
              <a:rPr lang="en-US" dirty="0"/>
              <a:t>Learning regex from positive examples [</a:t>
            </a:r>
            <a:r>
              <a:rPr lang="en-US" dirty="0" err="1"/>
              <a:t>Brauer</a:t>
            </a:r>
            <a:r>
              <a:rPr lang="en-US" dirty="0"/>
              <a:t> et al. 2011</a:t>
            </a:r>
            <a:r>
              <a:rPr lang="en-US" dirty="0" smtClean="0"/>
              <a:t>]</a:t>
            </a:r>
            <a:endParaRPr lang="en-US" dirty="0"/>
          </a:p>
        </p:txBody>
      </p:sp>
      <p:sp>
        <p:nvSpPr>
          <p:cNvPr id="3" name="Content Placeholder 2"/>
          <p:cNvSpPr>
            <a:spLocks noGrp="1"/>
          </p:cNvSpPr>
          <p:nvPr>
            <p:ph idx="1"/>
          </p:nvPr>
        </p:nvSpPr>
        <p:spPr>
          <a:xfrm>
            <a:off x="182563" y="1325564"/>
            <a:ext cx="4922837" cy="5029200"/>
          </a:xfrm>
        </p:spPr>
        <p:txBody>
          <a:bodyPr/>
          <a:lstStyle/>
          <a:p>
            <a:r>
              <a:rPr lang="en-US" dirty="0" smtClean="0"/>
              <a:t>Mai idea:</a:t>
            </a:r>
          </a:p>
          <a:p>
            <a:pPr marL="679450" lvl="1" indent="-342900">
              <a:buFont typeface="+mj-lt"/>
              <a:buAutoNum type="arabicPeriod"/>
            </a:pPr>
            <a:r>
              <a:rPr lang="en-US" dirty="0" smtClean="0"/>
              <a:t>Build an automaton that captures the positive examples</a:t>
            </a:r>
          </a:p>
          <a:p>
            <a:pPr lvl="2"/>
            <a:r>
              <a:rPr lang="en-US" dirty="0" smtClean="0"/>
              <a:t>Transitions encode class level and instance level features</a:t>
            </a:r>
          </a:p>
          <a:p>
            <a:pPr marL="679450" lvl="1" indent="-342900">
              <a:buFont typeface="+mj-lt"/>
              <a:buAutoNum type="arabicPeriod"/>
            </a:pPr>
            <a:r>
              <a:rPr lang="en-US" dirty="0" smtClean="0"/>
              <a:t>For each transition, decide among class or instance representation</a:t>
            </a:r>
          </a:p>
          <a:p>
            <a:pPr lvl="2"/>
            <a:r>
              <a:rPr lang="en-US" dirty="0" smtClean="0"/>
              <a:t>User can tweak a parameter </a:t>
            </a:r>
            <a:r>
              <a:rPr lang="en-US" altLang="ja-JP" dirty="0">
                <a:sym typeface="Symbol" panose="05050102010706020507" pitchFamily="18" charset="2"/>
              </a:rPr>
              <a:t></a:t>
            </a:r>
            <a:r>
              <a:rPr lang="en-US" dirty="0" smtClean="0"/>
              <a:t> to favor precision or recall</a:t>
            </a:r>
          </a:p>
          <a:p>
            <a:pPr marL="679450" lvl="1" indent="-342900">
              <a:buFont typeface="+mj-lt"/>
              <a:buAutoNum type="arabicPeriod"/>
            </a:pPr>
            <a:r>
              <a:rPr lang="en-US" dirty="0" smtClean="0"/>
              <a:t>Select the most promising abstraction layer to represent parts of the underlying instances, using the Minimal Description Length (MDL) principle</a:t>
            </a:r>
          </a:p>
          <a:p>
            <a:pPr marL="679450" lvl="1" indent="-342900">
              <a:buFont typeface="+mj-lt"/>
              <a:buAutoNum type="arabicPeriod"/>
            </a:pPr>
            <a:endParaRPr lang="en-US" dirty="0"/>
          </a:p>
          <a:p>
            <a:pPr marL="1025525" lvl="2" indent="-342900">
              <a:buFont typeface="+mj-lt"/>
              <a:buAutoNum type="arabicPeriod"/>
            </a:pP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58</a:t>
            </a:fld>
            <a:endParaRPr lang="en-US" altLang="en-US"/>
          </a:p>
        </p:txBody>
      </p:sp>
      <p:sp>
        <p:nvSpPr>
          <p:cNvPr id="7" name="Rectangle 27"/>
          <p:cNvSpPr>
            <a:spLocks noChangeArrowheads="1"/>
          </p:cNvSpPr>
          <p:nvPr/>
        </p:nvSpPr>
        <p:spPr bwMode="auto">
          <a:xfrm>
            <a:off x="6629400" y="1492232"/>
            <a:ext cx="1253292" cy="1477328"/>
          </a:xfrm>
          <a:prstGeom prst="rect">
            <a:avLst/>
          </a:prstGeom>
          <a:solidFill>
            <a:srgbClr val="EAEAE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l" eaLnBrk="1" hangingPunct="1">
              <a:spcBef>
                <a:spcPct val="0"/>
              </a:spcBef>
            </a:pPr>
            <a:r>
              <a:rPr lang="en-US" altLang="en-US" sz="1800" i="1" dirty="0" smtClean="0">
                <a:solidFill>
                  <a:schemeClr val="hlink"/>
                </a:solidFill>
              </a:rPr>
              <a:t>Z800</a:t>
            </a:r>
          </a:p>
          <a:p>
            <a:pPr algn="l" eaLnBrk="1" hangingPunct="1">
              <a:spcBef>
                <a:spcPct val="0"/>
              </a:spcBef>
            </a:pPr>
            <a:r>
              <a:rPr lang="en-US" altLang="en-US" sz="1800" i="1" dirty="0" smtClean="0">
                <a:solidFill>
                  <a:schemeClr val="hlink"/>
                </a:solidFill>
              </a:rPr>
              <a:t>Z800 AAB</a:t>
            </a:r>
          </a:p>
          <a:p>
            <a:pPr algn="l" eaLnBrk="1" hangingPunct="1">
              <a:spcBef>
                <a:spcPct val="0"/>
              </a:spcBef>
            </a:pPr>
            <a:r>
              <a:rPr lang="en-US" altLang="en-US" sz="1800" i="1" dirty="0" smtClean="0">
                <a:solidFill>
                  <a:schemeClr val="hlink"/>
                </a:solidFill>
              </a:rPr>
              <a:t>D700 ASE</a:t>
            </a:r>
          </a:p>
          <a:p>
            <a:pPr algn="l" eaLnBrk="1" hangingPunct="1">
              <a:spcBef>
                <a:spcPct val="0"/>
              </a:spcBef>
            </a:pPr>
            <a:r>
              <a:rPr lang="en-US" altLang="en-US" sz="1800" i="1" dirty="0" smtClean="0">
                <a:solidFill>
                  <a:schemeClr val="hlink"/>
                </a:solidFill>
              </a:rPr>
              <a:t>Z40y</a:t>
            </a:r>
          </a:p>
          <a:p>
            <a:pPr algn="l" eaLnBrk="1" hangingPunct="1">
              <a:spcBef>
                <a:spcPct val="0"/>
              </a:spcBef>
            </a:pPr>
            <a:r>
              <a:rPr lang="en-US" altLang="en-US" sz="1800" i="1" dirty="0" smtClean="0">
                <a:solidFill>
                  <a:schemeClr val="hlink"/>
                </a:solidFill>
              </a:rPr>
              <a:t>D50t ATX</a:t>
            </a:r>
            <a:endParaRPr lang="en-US" altLang="en-US" sz="1800" i="1" dirty="0">
              <a:solidFill>
                <a:schemeClr val="hlink"/>
              </a:solidFill>
            </a:endParaRPr>
          </a:p>
        </p:txBody>
      </p:sp>
      <p:sp>
        <p:nvSpPr>
          <p:cNvPr id="8" name="AutoShape 5"/>
          <p:cNvSpPr>
            <a:spLocks noChangeArrowheads="1"/>
          </p:cNvSpPr>
          <p:nvPr/>
        </p:nvSpPr>
        <p:spPr bwMode="auto">
          <a:xfrm>
            <a:off x="7065546" y="3214362"/>
            <a:ext cx="381000" cy="381000"/>
          </a:xfrm>
          <a:prstGeom prst="downArrow">
            <a:avLst>
              <a:gd name="adj1" fmla="val 50000"/>
              <a:gd name="adj2" fmla="val 25000"/>
            </a:avLst>
          </a:prstGeom>
          <a:solidFill>
            <a:srgbClr val="FFCC00"/>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9" name="Rectangle 6"/>
          <p:cNvSpPr>
            <a:spLocks noChangeArrowheads="1"/>
          </p:cNvSpPr>
          <p:nvPr/>
        </p:nvSpPr>
        <p:spPr bwMode="auto">
          <a:xfrm>
            <a:off x="5562600" y="3840164"/>
            <a:ext cx="3429000" cy="304800"/>
          </a:xfrm>
          <a:prstGeom prst="rect">
            <a:avLst/>
          </a:prstGeom>
          <a:solidFill>
            <a:srgbClr val="F8F8F8"/>
          </a:solidFill>
          <a:ln w="9525">
            <a:solidFill>
              <a:srgbClr val="DDDDDD"/>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spcBef>
                <a:spcPct val="0"/>
              </a:spcBef>
              <a:defRPr/>
            </a:pPr>
            <a:r>
              <a:rPr lang="en-US" sz="1600" dirty="0" smtClean="0">
                <a:solidFill>
                  <a:schemeClr val="tx1"/>
                </a:solidFill>
                <a:latin typeface="Arial" charset="0"/>
                <a:ea typeface="ＭＳ Ｐゴシック" charset="0"/>
              </a:rPr>
              <a:t>(</a:t>
            </a:r>
            <a:r>
              <a:rPr lang="en-US" sz="1600" dirty="0" err="1" smtClean="0">
                <a:solidFill>
                  <a:schemeClr val="tx1"/>
                </a:solidFill>
                <a:latin typeface="Arial" charset="0"/>
                <a:ea typeface="ＭＳ Ｐゴシック" charset="0"/>
              </a:rPr>
              <a:t>d|z</a:t>
            </a:r>
            <a:r>
              <a:rPr lang="en-US" sz="1600" dirty="0" smtClean="0">
                <a:solidFill>
                  <a:schemeClr val="tx1"/>
                </a:solidFill>
                <a:latin typeface="Arial" charset="0"/>
                <a:ea typeface="ＭＳ Ｐゴシック" charset="0"/>
              </a:rPr>
              <a:t>)([0-9]0{2}|[0-9]0[a-z])  ([A-Z]+)?</a:t>
            </a:r>
            <a:endParaRPr lang="en-US" sz="1600" dirty="0">
              <a:solidFill>
                <a:schemeClr val="tx1"/>
              </a:solidFill>
              <a:latin typeface="Arial" charset="0"/>
              <a:ea typeface="ＭＳ Ｐゴシック" charset="0"/>
            </a:endParaRPr>
          </a:p>
        </p:txBody>
      </p:sp>
      <p:sp>
        <p:nvSpPr>
          <p:cNvPr id="11" name="Rectangle 10"/>
          <p:cNvSpPr/>
          <p:nvPr/>
        </p:nvSpPr>
        <p:spPr>
          <a:xfrm>
            <a:off x="6316225" y="1122900"/>
            <a:ext cx="1868525" cy="369332"/>
          </a:xfrm>
          <a:prstGeom prst="rect">
            <a:avLst/>
          </a:prstGeom>
        </p:spPr>
        <p:txBody>
          <a:bodyPr wrap="none">
            <a:spAutoFit/>
          </a:bodyPr>
          <a:lstStyle/>
          <a:p>
            <a:r>
              <a:rPr lang="en-US" dirty="0" smtClean="0">
                <a:latin typeface="Whitney Light" pitchFamily="50" charset="0"/>
              </a:rPr>
              <a:t>Notebook models</a:t>
            </a:r>
            <a:endParaRPr lang="en-US" dirty="0">
              <a:latin typeface="Whitney Light" pitchFamily="50" charset="0"/>
            </a:endParaRPr>
          </a:p>
        </p:txBody>
      </p:sp>
    </p:spTree>
    <p:extLst>
      <p:ext uri="{BB962C8B-B14F-4D97-AF65-F5344CB8AC3E}">
        <p14:creationId xmlns:p14="http://schemas.microsoft.com/office/powerpoint/2010/main" val="651204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b="1" dirty="0"/>
              <a:t>Transparent </a:t>
            </a:r>
            <a:r>
              <a:rPr lang="en-US" b="1" dirty="0" smtClean="0"/>
              <a:t>ML:</a:t>
            </a:r>
          </a:p>
          <a:p>
            <a:pPr lvl="1"/>
            <a:r>
              <a:rPr lang="en-US" dirty="0" smtClean="0"/>
              <a:t>Model or Representation</a:t>
            </a:r>
          </a:p>
          <a:p>
            <a:pPr lvl="1"/>
            <a:r>
              <a:rPr lang="en-US" dirty="0" smtClean="0"/>
              <a:t>Incorporation of Domain Knowledge: </a:t>
            </a:r>
            <a:r>
              <a:rPr lang="en-US" dirty="0"/>
              <a:t>incorporates user </a:t>
            </a:r>
            <a:r>
              <a:rPr lang="en-US" dirty="0" smtClean="0"/>
              <a:t>preference in </a:t>
            </a:r>
            <a:r>
              <a:rPr lang="en-US" dirty="0"/>
              <a:t>the form of parameter </a:t>
            </a:r>
            <a:r>
              <a:rPr lang="en-US" altLang="ja-JP" dirty="0">
                <a:sym typeface="Symbol" panose="05050102010706020507" pitchFamily="18" charset="2"/>
              </a:rPr>
              <a:t></a:t>
            </a:r>
            <a:r>
              <a:rPr lang="en-US" dirty="0"/>
              <a:t> </a:t>
            </a:r>
            <a:endParaRPr lang="en-US" dirty="0" smtClean="0"/>
          </a:p>
          <a:p>
            <a:pPr lvl="1"/>
            <a:endParaRPr lang="en-US" dirty="0"/>
          </a:p>
          <a:p>
            <a:pPr lvl="1"/>
            <a:endParaRPr lang="en-US" dirty="0"/>
          </a:p>
          <a:p>
            <a:r>
              <a:rPr lang="en-US" dirty="0" smtClean="0"/>
              <a:t>Generated regexes vs. CRF: </a:t>
            </a:r>
            <a:r>
              <a:rPr lang="en-US" b="1" dirty="0">
                <a:solidFill>
                  <a:srgbClr val="FF0000"/>
                </a:solidFill>
              </a:rPr>
              <a:t>Transparent simple model gives comparable accuracy to opaque complex model  !</a:t>
            </a:r>
          </a:p>
          <a:p>
            <a:pPr lvl="1"/>
            <a:r>
              <a:rPr lang="en-US" dirty="0" smtClean="0"/>
              <a:t>Generated regexes have better F1-measure on small training sets</a:t>
            </a:r>
          </a:p>
          <a:p>
            <a:pPr lvl="1"/>
            <a:r>
              <a:rPr lang="en-US" dirty="0" smtClean="0"/>
              <a:t>No requirement on annotated document corpus</a:t>
            </a:r>
          </a:p>
          <a:p>
            <a:pPr lvl="1"/>
            <a:endParaRPr lang="en-US" dirty="0" smtClean="0"/>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59</a:t>
            </a:fld>
            <a:endParaRPr lang="en-US" altLang="en-US"/>
          </a:p>
        </p:txBody>
      </p:sp>
      <p:sp>
        <p:nvSpPr>
          <p:cNvPr id="5" name="Footer Placeholder 4"/>
          <p:cNvSpPr>
            <a:spLocks noGrp="1"/>
          </p:cNvSpPr>
          <p:nvPr>
            <p:ph type="ftr" sz="quarter" idx="11"/>
          </p:nvPr>
        </p:nvSpPr>
        <p:spPr/>
        <p:txBody>
          <a:bodyPr/>
          <a:lstStyle/>
          <a:p>
            <a:pPr>
              <a:defRPr/>
            </a:pPr>
            <a:r>
              <a:rPr lang="en-US" altLang="en-US" smtClean="0"/>
              <a:t>IBM Confidential		</a:t>
            </a:r>
            <a:endParaRPr lang="en-US" altLang="en-US"/>
          </a:p>
        </p:txBody>
      </p:sp>
      <p:sp>
        <p:nvSpPr>
          <p:cNvPr id="6" name="Title 1"/>
          <p:cNvSpPr>
            <a:spLocks noGrp="1"/>
          </p:cNvSpPr>
          <p:nvPr>
            <p:ph type="title"/>
          </p:nvPr>
        </p:nvSpPr>
        <p:spPr/>
        <p:txBody>
          <a:bodyPr/>
          <a:lstStyle/>
          <a:p>
            <a:pPr lvl="2"/>
            <a:r>
              <a:rPr lang="en-US" dirty="0"/>
              <a:t>Learning regex from positive examples [</a:t>
            </a:r>
            <a:r>
              <a:rPr lang="en-US" dirty="0" err="1"/>
              <a:t>Brauer</a:t>
            </a:r>
            <a:r>
              <a:rPr lang="en-US" dirty="0"/>
              <a:t> et al. 2011</a:t>
            </a:r>
            <a:r>
              <a:rPr lang="en-US" dirty="0" smtClean="0"/>
              <a:t>]</a:t>
            </a:r>
            <a:endParaRPr lang="en-US" dirty="0"/>
          </a:p>
        </p:txBody>
      </p:sp>
    </p:spTree>
    <p:extLst>
      <p:ext uri="{BB962C8B-B14F-4D97-AF65-F5344CB8AC3E}">
        <p14:creationId xmlns:p14="http://schemas.microsoft.com/office/powerpoint/2010/main" val="3459293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a:xfrm>
            <a:off x="182563" y="152400"/>
            <a:ext cx="8686800" cy="731838"/>
          </a:xfrm>
        </p:spPr>
        <p:txBody>
          <a:bodyPr>
            <a:normAutofit/>
          </a:bodyPr>
          <a:lstStyle/>
          <a:p>
            <a:pPr eaLnBrk="1" hangingPunct="1">
              <a:defRPr/>
            </a:pPr>
            <a:r>
              <a:rPr lang="en-US" dirty="0" smtClean="0">
                <a:latin typeface="Whitney LightSC" pitchFamily="50" charset="0"/>
                <a:ea typeface="+mj-ea"/>
              </a:rPr>
              <a:t>Enterprise Information Extraction: Requirements</a:t>
            </a:r>
          </a:p>
        </p:txBody>
      </p:sp>
      <p:sp>
        <p:nvSpPr>
          <p:cNvPr id="129027" name="Rectangle 3"/>
          <p:cNvSpPr>
            <a:spLocks noGrp="1" noChangeArrowheads="1"/>
          </p:cNvSpPr>
          <p:nvPr>
            <p:ph idx="1"/>
          </p:nvPr>
        </p:nvSpPr>
        <p:spPr>
          <a:xfrm>
            <a:off x="182563" y="990600"/>
            <a:ext cx="8686800" cy="5364163"/>
          </a:xfrm>
        </p:spPr>
        <p:txBody>
          <a:bodyPr/>
          <a:lstStyle/>
          <a:p>
            <a:pPr marL="0" indent="0" eaLnBrk="1" hangingPunct="1">
              <a:lnSpc>
                <a:spcPct val="90000"/>
              </a:lnSpc>
              <a:buFontTx/>
              <a:buNone/>
            </a:pPr>
            <a:endParaRPr lang="en-US" sz="1800" dirty="0" smtClean="0">
              <a:latin typeface="Whitney LightSC" pitchFamily="50" charset="0"/>
              <a:ea typeface="MS PGothic" panose="020B0600070205080204" pitchFamily="34" charset="-128"/>
            </a:endParaRPr>
          </a:p>
          <a:p>
            <a:pPr marL="0" indent="0" eaLnBrk="1" hangingPunct="1">
              <a:lnSpc>
                <a:spcPct val="90000"/>
              </a:lnSpc>
            </a:pPr>
            <a:r>
              <a:rPr lang="en-US" sz="3200" dirty="0" smtClean="0">
                <a:latin typeface="Whitney LightSC" pitchFamily="50" charset="0"/>
                <a:ea typeface="MS PGothic" panose="020B0600070205080204" pitchFamily="34" charset="-128"/>
              </a:rPr>
              <a:t> Accuracy </a:t>
            </a:r>
          </a:p>
          <a:p>
            <a:pPr marL="0" indent="0" eaLnBrk="1" hangingPunct="1">
              <a:lnSpc>
                <a:spcPct val="90000"/>
              </a:lnSpc>
            </a:pPr>
            <a:r>
              <a:rPr lang="en-US" sz="3200" dirty="0" smtClean="0">
                <a:latin typeface="Whitney LightSC" pitchFamily="50" charset="0"/>
                <a:ea typeface="MS PGothic" panose="020B0600070205080204" pitchFamily="34" charset="-128"/>
              </a:rPr>
              <a:t> Usability</a:t>
            </a:r>
          </a:p>
          <a:p>
            <a:pPr marL="0" indent="0" eaLnBrk="1" hangingPunct="1">
              <a:lnSpc>
                <a:spcPct val="90000"/>
              </a:lnSpc>
            </a:pPr>
            <a:r>
              <a:rPr lang="en-US" sz="3200" dirty="0" smtClean="0">
                <a:latin typeface="Whitney LightSC" pitchFamily="50" charset="0"/>
                <a:ea typeface="MS PGothic" panose="020B0600070205080204" pitchFamily="34" charset="-128"/>
              </a:rPr>
              <a:t> Scalability</a:t>
            </a:r>
            <a:endParaRPr lang="en-US" sz="2800" dirty="0" smtClean="0">
              <a:latin typeface="Whitney LightSC" pitchFamily="50" charset="0"/>
              <a:ea typeface="MS PGothic" panose="020B0600070205080204" pitchFamily="34" charset="-128"/>
            </a:endParaRPr>
          </a:p>
          <a:p>
            <a:pPr marL="0" indent="0" eaLnBrk="1" hangingPunct="1">
              <a:lnSpc>
                <a:spcPct val="90000"/>
              </a:lnSpc>
            </a:pPr>
            <a:r>
              <a:rPr lang="en-US" sz="3200" dirty="0" smtClean="0">
                <a:latin typeface="Whitney LightSC" pitchFamily="50" charset="0"/>
                <a:ea typeface="MS PGothic" panose="020B0600070205080204" pitchFamily="34" charset="-128"/>
              </a:rPr>
              <a:t> Expressivity</a:t>
            </a:r>
          </a:p>
          <a:p>
            <a:pPr marL="0" indent="0" eaLnBrk="1" hangingPunct="1">
              <a:lnSpc>
                <a:spcPct val="90000"/>
              </a:lnSpc>
            </a:pPr>
            <a:r>
              <a:rPr lang="en-US" sz="3200" dirty="0" smtClean="0">
                <a:latin typeface="Whitney LightSC" pitchFamily="50" charset="0"/>
                <a:ea typeface="MS PGothic" panose="020B0600070205080204" pitchFamily="34" charset="-128"/>
              </a:rPr>
              <a:t> Transparency</a:t>
            </a:r>
          </a:p>
          <a:p>
            <a:pPr marL="457200" lvl="1" indent="0" eaLnBrk="1" hangingPunct="1">
              <a:lnSpc>
                <a:spcPct val="90000"/>
              </a:lnSpc>
              <a:buFontTx/>
              <a:buNone/>
            </a:pPr>
            <a:endParaRPr lang="en-US" sz="2800" dirty="0" smtClean="0">
              <a:latin typeface="Whitney LightSC" pitchFamily="50" charset="0"/>
              <a:ea typeface="MS PGothic" panose="020B0600070205080204" pitchFamily="34" charset="-128"/>
            </a:endParaRPr>
          </a:p>
        </p:txBody>
      </p:sp>
      <p:sp>
        <p:nvSpPr>
          <p:cNvPr id="4" name="Rectangle 6"/>
          <p:cNvSpPr>
            <a:spLocks noGrp="1" noChangeArrowheads="1"/>
          </p:cNvSpPr>
          <p:nvPr>
            <p:ph type="sldNum" sz="quarter" idx="10"/>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F8645A32-BE95-437B-AE40-158B242480A2}" type="slidenum">
              <a:rPr lang="en-US" sz="1400"/>
              <a:pPr eaLnBrk="1" hangingPunct="1"/>
              <a:t>6</a:t>
            </a:fld>
            <a:endParaRPr lang="en-US" sz="1400"/>
          </a:p>
        </p:txBody>
      </p:sp>
      <p:sp>
        <p:nvSpPr>
          <p:cNvPr id="2" name="Date Placeholder 1"/>
          <p:cNvSpPr>
            <a:spLocks noGrp="1"/>
          </p:cNvSpPr>
          <p:nvPr>
            <p:ph type="dt" sz="half" idx="12"/>
          </p:nvPr>
        </p:nvSpPr>
        <p:spPr/>
        <p:txBody>
          <a:bodyPr/>
          <a:lstStyle/>
          <a:p>
            <a:pPr>
              <a:defRPr/>
            </a:pPr>
            <a:r>
              <a:rPr lang="en-US" altLang="en-US" smtClean="0"/>
              <a:t> </a:t>
            </a:r>
            <a:endParaRPr lang="en-US" altLang="en-US"/>
          </a:p>
        </p:txBody>
      </p:sp>
    </p:spTree>
    <p:extLst>
      <p:ext uri="{BB962C8B-B14F-4D97-AF65-F5344CB8AC3E}">
        <p14:creationId xmlns:p14="http://schemas.microsoft.com/office/powerpoint/2010/main" val="286713972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Transparent ML Techniques </a:t>
            </a:r>
            <a:endParaRPr lang="en-US" sz="3200" dirty="0"/>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60</a:t>
            </a:fld>
            <a:endParaRPr lang="en-US" altLang="en-US"/>
          </a:p>
        </p:txBody>
      </p:sp>
      <p:graphicFrame>
        <p:nvGraphicFramePr>
          <p:cNvPr id="6" name="Table 5"/>
          <p:cNvGraphicFramePr>
            <a:graphicFrameLocks noGrp="1"/>
          </p:cNvGraphicFramePr>
          <p:nvPr>
            <p:extLst/>
          </p:nvPr>
        </p:nvGraphicFramePr>
        <p:xfrm>
          <a:off x="206053" y="1752600"/>
          <a:ext cx="8663309" cy="4114800"/>
        </p:xfrm>
        <a:graphic>
          <a:graphicData uri="http://schemas.openxmlformats.org/drawingml/2006/table">
            <a:tbl>
              <a:tblPr firstRow="1" bandRow="1">
                <a:tableStyleId>{5C22544A-7EE6-4342-B048-85BDC9FD1C3A}</a:tableStyleId>
              </a:tblPr>
              <a:tblGrid>
                <a:gridCol w="2079947"/>
                <a:gridCol w="2133600"/>
                <a:gridCol w="2209800"/>
                <a:gridCol w="2239962"/>
              </a:tblGrid>
              <a:tr h="561400">
                <a:tc>
                  <a:txBody>
                    <a:bodyPr/>
                    <a:lstStyle/>
                    <a:p>
                      <a:endParaRPr lang="en-US" sz="1600" baseline="0" dirty="0">
                        <a:latin typeface="+mn-lt"/>
                      </a:endParaRPr>
                    </a:p>
                  </a:txBody>
                  <a:tcPr anchor="ctr"/>
                </a:tc>
                <a:tc>
                  <a:txBody>
                    <a:bodyPr/>
                    <a:lstStyle/>
                    <a:p>
                      <a:pPr algn="ctr"/>
                      <a:r>
                        <a:rPr lang="en-US" sz="1600" baseline="0" dirty="0" smtClean="0">
                          <a:latin typeface="+mn-lt"/>
                        </a:rPr>
                        <a:t>Unsupervised</a:t>
                      </a:r>
                      <a:endParaRPr lang="en-US" sz="1600" baseline="0" dirty="0">
                        <a:latin typeface="+mn-lt"/>
                      </a:endParaRPr>
                    </a:p>
                  </a:txBody>
                  <a:tcPr anchor="ctr"/>
                </a:tc>
                <a:tc>
                  <a:txBody>
                    <a:bodyPr/>
                    <a:lstStyle/>
                    <a:p>
                      <a:pPr algn="ctr"/>
                      <a:r>
                        <a:rPr lang="en-US" sz="1600" baseline="0" dirty="0" smtClean="0">
                          <a:latin typeface="+mn-lt"/>
                        </a:rPr>
                        <a:t>Semi-supervised</a:t>
                      </a:r>
                      <a:endParaRPr lang="en-US" sz="1600" baseline="0" dirty="0">
                        <a:latin typeface="+mn-lt"/>
                      </a:endParaRPr>
                    </a:p>
                  </a:txBody>
                  <a:tcPr anchor="ctr"/>
                </a:tc>
                <a:tc>
                  <a:txBody>
                    <a:bodyPr/>
                    <a:lstStyle/>
                    <a:p>
                      <a:pPr algn="ctr"/>
                      <a:r>
                        <a:rPr lang="en-US" sz="1600" baseline="0" dirty="0" smtClean="0">
                          <a:latin typeface="+mn-lt"/>
                        </a:rPr>
                        <a:t>Supervised</a:t>
                      </a:r>
                      <a:endParaRPr lang="en-US" sz="1600" baseline="0" dirty="0">
                        <a:latin typeface="+mn-lt"/>
                      </a:endParaRPr>
                    </a:p>
                  </a:txBody>
                  <a:tcPr anchor="ctr"/>
                </a:tc>
              </a:tr>
              <a:tr h="561400">
                <a:tc>
                  <a:txBody>
                    <a:bodyPr/>
                    <a:lstStyle/>
                    <a:p>
                      <a:r>
                        <a:rPr lang="en-US" sz="1600" baseline="0" dirty="0" smtClean="0">
                          <a:latin typeface="+mn-lt"/>
                        </a:rPr>
                        <a:t>Dictionary</a:t>
                      </a:r>
                      <a:endParaRPr lang="en-US" sz="1600" baseline="0" dirty="0">
                        <a:latin typeface="+mn-lt"/>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baseline="0" dirty="0" smtClean="0">
                        <a:latin typeface="+mn-lt"/>
                      </a:endParaRPr>
                    </a:p>
                  </a:txBody>
                  <a:tcPr anchor="ctr">
                    <a:solidFill>
                      <a:srgbClr val="92D050"/>
                    </a:solidFill>
                  </a:tcPr>
                </a:tc>
                <a:tc>
                  <a:txBody>
                    <a:bodyPr/>
                    <a:lstStyle/>
                    <a:p>
                      <a:endParaRPr lang="en-US" sz="1600" baseline="0" dirty="0">
                        <a:latin typeface="+mn-lt"/>
                      </a:endParaRPr>
                    </a:p>
                  </a:txBody>
                  <a:tcPr anchor="ctr">
                    <a:solidFill>
                      <a:srgbClr val="92D050"/>
                    </a:solidFill>
                  </a:tcPr>
                </a:tc>
                <a:tc>
                  <a:txBody>
                    <a:bodyPr/>
                    <a:lstStyle/>
                    <a:p>
                      <a:endParaRPr lang="en-US" sz="1600" baseline="0" dirty="0">
                        <a:latin typeface="+mn-lt"/>
                      </a:endParaRPr>
                    </a:p>
                  </a:txBody>
                  <a:tcPr anchor="ctr">
                    <a:solidFill>
                      <a:schemeClr val="bg2"/>
                    </a:solidFill>
                  </a:tcPr>
                </a:tc>
              </a:tr>
              <a:tr h="561400">
                <a:tc>
                  <a:txBody>
                    <a:bodyPr/>
                    <a:lstStyle/>
                    <a:p>
                      <a:r>
                        <a:rPr lang="en-US" sz="1600" baseline="0" dirty="0" smtClean="0">
                          <a:latin typeface="+mn-lt"/>
                        </a:rPr>
                        <a:t>Regex</a:t>
                      </a:r>
                      <a:endParaRPr lang="en-US" sz="1600" baseline="0" dirty="0">
                        <a:latin typeface="+mn-lt"/>
                      </a:endParaRPr>
                    </a:p>
                  </a:txBody>
                  <a:tcPr anchor="ctr"/>
                </a:tc>
                <a:tc>
                  <a:txBody>
                    <a:bodyPr/>
                    <a:lstStyle/>
                    <a:p>
                      <a:endParaRPr lang="en-US" sz="1600" baseline="0" dirty="0">
                        <a:latin typeface="+mn-lt"/>
                      </a:endParaRPr>
                    </a:p>
                  </a:txBody>
                  <a:tcPr anchor="ctr">
                    <a:solidFill>
                      <a:schemeClr val="bg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baseline="0" dirty="0" smtClean="0">
                        <a:solidFill>
                          <a:srgbClr val="92D050"/>
                        </a:solidFill>
                        <a:latin typeface="+mn-lt"/>
                      </a:endParaRPr>
                    </a:p>
                  </a:txBody>
                  <a:tcPr anchor="ctr">
                    <a:solidFill>
                      <a:srgbClr val="92D050"/>
                    </a:solidFill>
                  </a:tcPr>
                </a:tc>
                <a:tc>
                  <a:txBody>
                    <a:bodyPr/>
                    <a:lstStyle/>
                    <a:p>
                      <a:pPr marL="171450" marR="0" indent="-171450" algn="l" defTabSz="914400" rtl="0" eaLnBrk="1" fontAlgn="b" latinLnBrk="0" hangingPunct="1">
                        <a:lnSpc>
                          <a:spcPct val="100000"/>
                        </a:lnSpc>
                        <a:spcBef>
                          <a:spcPts val="0"/>
                        </a:spcBef>
                        <a:spcAft>
                          <a:spcPts val="0"/>
                        </a:spcAft>
                        <a:buClrTx/>
                        <a:buSzTx/>
                        <a:buFont typeface="Arial" panose="020B0604020202020204" pitchFamily="34" charset="0"/>
                        <a:buChar char="•"/>
                        <a:tabLst/>
                        <a:defRPr/>
                      </a:pPr>
                      <a:endParaRPr lang="en-US" sz="1600" b="0" i="0" u="none" strike="noStrike" baseline="0" dirty="0" smtClean="0">
                        <a:solidFill>
                          <a:srgbClr val="92D050"/>
                        </a:solidFill>
                        <a:effectLst/>
                        <a:latin typeface="Calibri" panose="020F0502020204030204" pitchFamily="34" charset="0"/>
                      </a:endParaRPr>
                    </a:p>
                  </a:txBody>
                  <a:tcPr marL="9525" marR="9525" marT="9525" marB="0" anchor="ctr">
                    <a:solidFill>
                      <a:srgbClr val="92D050"/>
                    </a:solidFill>
                  </a:tcPr>
                </a:tc>
              </a:tr>
              <a:tr h="561400">
                <a:tc>
                  <a:txBody>
                    <a:bodyPr/>
                    <a:lstStyle/>
                    <a:p>
                      <a:r>
                        <a:rPr lang="en-US" sz="1600" baseline="0" dirty="0" smtClean="0">
                          <a:latin typeface="+mn-lt"/>
                        </a:rPr>
                        <a:t>Rules</a:t>
                      </a:r>
                      <a:endParaRPr lang="en-US" sz="1600" baseline="0" dirty="0">
                        <a:latin typeface="+mn-lt"/>
                      </a:endParaRPr>
                    </a:p>
                  </a:txBody>
                  <a:tcPr anchor="ctr"/>
                </a:tc>
                <a:tc>
                  <a:txBody>
                    <a:bodyPr/>
                    <a:lstStyle/>
                    <a:p>
                      <a:endParaRPr lang="en-US" sz="1600" baseline="0" dirty="0">
                        <a:latin typeface="+mn-lt"/>
                      </a:endParaRPr>
                    </a:p>
                  </a:txBody>
                  <a:tcPr anchor="ctr">
                    <a:solidFill>
                      <a:srgbClr val="FFCCFF"/>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b="0" i="0" u="none" strike="noStrike" baseline="0" dirty="0" smtClean="0">
                        <a:effectLst/>
                        <a:latin typeface="+mn-lt"/>
                      </a:endParaRPr>
                    </a:p>
                  </a:txBody>
                  <a:tcPr anchor="ctr">
                    <a:solidFill>
                      <a:srgbClr val="FFCCFF"/>
                    </a:solidFill>
                  </a:tcPr>
                </a:tc>
                <a:tc>
                  <a:txBody>
                    <a:bodyPr/>
                    <a:lstStyle/>
                    <a:p>
                      <a:pPr marL="171450" indent="-171450">
                        <a:buFont typeface="Arial" panose="020B0604020202020204" pitchFamily="34" charset="0"/>
                        <a:buChar char="•"/>
                      </a:pPr>
                      <a:endParaRPr lang="en-US" sz="1600" baseline="0" dirty="0">
                        <a:latin typeface="+mn-lt"/>
                      </a:endParaRPr>
                    </a:p>
                  </a:txBody>
                  <a:tcPr anchor="ctr">
                    <a:solidFill>
                      <a:srgbClr val="FF0000"/>
                    </a:solidFill>
                  </a:tcPr>
                </a:tc>
              </a:tr>
              <a:tr h="746400">
                <a:tc>
                  <a:txBody>
                    <a:bodyPr/>
                    <a:lstStyle/>
                    <a:p>
                      <a:r>
                        <a:rPr lang="en-US" sz="1600" baseline="0" dirty="0" smtClean="0">
                          <a:latin typeface="+mn-lt"/>
                        </a:rPr>
                        <a:t>Rules + Classifier</a:t>
                      </a:r>
                      <a:endParaRPr lang="en-US" sz="1600" baseline="0" dirty="0">
                        <a:latin typeface="+mn-lt"/>
                      </a:endParaRPr>
                    </a:p>
                  </a:txBody>
                  <a:tcPr anchor="ctr"/>
                </a:tc>
                <a:tc>
                  <a:txBody>
                    <a:bodyPr/>
                    <a:lstStyle/>
                    <a:p>
                      <a:pPr marL="0" indent="0" algn="l" fontAlgn="b">
                        <a:buFont typeface="Arial" panose="020B0604020202020204" pitchFamily="34" charset="0"/>
                        <a:buNone/>
                      </a:pPr>
                      <a:endParaRPr lang="en-US" sz="1600" b="0" i="0" u="none" strike="noStrike" baseline="0" dirty="0" smtClean="0">
                        <a:effectLst/>
                        <a:latin typeface="+mn-lt"/>
                      </a:endParaRPr>
                    </a:p>
                  </a:txBody>
                  <a:tcPr marL="9525" marR="9525" marT="9525" marB="0" anchor="ctr">
                    <a:solidFill>
                      <a:srgbClr val="FFCCFF"/>
                    </a:solidFill>
                  </a:tcPr>
                </a:tc>
                <a:tc>
                  <a:txBody>
                    <a:bodyPr/>
                    <a:lstStyle/>
                    <a:p>
                      <a:pPr marL="0" indent="0" algn="l" fontAlgn="b">
                        <a:buFont typeface="Arial" panose="020B0604020202020204" pitchFamily="34" charset="0"/>
                        <a:buNone/>
                      </a:pPr>
                      <a:endParaRPr lang="en-US" sz="1600" baseline="0" dirty="0" smtClean="0">
                        <a:latin typeface="+mn-lt"/>
                      </a:endParaRPr>
                    </a:p>
                  </a:txBody>
                  <a:tcPr anchor="ctr">
                    <a:solidFill>
                      <a:srgbClr val="FFCCFF"/>
                    </a:solidFill>
                  </a:tcPr>
                </a:tc>
                <a:tc>
                  <a:txBody>
                    <a:bodyPr/>
                    <a:lstStyle/>
                    <a:p>
                      <a:pPr marL="0" indent="0">
                        <a:buFont typeface="Arial" panose="020B0604020202020204" pitchFamily="34" charset="0"/>
                        <a:buNone/>
                      </a:pPr>
                      <a:endParaRPr lang="en-US" sz="1600" baseline="0" dirty="0">
                        <a:solidFill>
                          <a:schemeClr val="tx1"/>
                        </a:solidFill>
                        <a:latin typeface="+mn-lt"/>
                      </a:endParaRPr>
                    </a:p>
                  </a:txBody>
                  <a:tcPr anchor="ctr">
                    <a:solidFill>
                      <a:srgbClr val="FFCCFF"/>
                    </a:solidFill>
                  </a:tcPr>
                </a:tc>
              </a:tr>
              <a:tr h="561400">
                <a:tc>
                  <a:txBody>
                    <a:bodyPr/>
                    <a:lstStyle/>
                    <a:p>
                      <a:r>
                        <a:rPr lang="en-US" sz="1600" baseline="0" dirty="0" smtClean="0">
                          <a:latin typeface="+mn-lt"/>
                        </a:rPr>
                        <a:t>Decision Tree</a:t>
                      </a:r>
                      <a:endParaRPr lang="en-US" sz="1600" baseline="0" dirty="0">
                        <a:latin typeface="+mn-lt"/>
                      </a:endParaRPr>
                    </a:p>
                  </a:txBody>
                  <a:tcPr anchor="ctr"/>
                </a:tc>
                <a:tc>
                  <a:txBody>
                    <a:bodyPr/>
                    <a:lstStyle/>
                    <a:p>
                      <a:endParaRPr lang="en-US" sz="1600" baseline="0" dirty="0">
                        <a:latin typeface="+mn-lt"/>
                      </a:endParaRPr>
                    </a:p>
                  </a:txBody>
                  <a:tcPr anchor="ctr">
                    <a:solidFill>
                      <a:schemeClr val="bg2"/>
                    </a:solidFill>
                  </a:tcPr>
                </a:tc>
                <a:tc>
                  <a:txBody>
                    <a:bodyPr/>
                    <a:lstStyle/>
                    <a:p>
                      <a:endParaRPr lang="en-US" sz="1600" baseline="0" dirty="0">
                        <a:latin typeface="+mn-lt"/>
                      </a:endParaRPr>
                    </a:p>
                  </a:txBody>
                  <a:tcPr anchor="ctr">
                    <a:solidFill>
                      <a:schemeClr val="bg2"/>
                    </a:solidFill>
                  </a:tcPr>
                </a:tc>
                <a:tc>
                  <a: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aseline="0" dirty="0">
                        <a:solidFill>
                          <a:schemeClr val="tx1"/>
                        </a:solidFill>
                        <a:latin typeface="+mn-lt"/>
                      </a:endParaRPr>
                    </a:p>
                  </a:txBody>
                  <a:tcPr anchor="ctr">
                    <a:solidFill>
                      <a:srgbClr val="FFCCFF"/>
                    </a:solidFill>
                  </a:tcPr>
                </a:tc>
              </a:tr>
              <a:tr h="561400">
                <a:tc>
                  <a:txBody>
                    <a:bodyPr/>
                    <a:lstStyle/>
                    <a:p>
                      <a:r>
                        <a:rPr lang="en-US" sz="1600" baseline="0" dirty="0" smtClean="0">
                          <a:latin typeface="+mn-lt"/>
                        </a:rPr>
                        <a:t>Classification Rules</a:t>
                      </a:r>
                      <a:endParaRPr lang="en-US" sz="1600" baseline="0" dirty="0">
                        <a:latin typeface="+mn-lt"/>
                      </a:endParaRPr>
                    </a:p>
                  </a:txBody>
                  <a:tcPr anchor="ctr"/>
                </a:tc>
                <a:tc>
                  <a:txBody>
                    <a:bodyPr/>
                    <a:lstStyle/>
                    <a:p>
                      <a:endParaRPr lang="en-US" sz="1600" baseline="0" dirty="0">
                        <a:latin typeface="+mn-lt"/>
                      </a:endParaRPr>
                    </a:p>
                  </a:txBody>
                  <a:tcPr anchor="ctr">
                    <a:solidFill>
                      <a:schemeClr val="bg2"/>
                    </a:solidFill>
                  </a:tcPr>
                </a:tc>
                <a:tc>
                  <a:txBody>
                    <a:bodyPr/>
                    <a:lstStyle/>
                    <a:p>
                      <a:endParaRPr lang="en-US" sz="1600" baseline="0" dirty="0">
                        <a:latin typeface="+mn-lt"/>
                      </a:endParaRPr>
                    </a:p>
                  </a:txBody>
                  <a:tcPr anchor="ctr">
                    <a:solidFill>
                      <a:schemeClr val="bg2"/>
                    </a:solidFill>
                  </a:tcPr>
                </a:tc>
                <a:tc>
                  <a:txBody>
                    <a:bodyPr/>
                    <a:lstStyle/>
                    <a:p>
                      <a:pPr marL="171450" indent="-171450">
                        <a:buFont typeface="Arial" panose="020B0604020202020204" pitchFamily="34" charset="0"/>
                        <a:buChar char="•"/>
                      </a:pPr>
                      <a:endParaRPr lang="en-US" sz="1600" baseline="0" dirty="0">
                        <a:solidFill>
                          <a:schemeClr val="tx1"/>
                        </a:solidFill>
                        <a:latin typeface="+mn-lt"/>
                      </a:endParaRPr>
                    </a:p>
                  </a:txBody>
                  <a:tcPr anchor="ctr">
                    <a:solidFill>
                      <a:srgbClr val="FFCCFF"/>
                    </a:solidFill>
                  </a:tcPr>
                </a:tc>
              </a:tr>
            </a:tbl>
          </a:graphicData>
        </a:graphic>
      </p:graphicFrame>
    </p:spTree>
    <p:extLst>
      <p:ext uri="{BB962C8B-B14F-4D97-AF65-F5344CB8AC3E}">
        <p14:creationId xmlns:p14="http://schemas.microsoft.com/office/powerpoint/2010/main" val="4517239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FC5E055A-5DD0-4148-A579-BC3FC08546BE}" type="slidenum">
              <a:rPr lang="en-US" altLang="en-US"/>
              <a:pPr/>
              <a:t>61</a:t>
            </a:fld>
            <a:endParaRPr lang="en-US" altLang="en-US"/>
          </a:p>
        </p:txBody>
      </p:sp>
      <p:sp>
        <p:nvSpPr>
          <p:cNvPr id="815106" name="Rectangle 2"/>
          <p:cNvSpPr>
            <a:spLocks noGrp="1" noChangeArrowheads="1"/>
          </p:cNvSpPr>
          <p:nvPr>
            <p:ph type="title"/>
          </p:nvPr>
        </p:nvSpPr>
        <p:spPr/>
        <p:txBody>
          <a:bodyPr/>
          <a:lstStyle/>
          <a:p>
            <a:r>
              <a:rPr lang="en-US" dirty="0" smtClean="0"/>
              <a:t>Fact Extraction: </a:t>
            </a:r>
            <a:r>
              <a:rPr lang="en-US" dirty="0"/>
              <a:t>Supervised</a:t>
            </a:r>
            <a:endParaRPr lang="en-US" altLang="en-US" dirty="0"/>
          </a:p>
        </p:txBody>
      </p:sp>
      <p:sp>
        <p:nvSpPr>
          <p:cNvPr id="815107" name="Rectangle 3"/>
          <p:cNvSpPr>
            <a:spLocks noGrp="1" noChangeArrowheads="1"/>
          </p:cNvSpPr>
          <p:nvPr>
            <p:ph type="body" idx="1"/>
          </p:nvPr>
        </p:nvSpPr>
        <p:spPr>
          <a:xfrm>
            <a:off x="304800" y="1776413"/>
            <a:ext cx="8156575" cy="4471987"/>
          </a:xfrm>
        </p:spPr>
        <p:txBody>
          <a:bodyPr/>
          <a:lstStyle/>
          <a:p>
            <a:pPr>
              <a:lnSpc>
                <a:spcPct val="80000"/>
              </a:lnSpc>
            </a:pPr>
            <a:r>
              <a:rPr lang="en-US" altLang="en-US" sz="1800" b="1" dirty="0" smtClean="0"/>
              <a:t>Fact: </a:t>
            </a:r>
            <a:r>
              <a:rPr lang="en-US" altLang="en-US" sz="1800" dirty="0" smtClean="0"/>
              <a:t>can be an entity type, relation, event, …</a:t>
            </a:r>
          </a:p>
          <a:p>
            <a:pPr>
              <a:lnSpc>
                <a:spcPct val="80000"/>
              </a:lnSpc>
            </a:pPr>
            <a:r>
              <a:rPr lang="en-US" altLang="en-US" sz="1800" b="1" dirty="0" smtClean="0"/>
              <a:t>Input: </a:t>
            </a:r>
            <a:r>
              <a:rPr lang="en-US" altLang="en-US" sz="1800" b="0" dirty="0" smtClean="0"/>
              <a:t>Document collection fully labeled with the target entity</a:t>
            </a:r>
          </a:p>
          <a:p>
            <a:pPr>
              <a:lnSpc>
                <a:spcPct val="80000"/>
              </a:lnSpc>
            </a:pPr>
            <a:r>
              <a:rPr lang="en-US" altLang="en-US" sz="1800" b="1" dirty="0" smtClean="0"/>
              <a:t>Goal: </a:t>
            </a:r>
            <a:r>
              <a:rPr lang="en-US" altLang="en-US" sz="1800" b="0" dirty="0"/>
              <a:t>learn rules from labeled examples</a:t>
            </a:r>
          </a:p>
          <a:p>
            <a:pPr marL="346075" lvl="1" indent="0">
              <a:lnSpc>
                <a:spcPct val="80000"/>
              </a:lnSpc>
              <a:buNone/>
            </a:pPr>
            <a:endParaRPr lang="en-US" altLang="en-US" sz="1800" dirty="0" smtClean="0"/>
          </a:p>
          <a:p>
            <a:pPr lvl="1">
              <a:lnSpc>
                <a:spcPct val="80000"/>
              </a:lnSpc>
            </a:pPr>
            <a:endParaRPr lang="en-US" altLang="en-US" sz="1800" dirty="0"/>
          </a:p>
          <a:p>
            <a:pPr>
              <a:lnSpc>
                <a:spcPct val="80000"/>
              </a:lnSpc>
            </a:pPr>
            <a:r>
              <a:rPr lang="en-US" altLang="en-US" sz="1800" b="1" dirty="0" smtClean="0"/>
              <a:t>Earlier work: </a:t>
            </a:r>
            <a:r>
              <a:rPr lang="en-US" altLang="en-US" sz="1800" dirty="0" smtClean="0"/>
              <a:t>CPSL-style rules as target language</a:t>
            </a:r>
          </a:p>
          <a:p>
            <a:pPr lvl="1">
              <a:lnSpc>
                <a:spcPct val="80000"/>
              </a:lnSpc>
            </a:pPr>
            <a:r>
              <a:rPr lang="en-US" altLang="en-US" sz="1800" dirty="0"/>
              <a:t>[</a:t>
            </a:r>
            <a:r>
              <a:rPr lang="en-US" altLang="en-US" sz="1800" dirty="0" err="1"/>
              <a:t>Califf</a:t>
            </a:r>
            <a:r>
              <a:rPr lang="en-US" altLang="en-US" sz="1800" dirty="0"/>
              <a:t> &amp; Mooney99,03</a:t>
            </a:r>
            <a:r>
              <a:rPr lang="en-US" altLang="en-US" sz="1800" dirty="0" smtClean="0"/>
              <a:t>], [</a:t>
            </a:r>
            <a:r>
              <a:rPr lang="en-US" altLang="en-US" sz="1800" dirty="0"/>
              <a:t>Soderland99], </a:t>
            </a:r>
            <a:r>
              <a:rPr lang="en-US" altLang="en-US" sz="1800" dirty="0" smtClean="0"/>
              <a:t>[Ciravegna01], </a:t>
            </a:r>
            <a:r>
              <a:rPr lang="en-US" altLang="en-US" sz="1800" dirty="0"/>
              <a:t>[</a:t>
            </a:r>
            <a:r>
              <a:rPr lang="en-US" altLang="en-US" sz="1800" dirty="0" smtClean="0"/>
              <a:t>Aitken03]</a:t>
            </a:r>
            <a:endParaRPr lang="en-US" altLang="en-US" sz="1800" dirty="0"/>
          </a:p>
          <a:p>
            <a:pPr marL="590550" lvl="1" indent="-190500">
              <a:lnSpc>
                <a:spcPct val="80000"/>
              </a:lnSpc>
            </a:pPr>
            <a:endParaRPr lang="en-US" altLang="en-US" dirty="0"/>
          </a:p>
          <a:p>
            <a:pPr marL="254000" indent="-190500">
              <a:lnSpc>
                <a:spcPct val="80000"/>
              </a:lnSpc>
            </a:pPr>
            <a:r>
              <a:rPr lang="en-US" altLang="en-US" sz="1800" b="1" dirty="0" smtClean="0"/>
              <a:t>Recent work: </a:t>
            </a:r>
            <a:r>
              <a:rPr lang="en-US" altLang="en-US" sz="1800" dirty="0" smtClean="0"/>
              <a:t>Predicate-based </a:t>
            </a:r>
            <a:r>
              <a:rPr lang="en-US" altLang="en-US" sz="1800" dirty="0" smtClean="0"/>
              <a:t>rule program as target language</a:t>
            </a:r>
          </a:p>
          <a:p>
            <a:pPr marL="590550" lvl="1" indent="-190500">
              <a:lnSpc>
                <a:spcPct val="80000"/>
              </a:lnSpc>
            </a:pPr>
            <a:r>
              <a:rPr lang="en-US" altLang="en-US" sz="1800" dirty="0" smtClean="0"/>
              <a:t>[Liu et al., 2010], [</a:t>
            </a:r>
            <a:r>
              <a:rPr lang="en-US" altLang="en-US" sz="1800" dirty="0" err="1" smtClean="0"/>
              <a:t>Nagesh</a:t>
            </a:r>
            <a:r>
              <a:rPr lang="en-US" altLang="en-US" sz="1800" dirty="0" smtClean="0"/>
              <a:t> et. al., 2012], [Roy et al., 2013]</a:t>
            </a:r>
            <a:endParaRPr lang="en-US" altLang="en-US" sz="1800" dirty="0"/>
          </a:p>
          <a:p>
            <a:pPr>
              <a:lnSpc>
                <a:spcPct val="80000"/>
              </a:lnSpc>
            </a:pPr>
            <a:endParaRPr lang="en-US" altLang="en-US" sz="1800" b="0" dirty="0"/>
          </a:p>
          <a:p>
            <a:pPr>
              <a:lnSpc>
                <a:spcPct val="80000"/>
              </a:lnSpc>
            </a:pPr>
            <a:endParaRPr lang="en-US" altLang="en-US" sz="1800" b="0" dirty="0"/>
          </a:p>
        </p:txBody>
      </p:sp>
    </p:spTree>
    <p:extLst>
      <p:ext uri="{BB962C8B-B14F-4D97-AF65-F5344CB8AC3E}">
        <p14:creationId xmlns:p14="http://schemas.microsoft.com/office/powerpoint/2010/main" val="48543325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Supervised Fact Extraction: Learning CPSL-style Patterns</a:t>
            </a:r>
            <a:endParaRPr lang="en-US" dirty="0"/>
          </a:p>
        </p:txBody>
      </p:sp>
      <p:sp>
        <p:nvSpPr>
          <p:cNvPr id="3" name="Content Placeholder 2"/>
          <p:cNvSpPr>
            <a:spLocks noGrp="1"/>
          </p:cNvSpPr>
          <p:nvPr>
            <p:ph idx="1"/>
          </p:nvPr>
        </p:nvSpPr>
        <p:spPr/>
        <p:txBody>
          <a:bodyPr/>
          <a:lstStyle/>
          <a:p>
            <a:pPr>
              <a:lnSpc>
                <a:spcPct val="80000"/>
              </a:lnSpc>
            </a:pPr>
            <a:r>
              <a:rPr lang="en-US" altLang="en-US" sz="1800" b="1" dirty="0" smtClean="0"/>
              <a:t>Goal: </a:t>
            </a:r>
            <a:r>
              <a:rPr lang="en-US" altLang="en-US" sz="1800" dirty="0" smtClean="0"/>
              <a:t>Attempt </a:t>
            </a:r>
            <a:r>
              <a:rPr lang="en-US" altLang="en-US" sz="1800" dirty="0"/>
              <a:t>to define the smallest set of rules that cover the maximum number of training cases with high precision</a:t>
            </a:r>
          </a:p>
          <a:p>
            <a:pPr>
              <a:lnSpc>
                <a:spcPct val="80000"/>
              </a:lnSpc>
            </a:pPr>
            <a:endParaRPr lang="en-US" altLang="en-US" sz="1800" dirty="0" smtClean="0"/>
          </a:p>
          <a:p>
            <a:pPr>
              <a:lnSpc>
                <a:spcPct val="80000"/>
              </a:lnSpc>
            </a:pPr>
            <a:r>
              <a:rPr lang="en-US" altLang="en-US" sz="1800" b="1" dirty="0" smtClean="0"/>
              <a:t>General framework: </a:t>
            </a:r>
            <a:r>
              <a:rPr lang="en-US" altLang="en-US" sz="1800" dirty="0"/>
              <a:t>use a greedy hill climbing strategy to learn one rule at a </a:t>
            </a:r>
            <a:r>
              <a:rPr lang="en-US" altLang="en-US" sz="1800" dirty="0" smtClean="0"/>
              <a:t>time:</a:t>
            </a:r>
            <a:endParaRPr lang="en-US" altLang="en-US" sz="1800" dirty="0"/>
          </a:p>
          <a:p>
            <a:pPr lvl="1">
              <a:lnSpc>
                <a:spcPct val="80000"/>
              </a:lnSpc>
              <a:buFont typeface="Arial" panose="020B0604020202020204" pitchFamily="34" charset="0"/>
              <a:buAutoNum type="arabicPeriod"/>
            </a:pPr>
            <a:r>
              <a:rPr lang="en-US" altLang="en-US" sz="1800" dirty="0"/>
              <a:t>Let S be the set of rules, initially empty</a:t>
            </a:r>
          </a:p>
          <a:p>
            <a:pPr lvl="1">
              <a:lnSpc>
                <a:spcPct val="80000"/>
              </a:lnSpc>
              <a:buFont typeface="Arial" panose="020B0604020202020204" pitchFamily="34" charset="0"/>
              <a:buAutoNum type="arabicPeriod"/>
            </a:pPr>
            <a:r>
              <a:rPr lang="en-US" altLang="en-US" sz="1800" dirty="0"/>
              <a:t>While there exists a training entity not covered by any rule in S</a:t>
            </a:r>
          </a:p>
          <a:p>
            <a:pPr marL="936625" lvl="2" indent="-190500">
              <a:lnSpc>
                <a:spcPct val="80000"/>
              </a:lnSpc>
            </a:pPr>
            <a:r>
              <a:rPr lang="en-US" altLang="en-US" dirty="0"/>
              <a:t>Generate new rules around it</a:t>
            </a:r>
          </a:p>
          <a:p>
            <a:pPr marL="936625" lvl="2" indent="-190500">
              <a:lnSpc>
                <a:spcPct val="80000"/>
              </a:lnSpc>
            </a:pPr>
            <a:r>
              <a:rPr lang="en-US" altLang="en-US" dirty="0"/>
              <a:t>Add new rules to S</a:t>
            </a:r>
          </a:p>
          <a:p>
            <a:pPr lvl="1">
              <a:lnSpc>
                <a:spcPct val="80000"/>
              </a:lnSpc>
              <a:buFont typeface="Arial" panose="020B0604020202020204" pitchFamily="34" charset="0"/>
              <a:buAutoNum type="arabicPeriod"/>
            </a:pPr>
            <a:r>
              <a:rPr lang="en-US" altLang="en-US" sz="1800" dirty="0"/>
              <a:t>Post process rules to prune away redundant </a:t>
            </a:r>
            <a:r>
              <a:rPr lang="en-US" altLang="en-US" sz="1800" dirty="0" smtClean="0"/>
              <a:t>rules</a:t>
            </a:r>
          </a:p>
          <a:p>
            <a:pPr lvl="1">
              <a:lnSpc>
                <a:spcPct val="80000"/>
              </a:lnSpc>
              <a:buFont typeface="Arial" panose="020B0604020202020204" pitchFamily="34" charset="0"/>
              <a:buAutoNum type="arabicPeriod"/>
            </a:pPr>
            <a:endParaRPr lang="en-US" altLang="en-US" sz="1800" dirty="0"/>
          </a:p>
          <a:p>
            <a:pPr>
              <a:lnSpc>
                <a:spcPct val="80000"/>
              </a:lnSpc>
            </a:pPr>
            <a:r>
              <a:rPr lang="en-US" altLang="en-US" sz="1800" b="1" dirty="0" smtClean="0"/>
              <a:t>Two techniques: </a:t>
            </a:r>
            <a:r>
              <a:rPr lang="en-US" altLang="en-US" sz="1800" dirty="0" smtClean="0"/>
              <a:t>Bottom-up and Top-down</a:t>
            </a:r>
          </a:p>
          <a:p>
            <a:pPr>
              <a:lnSpc>
                <a:spcPct val="80000"/>
              </a:lnSpc>
            </a:pPr>
            <a:endParaRPr lang="en-US" altLang="en-US" sz="1800" dirty="0"/>
          </a:p>
          <a:p>
            <a:pPr>
              <a:lnSpc>
                <a:spcPct val="80000"/>
              </a:lnSpc>
            </a:pPr>
            <a:r>
              <a:rPr lang="en-US" altLang="en-US" sz="1800" b="1" dirty="0" smtClean="0"/>
              <a:t>Transparent ML: </a:t>
            </a:r>
          </a:p>
          <a:p>
            <a:pPr lvl="1">
              <a:lnSpc>
                <a:spcPct val="80000"/>
              </a:lnSpc>
            </a:pPr>
            <a:r>
              <a:rPr lang="en-US" altLang="en-US" sz="1800" dirty="0" smtClean="0"/>
              <a:t>Model Representation</a:t>
            </a:r>
          </a:p>
          <a:p>
            <a:pPr lvl="1">
              <a:lnSpc>
                <a:spcPct val="80000"/>
              </a:lnSpc>
            </a:pPr>
            <a:r>
              <a:rPr lang="en-US" altLang="en-US" sz="1800" dirty="0" smtClean="0"/>
              <a:t>Because the rules on level 2 depend on all the rules in level 1 (so provenance becomes very diffused)</a:t>
            </a:r>
            <a:endParaRPr lang="en-US" altLang="en-US" sz="1800" dirty="0"/>
          </a:p>
          <a:p>
            <a:endParaRPr lang="en-US" dirty="0"/>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62</a:t>
            </a:fld>
            <a:endParaRPr lang="en-US" altLang="en-US"/>
          </a:p>
        </p:txBody>
      </p:sp>
      <p:sp>
        <p:nvSpPr>
          <p:cNvPr id="5" name="Footer Placeholder 4"/>
          <p:cNvSpPr>
            <a:spLocks noGrp="1"/>
          </p:cNvSpPr>
          <p:nvPr>
            <p:ph type="ftr" sz="quarter" idx="11"/>
          </p:nvPr>
        </p:nvSpPr>
        <p:spPr/>
        <p:txBody>
          <a:bodyPr/>
          <a:lstStyle/>
          <a:p>
            <a:pPr>
              <a:defRPr/>
            </a:pPr>
            <a:r>
              <a:rPr lang="en-US" altLang="en-US" smtClean="0"/>
              <a:t>IBM Confidential		</a:t>
            </a:r>
            <a:endParaRPr lang="en-US" altLang="en-US"/>
          </a:p>
        </p:txBody>
      </p:sp>
    </p:spTree>
    <p:extLst>
      <p:ext uri="{BB962C8B-B14F-4D97-AF65-F5344CB8AC3E}">
        <p14:creationId xmlns:p14="http://schemas.microsoft.com/office/powerpoint/2010/main" val="243023912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8CAB3570-90D1-4970-B7DD-F012BE270D04}" type="slidenum">
              <a:rPr lang="en-US" altLang="en-US"/>
              <a:pPr/>
              <a:t>63</a:t>
            </a:fld>
            <a:endParaRPr lang="en-US" altLang="en-US"/>
          </a:p>
        </p:txBody>
      </p:sp>
      <p:sp>
        <p:nvSpPr>
          <p:cNvPr id="822274" name="Rectangle 2"/>
          <p:cNvSpPr>
            <a:spLocks noGrp="1" noChangeArrowheads="1"/>
          </p:cNvSpPr>
          <p:nvPr>
            <p:ph type="title"/>
          </p:nvPr>
        </p:nvSpPr>
        <p:spPr/>
        <p:txBody>
          <a:bodyPr/>
          <a:lstStyle/>
          <a:p>
            <a:r>
              <a:rPr lang="en-US" altLang="en-US"/>
              <a:t>Bottom-up Techniques: Generalize a Specific Rule</a:t>
            </a:r>
          </a:p>
        </p:txBody>
      </p:sp>
      <p:sp>
        <p:nvSpPr>
          <p:cNvPr id="822275" name="Rectangle 3"/>
          <p:cNvSpPr>
            <a:spLocks noGrp="1" noChangeArrowheads="1"/>
          </p:cNvSpPr>
          <p:nvPr>
            <p:ph type="body" idx="1"/>
          </p:nvPr>
        </p:nvSpPr>
        <p:spPr>
          <a:xfrm>
            <a:off x="228600" y="1776413"/>
            <a:ext cx="8382000" cy="3709987"/>
          </a:xfrm>
        </p:spPr>
        <p:txBody>
          <a:bodyPr/>
          <a:lstStyle/>
          <a:p>
            <a:r>
              <a:rPr lang="en-US" altLang="en-US" sz="2000" dirty="0" smtClean="0"/>
              <a:t>Start </a:t>
            </a:r>
            <a:r>
              <a:rPr lang="en-US" altLang="en-US" sz="2000" dirty="0"/>
              <a:t>with a specific rule covering a single instance (100% precision)</a:t>
            </a:r>
          </a:p>
          <a:p>
            <a:r>
              <a:rPr lang="en-US" altLang="en-US" sz="2000" dirty="0"/>
              <a:t>Generalize the rule to increase its coverage, with a possible loss of precision</a:t>
            </a:r>
          </a:p>
          <a:p>
            <a:pPr lvl="1"/>
            <a:r>
              <a:rPr lang="en-US" altLang="en-US" sz="1800" dirty="0"/>
              <a:t>Many strategies: e.g., dropping a token, or replacing a token by a more general feature</a:t>
            </a:r>
          </a:p>
          <a:p>
            <a:r>
              <a:rPr lang="en-US" altLang="en-US" sz="2000" dirty="0"/>
              <a:t>Remove instances covered by the rule from the training set</a:t>
            </a:r>
          </a:p>
          <a:p>
            <a:pPr lvl="1">
              <a:buFont typeface="Arial" panose="020B0604020202020204" pitchFamily="34" charset="0"/>
              <a:buNone/>
            </a:pPr>
            <a:endParaRPr lang="en-US" altLang="en-US" sz="2000" dirty="0"/>
          </a:p>
          <a:p>
            <a:r>
              <a:rPr lang="en-US" altLang="en-US" sz="2000" b="0" dirty="0"/>
              <a:t>Example systems: Rapier [</a:t>
            </a:r>
            <a:r>
              <a:rPr lang="en-US" altLang="en-US" sz="2000" b="0" dirty="0" err="1"/>
              <a:t>Califf</a:t>
            </a:r>
            <a:r>
              <a:rPr lang="en-US" altLang="en-US" sz="2000" b="0" dirty="0"/>
              <a:t> &amp; Mooney99,03], (LP)2 [Ciravegna01] </a:t>
            </a:r>
          </a:p>
        </p:txBody>
      </p:sp>
    </p:spTree>
    <p:extLst>
      <p:ext uri="{BB962C8B-B14F-4D97-AF65-F5344CB8AC3E}">
        <p14:creationId xmlns:p14="http://schemas.microsoft.com/office/powerpoint/2010/main" val="426474434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FD06847-9326-4DEA-81FD-371D87F7A486}" type="slidenum">
              <a:rPr lang="en-US" altLang="en-US"/>
              <a:pPr/>
              <a:t>64</a:t>
            </a:fld>
            <a:endParaRPr lang="en-US" altLang="en-US"/>
          </a:p>
        </p:txBody>
      </p:sp>
      <p:sp>
        <p:nvSpPr>
          <p:cNvPr id="914434" name="Rectangle 2"/>
          <p:cNvSpPr>
            <a:spLocks noGrp="1" noChangeArrowheads="1"/>
          </p:cNvSpPr>
          <p:nvPr>
            <p:ph type="title"/>
          </p:nvPr>
        </p:nvSpPr>
        <p:spPr/>
        <p:txBody>
          <a:bodyPr/>
          <a:lstStyle/>
          <a:p>
            <a:r>
              <a:rPr lang="en-US" altLang="en-US"/>
              <a:t>Bottom-up Techniques: Example</a:t>
            </a:r>
          </a:p>
        </p:txBody>
      </p:sp>
      <p:sp>
        <p:nvSpPr>
          <p:cNvPr id="914435" name="Rectangle 3"/>
          <p:cNvSpPr>
            <a:spLocks noGrp="1" noChangeArrowheads="1"/>
          </p:cNvSpPr>
          <p:nvPr>
            <p:ph type="body" idx="1"/>
          </p:nvPr>
        </p:nvSpPr>
        <p:spPr>
          <a:xfrm>
            <a:off x="228600" y="1776413"/>
            <a:ext cx="8915400" cy="3938587"/>
          </a:xfrm>
        </p:spPr>
        <p:txBody>
          <a:bodyPr/>
          <a:lstStyle/>
          <a:p>
            <a:pPr>
              <a:lnSpc>
                <a:spcPct val="90000"/>
              </a:lnSpc>
            </a:pPr>
            <a:r>
              <a:rPr lang="en-US" altLang="en-US" sz="1800" b="0" dirty="0"/>
              <a:t>Example text: “ I am studying at </a:t>
            </a:r>
            <a:r>
              <a:rPr lang="en-US" altLang="en-US" sz="1800" b="0" u="sng" dirty="0"/>
              <a:t>University of Chicago</a:t>
            </a:r>
            <a:r>
              <a:rPr lang="en-US" altLang="en-US" sz="1800" b="0" dirty="0"/>
              <a:t>.”</a:t>
            </a:r>
          </a:p>
          <a:p>
            <a:pPr>
              <a:lnSpc>
                <a:spcPct val="90000"/>
              </a:lnSpc>
            </a:pPr>
            <a:endParaRPr lang="en-US" altLang="en-US" sz="1800" b="0" dirty="0"/>
          </a:p>
          <a:p>
            <a:pPr>
              <a:lnSpc>
                <a:spcPct val="90000"/>
              </a:lnSpc>
            </a:pPr>
            <a:r>
              <a:rPr lang="en-US" altLang="en-US" sz="1800" b="0" dirty="0"/>
              <a:t>Initial rule: </a:t>
            </a:r>
          </a:p>
          <a:p>
            <a:pPr lvl="1">
              <a:lnSpc>
                <a:spcPct val="90000"/>
              </a:lnSpc>
              <a:buFont typeface="Arial" panose="020B0604020202020204" pitchFamily="34" charset="0"/>
              <a:buNone/>
            </a:pPr>
            <a:r>
              <a:rPr lang="en-US" altLang="en-US" sz="1600" dirty="0"/>
              <a:t>	&lt;Token&gt;[string=“studying”] &lt;Token&gt;[string=“at”]</a:t>
            </a:r>
          </a:p>
          <a:p>
            <a:pPr lvl="1">
              <a:lnSpc>
                <a:spcPct val="90000"/>
              </a:lnSpc>
              <a:buFont typeface="Arial" panose="020B0604020202020204" pitchFamily="34" charset="0"/>
              <a:buNone/>
            </a:pPr>
            <a:r>
              <a:rPr lang="en-US" altLang="en-US" sz="1600" dirty="0"/>
              <a:t>	(&lt;Token&gt;[string=“University”] &lt;Token&gt;[string=“of”] &lt;Token&gt;[string=“Chicago”]):ORG</a:t>
            </a:r>
          </a:p>
          <a:p>
            <a:pPr>
              <a:lnSpc>
                <a:spcPct val="90000"/>
              </a:lnSpc>
            </a:pPr>
            <a:endParaRPr lang="en-US" altLang="en-US" sz="1800" b="0" dirty="0"/>
          </a:p>
          <a:p>
            <a:pPr>
              <a:lnSpc>
                <a:spcPct val="90000"/>
              </a:lnSpc>
            </a:pPr>
            <a:r>
              <a:rPr lang="en-US" altLang="en-US" sz="1800" b="0" dirty="0"/>
              <a:t>Possible generalizations:</a:t>
            </a:r>
          </a:p>
          <a:p>
            <a:pPr lvl="1">
              <a:lnSpc>
                <a:spcPct val="90000"/>
              </a:lnSpc>
            </a:pPr>
            <a:r>
              <a:rPr lang="en-US" altLang="en-US" sz="1600" dirty="0"/>
              <a:t>&lt;Token&gt;[string=“studying”] &lt;Token&gt;[string=“at”]</a:t>
            </a:r>
          </a:p>
          <a:p>
            <a:pPr lvl="1">
              <a:lnSpc>
                <a:spcPct val="90000"/>
              </a:lnSpc>
              <a:buFont typeface="Arial" panose="020B0604020202020204" pitchFamily="34" charset="0"/>
              <a:buNone/>
            </a:pPr>
            <a:r>
              <a:rPr lang="en-US" altLang="en-US" sz="1600" dirty="0"/>
              <a:t>	(&lt;Token&gt;[</a:t>
            </a:r>
            <a:r>
              <a:rPr lang="en-US" altLang="en-US" sz="1600" dirty="0" err="1"/>
              <a:t>orth</a:t>
            </a:r>
            <a:r>
              <a:rPr lang="en-US" altLang="en-US" sz="1600" dirty="0"/>
              <a:t>=“</a:t>
            </a:r>
            <a:r>
              <a:rPr lang="en-US" altLang="en-US" sz="1600" dirty="0" err="1">
                <a:solidFill>
                  <a:srgbClr val="FF0000"/>
                </a:solidFill>
              </a:rPr>
              <a:t>CapsWord</a:t>
            </a:r>
            <a:r>
              <a:rPr lang="en-US" altLang="en-US" sz="1600" dirty="0"/>
              <a:t>”] &lt;Token&gt;[string=“of”] &lt;Token&gt;[</a:t>
            </a:r>
            <a:r>
              <a:rPr lang="en-US" altLang="en-US" sz="1600" dirty="0" err="1"/>
              <a:t>orth</a:t>
            </a:r>
            <a:r>
              <a:rPr lang="en-US" altLang="en-US" sz="1600" dirty="0"/>
              <a:t>=“</a:t>
            </a:r>
            <a:r>
              <a:rPr lang="en-US" altLang="en-US" sz="1600" dirty="0" err="1">
                <a:solidFill>
                  <a:srgbClr val="FF0000"/>
                </a:solidFill>
              </a:rPr>
              <a:t>CapsWord</a:t>
            </a:r>
            <a:r>
              <a:rPr lang="en-US" altLang="en-US" sz="1600" dirty="0"/>
              <a:t>”]):ORG</a:t>
            </a:r>
          </a:p>
          <a:p>
            <a:pPr lvl="1">
              <a:lnSpc>
                <a:spcPct val="90000"/>
              </a:lnSpc>
              <a:buFont typeface="Arial" panose="020B0604020202020204" pitchFamily="34" charset="0"/>
              <a:buNone/>
            </a:pPr>
            <a:endParaRPr lang="en-US" altLang="en-US" sz="1600" dirty="0"/>
          </a:p>
          <a:p>
            <a:pPr lvl="1">
              <a:lnSpc>
                <a:spcPct val="90000"/>
              </a:lnSpc>
            </a:pPr>
            <a:r>
              <a:rPr lang="en-US" altLang="en-US" sz="1600" dirty="0"/>
              <a:t>(&lt;Token&gt;[Lookup=“</a:t>
            </a:r>
            <a:r>
              <a:rPr lang="en-US" altLang="en-US" sz="1600" dirty="0" err="1">
                <a:solidFill>
                  <a:srgbClr val="FF0000"/>
                </a:solidFill>
              </a:rPr>
              <a:t>OrgPrefix</a:t>
            </a:r>
            <a:r>
              <a:rPr lang="en-US" altLang="en-US" sz="1600" dirty="0"/>
              <a:t>”] &lt;Token&gt;[string=“of”] &lt;Token&gt;[Lookup=“</a:t>
            </a:r>
            <a:r>
              <a:rPr lang="en-US" altLang="en-US" sz="1600" dirty="0" err="1">
                <a:solidFill>
                  <a:srgbClr val="FF0000"/>
                </a:solidFill>
              </a:rPr>
              <a:t>CityName</a:t>
            </a:r>
            <a:r>
              <a:rPr lang="en-US" altLang="en-US" sz="1600" dirty="0"/>
              <a:t>”]):ORG</a:t>
            </a:r>
            <a:endParaRPr lang="en-US" altLang="en-US" sz="1800" b="1" dirty="0"/>
          </a:p>
        </p:txBody>
      </p:sp>
    </p:spTree>
    <p:extLst>
      <p:ext uri="{BB962C8B-B14F-4D97-AF65-F5344CB8AC3E}">
        <p14:creationId xmlns:p14="http://schemas.microsoft.com/office/powerpoint/2010/main" val="295520545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FD785C2E-E798-4612-99D7-B15E2B0A25BF}" type="slidenum">
              <a:rPr lang="en-US" altLang="en-US"/>
              <a:pPr/>
              <a:t>65</a:t>
            </a:fld>
            <a:endParaRPr lang="en-US" altLang="en-US"/>
          </a:p>
        </p:txBody>
      </p:sp>
      <p:sp>
        <p:nvSpPr>
          <p:cNvPr id="823298" name="Rectangle 2"/>
          <p:cNvSpPr>
            <a:spLocks noGrp="1" noChangeArrowheads="1"/>
          </p:cNvSpPr>
          <p:nvPr>
            <p:ph type="title"/>
          </p:nvPr>
        </p:nvSpPr>
        <p:spPr/>
        <p:txBody>
          <a:bodyPr/>
          <a:lstStyle/>
          <a:p>
            <a:r>
              <a:rPr lang="en-US" altLang="en-US"/>
              <a:t>Top-down Techniques: Specialize a Generic Rule</a:t>
            </a:r>
          </a:p>
        </p:txBody>
      </p:sp>
      <p:sp>
        <p:nvSpPr>
          <p:cNvPr id="823299" name="Rectangle 3"/>
          <p:cNvSpPr>
            <a:spLocks noGrp="1" noChangeArrowheads="1"/>
          </p:cNvSpPr>
          <p:nvPr>
            <p:ph type="body" idx="1"/>
          </p:nvPr>
        </p:nvSpPr>
        <p:spPr>
          <a:xfrm>
            <a:off x="304800" y="1776413"/>
            <a:ext cx="8534400" cy="4624387"/>
          </a:xfrm>
        </p:spPr>
        <p:txBody>
          <a:bodyPr/>
          <a:lstStyle/>
          <a:p>
            <a:pPr>
              <a:lnSpc>
                <a:spcPct val="90000"/>
              </a:lnSpc>
            </a:pPr>
            <a:r>
              <a:rPr lang="en-US" altLang="en-US" dirty="0" smtClean="0"/>
              <a:t>Start </a:t>
            </a:r>
            <a:r>
              <a:rPr lang="en-US" altLang="en-US" dirty="0"/>
              <a:t>with a generic rule covering all instances (100% coverage)</a:t>
            </a:r>
          </a:p>
          <a:p>
            <a:pPr>
              <a:lnSpc>
                <a:spcPct val="90000"/>
              </a:lnSpc>
            </a:pPr>
            <a:r>
              <a:rPr lang="en-US" altLang="en-US" dirty="0"/>
              <a:t>Specialize the rule in various ways to get a set of rules with high precision (inductive logic – style)</a:t>
            </a:r>
          </a:p>
          <a:p>
            <a:pPr lvl="1">
              <a:lnSpc>
                <a:spcPct val="90000"/>
              </a:lnSpc>
            </a:pPr>
            <a:r>
              <a:rPr lang="en-US" altLang="en-US" dirty="0"/>
              <a:t>Start by describing each instance in terms of very specific rules (bottom-up style)</a:t>
            </a:r>
          </a:p>
          <a:p>
            <a:pPr lvl="1">
              <a:lnSpc>
                <a:spcPct val="90000"/>
              </a:lnSpc>
            </a:pPr>
            <a:r>
              <a:rPr lang="en-US" altLang="en-US" dirty="0"/>
              <a:t>Intersect two rules that agree on all predicates except one, and repeat</a:t>
            </a:r>
          </a:p>
          <a:p>
            <a:pPr lvl="1">
              <a:lnSpc>
                <a:spcPct val="90000"/>
              </a:lnSpc>
            </a:pPr>
            <a:r>
              <a:rPr lang="en-US" altLang="en-US" dirty="0"/>
              <a:t>Prune away rules with small coverage</a:t>
            </a:r>
          </a:p>
          <a:p>
            <a:pPr lvl="2">
              <a:lnSpc>
                <a:spcPct val="90000"/>
              </a:lnSpc>
            </a:pPr>
            <a:endParaRPr lang="en-US" altLang="en-US" dirty="0"/>
          </a:p>
          <a:p>
            <a:pPr>
              <a:lnSpc>
                <a:spcPct val="90000"/>
              </a:lnSpc>
            </a:pPr>
            <a:r>
              <a:rPr lang="en-US" altLang="en-US" b="0" dirty="0"/>
              <a:t>Example systems: [Aitken03], WHISK [Soderland99], (LP)2 [Ciravegna01] </a:t>
            </a:r>
            <a:endParaRPr lang="en-US" altLang="en-US" dirty="0"/>
          </a:p>
        </p:txBody>
      </p:sp>
    </p:spTree>
    <p:extLst>
      <p:ext uri="{BB962C8B-B14F-4D97-AF65-F5344CB8AC3E}">
        <p14:creationId xmlns:p14="http://schemas.microsoft.com/office/powerpoint/2010/main" val="72352133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Supervised Fact Extraction:</a:t>
            </a:r>
            <a:r>
              <a:rPr lang="en-US" dirty="0" smtClean="0"/>
              <a:t> Learning Predicate-based Rules</a:t>
            </a:r>
            <a:endParaRPr lang="en-US" dirty="0"/>
          </a:p>
        </p:txBody>
      </p:sp>
      <p:sp>
        <p:nvSpPr>
          <p:cNvPr id="3" name="Content Placeholder 2"/>
          <p:cNvSpPr>
            <a:spLocks noGrp="1"/>
          </p:cNvSpPr>
          <p:nvPr>
            <p:ph idx="1"/>
          </p:nvPr>
        </p:nvSpPr>
        <p:spPr/>
        <p:txBody>
          <a:bodyPr/>
          <a:lstStyle/>
          <a:p>
            <a:pPr>
              <a:lnSpc>
                <a:spcPct val="80000"/>
              </a:lnSpc>
            </a:pPr>
            <a:r>
              <a:rPr lang="en-US" altLang="en-US" sz="1800" dirty="0" smtClean="0"/>
              <a:t>Rule Induction: Generate a rule program from basic features </a:t>
            </a:r>
            <a:r>
              <a:rPr lang="en-US" altLang="en-US" sz="1800" dirty="0"/>
              <a:t>[</a:t>
            </a:r>
            <a:r>
              <a:rPr lang="en-US" altLang="en-US" sz="1800" dirty="0" err="1"/>
              <a:t>Nagesh</a:t>
            </a:r>
            <a:r>
              <a:rPr lang="en-US" altLang="en-US" sz="1800" dirty="0"/>
              <a:t> et al., 2012]</a:t>
            </a:r>
          </a:p>
          <a:p>
            <a:pPr>
              <a:lnSpc>
                <a:spcPct val="80000"/>
              </a:lnSpc>
            </a:pPr>
            <a:endParaRPr lang="en-US" altLang="en-US" sz="1800" dirty="0"/>
          </a:p>
          <a:p>
            <a:pPr>
              <a:lnSpc>
                <a:spcPct val="80000"/>
              </a:lnSpc>
            </a:pPr>
            <a:r>
              <a:rPr lang="en-US" altLang="en-US" sz="1800" dirty="0" smtClean="0"/>
              <a:t>Rule refinement: refine an existing rule program [Liu et al., 2010], [Roy et al., 2013]</a:t>
            </a:r>
          </a:p>
          <a:p>
            <a:endParaRPr lang="en-US" dirty="0"/>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66</a:t>
            </a:fld>
            <a:endParaRPr lang="en-US" altLang="en-US"/>
          </a:p>
        </p:txBody>
      </p:sp>
      <p:sp>
        <p:nvSpPr>
          <p:cNvPr id="5" name="Footer Placeholder 4"/>
          <p:cNvSpPr>
            <a:spLocks noGrp="1"/>
          </p:cNvSpPr>
          <p:nvPr>
            <p:ph type="ftr" sz="quarter" idx="11"/>
          </p:nvPr>
        </p:nvSpPr>
        <p:spPr/>
        <p:txBody>
          <a:bodyPr/>
          <a:lstStyle/>
          <a:p>
            <a:pPr>
              <a:defRPr/>
            </a:pPr>
            <a:r>
              <a:rPr lang="en-US" altLang="en-US" smtClean="0"/>
              <a:t>IBM Confidential		</a:t>
            </a:r>
            <a:endParaRPr lang="en-US" altLang="en-US"/>
          </a:p>
        </p:txBody>
      </p:sp>
    </p:spTree>
    <p:extLst>
      <p:ext uri="{BB962C8B-B14F-4D97-AF65-F5344CB8AC3E}">
        <p14:creationId xmlns:p14="http://schemas.microsoft.com/office/powerpoint/2010/main" val="1621066382"/>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Rectangle 8"/>
          <p:cNvSpPr>
            <a:spLocks noGrp="1" noChangeArrowheads="1"/>
          </p:cNvSpPr>
          <p:nvPr>
            <p:ph type="sldNum" sz="quarter" idx="10"/>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fld id="{CD11CBCE-9CB4-40B4-8708-E050D7D420CF}" type="slidenum">
              <a:rPr lang="en-US" altLang="en-US" sz="1000">
                <a:solidFill>
                  <a:srgbClr val="FFFFFF"/>
                </a:solidFill>
              </a:rPr>
              <a:pPr eaLnBrk="1" hangingPunct="1"/>
              <a:t>67</a:t>
            </a:fld>
            <a:endParaRPr lang="en-US" altLang="en-US" sz="1000">
              <a:solidFill>
                <a:srgbClr val="FFFFFF"/>
              </a:solidFill>
            </a:endParaRPr>
          </a:p>
        </p:txBody>
      </p:sp>
      <p:sp>
        <p:nvSpPr>
          <p:cNvPr id="500738" name="Rectangle 2"/>
          <p:cNvSpPr>
            <a:spLocks noGrp="1" noChangeArrowheads="1"/>
          </p:cNvSpPr>
          <p:nvPr>
            <p:ph type="title"/>
          </p:nvPr>
        </p:nvSpPr>
        <p:spPr>
          <a:noFill/>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r>
              <a:rPr lang="en-US" altLang="en-US" sz="2000" dirty="0" smtClean="0"/>
              <a:t>NER Rule Induction</a:t>
            </a:r>
            <a:r>
              <a:rPr lang="en-US" altLang="en-US" sz="2000" dirty="0"/>
              <a:t> </a:t>
            </a:r>
            <a:r>
              <a:rPr lang="en-US" altLang="en-US" sz="2000" dirty="0" smtClean="0">
                <a:solidFill>
                  <a:schemeClr val="accent1">
                    <a:lumMod val="75000"/>
                  </a:schemeClr>
                </a:solidFill>
              </a:rPr>
              <a:t>[</a:t>
            </a:r>
            <a:r>
              <a:rPr lang="en-US" altLang="en-US" sz="2000" dirty="0" err="1" smtClean="0">
                <a:solidFill>
                  <a:schemeClr val="accent1">
                    <a:lumMod val="75000"/>
                  </a:schemeClr>
                </a:solidFill>
              </a:rPr>
              <a:t>Nagesh</a:t>
            </a:r>
            <a:r>
              <a:rPr lang="en-US" altLang="en-US" sz="2000" dirty="0" smtClean="0">
                <a:solidFill>
                  <a:schemeClr val="accent1">
                    <a:lumMod val="75000"/>
                  </a:schemeClr>
                </a:solidFill>
              </a:rPr>
              <a:t> et al., EMNLP 2012]</a:t>
            </a:r>
          </a:p>
        </p:txBody>
      </p:sp>
      <p:sp>
        <p:nvSpPr>
          <p:cNvPr id="500739" name="Rectangle 3"/>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buFont typeface="Wingdings" charset="0"/>
              <a:buNone/>
              <a:defRPr/>
            </a:pPr>
            <a:endParaRPr lang="en-US" sz="2000" dirty="0">
              <a:ea typeface="ＭＳ Ｐゴシック" charset="0"/>
              <a:cs typeface="ＭＳ Ｐゴシック" charset="0"/>
            </a:endParaRPr>
          </a:p>
          <a:p>
            <a:pPr>
              <a:buFont typeface="Wingdings" charset="0"/>
              <a:buChar char="§"/>
              <a:defRPr/>
            </a:pPr>
            <a:r>
              <a:rPr lang="en-US" sz="2000" dirty="0">
                <a:ea typeface="ＭＳ Ｐゴシック" charset="0"/>
                <a:cs typeface="ＭＳ Ｐゴシック" charset="0"/>
              </a:rPr>
              <a:t>Input: </a:t>
            </a:r>
          </a:p>
          <a:p>
            <a:pPr lvl="1">
              <a:buFont typeface="Arial" charset="0"/>
              <a:buChar char="–"/>
              <a:defRPr/>
            </a:pPr>
            <a:r>
              <a:rPr lang="en-US" sz="2000" dirty="0">
                <a:ea typeface="ＭＳ Ｐゴシック" charset="0"/>
              </a:rPr>
              <a:t>Basic features (dictionaries &amp; regular expressions)</a:t>
            </a:r>
          </a:p>
          <a:p>
            <a:pPr lvl="1">
              <a:buFont typeface="Arial" charset="0"/>
              <a:buChar char="–"/>
              <a:defRPr/>
            </a:pPr>
            <a:r>
              <a:rPr lang="en-US" sz="2000" dirty="0">
                <a:ea typeface="ＭＳ Ｐゴシック" charset="0"/>
              </a:rPr>
              <a:t>Fully labeled document collection (PER, ORG, LOC) </a:t>
            </a:r>
          </a:p>
          <a:p>
            <a:pPr>
              <a:buFont typeface="Wingdings" charset="0"/>
              <a:buChar char="§"/>
              <a:defRPr/>
            </a:pPr>
            <a:r>
              <a:rPr lang="en-US" sz="2000" dirty="0">
                <a:ea typeface="ＭＳ Ｐゴシック" charset="0"/>
                <a:cs typeface="ＭＳ Ｐゴシック" charset="0"/>
              </a:rPr>
              <a:t>Goal: Induce an initial set of named-entity </a:t>
            </a:r>
            <a:r>
              <a:rPr lang="en-US" sz="2000" dirty="0" smtClean="0">
                <a:ea typeface="ＭＳ Ｐゴシック" charset="0"/>
                <a:cs typeface="ＭＳ Ｐゴシック" charset="0"/>
              </a:rPr>
              <a:t>rules that can </a:t>
            </a:r>
            <a:r>
              <a:rPr lang="en-US" sz="2000" dirty="0" smtClean="0">
                <a:ea typeface="ＭＳ Ｐゴシック" charset="0"/>
              </a:rPr>
              <a:t>be </a:t>
            </a:r>
            <a:r>
              <a:rPr lang="en-US" sz="2000" dirty="0">
                <a:ea typeface="ＭＳ Ｐゴシック" charset="0"/>
              </a:rPr>
              <a:t>refined / customized by domain-expert</a:t>
            </a:r>
          </a:p>
          <a:p>
            <a:pPr>
              <a:buFont typeface="Wingdings" charset="0"/>
              <a:buChar char="§"/>
              <a:defRPr/>
            </a:pPr>
            <a:endParaRPr lang="en-US" dirty="0">
              <a:ea typeface="ＭＳ Ｐゴシック" charset="0"/>
              <a:cs typeface="ＭＳ Ｐゴシック" charset="0"/>
            </a:endParaRPr>
          </a:p>
        </p:txBody>
      </p:sp>
    </p:spTree>
    <p:extLst>
      <p:ext uri="{BB962C8B-B14F-4D97-AF65-F5344CB8AC3E}">
        <p14:creationId xmlns:p14="http://schemas.microsoft.com/office/powerpoint/2010/main" val="327886223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 name="Rectangle 8"/>
          <p:cNvSpPr>
            <a:spLocks noGrp="1" noChangeArrowheads="1"/>
          </p:cNvSpPr>
          <p:nvPr>
            <p:ph type="sldNum" sz="quarter" idx="10"/>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fld id="{A796700E-FCA4-4737-A4EB-4598C215392F}" type="slidenum">
              <a:rPr lang="en-US" altLang="en-US" sz="1000">
                <a:solidFill>
                  <a:srgbClr val="FFFFFF"/>
                </a:solidFill>
              </a:rPr>
              <a:pPr eaLnBrk="1" hangingPunct="1"/>
              <a:t>68</a:t>
            </a:fld>
            <a:endParaRPr lang="en-US" altLang="en-US" sz="1000">
              <a:solidFill>
                <a:srgbClr val="FFFFFF"/>
              </a:solidFill>
            </a:endParaRPr>
          </a:p>
        </p:txBody>
      </p:sp>
      <p:sp>
        <p:nvSpPr>
          <p:cNvPr id="503810" name="Rectangle 2"/>
          <p:cNvSpPr>
            <a:spLocks noGrp="1" noChangeArrowheads="1"/>
          </p:cNvSpPr>
          <p:nvPr>
            <p:ph type="title"/>
          </p:nvPr>
        </p:nvSpPr>
        <p:spPr>
          <a:noFill/>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r>
              <a:rPr lang="en-US">
                <a:ea typeface="ＭＳ Ｐゴシック" charset="0"/>
              </a:rPr>
              <a:t>Anatomy of a named-entity extractor</a:t>
            </a:r>
          </a:p>
        </p:txBody>
      </p:sp>
      <p:sp>
        <p:nvSpPr>
          <p:cNvPr id="503811" name="Rectangle 3"/>
          <p:cNvSpPr>
            <a:spLocks noChangeArrowheads="1"/>
          </p:cNvSpPr>
          <p:nvPr/>
        </p:nvSpPr>
        <p:spPr bwMode="auto">
          <a:xfrm>
            <a:off x="304800" y="1752600"/>
            <a:ext cx="1752600" cy="7620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spcBef>
                <a:spcPct val="0"/>
              </a:spcBef>
              <a:defRPr/>
            </a:pPr>
            <a:r>
              <a:rPr lang="en-US" sz="1800">
                <a:solidFill>
                  <a:schemeClr val="tx1"/>
                </a:solidFill>
                <a:latin typeface="Arial" charset="0"/>
                <a:ea typeface="ＭＳ Ｐゴシック" charset="0"/>
                <a:cs typeface="ＭＳ Ｐゴシック" charset="0"/>
              </a:rPr>
              <a:t>Basic Features</a:t>
            </a:r>
          </a:p>
          <a:p>
            <a:pPr>
              <a:spcBef>
                <a:spcPct val="0"/>
              </a:spcBef>
              <a:defRPr/>
            </a:pPr>
            <a:r>
              <a:rPr lang="en-US" sz="1800">
                <a:solidFill>
                  <a:schemeClr val="tx1"/>
                </a:solidFill>
                <a:latin typeface="Arial" charset="0"/>
                <a:ea typeface="ＭＳ Ｐゴシック" charset="0"/>
                <a:cs typeface="ＭＳ Ｐゴシック" charset="0"/>
              </a:rPr>
              <a:t>(BF rules)</a:t>
            </a:r>
          </a:p>
        </p:txBody>
      </p:sp>
      <p:sp>
        <p:nvSpPr>
          <p:cNvPr id="503812" name="Rectangle 4"/>
          <p:cNvSpPr>
            <a:spLocks noChangeArrowheads="1"/>
          </p:cNvSpPr>
          <p:nvPr/>
        </p:nvSpPr>
        <p:spPr bwMode="auto">
          <a:xfrm>
            <a:off x="2590800" y="1752600"/>
            <a:ext cx="1752600" cy="7620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spcBef>
                <a:spcPct val="0"/>
              </a:spcBef>
              <a:defRPr/>
            </a:pPr>
            <a:r>
              <a:rPr lang="en-US" sz="1800">
                <a:solidFill>
                  <a:schemeClr val="tx1"/>
                </a:solidFill>
                <a:latin typeface="Arial" charset="0"/>
                <a:ea typeface="ＭＳ Ｐゴシック" charset="0"/>
                <a:cs typeface="ＭＳ Ｐゴシック" charset="0"/>
              </a:rPr>
              <a:t>Candidate </a:t>
            </a:r>
          </a:p>
          <a:p>
            <a:pPr>
              <a:spcBef>
                <a:spcPct val="0"/>
              </a:spcBef>
              <a:defRPr/>
            </a:pPr>
            <a:r>
              <a:rPr lang="en-US" sz="1800">
                <a:solidFill>
                  <a:schemeClr val="tx1"/>
                </a:solidFill>
                <a:latin typeface="Arial" charset="0"/>
                <a:ea typeface="ＭＳ Ｐゴシック" charset="0"/>
                <a:cs typeface="ＭＳ Ｐゴシック" charset="0"/>
              </a:rPr>
              <a:t>Definition </a:t>
            </a:r>
          </a:p>
          <a:p>
            <a:pPr>
              <a:spcBef>
                <a:spcPct val="0"/>
              </a:spcBef>
              <a:defRPr/>
            </a:pPr>
            <a:r>
              <a:rPr lang="en-US" sz="1800">
                <a:solidFill>
                  <a:schemeClr val="tx1"/>
                </a:solidFill>
                <a:latin typeface="Arial" charset="0"/>
                <a:ea typeface="ＭＳ Ｐゴシック" charset="0"/>
                <a:cs typeface="ＭＳ Ｐゴシック" charset="0"/>
              </a:rPr>
              <a:t>(CD rules)</a:t>
            </a:r>
          </a:p>
        </p:txBody>
      </p:sp>
      <p:sp>
        <p:nvSpPr>
          <p:cNvPr id="503813" name="Rectangle 5"/>
          <p:cNvSpPr>
            <a:spLocks noChangeArrowheads="1"/>
          </p:cNvSpPr>
          <p:nvPr/>
        </p:nvSpPr>
        <p:spPr bwMode="auto">
          <a:xfrm>
            <a:off x="4800600" y="1752600"/>
            <a:ext cx="1752600" cy="7620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spcBef>
                <a:spcPct val="0"/>
              </a:spcBef>
              <a:defRPr/>
            </a:pPr>
            <a:r>
              <a:rPr lang="en-US" sz="1800">
                <a:solidFill>
                  <a:schemeClr val="tx1"/>
                </a:solidFill>
                <a:latin typeface="Arial" charset="0"/>
                <a:ea typeface="ＭＳ Ｐゴシック" charset="0"/>
                <a:cs typeface="ＭＳ Ｐゴシック" charset="0"/>
              </a:rPr>
              <a:t>Candidate </a:t>
            </a:r>
          </a:p>
          <a:p>
            <a:pPr>
              <a:spcBef>
                <a:spcPct val="0"/>
              </a:spcBef>
              <a:defRPr/>
            </a:pPr>
            <a:r>
              <a:rPr lang="en-US" sz="1800">
                <a:solidFill>
                  <a:schemeClr val="tx1"/>
                </a:solidFill>
                <a:latin typeface="Arial" charset="0"/>
                <a:ea typeface="ＭＳ Ｐゴシック" charset="0"/>
                <a:cs typeface="ＭＳ Ｐゴシック" charset="0"/>
              </a:rPr>
              <a:t>Refinement </a:t>
            </a:r>
          </a:p>
          <a:p>
            <a:pPr>
              <a:spcBef>
                <a:spcPct val="0"/>
              </a:spcBef>
              <a:defRPr/>
            </a:pPr>
            <a:r>
              <a:rPr lang="en-US" sz="1800">
                <a:solidFill>
                  <a:schemeClr val="tx1"/>
                </a:solidFill>
                <a:latin typeface="Arial" charset="0"/>
                <a:ea typeface="ＭＳ Ｐゴシック" charset="0"/>
                <a:cs typeface="ＭＳ Ｐゴシック" charset="0"/>
              </a:rPr>
              <a:t>(CR rules)</a:t>
            </a:r>
          </a:p>
        </p:txBody>
      </p:sp>
      <p:sp>
        <p:nvSpPr>
          <p:cNvPr id="503814" name="Rectangle 6"/>
          <p:cNvSpPr>
            <a:spLocks noChangeArrowheads="1"/>
          </p:cNvSpPr>
          <p:nvPr/>
        </p:nvSpPr>
        <p:spPr bwMode="auto">
          <a:xfrm>
            <a:off x="7010400" y="1752600"/>
            <a:ext cx="1752600" cy="7620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spcBef>
                <a:spcPct val="0"/>
              </a:spcBef>
              <a:defRPr/>
            </a:pPr>
            <a:r>
              <a:rPr lang="en-US" sz="1800">
                <a:solidFill>
                  <a:schemeClr val="tx1"/>
                </a:solidFill>
                <a:latin typeface="Arial" charset="0"/>
                <a:ea typeface="ＭＳ Ｐゴシック" charset="0"/>
                <a:cs typeface="ＭＳ Ｐゴシック" charset="0"/>
              </a:rPr>
              <a:t>Consolidation</a:t>
            </a:r>
          </a:p>
          <a:p>
            <a:pPr>
              <a:spcBef>
                <a:spcPct val="0"/>
              </a:spcBef>
              <a:defRPr/>
            </a:pPr>
            <a:r>
              <a:rPr lang="en-US" sz="1800">
                <a:solidFill>
                  <a:schemeClr val="tx1"/>
                </a:solidFill>
                <a:latin typeface="Arial" charset="0"/>
                <a:ea typeface="ＭＳ Ｐゴシック" charset="0"/>
                <a:cs typeface="ＭＳ Ｐゴシック" charset="0"/>
              </a:rPr>
              <a:t>(CO rules)</a:t>
            </a:r>
          </a:p>
        </p:txBody>
      </p:sp>
      <p:cxnSp>
        <p:nvCxnSpPr>
          <p:cNvPr id="503815" name="AutoShape 7"/>
          <p:cNvCxnSpPr>
            <a:cxnSpLocks noChangeShapeType="1"/>
            <a:stCxn id="503811" idx="3"/>
            <a:endCxn id="503812" idx="1"/>
          </p:cNvCxnSpPr>
          <p:nvPr/>
        </p:nvCxnSpPr>
        <p:spPr bwMode="auto">
          <a:xfrm>
            <a:off x="2057400" y="2133600"/>
            <a:ext cx="533400" cy="0"/>
          </a:xfrm>
          <a:prstGeom prst="straightConnector1">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503816" name="AutoShape 8"/>
          <p:cNvCxnSpPr>
            <a:cxnSpLocks noChangeShapeType="1"/>
            <a:stCxn id="503812" idx="3"/>
            <a:endCxn id="503813" idx="1"/>
          </p:cNvCxnSpPr>
          <p:nvPr/>
        </p:nvCxnSpPr>
        <p:spPr bwMode="auto">
          <a:xfrm>
            <a:off x="4343400" y="2133600"/>
            <a:ext cx="457200" cy="0"/>
          </a:xfrm>
          <a:prstGeom prst="straightConnector1">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503817" name="AutoShape 9"/>
          <p:cNvCxnSpPr>
            <a:cxnSpLocks noChangeShapeType="1"/>
            <a:stCxn id="503813" idx="3"/>
            <a:endCxn id="503814" idx="1"/>
          </p:cNvCxnSpPr>
          <p:nvPr/>
        </p:nvCxnSpPr>
        <p:spPr bwMode="auto">
          <a:xfrm>
            <a:off x="6553200" y="2133600"/>
            <a:ext cx="457200" cy="0"/>
          </a:xfrm>
          <a:prstGeom prst="straightConnector1">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503818" name="Text Box 10"/>
          <p:cNvSpPr txBox="1">
            <a:spLocks noChangeArrowheads="1"/>
          </p:cNvSpPr>
          <p:nvPr/>
        </p:nvSpPr>
        <p:spPr bwMode="auto">
          <a:xfrm>
            <a:off x="1370013" y="3505200"/>
            <a:ext cx="7620000" cy="404813"/>
          </a:xfrm>
          <a:prstGeom prst="rect">
            <a:avLst/>
          </a:prstGeom>
          <a:solidFill>
            <a:srgbClr val="FFCC00"/>
          </a:solidFill>
          <a:ln w="38160">
            <a:solidFill>
              <a:srgbClr val="000000"/>
            </a:solidFill>
            <a:miter lim="800000"/>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lvl1pPr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rgbClr val="008000"/>
                </a:solidFill>
                <a:latin typeface="Arial" panose="020B0604020202020204" pitchFamily="34" charset="0"/>
                <a:ea typeface="MS PGothic" panose="020B0600070205080204" pitchFamily="34" charset="-128"/>
              </a:defRPr>
            </a:lvl1pPr>
            <a:lvl2pPr marL="742950" indent="-28575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rgbClr val="008000"/>
                </a:solidFill>
                <a:latin typeface="Arial" panose="020B0604020202020204" pitchFamily="34" charset="0"/>
                <a:ea typeface="MS PGothic" panose="020B0600070205080204" pitchFamily="34" charset="-128"/>
              </a:defRPr>
            </a:lvl2pPr>
            <a:lvl3pPr marL="11430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rgbClr val="008000"/>
                </a:solidFill>
                <a:latin typeface="Arial" panose="020B0604020202020204" pitchFamily="34" charset="0"/>
                <a:ea typeface="MS PGothic" panose="020B0600070205080204" pitchFamily="34" charset="-128"/>
              </a:defRPr>
            </a:lvl3pPr>
            <a:lvl4pPr marL="16002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rgbClr val="008000"/>
                </a:solidFill>
                <a:latin typeface="Arial" panose="020B0604020202020204" pitchFamily="34" charset="0"/>
                <a:ea typeface="MS PGothic" panose="020B0600070205080204" pitchFamily="34" charset="-128"/>
              </a:defRPr>
            </a:lvl4pPr>
            <a:lvl5pPr marL="20574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rgbClr val="008000"/>
                </a:solidFill>
                <a:latin typeface="Arial" panose="020B0604020202020204" pitchFamily="34" charset="0"/>
                <a:ea typeface="MS PGothic" panose="020B0600070205080204" pitchFamily="34" charset="-128"/>
              </a:defRPr>
            </a:lvl5pPr>
            <a:lvl6pPr marL="25146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rgbClr val="008000"/>
                </a:solidFill>
                <a:latin typeface="Arial" panose="020B0604020202020204" pitchFamily="34" charset="0"/>
                <a:ea typeface="MS PGothic" panose="020B0600070205080204" pitchFamily="34" charset="-128"/>
              </a:defRPr>
            </a:lvl6pPr>
            <a:lvl7pPr marL="29718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rgbClr val="008000"/>
                </a:solidFill>
                <a:latin typeface="Arial" panose="020B0604020202020204" pitchFamily="34" charset="0"/>
                <a:ea typeface="MS PGothic" panose="020B0600070205080204" pitchFamily="34" charset="-128"/>
              </a:defRPr>
            </a:lvl7pPr>
            <a:lvl8pPr marL="34290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rgbClr val="008000"/>
                </a:solidFill>
                <a:latin typeface="Arial" panose="020B0604020202020204" pitchFamily="34" charset="0"/>
                <a:ea typeface="MS PGothic" panose="020B0600070205080204" pitchFamily="34" charset="-128"/>
              </a:defRPr>
            </a:lvl8pPr>
            <a:lvl9pPr marL="38862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rgbClr val="008000"/>
                </a:solidFill>
                <a:latin typeface="Arial" panose="020B0604020202020204" pitchFamily="34" charset="0"/>
                <a:ea typeface="MS PGothic" panose="020B0600070205080204" pitchFamily="34" charset="-128"/>
              </a:defRPr>
            </a:lvl9pPr>
          </a:lstStyle>
          <a:p>
            <a:pPr algn="l" eaLnBrk="1" hangingPunct="1">
              <a:spcBef>
                <a:spcPct val="0"/>
              </a:spcBef>
              <a:buSzPct val="100000"/>
            </a:pPr>
            <a:r>
              <a:rPr lang="en-US" altLang="en-US" sz="1800" b="1">
                <a:solidFill>
                  <a:srgbClr val="000000"/>
                </a:solidFill>
              </a:rPr>
              <a:t>… we met Ms. Anna Smith from Melinda Gates Foundation…</a:t>
            </a:r>
          </a:p>
        </p:txBody>
      </p:sp>
      <p:sp>
        <p:nvSpPr>
          <p:cNvPr id="503819" name="Text Box 11"/>
          <p:cNvSpPr txBox="1">
            <a:spLocks noChangeArrowheads="1"/>
          </p:cNvSpPr>
          <p:nvPr/>
        </p:nvSpPr>
        <p:spPr bwMode="auto">
          <a:xfrm>
            <a:off x="0" y="3551238"/>
            <a:ext cx="1298575" cy="3683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cs typeface="ＭＳ Ｐゴシック" charset="0"/>
              </a:defRPr>
            </a:lvl1pPr>
            <a:lvl2pPr marL="742950" indent="-28575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2pPr>
            <a:lvl3pPr marL="11430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3pPr>
            <a:lvl4pPr marL="16002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4pPr>
            <a:lvl5pPr marL="20574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5pPr>
            <a:lvl6pPr marL="25146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6pPr>
            <a:lvl7pPr marL="29718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7pPr>
            <a:lvl8pPr marL="34290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8pPr>
            <a:lvl9pPr marL="38862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9pPr>
          </a:lstStyle>
          <a:p>
            <a:pPr algn="l" eaLnBrk="1" hangingPunct="1">
              <a:spcBef>
                <a:spcPct val="0"/>
              </a:spcBef>
              <a:buSzPct val="100000"/>
              <a:defRPr/>
            </a:pPr>
            <a:r>
              <a:rPr lang="en-US" sz="1800" b="1" smtClean="0">
                <a:solidFill>
                  <a:srgbClr val="000000"/>
                </a:solidFill>
                <a:cs typeface="Arial" charset="0"/>
              </a:rPr>
              <a:t>Document</a:t>
            </a:r>
          </a:p>
        </p:txBody>
      </p:sp>
      <p:sp>
        <p:nvSpPr>
          <p:cNvPr id="503820" name="Text Box 12"/>
          <p:cNvSpPr txBox="1">
            <a:spLocks noChangeArrowheads="1"/>
          </p:cNvSpPr>
          <p:nvPr/>
        </p:nvSpPr>
        <p:spPr bwMode="auto">
          <a:xfrm>
            <a:off x="2057400" y="4495800"/>
            <a:ext cx="534988" cy="274638"/>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cs typeface="ＭＳ Ｐゴシック" charset="0"/>
              </a:defRPr>
            </a:lvl1pPr>
            <a:lvl2pPr marL="742950" indent="-28575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2pPr>
            <a:lvl3pPr marL="11430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3pPr>
            <a:lvl4pPr marL="16002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4pPr>
            <a:lvl5pPr marL="20574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5pPr>
            <a:lvl6pPr marL="25146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6pPr>
            <a:lvl7pPr marL="29718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7pPr>
            <a:lvl8pPr marL="34290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8pPr>
            <a:lvl9pPr marL="38862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9pPr>
          </a:lstStyle>
          <a:p>
            <a:pPr algn="l" eaLnBrk="1" hangingPunct="1">
              <a:spcBef>
                <a:spcPct val="0"/>
              </a:spcBef>
              <a:buSzPct val="100000"/>
              <a:defRPr/>
            </a:pPr>
            <a:r>
              <a:rPr lang="en-US" sz="1200" i="1" smtClean="0">
                <a:solidFill>
                  <a:srgbClr val="333399"/>
                </a:solidFill>
                <a:cs typeface="Arial" charset="0"/>
              </a:rPr>
              <a:t>Caps</a:t>
            </a:r>
          </a:p>
        </p:txBody>
      </p:sp>
      <p:sp>
        <p:nvSpPr>
          <p:cNvPr id="503821" name="Text Box 13"/>
          <p:cNvSpPr txBox="1">
            <a:spLocks noChangeArrowheads="1"/>
          </p:cNvSpPr>
          <p:nvPr/>
        </p:nvSpPr>
        <p:spPr bwMode="auto">
          <a:xfrm>
            <a:off x="1289050" y="4887913"/>
            <a:ext cx="7583488" cy="376237"/>
          </a:xfrm>
          <a:prstGeom prst="rect">
            <a:avLst/>
          </a:prstGeom>
          <a:noFill/>
          <a:ln w="9360">
            <a:solidFill>
              <a:srgbClr val="000000"/>
            </a:solidFill>
            <a:miter lim="800000"/>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lvl1pPr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rgbClr val="008000"/>
                </a:solidFill>
                <a:latin typeface="Arial" panose="020B0604020202020204" pitchFamily="34" charset="0"/>
                <a:ea typeface="MS PGothic" panose="020B0600070205080204" pitchFamily="34" charset="-128"/>
              </a:defRPr>
            </a:lvl1pPr>
            <a:lvl2pPr marL="742950" indent="-28575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rgbClr val="008000"/>
                </a:solidFill>
                <a:latin typeface="Arial" panose="020B0604020202020204" pitchFamily="34" charset="0"/>
                <a:ea typeface="MS PGothic" panose="020B0600070205080204" pitchFamily="34" charset="-128"/>
              </a:defRPr>
            </a:lvl2pPr>
            <a:lvl3pPr marL="11430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rgbClr val="008000"/>
                </a:solidFill>
                <a:latin typeface="Arial" panose="020B0604020202020204" pitchFamily="34" charset="0"/>
                <a:ea typeface="MS PGothic" panose="020B0600070205080204" pitchFamily="34" charset="-128"/>
              </a:defRPr>
            </a:lvl3pPr>
            <a:lvl4pPr marL="16002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rgbClr val="008000"/>
                </a:solidFill>
                <a:latin typeface="Arial" panose="020B0604020202020204" pitchFamily="34" charset="0"/>
                <a:ea typeface="MS PGothic" panose="020B0600070205080204" pitchFamily="34" charset="-128"/>
              </a:defRPr>
            </a:lvl4pPr>
            <a:lvl5pPr marL="20574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rgbClr val="008000"/>
                </a:solidFill>
                <a:latin typeface="Arial" panose="020B0604020202020204" pitchFamily="34" charset="0"/>
                <a:ea typeface="MS PGothic" panose="020B0600070205080204" pitchFamily="34" charset="-128"/>
              </a:defRPr>
            </a:lvl5pPr>
            <a:lvl6pPr marL="25146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rgbClr val="008000"/>
                </a:solidFill>
                <a:latin typeface="Arial" panose="020B0604020202020204" pitchFamily="34" charset="0"/>
                <a:ea typeface="MS PGothic" panose="020B0600070205080204" pitchFamily="34" charset="-128"/>
              </a:defRPr>
            </a:lvl6pPr>
            <a:lvl7pPr marL="29718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rgbClr val="008000"/>
                </a:solidFill>
                <a:latin typeface="Arial" panose="020B0604020202020204" pitchFamily="34" charset="0"/>
                <a:ea typeface="MS PGothic" panose="020B0600070205080204" pitchFamily="34" charset="-128"/>
              </a:defRPr>
            </a:lvl7pPr>
            <a:lvl8pPr marL="34290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rgbClr val="008000"/>
                </a:solidFill>
                <a:latin typeface="Arial" panose="020B0604020202020204" pitchFamily="34" charset="0"/>
                <a:ea typeface="MS PGothic" panose="020B0600070205080204" pitchFamily="34" charset="-128"/>
              </a:defRPr>
            </a:lvl8pPr>
            <a:lvl9pPr marL="38862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rgbClr val="008000"/>
                </a:solidFill>
                <a:latin typeface="Arial" panose="020B0604020202020204" pitchFamily="34" charset="0"/>
                <a:ea typeface="MS PGothic" panose="020B0600070205080204" pitchFamily="34" charset="-128"/>
              </a:defRPr>
            </a:lvl9pPr>
          </a:lstStyle>
          <a:p>
            <a:pPr algn="l" eaLnBrk="1" hangingPunct="1">
              <a:spcBef>
                <a:spcPct val="0"/>
              </a:spcBef>
              <a:buSzPct val="100000"/>
            </a:pPr>
            <a:r>
              <a:rPr lang="en-US" altLang="en-US" sz="1800" b="1">
                <a:solidFill>
                  <a:srgbClr val="000000"/>
                </a:solidFill>
              </a:rPr>
              <a:t>..Ms. Anna      Smith      from      </a:t>
            </a:r>
            <a:r>
              <a:rPr lang="en-US" altLang="en-US" sz="1800" b="1">
                <a:solidFill>
                  <a:srgbClr val="A50021"/>
                </a:solidFill>
              </a:rPr>
              <a:t>Melinda      Gates    Foundation</a:t>
            </a:r>
            <a:r>
              <a:rPr lang="en-US" altLang="en-US" sz="1800" b="1">
                <a:solidFill>
                  <a:srgbClr val="000000"/>
                </a:solidFill>
              </a:rPr>
              <a:t> </a:t>
            </a:r>
            <a:r>
              <a:rPr lang="en-US" altLang="en-US" b="1">
                <a:solidFill>
                  <a:srgbClr val="000000"/>
                </a:solidFill>
              </a:rPr>
              <a:t>…</a:t>
            </a:r>
          </a:p>
        </p:txBody>
      </p:sp>
      <p:sp>
        <p:nvSpPr>
          <p:cNvPr id="503822" name="AutoShape 14"/>
          <p:cNvSpPr>
            <a:spLocks/>
          </p:cNvSpPr>
          <p:nvPr/>
        </p:nvSpPr>
        <p:spPr bwMode="auto">
          <a:xfrm rot="5400000">
            <a:off x="2213769" y="5004594"/>
            <a:ext cx="209550" cy="693738"/>
          </a:xfrm>
          <a:prstGeom prst="rightBrace">
            <a:avLst>
              <a:gd name="adj1" fmla="val 27588"/>
              <a:gd name="adj2" fmla="val 50000"/>
            </a:avLst>
          </a:prstGeom>
          <a:noFill/>
          <a:ln w="9360">
            <a:solidFill>
              <a:srgbClr val="333399"/>
            </a:solidFill>
            <a:miter lim="800000"/>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1600">
              <a:latin typeface="Arial" charset="0"/>
              <a:ea typeface="ＭＳ Ｐゴシック" charset="0"/>
            </a:endParaRPr>
          </a:p>
        </p:txBody>
      </p:sp>
      <p:sp>
        <p:nvSpPr>
          <p:cNvPr id="503823" name="Text Box 15"/>
          <p:cNvSpPr txBox="1">
            <a:spLocks noChangeArrowheads="1"/>
          </p:cNvSpPr>
          <p:nvPr/>
        </p:nvSpPr>
        <p:spPr bwMode="auto">
          <a:xfrm>
            <a:off x="1633538" y="5449888"/>
            <a:ext cx="1144587" cy="274637"/>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cs typeface="ＭＳ Ｐゴシック" charset="0"/>
              </a:defRPr>
            </a:lvl1pPr>
            <a:lvl2pPr marL="742950" indent="-28575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2pPr>
            <a:lvl3pPr marL="11430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3pPr>
            <a:lvl4pPr marL="16002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4pPr>
            <a:lvl5pPr marL="20574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5pPr>
            <a:lvl6pPr marL="25146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6pPr>
            <a:lvl7pPr marL="29718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7pPr>
            <a:lvl8pPr marL="34290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8pPr>
            <a:lvl9pPr marL="38862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9pPr>
          </a:lstStyle>
          <a:p>
            <a:pPr algn="l" eaLnBrk="1" hangingPunct="1">
              <a:spcBef>
                <a:spcPct val="0"/>
              </a:spcBef>
              <a:buSzPct val="100000"/>
              <a:defRPr/>
            </a:pPr>
            <a:r>
              <a:rPr lang="en-US" sz="1200" i="1" smtClean="0">
                <a:solidFill>
                  <a:srgbClr val="333399"/>
                </a:solidFill>
                <a:cs typeface="Arial" charset="0"/>
              </a:rPr>
              <a:t>FirstNameDict</a:t>
            </a:r>
          </a:p>
        </p:txBody>
      </p:sp>
      <p:sp>
        <p:nvSpPr>
          <p:cNvPr id="503824" name="AutoShape 16"/>
          <p:cNvSpPr>
            <a:spLocks/>
          </p:cNvSpPr>
          <p:nvPr/>
        </p:nvSpPr>
        <p:spPr bwMode="auto">
          <a:xfrm rot="16200000">
            <a:off x="2254250" y="4422775"/>
            <a:ext cx="203200" cy="685800"/>
          </a:xfrm>
          <a:prstGeom prst="rightBrace">
            <a:avLst>
              <a:gd name="adj1" fmla="val 28125"/>
              <a:gd name="adj2" fmla="val 50000"/>
            </a:avLst>
          </a:prstGeom>
          <a:noFill/>
          <a:ln w="9360">
            <a:solidFill>
              <a:srgbClr val="000080"/>
            </a:solidFill>
            <a:miter lim="800000"/>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1600">
              <a:latin typeface="Arial" charset="0"/>
              <a:ea typeface="ＭＳ Ｐゴシック" charset="0"/>
            </a:endParaRPr>
          </a:p>
        </p:txBody>
      </p:sp>
      <p:sp>
        <p:nvSpPr>
          <p:cNvPr id="503825" name="Text Box 17"/>
          <p:cNvSpPr txBox="1">
            <a:spLocks noChangeArrowheads="1"/>
          </p:cNvSpPr>
          <p:nvPr/>
        </p:nvSpPr>
        <p:spPr bwMode="auto">
          <a:xfrm>
            <a:off x="3048000" y="4495800"/>
            <a:ext cx="534988" cy="274638"/>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cs typeface="ＭＳ Ｐゴシック" charset="0"/>
              </a:defRPr>
            </a:lvl1pPr>
            <a:lvl2pPr marL="742950" indent="-28575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2pPr>
            <a:lvl3pPr marL="11430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3pPr>
            <a:lvl4pPr marL="16002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4pPr>
            <a:lvl5pPr marL="20574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5pPr>
            <a:lvl6pPr marL="25146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6pPr>
            <a:lvl7pPr marL="29718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7pPr>
            <a:lvl8pPr marL="34290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8pPr>
            <a:lvl9pPr marL="38862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9pPr>
          </a:lstStyle>
          <a:p>
            <a:pPr algn="l" eaLnBrk="1" hangingPunct="1">
              <a:spcBef>
                <a:spcPct val="0"/>
              </a:spcBef>
              <a:buSzPct val="100000"/>
              <a:defRPr/>
            </a:pPr>
            <a:r>
              <a:rPr lang="en-US" sz="1200" i="1" smtClean="0">
                <a:solidFill>
                  <a:srgbClr val="333399"/>
                </a:solidFill>
                <a:cs typeface="Arial" charset="0"/>
              </a:rPr>
              <a:t>Caps</a:t>
            </a:r>
          </a:p>
        </p:txBody>
      </p:sp>
      <p:sp>
        <p:nvSpPr>
          <p:cNvPr id="503826" name="AutoShape 18"/>
          <p:cNvSpPr>
            <a:spLocks/>
          </p:cNvSpPr>
          <p:nvPr/>
        </p:nvSpPr>
        <p:spPr bwMode="auto">
          <a:xfrm rot="16200000">
            <a:off x="3244850" y="4451350"/>
            <a:ext cx="203200" cy="685800"/>
          </a:xfrm>
          <a:prstGeom prst="rightBrace">
            <a:avLst>
              <a:gd name="adj1" fmla="val 28125"/>
              <a:gd name="adj2" fmla="val 50000"/>
            </a:avLst>
          </a:prstGeom>
          <a:noFill/>
          <a:ln w="9360">
            <a:solidFill>
              <a:srgbClr val="000080"/>
            </a:solidFill>
            <a:miter lim="800000"/>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1600">
              <a:latin typeface="Arial" charset="0"/>
              <a:ea typeface="ＭＳ Ｐゴシック" charset="0"/>
            </a:endParaRPr>
          </a:p>
        </p:txBody>
      </p:sp>
      <p:sp>
        <p:nvSpPr>
          <p:cNvPr id="503827" name="Text Box 19"/>
          <p:cNvSpPr txBox="1">
            <a:spLocks noChangeArrowheads="1"/>
          </p:cNvSpPr>
          <p:nvPr/>
        </p:nvSpPr>
        <p:spPr bwMode="auto">
          <a:xfrm>
            <a:off x="5029200" y="4495800"/>
            <a:ext cx="534988" cy="274638"/>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cs typeface="ＭＳ Ｐゴシック" charset="0"/>
              </a:defRPr>
            </a:lvl1pPr>
            <a:lvl2pPr marL="742950" indent="-28575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2pPr>
            <a:lvl3pPr marL="11430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3pPr>
            <a:lvl4pPr marL="16002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4pPr>
            <a:lvl5pPr marL="20574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5pPr>
            <a:lvl6pPr marL="25146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6pPr>
            <a:lvl7pPr marL="29718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7pPr>
            <a:lvl8pPr marL="34290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8pPr>
            <a:lvl9pPr marL="38862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9pPr>
          </a:lstStyle>
          <a:p>
            <a:pPr algn="l" eaLnBrk="1" hangingPunct="1">
              <a:spcBef>
                <a:spcPct val="0"/>
              </a:spcBef>
              <a:buSzPct val="100000"/>
              <a:defRPr/>
            </a:pPr>
            <a:r>
              <a:rPr lang="en-US" sz="1200" i="1" smtClean="0">
                <a:solidFill>
                  <a:srgbClr val="333399"/>
                </a:solidFill>
                <a:cs typeface="Arial" charset="0"/>
              </a:rPr>
              <a:t>Caps</a:t>
            </a:r>
          </a:p>
        </p:txBody>
      </p:sp>
      <p:sp>
        <p:nvSpPr>
          <p:cNvPr id="503828" name="AutoShape 20"/>
          <p:cNvSpPr>
            <a:spLocks/>
          </p:cNvSpPr>
          <p:nvPr/>
        </p:nvSpPr>
        <p:spPr bwMode="auto">
          <a:xfrm rot="16200000">
            <a:off x="5154612" y="4371976"/>
            <a:ext cx="195263" cy="836612"/>
          </a:xfrm>
          <a:prstGeom prst="rightBrace">
            <a:avLst>
              <a:gd name="adj1" fmla="val 35704"/>
              <a:gd name="adj2" fmla="val 50000"/>
            </a:avLst>
          </a:prstGeom>
          <a:noFill/>
          <a:ln w="9360">
            <a:solidFill>
              <a:srgbClr val="000080"/>
            </a:solidFill>
            <a:miter lim="800000"/>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1600">
              <a:latin typeface="Arial" charset="0"/>
              <a:ea typeface="ＭＳ Ｐゴシック" charset="0"/>
            </a:endParaRPr>
          </a:p>
        </p:txBody>
      </p:sp>
      <p:sp>
        <p:nvSpPr>
          <p:cNvPr id="503829" name="Text Box 21"/>
          <p:cNvSpPr txBox="1">
            <a:spLocks noChangeArrowheads="1"/>
          </p:cNvSpPr>
          <p:nvPr/>
        </p:nvSpPr>
        <p:spPr bwMode="auto">
          <a:xfrm>
            <a:off x="6096000" y="4495800"/>
            <a:ext cx="534988" cy="274638"/>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cs typeface="ＭＳ Ｐゴシック" charset="0"/>
              </a:defRPr>
            </a:lvl1pPr>
            <a:lvl2pPr marL="742950" indent="-28575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2pPr>
            <a:lvl3pPr marL="11430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3pPr>
            <a:lvl4pPr marL="16002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4pPr>
            <a:lvl5pPr marL="20574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5pPr>
            <a:lvl6pPr marL="25146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6pPr>
            <a:lvl7pPr marL="29718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7pPr>
            <a:lvl8pPr marL="34290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8pPr>
            <a:lvl9pPr marL="38862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9pPr>
          </a:lstStyle>
          <a:p>
            <a:pPr algn="l" eaLnBrk="1" hangingPunct="1">
              <a:spcBef>
                <a:spcPct val="0"/>
              </a:spcBef>
              <a:buSzPct val="100000"/>
              <a:defRPr/>
            </a:pPr>
            <a:r>
              <a:rPr lang="en-US" sz="1200" i="1" smtClean="0">
                <a:solidFill>
                  <a:srgbClr val="333399"/>
                </a:solidFill>
                <a:cs typeface="Arial" charset="0"/>
              </a:rPr>
              <a:t>Caps</a:t>
            </a:r>
          </a:p>
        </p:txBody>
      </p:sp>
      <p:sp>
        <p:nvSpPr>
          <p:cNvPr id="503830" name="AutoShape 22"/>
          <p:cNvSpPr>
            <a:spLocks/>
          </p:cNvSpPr>
          <p:nvPr/>
        </p:nvSpPr>
        <p:spPr bwMode="auto">
          <a:xfrm rot="16200000">
            <a:off x="6292850" y="4451350"/>
            <a:ext cx="203200" cy="685800"/>
          </a:xfrm>
          <a:prstGeom prst="rightBrace">
            <a:avLst>
              <a:gd name="adj1" fmla="val 28125"/>
              <a:gd name="adj2" fmla="val 50000"/>
            </a:avLst>
          </a:prstGeom>
          <a:noFill/>
          <a:ln w="9360">
            <a:solidFill>
              <a:srgbClr val="000080"/>
            </a:solidFill>
            <a:miter lim="800000"/>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1600">
              <a:latin typeface="Arial" charset="0"/>
              <a:ea typeface="ＭＳ Ｐゴシック" charset="0"/>
            </a:endParaRPr>
          </a:p>
        </p:txBody>
      </p:sp>
      <p:sp>
        <p:nvSpPr>
          <p:cNvPr id="503831" name="Text Box 23"/>
          <p:cNvSpPr txBox="1">
            <a:spLocks noChangeArrowheads="1"/>
          </p:cNvSpPr>
          <p:nvPr/>
        </p:nvSpPr>
        <p:spPr bwMode="auto">
          <a:xfrm>
            <a:off x="6962775" y="4495800"/>
            <a:ext cx="534988" cy="274638"/>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cs typeface="ＭＳ Ｐゴシック" charset="0"/>
              </a:defRPr>
            </a:lvl1pPr>
            <a:lvl2pPr marL="742950" indent="-28575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2pPr>
            <a:lvl3pPr marL="11430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3pPr>
            <a:lvl4pPr marL="16002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4pPr>
            <a:lvl5pPr marL="20574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5pPr>
            <a:lvl6pPr marL="25146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6pPr>
            <a:lvl7pPr marL="29718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7pPr>
            <a:lvl8pPr marL="34290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8pPr>
            <a:lvl9pPr marL="38862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9pPr>
          </a:lstStyle>
          <a:p>
            <a:pPr algn="l" eaLnBrk="1" hangingPunct="1">
              <a:spcBef>
                <a:spcPct val="0"/>
              </a:spcBef>
              <a:buSzPct val="100000"/>
              <a:defRPr/>
            </a:pPr>
            <a:r>
              <a:rPr lang="en-US" sz="1200" i="1" smtClean="0">
                <a:solidFill>
                  <a:srgbClr val="333399"/>
                </a:solidFill>
                <a:cs typeface="Arial" charset="0"/>
              </a:rPr>
              <a:t>Caps</a:t>
            </a:r>
          </a:p>
        </p:txBody>
      </p:sp>
      <p:sp>
        <p:nvSpPr>
          <p:cNvPr id="503832" name="AutoShape 24"/>
          <p:cNvSpPr>
            <a:spLocks/>
          </p:cNvSpPr>
          <p:nvPr/>
        </p:nvSpPr>
        <p:spPr bwMode="auto">
          <a:xfrm rot="16200000">
            <a:off x="7460456" y="4140994"/>
            <a:ext cx="206375" cy="1246188"/>
          </a:xfrm>
          <a:prstGeom prst="rightBrace">
            <a:avLst>
              <a:gd name="adj1" fmla="val 50321"/>
              <a:gd name="adj2" fmla="val 50000"/>
            </a:avLst>
          </a:prstGeom>
          <a:noFill/>
          <a:ln w="9360">
            <a:solidFill>
              <a:srgbClr val="000080"/>
            </a:solidFill>
            <a:miter lim="800000"/>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1600">
              <a:latin typeface="Arial" charset="0"/>
              <a:ea typeface="ＭＳ Ｐゴシック" charset="0"/>
            </a:endParaRPr>
          </a:p>
        </p:txBody>
      </p:sp>
      <p:sp>
        <p:nvSpPr>
          <p:cNvPr id="503833" name="AutoShape 25"/>
          <p:cNvSpPr>
            <a:spLocks/>
          </p:cNvSpPr>
          <p:nvPr/>
        </p:nvSpPr>
        <p:spPr bwMode="auto">
          <a:xfrm rot="5400000">
            <a:off x="3229769" y="5004594"/>
            <a:ext cx="209550" cy="693738"/>
          </a:xfrm>
          <a:prstGeom prst="rightBrace">
            <a:avLst>
              <a:gd name="adj1" fmla="val 27588"/>
              <a:gd name="adj2" fmla="val 50000"/>
            </a:avLst>
          </a:prstGeom>
          <a:noFill/>
          <a:ln w="9360">
            <a:solidFill>
              <a:srgbClr val="333399"/>
            </a:solidFill>
            <a:miter lim="800000"/>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1600">
              <a:latin typeface="Arial" charset="0"/>
              <a:ea typeface="ＭＳ Ｐゴシック" charset="0"/>
            </a:endParaRPr>
          </a:p>
        </p:txBody>
      </p:sp>
      <p:sp>
        <p:nvSpPr>
          <p:cNvPr id="503834" name="Text Box 26"/>
          <p:cNvSpPr txBox="1">
            <a:spLocks noChangeArrowheads="1"/>
          </p:cNvSpPr>
          <p:nvPr/>
        </p:nvSpPr>
        <p:spPr bwMode="auto">
          <a:xfrm>
            <a:off x="2776538" y="5449888"/>
            <a:ext cx="1135062" cy="274637"/>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cs typeface="ＭＳ Ｐゴシック" charset="0"/>
              </a:defRPr>
            </a:lvl1pPr>
            <a:lvl2pPr marL="742950" indent="-28575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2pPr>
            <a:lvl3pPr marL="11430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3pPr>
            <a:lvl4pPr marL="16002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4pPr>
            <a:lvl5pPr marL="20574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5pPr>
            <a:lvl6pPr marL="25146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6pPr>
            <a:lvl7pPr marL="29718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7pPr>
            <a:lvl8pPr marL="34290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8pPr>
            <a:lvl9pPr marL="38862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9pPr>
          </a:lstStyle>
          <a:p>
            <a:pPr algn="l" eaLnBrk="1" hangingPunct="1">
              <a:spcBef>
                <a:spcPct val="0"/>
              </a:spcBef>
              <a:buSzPct val="100000"/>
              <a:defRPr/>
            </a:pPr>
            <a:r>
              <a:rPr lang="en-US" sz="1200" i="1" smtClean="0">
                <a:solidFill>
                  <a:srgbClr val="333399"/>
                </a:solidFill>
                <a:cs typeface="Arial" charset="0"/>
              </a:rPr>
              <a:t>LastNameDict</a:t>
            </a:r>
          </a:p>
        </p:txBody>
      </p:sp>
      <p:sp>
        <p:nvSpPr>
          <p:cNvPr id="503835" name="AutoShape 27"/>
          <p:cNvSpPr>
            <a:spLocks/>
          </p:cNvSpPr>
          <p:nvPr/>
        </p:nvSpPr>
        <p:spPr bwMode="auto">
          <a:xfrm rot="5400000">
            <a:off x="5187950" y="4995863"/>
            <a:ext cx="209550" cy="762000"/>
          </a:xfrm>
          <a:prstGeom prst="rightBrace">
            <a:avLst>
              <a:gd name="adj1" fmla="val 30303"/>
              <a:gd name="adj2" fmla="val 50000"/>
            </a:avLst>
          </a:prstGeom>
          <a:noFill/>
          <a:ln w="9360">
            <a:solidFill>
              <a:srgbClr val="333399"/>
            </a:solidFill>
            <a:miter lim="800000"/>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1600">
              <a:latin typeface="Arial" charset="0"/>
              <a:ea typeface="ＭＳ Ｐゴシック" charset="0"/>
            </a:endParaRPr>
          </a:p>
        </p:txBody>
      </p:sp>
      <p:sp>
        <p:nvSpPr>
          <p:cNvPr id="503836" name="Text Box 28"/>
          <p:cNvSpPr txBox="1">
            <a:spLocks noChangeArrowheads="1"/>
          </p:cNvSpPr>
          <p:nvPr/>
        </p:nvSpPr>
        <p:spPr bwMode="auto">
          <a:xfrm>
            <a:off x="4681538" y="5421313"/>
            <a:ext cx="1144587" cy="274637"/>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cs typeface="ＭＳ Ｐゴシック" charset="0"/>
              </a:defRPr>
            </a:lvl1pPr>
            <a:lvl2pPr marL="742950" indent="-28575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2pPr>
            <a:lvl3pPr marL="11430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3pPr>
            <a:lvl4pPr marL="16002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4pPr>
            <a:lvl5pPr marL="20574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5pPr>
            <a:lvl6pPr marL="25146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6pPr>
            <a:lvl7pPr marL="29718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7pPr>
            <a:lvl8pPr marL="34290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8pPr>
            <a:lvl9pPr marL="38862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9pPr>
          </a:lstStyle>
          <a:p>
            <a:pPr algn="l" eaLnBrk="1" hangingPunct="1">
              <a:spcBef>
                <a:spcPct val="0"/>
              </a:spcBef>
              <a:buSzPct val="100000"/>
              <a:defRPr/>
            </a:pPr>
            <a:r>
              <a:rPr lang="en-US" sz="1200" i="1" smtClean="0">
                <a:solidFill>
                  <a:srgbClr val="333399"/>
                </a:solidFill>
                <a:cs typeface="Arial" charset="0"/>
              </a:rPr>
              <a:t>FirstNameDict</a:t>
            </a:r>
          </a:p>
        </p:txBody>
      </p:sp>
      <p:sp>
        <p:nvSpPr>
          <p:cNvPr id="503837" name="AutoShape 29"/>
          <p:cNvSpPr>
            <a:spLocks/>
          </p:cNvSpPr>
          <p:nvPr/>
        </p:nvSpPr>
        <p:spPr bwMode="auto">
          <a:xfrm rot="5400000">
            <a:off x="6290469" y="5014119"/>
            <a:ext cx="209550" cy="693738"/>
          </a:xfrm>
          <a:prstGeom prst="rightBrace">
            <a:avLst>
              <a:gd name="adj1" fmla="val 27588"/>
              <a:gd name="adj2" fmla="val 50000"/>
            </a:avLst>
          </a:prstGeom>
          <a:noFill/>
          <a:ln w="9360">
            <a:solidFill>
              <a:srgbClr val="333399"/>
            </a:solidFill>
            <a:miter lim="800000"/>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1600">
              <a:latin typeface="Arial" charset="0"/>
              <a:ea typeface="ＭＳ Ｐゴシック" charset="0"/>
            </a:endParaRPr>
          </a:p>
        </p:txBody>
      </p:sp>
      <p:sp>
        <p:nvSpPr>
          <p:cNvPr id="503838" name="Text Box 30"/>
          <p:cNvSpPr txBox="1">
            <a:spLocks noChangeArrowheads="1"/>
          </p:cNvSpPr>
          <p:nvPr/>
        </p:nvSpPr>
        <p:spPr bwMode="auto">
          <a:xfrm>
            <a:off x="5832475" y="5421313"/>
            <a:ext cx="1135063" cy="274637"/>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cs typeface="ＭＳ Ｐゴシック" charset="0"/>
              </a:defRPr>
            </a:lvl1pPr>
            <a:lvl2pPr marL="742950" indent="-28575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2pPr>
            <a:lvl3pPr marL="11430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3pPr>
            <a:lvl4pPr marL="16002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4pPr>
            <a:lvl5pPr marL="20574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5pPr>
            <a:lvl6pPr marL="25146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6pPr>
            <a:lvl7pPr marL="29718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7pPr>
            <a:lvl8pPr marL="34290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8pPr>
            <a:lvl9pPr marL="38862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9pPr>
          </a:lstStyle>
          <a:p>
            <a:pPr algn="l" eaLnBrk="1" hangingPunct="1">
              <a:spcBef>
                <a:spcPct val="0"/>
              </a:spcBef>
              <a:buSzPct val="100000"/>
              <a:defRPr/>
            </a:pPr>
            <a:r>
              <a:rPr lang="en-US" sz="1200" i="1" smtClean="0">
                <a:solidFill>
                  <a:srgbClr val="333399"/>
                </a:solidFill>
                <a:cs typeface="Arial" charset="0"/>
              </a:rPr>
              <a:t>LastNameDict</a:t>
            </a:r>
          </a:p>
        </p:txBody>
      </p:sp>
      <p:sp>
        <p:nvSpPr>
          <p:cNvPr id="503839" name="AutoShape 31"/>
          <p:cNvSpPr>
            <a:spLocks/>
          </p:cNvSpPr>
          <p:nvPr/>
        </p:nvSpPr>
        <p:spPr bwMode="auto">
          <a:xfrm rot="5400000">
            <a:off x="2623344" y="4661694"/>
            <a:ext cx="209550" cy="1646238"/>
          </a:xfrm>
          <a:prstGeom prst="rightBrace">
            <a:avLst>
              <a:gd name="adj1" fmla="val 65467"/>
              <a:gd name="adj2" fmla="val 50000"/>
            </a:avLst>
          </a:prstGeom>
          <a:noFill/>
          <a:ln w="9360">
            <a:solidFill>
              <a:srgbClr val="333399"/>
            </a:solidFill>
            <a:miter lim="800000"/>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1600">
              <a:latin typeface="Arial" charset="0"/>
              <a:ea typeface="ＭＳ Ｐゴシック" charset="0"/>
            </a:endParaRPr>
          </a:p>
        </p:txBody>
      </p:sp>
      <p:sp>
        <p:nvSpPr>
          <p:cNvPr id="503840" name="Text Box 32"/>
          <p:cNvSpPr txBox="1">
            <a:spLocks noChangeArrowheads="1"/>
          </p:cNvSpPr>
          <p:nvPr/>
        </p:nvSpPr>
        <p:spPr bwMode="auto">
          <a:xfrm>
            <a:off x="2057400" y="5562600"/>
            <a:ext cx="1352550" cy="274638"/>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cs typeface="ＭＳ Ｐゴシック" charset="0"/>
              </a:defRPr>
            </a:lvl1pPr>
            <a:lvl2pPr marL="742950" indent="-28575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2pPr>
            <a:lvl3pPr marL="11430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3pPr>
            <a:lvl4pPr marL="16002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4pPr>
            <a:lvl5pPr marL="20574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5pPr>
            <a:lvl6pPr marL="25146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6pPr>
            <a:lvl7pPr marL="29718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7pPr>
            <a:lvl8pPr marL="34290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8pPr>
            <a:lvl9pPr marL="38862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9pPr>
          </a:lstStyle>
          <a:p>
            <a:pPr algn="l" eaLnBrk="1" hangingPunct="1">
              <a:spcBef>
                <a:spcPct val="0"/>
              </a:spcBef>
              <a:buSzPct val="100000"/>
              <a:defRPr/>
            </a:pPr>
            <a:r>
              <a:rPr lang="en-US" sz="1200" i="1" smtClean="0">
                <a:solidFill>
                  <a:srgbClr val="333399"/>
                </a:solidFill>
                <a:cs typeface="Arial" charset="0"/>
              </a:rPr>
              <a:t>PersonCandidate</a:t>
            </a:r>
          </a:p>
        </p:txBody>
      </p:sp>
      <p:sp>
        <p:nvSpPr>
          <p:cNvPr id="503841" name="AutoShape 33"/>
          <p:cNvSpPr>
            <a:spLocks/>
          </p:cNvSpPr>
          <p:nvPr/>
        </p:nvSpPr>
        <p:spPr bwMode="auto">
          <a:xfrm rot="5400000">
            <a:off x="5696744" y="4634707"/>
            <a:ext cx="255587" cy="1828800"/>
          </a:xfrm>
          <a:prstGeom prst="rightBrace">
            <a:avLst>
              <a:gd name="adj1" fmla="val 59627"/>
              <a:gd name="adj2" fmla="val 50000"/>
            </a:avLst>
          </a:prstGeom>
          <a:noFill/>
          <a:ln w="9360">
            <a:solidFill>
              <a:srgbClr val="333399"/>
            </a:solidFill>
            <a:miter lim="800000"/>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1600">
              <a:latin typeface="Arial" charset="0"/>
              <a:ea typeface="ＭＳ Ｐゴシック" charset="0"/>
            </a:endParaRPr>
          </a:p>
        </p:txBody>
      </p:sp>
      <p:sp>
        <p:nvSpPr>
          <p:cNvPr id="503842" name="Text Box 34"/>
          <p:cNvSpPr txBox="1">
            <a:spLocks noChangeArrowheads="1"/>
          </p:cNvSpPr>
          <p:nvPr/>
        </p:nvSpPr>
        <p:spPr bwMode="auto">
          <a:xfrm>
            <a:off x="5138738" y="5649913"/>
            <a:ext cx="1352550" cy="274637"/>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cs typeface="ＭＳ Ｐゴシック" charset="0"/>
              </a:defRPr>
            </a:lvl1pPr>
            <a:lvl2pPr marL="742950" indent="-28575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2pPr>
            <a:lvl3pPr marL="11430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3pPr>
            <a:lvl4pPr marL="16002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4pPr>
            <a:lvl5pPr marL="20574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5pPr>
            <a:lvl6pPr marL="25146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6pPr>
            <a:lvl7pPr marL="29718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7pPr>
            <a:lvl8pPr marL="34290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8pPr>
            <a:lvl9pPr marL="38862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9pPr>
          </a:lstStyle>
          <a:p>
            <a:pPr algn="l" eaLnBrk="1" hangingPunct="1">
              <a:spcBef>
                <a:spcPct val="0"/>
              </a:spcBef>
              <a:buSzPct val="100000"/>
              <a:defRPr/>
            </a:pPr>
            <a:r>
              <a:rPr lang="en-US" sz="1200" i="1" smtClean="0">
                <a:solidFill>
                  <a:srgbClr val="333399"/>
                </a:solidFill>
                <a:cs typeface="Arial" charset="0"/>
              </a:rPr>
              <a:t>PersonCandidate</a:t>
            </a:r>
          </a:p>
        </p:txBody>
      </p:sp>
      <p:sp>
        <p:nvSpPr>
          <p:cNvPr id="503843" name="Text Box 35"/>
          <p:cNvSpPr txBox="1">
            <a:spLocks noChangeArrowheads="1"/>
          </p:cNvSpPr>
          <p:nvPr/>
        </p:nvSpPr>
        <p:spPr bwMode="auto">
          <a:xfrm>
            <a:off x="1600200" y="4419600"/>
            <a:ext cx="2332038" cy="274638"/>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cs typeface="ＭＳ Ｐゴシック" charset="0"/>
              </a:defRPr>
            </a:lvl1pPr>
            <a:lvl2pPr marL="742950" indent="-28575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2pPr>
            <a:lvl3pPr marL="11430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3pPr>
            <a:lvl4pPr marL="16002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4pPr>
            <a:lvl5pPr marL="20574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5pPr>
            <a:lvl6pPr marL="25146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6pPr>
            <a:lvl7pPr marL="29718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7pPr>
            <a:lvl8pPr marL="34290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8pPr>
            <a:lvl9pPr marL="38862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9pPr>
          </a:lstStyle>
          <a:p>
            <a:pPr algn="l" eaLnBrk="1" hangingPunct="1">
              <a:spcBef>
                <a:spcPct val="0"/>
              </a:spcBef>
              <a:buSzPct val="100000"/>
              <a:defRPr/>
            </a:pPr>
            <a:r>
              <a:rPr lang="en-US" sz="1200" i="1" smtClean="0">
                <a:solidFill>
                  <a:srgbClr val="333399"/>
                </a:solidFill>
                <a:cs typeface="Arial" charset="0"/>
              </a:rPr>
              <a:t>PersonCandidateWithSalutation</a:t>
            </a:r>
          </a:p>
        </p:txBody>
      </p:sp>
      <p:sp>
        <p:nvSpPr>
          <p:cNvPr id="503844" name="Line 36"/>
          <p:cNvSpPr>
            <a:spLocks noChangeShapeType="1"/>
          </p:cNvSpPr>
          <p:nvPr/>
        </p:nvSpPr>
        <p:spPr bwMode="auto">
          <a:xfrm>
            <a:off x="5105400" y="5410200"/>
            <a:ext cx="1371600" cy="45720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503845" name="Line 37"/>
          <p:cNvSpPr>
            <a:spLocks noChangeShapeType="1"/>
          </p:cNvSpPr>
          <p:nvPr/>
        </p:nvSpPr>
        <p:spPr bwMode="auto">
          <a:xfrm flipV="1">
            <a:off x="5181600" y="5410200"/>
            <a:ext cx="1143000" cy="45720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503846" name="AutoShape 38"/>
          <p:cNvSpPr>
            <a:spLocks/>
          </p:cNvSpPr>
          <p:nvPr/>
        </p:nvSpPr>
        <p:spPr bwMode="auto">
          <a:xfrm rot="16200000">
            <a:off x="2438400" y="3733800"/>
            <a:ext cx="228600" cy="2057400"/>
          </a:xfrm>
          <a:prstGeom prst="rightBrace">
            <a:avLst>
              <a:gd name="adj1" fmla="val 75000"/>
              <a:gd name="adj2" fmla="val 50000"/>
            </a:avLst>
          </a:prstGeom>
          <a:noFill/>
          <a:ln w="9360">
            <a:solidFill>
              <a:srgbClr val="000080"/>
            </a:solidFill>
            <a:miter lim="800000"/>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1600">
              <a:latin typeface="Arial" charset="0"/>
              <a:ea typeface="ＭＳ Ｐゴシック" charset="0"/>
            </a:endParaRPr>
          </a:p>
        </p:txBody>
      </p:sp>
      <p:sp>
        <p:nvSpPr>
          <p:cNvPr id="503847" name="Rectangle 39"/>
          <p:cNvSpPr>
            <a:spLocks noChangeArrowheads="1"/>
          </p:cNvSpPr>
          <p:nvPr/>
        </p:nvSpPr>
        <p:spPr bwMode="auto">
          <a:xfrm>
            <a:off x="4800600" y="4953000"/>
            <a:ext cx="3810000" cy="228600"/>
          </a:xfrm>
          <a:prstGeom prst="rect">
            <a:avLst/>
          </a:prstGeom>
          <a:solidFill>
            <a:srgbClr val="CC99FF">
              <a:alpha val="38000"/>
            </a:srgbClr>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503848" name="Text Box 40"/>
          <p:cNvSpPr txBox="1">
            <a:spLocks noChangeArrowheads="1"/>
          </p:cNvSpPr>
          <p:nvPr/>
        </p:nvSpPr>
        <p:spPr bwMode="auto">
          <a:xfrm>
            <a:off x="7720013" y="4191000"/>
            <a:ext cx="1423987" cy="33655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cs typeface="ＭＳ Ｐゴシック" charset="0"/>
              </a:defRPr>
            </a:lvl1pPr>
            <a:lvl2pPr marL="742950" indent="-28575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2pPr>
            <a:lvl3pPr marL="11430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3pPr>
            <a:lvl4pPr marL="16002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4pPr>
            <a:lvl5pPr marL="20574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5pPr>
            <a:lvl6pPr marL="25146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6pPr>
            <a:lvl7pPr marL="29718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7pPr>
            <a:lvl8pPr marL="34290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8pPr>
            <a:lvl9pPr marL="38862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9pPr>
          </a:lstStyle>
          <a:p>
            <a:pPr algn="l" eaLnBrk="1" hangingPunct="1">
              <a:spcBef>
                <a:spcPct val="0"/>
              </a:spcBef>
              <a:buSzPct val="100000"/>
              <a:defRPr/>
            </a:pPr>
            <a:r>
              <a:rPr lang="en-US" sz="1600" b="1" i="1" smtClean="0">
                <a:solidFill>
                  <a:srgbClr val="A50021"/>
                </a:solidFill>
                <a:cs typeface="Arial" charset="0"/>
              </a:rPr>
              <a:t>Organization</a:t>
            </a:r>
          </a:p>
        </p:txBody>
      </p:sp>
      <p:sp>
        <p:nvSpPr>
          <p:cNvPr id="503849" name="Line 41"/>
          <p:cNvSpPr>
            <a:spLocks noChangeShapeType="1"/>
          </p:cNvSpPr>
          <p:nvPr/>
        </p:nvSpPr>
        <p:spPr bwMode="auto">
          <a:xfrm flipH="1">
            <a:off x="7424738" y="4511675"/>
            <a:ext cx="384175" cy="152400"/>
          </a:xfrm>
          <a:prstGeom prst="line">
            <a:avLst/>
          </a:prstGeom>
          <a:noFill/>
          <a:ln w="9360">
            <a:solidFill>
              <a:srgbClr val="000000"/>
            </a:solidFill>
            <a:miter lim="800000"/>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sz="1600">
              <a:latin typeface="Arial" charset="0"/>
              <a:ea typeface="ＭＳ Ｐゴシック" charset="0"/>
            </a:endParaRPr>
          </a:p>
        </p:txBody>
      </p:sp>
      <p:sp>
        <p:nvSpPr>
          <p:cNvPr id="503850" name="AutoShape 42"/>
          <p:cNvSpPr>
            <a:spLocks/>
          </p:cNvSpPr>
          <p:nvPr/>
        </p:nvSpPr>
        <p:spPr bwMode="auto">
          <a:xfrm rot="5400000">
            <a:off x="2482057" y="4375943"/>
            <a:ext cx="184150" cy="2100263"/>
          </a:xfrm>
          <a:prstGeom prst="rightBrace">
            <a:avLst>
              <a:gd name="adj1" fmla="val 95043"/>
              <a:gd name="adj2" fmla="val 50000"/>
            </a:avLst>
          </a:prstGeom>
          <a:noFill/>
          <a:ln w="9360">
            <a:solidFill>
              <a:srgbClr val="333399"/>
            </a:solidFill>
            <a:miter lim="800000"/>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1600">
              <a:latin typeface="Arial" charset="0"/>
              <a:ea typeface="ＭＳ Ｐゴシック" charset="0"/>
            </a:endParaRPr>
          </a:p>
        </p:txBody>
      </p:sp>
      <p:sp>
        <p:nvSpPr>
          <p:cNvPr id="503851" name="Text Box 43"/>
          <p:cNvSpPr txBox="1">
            <a:spLocks noChangeArrowheads="1"/>
          </p:cNvSpPr>
          <p:nvPr/>
        </p:nvSpPr>
        <p:spPr bwMode="auto">
          <a:xfrm>
            <a:off x="2100263" y="5486400"/>
            <a:ext cx="782637" cy="3048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cs typeface="ＭＳ Ｐゴシック" charset="0"/>
              </a:defRPr>
            </a:lvl1pPr>
            <a:lvl2pPr marL="742950" indent="-28575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2pPr>
            <a:lvl3pPr marL="11430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3pPr>
            <a:lvl4pPr marL="16002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4pPr>
            <a:lvl5pPr marL="20574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5pPr>
            <a:lvl6pPr marL="25146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6pPr>
            <a:lvl7pPr marL="29718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7pPr>
            <a:lvl8pPr marL="34290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8pPr>
            <a:lvl9pPr marL="3886200" indent="-228600" algn="ctr" defTabSz="449263" eaLnBrk="0" fontAlgn="base" hangingPunct="0">
              <a:spcBef>
                <a:spcPct val="5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charset="0"/>
                <a:ea typeface="ＭＳ Ｐゴシック" charset="0"/>
              </a:defRPr>
            </a:lvl9pPr>
          </a:lstStyle>
          <a:p>
            <a:pPr algn="l" eaLnBrk="1" hangingPunct="1">
              <a:spcBef>
                <a:spcPct val="0"/>
              </a:spcBef>
              <a:buSzPct val="100000"/>
              <a:defRPr/>
            </a:pPr>
            <a:r>
              <a:rPr lang="en-US" sz="1400" b="1" smtClean="0">
                <a:solidFill>
                  <a:srgbClr val="333399"/>
                </a:solidFill>
                <a:cs typeface="Arial" charset="0"/>
              </a:rPr>
              <a:t>Person</a:t>
            </a:r>
          </a:p>
        </p:txBody>
      </p:sp>
    </p:spTree>
    <p:extLst>
      <p:ext uri="{BB962C8B-B14F-4D97-AF65-F5344CB8AC3E}">
        <p14:creationId xmlns:p14="http://schemas.microsoft.com/office/powerpoint/2010/main" val="220090511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03818"/>
                                        </p:tgtEl>
                                        <p:attrNameLst>
                                          <p:attrName>style.visibility</p:attrName>
                                        </p:attrNameLst>
                                      </p:cBhvr>
                                      <p:to>
                                        <p:strVal val="visible"/>
                                      </p:to>
                                    </p:set>
                                    <p:animEffect transition="in" filter="box(in)">
                                      <p:cBhvr>
                                        <p:cTn id="7" dur="500"/>
                                        <p:tgtEl>
                                          <p:spTgt spid="503818"/>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503819"/>
                                        </p:tgtEl>
                                        <p:attrNameLst>
                                          <p:attrName>style.visibility</p:attrName>
                                        </p:attrNameLst>
                                      </p:cBhvr>
                                      <p:to>
                                        <p:strVal val="visible"/>
                                      </p:to>
                                    </p:set>
                                    <p:animEffect transition="in" filter="box(in)">
                                      <p:cBhvr>
                                        <p:cTn id="10" dur="500"/>
                                        <p:tgtEl>
                                          <p:spTgt spid="503819"/>
                                        </p:tgtEl>
                                      </p:cBhvr>
                                    </p:animEffect>
                                  </p:childTnLst>
                                </p:cTn>
                              </p:par>
                              <p:par>
                                <p:cTn id="11" presetID="4" presetClass="entr" presetSubtype="32" fill="hold" grpId="0" nodeType="withEffect">
                                  <p:stCondLst>
                                    <p:cond delay="0"/>
                                  </p:stCondLst>
                                  <p:childTnLst>
                                    <p:set>
                                      <p:cBhvr>
                                        <p:cTn id="12" dur="1" fill="hold">
                                          <p:stCondLst>
                                            <p:cond delay="0"/>
                                          </p:stCondLst>
                                        </p:cTn>
                                        <p:tgtEl>
                                          <p:spTgt spid="503811"/>
                                        </p:tgtEl>
                                        <p:attrNameLst>
                                          <p:attrName>style.visibility</p:attrName>
                                        </p:attrNameLst>
                                      </p:cBhvr>
                                      <p:to>
                                        <p:strVal val="visible"/>
                                      </p:to>
                                    </p:set>
                                    <p:animEffect transition="in" filter="box(out)">
                                      <p:cBhvr>
                                        <p:cTn id="13" dur="500"/>
                                        <p:tgtEl>
                                          <p:spTgt spid="503811"/>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503821"/>
                                        </p:tgtEl>
                                        <p:attrNameLst>
                                          <p:attrName>style.visibility</p:attrName>
                                        </p:attrNameLst>
                                      </p:cBhvr>
                                      <p:to>
                                        <p:strVal val="visible"/>
                                      </p:to>
                                    </p:set>
                                    <p:animEffect transition="in" filter="box(in)">
                                      <p:cBhvr>
                                        <p:cTn id="18" dur="500"/>
                                        <p:tgtEl>
                                          <p:spTgt spid="503821"/>
                                        </p:tgtEl>
                                      </p:cBhvr>
                                    </p:animEffect>
                                  </p:childTnLst>
                                </p:cTn>
                              </p:par>
                              <p:par>
                                <p:cTn id="19" presetID="4" presetClass="entr" presetSubtype="16" fill="hold" grpId="0" nodeType="withEffect">
                                  <p:stCondLst>
                                    <p:cond delay="0"/>
                                  </p:stCondLst>
                                  <p:childTnLst>
                                    <p:set>
                                      <p:cBhvr>
                                        <p:cTn id="20" dur="1" fill="hold">
                                          <p:stCondLst>
                                            <p:cond delay="0"/>
                                          </p:stCondLst>
                                        </p:cTn>
                                        <p:tgtEl>
                                          <p:spTgt spid="503824"/>
                                        </p:tgtEl>
                                        <p:attrNameLst>
                                          <p:attrName>style.visibility</p:attrName>
                                        </p:attrNameLst>
                                      </p:cBhvr>
                                      <p:to>
                                        <p:strVal val="visible"/>
                                      </p:to>
                                    </p:set>
                                    <p:animEffect transition="in" filter="box(in)">
                                      <p:cBhvr>
                                        <p:cTn id="21" dur="500"/>
                                        <p:tgtEl>
                                          <p:spTgt spid="503824"/>
                                        </p:tgtEl>
                                      </p:cBhvr>
                                    </p:animEffect>
                                  </p:childTnLst>
                                  <p:subTnLst>
                                    <p:set>
                                      <p:cBhvr override="childStyle">
                                        <p:cTn dur="1" fill="hold" display="0" masterRel="nextClick" afterEffect="1"/>
                                        <p:tgtEl>
                                          <p:spTgt spid="503824"/>
                                        </p:tgtEl>
                                        <p:attrNameLst>
                                          <p:attrName>style.visibility</p:attrName>
                                        </p:attrNameLst>
                                      </p:cBhvr>
                                      <p:to>
                                        <p:strVal val="hidden"/>
                                      </p:to>
                                    </p:set>
                                  </p:subTnLst>
                                </p:cTn>
                              </p:par>
                              <p:par>
                                <p:cTn id="22" presetID="4" presetClass="entr" presetSubtype="16" fill="hold" grpId="0" nodeType="withEffect">
                                  <p:stCondLst>
                                    <p:cond delay="0"/>
                                  </p:stCondLst>
                                  <p:childTnLst>
                                    <p:set>
                                      <p:cBhvr>
                                        <p:cTn id="23" dur="1" fill="hold">
                                          <p:stCondLst>
                                            <p:cond delay="0"/>
                                          </p:stCondLst>
                                        </p:cTn>
                                        <p:tgtEl>
                                          <p:spTgt spid="503820"/>
                                        </p:tgtEl>
                                        <p:attrNameLst>
                                          <p:attrName>style.visibility</p:attrName>
                                        </p:attrNameLst>
                                      </p:cBhvr>
                                      <p:to>
                                        <p:strVal val="visible"/>
                                      </p:to>
                                    </p:set>
                                    <p:animEffect transition="in" filter="box(in)">
                                      <p:cBhvr>
                                        <p:cTn id="24" dur="500"/>
                                        <p:tgtEl>
                                          <p:spTgt spid="503820"/>
                                        </p:tgtEl>
                                      </p:cBhvr>
                                    </p:animEffect>
                                  </p:childTnLst>
                                  <p:subTnLst>
                                    <p:set>
                                      <p:cBhvr override="childStyle">
                                        <p:cTn dur="1" fill="hold" display="0" masterRel="nextClick" afterEffect="1"/>
                                        <p:tgtEl>
                                          <p:spTgt spid="503820"/>
                                        </p:tgtEl>
                                        <p:attrNameLst>
                                          <p:attrName>style.visibility</p:attrName>
                                        </p:attrNameLst>
                                      </p:cBhvr>
                                      <p:to>
                                        <p:strVal val="hidden"/>
                                      </p:to>
                                    </p:set>
                                  </p:subTnLst>
                                </p:cTn>
                              </p:par>
                              <p:par>
                                <p:cTn id="25" presetID="4" presetClass="entr" presetSubtype="16" fill="hold" grpId="0" nodeType="withEffect">
                                  <p:stCondLst>
                                    <p:cond delay="0"/>
                                  </p:stCondLst>
                                  <p:childTnLst>
                                    <p:set>
                                      <p:cBhvr>
                                        <p:cTn id="26" dur="1" fill="hold">
                                          <p:stCondLst>
                                            <p:cond delay="0"/>
                                          </p:stCondLst>
                                        </p:cTn>
                                        <p:tgtEl>
                                          <p:spTgt spid="503826"/>
                                        </p:tgtEl>
                                        <p:attrNameLst>
                                          <p:attrName>style.visibility</p:attrName>
                                        </p:attrNameLst>
                                      </p:cBhvr>
                                      <p:to>
                                        <p:strVal val="visible"/>
                                      </p:to>
                                    </p:set>
                                    <p:animEffect transition="in" filter="box(in)">
                                      <p:cBhvr>
                                        <p:cTn id="27" dur="500"/>
                                        <p:tgtEl>
                                          <p:spTgt spid="503826"/>
                                        </p:tgtEl>
                                      </p:cBhvr>
                                    </p:animEffect>
                                  </p:childTnLst>
                                  <p:subTnLst>
                                    <p:set>
                                      <p:cBhvr override="childStyle">
                                        <p:cTn dur="1" fill="hold" display="0" masterRel="nextClick" afterEffect="1"/>
                                        <p:tgtEl>
                                          <p:spTgt spid="503826"/>
                                        </p:tgtEl>
                                        <p:attrNameLst>
                                          <p:attrName>style.visibility</p:attrName>
                                        </p:attrNameLst>
                                      </p:cBhvr>
                                      <p:to>
                                        <p:strVal val="hidden"/>
                                      </p:to>
                                    </p:set>
                                  </p:subTnLst>
                                </p:cTn>
                              </p:par>
                              <p:par>
                                <p:cTn id="28" presetID="4" presetClass="entr" presetSubtype="16" fill="hold" grpId="0" nodeType="withEffect">
                                  <p:stCondLst>
                                    <p:cond delay="0"/>
                                  </p:stCondLst>
                                  <p:childTnLst>
                                    <p:set>
                                      <p:cBhvr>
                                        <p:cTn id="29" dur="1" fill="hold">
                                          <p:stCondLst>
                                            <p:cond delay="0"/>
                                          </p:stCondLst>
                                        </p:cTn>
                                        <p:tgtEl>
                                          <p:spTgt spid="503825"/>
                                        </p:tgtEl>
                                        <p:attrNameLst>
                                          <p:attrName>style.visibility</p:attrName>
                                        </p:attrNameLst>
                                      </p:cBhvr>
                                      <p:to>
                                        <p:strVal val="visible"/>
                                      </p:to>
                                    </p:set>
                                    <p:animEffect transition="in" filter="box(in)">
                                      <p:cBhvr>
                                        <p:cTn id="30" dur="500"/>
                                        <p:tgtEl>
                                          <p:spTgt spid="503825"/>
                                        </p:tgtEl>
                                      </p:cBhvr>
                                    </p:animEffect>
                                  </p:childTnLst>
                                  <p:subTnLst>
                                    <p:set>
                                      <p:cBhvr override="childStyle">
                                        <p:cTn dur="1" fill="hold" display="0" masterRel="nextClick" afterEffect="1"/>
                                        <p:tgtEl>
                                          <p:spTgt spid="503825"/>
                                        </p:tgtEl>
                                        <p:attrNameLst>
                                          <p:attrName>style.visibility</p:attrName>
                                        </p:attrNameLst>
                                      </p:cBhvr>
                                      <p:to>
                                        <p:strVal val="hidden"/>
                                      </p:to>
                                    </p:set>
                                  </p:subTnLst>
                                </p:cTn>
                              </p:par>
                              <p:par>
                                <p:cTn id="31" presetID="4" presetClass="entr" presetSubtype="16" fill="hold" grpId="0" nodeType="withEffect">
                                  <p:stCondLst>
                                    <p:cond delay="0"/>
                                  </p:stCondLst>
                                  <p:childTnLst>
                                    <p:set>
                                      <p:cBhvr>
                                        <p:cTn id="32" dur="1" fill="hold">
                                          <p:stCondLst>
                                            <p:cond delay="0"/>
                                          </p:stCondLst>
                                        </p:cTn>
                                        <p:tgtEl>
                                          <p:spTgt spid="503828"/>
                                        </p:tgtEl>
                                        <p:attrNameLst>
                                          <p:attrName>style.visibility</p:attrName>
                                        </p:attrNameLst>
                                      </p:cBhvr>
                                      <p:to>
                                        <p:strVal val="visible"/>
                                      </p:to>
                                    </p:set>
                                    <p:animEffect transition="in" filter="box(in)">
                                      <p:cBhvr>
                                        <p:cTn id="33" dur="500"/>
                                        <p:tgtEl>
                                          <p:spTgt spid="503828"/>
                                        </p:tgtEl>
                                      </p:cBhvr>
                                    </p:animEffect>
                                  </p:childTnLst>
                                  <p:subTnLst>
                                    <p:set>
                                      <p:cBhvr override="childStyle">
                                        <p:cTn dur="1" fill="hold" display="0" masterRel="nextClick" afterEffect="1"/>
                                        <p:tgtEl>
                                          <p:spTgt spid="503828"/>
                                        </p:tgtEl>
                                        <p:attrNameLst>
                                          <p:attrName>style.visibility</p:attrName>
                                        </p:attrNameLst>
                                      </p:cBhvr>
                                      <p:to>
                                        <p:strVal val="hidden"/>
                                      </p:to>
                                    </p:set>
                                  </p:subTnLst>
                                </p:cTn>
                              </p:par>
                              <p:par>
                                <p:cTn id="34" presetID="4" presetClass="entr" presetSubtype="16" fill="hold" grpId="0" nodeType="withEffect">
                                  <p:stCondLst>
                                    <p:cond delay="0"/>
                                  </p:stCondLst>
                                  <p:childTnLst>
                                    <p:set>
                                      <p:cBhvr>
                                        <p:cTn id="35" dur="1" fill="hold">
                                          <p:stCondLst>
                                            <p:cond delay="0"/>
                                          </p:stCondLst>
                                        </p:cTn>
                                        <p:tgtEl>
                                          <p:spTgt spid="503827"/>
                                        </p:tgtEl>
                                        <p:attrNameLst>
                                          <p:attrName>style.visibility</p:attrName>
                                        </p:attrNameLst>
                                      </p:cBhvr>
                                      <p:to>
                                        <p:strVal val="visible"/>
                                      </p:to>
                                    </p:set>
                                    <p:animEffect transition="in" filter="box(in)">
                                      <p:cBhvr>
                                        <p:cTn id="36" dur="500"/>
                                        <p:tgtEl>
                                          <p:spTgt spid="503827"/>
                                        </p:tgtEl>
                                      </p:cBhvr>
                                    </p:animEffect>
                                  </p:childTnLst>
                                  <p:subTnLst>
                                    <p:set>
                                      <p:cBhvr override="childStyle">
                                        <p:cTn dur="1" fill="hold" display="0" masterRel="nextClick" afterEffect="1"/>
                                        <p:tgtEl>
                                          <p:spTgt spid="503827"/>
                                        </p:tgtEl>
                                        <p:attrNameLst>
                                          <p:attrName>style.visibility</p:attrName>
                                        </p:attrNameLst>
                                      </p:cBhvr>
                                      <p:to>
                                        <p:strVal val="hidden"/>
                                      </p:to>
                                    </p:set>
                                  </p:subTnLst>
                                </p:cTn>
                              </p:par>
                              <p:par>
                                <p:cTn id="37" presetID="4" presetClass="entr" presetSubtype="16" fill="hold" grpId="0" nodeType="withEffect">
                                  <p:stCondLst>
                                    <p:cond delay="0"/>
                                  </p:stCondLst>
                                  <p:childTnLst>
                                    <p:set>
                                      <p:cBhvr>
                                        <p:cTn id="38" dur="1" fill="hold">
                                          <p:stCondLst>
                                            <p:cond delay="0"/>
                                          </p:stCondLst>
                                        </p:cTn>
                                        <p:tgtEl>
                                          <p:spTgt spid="503830"/>
                                        </p:tgtEl>
                                        <p:attrNameLst>
                                          <p:attrName>style.visibility</p:attrName>
                                        </p:attrNameLst>
                                      </p:cBhvr>
                                      <p:to>
                                        <p:strVal val="visible"/>
                                      </p:to>
                                    </p:set>
                                    <p:animEffect transition="in" filter="box(in)">
                                      <p:cBhvr>
                                        <p:cTn id="39" dur="500"/>
                                        <p:tgtEl>
                                          <p:spTgt spid="503830"/>
                                        </p:tgtEl>
                                      </p:cBhvr>
                                    </p:animEffect>
                                  </p:childTnLst>
                                  <p:subTnLst>
                                    <p:set>
                                      <p:cBhvr override="childStyle">
                                        <p:cTn dur="1" fill="hold" display="0" masterRel="nextClick" afterEffect="1"/>
                                        <p:tgtEl>
                                          <p:spTgt spid="503830"/>
                                        </p:tgtEl>
                                        <p:attrNameLst>
                                          <p:attrName>style.visibility</p:attrName>
                                        </p:attrNameLst>
                                      </p:cBhvr>
                                      <p:to>
                                        <p:strVal val="hidden"/>
                                      </p:to>
                                    </p:set>
                                  </p:subTnLst>
                                </p:cTn>
                              </p:par>
                              <p:par>
                                <p:cTn id="40" presetID="4" presetClass="entr" presetSubtype="16" fill="hold" grpId="0" nodeType="withEffect">
                                  <p:stCondLst>
                                    <p:cond delay="0"/>
                                  </p:stCondLst>
                                  <p:childTnLst>
                                    <p:set>
                                      <p:cBhvr>
                                        <p:cTn id="41" dur="1" fill="hold">
                                          <p:stCondLst>
                                            <p:cond delay="0"/>
                                          </p:stCondLst>
                                        </p:cTn>
                                        <p:tgtEl>
                                          <p:spTgt spid="503829"/>
                                        </p:tgtEl>
                                        <p:attrNameLst>
                                          <p:attrName>style.visibility</p:attrName>
                                        </p:attrNameLst>
                                      </p:cBhvr>
                                      <p:to>
                                        <p:strVal val="visible"/>
                                      </p:to>
                                    </p:set>
                                    <p:animEffect transition="in" filter="box(in)">
                                      <p:cBhvr>
                                        <p:cTn id="42" dur="500"/>
                                        <p:tgtEl>
                                          <p:spTgt spid="503829"/>
                                        </p:tgtEl>
                                      </p:cBhvr>
                                    </p:animEffect>
                                  </p:childTnLst>
                                  <p:subTnLst>
                                    <p:set>
                                      <p:cBhvr override="childStyle">
                                        <p:cTn dur="1" fill="hold" display="0" masterRel="nextClick" afterEffect="1"/>
                                        <p:tgtEl>
                                          <p:spTgt spid="503829"/>
                                        </p:tgtEl>
                                        <p:attrNameLst>
                                          <p:attrName>style.visibility</p:attrName>
                                        </p:attrNameLst>
                                      </p:cBhvr>
                                      <p:to>
                                        <p:strVal val="hidden"/>
                                      </p:to>
                                    </p:set>
                                  </p:subTnLst>
                                </p:cTn>
                              </p:par>
                              <p:par>
                                <p:cTn id="43" presetID="4" presetClass="entr" presetSubtype="16" fill="hold" grpId="0" nodeType="withEffect">
                                  <p:stCondLst>
                                    <p:cond delay="0"/>
                                  </p:stCondLst>
                                  <p:childTnLst>
                                    <p:set>
                                      <p:cBhvr>
                                        <p:cTn id="44" dur="1" fill="hold">
                                          <p:stCondLst>
                                            <p:cond delay="0"/>
                                          </p:stCondLst>
                                        </p:cTn>
                                        <p:tgtEl>
                                          <p:spTgt spid="503832"/>
                                        </p:tgtEl>
                                        <p:attrNameLst>
                                          <p:attrName>style.visibility</p:attrName>
                                        </p:attrNameLst>
                                      </p:cBhvr>
                                      <p:to>
                                        <p:strVal val="visible"/>
                                      </p:to>
                                    </p:set>
                                    <p:animEffect transition="in" filter="box(in)">
                                      <p:cBhvr>
                                        <p:cTn id="45" dur="500"/>
                                        <p:tgtEl>
                                          <p:spTgt spid="503832"/>
                                        </p:tgtEl>
                                      </p:cBhvr>
                                    </p:animEffect>
                                  </p:childTnLst>
                                  <p:subTnLst>
                                    <p:set>
                                      <p:cBhvr override="childStyle">
                                        <p:cTn dur="1" fill="hold" display="0" masterRel="nextClick" afterEffect="1"/>
                                        <p:tgtEl>
                                          <p:spTgt spid="503832"/>
                                        </p:tgtEl>
                                        <p:attrNameLst>
                                          <p:attrName>style.visibility</p:attrName>
                                        </p:attrNameLst>
                                      </p:cBhvr>
                                      <p:to>
                                        <p:strVal val="hidden"/>
                                      </p:to>
                                    </p:set>
                                  </p:subTnLst>
                                </p:cTn>
                              </p:par>
                              <p:par>
                                <p:cTn id="46" presetID="4" presetClass="entr" presetSubtype="16" fill="hold" grpId="0" nodeType="withEffect">
                                  <p:stCondLst>
                                    <p:cond delay="0"/>
                                  </p:stCondLst>
                                  <p:childTnLst>
                                    <p:set>
                                      <p:cBhvr>
                                        <p:cTn id="47" dur="1" fill="hold">
                                          <p:stCondLst>
                                            <p:cond delay="0"/>
                                          </p:stCondLst>
                                        </p:cTn>
                                        <p:tgtEl>
                                          <p:spTgt spid="503831"/>
                                        </p:tgtEl>
                                        <p:attrNameLst>
                                          <p:attrName>style.visibility</p:attrName>
                                        </p:attrNameLst>
                                      </p:cBhvr>
                                      <p:to>
                                        <p:strVal val="visible"/>
                                      </p:to>
                                    </p:set>
                                    <p:animEffect transition="in" filter="box(in)">
                                      <p:cBhvr>
                                        <p:cTn id="48" dur="500"/>
                                        <p:tgtEl>
                                          <p:spTgt spid="503831"/>
                                        </p:tgtEl>
                                      </p:cBhvr>
                                    </p:animEffect>
                                  </p:childTnLst>
                                  <p:subTnLst>
                                    <p:set>
                                      <p:cBhvr override="childStyle">
                                        <p:cTn dur="1" fill="hold" display="0" masterRel="nextClick" afterEffect="1"/>
                                        <p:tgtEl>
                                          <p:spTgt spid="503831"/>
                                        </p:tgtEl>
                                        <p:attrNameLst>
                                          <p:attrName>style.visibility</p:attrName>
                                        </p:attrNameLst>
                                      </p:cBhvr>
                                      <p:to>
                                        <p:strVal val="hidden"/>
                                      </p:to>
                                    </p:set>
                                  </p:subTnLst>
                                </p:cTn>
                              </p:par>
                              <p:par>
                                <p:cTn id="49" presetID="4" presetClass="entr" presetSubtype="16" fill="hold" grpId="0" nodeType="withEffect">
                                  <p:stCondLst>
                                    <p:cond delay="0"/>
                                  </p:stCondLst>
                                  <p:childTnLst>
                                    <p:set>
                                      <p:cBhvr>
                                        <p:cTn id="50" dur="1" fill="hold">
                                          <p:stCondLst>
                                            <p:cond delay="0"/>
                                          </p:stCondLst>
                                        </p:cTn>
                                        <p:tgtEl>
                                          <p:spTgt spid="503822"/>
                                        </p:tgtEl>
                                        <p:attrNameLst>
                                          <p:attrName>style.visibility</p:attrName>
                                        </p:attrNameLst>
                                      </p:cBhvr>
                                      <p:to>
                                        <p:strVal val="visible"/>
                                      </p:to>
                                    </p:set>
                                    <p:animEffect transition="in" filter="box(in)">
                                      <p:cBhvr>
                                        <p:cTn id="51" dur="500"/>
                                        <p:tgtEl>
                                          <p:spTgt spid="503822"/>
                                        </p:tgtEl>
                                      </p:cBhvr>
                                    </p:animEffect>
                                  </p:childTnLst>
                                  <p:subTnLst>
                                    <p:set>
                                      <p:cBhvr override="childStyle">
                                        <p:cTn dur="1" fill="hold" display="0" masterRel="nextClick" afterEffect="1"/>
                                        <p:tgtEl>
                                          <p:spTgt spid="503822"/>
                                        </p:tgtEl>
                                        <p:attrNameLst>
                                          <p:attrName>style.visibility</p:attrName>
                                        </p:attrNameLst>
                                      </p:cBhvr>
                                      <p:to>
                                        <p:strVal val="hidden"/>
                                      </p:to>
                                    </p:set>
                                  </p:subTnLst>
                                </p:cTn>
                              </p:par>
                              <p:par>
                                <p:cTn id="52" presetID="4" presetClass="entr" presetSubtype="16" fill="hold" grpId="0" nodeType="withEffect">
                                  <p:stCondLst>
                                    <p:cond delay="0"/>
                                  </p:stCondLst>
                                  <p:childTnLst>
                                    <p:set>
                                      <p:cBhvr>
                                        <p:cTn id="53" dur="1" fill="hold">
                                          <p:stCondLst>
                                            <p:cond delay="0"/>
                                          </p:stCondLst>
                                        </p:cTn>
                                        <p:tgtEl>
                                          <p:spTgt spid="503823"/>
                                        </p:tgtEl>
                                        <p:attrNameLst>
                                          <p:attrName>style.visibility</p:attrName>
                                        </p:attrNameLst>
                                      </p:cBhvr>
                                      <p:to>
                                        <p:strVal val="visible"/>
                                      </p:to>
                                    </p:set>
                                    <p:animEffect transition="in" filter="box(in)">
                                      <p:cBhvr>
                                        <p:cTn id="54" dur="500"/>
                                        <p:tgtEl>
                                          <p:spTgt spid="503823"/>
                                        </p:tgtEl>
                                      </p:cBhvr>
                                    </p:animEffect>
                                  </p:childTnLst>
                                  <p:subTnLst>
                                    <p:set>
                                      <p:cBhvr override="childStyle">
                                        <p:cTn dur="1" fill="hold" display="0" masterRel="nextClick" afterEffect="1"/>
                                        <p:tgtEl>
                                          <p:spTgt spid="503823"/>
                                        </p:tgtEl>
                                        <p:attrNameLst>
                                          <p:attrName>style.visibility</p:attrName>
                                        </p:attrNameLst>
                                      </p:cBhvr>
                                      <p:to>
                                        <p:strVal val="hidden"/>
                                      </p:to>
                                    </p:set>
                                  </p:subTnLst>
                                </p:cTn>
                              </p:par>
                              <p:par>
                                <p:cTn id="55" presetID="4" presetClass="entr" presetSubtype="16" fill="hold" grpId="0" nodeType="withEffect">
                                  <p:stCondLst>
                                    <p:cond delay="0"/>
                                  </p:stCondLst>
                                  <p:childTnLst>
                                    <p:set>
                                      <p:cBhvr>
                                        <p:cTn id="56" dur="1" fill="hold">
                                          <p:stCondLst>
                                            <p:cond delay="0"/>
                                          </p:stCondLst>
                                        </p:cTn>
                                        <p:tgtEl>
                                          <p:spTgt spid="503834"/>
                                        </p:tgtEl>
                                        <p:attrNameLst>
                                          <p:attrName>style.visibility</p:attrName>
                                        </p:attrNameLst>
                                      </p:cBhvr>
                                      <p:to>
                                        <p:strVal val="visible"/>
                                      </p:to>
                                    </p:set>
                                    <p:animEffect transition="in" filter="box(in)">
                                      <p:cBhvr>
                                        <p:cTn id="57" dur="500"/>
                                        <p:tgtEl>
                                          <p:spTgt spid="503834"/>
                                        </p:tgtEl>
                                      </p:cBhvr>
                                    </p:animEffect>
                                  </p:childTnLst>
                                  <p:subTnLst>
                                    <p:set>
                                      <p:cBhvr override="childStyle">
                                        <p:cTn dur="1" fill="hold" display="0" masterRel="nextClick" afterEffect="1"/>
                                        <p:tgtEl>
                                          <p:spTgt spid="503834"/>
                                        </p:tgtEl>
                                        <p:attrNameLst>
                                          <p:attrName>style.visibility</p:attrName>
                                        </p:attrNameLst>
                                      </p:cBhvr>
                                      <p:to>
                                        <p:strVal val="hidden"/>
                                      </p:to>
                                    </p:set>
                                  </p:subTnLst>
                                </p:cTn>
                              </p:par>
                              <p:par>
                                <p:cTn id="58" presetID="4" presetClass="entr" presetSubtype="16" fill="hold" grpId="0" nodeType="withEffect">
                                  <p:stCondLst>
                                    <p:cond delay="0"/>
                                  </p:stCondLst>
                                  <p:childTnLst>
                                    <p:set>
                                      <p:cBhvr>
                                        <p:cTn id="59" dur="1" fill="hold">
                                          <p:stCondLst>
                                            <p:cond delay="0"/>
                                          </p:stCondLst>
                                        </p:cTn>
                                        <p:tgtEl>
                                          <p:spTgt spid="503833"/>
                                        </p:tgtEl>
                                        <p:attrNameLst>
                                          <p:attrName>style.visibility</p:attrName>
                                        </p:attrNameLst>
                                      </p:cBhvr>
                                      <p:to>
                                        <p:strVal val="visible"/>
                                      </p:to>
                                    </p:set>
                                    <p:animEffect transition="in" filter="box(in)">
                                      <p:cBhvr>
                                        <p:cTn id="60" dur="500"/>
                                        <p:tgtEl>
                                          <p:spTgt spid="503833"/>
                                        </p:tgtEl>
                                      </p:cBhvr>
                                    </p:animEffect>
                                  </p:childTnLst>
                                  <p:subTnLst>
                                    <p:set>
                                      <p:cBhvr override="childStyle">
                                        <p:cTn dur="1" fill="hold" display="0" masterRel="nextClick" afterEffect="1"/>
                                        <p:tgtEl>
                                          <p:spTgt spid="503833"/>
                                        </p:tgtEl>
                                        <p:attrNameLst>
                                          <p:attrName>style.visibility</p:attrName>
                                        </p:attrNameLst>
                                      </p:cBhvr>
                                      <p:to>
                                        <p:strVal val="hidden"/>
                                      </p:to>
                                    </p:set>
                                  </p:subTnLst>
                                </p:cTn>
                              </p:par>
                              <p:par>
                                <p:cTn id="61" presetID="4" presetClass="entr" presetSubtype="16" fill="hold" grpId="0" nodeType="withEffect">
                                  <p:stCondLst>
                                    <p:cond delay="0"/>
                                  </p:stCondLst>
                                  <p:childTnLst>
                                    <p:set>
                                      <p:cBhvr>
                                        <p:cTn id="62" dur="1" fill="hold">
                                          <p:stCondLst>
                                            <p:cond delay="0"/>
                                          </p:stCondLst>
                                        </p:cTn>
                                        <p:tgtEl>
                                          <p:spTgt spid="503836"/>
                                        </p:tgtEl>
                                        <p:attrNameLst>
                                          <p:attrName>style.visibility</p:attrName>
                                        </p:attrNameLst>
                                      </p:cBhvr>
                                      <p:to>
                                        <p:strVal val="visible"/>
                                      </p:to>
                                    </p:set>
                                    <p:animEffect transition="in" filter="box(in)">
                                      <p:cBhvr>
                                        <p:cTn id="63" dur="500"/>
                                        <p:tgtEl>
                                          <p:spTgt spid="503836"/>
                                        </p:tgtEl>
                                      </p:cBhvr>
                                    </p:animEffect>
                                  </p:childTnLst>
                                  <p:subTnLst>
                                    <p:set>
                                      <p:cBhvr override="childStyle">
                                        <p:cTn dur="1" fill="hold" display="0" masterRel="nextClick" afterEffect="1"/>
                                        <p:tgtEl>
                                          <p:spTgt spid="503836"/>
                                        </p:tgtEl>
                                        <p:attrNameLst>
                                          <p:attrName>style.visibility</p:attrName>
                                        </p:attrNameLst>
                                      </p:cBhvr>
                                      <p:to>
                                        <p:strVal val="hidden"/>
                                      </p:to>
                                    </p:set>
                                  </p:subTnLst>
                                </p:cTn>
                              </p:par>
                              <p:par>
                                <p:cTn id="64" presetID="4" presetClass="entr" presetSubtype="16" fill="hold" grpId="0" nodeType="withEffect">
                                  <p:stCondLst>
                                    <p:cond delay="0"/>
                                  </p:stCondLst>
                                  <p:childTnLst>
                                    <p:set>
                                      <p:cBhvr>
                                        <p:cTn id="65" dur="1" fill="hold">
                                          <p:stCondLst>
                                            <p:cond delay="0"/>
                                          </p:stCondLst>
                                        </p:cTn>
                                        <p:tgtEl>
                                          <p:spTgt spid="503835"/>
                                        </p:tgtEl>
                                        <p:attrNameLst>
                                          <p:attrName>style.visibility</p:attrName>
                                        </p:attrNameLst>
                                      </p:cBhvr>
                                      <p:to>
                                        <p:strVal val="visible"/>
                                      </p:to>
                                    </p:set>
                                    <p:animEffect transition="in" filter="box(in)">
                                      <p:cBhvr>
                                        <p:cTn id="66" dur="500"/>
                                        <p:tgtEl>
                                          <p:spTgt spid="503835"/>
                                        </p:tgtEl>
                                      </p:cBhvr>
                                    </p:animEffect>
                                  </p:childTnLst>
                                  <p:subTnLst>
                                    <p:set>
                                      <p:cBhvr override="childStyle">
                                        <p:cTn dur="1" fill="hold" display="0" masterRel="nextClick" afterEffect="1"/>
                                        <p:tgtEl>
                                          <p:spTgt spid="503835"/>
                                        </p:tgtEl>
                                        <p:attrNameLst>
                                          <p:attrName>style.visibility</p:attrName>
                                        </p:attrNameLst>
                                      </p:cBhvr>
                                      <p:to>
                                        <p:strVal val="hidden"/>
                                      </p:to>
                                    </p:set>
                                  </p:subTnLst>
                                </p:cTn>
                              </p:par>
                              <p:par>
                                <p:cTn id="67" presetID="4" presetClass="entr" presetSubtype="16" fill="hold" grpId="0" nodeType="withEffect">
                                  <p:stCondLst>
                                    <p:cond delay="0"/>
                                  </p:stCondLst>
                                  <p:childTnLst>
                                    <p:set>
                                      <p:cBhvr>
                                        <p:cTn id="68" dur="1" fill="hold">
                                          <p:stCondLst>
                                            <p:cond delay="0"/>
                                          </p:stCondLst>
                                        </p:cTn>
                                        <p:tgtEl>
                                          <p:spTgt spid="503837"/>
                                        </p:tgtEl>
                                        <p:attrNameLst>
                                          <p:attrName>style.visibility</p:attrName>
                                        </p:attrNameLst>
                                      </p:cBhvr>
                                      <p:to>
                                        <p:strVal val="visible"/>
                                      </p:to>
                                    </p:set>
                                    <p:animEffect transition="in" filter="box(in)">
                                      <p:cBhvr>
                                        <p:cTn id="69" dur="500"/>
                                        <p:tgtEl>
                                          <p:spTgt spid="503837"/>
                                        </p:tgtEl>
                                      </p:cBhvr>
                                    </p:animEffect>
                                  </p:childTnLst>
                                  <p:subTnLst>
                                    <p:set>
                                      <p:cBhvr override="childStyle">
                                        <p:cTn dur="1" fill="hold" display="0" masterRel="nextClick" afterEffect="1"/>
                                        <p:tgtEl>
                                          <p:spTgt spid="503837"/>
                                        </p:tgtEl>
                                        <p:attrNameLst>
                                          <p:attrName>style.visibility</p:attrName>
                                        </p:attrNameLst>
                                      </p:cBhvr>
                                      <p:to>
                                        <p:strVal val="hidden"/>
                                      </p:to>
                                    </p:set>
                                  </p:subTnLst>
                                </p:cTn>
                              </p:par>
                              <p:par>
                                <p:cTn id="70" presetID="4" presetClass="entr" presetSubtype="16" fill="hold" grpId="0" nodeType="withEffect">
                                  <p:stCondLst>
                                    <p:cond delay="0"/>
                                  </p:stCondLst>
                                  <p:childTnLst>
                                    <p:set>
                                      <p:cBhvr>
                                        <p:cTn id="71" dur="1" fill="hold">
                                          <p:stCondLst>
                                            <p:cond delay="0"/>
                                          </p:stCondLst>
                                        </p:cTn>
                                        <p:tgtEl>
                                          <p:spTgt spid="503838"/>
                                        </p:tgtEl>
                                        <p:attrNameLst>
                                          <p:attrName>style.visibility</p:attrName>
                                        </p:attrNameLst>
                                      </p:cBhvr>
                                      <p:to>
                                        <p:strVal val="visible"/>
                                      </p:to>
                                    </p:set>
                                    <p:animEffect transition="in" filter="box(in)">
                                      <p:cBhvr>
                                        <p:cTn id="72" dur="500"/>
                                        <p:tgtEl>
                                          <p:spTgt spid="503838"/>
                                        </p:tgtEl>
                                      </p:cBhvr>
                                    </p:animEffect>
                                  </p:childTnLst>
                                  <p:subTnLst>
                                    <p:set>
                                      <p:cBhvr override="childStyle">
                                        <p:cTn dur="1" fill="hold" display="0" masterRel="nextClick" afterEffect="1"/>
                                        <p:tgtEl>
                                          <p:spTgt spid="503838"/>
                                        </p:tgtEl>
                                        <p:attrNameLst>
                                          <p:attrName>style.visibility</p:attrName>
                                        </p:attrNameLst>
                                      </p:cBhvr>
                                      <p:to>
                                        <p:strVal val="hidden"/>
                                      </p:to>
                                    </p:set>
                                  </p:subTnLst>
                                </p:cTn>
                              </p:par>
                            </p:childTnLst>
                          </p:cTn>
                        </p:par>
                      </p:childTnLst>
                    </p:cTn>
                  </p:par>
                  <p:par>
                    <p:cTn id="73" fill="hold" nodeType="clickPar">
                      <p:stCondLst>
                        <p:cond delay="indefinite"/>
                      </p:stCondLst>
                      <p:childTnLst>
                        <p:par>
                          <p:cTn id="74" fill="hold" nodeType="withGroup">
                            <p:stCondLst>
                              <p:cond delay="0"/>
                            </p:stCondLst>
                            <p:childTnLst>
                              <p:par>
                                <p:cTn id="75" presetID="4" presetClass="entr" presetSubtype="32" fill="hold" nodeType="clickEffect">
                                  <p:stCondLst>
                                    <p:cond delay="0"/>
                                  </p:stCondLst>
                                  <p:childTnLst>
                                    <p:set>
                                      <p:cBhvr>
                                        <p:cTn id="76" dur="1" fill="hold">
                                          <p:stCondLst>
                                            <p:cond delay="0"/>
                                          </p:stCondLst>
                                        </p:cTn>
                                        <p:tgtEl>
                                          <p:spTgt spid="503815"/>
                                        </p:tgtEl>
                                        <p:attrNameLst>
                                          <p:attrName>style.visibility</p:attrName>
                                        </p:attrNameLst>
                                      </p:cBhvr>
                                      <p:to>
                                        <p:strVal val="visible"/>
                                      </p:to>
                                    </p:set>
                                    <p:animEffect transition="in" filter="box(out)">
                                      <p:cBhvr>
                                        <p:cTn id="77" dur="500"/>
                                        <p:tgtEl>
                                          <p:spTgt spid="503815"/>
                                        </p:tgtEl>
                                      </p:cBhvr>
                                    </p:animEffect>
                                  </p:childTnLst>
                                </p:cTn>
                              </p:par>
                              <p:par>
                                <p:cTn id="78" presetID="4" presetClass="entr" presetSubtype="32" fill="hold" grpId="0" nodeType="withEffect">
                                  <p:stCondLst>
                                    <p:cond delay="0"/>
                                  </p:stCondLst>
                                  <p:childTnLst>
                                    <p:set>
                                      <p:cBhvr>
                                        <p:cTn id="79" dur="1" fill="hold">
                                          <p:stCondLst>
                                            <p:cond delay="0"/>
                                          </p:stCondLst>
                                        </p:cTn>
                                        <p:tgtEl>
                                          <p:spTgt spid="503812"/>
                                        </p:tgtEl>
                                        <p:attrNameLst>
                                          <p:attrName>style.visibility</p:attrName>
                                        </p:attrNameLst>
                                      </p:cBhvr>
                                      <p:to>
                                        <p:strVal val="visible"/>
                                      </p:to>
                                    </p:set>
                                    <p:animEffect transition="in" filter="box(out)">
                                      <p:cBhvr>
                                        <p:cTn id="80" dur="500"/>
                                        <p:tgtEl>
                                          <p:spTgt spid="503812"/>
                                        </p:tgtEl>
                                      </p:cBhvr>
                                    </p:animEffect>
                                  </p:childTnLst>
                                </p:cTn>
                              </p:par>
                              <p:par>
                                <p:cTn id="81" presetID="4" presetClass="entr" presetSubtype="16" fill="hold" grpId="0" nodeType="withEffect">
                                  <p:stCondLst>
                                    <p:cond delay="0"/>
                                  </p:stCondLst>
                                  <p:childTnLst>
                                    <p:set>
                                      <p:cBhvr>
                                        <p:cTn id="82" dur="1" fill="hold">
                                          <p:stCondLst>
                                            <p:cond delay="0"/>
                                          </p:stCondLst>
                                        </p:cTn>
                                        <p:tgtEl>
                                          <p:spTgt spid="503839"/>
                                        </p:tgtEl>
                                        <p:attrNameLst>
                                          <p:attrName>style.visibility</p:attrName>
                                        </p:attrNameLst>
                                      </p:cBhvr>
                                      <p:to>
                                        <p:strVal val="visible"/>
                                      </p:to>
                                    </p:set>
                                    <p:animEffect transition="in" filter="box(in)">
                                      <p:cBhvr>
                                        <p:cTn id="83" dur="500"/>
                                        <p:tgtEl>
                                          <p:spTgt spid="503839"/>
                                        </p:tgtEl>
                                      </p:cBhvr>
                                    </p:animEffect>
                                  </p:childTnLst>
                                  <p:subTnLst>
                                    <p:set>
                                      <p:cBhvr override="childStyle">
                                        <p:cTn dur="1" fill="hold" display="0" masterRel="nextClick" afterEffect="1"/>
                                        <p:tgtEl>
                                          <p:spTgt spid="503839"/>
                                        </p:tgtEl>
                                        <p:attrNameLst>
                                          <p:attrName>style.visibility</p:attrName>
                                        </p:attrNameLst>
                                      </p:cBhvr>
                                      <p:to>
                                        <p:strVal val="hidden"/>
                                      </p:to>
                                    </p:set>
                                  </p:subTnLst>
                                </p:cTn>
                              </p:par>
                              <p:par>
                                <p:cTn id="84" presetID="4" presetClass="entr" presetSubtype="16" fill="hold" grpId="0" nodeType="withEffect">
                                  <p:stCondLst>
                                    <p:cond delay="0"/>
                                  </p:stCondLst>
                                  <p:childTnLst>
                                    <p:set>
                                      <p:cBhvr>
                                        <p:cTn id="85" dur="1" fill="hold">
                                          <p:stCondLst>
                                            <p:cond delay="0"/>
                                          </p:stCondLst>
                                        </p:cTn>
                                        <p:tgtEl>
                                          <p:spTgt spid="503840"/>
                                        </p:tgtEl>
                                        <p:attrNameLst>
                                          <p:attrName>style.visibility</p:attrName>
                                        </p:attrNameLst>
                                      </p:cBhvr>
                                      <p:to>
                                        <p:strVal val="visible"/>
                                      </p:to>
                                    </p:set>
                                    <p:animEffect transition="in" filter="box(in)">
                                      <p:cBhvr>
                                        <p:cTn id="86" dur="500"/>
                                        <p:tgtEl>
                                          <p:spTgt spid="503840"/>
                                        </p:tgtEl>
                                      </p:cBhvr>
                                    </p:animEffect>
                                  </p:childTnLst>
                                  <p:subTnLst>
                                    <p:set>
                                      <p:cBhvr override="childStyle">
                                        <p:cTn dur="1" fill="hold" display="0" masterRel="nextClick" afterEffect="1"/>
                                        <p:tgtEl>
                                          <p:spTgt spid="503840"/>
                                        </p:tgtEl>
                                        <p:attrNameLst>
                                          <p:attrName>style.visibility</p:attrName>
                                        </p:attrNameLst>
                                      </p:cBhvr>
                                      <p:to>
                                        <p:strVal val="hidden"/>
                                      </p:to>
                                    </p:set>
                                  </p:subTnLst>
                                </p:cTn>
                              </p:par>
                              <p:par>
                                <p:cTn id="87" presetID="4" presetClass="entr" presetSubtype="16" fill="hold" grpId="0" nodeType="withEffect">
                                  <p:stCondLst>
                                    <p:cond delay="0"/>
                                  </p:stCondLst>
                                  <p:childTnLst>
                                    <p:set>
                                      <p:cBhvr>
                                        <p:cTn id="88" dur="1" fill="hold">
                                          <p:stCondLst>
                                            <p:cond delay="0"/>
                                          </p:stCondLst>
                                        </p:cTn>
                                        <p:tgtEl>
                                          <p:spTgt spid="503842"/>
                                        </p:tgtEl>
                                        <p:attrNameLst>
                                          <p:attrName>style.visibility</p:attrName>
                                        </p:attrNameLst>
                                      </p:cBhvr>
                                      <p:to>
                                        <p:strVal val="visible"/>
                                      </p:to>
                                    </p:set>
                                    <p:animEffect transition="in" filter="box(in)">
                                      <p:cBhvr>
                                        <p:cTn id="89" dur="500"/>
                                        <p:tgtEl>
                                          <p:spTgt spid="503842"/>
                                        </p:tgtEl>
                                      </p:cBhvr>
                                    </p:animEffect>
                                  </p:childTnLst>
                                  <p:subTnLst>
                                    <p:set>
                                      <p:cBhvr override="childStyle">
                                        <p:cTn dur="1" fill="hold" display="0" masterRel="nextClick" afterEffect="1"/>
                                        <p:tgtEl>
                                          <p:spTgt spid="503842"/>
                                        </p:tgtEl>
                                        <p:attrNameLst>
                                          <p:attrName>style.visibility</p:attrName>
                                        </p:attrNameLst>
                                      </p:cBhvr>
                                      <p:to>
                                        <p:strVal val="hidden"/>
                                      </p:to>
                                    </p:set>
                                  </p:subTnLst>
                                </p:cTn>
                              </p:par>
                              <p:par>
                                <p:cTn id="90" presetID="4" presetClass="entr" presetSubtype="16" fill="hold" grpId="0" nodeType="withEffect">
                                  <p:stCondLst>
                                    <p:cond delay="0"/>
                                  </p:stCondLst>
                                  <p:childTnLst>
                                    <p:set>
                                      <p:cBhvr>
                                        <p:cTn id="91" dur="1" fill="hold">
                                          <p:stCondLst>
                                            <p:cond delay="0"/>
                                          </p:stCondLst>
                                        </p:cTn>
                                        <p:tgtEl>
                                          <p:spTgt spid="503841"/>
                                        </p:tgtEl>
                                        <p:attrNameLst>
                                          <p:attrName>style.visibility</p:attrName>
                                        </p:attrNameLst>
                                      </p:cBhvr>
                                      <p:to>
                                        <p:strVal val="visible"/>
                                      </p:to>
                                    </p:set>
                                    <p:animEffect transition="in" filter="box(in)">
                                      <p:cBhvr>
                                        <p:cTn id="92" dur="500"/>
                                        <p:tgtEl>
                                          <p:spTgt spid="503841"/>
                                        </p:tgtEl>
                                      </p:cBhvr>
                                    </p:animEffect>
                                  </p:childTnLst>
                                  <p:subTnLst>
                                    <p:set>
                                      <p:cBhvr override="childStyle">
                                        <p:cTn dur="1" fill="hold" display="0" masterRel="nextClick" afterEffect="1"/>
                                        <p:tgtEl>
                                          <p:spTgt spid="503841"/>
                                        </p:tgtEl>
                                        <p:attrNameLst>
                                          <p:attrName>style.visibility</p:attrName>
                                        </p:attrNameLst>
                                      </p:cBhvr>
                                      <p:to>
                                        <p:strVal val="hidden"/>
                                      </p:to>
                                    </p:set>
                                  </p:subTnLst>
                                </p:cTn>
                              </p:par>
                              <p:par>
                                <p:cTn id="93" presetID="4" presetClass="entr" presetSubtype="16" fill="hold" grpId="0" nodeType="withEffect">
                                  <p:stCondLst>
                                    <p:cond delay="0"/>
                                  </p:stCondLst>
                                  <p:childTnLst>
                                    <p:set>
                                      <p:cBhvr>
                                        <p:cTn id="94" dur="1" fill="hold">
                                          <p:stCondLst>
                                            <p:cond delay="0"/>
                                          </p:stCondLst>
                                        </p:cTn>
                                        <p:tgtEl>
                                          <p:spTgt spid="503843"/>
                                        </p:tgtEl>
                                        <p:attrNameLst>
                                          <p:attrName>style.visibility</p:attrName>
                                        </p:attrNameLst>
                                      </p:cBhvr>
                                      <p:to>
                                        <p:strVal val="visible"/>
                                      </p:to>
                                    </p:set>
                                    <p:animEffect transition="in" filter="box(in)">
                                      <p:cBhvr>
                                        <p:cTn id="95" dur="500"/>
                                        <p:tgtEl>
                                          <p:spTgt spid="503843"/>
                                        </p:tgtEl>
                                      </p:cBhvr>
                                    </p:animEffect>
                                  </p:childTnLst>
                                  <p:subTnLst>
                                    <p:set>
                                      <p:cBhvr override="childStyle">
                                        <p:cTn dur="1" fill="hold" display="0" masterRel="nextClick" afterEffect="1"/>
                                        <p:tgtEl>
                                          <p:spTgt spid="503843"/>
                                        </p:tgtEl>
                                        <p:attrNameLst>
                                          <p:attrName>style.visibility</p:attrName>
                                        </p:attrNameLst>
                                      </p:cBhvr>
                                      <p:to>
                                        <p:strVal val="hidden"/>
                                      </p:to>
                                    </p:set>
                                  </p:subTnLst>
                                </p:cTn>
                              </p:par>
                              <p:par>
                                <p:cTn id="96" presetID="4" presetClass="entr" presetSubtype="16" fill="hold" grpId="0" nodeType="withEffect">
                                  <p:stCondLst>
                                    <p:cond delay="0"/>
                                  </p:stCondLst>
                                  <p:childTnLst>
                                    <p:set>
                                      <p:cBhvr>
                                        <p:cTn id="97" dur="1" fill="hold">
                                          <p:stCondLst>
                                            <p:cond delay="0"/>
                                          </p:stCondLst>
                                        </p:cTn>
                                        <p:tgtEl>
                                          <p:spTgt spid="503846"/>
                                        </p:tgtEl>
                                        <p:attrNameLst>
                                          <p:attrName>style.visibility</p:attrName>
                                        </p:attrNameLst>
                                      </p:cBhvr>
                                      <p:to>
                                        <p:strVal val="visible"/>
                                      </p:to>
                                    </p:set>
                                    <p:animEffect transition="in" filter="box(in)">
                                      <p:cBhvr>
                                        <p:cTn id="98" dur="500"/>
                                        <p:tgtEl>
                                          <p:spTgt spid="503846"/>
                                        </p:tgtEl>
                                      </p:cBhvr>
                                    </p:animEffect>
                                  </p:childTnLst>
                                  <p:subTnLst>
                                    <p:set>
                                      <p:cBhvr override="childStyle">
                                        <p:cTn dur="1" fill="hold" display="0" masterRel="nextClick" afterEffect="1"/>
                                        <p:tgtEl>
                                          <p:spTgt spid="503846"/>
                                        </p:tgtEl>
                                        <p:attrNameLst>
                                          <p:attrName>style.visibility</p:attrName>
                                        </p:attrNameLst>
                                      </p:cBhvr>
                                      <p:to>
                                        <p:strVal val="hidden"/>
                                      </p:to>
                                    </p:set>
                                  </p:subTnLst>
                                </p:cTn>
                              </p:par>
                            </p:childTnLst>
                          </p:cTn>
                        </p:par>
                      </p:childTnLst>
                    </p:cTn>
                  </p:par>
                  <p:par>
                    <p:cTn id="99" fill="hold" nodeType="clickPar">
                      <p:stCondLst>
                        <p:cond delay="indefinite"/>
                      </p:stCondLst>
                      <p:childTnLst>
                        <p:par>
                          <p:cTn id="100" fill="hold" nodeType="withGroup">
                            <p:stCondLst>
                              <p:cond delay="0"/>
                            </p:stCondLst>
                            <p:childTnLst>
                              <p:par>
                                <p:cTn id="101" presetID="4" presetClass="entr" presetSubtype="32" fill="hold" nodeType="clickEffect">
                                  <p:stCondLst>
                                    <p:cond delay="0"/>
                                  </p:stCondLst>
                                  <p:childTnLst>
                                    <p:set>
                                      <p:cBhvr>
                                        <p:cTn id="102" dur="1" fill="hold">
                                          <p:stCondLst>
                                            <p:cond delay="0"/>
                                          </p:stCondLst>
                                        </p:cTn>
                                        <p:tgtEl>
                                          <p:spTgt spid="503816"/>
                                        </p:tgtEl>
                                        <p:attrNameLst>
                                          <p:attrName>style.visibility</p:attrName>
                                        </p:attrNameLst>
                                      </p:cBhvr>
                                      <p:to>
                                        <p:strVal val="visible"/>
                                      </p:to>
                                    </p:set>
                                    <p:animEffect transition="in" filter="box(out)">
                                      <p:cBhvr>
                                        <p:cTn id="103" dur="500"/>
                                        <p:tgtEl>
                                          <p:spTgt spid="503816"/>
                                        </p:tgtEl>
                                      </p:cBhvr>
                                    </p:animEffect>
                                  </p:childTnLst>
                                </p:cTn>
                              </p:par>
                              <p:par>
                                <p:cTn id="104" presetID="4" presetClass="entr" presetSubtype="32" fill="hold" grpId="0" nodeType="withEffect">
                                  <p:stCondLst>
                                    <p:cond delay="0"/>
                                  </p:stCondLst>
                                  <p:childTnLst>
                                    <p:set>
                                      <p:cBhvr>
                                        <p:cTn id="105" dur="1" fill="hold">
                                          <p:stCondLst>
                                            <p:cond delay="0"/>
                                          </p:stCondLst>
                                        </p:cTn>
                                        <p:tgtEl>
                                          <p:spTgt spid="503813"/>
                                        </p:tgtEl>
                                        <p:attrNameLst>
                                          <p:attrName>style.visibility</p:attrName>
                                        </p:attrNameLst>
                                      </p:cBhvr>
                                      <p:to>
                                        <p:strVal val="visible"/>
                                      </p:to>
                                    </p:set>
                                    <p:animEffect transition="in" filter="box(out)">
                                      <p:cBhvr>
                                        <p:cTn id="106" dur="500"/>
                                        <p:tgtEl>
                                          <p:spTgt spid="503813"/>
                                        </p:tgtEl>
                                      </p:cBhvr>
                                    </p:animEffect>
                                  </p:childTnLst>
                                </p:cTn>
                              </p:par>
                              <p:par>
                                <p:cTn id="107" presetID="4" presetClass="entr" presetSubtype="16" fill="hold" nodeType="withEffect">
                                  <p:stCondLst>
                                    <p:cond delay="0"/>
                                  </p:stCondLst>
                                  <p:childTnLst>
                                    <p:set>
                                      <p:cBhvr>
                                        <p:cTn id="108" dur="1" fill="hold">
                                          <p:stCondLst>
                                            <p:cond delay="0"/>
                                          </p:stCondLst>
                                        </p:cTn>
                                        <p:tgtEl>
                                          <p:spTgt spid="503844"/>
                                        </p:tgtEl>
                                        <p:attrNameLst>
                                          <p:attrName>style.visibility</p:attrName>
                                        </p:attrNameLst>
                                      </p:cBhvr>
                                      <p:to>
                                        <p:strVal val="visible"/>
                                      </p:to>
                                    </p:set>
                                    <p:animEffect transition="in" filter="box(in)">
                                      <p:cBhvr>
                                        <p:cTn id="109" dur="500"/>
                                        <p:tgtEl>
                                          <p:spTgt spid="503844"/>
                                        </p:tgtEl>
                                      </p:cBhvr>
                                    </p:animEffect>
                                  </p:childTnLst>
                                  <p:subTnLst>
                                    <p:set>
                                      <p:cBhvr override="childStyle">
                                        <p:cTn dur="1" fill="hold" display="0" masterRel="nextClick" afterEffect="1"/>
                                        <p:tgtEl>
                                          <p:spTgt spid="503844"/>
                                        </p:tgtEl>
                                        <p:attrNameLst>
                                          <p:attrName>style.visibility</p:attrName>
                                        </p:attrNameLst>
                                      </p:cBhvr>
                                      <p:to>
                                        <p:strVal val="hidden"/>
                                      </p:to>
                                    </p:set>
                                  </p:subTnLst>
                                </p:cTn>
                              </p:par>
                              <p:par>
                                <p:cTn id="110" presetID="4" presetClass="entr" presetSubtype="16" fill="hold" nodeType="withEffect">
                                  <p:stCondLst>
                                    <p:cond delay="0"/>
                                  </p:stCondLst>
                                  <p:childTnLst>
                                    <p:set>
                                      <p:cBhvr>
                                        <p:cTn id="111" dur="1" fill="hold">
                                          <p:stCondLst>
                                            <p:cond delay="0"/>
                                          </p:stCondLst>
                                        </p:cTn>
                                        <p:tgtEl>
                                          <p:spTgt spid="503845"/>
                                        </p:tgtEl>
                                        <p:attrNameLst>
                                          <p:attrName>style.visibility</p:attrName>
                                        </p:attrNameLst>
                                      </p:cBhvr>
                                      <p:to>
                                        <p:strVal val="visible"/>
                                      </p:to>
                                    </p:set>
                                    <p:animEffect transition="in" filter="box(in)">
                                      <p:cBhvr>
                                        <p:cTn id="112" dur="500"/>
                                        <p:tgtEl>
                                          <p:spTgt spid="503845"/>
                                        </p:tgtEl>
                                      </p:cBhvr>
                                    </p:animEffect>
                                  </p:childTnLst>
                                  <p:subTnLst>
                                    <p:set>
                                      <p:cBhvr override="childStyle">
                                        <p:cTn dur="1" fill="hold" display="0" masterRel="nextClick" afterEffect="1"/>
                                        <p:tgtEl>
                                          <p:spTgt spid="503845"/>
                                        </p:tgtEl>
                                        <p:attrNameLst>
                                          <p:attrName>style.visibility</p:attrName>
                                        </p:attrNameLst>
                                      </p:cBhvr>
                                      <p:to>
                                        <p:strVal val="hidden"/>
                                      </p:to>
                                    </p:set>
                                  </p:subTnLst>
                                </p:cTn>
                              </p:par>
                              <p:par>
                                <p:cTn id="113" presetID="4" presetClass="entr" presetSubtype="16" fill="hold" grpId="0" nodeType="withEffect">
                                  <p:stCondLst>
                                    <p:cond delay="0"/>
                                  </p:stCondLst>
                                  <p:childTnLst>
                                    <p:set>
                                      <p:cBhvr>
                                        <p:cTn id="114" dur="1" fill="hold">
                                          <p:stCondLst>
                                            <p:cond delay="0"/>
                                          </p:stCondLst>
                                        </p:cTn>
                                        <p:tgtEl>
                                          <p:spTgt spid="503847"/>
                                        </p:tgtEl>
                                        <p:attrNameLst>
                                          <p:attrName>style.visibility</p:attrName>
                                        </p:attrNameLst>
                                      </p:cBhvr>
                                      <p:to>
                                        <p:strVal val="visible"/>
                                      </p:to>
                                    </p:set>
                                    <p:animEffect transition="in" filter="box(in)">
                                      <p:cBhvr>
                                        <p:cTn id="115" dur="500"/>
                                        <p:tgtEl>
                                          <p:spTgt spid="503847"/>
                                        </p:tgtEl>
                                      </p:cBhvr>
                                    </p:animEffect>
                                  </p:childTnLst>
                                  <p:subTnLst>
                                    <p:set>
                                      <p:cBhvr override="childStyle">
                                        <p:cTn dur="1" fill="hold" display="0" masterRel="nextClick" afterEffect="1"/>
                                        <p:tgtEl>
                                          <p:spTgt spid="503847"/>
                                        </p:tgtEl>
                                        <p:attrNameLst>
                                          <p:attrName>style.visibility</p:attrName>
                                        </p:attrNameLst>
                                      </p:cBhvr>
                                      <p:to>
                                        <p:strVal val="hidden"/>
                                      </p:to>
                                    </p:set>
                                  </p:subTnLst>
                                </p:cTn>
                              </p:par>
                              <p:par>
                                <p:cTn id="116" presetID="4" presetClass="entr" presetSubtype="16" fill="hold" grpId="0" nodeType="withEffect">
                                  <p:stCondLst>
                                    <p:cond delay="0"/>
                                  </p:stCondLst>
                                  <p:childTnLst>
                                    <p:set>
                                      <p:cBhvr>
                                        <p:cTn id="117" dur="1" fill="hold">
                                          <p:stCondLst>
                                            <p:cond delay="0"/>
                                          </p:stCondLst>
                                        </p:cTn>
                                        <p:tgtEl>
                                          <p:spTgt spid="503848"/>
                                        </p:tgtEl>
                                        <p:attrNameLst>
                                          <p:attrName>style.visibility</p:attrName>
                                        </p:attrNameLst>
                                      </p:cBhvr>
                                      <p:to>
                                        <p:strVal val="visible"/>
                                      </p:to>
                                    </p:set>
                                    <p:animEffect transition="in" filter="box(in)">
                                      <p:cBhvr>
                                        <p:cTn id="118" dur="500"/>
                                        <p:tgtEl>
                                          <p:spTgt spid="503848"/>
                                        </p:tgtEl>
                                      </p:cBhvr>
                                    </p:animEffect>
                                  </p:childTnLst>
                                  <p:subTnLst>
                                    <p:set>
                                      <p:cBhvr override="childStyle">
                                        <p:cTn dur="1" fill="hold" display="0" masterRel="nextClick" afterEffect="1"/>
                                        <p:tgtEl>
                                          <p:spTgt spid="503848"/>
                                        </p:tgtEl>
                                        <p:attrNameLst>
                                          <p:attrName>style.visibility</p:attrName>
                                        </p:attrNameLst>
                                      </p:cBhvr>
                                      <p:to>
                                        <p:strVal val="hidden"/>
                                      </p:to>
                                    </p:set>
                                  </p:subTnLst>
                                </p:cTn>
                              </p:par>
                              <p:par>
                                <p:cTn id="119" presetID="4" presetClass="entr" presetSubtype="16" fill="hold" nodeType="withEffect">
                                  <p:stCondLst>
                                    <p:cond delay="0"/>
                                  </p:stCondLst>
                                  <p:childTnLst>
                                    <p:set>
                                      <p:cBhvr>
                                        <p:cTn id="120" dur="1" fill="hold">
                                          <p:stCondLst>
                                            <p:cond delay="0"/>
                                          </p:stCondLst>
                                        </p:cTn>
                                        <p:tgtEl>
                                          <p:spTgt spid="503849"/>
                                        </p:tgtEl>
                                        <p:attrNameLst>
                                          <p:attrName>style.visibility</p:attrName>
                                        </p:attrNameLst>
                                      </p:cBhvr>
                                      <p:to>
                                        <p:strVal val="visible"/>
                                      </p:to>
                                    </p:set>
                                    <p:animEffect transition="in" filter="box(in)">
                                      <p:cBhvr>
                                        <p:cTn id="121" dur="500"/>
                                        <p:tgtEl>
                                          <p:spTgt spid="503849"/>
                                        </p:tgtEl>
                                      </p:cBhvr>
                                    </p:animEffect>
                                  </p:childTnLst>
                                  <p:subTnLst>
                                    <p:set>
                                      <p:cBhvr override="childStyle">
                                        <p:cTn dur="1" fill="hold" display="0" masterRel="nextClick" afterEffect="1"/>
                                        <p:tgtEl>
                                          <p:spTgt spid="503849"/>
                                        </p:tgtEl>
                                        <p:attrNameLst>
                                          <p:attrName>style.visibility</p:attrName>
                                        </p:attrNameLst>
                                      </p:cBhvr>
                                      <p:to>
                                        <p:strVal val="hidden"/>
                                      </p:to>
                                    </p:set>
                                  </p:subTnLst>
                                </p:cTn>
                              </p:par>
                              <p:par>
                                <p:cTn id="122" presetID="3" presetClass="entr" presetSubtype="10" fill="hold" grpId="1" nodeType="withEffect">
                                  <p:stCondLst>
                                    <p:cond delay="0"/>
                                  </p:stCondLst>
                                  <p:childTnLst>
                                    <p:set>
                                      <p:cBhvr>
                                        <p:cTn id="123" dur="1" fill="hold">
                                          <p:stCondLst>
                                            <p:cond delay="0"/>
                                          </p:stCondLst>
                                        </p:cTn>
                                        <p:tgtEl>
                                          <p:spTgt spid="503842"/>
                                        </p:tgtEl>
                                        <p:attrNameLst>
                                          <p:attrName>style.visibility</p:attrName>
                                        </p:attrNameLst>
                                      </p:cBhvr>
                                      <p:to>
                                        <p:strVal val="visible"/>
                                      </p:to>
                                    </p:set>
                                    <p:animEffect transition="in" filter="blinds(horizontal)">
                                      <p:cBhvr>
                                        <p:cTn id="124" dur="500"/>
                                        <p:tgtEl>
                                          <p:spTgt spid="503842"/>
                                        </p:tgtEl>
                                      </p:cBhvr>
                                    </p:animEffect>
                                  </p:childTnLst>
                                  <p:subTnLst>
                                    <p:set>
                                      <p:cBhvr override="childStyle">
                                        <p:cTn dur="1" fill="hold" display="0" masterRel="nextClick" afterEffect="1"/>
                                        <p:tgtEl>
                                          <p:spTgt spid="503842"/>
                                        </p:tgtEl>
                                        <p:attrNameLst>
                                          <p:attrName>style.visibility</p:attrName>
                                        </p:attrNameLst>
                                      </p:cBhvr>
                                      <p:to>
                                        <p:strVal val="hidden"/>
                                      </p:to>
                                    </p:set>
                                  </p:subTnLst>
                                </p:cTn>
                              </p:par>
                              <p:par>
                                <p:cTn id="125" presetID="3" presetClass="entr" presetSubtype="10" fill="hold" grpId="1" nodeType="withEffect">
                                  <p:stCondLst>
                                    <p:cond delay="0"/>
                                  </p:stCondLst>
                                  <p:childTnLst>
                                    <p:set>
                                      <p:cBhvr>
                                        <p:cTn id="126" dur="1" fill="hold">
                                          <p:stCondLst>
                                            <p:cond delay="0"/>
                                          </p:stCondLst>
                                        </p:cTn>
                                        <p:tgtEl>
                                          <p:spTgt spid="503841"/>
                                        </p:tgtEl>
                                        <p:attrNameLst>
                                          <p:attrName>style.visibility</p:attrName>
                                        </p:attrNameLst>
                                      </p:cBhvr>
                                      <p:to>
                                        <p:strVal val="visible"/>
                                      </p:to>
                                    </p:set>
                                    <p:animEffect transition="in" filter="blinds(horizontal)">
                                      <p:cBhvr>
                                        <p:cTn id="127" dur="500"/>
                                        <p:tgtEl>
                                          <p:spTgt spid="503841"/>
                                        </p:tgtEl>
                                      </p:cBhvr>
                                    </p:animEffect>
                                  </p:childTnLst>
                                  <p:subTnLst>
                                    <p:set>
                                      <p:cBhvr override="childStyle">
                                        <p:cTn dur="1" fill="hold" display="0" masterRel="nextClick" afterEffect="1"/>
                                        <p:tgtEl>
                                          <p:spTgt spid="503841"/>
                                        </p:tgtEl>
                                        <p:attrNameLst>
                                          <p:attrName>style.visibility</p:attrName>
                                        </p:attrNameLst>
                                      </p:cBhvr>
                                      <p:to>
                                        <p:strVal val="hidden"/>
                                      </p:to>
                                    </p:set>
                                  </p:subTnLst>
                                </p:cTn>
                              </p:par>
                            </p:childTnLst>
                          </p:cTn>
                        </p:par>
                      </p:childTnLst>
                    </p:cTn>
                  </p:par>
                  <p:par>
                    <p:cTn id="128" fill="hold" nodeType="clickPar">
                      <p:stCondLst>
                        <p:cond delay="indefinite"/>
                      </p:stCondLst>
                      <p:childTnLst>
                        <p:par>
                          <p:cTn id="129" fill="hold" nodeType="withGroup">
                            <p:stCondLst>
                              <p:cond delay="0"/>
                            </p:stCondLst>
                            <p:childTnLst>
                              <p:par>
                                <p:cTn id="130" presetID="4" presetClass="entr" presetSubtype="32" fill="hold" nodeType="clickEffect">
                                  <p:stCondLst>
                                    <p:cond delay="0"/>
                                  </p:stCondLst>
                                  <p:childTnLst>
                                    <p:set>
                                      <p:cBhvr>
                                        <p:cTn id="131" dur="1" fill="hold">
                                          <p:stCondLst>
                                            <p:cond delay="0"/>
                                          </p:stCondLst>
                                        </p:cTn>
                                        <p:tgtEl>
                                          <p:spTgt spid="503817"/>
                                        </p:tgtEl>
                                        <p:attrNameLst>
                                          <p:attrName>style.visibility</p:attrName>
                                        </p:attrNameLst>
                                      </p:cBhvr>
                                      <p:to>
                                        <p:strVal val="visible"/>
                                      </p:to>
                                    </p:set>
                                    <p:animEffect transition="in" filter="box(out)">
                                      <p:cBhvr>
                                        <p:cTn id="132" dur="500"/>
                                        <p:tgtEl>
                                          <p:spTgt spid="503817"/>
                                        </p:tgtEl>
                                      </p:cBhvr>
                                    </p:animEffect>
                                  </p:childTnLst>
                                </p:cTn>
                              </p:par>
                              <p:par>
                                <p:cTn id="133" presetID="4" presetClass="entr" presetSubtype="32" fill="hold" grpId="0" nodeType="withEffect">
                                  <p:stCondLst>
                                    <p:cond delay="0"/>
                                  </p:stCondLst>
                                  <p:childTnLst>
                                    <p:set>
                                      <p:cBhvr>
                                        <p:cTn id="134" dur="1" fill="hold">
                                          <p:stCondLst>
                                            <p:cond delay="0"/>
                                          </p:stCondLst>
                                        </p:cTn>
                                        <p:tgtEl>
                                          <p:spTgt spid="503814"/>
                                        </p:tgtEl>
                                        <p:attrNameLst>
                                          <p:attrName>style.visibility</p:attrName>
                                        </p:attrNameLst>
                                      </p:cBhvr>
                                      <p:to>
                                        <p:strVal val="visible"/>
                                      </p:to>
                                    </p:set>
                                    <p:animEffect transition="in" filter="box(out)">
                                      <p:cBhvr>
                                        <p:cTn id="135" dur="500"/>
                                        <p:tgtEl>
                                          <p:spTgt spid="503814"/>
                                        </p:tgtEl>
                                      </p:cBhvr>
                                    </p:animEffect>
                                  </p:childTnLst>
                                </p:cTn>
                              </p:par>
                              <p:par>
                                <p:cTn id="136" presetID="4" presetClass="entr" presetSubtype="16" fill="hold" grpId="1" nodeType="withEffect">
                                  <p:stCondLst>
                                    <p:cond delay="0"/>
                                  </p:stCondLst>
                                  <p:childTnLst>
                                    <p:set>
                                      <p:cBhvr>
                                        <p:cTn id="137" dur="1" fill="hold">
                                          <p:stCondLst>
                                            <p:cond delay="0"/>
                                          </p:stCondLst>
                                        </p:cTn>
                                        <p:tgtEl>
                                          <p:spTgt spid="503839"/>
                                        </p:tgtEl>
                                        <p:attrNameLst>
                                          <p:attrName>style.visibility</p:attrName>
                                        </p:attrNameLst>
                                      </p:cBhvr>
                                      <p:to>
                                        <p:strVal val="visible"/>
                                      </p:to>
                                    </p:set>
                                    <p:animEffect transition="in" filter="box(in)">
                                      <p:cBhvr>
                                        <p:cTn id="138" dur="500"/>
                                        <p:tgtEl>
                                          <p:spTgt spid="503839"/>
                                        </p:tgtEl>
                                      </p:cBhvr>
                                    </p:animEffect>
                                  </p:childTnLst>
                                  <p:subTnLst>
                                    <p:set>
                                      <p:cBhvr override="childStyle">
                                        <p:cTn dur="1" fill="hold" display="0" masterRel="nextClick" afterEffect="1"/>
                                        <p:tgtEl>
                                          <p:spTgt spid="503839"/>
                                        </p:tgtEl>
                                        <p:attrNameLst>
                                          <p:attrName>style.visibility</p:attrName>
                                        </p:attrNameLst>
                                      </p:cBhvr>
                                      <p:to>
                                        <p:strVal val="hidden"/>
                                      </p:to>
                                    </p:set>
                                  </p:subTnLst>
                                </p:cTn>
                              </p:par>
                              <p:par>
                                <p:cTn id="139" presetID="4" presetClass="entr" presetSubtype="16" fill="hold" grpId="1" nodeType="withEffect">
                                  <p:stCondLst>
                                    <p:cond delay="0"/>
                                  </p:stCondLst>
                                  <p:childTnLst>
                                    <p:set>
                                      <p:cBhvr>
                                        <p:cTn id="140" dur="1" fill="hold">
                                          <p:stCondLst>
                                            <p:cond delay="0"/>
                                          </p:stCondLst>
                                        </p:cTn>
                                        <p:tgtEl>
                                          <p:spTgt spid="503840"/>
                                        </p:tgtEl>
                                        <p:attrNameLst>
                                          <p:attrName>style.visibility</p:attrName>
                                        </p:attrNameLst>
                                      </p:cBhvr>
                                      <p:to>
                                        <p:strVal val="visible"/>
                                      </p:to>
                                    </p:set>
                                    <p:animEffect transition="in" filter="box(in)">
                                      <p:cBhvr>
                                        <p:cTn id="141" dur="500"/>
                                        <p:tgtEl>
                                          <p:spTgt spid="503840"/>
                                        </p:tgtEl>
                                      </p:cBhvr>
                                    </p:animEffect>
                                  </p:childTnLst>
                                  <p:subTnLst>
                                    <p:set>
                                      <p:cBhvr override="childStyle">
                                        <p:cTn dur="1" fill="hold" display="0" masterRel="nextClick" afterEffect="1"/>
                                        <p:tgtEl>
                                          <p:spTgt spid="503840"/>
                                        </p:tgtEl>
                                        <p:attrNameLst>
                                          <p:attrName>style.visibility</p:attrName>
                                        </p:attrNameLst>
                                      </p:cBhvr>
                                      <p:to>
                                        <p:strVal val="hidden"/>
                                      </p:to>
                                    </p:set>
                                  </p:subTnLst>
                                </p:cTn>
                              </p:par>
                              <p:par>
                                <p:cTn id="142" presetID="4" presetClass="entr" presetSubtype="16" fill="hold" grpId="1" nodeType="withEffect">
                                  <p:stCondLst>
                                    <p:cond delay="0"/>
                                  </p:stCondLst>
                                  <p:childTnLst>
                                    <p:set>
                                      <p:cBhvr>
                                        <p:cTn id="143" dur="1" fill="hold">
                                          <p:stCondLst>
                                            <p:cond delay="0"/>
                                          </p:stCondLst>
                                        </p:cTn>
                                        <p:tgtEl>
                                          <p:spTgt spid="503843"/>
                                        </p:tgtEl>
                                        <p:attrNameLst>
                                          <p:attrName>style.visibility</p:attrName>
                                        </p:attrNameLst>
                                      </p:cBhvr>
                                      <p:to>
                                        <p:strVal val="visible"/>
                                      </p:to>
                                    </p:set>
                                    <p:animEffect transition="in" filter="box(in)">
                                      <p:cBhvr>
                                        <p:cTn id="144" dur="500"/>
                                        <p:tgtEl>
                                          <p:spTgt spid="503843"/>
                                        </p:tgtEl>
                                      </p:cBhvr>
                                    </p:animEffect>
                                  </p:childTnLst>
                                  <p:subTnLst>
                                    <p:set>
                                      <p:cBhvr override="childStyle">
                                        <p:cTn dur="1" fill="hold" display="0" masterRel="nextClick" afterEffect="1"/>
                                        <p:tgtEl>
                                          <p:spTgt spid="503843"/>
                                        </p:tgtEl>
                                        <p:attrNameLst>
                                          <p:attrName>style.visibility</p:attrName>
                                        </p:attrNameLst>
                                      </p:cBhvr>
                                      <p:to>
                                        <p:strVal val="hidden"/>
                                      </p:to>
                                    </p:set>
                                  </p:subTnLst>
                                </p:cTn>
                              </p:par>
                              <p:par>
                                <p:cTn id="145" presetID="4" presetClass="entr" presetSubtype="16" fill="hold" grpId="1" nodeType="withEffect">
                                  <p:stCondLst>
                                    <p:cond delay="0"/>
                                  </p:stCondLst>
                                  <p:childTnLst>
                                    <p:set>
                                      <p:cBhvr>
                                        <p:cTn id="146" dur="1" fill="hold">
                                          <p:stCondLst>
                                            <p:cond delay="0"/>
                                          </p:stCondLst>
                                        </p:cTn>
                                        <p:tgtEl>
                                          <p:spTgt spid="503846"/>
                                        </p:tgtEl>
                                        <p:attrNameLst>
                                          <p:attrName>style.visibility</p:attrName>
                                        </p:attrNameLst>
                                      </p:cBhvr>
                                      <p:to>
                                        <p:strVal val="visible"/>
                                      </p:to>
                                    </p:set>
                                    <p:animEffect transition="in" filter="box(in)">
                                      <p:cBhvr>
                                        <p:cTn id="147" dur="500"/>
                                        <p:tgtEl>
                                          <p:spTgt spid="503846"/>
                                        </p:tgtEl>
                                      </p:cBhvr>
                                    </p:animEffect>
                                  </p:childTnLst>
                                  <p:subTnLst>
                                    <p:set>
                                      <p:cBhvr override="childStyle">
                                        <p:cTn dur="1" fill="hold" display="0" masterRel="nextClick" afterEffect="1"/>
                                        <p:tgtEl>
                                          <p:spTgt spid="503846"/>
                                        </p:tgtEl>
                                        <p:attrNameLst>
                                          <p:attrName>style.visibility</p:attrName>
                                        </p:attrNameLst>
                                      </p:cBhvr>
                                      <p:to>
                                        <p:strVal val="hidden"/>
                                      </p:to>
                                    </p:set>
                                  </p:subTnLst>
                                </p:cTn>
                              </p:par>
                            </p:childTnLst>
                          </p:cTn>
                        </p:par>
                      </p:childTnLst>
                    </p:cTn>
                  </p:par>
                  <p:par>
                    <p:cTn id="148" fill="hold" nodeType="clickPar">
                      <p:stCondLst>
                        <p:cond delay="indefinite"/>
                      </p:stCondLst>
                      <p:childTnLst>
                        <p:par>
                          <p:cTn id="149" fill="hold" nodeType="withGroup">
                            <p:stCondLst>
                              <p:cond delay="0"/>
                            </p:stCondLst>
                            <p:childTnLst>
                              <p:par>
                                <p:cTn id="150" presetID="4" presetClass="entr" presetSubtype="16" fill="hold" grpId="0" nodeType="clickEffect">
                                  <p:stCondLst>
                                    <p:cond delay="0"/>
                                  </p:stCondLst>
                                  <p:childTnLst>
                                    <p:set>
                                      <p:cBhvr>
                                        <p:cTn id="151" dur="1" fill="hold">
                                          <p:stCondLst>
                                            <p:cond delay="0"/>
                                          </p:stCondLst>
                                        </p:cTn>
                                        <p:tgtEl>
                                          <p:spTgt spid="503850"/>
                                        </p:tgtEl>
                                        <p:attrNameLst>
                                          <p:attrName>style.visibility</p:attrName>
                                        </p:attrNameLst>
                                      </p:cBhvr>
                                      <p:to>
                                        <p:strVal val="visible"/>
                                      </p:to>
                                    </p:set>
                                    <p:animEffect transition="in" filter="box(in)">
                                      <p:cBhvr>
                                        <p:cTn id="152" dur="500"/>
                                        <p:tgtEl>
                                          <p:spTgt spid="503850"/>
                                        </p:tgtEl>
                                      </p:cBhvr>
                                    </p:animEffect>
                                  </p:childTnLst>
                                </p:cTn>
                              </p:par>
                              <p:par>
                                <p:cTn id="153" presetID="4" presetClass="entr" presetSubtype="16" fill="hold" grpId="0" nodeType="withEffect">
                                  <p:stCondLst>
                                    <p:cond delay="0"/>
                                  </p:stCondLst>
                                  <p:childTnLst>
                                    <p:set>
                                      <p:cBhvr>
                                        <p:cTn id="154" dur="1" fill="hold">
                                          <p:stCondLst>
                                            <p:cond delay="0"/>
                                          </p:stCondLst>
                                        </p:cTn>
                                        <p:tgtEl>
                                          <p:spTgt spid="503851"/>
                                        </p:tgtEl>
                                        <p:attrNameLst>
                                          <p:attrName>style.visibility</p:attrName>
                                        </p:attrNameLst>
                                      </p:cBhvr>
                                      <p:to>
                                        <p:strVal val="visible"/>
                                      </p:to>
                                    </p:set>
                                    <p:animEffect transition="in" filter="box(in)">
                                      <p:cBhvr>
                                        <p:cTn id="155" dur="500"/>
                                        <p:tgtEl>
                                          <p:spTgt spid="5038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3811" grpId="0" animBg="1"/>
      <p:bldP spid="503812" grpId="0" animBg="1"/>
      <p:bldP spid="503813" grpId="0" animBg="1"/>
      <p:bldP spid="503814" grpId="0" animBg="1"/>
      <p:bldP spid="503818" grpId="0" animBg="1"/>
      <p:bldP spid="503819" grpId="0"/>
      <p:bldP spid="503820" grpId="0"/>
      <p:bldP spid="503821" grpId="0" animBg="1"/>
      <p:bldP spid="503822" grpId="0" animBg="1"/>
      <p:bldP spid="503823" grpId="0"/>
      <p:bldP spid="503824" grpId="0" animBg="1"/>
      <p:bldP spid="503825" grpId="0"/>
      <p:bldP spid="503826" grpId="0" animBg="1"/>
      <p:bldP spid="503827" grpId="0"/>
      <p:bldP spid="503828" grpId="0" animBg="1"/>
      <p:bldP spid="503829" grpId="0"/>
      <p:bldP spid="503830" grpId="0" animBg="1"/>
      <p:bldP spid="503831" grpId="0"/>
      <p:bldP spid="503832" grpId="0" animBg="1"/>
      <p:bldP spid="503833" grpId="0" animBg="1"/>
      <p:bldP spid="503834" grpId="0"/>
      <p:bldP spid="503835" grpId="0" animBg="1"/>
      <p:bldP spid="503836" grpId="0"/>
      <p:bldP spid="503837" grpId="0" animBg="1"/>
      <p:bldP spid="503838" grpId="0"/>
      <p:bldP spid="503839" grpId="0" animBg="1"/>
      <p:bldP spid="503839" grpId="1" animBg="1"/>
      <p:bldP spid="503840" grpId="0"/>
      <p:bldP spid="503840" grpId="1"/>
      <p:bldP spid="503841" grpId="0" animBg="1"/>
      <p:bldP spid="503841" grpId="1" animBg="1"/>
      <p:bldP spid="503842" grpId="0"/>
      <p:bldP spid="503842" grpId="1"/>
      <p:bldP spid="503843" grpId="0"/>
      <p:bldP spid="503843" grpId="1"/>
      <p:bldP spid="503846" grpId="0" animBg="1"/>
      <p:bldP spid="503846" grpId="1" animBg="1"/>
      <p:bldP spid="503847" grpId="0" animBg="1"/>
      <p:bldP spid="503848" grpId="0"/>
      <p:bldP spid="503850" grpId="0" animBg="1"/>
      <p:bldP spid="503851"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8"/>
          <p:cNvSpPr>
            <a:spLocks noGrp="1" noChangeArrowheads="1"/>
          </p:cNvSpPr>
          <p:nvPr>
            <p:ph type="sldNum" sz="quarter" idx="10"/>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fld id="{0977B1A9-EA50-454B-973D-1BA52FE33A8F}" type="slidenum">
              <a:rPr lang="en-US" altLang="en-US" sz="1000">
                <a:solidFill>
                  <a:srgbClr val="FFFFFF"/>
                </a:solidFill>
              </a:rPr>
              <a:pPr eaLnBrk="1" hangingPunct="1"/>
              <a:t>69</a:t>
            </a:fld>
            <a:endParaRPr lang="en-US" altLang="en-US" sz="1000">
              <a:solidFill>
                <a:srgbClr val="FFFFFF"/>
              </a:solidFill>
            </a:endParaRPr>
          </a:p>
        </p:txBody>
      </p:sp>
      <p:sp>
        <p:nvSpPr>
          <p:cNvPr id="504834" name="Rectangle 2"/>
          <p:cNvSpPr>
            <a:spLocks noGrp="1" noChangeArrowheads="1"/>
          </p:cNvSpPr>
          <p:nvPr>
            <p:ph type="title"/>
          </p:nvPr>
        </p:nvSpPr>
        <p:spPr>
          <a:noFill/>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r>
              <a:rPr lang="en-US" dirty="0">
                <a:ea typeface="ＭＳ Ｐゴシック" charset="0"/>
              </a:rPr>
              <a:t>Overview of </a:t>
            </a:r>
            <a:r>
              <a:rPr lang="en-US" dirty="0" smtClean="0">
                <a:ea typeface="ＭＳ Ｐゴシック" charset="0"/>
              </a:rPr>
              <a:t>induction </a:t>
            </a:r>
            <a:r>
              <a:rPr lang="en-US" dirty="0">
                <a:ea typeface="ＭＳ Ｐゴシック" charset="0"/>
              </a:rPr>
              <a:t>system</a:t>
            </a:r>
          </a:p>
        </p:txBody>
      </p:sp>
      <p:sp>
        <p:nvSpPr>
          <p:cNvPr id="504835" name="Rectangle 3"/>
          <p:cNvSpPr>
            <a:spLocks noChangeArrowheads="1"/>
          </p:cNvSpPr>
          <p:nvPr/>
        </p:nvSpPr>
        <p:spPr bwMode="auto">
          <a:xfrm>
            <a:off x="304800" y="1752600"/>
            <a:ext cx="1752600" cy="7620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spcBef>
                <a:spcPct val="0"/>
              </a:spcBef>
              <a:defRPr/>
            </a:pPr>
            <a:r>
              <a:rPr lang="en-US" sz="1600">
                <a:solidFill>
                  <a:schemeClr val="tx1"/>
                </a:solidFill>
                <a:latin typeface="Arial" charset="0"/>
                <a:ea typeface="ＭＳ Ｐゴシック" charset="0"/>
                <a:cs typeface="ＭＳ Ｐゴシック" charset="0"/>
              </a:rPr>
              <a:t>Basic Features</a:t>
            </a:r>
          </a:p>
          <a:p>
            <a:pPr>
              <a:spcBef>
                <a:spcPct val="0"/>
              </a:spcBef>
              <a:defRPr/>
            </a:pPr>
            <a:r>
              <a:rPr lang="en-US" sz="1600">
                <a:solidFill>
                  <a:schemeClr val="tx1"/>
                </a:solidFill>
                <a:latin typeface="Arial" charset="0"/>
                <a:ea typeface="ＭＳ Ｐゴシック" charset="0"/>
                <a:cs typeface="ＭＳ Ｐゴシック" charset="0"/>
              </a:rPr>
              <a:t>(BF rules)</a:t>
            </a:r>
          </a:p>
        </p:txBody>
      </p:sp>
      <p:sp>
        <p:nvSpPr>
          <p:cNvPr id="504836" name="Rectangle 4"/>
          <p:cNvSpPr>
            <a:spLocks noChangeArrowheads="1"/>
          </p:cNvSpPr>
          <p:nvPr/>
        </p:nvSpPr>
        <p:spPr bwMode="auto">
          <a:xfrm>
            <a:off x="2590800" y="1752600"/>
            <a:ext cx="1752600" cy="7620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spcBef>
                <a:spcPct val="0"/>
              </a:spcBef>
              <a:defRPr/>
            </a:pPr>
            <a:r>
              <a:rPr lang="en-US" sz="1600">
                <a:solidFill>
                  <a:schemeClr val="tx1"/>
                </a:solidFill>
                <a:latin typeface="Arial" charset="0"/>
                <a:ea typeface="ＭＳ Ｐゴシック" charset="0"/>
                <a:cs typeface="ＭＳ Ｐゴシック" charset="0"/>
              </a:rPr>
              <a:t>Candidate </a:t>
            </a:r>
          </a:p>
          <a:p>
            <a:pPr>
              <a:spcBef>
                <a:spcPct val="0"/>
              </a:spcBef>
              <a:defRPr/>
            </a:pPr>
            <a:r>
              <a:rPr lang="en-US" sz="1600">
                <a:solidFill>
                  <a:schemeClr val="tx1"/>
                </a:solidFill>
                <a:latin typeface="Arial" charset="0"/>
                <a:ea typeface="ＭＳ Ｐゴシック" charset="0"/>
                <a:cs typeface="ＭＳ Ｐゴシック" charset="0"/>
              </a:rPr>
              <a:t>Definition </a:t>
            </a:r>
          </a:p>
          <a:p>
            <a:pPr>
              <a:spcBef>
                <a:spcPct val="0"/>
              </a:spcBef>
              <a:defRPr/>
            </a:pPr>
            <a:r>
              <a:rPr lang="en-US" sz="1600">
                <a:solidFill>
                  <a:schemeClr val="tx1"/>
                </a:solidFill>
                <a:latin typeface="Arial" charset="0"/>
                <a:ea typeface="ＭＳ Ｐゴシック" charset="0"/>
                <a:cs typeface="ＭＳ Ｐゴシック" charset="0"/>
              </a:rPr>
              <a:t>(CD rules)</a:t>
            </a:r>
          </a:p>
        </p:txBody>
      </p:sp>
      <p:sp>
        <p:nvSpPr>
          <p:cNvPr id="504837" name="Rectangle 5"/>
          <p:cNvSpPr>
            <a:spLocks noChangeArrowheads="1"/>
          </p:cNvSpPr>
          <p:nvPr/>
        </p:nvSpPr>
        <p:spPr bwMode="auto">
          <a:xfrm>
            <a:off x="4800600" y="1752600"/>
            <a:ext cx="1752600" cy="7620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spcBef>
                <a:spcPct val="0"/>
              </a:spcBef>
              <a:defRPr/>
            </a:pPr>
            <a:r>
              <a:rPr lang="en-US" sz="1600">
                <a:solidFill>
                  <a:schemeClr val="tx1"/>
                </a:solidFill>
                <a:latin typeface="Arial" charset="0"/>
                <a:ea typeface="ＭＳ Ｐゴシック" charset="0"/>
                <a:cs typeface="ＭＳ Ｐゴシック" charset="0"/>
              </a:rPr>
              <a:t>Candidate </a:t>
            </a:r>
          </a:p>
          <a:p>
            <a:pPr>
              <a:spcBef>
                <a:spcPct val="0"/>
              </a:spcBef>
              <a:defRPr/>
            </a:pPr>
            <a:r>
              <a:rPr lang="en-US" sz="1600">
                <a:solidFill>
                  <a:schemeClr val="tx1"/>
                </a:solidFill>
                <a:latin typeface="Arial" charset="0"/>
                <a:ea typeface="ＭＳ Ｐゴシック" charset="0"/>
                <a:cs typeface="ＭＳ Ｐゴシック" charset="0"/>
              </a:rPr>
              <a:t>Refinement </a:t>
            </a:r>
          </a:p>
          <a:p>
            <a:pPr>
              <a:spcBef>
                <a:spcPct val="0"/>
              </a:spcBef>
              <a:defRPr/>
            </a:pPr>
            <a:r>
              <a:rPr lang="en-US" sz="1600">
                <a:solidFill>
                  <a:schemeClr val="tx1"/>
                </a:solidFill>
                <a:latin typeface="Arial" charset="0"/>
                <a:ea typeface="ＭＳ Ｐゴシック" charset="0"/>
                <a:cs typeface="ＭＳ Ｐゴシック" charset="0"/>
              </a:rPr>
              <a:t>(CR rules)</a:t>
            </a:r>
          </a:p>
        </p:txBody>
      </p:sp>
      <p:sp>
        <p:nvSpPr>
          <p:cNvPr id="504838" name="Rectangle 6"/>
          <p:cNvSpPr>
            <a:spLocks noChangeArrowheads="1"/>
          </p:cNvSpPr>
          <p:nvPr/>
        </p:nvSpPr>
        <p:spPr bwMode="auto">
          <a:xfrm>
            <a:off x="7010400" y="1752600"/>
            <a:ext cx="1752600" cy="7620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spcBef>
                <a:spcPct val="0"/>
              </a:spcBef>
              <a:defRPr/>
            </a:pPr>
            <a:r>
              <a:rPr lang="en-US" sz="1600">
                <a:solidFill>
                  <a:schemeClr val="tx1"/>
                </a:solidFill>
                <a:latin typeface="Arial" charset="0"/>
                <a:ea typeface="ＭＳ Ｐゴシック" charset="0"/>
                <a:cs typeface="ＭＳ Ｐゴシック" charset="0"/>
              </a:rPr>
              <a:t>Consolidation</a:t>
            </a:r>
          </a:p>
          <a:p>
            <a:pPr>
              <a:spcBef>
                <a:spcPct val="0"/>
              </a:spcBef>
              <a:defRPr/>
            </a:pPr>
            <a:r>
              <a:rPr lang="en-US" sz="1600">
                <a:solidFill>
                  <a:schemeClr val="tx1"/>
                </a:solidFill>
                <a:latin typeface="Arial" charset="0"/>
                <a:ea typeface="ＭＳ Ｐゴシック" charset="0"/>
                <a:cs typeface="ＭＳ Ｐゴシック" charset="0"/>
              </a:rPr>
              <a:t>(CO rules)</a:t>
            </a:r>
          </a:p>
        </p:txBody>
      </p:sp>
      <p:cxnSp>
        <p:nvCxnSpPr>
          <p:cNvPr id="504839" name="AutoShape 7"/>
          <p:cNvCxnSpPr>
            <a:cxnSpLocks noChangeShapeType="1"/>
            <a:stCxn id="504835" idx="3"/>
            <a:endCxn id="504836" idx="1"/>
          </p:cNvCxnSpPr>
          <p:nvPr/>
        </p:nvCxnSpPr>
        <p:spPr bwMode="auto">
          <a:xfrm>
            <a:off x="2057400" y="2133600"/>
            <a:ext cx="533400" cy="0"/>
          </a:xfrm>
          <a:prstGeom prst="straightConnector1">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504840" name="AutoShape 8"/>
          <p:cNvCxnSpPr>
            <a:cxnSpLocks noChangeShapeType="1"/>
            <a:stCxn id="504836" idx="3"/>
            <a:endCxn id="504837" idx="1"/>
          </p:cNvCxnSpPr>
          <p:nvPr/>
        </p:nvCxnSpPr>
        <p:spPr bwMode="auto">
          <a:xfrm>
            <a:off x="4343400" y="2133600"/>
            <a:ext cx="457200" cy="0"/>
          </a:xfrm>
          <a:prstGeom prst="straightConnector1">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504841" name="AutoShape 9"/>
          <p:cNvCxnSpPr>
            <a:cxnSpLocks noChangeShapeType="1"/>
            <a:stCxn id="504837" idx="3"/>
            <a:endCxn id="504838" idx="1"/>
          </p:cNvCxnSpPr>
          <p:nvPr/>
        </p:nvCxnSpPr>
        <p:spPr bwMode="auto">
          <a:xfrm>
            <a:off x="6553200" y="2133600"/>
            <a:ext cx="457200" cy="0"/>
          </a:xfrm>
          <a:prstGeom prst="straightConnector1">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504842" name="AutoShape 10"/>
          <p:cNvSpPr>
            <a:spLocks noChangeArrowheads="1"/>
          </p:cNvSpPr>
          <p:nvPr/>
        </p:nvSpPr>
        <p:spPr bwMode="auto">
          <a:xfrm>
            <a:off x="3200400" y="2514600"/>
            <a:ext cx="533400" cy="1600200"/>
          </a:xfrm>
          <a:prstGeom prst="downArrow">
            <a:avLst>
              <a:gd name="adj1" fmla="val 50000"/>
              <a:gd name="adj2" fmla="val 75000"/>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504843" name="AutoShape 11"/>
          <p:cNvSpPr>
            <a:spLocks noChangeArrowheads="1"/>
          </p:cNvSpPr>
          <p:nvPr/>
        </p:nvSpPr>
        <p:spPr bwMode="auto">
          <a:xfrm>
            <a:off x="5410200" y="2514600"/>
            <a:ext cx="533400" cy="1600200"/>
          </a:xfrm>
          <a:prstGeom prst="downArrow">
            <a:avLst>
              <a:gd name="adj1" fmla="val 50000"/>
              <a:gd name="adj2" fmla="val 75000"/>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504844" name="AutoShape 12"/>
          <p:cNvSpPr>
            <a:spLocks noChangeArrowheads="1"/>
          </p:cNvSpPr>
          <p:nvPr/>
        </p:nvSpPr>
        <p:spPr bwMode="auto">
          <a:xfrm>
            <a:off x="2514600" y="4114800"/>
            <a:ext cx="1752600" cy="1066800"/>
          </a:xfrm>
          <a:prstGeom prst="roundRect">
            <a:avLst>
              <a:gd name="adj" fmla="val 16667"/>
            </a:avLst>
          </a:prstGeom>
          <a:noFill/>
          <a:ln w="9525">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504845" name="AutoShape 13"/>
          <p:cNvSpPr>
            <a:spLocks noChangeArrowheads="1"/>
          </p:cNvSpPr>
          <p:nvPr/>
        </p:nvSpPr>
        <p:spPr bwMode="auto">
          <a:xfrm>
            <a:off x="4876800" y="4114800"/>
            <a:ext cx="1752600" cy="1066800"/>
          </a:xfrm>
          <a:prstGeom prst="roundRect">
            <a:avLst>
              <a:gd name="adj" fmla="val 16667"/>
            </a:avLst>
          </a:prstGeom>
          <a:noFill/>
          <a:ln w="9525">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504846" name="Text Box 14"/>
          <p:cNvSpPr txBox="1">
            <a:spLocks noChangeArrowheads="1"/>
          </p:cNvSpPr>
          <p:nvPr/>
        </p:nvSpPr>
        <p:spPr bwMode="auto">
          <a:xfrm>
            <a:off x="2667000" y="5410200"/>
            <a:ext cx="1524000" cy="6413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sz="1800">
                <a:solidFill>
                  <a:schemeClr val="tx1"/>
                </a:solidFill>
                <a:latin typeface="Arial" charset="0"/>
                <a:ea typeface="ＭＳ Ｐゴシック" charset="0"/>
                <a:cs typeface="ＭＳ Ｐゴシック" charset="0"/>
              </a:rPr>
              <a:t>Induction of CD rules</a:t>
            </a:r>
          </a:p>
        </p:txBody>
      </p:sp>
      <p:sp>
        <p:nvSpPr>
          <p:cNvPr id="504847" name="Text Box 15"/>
          <p:cNvSpPr txBox="1">
            <a:spLocks noChangeArrowheads="1"/>
          </p:cNvSpPr>
          <p:nvPr/>
        </p:nvSpPr>
        <p:spPr bwMode="auto">
          <a:xfrm>
            <a:off x="4953000" y="5410200"/>
            <a:ext cx="1524000" cy="6413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sz="1800">
                <a:solidFill>
                  <a:schemeClr val="tx1"/>
                </a:solidFill>
                <a:latin typeface="Arial" charset="0"/>
                <a:ea typeface="ＭＳ Ｐゴシック" charset="0"/>
                <a:cs typeface="ＭＳ Ｐゴシック" charset="0"/>
              </a:rPr>
              <a:t>Induction of CR rules</a:t>
            </a:r>
          </a:p>
        </p:txBody>
      </p:sp>
      <p:sp>
        <p:nvSpPr>
          <p:cNvPr id="504848" name="Text Box 16"/>
          <p:cNvSpPr txBox="1">
            <a:spLocks noChangeArrowheads="1"/>
          </p:cNvSpPr>
          <p:nvPr/>
        </p:nvSpPr>
        <p:spPr bwMode="auto">
          <a:xfrm>
            <a:off x="2667000" y="4343400"/>
            <a:ext cx="1447800" cy="6413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sz="1800">
                <a:solidFill>
                  <a:schemeClr val="tx1"/>
                </a:solidFill>
                <a:latin typeface="Arial" charset="0"/>
                <a:ea typeface="ＭＳ Ｐゴシック" charset="0"/>
                <a:cs typeface="ＭＳ Ｐゴシック" charset="0"/>
              </a:rPr>
              <a:t>Clustering and LGG</a:t>
            </a:r>
          </a:p>
        </p:txBody>
      </p:sp>
      <p:sp>
        <p:nvSpPr>
          <p:cNvPr id="504849" name="Text Box 17"/>
          <p:cNvSpPr txBox="1">
            <a:spLocks noChangeArrowheads="1"/>
          </p:cNvSpPr>
          <p:nvPr/>
        </p:nvSpPr>
        <p:spPr bwMode="auto">
          <a:xfrm>
            <a:off x="4800600" y="4191000"/>
            <a:ext cx="1752600" cy="9159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sz="1800">
                <a:solidFill>
                  <a:schemeClr val="tx1"/>
                </a:solidFill>
                <a:latin typeface="Arial" charset="0"/>
                <a:ea typeface="ＭＳ Ｐゴシック" charset="0"/>
                <a:cs typeface="ＭＳ Ｐゴシック" charset="0"/>
              </a:rPr>
              <a:t>Proposition Rule Learning RIPPER</a:t>
            </a:r>
          </a:p>
        </p:txBody>
      </p:sp>
      <p:cxnSp>
        <p:nvCxnSpPr>
          <p:cNvPr id="504850" name="AutoShape 18"/>
          <p:cNvCxnSpPr>
            <a:cxnSpLocks noChangeShapeType="1"/>
            <a:stCxn id="504844" idx="3"/>
            <a:endCxn id="504845" idx="1"/>
          </p:cNvCxnSpPr>
          <p:nvPr/>
        </p:nvCxnSpPr>
        <p:spPr bwMode="auto">
          <a:xfrm>
            <a:off x="4267200" y="4648200"/>
            <a:ext cx="609600" cy="0"/>
          </a:xfrm>
          <a:prstGeom prst="straightConnector1">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504852" name="Text Box 20"/>
          <p:cNvSpPr txBox="1">
            <a:spLocks noChangeArrowheads="1"/>
          </p:cNvSpPr>
          <p:nvPr/>
        </p:nvSpPr>
        <p:spPr bwMode="auto">
          <a:xfrm>
            <a:off x="762000" y="3962400"/>
            <a:ext cx="1143000" cy="3667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defRPr/>
            </a:pPr>
            <a:r>
              <a:rPr lang="en-US" sz="1800">
                <a:solidFill>
                  <a:schemeClr val="tx1"/>
                </a:solidFill>
                <a:latin typeface="Arial" charset="0"/>
                <a:ea typeface="ＭＳ Ｐゴシック" charset="0"/>
                <a:cs typeface="ＭＳ Ｐゴシック" charset="0"/>
              </a:rPr>
              <a:t>BF rules</a:t>
            </a:r>
          </a:p>
        </p:txBody>
      </p:sp>
      <p:sp>
        <p:nvSpPr>
          <p:cNvPr id="504853" name="Text Box 21"/>
          <p:cNvSpPr txBox="1">
            <a:spLocks noChangeArrowheads="1"/>
          </p:cNvSpPr>
          <p:nvPr/>
        </p:nvSpPr>
        <p:spPr bwMode="auto">
          <a:xfrm>
            <a:off x="609600" y="4953000"/>
            <a:ext cx="1524000" cy="6413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sz="1800">
                <a:solidFill>
                  <a:schemeClr val="tx1"/>
                </a:solidFill>
                <a:latin typeface="Arial" charset="0"/>
                <a:ea typeface="ＭＳ Ｐゴシック" charset="0"/>
                <a:cs typeface="ＭＳ Ｐゴシック" charset="0"/>
              </a:rPr>
              <a:t>Annotated dataset</a:t>
            </a:r>
          </a:p>
        </p:txBody>
      </p:sp>
      <p:sp>
        <p:nvSpPr>
          <p:cNvPr id="504854" name="Line 22"/>
          <p:cNvSpPr>
            <a:spLocks noChangeShapeType="1"/>
          </p:cNvSpPr>
          <p:nvPr/>
        </p:nvSpPr>
        <p:spPr bwMode="auto">
          <a:xfrm>
            <a:off x="1828800" y="4114800"/>
            <a:ext cx="609600" cy="152400"/>
          </a:xfrm>
          <a:prstGeom prst="line">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504855" name="Line 23"/>
          <p:cNvSpPr>
            <a:spLocks noChangeShapeType="1"/>
          </p:cNvSpPr>
          <p:nvPr/>
        </p:nvSpPr>
        <p:spPr bwMode="auto">
          <a:xfrm flipV="1">
            <a:off x="1905000" y="4876800"/>
            <a:ext cx="533400" cy="228600"/>
          </a:xfrm>
          <a:prstGeom prst="line">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504856" name="Line 24"/>
          <p:cNvSpPr>
            <a:spLocks noChangeShapeType="1"/>
          </p:cNvSpPr>
          <p:nvPr/>
        </p:nvSpPr>
        <p:spPr bwMode="auto">
          <a:xfrm>
            <a:off x="6629400" y="4648200"/>
            <a:ext cx="457200" cy="0"/>
          </a:xfrm>
          <a:prstGeom prst="line">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504857" name="Text Box 25"/>
          <p:cNvSpPr txBox="1">
            <a:spLocks noChangeArrowheads="1"/>
          </p:cNvSpPr>
          <p:nvPr/>
        </p:nvSpPr>
        <p:spPr bwMode="auto">
          <a:xfrm>
            <a:off x="7086600" y="4419600"/>
            <a:ext cx="1733550" cy="3667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defRPr/>
            </a:pPr>
            <a:r>
              <a:rPr lang="en-US" sz="1800">
                <a:solidFill>
                  <a:schemeClr val="tx1"/>
                </a:solidFill>
                <a:latin typeface="Arial" charset="0"/>
                <a:ea typeface="ＭＳ Ｐゴシック" charset="0"/>
                <a:cs typeface="ＭＳ Ｐゴシック" charset="0"/>
              </a:rPr>
              <a:t>Simple CO rule</a:t>
            </a:r>
          </a:p>
        </p:txBody>
      </p:sp>
    </p:spTree>
    <p:extLst>
      <p:ext uri="{BB962C8B-B14F-4D97-AF65-F5344CB8AC3E}">
        <p14:creationId xmlns:p14="http://schemas.microsoft.com/office/powerpoint/2010/main" val="53959839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04835"/>
                                        </p:tgtEl>
                                        <p:attrNameLst>
                                          <p:attrName>style.visibility</p:attrName>
                                        </p:attrNameLst>
                                      </p:cBhvr>
                                      <p:to>
                                        <p:strVal val="visible"/>
                                      </p:to>
                                    </p:set>
                                    <p:animEffect transition="in" filter="box(in)">
                                      <p:cBhvr>
                                        <p:cTn id="7" dur="500"/>
                                        <p:tgtEl>
                                          <p:spTgt spid="504835"/>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504836"/>
                                        </p:tgtEl>
                                        <p:attrNameLst>
                                          <p:attrName>style.visibility</p:attrName>
                                        </p:attrNameLst>
                                      </p:cBhvr>
                                      <p:to>
                                        <p:strVal val="visible"/>
                                      </p:to>
                                    </p:set>
                                    <p:animEffect transition="in" filter="box(in)">
                                      <p:cBhvr>
                                        <p:cTn id="10" dur="500"/>
                                        <p:tgtEl>
                                          <p:spTgt spid="504836"/>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504837"/>
                                        </p:tgtEl>
                                        <p:attrNameLst>
                                          <p:attrName>style.visibility</p:attrName>
                                        </p:attrNameLst>
                                      </p:cBhvr>
                                      <p:to>
                                        <p:strVal val="visible"/>
                                      </p:to>
                                    </p:set>
                                    <p:animEffect transition="in" filter="box(in)">
                                      <p:cBhvr>
                                        <p:cTn id="13" dur="500"/>
                                        <p:tgtEl>
                                          <p:spTgt spid="504837"/>
                                        </p:tgtEl>
                                      </p:cBhvr>
                                    </p:animEffect>
                                  </p:childTnLst>
                                </p:cTn>
                              </p:par>
                              <p:par>
                                <p:cTn id="14" presetID="4" presetClass="entr" presetSubtype="16" fill="hold" grpId="0" nodeType="withEffect">
                                  <p:stCondLst>
                                    <p:cond delay="0"/>
                                  </p:stCondLst>
                                  <p:childTnLst>
                                    <p:set>
                                      <p:cBhvr>
                                        <p:cTn id="15" dur="1" fill="hold">
                                          <p:stCondLst>
                                            <p:cond delay="0"/>
                                          </p:stCondLst>
                                        </p:cTn>
                                        <p:tgtEl>
                                          <p:spTgt spid="504838"/>
                                        </p:tgtEl>
                                        <p:attrNameLst>
                                          <p:attrName>style.visibility</p:attrName>
                                        </p:attrNameLst>
                                      </p:cBhvr>
                                      <p:to>
                                        <p:strVal val="visible"/>
                                      </p:to>
                                    </p:set>
                                    <p:animEffect transition="in" filter="box(in)">
                                      <p:cBhvr>
                                        <p:cTn id="16" dur="500"/>
                                        <p:tgtEl>
                                          <p:spTgt spid="504838"/>
                                        </p:tgtEl>
                                      </p:cBhvr>
                                    </p:animEffect>
                                  </p:childTnLst>
                                </p:cTn>
                              </p:par>
                              <p:par>
                                <p:cTn id="17" presetID="4" presetClass="entr" presetSubtype="16" fill="hold" nodeType="withEffect">
                                  <p:stCondLst>
                                    <p:cond delay="0"/>
                                  </p:stCondLst>
                                  <p:childTnLst>
                                    <p:set>
                                      <p:cBhvr>
                                        <p:cTn id="18" dur="1" fill="hold">
                                          <p:stCondLst>
                                            <p:cond delay="0"/>
                                          </p:stCondLst>
                                        </p:cTn>
                                        <p:tgtEl>
                                          <p:spTgt spid="504839"/>
                                        </p:tgtEl>
                                        <p:attrNameLst>
                                          <p:attrName>style.visibility</p:attrName>
                                        </p:attrNameLst>
                                      </p:cBhvr>
                                      <p:to>
                                        <p:strVal val="visible"/>
                                      </p:to>
                                    </p:set>
                                    <p:animEffect transition="in" filter="box(in)">
                                      <p:cBhvr>
                                        <p:cTn id="19" dur="500"/>
                                        <p:tgtEl>
                                          <p:spTgt spid="504839"/>
                                        </p:tgtEl>
                                      </p:cBhvr>
                                    </p:animEffect>
                                  </p:childTnLst>
                                </p:cTn>
                              </p:par>
                              <p:par>
                                <p:cTn id="20" presetID="4" presetClass="entr" presetSubtype="16" fill="hold" nodeType="withEffect">
                                  <p:stCondLst>
                                    <p:cond delay="0"/>
                                  </p:stCondLst>
                                  <p:childTnLst>
                                    <p:set>
                                      <p:cBhvr>
                                        <p:cTn id="21" dur="1" fill="hold">
                                          <p:stCondLst>
                                            <p:cond delay="0"/>
                                          </p:stCondLst>
                                        </p:cTn>
                                        <p:tgtEl>
                                          <p:spTgt spid="504840"/>
                                        </p:tgtEl>
                                        <p:attrNameLst>
                                          <p:attrName>style.visibility</p:attrName>
                                        </p:attrNameLst>
                                      </p:cBhvr>
                                      <p:to>
                                        <p:strVal val="visible"/>
                                      </p:to>
                                    </p:set>
                                    <p:animEffect transition="in" filter="box(in)">
                                      <p:cBhvr>
                                        <p:cTn id="22" dur="500"/>
                                        <p:tgtEl>
                                          <p:spTgt spid="504840"/>
                                        </p:tgtEl>
                                      </p:cBhvr>
                                    </p:animEffect>
                                  </p:childTnLst>
                                </p:cTn>
                              </p:par>
                              <p:par>
                                <p:cTn id="23" presetID="4" presetClass="entr" presetSubtype="16" fill="hold" nodeType="withEffect">
                                  <p:stCondLst>
                                    <p:cond delay="0"/>
                                  </p:stCondLst>
                                  <p:childTnLst>
                                    <p:set>
                                      <p:cBhvr>
                                        <p:cTn id="24" dur="1" fill="hold">
                                          <p:stCondLst>
                                            <p:cond delay="0"/>
                                          </p:stCondLst>
                                        </p:cTn>
                                        <p:tgtEl>
                                          <p:spTgt spid="504841"/>
                                        </p:tgtEl>
                                        <p:attrNameLst>
                                          <p:attrName>style.visibility</p:attrName>
                                        </p:attrNameLst>
                                      </p:cBhvr>
                                      <p:to>
                                        <p:strVal val="visible"/>
                                      </p:to>
                                    </p:set>
                                    <p:animEffect transition="in" filter="box(in)">
                                      <p:cBhvr>
                                        <p:cTn id="25" dur="500"/>
                                        <p:tgtEl>
                                          <p:spTgt spid="504841"/>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4" presetClass="entr" presetSubtype="16" fill="hold" grpId="0" nodeType="clickEffect">
                                  <p:stCondLst>
                                    <p:cond delay="0"/>
                                  </p:stCondLst>
                                  <p:childTnLst>
                                    <p:set>
                                      <p:cBhvr>
                                        <p:cTn id="29" dur="1" fill="hold">
                                          <p:stCondLst>
                                            <p:cond delay="0"/>
                                          </p:stCondLst>
                                        </p:cTn>
                                        <p:tgtEl>
                                          <p:spTgt spid="504852"/>
                                        </p:tgtEl>
                                        <p:attrNameLst>
                                          <p:attrName>style.visibility</p:attrName>
                                        </p:attrNameLst>
                                      </p:cBhvr>
                                      <p:to>
                                        <p:strVal val="visible"/>
                                      </p:to>
                                    </p:set>
                                    <p:animEffect transition="in" filter="box(in)">
                                      <p:cBhvr>
                                        <p:cTn id="30" dur="500"/>
                                        <p:tgtEl>
                                          <p:spTgt spid="504852"/>
                                        </p:tgtEl>
                                      </p:cBhvr>
                                    </p:animEffect>
                                  </p:childTnLst>
                                </p:cTn>
                              </p:par>
                              <p:par>
                                <p:cTn id="31" presetID="4" presetClass="entr" presetSubtype="16" fill="hold" grpId="0" nodeType="withEffect">
                                  <p:stCondLst>
                                    <p:cond delay="0"/>
                                  </p:stCondLst>
                                  <p:childTnLst>
                                    <p:set>
                                      <p:cBhvr>
                                        <p:cTn id="32" dur="1" fill="hold">
                                          <p:stCondLst>
                                            <p:cond delay="0"/>
                                          </p:stCondLst>
                                        </p:cTn>
                                        <p:tgtEl>
                                          <p:spTgt spid="504853"/>
                                        </p:tgtEl>
                                        <p:attrNameLst>
                                          <p:attrName>style.visibility</p:attrName>
                                        </p:attrNameLst>
                                      </p:cBhvr>
                                      <p:to>
                                        <p:strVal val="visible"/>
                                      </p:to>
                                    </p:set>
                                    <p:animEffect transition="in" filter="box(in)">
                                      <p:cBhvr>
                                        <p:cTn id="33" dur="500"/>
                                        <p:tgtEl>
                                          <p:spTgt spid="504853"/>
                                        </p:tgtEl>
                                      </p:cBhvr>
                                    </p:animEffect>
                                  </p:childTnLst>
                                </p:cTn>
                              </p:par>
                              <p:par>
                                <p:cTn id="34" presetID="4" presetClass="entr" presetSubtype="16" fill="hold" grpId="0" nodeType="withEffect">
                                  <p:stCondLst>
                                    <p:cond delay="0"/>
                                  </p:stCondLst>
                                  <p:childTnLst>
                                    <p:set>
                                      <p:cBhvr>
                                        <p:cTn id="35" dur="1" fill="hold">
                                          <p:stCondLst>
                                            <p:cond delay="0"/>
                                          </p:stCondLst>
                                        </p:cTn>
                                        <p:tgtEl>
                                          <p:spTgt spid="504857"/>
                                        </p:tgtEl>
                                        <p:attrNameLst>
                                          <p:attrName>style.visibility</p:attrName>
                                        </p:attrNameLst>
                                      </p:cBhvr>
                                      <p:to>
                                        <p:strVal val="visible"/>
                                      </p:to>
                                    </p:set>
                                    <p:animEffect transition="in" filter="box(in)">
                                      <p:cBhvr>
                                        <p:cTn id="36" dur="500"/>
                                        <p:tgtEl>
                                          <p:spTgt spid="504857"/>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4" presetClass="entr" presetSubtype="16" fill="hold" grpId="0" nodeType="clickEffect">
                                  <p:stCondLst>
                                    <p:cond delay="0"/>
                                  </p:stCondLst>
                                  <p:childTnLst>
                                    <p:set>
                                      <p:cBhvr>
                                        <p:cTn id="40" dur="1" fill="hold">
                                          <p:stCondLst>
                                            <p:cond delay="0"/>
                                          </p:stCondLst>
                                        </p:cTn>
                                        <p:tgtEl>
                                          <p:spTgt spid="504848"/>
                                        </p:tgtEl>
                                        <p:attrNameLst>
                                          <p:attrName>style.visibility</p:attrName>
                                        </p:attrNameLst>
                                      </p:cBhvr>
                                      <p:to>
                                        <p:strVal val="visible"/>
                                      </p:to>
                                    </p:set>
                                    <p:animEffect transition="in" filter="box(in)">
                                      <p:cBhvr>
                                        <p:cTn id="41" dur="500"/>
                                        <p:tgtEl>
                                          <p:spTgt spid="504848"/>
                                        </p:tgtEl>
                                      </p:cBhvr>
                                    </p:animEffect>
                                  </p:childTnLst>
                                </p:cTn>
                              </p:par>
                              <p:par>
                                <p:cTn id="42" presetID="4" presetClass="entr" presetSubtype="16" fill="hold" grpId="0" nodeType="withEffect">
                                  <p:stCondLst>
                                    <p:cond delay="0"/>
                                  </p:stCondLst>
                                  <p:childTnLst>
                                    <p:set>
                                      <p:cBhvr>
                                        <p:cTn id="43" dur="1" fill="hold">
                                          <p:stCondLst>
                                            <p:cond delay="0"/>
                                          </p:stCondLst>
                                        </p:cTn>
                                        <p:tgtEl>
                                          <p:spTgt spid="504844"/>
                                        </p:tgtEl>
                                        <p:attrNameLst>
                                          <p:attrName>style.visibility</p:attrName>
                                        </p:attrNameLst>
                                      </p:cBhvr>
                                      <p:to>
                                        <p:strVal val="visible"/>
                                      </p:to>
                                    </p:set>
                                    <p:animEffect transition="in" filter="box(in)">
                                      <p:cBhvr>
                                        <p:cTn id="44" dur="500"/>
                                        <p:tgtEl>
                                          <p:spTgt spid="504844"/>
                                        </p:tgtEl>
                                      </p:cBhvr>
                                    </p:animEffect>
                                  </p:childTnLst>
                                </p:cTn>
                              </p:par>
                              <p:par>
                                <p:cTn id="45" presetID="4" presetClass="entr" presetSubtype="16" fill="hold" grpId="0" nodeType="withEffect">
                                  <p:stCondLst>
                                    <p:cond delay="0"/>
                                  </p:stCondLst>
                                  <p:childTnLst>
                                    <p:set>
                                      <p:cBhvr>
                                        <p:cTn id="46" dur="1" fill="hold">
                                          <p:stCondLst>
                                            <p:cond delay="0"/>
                                          </p:stCondLst>
                                        </p:cTn>
                                        <p:tgtEl>
                                          <p:spTgt spid="504842"/>
                                        </p:tgtEl>
                                        <p:attrNameLst>
                                          <p:attrName>style.visibility</p:attrName>
                                        </p:attrNameLst>
                                      </p:cBhvr>
                                      <p:to>
                                        <p:strVal val="visible"/>
                                      </p:to>
                                    </p:set>
                                    <p:animEffect transition="in" filter="box(in)">
                                      <p:cBhvr>
                                        <p:cTn id="47" dur="500"/>
                                        <p:tgtEl>
                                          <p:spTgt spid="504842"/>
                                        </p:tgtEl>
                                      </p:cBhvr>
                                    </p:animEffect>
                                  </p:childTnLst>
                                </p:cTn>
                              </p:par>
                              <p:par>
                                <p:cTn id="48" presetID="4" presetClass="entr" presetSubtype="16" fill="hold" grpId="0" nodeType="withEffect">
                                  <p:stCondLst>
                                    <p:cond delay="0"/>
                                  </p:stCondLst>
                                  <p:childTnLst>
                                    <p:set>
                                      <p:cBhvr>
                                        <p:cTn id="49" dur="1" fill="hold">
                                          <p:stCondLst>
                                            <p:cond delay="0"/>
                                          </p:stCondLst>
                                        </p:cTn>
                                        <p:tgtEl>
                                          <p:spTgt spid="504846"/>
                                        </p:tgtEl>
                                        <p:attrNameLst>
                                          <p:attrName>style.visibility</p:attrName>
                                        </p:attrNameLst>
                                      </p:cBhvr>
                                      <p:to>
                                        <p:strVal val="visible"/>
                                      </p:to>
                                    </p:set>
                                    <p:animEffect transition="in" filter="box(in)">
                                      <p:cBhvr>
                                        <p:cTn id="50" dur="500"/>
                                        <p:tgtEl>
                                          <p:spTgt spid="504846"/>
                                        </p:tgtEl>
                                      </p:cBhvr>
                                    </p:animEffect>
                                  </p:childTnLst>
                                </p:cTn>
                              </p:par>
                              <p:par>
                                <p:cTn id="51" presetID="4" presetClass="entr" presetSubtype="16" fill="hold" nodeType="withEffect">
                                  <p:stCondLst>
                                    <p:cond delay="0"/>
                                  </p:stCondLst>
                                  <p:childTnLst>
                                    <p:set>
                                      <p:cBhvr>
                                        <p:cTn id="52" dur="1" fill="hold">
                                          <p:stCondLst>
                                            <p:cond delay="0"/>
                                          </p:stCondLst>
                                        </p:cTn>
                                        <p:tgtEl>
                                          <p:spTgt spid="504854"/>
                                        </p:tgtEl>
                                        <p:attrNameLst>
                                          <p:attrName>style.visibility</p:attrName>
                                        </p:attrNameLst>
                                      </p:cBhvr>
                                      <p:to>
                                        <p:strVal val="visible"/>
                                      </p:to>
                                    </p:set>
                                    <p:animEffect transition="in" filter="box(in)">
                                      <p:cBhvr>
                                        <p:cTn id="53" dur="500"/>
                                        <p:tgtEl>
                                          <p:spTgt spid="504854"/>
                                        </p:tgtEl>
                                      </p:cBhvr>
                                    </p:animEffect>
                                  </p:childTnLst>
                                </p:cTn>
                              </p:par>
                              <p:par>
                                <p:cTn id="54" presetID="4" presetClass="entr" presetSubtype="16" fill="hold" nodeType="withEffect">
                                  <p:stCondLst>
                                    <p:cond delay="0"/>
                                  </p:stCondLst>
                                  <p:childTnLst>
                                    <p:set>
                                      <p:cBhvr>
                                        <p:cTn id="55" dur="1" fill="hold">
                                          <p:stCondLst>
                                            <p:cond delay="0"/>
                                          </p:stCondLst>
                                        </p:cTn>
                                        <p:tgtEl>
                                          <p:spTgt spid="504855"/>
                                        </p:tgtEl>
                                        <p:attrNameLst>
                                          <p:attrName>style.visibility</p:attrName>
                                        </p:attrNameLst>
                                      </p:cBhvr>
                                      <p:to>
                                        <p:strVal val="visible"/>
                                      </p:to>
                                    </p:set>
                                    <p:animEffect transition="in" filter="box(in)">
                                      <p:cBhvr>
                                        <p:cTn id="56" dur="500"/>
                                        <p:tgtEl>
                                          <p:spTgt spid="504855"/>
                                        </p:tgtEl>
                                      </p:cBhvr>
                                    </p:animEffect>
                                  </p:childTnLst>
                                </p:cTn>
                              </p:par>
                              <p:par>
                                <p:cTn id="57" presetID="4" presetClass="entr" presetSubtype="16" fill="hold" nodeType="withEffect">
                                  <p:stCondLst>
                                    <p:cond delay="0"/>
                                  </p:stCondLst>
                                  <p:childTnLst>
                                    <p:set>
                                      <p:cBhvr>
                                        <p:cTn id="58" dur="1" fill="hold">
                                          <p:stCondLst>
                                            <p:cond delay="0"/>
                                          </p:stCondLst>
                                        </p:cTn>
                                        <p:tgtEl>
                                          <p:spTgt spid="504850"/>
                                        </p:tgtEl>
                                        <p:attrNameLst>
                                          <p:attrName>style.visibility</p:attrName>
                                        </p:attrNameLst>
                                      </p:cBhvr>
                                      <p:to>
                                        <p:strVal val="visible"/>
                                      </p:to>
                                    </p:set>
                                    <p:animEffect transition="in" filter="box(in)">
                                      <p:cBhvr>
                                        <p:cTn id="59" dur="500"/>
                                        <p:tgtEl>
                                          <p:spTgt spid="504850"/>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4" presetClass="entr" presetSubtype="16" fill="hold" grpId="0" nodeType="clickEffect">
                                  <p:stCondLst>
                                    <p:cond delay="0"/>
                                  </p:stCondLst>
                                  <p:childTnLst>
                                    <p:set>
                                      <p:cBhvr>
                                        <p:cTn id="63" dur="1" fill="hold">
                                          <p:stCondLst>
                                            <p:cond delay="0"/>
                                          </p:stCondLst>
                                        </p:cTn>
                                        <p:tgtEl>
                                          <p:spTgt spid="504845"/>
                                        </p:tgtEl>
                                        <p:attrNameLst>
                                          <p:attrName>style.visibility</p:attrName>
                                        </p:attrNameLst>
                                      </p:cBhvr>
                                      <p:to>
                                        <p:strVal val="visible"/>
                                      </p:to>
                                    </p:set>
                                    <p:animEffect transition="in" filter="box(in)">
                                      <p:cBhvr>
                                        <p:cTn id="64" dur="500"/>
                                        <p:tgtEl>
                                          <p:spTgt spid="504845"/>
                                        </p:tgtEl>
                                      </p:cBhvr>
                                    </p:animEffect>
                                  </p:childTnLst>
                                </p:cTn>
                              </p:par>
                              <p:par>
                                <p:cTn id="65" presetID="4" presetClass="entr" presetSubtype="16" fill="hold" grpId="0" nodeType="withEffect">
                                  <p:stCondLst>
                                    <p:cond delay="0"/>
                                  </p:stCondLst>
                                  <p:childTnLst>
                                    <p:set>
                                      <p:cBhvr>
                                        <p:cTn id="66" dur="1" fill="hold">
                                          <p:stCondLst>
                                            <p:cond delay="0"/>
                                          </p:stCondLst>
                                        </p:cTn>
                                        <p:tgtEl>
                                          <p:spTgt spid="504849"/>
                                        </p:tgtEl>
                                        <p:attrNameLst>
                                          <p:attrName>style.visibility</p:attrName>
                                        </p:attrNameLst>
                                      </p:cBhvr>
                                      <p:to>
                                        <p:strVal val="visible"/>
                                      </p:to>
                                    </p:set>
                                    <p:animEffect transition="in" filter="box(in)">
                                      <p:cBhvr>
                                        <p:cTn id="67" dur="500"/>
                                        <p:tgtEl>
                                          <p:spTgt spid="504849"/>
                                        </p:tgtEl>
                                      </p:cBhvr>
                                    </p:animEffect>
                                  </p:childTnLst>
                                </p:cTn>
                              </p:par>
                              <p:par>
                                <p:cTn id="68" presetID="4" presetClass="entr" presetSubtype="16" fill="hold" grpId="0" nodeType="withEffect">
                                  <p:stCondLst>
                                    <p:cond delay="0"/>
                                  </p:stCondLst>
                                  <p:childTnLst>
                                    <p:set>
                                      <p:cBhvr>
                                        <p:cTn id="69" dur="1" fill="hold">
                                          <p:stCondLst>
                                            <p:cond delay="0"/>
                                          </p:stCondLst>
                                        </p:cTn>
                                        <p:tgtEl>
                                          <p:spTgt spid="504843"/>
                                        </p:tgtEl>
                                        <p:attrNameLst>
                                          <p:attrName>style.visibility</p:attrName>
                                        </p:attrNameLst>
                                      </p:cBhvr>
                                      <p:to>
                                        <p:strVal val="visible"/>
                                      </p:to>
                                    </p:set>
                                    <p:animEffect transition="in" filter="box(in)">
                                      <p:cBhvr>
                                        <p:cTn id="70" dur="500"/>
                                        <p:tgtEl>
                                          <p:spTgt spid="504843"/>
                                        </p:tgtEl>
                                      </p:cBhvr>
                                    </p:animEffect>
                                  </p:childTnLst>
                                </p:cTn>
                              </p:par>
                              <p:par>
                                <p:cTn id="71" presetID="4" presetClass="entr" presetSubtype="16" fill="hold" nodeType="withEffect">
                                  <p:stCondLst>
                                    <p:cond delay="0"/>
                                  </p:stCondLst>
                                  <p:childTnLst>
                                    <p:set>
                                      <p:cBhvr>
                                        <p:cTn id="72" dur="1" fill="hold">
                                          <p:stCondLst>
                                            <p:cond delay="0"/>
                                          </p:stCondLst>
                                        </p:cTn>
                                        <p:tgtEl>
                                          <p:spTgt spid="504856"/>
                                        </p:tgtEl>
                                        <p:attrNameLst>
                                          <p:attrName>style.visibility</p:attrName>
                                        </p:attrNameLst>
                                      </p:cBhvr>
                                      <p:to>
                                        <p:strVal val="visible"/>
                                      </p:to>
                                    </p:set>
                                    <p:animEffect transition="in" filter="box(in)">
                                      <p:cBhvr>
                                        <p:cTn id="73" dur="500"/>
                                        <p:tgtEl>
                                          <p:spTgt spid="504856"/>
                                        </p:tgtEl>
                                      </p:cBhvr>
                                    </p:animEffect>
                                  </p:childTnLst>
                                </p:cTn>
                              </p:par>
                              <p:par>
                                <p:cTn id="74" presetID="4" presetClass="entr" presetSubtype="16" fill="hold" grpId="0" nodeType="withEffect">
                                  <p:stCondLst>
                                    <p:cond delay="0"/>
                                  </p:stCondLst>
                                  <p:childTnLst>
                                    <p:set>
                                      <p:cBhvr>
                                        <p:cTn id="75" dur="1" fill="hold">
                                          <p:stCondLst>
                                            <p:cond delay="0"/>
                                          </p:stCondLst>
                                        </p:cTn>
                                        <p:tgtEl>
                                          <p:spTgt spid="504847"/>
                                        </p:tgtEl>
                                        <p:attrNameLst>
                                          <p:attrName>style.visibility</p:attrName>
                                        </p:attrNameLst>
                                      </p:cBhvr>
                                      <p:to>
                                        <p:strVal val="visible"/>
                                      </p:to>
                                    </p:set>
                                    <p:animEffect transition="in" filter="box(in)">
                                      <p:cBhvr>
                                        <p:cTn id="76" dur="500"/>
                                        <p:tgtEl>
                                          <p:spTgt spid="5048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4835" grpId="0" animBg="1"/>
      <p:bldP spid="504836" grpId="0" animBg="1"/>
      <p:bldP spid="504837" grpId="0" animBg="1"/>
      <p:bldP spid="504838" grpId="0" animBg="1"/>
      <p:bldP spid="504842" grpId="0" animBg="1"/>
      <p:bldP spid="504843" grpId="0" animBg="1"/>
      <p:bldP spid="504844" grpId="0" animBg="1"/>
      <p:bldP spid="504845" grpId="0" animBg="1"/>
      <p:bldP spid="504846" grpId="0"/>
      <p:bldP spid="504847" grpId="0"/>
      <p:bldP spid="504848" grpId="0"/>
      <p:bldP spid="504849" grpId="0"/>
      <p:bldP spid="504852" grpId="0"/>
      <p:bldP spid="504853" grpId="0"/>
      <p:bldP spid="50485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endParaRPr lang="en-US"/>
          </a:p>
        </p:txBody>
      </p:sp>
      <p:sp>
        <p:nvSpPr>
          <p:cNvPr id="36866" name="Rectangle 6"/>
          <p:cNvSpPr>
            <a:spLocks noGrp="1" noChangeArrowheads="1"/>
          </p:cNvSpPr>
          <p:nvPr>
            <p:ph type="sldNum" sz="quarter" idx="10"/>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800">
                <a:solidFill>
                  <a:schemeClr val="tx1"/>
                </a:solidFill>
                <a:latin typeface="Georgia" charset="0"/>
                <a:ea typeface="MS PGothic" charset="0"/>
                <a:cs typeface="MS PGothic" charset="0"/>
              </a:defRPr>
            </a:lvl1pPr>
            <a:lvl2pPr>
              <a:defRPr sz="2400">
                <a:solidFill>
                  <a:schemeClr val="tx1"/>
                </a:solidFill>
                <a:latin typeface="Georgia" charset="0"/>
                <a:ea typeface="MS PGothic" charset="0"/>
                <a:cs typeface="MS PGothic" charset="0"/>
              </a:defRPr>
            </a:lvl2pPr>
            <a:lvl3pPr>
              <a:defRPr sz="2000">
                <a:solidFill>
                  <a:schemeClr val="tx1"/>
                </a:solidFill>
                <a:latin typeface="Georgia" charset="0"/>
                <a:ea typeface="MS PGothic" charset="0"/>
                <a:cs typeface="MS PGothic" charset="0"/>
              </a:defRPr>
            </a:lvl3pPr>
            <a:lvl4pPr>
              <a:defRPr>
                <a:solidFill>
                  <a:schemeClr val="tx1"/>
                </a:solidFill>
                <a:latin typeface="Georgia" charset="0"/>
                <a:ea typeface="MS PGothic" charset="0"/>
                <a:cs typeface="MS PGothic" charset="0"/>
              </a:defRPr>
            </a:lvl4pPr>
            <a:lvl5pPr>
              <a:defRPr>
                <a:solidFill>
                  <a:schemeClr val="tx1"/>
                </a:solidFill>
                <a:latin typeface="Georgia" charset="0"/>
                <a:ea typeface="MS PGothic" charset="0"/>
                <a:cs typeface="MS PGothic" charset="0"/>
              </a:defRPr>
            </a:lvl5pPr>
            <a:lvl6pPr eaLnBrk="0" hangingPunct="0">
              <a:defRPr>
                <a:solidFill>
                  <a:schemeClr val="tx1"/>
                </a:solidFill>
                <a:latin typeface="Georgia" charset="0"/>
                <a:ea typeface="MS PGothic" charset="0"/>
                <a:cs typeface="MS PGothic" charset="0"/>
              </a:defRPr>
            </a:lvl6pPr>
            <a:lvl7pPr eaLnBrk="0" hangingPunct="0">
              <a:defRPr>
                <a:solidFill>
                  <a:schemeClr val="tx1"/>
                </a:solidFill>
                <a:latin typeface="Georgia" charset="0"/>
                <a:ea typeface="MS PGothic" charset="0"/>
                <a:cs typeface="MS PGothic" charset="0"/>
              </a:defRPr>
            </a:lvl7pPr>
            <a:lvl8pPr eaLnBrk="0" hangingPunct="0">
              <a:defRPr>
                <a:solidFill>
                  <a:schemeClr val="tx1"/>
                </a:solidFill>
                <a:latin typeface="Georgia" charset="0"/>
                <a:ea typeface="MS PGothic" charset="0"/>
                <a:cs typeface="MS PGothic" charset="0"/>
              </a:defRPr>
            </a:lvl8pPr>
            <a:lvl9pPr eaLnBrk="0" hangingPunct="0">
              <a:defRPr>
                <a:solidFill>
                  <a:schemeClr val="tx1"/>
                </a:solidFill>
                <a:latin typeface="Georgia" charset="0"/>
                <a:ea typeface="MS PGothic" charset="0"/>
                <a:cs typeface="MS PGothic" charset="0"/>
              </a:defRPr>
            </a:lvl9pPr>
          </a:lstStyle>
          <a:p>
            <a:fld id="{973E22BA-C8C2-BF4D-B6DC-438E6E6A81EE}" type="slidenum">
              <a:rPr lang="en-US" sz="1400">
                <a:latin typeface="Arial" charset="0"/>
                <a:cs typeface="Arial" charset="0"/>
              </a:rPr>
              <a:pPr/>
              <a:t>7</a:t>
            </a:fld>
            <a:endParaRPr lang="en-US" sz="1400">
              <a:latin typeface="Arial" charset="0"/>
              <a:cs typeface="Arial" charset="0"/>
            </a:endParaRPr>
          </a:p>
        </p:txBody>
      </p:sp>
      <p:sp>
        <p:nvSpPr>
          <p:cNvPr id="36867" name="TextBox 10"/>
          <p:cNvSpPr txBox="1">
            <a:spLocks noChangeArrowheads="1"/>
          </p:cNvSpPr>
          <p:nvPr/>
        </p:nvSpPr>
        <p:spPr bwMode="auto">
          <a:xfrm>
            <a:off x="152400" y="762000"/>
            <a:ext cx="3001963" cy="5562600"/>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lvl1pPr defTabSz="457200">
              <a:defRPr sz="2800">
                <a:solidFill>
                  <a:schemeClr val="tx1"/>
                </a:solidFill>
                <a:latin typeface="Georgia" charset="0"/>
                <a:ea typeface="MS PGothic" charset="0"/>
                <a:cs typeface="MS PGothic" charset="0"/>
              </a:defRPr>
            </a:lvl1pPr>
            <a:lvl2pPr defTabSz="457200">
              <a:defRPr sz="2400">
                <a:solidFill>
                  <a:schemeClr val="tx1"/>
                </a:solidFill>
                <a:latin typeface="Georgia" charset="0"/>
                <a:ea typeface="MS PGothic" charset="0"/>
                <a:cs typeface="MS PGothic" charset="0"/>
              </a:defRPr>
            </a:lvl2pPr>
            <a:lvl3pPr defTabSz="457200">
              <a:defRPr sz="2000">
                <a:solidFill>
                  <a:schemeClr val="tx1"/>
                </a:solidFill>
                <a:latin typeface="Georgia" charset="0"/>
                <a:ea typeface="MS PGothic" charset="0"/>
                <a:cs typeface="MS PGothic" charset="0"/>
              </a:defRPr>
            </a:lvl3pPr>
            <a:lvl4pPr defTabSz="457200">
              <a:defRPr>
                <a:solidFill>
                  <a:schemeClr val="tx1"/>
                </a:solidFill>
                <a:latin typeface="Georgia" charset="0"/>
                <a:ea typeface="MS PGothic" charset="0"/>
                <a:cs typeface="MS PGothic" charset="0"/>
              </a:defRPr>
            </a:lvl4pPr>
            <a:lvl5pPr defTabSz="457200">
              <a:defRPr>
                <a:solidFill>
                  <a:schemeClr val="tx1"/>
                </a:solidFill>
                <a:latin typeface="Georgia" charset="0"/>
                <a:ea typeface="MS PGothic" charset="0"/>
                <a:cs typeface="MS PGothic" charset="0"/>
              </a:defRPr>
            </a:lvl5pPr>
            <a:lvl6pPr defTabSz="457200" eaLnBrk="0" hangingPunct="0">
              <a:defRPr>
                <a:solidFill>
                  <a:schemeClr val="tx1"/>
                </a:solidFill>
                <a:latin typeface="Georgia" charset="0"/>
                <a:ea typeface="MS PGothic" charset="0"/>
                <a:cs typeface="MS PGothic" charset="0"/>
              </a:defRPr>
            </a:lvl6pPr>
            <a:lvl7pPr defTabSz="457200" eaLnBrk="0" hangingPunct="0">
              <a:defRPr>
                <a:solidFill>
                  <a:schemeClr val="tx1"/>
                </a:solidFill>
                <a:latin typeface="Georgia" charset="0"/>
                <a:ea typeface="MS PGothic" charset="0"/>
                <a:cs typeface="MS PGothic" charset="0"/>
              </a:defRPr>
            </a:lvl7pPr>
            <a:lvl8pPr defTabSz="457200" eaLnBrk="0" hangingPunct="0">
              <a:defRPr>
                <a:solidFill>
                  <a:schemeClr val="tx1"/>
                </a:solidFill>
                <a:latin typeface="Georgia" charset="0"/>
                <a:ea typeface="MS PGothic" charset="0"/>
                <a:cs typeface="MS PGothic" charset="0"/>
              </a:defRPr>
            </a:lvl8pPr>
            <a:lvl9pPr defTabSz="457200" eaLnBrk="0" hangingPunct="0">
              <a:defRPr>
                <a:solidFill>
                  <a:schemeClr val="tx1"/>
                </a:solidFill>
                <a:latin typeface="Georgia" charset="0"/>
                <a:ea typeface="MS PGothic" charset="0"/>
                <a:cs typeface="MS PGothic" charset="0"/>
              </a:defRPr>
            </a:lvl9pPr>
          </a:lstStyle>
          <a:p>
            <a:pPr eaLnBrk="1" hangingPunct="1"/>
            <a:r>
              <a:rPr sz="500" b="1" noProof="1">
                <a:solidFill>
                  <a:schemeClr val="folHlink"/>
                </a:solidFill>
                <a:latin typeface="Courier New" charset="0"/>
                <a:cs typeface="Courier New" charset="0"/>
              </a:rPr>
              <a:t>package com.ibm.avatar.algebra.util.sentence;</a:t>
            </a:r>
          </a:p>
          <a:p>
            <a:pPr eaLnBrk="1" hangingPunct="1"/>
            <a:endParaRPr sz="500" b="1" noProof="1">
              <a:solidFill>
                <a:schemeClr val="folHlink"/>
              </a:solidFill>
              <a:latin typeface="Courier New" charset="0"/>
              <a:cs typeface="Courier New" charset="0"/>
            </a:endParaRPr>
          </a:p>
          <a:p>
            <a:pPr eaLnBrk="1" hangingPunct="1"/>
            <a:r>
              <a:rPr sz="500" b="1" noProof="1">
                <a:solidFill>
                  <a:schemeClr val="folHlink"/>
                </a:solidFill>
                <a:latin typeface="Courier New" charset="0"/>
                <a:cs typeface="Courier New" charset="0"/>
              </a:rPr>
              <a:t>import java.io.BufferedWriter;</a:t>
            </a:r>
          </a:p>
          <a:p>
            <a:pPr eaLnBrk="1" hangingPunct="1"/>
            <a:r>
              <a:rPr sz="500" b="1" noProof="1">
                <a:solidFill>
                  <a:schemeClr val="folHlink"/>
                </a:solidFill>
                <a:latin typeface="Courier New" charset="0"/>
                <a:cs typeface="Courier New" charset="0"/>
              </a:rPr>
              <a:t>import java.util.ArrayList;</a:t>
            </a:r>
          </a:p>
          <a:p>
            <a:pPr eaLnBrk="1" hangingPunct="1"/>
            <a:r>
              <a:rPr sz="500" b="1" noProof="1">
                <a:solidFill>
                  <a:schemeClr val="folHlink"/>
                </a:solidFill>
                <a:latin typeface="Courier New" charset="0"/>
                <a:cs typeface="Courier New" charset="0"/>
              </a:rPr>
              <a:t>import java.util.HashSet;</a:t>
            </a:r>
          </a:p>
          <a:p>
            <a:pPr eaLnBrk="1" hangingPunct="1"/>
            <a:r>
              <a:rPr sz="500" b="1" noProof="1">
                <a:solidFill>
                  <a:schemeClr val="folHlink"/>
                </a:solidFill>
                <a:latin typeface="Courier New" charset="0"/>
                <a:cs typeface="Courier New" charset="0"/>
              </a:rPr>
              <a:t>import java.util.regex.Matcher;</a:t>
            </a:r>
          </a:p>
          <a:p>
            <a:pPr eaLnBrk="1" hangingPunct="1"/>
            <a:endParaRPr sz="500" b="1" noProof="1">
              <a:solidFill>
                <a:schemeClr val="folHlink"/>
              </a:solidFill>
              <a:latin typeface="Courier New" charset="0"/>
              <a:cs typeface="Courier New" charset="0"/>
            </a:endParaRPr>
          </a:p>
          <a:p>
            <a:pPr eaLnBrk="1" hangingPunct="1"/>
            <a:r>
              <a:rPr sz="500" b="1" noProof="1">
                <a:solidFill>
                  <a:schemeClr val="folHlink"/>
                </a:solidFill>
                <a:latin typeface="Courier New" charset="0"/>
                <a:cs typeface="Courier New" charset="0"/>
              </a:rPr>
              <a:t>public class SentenceChunker</a:t>
            </a:r>
          </a:p>
          <a:p>
            <a:pPr eaLnBrk="1" hangingPunct="1"/>
            <a:r>
              <a:rPr sz="500" b="1" noProof="1">
                <a:solidFill>
                  <a:schemeClr val="folHlink"/>
                </a:solidFill>
                <a:latin typeface="Courier New" charset="0"/>
                <a:cs typeface="Courier New" charset="0"/>
              </a:rPr>
              <a:t>{</a:t>
            </a:r>
          </a:p>
          <a:p>
            <a:pPr eaLnBrk="1" hangingPunct="1"/>
            <a:r>
              <a:rPr sz="500" b="1" noProof="1">
                <a:solidFill>
                  <a:schemeClr val="folHlink"/>
                </a:solidFill>
                <a:latin typeface="Courier New" charset="0"/>
                <a:cs typeface="Courier New" charset="0"/>
              </a:rPr>
              <a:t>  private Matcher sentenceEndingMatcher = null;</a:t>
            </a:r>
          </a:p>
          <a:p>
            <a:pPr eaLnBrk="1" hangingPunct="1"/>
            <a:endParaRPr sz="500" b="1" noProof="1">
              <a:solidFill>
                <a:schemeClr val="folHlink"/>
              </a:solidFill>
              <a:latin typeface="Courier New" charset="0"/>
              <a:cs typeface="Courier New" charset="0"/>
            </a:endParaRPr>
          </a:p>
          <a:p>
            <a:pPr eaLnBrk="1" hangingPunct="1"/>
            <a:r>
              <a:rPr sz="500" b="1" noProof="1">
                <a:solidFill>
                  <a:schemeClr val="folHlink"/>
                </a:solidFill>
                <a:latin typeface="Courier New" charset="0"/>
                <a:cs typeface="Courier New" charset="0"/>
              </a:rPr>
              <a:t>  public static BufferedWriter sentenceBufferedWriter = null;</a:t>
            </a:r>
          </a:p>
          <a:p>
            <a:pPr eaLnBrk="1" hangingPunct="1"/>
            <a:endParaRPr sz="500" b="1" noProof="1">
              <a:solidFill>
                <a:schemeClr val="folHlink"/>
              </a:solidFill>
              <a:latin typeface="Courier New" charset="0"/>
              <a:cs typeface="Courier New" charset="0"/>
            </a:endParaRPr>
          </a:p>
          <a:p>
            <a:pPr eaLnBrk="1" hangingPunct="1"/>
            <a:r>
              <a:rPr sz="500" b="1" noProof="1">
                <a:solidFill>
                  <a:schemeClr val="folHlink"/>
                </a:solidFill>
                <a:latin typeface="Courier New" charset="0"/>
                <a:cs typeface="Courier New" charset="0"/>
              </a:rPr>
              <a:t>  private HashSet&lt;String&gt; abbreviations = new HashSet&lt;String&gt; ();</a:t>
            </a:r>
          </a:p>
          <a:p>
            <a:pPr eaLnBrk="1" hangingPunct="1"/>
            <a:endParaRPr sz="500" b="1" noProof="1">
              <a:solidFill>
                <a:schemeClr val="folHlink"/>
              </a:solidFill>
              <a:latin typeface="Courier New" charset="0"/>
              <a:cs typeface="Courier New" charset="0"/>
            </a:endParaRPr>
          </a:p>
          <a:p>
            <a:pPr eaLnBrk="1" hangingPunct="1"/>
            <a:r>
              <a:rPr sz="500" b="1" noProof="1">
                <a:solidFill>
                  <a:schemeClr val="folHlink"/>
                </a:solidFill>
                <a:latin typeface="Courier New" charset="0"/>
                <a:cs typeface="Courier New" charset="0"/>
              </a:rPr>
              <a:t>  public SentenceChunker ()</a:t>
            </a:r>
          </a:p>
          <a:p>
            <a:pPr eaLnBrk="1" hangingPunct="1"/>
            <a:r>
              <a:rPr sz="500" b="1" noProof="1">
                <a:solidFill>
                  <a:schemeClr val="folHlink"/>
                </a:solidFill>
                <a:latin typeface="Courier New" charset="0"/>
                <a:cs typeface="Courier New" charset="0"/>
              </a:rPr>
              <a:t>  {</a:t>
            </a:r>
          </a:p>
          <a:p>
            <a:pPr eaLnBrk="1" hangingPunct="1"/>
            <a:endParaRPr sz="500" b="1" noProof="1">
              <a:solidFill>
                <a:schemeClr val="folHlink"/>
              </a:solidFill>
              <a:latin typeface="Courier New" charset="0"/>
              <a:cs typeface="Courier New" charset="0"/>
            </a:endParaRPr>
          </a:p>
          <a:p>
            <a:pPr eaLnBrk="1" hangingPunct="1"/>
            <a:r>
              <a:rPr sz="500" b="1" noProof="1">
                <a:solidFill>
                  <a:schemeClr val="folHlink"/>
                </a:solidFill>
                <a:latin typeface="Courier New" charset="0"/>
                <a:cs typeface="Courier New" charset="0"/>
              </a:rPr>
              <a:t>  }</a:t>
            </a:r>
          </a:p>
          <a:p>
            <a:pPr eaLnBrk="1" hangingPunct="1"/>
            <a:endParaRPr sz="500" b="1" noProof="1">
              <a:solidFill>
                <a:schemeClr val="folHlink"/>
              </a:solidFill>
              <a:latin typeface="Courier New" charset="0"/>
              <a:cs typeface="Courier New" charset="0"/>
            </a:endParaRPr>
          </a:p>
          <a:p>
            <a:pPr eaLnBrk="1" hangingPunct="1"/>
            <a:r>
              <a:rPr sz="500" b="1" noProof="1">
                <a:solidFill>
                  <a:schemeClr val="folHlink"/>
                </a:solidFill>
                <a:latin typeface="Courier New" charset="0"/>
                <a:cs typeface="Courier New" charset="0"/>
              </a:rPr>
              <a:t>  /** Constructor that takes in the abbreviations directly. */</a:t>
            </a:r>
          </a:p>
          <a:p>
            <a:pPr eaLnBrk="1" hangingPunct="1"/>
            <a:r>
              <a:rPr sz="500" b="1" noProof="1">
                <a:solidFill>
                  <a:schemeClr val="folHlink"/>
                </a:solidFill>
                <a:latin typeface="Courier New" charset="0"/>
                <a:cs typeface="Courier New" charset="0"/>
              </a:rPr>
              <a:t>  public SentenceChunker (String[] abbreviations)</a:t>
            </a:r>
          </a:p>
          <a:p>
            <a:pPr eaLnBrk="1" hangingPunct="1"/>
            <a:r>
              <a:rPr sz="500" b="1" noProof="1">
                <a:solidFill>
                  <a:schemeClr val="folHlink"/>
                </a:solidFill>
                <a:latin typeface="Courier New" charset="0"/>
                <a:cs typeface="Courier New" charset="0"/>
              </a:rPr>
              <a:t>  {</a:t>
            </a:r>
          </a:p>
          <a:p>
            <a:pPr eaLnBrk="1" hangingPunct="1"/>
            <a:endParaRPr sz="500" b="1" noProof="1">
              <a:solidFill>
                <a:schemeClr val="folHlink"/>
              </a:solidFill>
              <a:latin typeface="Courier New" charset="0"/>
              <a:cs typeface="Courier New" charset="0"/>
            </a:endParaRPr>
          </a:p>
          <a:p>
            <a:pPr eaLnBrk="1" hangingPunct="1"/>
            <a:r>
              <a:rPr sz="500" b="1" noProof="1">
                <a:solidFill>
                  <a:schemeClr val="folHlink"/>
                </a:solidFill>
                <a:latin typeface="Courier New" charset="0"/>
                <a:cs typeface="Courier New" charset="0"/>
              </a:rPr>
              <a:t>    // Generate the abbreviations directly.</a:t>
            </a:r>
          </a:p>
          <a:p>
            <a:pPr eaLnBrk="1" hangingPunct="1"/>
            <a:r>
              <a:rPr sz="500" b="1" noProof="1">
                <a:solidFill>
                  <a:schemeClr val="folHlink"/>
                </a:solidFill>
                <a:latin typeface="Courier New" charset="0"/>
                <a:cs typeface="Courier New" charset="0"/>
              </a:rPr>
              <a:t>    for (String abbr : abbreviations) {</a:t>
            </a:r>
          </a:p>
          <a:p>
            <a:pPr eaLnBrk="1" hangingPunct="1"/>
            <a:r>
              <a:rPr sz="500" b="1" noProof="1">
                <a:solidFill>
                  <a:schemeClr val="folHlink"/>
                </a:solidFill>
                <a:latin typeface="Courier New" charset="0"/>
                <a:cs typeface="Courier New" charset="0"/>
              </a:rPr>
              <a:t>      this.abbreviations.add (abbr);</a:t>
            </a:r>
          </a:p>
          <a:p>
            <a:pPr eaLnBrk="1" hangingPunct="1"/>
            <a:r>
              <a:rPr sz="500" b="1" noProof="1">
                <a:solidFill>
                  <a:schemeClr val="folHlink"/>
                </a:solidFill>
                <a:latin typeface="Courier New" charset="0"/>
                <a:cs typeface="Courier New" charset="0"/>
              </a:rPr>
              <a:t>    }</a:t>
            </a:r>
          </a:p>
          <a:p>
            <a:pPr eaLnBrk="1" hangingPunct="1"/>
            <a:r>
              <a:rPr sz="500" b="1" noProof="1">
                <a:solidFill>
                  <a:schemeClr val="folHlink"/>
                </a:solidFill>
                <a:latin typeface="Courier New" charset="0"/>
                <a:cs typeface="Courier New" charset="0"/>
              </a:rPr>
              <a:t>  }</a:t>
            </a:r>
          </a:p>
          <a:p>
            <a:pPr eaLnBrk="1" hangingPunct="1"/>
            <a:endParaRPr sz="500" b="1" noProof="1">
              <a:solidFill>
                <a:schemeClr val="folHlink"/>
              </a:solidFill>
              <a:latin typeface="Courier New" charset="0"/>
              <a:cs typeface="Courier New" charset="0"/>
            </a:endParaRPr>
          </a:p>
          <a:p>
            <a:pPr eaLnBrk="1" hangingPunct="1"/>
            <a:r>
              <a:rPr sz="500" b="1" noProof="1">
                <a:solidFill>
                  <a:schemeClr val="folHlink"/>
                </a:solidFill>
                <a:latin typeface="Courier New" charset="0"/>
                <a:cs typeface="Courier New" charset="0"/>
              </a:rPr>
              <a:t>  /**</a:t>
            </a:r>
          </a:p>
          <a:p>
            <a:pPr eaLnBrk="1" hangingPunct="1"/>
            <a:r>
              <a:rPr sz="500" b="1" noProof="1">
                <a:solidFill>
                  <a:schemeClr val="folHlink"/>
                </a:solidFill>
                <a:latin typeface="Courier New" charset="0"/>
                <a:cs typeface="Courier New" charset="0"/>
              </a:rPr>
              <a:t>   * @param doc the document text to be analyzed</a:t>
            </a:r>
          </a:p>
          <a:p>
            <a:pPr eaLnBrk="1" hangingPunct="1"/>
            <a:r>
              <a:rPr sz="500" b="1" noProof="1">
                <a:solidFill>
                  <a:schemeClr val="folHlink"/>
                </a:solidFill>
                <a:latin typeface="Courier New" charset="0"/>
                <a:cs typeface="Courier New" charset="0"/>
              </a:rPr>
              <a:t>   * @return true if the document contains at least one sentence boundary</a:t>
            </a:r>
          </a:p>
          <a:p>
            <a:pPr eaLnBrk="1" hangingPunct="1"/>
            <a:r>
              <a:rPr sz="500" b="1" noProof="1">
                <a:solidFill>
                  <a:schemeClr val="folHlink"/>
                </a:solidFill>
                <a:latin typeface="Courier New" charset="0"/>
                <a:cs typeface="Courier New" charset="0"/>
              </a:rPr>
              <a:t>   */</a:t>
            </a:r>
          </a:p>
          <a:p>
            <a:pPr eaLnBrk="1" hangingPunct="1"/>
            <a:r>
              <a:rPr sz="500" b="1" noProof="1">
                <a:solidFill>
                  <a:schemeClr val="folHlink"/>
                </a:solidFill>
                <a:latin typeface="Courier New" charset="0"/>
                <a:cs typeface="Courier New" charset="0"/>
              </a:rPr>
              <a:t>  public boolean containsSentenceBoundary (String doc)</a:t>
            </a:r>
          </a:p>
          <a:p>
            <a:pPr eaLnBrk="1" hangingPunct="1"/>
            <a:r>
              <a:rPr sz="500" b="1" noProof="1">
                <a:solidFill>
                  <a:schemeClr val="folHlink"/>
                </a:solidFill>
                <a:latin typeface="Courier New" charset="0"/>
                <a:cs typeface="Courier New" charset="0"/>
              </a:rPr>
              <a:t>  {</a:t>
            </a:r>
          </a:p>
          <a:p>
            <a:pPr eaLnBrk="1" hangingPunct="1"/>
            <a:endParaRPr sz="500" b="1" noProof="1">
              <a:solidFill>
                <a:schemeClr val="folHlink"/>
              </a:solidFill>
              <a:latin typeface="Courier New" charset="0"/>
              <a:cs typeface="Courier New" charset="0"/>
            </a:endParaRPr>
          </a:p>
          <a:p>
            <a:pPr eaLnBrk="1" hangingPunct="1"/>
            <a:r>
              <a:rPr sz="500" b="1" noProof="1">
                <a:solidFill>
                  <a:schemeClr val="folHlink"/>
                </a:solidFill>
                <a:latin typeface="Courier New" charset="0"/>
                <a:cs typeface="Courier New" charset="0"/>
              </a:rPr>
              <a:t>    String origDoc = doc;</a:t>
            </a:r>
          </a:p>
          <a:p>
            <a:pPr eaLnBrk="1" hangingPunct="1"/>
            <a:endParaRPr sz="500" b="1" noProof="1">
              <a:solidFill>
                <a:schemeClr val="folHlink"/>
              </a:solidFill>
              <a:latin typeface="Courier New" charset="0"/>
              <a:cs typeface="Courier New" charset="0"/>
            </a:endParaRPr>
          </a:p>
          <a:p>
            <a:pPr eaLnBrk="1" hangingPunct="1"/>
            <a:r>
              <a:rPr sz="500" b="1" noProof="1">
                <a:solidFill>
                  <a:schemeClr val="folHlink"/>
                </a:solidFill>
                <a:latin typeface="Courier New" charset="0"/>
                <a:cs typeface="Courier New" charset="0"/>
              </a:rPr>
              <a:t>    /*</a:t>
            </a:r>
          </a:p>
          <a:p>
            <a:pPr eaLnBrk="1" hangingPunct="1"/>
            <a:r>
              <a:rPr sz="500" b="1" noProof="1">
                <a:solidFill>
                  <a:schemeClr val="folHlink"/>
                </a:solidFill>
                <a:latin typeface="Courier New" charset="0"/>
                <a:cs typeface="Courier New" charset="0"/>
              </a:rPr>
              <a:t>     * Based on getSentenceOffsetArrayList()</a:t>
            </a:r>
          </a:p>
          <a:p>
            <a:pPr eaLnBrk="1" hangingPunct="1"/>
            <a:r>
              <a:rPr sz="500" b="1" noProof="1">
                <a:solidFill>
                  <a:schemeClr val="folHlink"/>
                </a:solidFill>
                <a:latin typeface="Courier New" charset="0"/>
                <a:cs typeface="Courier New" charset="0"/>
              </a:rPr>
              <a:t>     */</a:t>
            </a:r>
          </a:p>
          <a:p>
            <a:pPr eaLnBrk="1" hangingPunct="1"/>
            <a:endParaRPr sz="500" b="1" noProof="1">
              <a:solidFill>
                <a:schemeClr val="folHlink"/>
              </a:solidFill>
              <a:latin typeface="Courier New" charset="0"/>
              <a:cs typeface="Courier New" charset="0"/>
            </a:endParaRPr>
          </a:p>
          <a:p>
            <a:pPr eaLnBrk="1" hangingPunct="1"/>
            <a:r>
              <a:rPr sz="500" b="1" noProof="1">
                <a:solidFill>
                  <a:schemeClr val="folHlink"/>
                </a:solidFill>
                <a:latin typeface="Courier New" charset="0"/>
                <a:cs typeface="Courier New" charset="0"/>
              </a:rPr>
              <a:t>    // String origDoc = doc;</a:t>
            </a:r>
          </a:p>
          <a:p>
            <a:pPr eaLnBrk="1" hangingPunct="1"/>
            <a:r>
              <a:rPr sz="500" b="1" noProof="1">
                <a:solidFill>
                  <a:schemeClr val="folHlink"/>
                </a:solidFill>
                <a:latin typeface="Courier New" charset="0"/>
                <a:cs typeface="Courier New" charset="0"/>
              </a:rPr>
              <a:t>    // int dotpos, quepos, exclpos, newlinepos;</a:t>
            </a:r>
          </a:p>
          <a:p>
            <a:pPr eaLnBrk="1" hangingPunct="1"/>
            <a:r>
              <a:rPr sz="500" b="1" noProof="1">
                <a:solidFill>
                  <a:schemeClr val="folHlink"/>
                </a:solidFill>
                <a:latin typeface="Courier New" charset="0"/>
                <a:cs typeface="Courier New" charset="0"/>
              </a:rPr>
              <a:t>    int boundary;</a:t>
            </a:r>
          </a:p>
          <a:p>
            <a:pPr eaLnBrk="1" hangingPunct="1"/>
            <a:r>
              <a:rPr sz="500" b="1" noProof="1">
                <a:solidFill>
                  <a:schemeClr val="folHlink"/>
                </a:solidFill>
                <a:latin typeface="Courier New" charset="0"/>
                <a:cs typeface="Courier New" charset="0"/>
              </a:rPr>
              <a:t>    int currentOffset = 0;</a:t>
            </a:r>
          </a:p>
          <a:p>
            <a:pPr eaLnBrk="1" hangingPunct="1"/>
            <a:endParaRPr sz="500" b="1" noProof="1">
              <a:solidFill>
                <a:schemeClr val="folHlink"/>
              </a:solidFill>
              <a:latin typeface="Courier New" charset="0"/>
              <a:cs typeface="Courier New" charset="0"/>
            </a:endParaRPr>
          </a:p>
          <a:p>
            <a:pPr eaLnBrk="1" hangingPunct="1"/>
            <a:r>
              <a:rPr sz="500" b="1" noProof="1">
                <a:solidFill>
                  <a:schemeClr val="folHlink"/>
                </a:solidFill>
                <a:latin typeface="Courier New" charset="0"/>
                <a:cs typeface="Courier New" charset="0"/>
              </a:rPr>
              <a:t>    do {</a:t>
            </a:r>
          </a:p>
          <a:p>
            <a:pPr eaLnBrk="1" hangingPunct="1"/>
            <a:endParaRPr sz="500" b="1" noProof="1">
              <a:solidFill>
                <a:schemeClr val="folHlink"/>
              </a:solidFill>
              <a:latin typeface="Courier New" charset="0"/>
              <a:cs typeface="Courier New" charset="0"/>
            </a:endParaRPr>
          </a:p>
          <a:p>
            <a:pPr eaLnBrk="1" hangingPunct="1"/>
            <a:r>
              <a:rPr sz="500" b="1" noProof="1">
                <a:solidFill>
                  <a:schemeClr val="folHlink"/>
                </a:solidFill>
                <a:latin typeface="Courier New" charset="0"/>
                <a:cs typeface="Courier New" charset="0"/>
              </a:rPr>
              <a:t>      /* Get the next tentative boundary for the sentenceString */</a:t>
            </a:r>
          </a:p>
          <a:p>
            <a:pPr eaLnBrk="1" hangingPunct="1"/>
            <a:r>
              <a:rPr sz="500" b="1" noProof="1">
                <a:solidFill>
                  <a:schemeClr val="folHlink"/>
                </a:solidFill>
                <a:latin typeface="Courier New" charset="0"/>
                <a:cs typeface="Courier New" charset="0"/>
              </a:rPr>
              <a:t>      setDocumentForObtainingBoundaries (doc);</a:t>
            </a:r>
          </a:p>
          <a:p>
            <a:pPr eaLnBrk="1" hangingPunct="1"/>
            <a:r>
              <a:rPr sz="500" b="1" noProof="1">
                <a:solidFill>
                  <a:schemeClr val="folHlink"/>
                </a:solidFill>
                <a:latin typeface="Courier New" charset="0"/>
                <a:cs typeface="Courier New" charset="0"/>
              </a:rPr>
              <a:t>      boundary = getNextCandidateBoundary ();</a:t>
            </a:r>
          </a:p>
          <a:p>
            <a:pPr eaLnBrk="1" hangingPunct="1"/>
            <a:endParaRPr sz="500" b="1" noProof="1">
              <a:solidFill>
                <a:schemeClr val="folHlink"/>
              </a:solidFill>
              <a:latin typeface="Courier New" charset="0"/>
              <a:cs typeface="Courier New" charset="0"/>
            </a:endParaRPr>
          </a:p>
          <a:p>
            <a:pPr eaLnBrk="1" hangingPunct="1"/>
            <a:r>
              <a:rPr sz="500" b="1" noProof="1">
                <a:solidFill>
                  <a:schemeClr val="folHlink"/>
                </a:solidFill>
                <a:latin typeface="Courier New" charset="0"/>
                <a:cs typeface="Courier New" charset="0"/>
              </a:rPr>
              <a:t>      if (boundary != -1) {doc.substring (0, boundary + 1);</a:t>
            </a:r>
          </a:p>
          <a:p>
            <a:pPr eaLnBrk="1" hangingPunct="1"/>
            <a:r>
              <a:rPr sz="500" b="1" noProof="1">
                <a:solidFill>
                  <a:schemeClr val="folHlink"/>
                </a:solidFill>
                <a:latin typeface="Courier New" charset="0"/>
                <a:cs typeface="Courier New" charset="0"/>
              </a:rPr>
              <a:t>        String remainder = doc.substring (boundary + 1);</a:t>
            </a:r>
          </a:p>
          <a:p>
            <a:pPr eaLnBrk="1" hangingPunct="1"/>
            <a:endParaRPr sz="500" b="1" noProof="1">
              <a:solidFill>
                <a:schemeClr val="folHlink"/>
              </a:solidFill>
              <a:latin typeface="Courier New" charset="0"/>
              <a:cs typeface="Courier New" charset="0"/>
            </a:endParaRPr>
          </a:p>
          <a:p>
            <a:pPr eaLnBrk="1" hangingPunct="1"/>
            <a:endParaRPr sz="500" b="1" noProof="1">
              <a:solidFill>
                <a:schemeClr val="folHlink"/>
              </a:solidFill>
              <a:latin typeface="Courier New" charset="0"/>
              <a:cs typeface="Courier New" charset="0"/>
            </a:endParaRPr>
          </a:p>
          <a:p>
            <a:pPr eaLnBrk="1" hangingPunct="1"/>
            <a:r>
              <a:rPr sz="500" b="1" noProof="1">
                <a:solidFill>
                  <a:schemeClr val="folHlink"/>
                </a:solidFill>
                <a:latin typeface="Courier New" charset="0"/>
                <a:cs typeface="Courier New" charset="0"/>
              </a:rPr>
              <a:t>        String candidate = /*</a:t>
            </a:r>
          </a:p>
          <a:p>
            <a:pPr eaLnBrk="1" hangingPunct="1"/>
            <a:r>
              <a:rPr sz="500" b="1" noProof="1">
                <a:solidFill>
                  <a:schemeClr val="folHlink"/>
                </a:solidFill>
                <a:latin typeface="Courier New" charset="0"/>
                <a:cs typeface="Courier New" charset="0"/>
              </a:rPr>
              <a:t>         * Looks at the last character of the String. If this last </a:t>
            </a:r>
          </a:p>
          <a:p>
            <a:pPr eaLnBrk="1" hangingPunct="1"/>
            <a:r>
              <a:rPr sz="500" b="1" noProof="1">
                <a:solidFill>
                  <a:schemeClr val="folHlink"/>
                </a:solidFill>
                <a:latin typeface="Courier New" charset="0"/>
                <a:cs typeface="Courier New" charset="0"/>
              </a:rPr>
              <a:t>         * character is part of an abbreviation (as detected by</a:t>
            </a:r>
          </a:p>
          <a:p>
            <a:pPr eaLnBrk="1" hangingPunct="1"/>
            <a:r>
              <a:rPr sz="500" b="1" noProof="1">
                <a:solidFill>
                  <a:schemeClr val="folHlink"/>
                </a:solidFill>
                <a:latin typeface="Courier New" charset="0"/>
                <a:cs typeface="Courier New" charset="0"/>
              </a:rPr>
              <a:t>         * REGEX) then the sentenceString is not a fullSentence and </a:t>
            </a:r>
          </a:p>
          <a:p>
            <a:pPr eaLnBrk="1" hangingPunct="1"/>
            <a:r>
              <a:rPr sz="500" b="1" noProof="1">
                <a:solidFill>
                  <a:schemeClr val="folHlink"/>
                </a:solidFill>
                <a:latin typeface="Courier New" charset="0"/>
                <a:cs typeface="Courier New" charset="0"/>
              </a:rPr>
              <a:t>         * "false” is returned</a:t>
            </a:r>
          </a:p>
          <a:p>
            <a:pPr eaLnBrk="1" hangingPunct="1"/>
            <a:r>
              <a:rPr sz="500" b="1" noProof="1">
                <a:solidFill>
                  <a:schemeClr val="folHlink"/>
                </a:solidFill>
                <a:latin typeface="Courier New" charset="0"/>
                <a:cs typeface="Courier New" charset="0"/>
              </a:rPr>
              <a:t>         */</a:t>
            </a:r>
          </a:p>
          <a:p>
            <a:pPr eaLnBrk="1" hangingPunct="1"/>
            <a:r>
              <a:rPr sz="500" b="1" noProof="1">
                <a:solidFill>
                  <a:schemeClr val="folHlink"/>
                </a:solidFill>
                <a:latin typeface="Courier New" charset="0"/>
                <a:cs typeface="Courier New" charset="0"/>
              </a:rPr>
              <a:t>        // while (!(isFullSentence(candidate) &amp;&amp;</a:t>
            </a:r>
          </a:p>
          <a:p>
            <a:pPr eaLnBrk="1" hangingPunct="1"/>
            <a:r>
              <a:rPr sz="500" b="1" noProof="1">
                <a:solidFill>
                  <a:schemeClr val="folHlink"/>
                </a:solidFill>
                <a:latin typeface="Courier New" charset="0"/>
                <a:cs typeface="Courier New" charset="0"/>
              </a:rPr>
              <a:t>        // doesNotBeginWithCaps(remainder))) {</a:t>
            </a:r>
          </a:p>
          <a:p>
            <a:pPr eaLnBrk="1" hangingPunct="1"/>
            <a:r>
              <a:rPr sz="500" b="1" noProof="1">
                <a:solidFill>
                  <a:schemeClr val="folHlink"/>
                </a:solidFill>
                <a:latin typeface="Courier New" charset="0"/>
                <a:cs typeface="Courier New" charset="0"/>
              </a:rPr>
              <a:t>        while (!(doesNotBeginWithPunctuation (remainder) </a:t>
            </a:r>
          </a:p>
          <a:p>
            <a:pPr eaLnBrk="1" hangingPunct="1"/>
            <a:r>
              <a:rPr sz="500" b="1" noProof="1">
                <a:solidFill>
                  <a:schemeClr val="folHlink"/>
                </a:solidFill>
                <a:latin typeface="Courier New" charset="0"/>
                <a:cs typeface="Courier New" charset="0"/>
              </a:rPr>
              <a:t>                  &amp;&amp; isFullSentence (candidate))) {</a:t>
            </a:r>
          </a:p>
          <a:p>
            <a:pPr eaLnBrk="1" hangingPunct="1"/>
            <a:endParaRPr sz="500" b="1" noProof="1">
              <a:solidFill>
                <a:schemeClr val="folHlink"/>
              </a:solidFill>
              <a:latin typeface="Courier New" charset="0"/>
              <a:cs typeface="Courier New" charset="0"/>
            </a:endParaRPr>
          </a:p>
          <a:p>
            <a:pPr eaLnBrk="1" hangingPunct="1"/>
            <a:r>
              <a:rPr sz="500" b="1" noProof="1">
                <a:solidFill>
                  <a:schemeClr val="folHlink"/>
                </a:solidFill>
                <a:latin typeface="Courier New" charset="0"/>
                <a:cs typeface="Courier New" charset="0"/>
              </a:rPr>
              <a:t>          /* Get the next tentative boundary for the sentenceString */</a:t>
            </a:r>
          </a:p>
          <a:p>
            <a:pPr eaLnBrk="1" hangingPunct="1"/>
            <a:r>
              <a:rPr sz="500" b="1" noProof="1">
                <a:solidFill>
                  <a:schemeClr val="folHlink"/>
                </a:solidFill>
                <a:latin typeface="Courier New" charset="0"/>
                <a:cs typeface="Courier New" charset="0"/>
              </a:rPr>
              <a:t>          int nextBoundary = getNextCandidateBoundary ();</a:t>
            </a:r>
          </a:p>
          <a:p>
            <a:pPr eaLnBrk="1" hangingPunct="1"/>
            <a:r>
              <a:rPr sz="500" b="1" noProof="1">
                <a:solidFill>
                  <a:schemeClr val="folHlink"/>
                </a:solidFill>
                <a:latin typeface="Courier New" charset="0"/>
                <a:cs typeface="Courier New" charset="0"/>
              </a:rPr>
              <a:t>          if (nextBoundary == -1) {</a:t>
            </a:r>
          </a:p>
          <a:p>
            <a:pPr eaLnBrk="1" hangingPunct="1"/>
            <a:r>
              <a:rPr sz="500" b="1" noProof="1">
                <a:solidFill>
                  <a:schemeClr val="folHlink"/>
                </a:solidFill>
                <a:latin typeface="Courier New" charset="0"/>
                <a:cs typeface="Courier New" charset="0"/>
              </a:rPr>
              <a:t>            break;</a:t>
            </a:r>
          </a:p>
          <a:p>
            <a:pPr eaLnBrk="1" hangingPunct="1"/>
            <a:r>
              <a:rPr sz="500" b="1" noProof="1">
                <a:solidFill>
                  <a:schemeClr val="folHlink"/>
                </a:solidFill>
                <a:latin typeface="Courier New" charset="0"/>
                <a:cs typeface="Courier New" charset="0"/>
              </a:rPr>
              <a:t>          }</a:t>
            </a:r>
          </a:p>
          <a:p>
            <a:pPr eaLnBrk="1" hangingPunct="1"/>
            <a:r>
              <a:rPr sz="500" b="1" noProof="1">
                <a:solidFill>
                  <a:schemeClr val="folHlink"/>
                </a:solidFill>
                <a:latin typeface="Courier New" charset="0"/>
                <a:cs typeface="Courier New" charset="0"/>
              </a:rPr>
              <a:t>           boundary = nextBoundary;</a:t>
            </a:r>
          </a:p>
          <a:p>
            <a:pPr eaLnBrk="1" hangingPunct="1"/>
            <a:r>
              <a:rPr sz="500" b="1" noProof="1">
                <a:solidFill>
                  <a:schemeClr val="folHlink"/>
                </a:solidFill>
                <a:latin typeface="Courier New" charset="0"/>
                <a:cs typeface="Courier New" charset="0"/>
              </a:rPr>
              <a:t>          candidate = doc.substring (0, boundary + 1);</a:t>
            </a:r>
          </a:p>
          <a:p>
            <a:pPr eaLnBrk="1" hangingPunct="1"/>
            <a:r>
              <a:rPr sz="500" b="1" noProof="1">
                <a:solidFill>
                  <a:schemeClr val="folHlink"/>
                </a:solidFill>
                <a:latin typeface="Courier New" charset="0"/>
                <a:cs typeface="Courier New" charset="0"/>
              </a:rPr>
              <a:t>          remainder = doc.substring (boundary + 1);</a:t>
            </a:r>
          </a:p>
          <a:p>
            <a:pPr eaLnBrk="1" hangingPunct="1"/>
            <a:endParaRPr sz="500" b="1" noProof="1">
              <a:solidFill>
                <a:schemeClr val="folHlink"/>
              </a:solidFill>
              <a:latin typeface="Courier New" charset="0"/>
              <a:cs typeface="Courier New" charset="0"/>
            </a:endParaRPr>
          </a:p>
          <a:p>
            <a:pPr eaLnBrk="1" hangingPunct="1"/>
            <a:r>
              <a:rPr sz="500" b="1" noProof="1">
                <a:solidFill>
                  <a:schemeClr val="folHlink"/>
                </a:solidFill>
                <a:latin typeface="Courier New" charset="0"/>
                <a:cs typeface="Courier New" charset="0"/>
              </a:rPr>
              <a:t>        }</a:t>
            </a:r>
          </a:p>
        </p:txBody>
      </p:sp>
      <p:sp>
        <p:nvSpPr>
          <p:cNvPr id="36868" name="Rectangle 11"/>
          <p:cNvSpPr>
            <a:spLocks noChangeArrowheads="1"/>
          </p:cNvSpPr>
          <p:nvPr/>
        </p:nvSpPr>
        <p:spPr bwMode="auto">
          <a:xfrm>
            <a:off x="2971800" y="762000"/>
            <a:ext cx="3076575" cy="5570538"/>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p>
            <a:pPr defTabSz="457200" eaLnBrk="1" hangingPunct="1"/>
            <a:endParaRPr sz="500" b="1" noProof="1">
              <a:solidFill>
                <a:schemeClr val="folHlink"/>
              </a:solidFill>
              <a:latin typeface="Courier New" charset="0"/>
              <a:cs typeface="Courier New" charset="0"/>
            </a:endParaRPr>
          </a:p>
          <a:p>
            <a:pPr defTabSz="457200" eaLnBrk="1" hangingPunct="1"/>
            <a:r>
              <a:rPr sz="500" b="1" noProof="1">
                <a:solidFill>
                  <a:schemeClr val="folHlink"/>
                </a:solidFill>
                <a:latin typeface="Courier New" charset="0"/>
                <a:cs typeface="Courier New" charset="0"/>
              </a:rPr>
              <a:t>        if (candidate.length () &gt; 0) {</a:t>
            </a:r>
          </a:p>
          <a:p>
            <a:pPr defTabSz="457200" eaLnBrk="1" hangingPunct="1"/>
            <a:r>
              <a:rPr sz="500" b="1" noProof="1">
                <a:solidFill>
                  <a:schemeClr val="folHlink"/>
                </a:solidFill>
                <a:latin typeface="Courier New" charset="0"/>
                <a:cs typeface="Courier New" charset="0"/>
              </a:rPr>
              <a:t>          // sentences.addElement(candidate.trim().replaceAll("\n", "</a:t>
            </a:r>
          </a:p>
          <a:p>
            <a:pPr defTabSz="457200" eaLnBrk="1" hangingPunct="1"/>
            <a:r>
              <a:rPr sz="500" b="1" noProof="1">
                <a:solidFill>
                  <a:schemeClr val="folHlink"/>
                </a:solidFill>
                <a:latin typeface="Courier New" charset="0"/>
                <a:cs typeface="Courier New" charset="0"/>
              </a:rPr>
              <a:t>          // "));</a:t>
            </a:r>
          </a:p>
          <a:p>
            <a:pPr defTabSz="457200" eaLnBrk="1" hangingPunct="1"/>
            <a:r>
              <a:rPr sz="500" b="1" noProof="1">
                <a:solidFill>
                  <a:schemeClr val="folHlink"/>
                </a:solidFill>
                <a:latin typeface="Courier New" charset="0"/>
                <a:cs typeface="Courier New" charset="0"/>
              </a:rPr>
              <a:t>          // sentenceArrayList.add(new Integer(currentOffset + boundary</a:t>
            </a:r>
          </a:p>
          <a:p>
            <a:pPr defTabSz="457200" eaLnBrk="1" hangingPunct="1"/>
            <a:r>
              <a:rPr sz="500" b="1" noProof="1">
                <a:solidFill>
                  <a:schemeClr val="folHlink"/>
                </a:solidFill>
                <a:latin typeface="Courier New" charset="0"/>
                <a:cs typeface="Courier New" charset="0"/>
              </a:rPr>
              <a:t>          // + 1));</a:t>
            </a:r>
          </a:p>
          <a:p>
            <a:pPr defTabSz="457200" eaLnBrk="1" hangingPunct="1"/>
            <a:r>
              <a:rPr sz="500" b="1" noProof="1">
                <a:solidFill>
                  <a:schemeClr val="folHlink"/>
                </a:solidFill>
                <a:latin typeface="Courier New" charset="0"/>
                <a:cs typeface="Courier New" charset="0"/>
              </a:rPr>
              <a:t>          // currentOffset += boundary + 1;</a:t>
            </a:r>
          </a:p>
          <a:p>
            <a:pPr defTabSz="457200" eaLnBrk="1" hangingPunct="1"/>
            <a:r>
              <a:rPr sz="500" b="1" noProof="1">
                <a:solidFill>
                  <a:schemeClr val="folHlink"/>
                </a:solidFill>
                <a:latin typeface="Courier New" charset="0"/>
                <a:cs typeface="Courier New" charset="0"/>
              </a:rPr>
              <a:t>         </a:t>
            </a:r>
          </a:p>
          <a:p>
            <a:pPr defTabSz="457200" eaLnBrk="1" hangingPunct="1"/>
            <a:r>
              <a:rPr sz="500" b="1" noProof="1">
                <a:solidFill>
                  <a:schemeClr val="folHlink"/>
                </a:solidFill>
                <a:latin typeface="Courier New" charset="0"/>
                <a:cs typeface="Courier New" charset="0"/>
              </a:rPr>
              <a:t>          // Found a sentence boundary. If the boundary is the last</a:t>
            </a:r>
          </a:p>
          <a:p>
            <a:pPr defTabSz="457200" eaLnBrk="1" hangingPunct="1"/>
            <a:r>
              <a:rPr sz="500" b="1" noProof="1">
                <a:solidFill>
                  <a:schemeClr val="folHlink"/>
                </a:solidFill>
                <a:latin typeface="Courier New" charset="0"/>
                <a:cs typeface="Courier New" charset="0"/>
              </a:rPr>
              <a:t>          // character in the string, we don't consider it to be</a:t>
            </a:r>
          </a:p>
          <a:p>
            <a:pPr defTabSz="457200" eaLnBrk="1" hangingPunct="1"/>
            <a:r>
              <a:rPr sz="500" b="1" noProof="1">
                <a:solidFill>
                  <a:schemeClr val="folHlink"/>
                </a:solidFill>
                <a:latin typeface="Courier New" charset="0"/>
                <a:cs typeface="Courier New" charset="0"/>
              </a:rPr>
              <a:t>          // contained within the string.</a:t>
            </a:r>
          </a:p>
          <a:p>
            <a:pPr defTabSz="457200" eaLnBrk="1" hangingPunct="1"/>
            <a:r>
              <a:rPr sz="500" b="1" noProof="1">
                <a:solidFill>
                  <a:schemeClr val="folHlink"/>
                </a:solidFill>
                <a:latin typeface="Courier New" charset="0"/>
                <a:cs typeface="Courier New" charset="0"/>
              </a:rPr>
              <a:t>          int baseOffset = currentOffset + boundary + 1;</a:t>
            </a:r>
          </a:p>
          <a:p>
            <a:pPr defTabSz="457200" eaLnBrk="1" hangingPunct="1"/>
            <a:r>
              <a:rPr sz="500" b="1" noProof="1">
                <a:solidFill>
                  <a:schemeClr val="folHlink"/>
                </a:solidFill>
                <a:latin typeface="Courier New" charset="0"/>
                <a:cs typeface="Courier New" charset="0"/>
              </a:rPr>
              <a:t>          if (baseOffset &lt; origDoc.length ()) {</a:t>
            </a:r>
          </a:p>
          <a:p>
            <a:pPr defTabSz="457200" eaLnBrk="1" hangingPunct="1"/>
            <a:r>
              <a:rPr sz="500" b="1" noProof="1">
                <a:solidFill>
                  <a:schemeClr val="folHlink"/>
                </a:solidFill>
                <a:latin typeface="Courier New" charset="0"/>
                <a:cs typeface="Courier New" charset="0"/>
              </a:rPr>
              <a:t>            // System.err.printf("Sentence ends at %d of %d\n",</a:t>
            </a:r>
          </a:p>
          <a:p>
            <a:pPr defTabSz="457200" eaLnBrk="1" hangingPunct="1"/>
            <a:r>
              <a:rPr sz="500" b="1" noProof="1">
                <a:solidFill>
                  <a:schemeClr val="folHlink"/>
                </a:solidFill>
                <a:latin typeface="Courier New" charset="0"/>
                <a:cs typeface="Courier New" charset="0"/>
              </a:rPr>
              <a:t>            // baseOffset, origDoc.length());</a:t>
            </a:r>
          </a:p>
          <a:p>
            <a:pPr defTabSz="457200" eaLnBrk="1" hangingPunct="1"/>
            <a:r>
              <a:rPr sz="500" b="1" noProof="1">
                <a:solidFill>
                  <a:schemeClr val="folHlink"/>
                </a:solidFill>
                <a:latin typeface="Courier New" charset="0"/>
                <a:cs typeface="Courier New" charset="0"/>
              </a:rPr>
              <a:t>            return true;</a:t>
            </a:r>
          </a:p>
          <a:p>
            <a:pPr defTabSz="457200" eaLnBrk="1" hangingPunct="1"/>
            <a:r>
              <a:rPr sz="500" b="1" noProof="1">
                <a:solidFill>
                  <a:schemeClr val="folHlink"/>
                </a:solidFill>
                <a:latin typeface="Courier New" charset="0"/>
                <a:cs typeface="Courier New" charset="0"/>
              </a:rPr>
              <a:t>          }</a:t>
            </a:r>
          </a:p>
          <a:p>
            <a:pPr defTabSz="457200" eaLnBrk="1" hangingPunct="1"/>
            <a:r>
              <a:rPr sz="500" b="1" noProof="1">
                <a:solidFill>
                  <a:schemeClr val="folHlink"/>
                </a:solidFill>
                <a:latin typeface="Courier New" charset="0"/>
                <a:cs typeface="Courier New" charset="0"/>
              </a:rPr>
              <a:t>          else {</a:t>
            </a:r>
          </a:p>
          <a:p>
            <a:pPr defTabSz="457200" eaLnBrk="1" hangingPunct="1"/>
            <a:r>
              <a:rPr sz="500" b="1" noProof="1">
                <a:solidFill>
                  <a:schemeClr val="folHlink"/>
                </a:solidFill>
                <a:latin typeface="Courier New" charset="0"/>
                <a:cs typeface="Courier New" charset="0"/>
              </a:rPr>
              <a:t>            return false;</a:t>
            </a:r>
          </a:p>
          <a:p>
            <a:pPr defTabSz="457200" eaLnBrk="1" hangingPunct="1"/>
            <a:r>
              <a:rPr sz="500" b="1" noProof="1">
                <a:solidFill>
                  <a:schemeClr val="folHlink"/>
                </a:solidFill>
                <a:latin typeface="Courier New" charset="0"/>
                <a:cs typeface="Courier New" charset="0"/>
              </a:rPr>
              <a:t>          }</a:t>
            </a:r>
          </a:p>
          <a:p>
            <a:pPr defTabSz="457200" eaLnBrk="1" hangingPunct="1"/>
            <a:r>
              <a:rPr sz="500" b="1" noProof="1">
                <a:solidFill>
                  <a:schemeClr val="folHlink"/>
                </a:solidFill>
                <a:latin typeface="Courier New" charset="0"/>
                <a:cs typeface="Courier New" charset="0"/>
              </a:rPr>
              <a:t>        }</a:t>
            </a:r>
          </a:p>
          <a:p>
            <a:pPr defTabSz="457200" eaLnBrk="1" hangingPunct="1"/>
            <a:r>
              <a:rPr sz="500" b="1" noProof="1">
                <a:solidFill>
                  <a:schemeClr val="folHlink"/>
                </a:solidFill>
                <a:latin typeface="Courier New" charset="0"/>
                <a:cs typeface="Courier New" charset="0"/>
              </a:rPr>
              <a:t>        // origDoc.substring(0,currentOffset));</a:t>
            </a:r>
          </a:p>
          <a:p>
            <a:pPr defTabSz="457200" eaLnBrk="1" hangingPunct="1"/>
            <a:r>
              <a:rPr sz="500" b="1" noProof="1">
                <a:solidFill>
                  <a:schemeClr val="folHlink"/>
                </a:solidFill>
                <a:latin typeface="Courier New" charset="0"/>
                <a:cs typeface="Courier New" charset="0"/>
              </a:rPr>
              <a:t>        // doc = doc.substring(boundary + 1);</a:t>
            </a:r>
          </a:p>
          <a:p>
            <a:pPr defTabSz="457200" eaLnBrk="1" hangingPunct="1"/>
            <a:r>
              <a:rPr sz="500" b="1" noProof="1">
                <a:solidFill>
                  <a:schemeClr val="folHlink"/>
                </a:solidFill>
                <a:latin typeface="Courier New" charset="0"/>
                <a:cs typeface="Courier New" charset="0"/>
              </a:rPr>
              <a:t>        doc = remainder;</a:t>
            </a:r>
          </a:p>
          <a:p>
            <a:pPr defTabSz="457200" eaLnBrk="1" hangingPunct="1"/>
            <a:r>
              <a:rPr sz="500" b="1" noProof="1">
                <a:solidFill>
                  <a:schemeClr val="folHlink"/>
                </a:solidFill>
                <a:latin typeface="Courier New" charset="0"/>
                <a:cs typeface="Courier New" charset="0"/>
              </a:rPr>
              <a:t>      }</a:t>
            </a:r>
          </a:p>
          <a:p>
            <a:pPr defTabSz="457200" eaLnBrk="1" hangingPunct="1"/>
            <a:r>
              <a:rPr sz="500" b="1" noProof="1">
                <a:solidFill>
                  <a:schemeClr val="folHlink"/>
                </a:solidFill>
                <a:latin typeface="Courier New" charset="0"/>
                <a:cs typeface="Courier New" charset="0"/>
              </a:rPr>
              <a:t>    }</a:t>
            </a:r>
          </a:p>
          <a:p>
            <a:pPr defTabSz="457200" eaLnBrk="1" hangingPunct="1"/>
            <a:r>
              <a:rPr sz="500" b="1" noProof="1">
                <a:solidFill>
                  <a:schemeClr val="folHlink"/>
                </a:solidFill>
                <a:latin typeface="Courier New" charset="0"/>
                <a:cs typeface="Courier New" charset="0"/>
              </a:rPr>
              <a:t>    while (boundary != -1);</a:t>
            </a:r>
          </a:p>
          <a:p>
            <a:pPr defTabSz="457200" eaLnBrk="1" hangingPunct="1"/>
            <a:endParaRPr sz="500" b="1" noProof="1">
              <a:solidFill>
                <a:schemeClr val="folHlink"/>
              </a:solidFill>
              <a:latin typeface="Courier New" charset="0"/>
              <a:cs typeface="Courier New" charset="0"/>
            </a:endParaRPr>
          </a:p>
          <a:p>
            <a:pPr defTabSz="457200" eaLnBrk="1" hangingPunct="1"/>
            <a:r>
              <a:rPr sz="500" b="1" noProof="1">
                <a:solidFill>
                  <a:schemeClr val="folHlink"/>
                </a:solidFill>
                <a:latin typeface="Courier New" charset="0"/>
                <a:cs typeface="Courier New" charset="0"/>
              </a:rPr>
              <a:t>    // If we get here, didn't find any boundaries.</a:t>
            </a:r>
          </a:p>
          <a:p>
            <a:pPr defTabSz="457200" eaLnBrk="1" hangingPunct="1"/>
            <a:r>
              <a:rPr sz="500" b="1" noProof="1">
                <a:solidFill>
                  <a:schemeClr val="folHlink"/>
                </a:solidFill>
                <a:latin typeface="Courier New" charset="0"/>
                <a:cs typeface="Courier New" charset="0"/>
              </a:rPr>
              <a:t>    return false;</a:t>
            </a:r>
          </a:p>
          <a:p>
            <a:pPr defTabSz="457200" eaLnBrk="1" hangingPunct="1"/>
            <a:endParaRPr sz="500" b="1" noProof="1">
              <a:solidFill>
                <a:schemeClr val="folHlink"/>
              </a:solidFill>
              <a:latin typeface="Courier New" charset="0"/>
              <a:cs typeface="Courier New" charset="0"/>
            </a:endParaRPr>
          </a:p>
          <a:p>
            <a:pPr defTabSz="457200" eaLnBrk="1" hangingPunct="1"/>
            <a:r>
              <a:rPr sz="500" b="1" noProof="1">
                <a:solidFill>
                  <a:schemeClr val="folHlink"/>
                </a:solidFill>
                <a:latin typeface="Courier New" charset="0"/>
                <a:cs typeface="Courier New" charset="0"/>
              </a:rPr>
              <a:t>  }</a:t>
            </a:r>
          </a:p>
          <a:p>
            <a:pPr defTabSz="457200" eaLnBrk="1" hangingPunct="1"/>
            <a:endParaRPr sz="500" b="1" noProof="1">
              <a:solidFill>
                <a:schemeClr val="folHlink"/>
              </a:solidFill>
              <a:latin typeface="Courier New" charset="0"/>
              <a:cs typeface="Courier New" charset="0"/>
            </a:endParaRPr>
          </a:p>
          <a:p>
            <a:pPr defTabSz="457200" eaLnBrk="1" hangingPunct="1"/>
            <a:r>
              <a:rPr sz="500" b="1" noProof="1">
                <a:solidFill>
                  <a:schemeClr val="folHlink"/>
                </a:solidFill>
                <a:latin typeface="Courier New" charset="0"/>
                <a:cs typeface="Courier New" charset="0"/>
              </a:rPr>
              <a:t>  public ArrayList&lt;Integer&gt; getSentenceOffsetArrayList (String doc)</a:t>
            </a:r>
          </a:p>
          <a:p>
            <a:pPr defTabSz="457200" eaLnBrk="1" hangingPunct="1"/>
            <a:r>
              <a:rPr sz="500" b="1" noProof="1">
                <a:solidFill>
                  <a:schemeClr val="folHlink"/>
                </a:solidFill>
                <a:latin typeface="Courier New" charset="0"/>
                <a:cs typeface="Courier New" charset="0"/>
              </a:rPr>
              <a:t>  {</a:t>
            </a:r>
          </a:p>
          <a:p>
            <a:pPr defTabSz="457200" eaLnBrk="1" hangingPunct="1"/>
            <a:r>
              <a:rPr sz="500" b="1" noProof="1">
                <a:solidFill>
                  <a:schemeClr val="folHlink"/>
                </a:solidFill>
                <a:latin typeface="Courier New" charset="0"/>
                <a:cs typeface="Courier New" charset="0"/>
              </a:rPr>
              <a:t>    ArrayList&lt;Integer&gt; sentenceArrayList = new ArrayList&lt;Integer&gt; ();</a:t>
            </a:r>
          </a:p>
          <a:p>
            <a:pPr defTabSz="457200" eaLnBrk="1" hangingPunct="1"/>
            <a:endParaRPr sz="500" b="1" noProof="1">
              <a:solidFill>
                <a:schemeClr val="folHlink"/>
              </a:solidFill>
              <a:latin typeface="Courier New" charset="0"/>
              <a:cs typeface="Courier New" charset="0"/>
            </a:endParaRPr>
          </a:p>
          <a:p>
            <a:pPr defTabSz="457200" eaLnBrk="1" hangingPunct="1"/>
            <a:r>
              <a:rPr sz="500" b="1" noProof="1">
                <a:solidFill>
                  <a:schemeClr val="folHlink"/>
                </a:solidFill>
                <a:latin typeface="Courier New" charset="0"/>
                <a:cs typeface="Courier New" charset="0"/>
              </a:rPr>
              <a:t>    // String origDoc = doc;</a:t>
            </a:r>
          </a:p>
          <a:p>
            <a:pPr defTabSz="457200" eaLnBrk="1" hangingPunct="1"/>
            <a:r>
              <a:rPr sz="500" b="1" noProof="1">
                <a:solidFill>
                  <a:schemeClr val="folHlink"/>
                </a:solidFill>
                <a:latin typeface="Courier New" charset="0"/>
                <a:cs typeface="Courier New" charset="0"/>
              </a:rPr>
              <a:t>    // int dotpos, quepos, exclpos, newlinepos;</a:t>
            </a:r>
          </a:p>
          <a:p>
            <a:pPr defTabSz="457200" eaLnBrk="1" hangingPunct="1"/>
            <a:r>
              <a:rPr sz="500" b="1" noProof="1">
                <a:solidFill>
                  <a:schemeClr val="folHlink"/>
                </a:solidFill>
                <a:latin typeface="Courier New" charset="0"/>
                <a:cs typeface="Courier New" charset="0"/>
              </a:rPr>
              <a:t>    int boundary;</a:t>
            </a:r>
          </a:p>
          <a:p>
            <a:pPr defTabSz="457200" eaLnBrk="1" hangingPunct="1"/>
            <a:r>
              <a:rPr sz="500" b="1" noProof="1">
                <a:solidFill>
                  <a:schemeClr val="folHlink"/>
                </a:solidFill>
                <a:latin typeface="Courier New" charset="0"/>
                <a:cs typeface="Courier New" charset="0"/>
              </a:rPr>
              <a:t>    int currentOffset = 0;</a:t>
            </a:r>
          </a:p>
          <a:p>
            <a:pPr defTabSz="457200" eaLnBrk="1" hangingPunct="1"/>
            <a:r>
              <a:rPr sz="500" b="1" noProof="1">
                <a:solidFill>
                  <a:schemeClr val="folHlink"/>
                </a:solidFill>
                <a:latin typeface="Courier New" charset="0"/>
                <a:cs typeface="Courier New" charset="0"/>
              </a:rPr>
              <a:t>    sentenceArrayList.add (new Integer (0));</a:t>
            </a:r>
          </a:p>
          <a:p>
            <a:pPr defTabSz="457200" eaLnBrk="1" hangingPunct="1"/>
            <a:endParaRPr sz="500" b="1" noProof="1">
              <a:solidFill>
                <a:schemeClr val="folHlink"/>
              </a:solidFill>
              <a:latin typeface="Courier New" charset="0"/>
              <a:cs typeface="Courier New" charset="0"/>
            </a:endParaRPr>
          </a:p>
          <a:p>
            <a:pPr defTabSz="457200" eaLnBrk="1" hangingPunct="1"/>
            <a:r>
              <a:rPr sz="500" b="1" noProof="1">
                <a:solidFill>
                  <a:schemeClr val="folHlink"/>
                </a:solidFill>
                <a:latin typeface="Courier New" charset="0"/>
                <a:cs typeface="Courier New" charset="0"/>
              </a:rPr>
              <a:t>    do {</a:t>
            </a:r>
          </a:p>
          <a:p>
            <a:pPr defTabSz="457200" eaLnBrk="1" hangingPunct="1"/>
            <a:endParaRPr sz="500" b="1" noProof="1">
              <a:solidFill>
                <a:schemeClr val="folHlink"/>
              </a:solidFill>
              <a:latin typeface="Courier New" charset="0"/>
              <a:cs typeface="Courier New" charset="0"/>
            </a:endParaRPr>
          </a:p>
          <a:p>
            <a:pPr defTabSz="457200" eaLnBrk="1" hangingPunct="1"/>
            <a:r>
              <a:rPr sz="500" b="1" noProof="1">
                <a:solidFill>
                  <a:schemeClr val="folHlink"/>
                </a:solidFill>
                <a:latin typeface="Courier New" charset="0"/>
                <a:cs typeface="Courier New" charset="0"/>
              </a:rPr>
              <a:t>      /* Get the next tentative boundary for the sentenceString */</a:t>
            </a:r>
          </a:p>
          <a:p>
            <a:pPr defTabSz="457200" eaLnBrk="1" hangingPunct="1"/>
            <a:r>
              <a:rPr sz="500" b="1" noProof="1">
                <a:solidFill>
                  <a:schemeClr val="folHlink"/>
                </a:solidFill>
                <a:latin typeface="Courier New" charset="0"/>
                <a:cs typeface="Courier New" charset="0"/>
              </a:rPr>
              <a:t>      setDocumentForObtainingBoundaries (doc);</a:t>
            </a:r>
          </a:p>
          <a:p>
            <a:pPr defTabSz="457200" eaLnBrk="1" hangingPunct="1"/>
            <a:r>
              <a:rPr sz="500" b="1" noProof="1">
                <a:solidFill>
                  <a:schemeClr val="folHlink"/>
                </a:solidFill>
                <a:latin typeface="Courier New" charset="0"/>
                <a:cs typeface="Courier New" charset="0"/>
              </a:rPr>
              <a:t>      boundary = getNextCandidateBoundary ();</a:t>
            </a:r>
          </a:p>
          <a:p>
            <a:pPr defTabSz="457200" eaLnBrk="1" hangingPunct="1"/>
            <a:endParaRPr sz="500" b="1" noProof="1">
              <a:solidFill>
                <a:schemeClr val="folHlink"/>
              </a:solidFill>
              <a:latin typeface="Courier New" charset="0"/>
              <a:cs typeface="Courier New" charset="0"/>
            </a:endParaRPr>
          </a:p>
          <a:p>
            <a:pPr defTabSz="457200" eaLnBrk="1" hangingPunct="1"/>
            <a:r>
              <a:rPr sz="500" b="1" noProof="1">
                <a:solidFill>
                  <a:schemeClr val="folHlink"/>
                </a:solidFill>
                <a:latin typeface="Courier New" charset="0"/>
                <a:cs typeface="Courier New" charset="0"/>
              </a:rPr>
              <a:t>      if (boundary != -1) {</a:t>
            </a:r>
          </a:p>
          <a:p>
            <a:pPr defTabSz="457200" eaLnBrk="1" hangingPunct="1"/>
            <a:r>
              <a:rPr sz="500" b="1" noProof="1">
                <a:solidFill>
                  <a:schemeClr val="folHlink"/>
                </a:solidFill>
                <a:latin typeface="Courier New" charset="0"/>
                <a:cs typeface="Courier New" charset="0"/>
              </a:rPr>
              <a:t>        String candidate = doc.substring (0, boundary + 1);</a:t>
            </a:r>
          </a:p>
          <a:p>
            <a:pPr defTabSz="457200" eaLnBrk="1" hangingPunct="1"/>
            <a:r>
              <a:rPr sz="500" b="1" noProof="1">
                <a:solidFill>
                  <a:schemeClr val="folHlink"/>
                </a:solidFill>
                <a:latin typeface="Courier New" charset="0"/>
                <a:cs typeface="Courier New" charset="0"/>
              </a:rPr>
              <a:t>        String remainder = doc.substring (boundary + 1);</a:t>
            </a:r>
          </a:p>
          <a:p>
            <a:pPr defTabSz="457200" eaLnBrk="1" hangingPunct="1"/>
            <a:endParaRPr sz="500" b="1" noProof="1">
              <a:solidFill>
                <a:schemeClr val="folHlink"/>
              </a:solidFill>
              <a:latin typeface="Courier New" charset="0"/>
              <a:cs typeface="Courier New" charset="0"/>
            </a:endParaRPr>
          </a:p>
          <a:p>
            <a:pPr defTabSz="457200" eaLnBrk="1" hangingPunct="1"/>
            <a:r>
              <a:rPr sz="500" b="1" noProof="1">
                <a:solidFill>
                  <a:schemeClr val="folHlink"/>
                </a:solidFill>
                <a:latin typeface="Courier New" charset="0"/>
                <a:cs typeface="Courier New" charset="0"/>
              </a:rPr>
              <a:t>        /*</a:t>
            </a:r>
          </a:p>
          <a:p>
            <a:pPr defTabSz="457200" eaLnBrk="1" hangingPunct="1"/>
            <a:r>
              <a:rPr sz="500" b="1" noProof="1">
                <a:solidFill>
                  <a:schemeClr val="folHlink"/>
                </a:solidFill>
                <a:latin typeface="Courier New" charset="0"/>
                <a:cs typeface="Courier New" charset="0"/>
              </a:rPr>
              <a:t>         * Looks at the last character of the String. If this last character </a:t>
            </a:r>
          </a:p>
          <a:p>
            <a:pPr defTabSz="457200" eaLnBrk="1" hangingPunct="1"/>
            <a:r>
              <a:rPr sz="500" b="1" noProof="1">
                <a:solidFill>
                  <a:schemeClr val="folHlink"/>
                </a:solidFill>
                <a:latin typeface="Courier New" charset="0"/>
                <a:cs typeface="Courier New" charset="0"/>
              </a:rPr>
              <a:t>         * is part of an abbreviation (as detected by REGEX) then the </a:t>
            </a:r>
          </a:p>
          <a:p>
            <a:pPr defTabSz="457200" eaLnBrk="1" hangingPunct="1"/>
            <a:r>
              <a:rPr sz="500" b="1" noProof="1">
                <a:solidFill>
                  <a:schemeClr val="folHlink"/>
                </a:solidFill>
                <a:latin typeface="Courier New" charset="0"/>
                <a:cs typeface="Courier New" charset="0"/>
              </a:rPr>
              <a:t>         * sentenceString is not a fullSentence and "false" is returned</a:t>
            </a:r>
          </a:p>
          <a:p>
            <a:pPr defTabSz="457200" eaLnBrk="1" hangingPunct="1"/>
            <a:r>
              <a:rPr sz="500" b="1" noProof="1">
                <a:solidFill>
                  <a:schemeClr val="folHlink"/>
                </a:solidFill>
                <a:latin typeface="Courier New" charset="0"/>
                <a:cs typeface="Courier New" charset="0"/>
              </a:rPr>
              <a:t>         */</a:t>
            </a:r>
          </a:p>
          <a:p>
            <a:pPr defTabSz="457200" eaLnBrk="1" hangingPunct="1"/>
            <a:r>
              <a:rPr sz="500" b="1" noProof="1">
                <a:solidFill>
                  <a:schemeClr val="folHlink"/>
                </a:solidFill>
                <a:latin typeface="Courier New" charset="0"/>
                <a:cs typeface="Courier New" charset="0"/>
              </a:rPr>
              <a:t>        // while (!(isFullSentence(candidate) &amp;&amp;</a:t>
            </a:r>
          </a:p>
          <a:p>
            <a:pPr defTabSz="457200" eaLnBrk="1" hangingPunct="1"/>
            <a:r>
              <a:rPr sz="500" b="1" noProof="1">
                <a:solidFill>
                  <a:schemeClr val="folHlink"/>
                </a:solidFill>
                <a:latin typeface="Courier New" charset="0"/>
                <a:cs typeface="Courier New" charset="0"/>
              </a:rPr>
              <a:t>        // doesNotBeginWithCaps(remainder))) {</a:t>
            </a:r>
          </a:p>
          <a:p>
            <a:pPr defTabSz="457200" eaLnBrk="1" hangingPunct="1"/>
            <a:r>
              <a:rPr sz="500" b="1" noProof="1">
                <a:solidFill>
                  <a:schemeClr val="folHlink"/>
                </a:solidFill>
                <a:latin typeface="Courier New" charset="0"/>
                <a:cs typeface="Courier New" charset="0"/>
              </a:rPr>
              <a:t>        while (!(doesNotBeginWithPunctuation (remainder) &amp;&amp; </a:t>
            </a:r>
          </a:p>
          <a:p>
            <a:pPr defTabSz="457200" eaLnBrk="1" hangingPunct="1"/>
            <a:r>
              <a:rPr sz="500" b="1" noProof="1">
                <a:solidFill>
                  <a:schemeClr val="folHlink"/>
                </a:solidFill>
                <a:latin typeface="Courier New" charset="0"/>
                <a:cs typeface="Courier New" charset="0"/>
              </a:rPr>
              <a:t>                 isFullSentence (candidate))) {</a:t>
            </a:r>
          </a:p>
          <a:p>
            <a:pPr defTabSz="457200" eaLnBrk="1" hangingPunct="1"/>
            <a:endParaRPr sz="500" b="1" noProof="1">
              <a:solidFill>
                <a:schemeClr val="folHlink"/>
              </a:solidFill>
              <a:latin typeface="Courier New" charset="0"/>
              <a:cs typeface="Courier New" charset="0"/>
            </a:endParaRPr>
          </a:p>
          <a:p>
            <a:pPr defTabSz="457200" eaLnBrk="1" hangingPunct="1"/>
            <a:r>
              <a:rPr sz="500" b="1" noProof="1">
                <a:solidFill>
                  <a:schemeClr val="folHlink"/>
                </a:solidFill>
                <a:latin typeface="Courier New" charset="0"/>
                <a:cs typeface="Courier New" charset="0"/>
              </a:rPr>
              <a:t>          /* Get the next tentative boundary for the sentenceString */</a:t>
            </a:r>
          </a:p>
          <a:p>
            <a:pPr defTabSz="457200" eaLnBrk="1" hangingPunct="1"/>
            <a:r>
              <a:rPr sz="500" b="1" noProof="1">
                <a:solidFill>
                  <a:schemeClr val="folHlink"/>
                </a:solidFill>
                <a:latin typeface="Courier New" charset="0"/>
                <a:cs typeface="Courier New" charset="0"/>
              </a:rPr>
              <a:t>          int nextBoundary = getNextCandidateBoundary ();</a:t>
            </a:r>
          </a:p>
          <a:p>
            <a:pPr defTabSz="457200" eaLnBrk="1" hangingPunct="1"/>
            <a:r>
              <a:rPr sz="500" b="1" noProof="1">
                <a:solidFill>
                  <a:schemeClr val="folHlink"/>
                </a:solidFill>
                <a:latin typeface="Courier New" charset="0"/>
                <a:cs typeface="Courier New" charset="0"/>
              </a:rPr>
              <a:t>          if (nextBoundary == -1) {</a:t>
            </a:r>
          </a:p>
          <a:p>
            <a:pPr defTabSz="457200" eaLnBrk="1" hangingPunct="1"/>
            <a:r>
              <a:rPr sz="500" b="1" noProof="1">
                <a:solidFill>
                  <a:schemeClr val="folHlink"/>
                </a:solidFill>
                <a:latin typeface="Courier New" charset="0"/>
                <a:cs typeface="Courier New" charset="0"/>
              </a:rPr>
              <a:t>            break;</a:t>
            </a:r>
          </a:p>
          <a:p>
            <a:pPr defTabSz="457200" eaLnBrk="1" hangingPunct="1"/>
            <a:r>
              <a:rPr sz="500" b="1" noProof="1">
                <a:solidFill>
                  <a:schemeClr val="folHlink"/>
                </a:solidFill>
                <a:latin typeface="Courier New" charset="0"/>
                <a:cs typeface="Courier New" charset="0"/>
              </a:rPr>
              <a:t>          }</a:t>
            </a:r>
          </a:p>
          <a:p>
            <a:pPr defTabSz="457200" eaLnBrk="1" hangingPunct="1"/>
            <a:r>
              <a:rPr sz="500" b="1" noProof="1">
                <a:solidFill>
                  <a:schemeClr val="folHlink"/>
                </a:solidFill>
                <a:latin typeface="Courier New" charset="0"/>
                <a:cs typeface="Courier New" charset="0"/>
              </a:rPr>
              <a:t>      boundary = nextBoundary;</a:t>
            </a:r>
          </a:p>
          <a:p>
            <a:pPr defTabSz="457200" eaLnBrk="1" hangingPunct="1"/>
            <a:r>
              <a:rPr sz="500" b="1" noProof="1">
                <a:solidFill>
                  <a:schemeClr val="folHlink"/>
                </a:solidFill>
                <a:latin typeface="Courier New" charset="0"/>
                <a:cs typeface="Courier New" charset="0"/>
              </a:rPr>
              <a:t>          candidate = doc.substring (0, boundary + 1);</a:t>
            </a:r>
          </a:p>
          <a:p>
            <a:pPr defTabSz="457200" eaLnBrk="1" hangingPunct="1"/>
            <a:r>
              <a:rPr sz="500" b="1" noProof="1">
                <a:solidFill>
                  <a:schemeClr val="folHlink"/>
                </a:solidFill>
                <a:latin typeface="Courier New" charset="0"/>
                <a:cs typeface="Courier New" charset="0"/>
              </a:rPr>
              <a:t>          remainder = doc.substring (boundary + 1);</a:t>
            </a:r>
          </a:p>
          <a:p>
            <a:pPr defTabSz="457200" eaLnBrk="1" hangingPunct="1"/>
            <a:endParaRPr sz="500" b="1" noProof="1">
              <a:solidFill>
                <a:schemeClr val="folHlink"/>
              </a:solidFill>
              <a:latin typeface="Courier New" charset="0"/>
              <a:cs typeface="Courier New" charset="0"/>
            </a:endParaRPr>
          </a:p>
          <a:p>
            <a:pPr defTabSz="457200" eaLnBrk="1" hangingPunct="1"/>
            <a:r>
              <a:rPr sz="500" b="1" noProof="1">
                <a:solidFill>
                  <a:schemeClr val="folHlink"/>
                </a:solidFill>
                <a:latin typeface="Courier New" charset="0"/>
                <a:cs typeface="Courier New" charset="0"/>
              </a:rPr>
              <a:t>        } </a:t>
            </a:r>
          </a:p>
          <a:p>
            <a:pPr defTabSz="457200" eaLnBrk="1" hangingPunct="1"/>
            <a:endParaRPr sz="500" b="1" noProof="1">
              <a:solidFill>
                <a:schemeClr val="folHlink"/>
              </a:solidFill>
              <a:latin typeface="Courier New" charset="0"/>
              <a:cs typeface="Courier New" charset="0"/>
            </a:endParaRPr>
          </a:p>
          <a:p>
            <a:pPr defTabSz="457200" eaLnBrk="1" hangingPunct="1"/>
            <a:r>
              <a:rPr sz="500" b="1" noProof="1">
                <a:solidFill>
                  <a:schemeClr val="folHlink"/>
                </a:solidFill>
                <a:latin typeface="Courier New" charset="0"/>
                <a:cs typeface="Courier New" charset="0"/>
              </a:rPr>
              <a:t>        if (candidate.length () &gt; 0) {</a:t>
            </a:r>
          </a:p>
          <a:p>
            <a:pPr defTabSz="457200" eaLnBrk="1" hangingPunct="1"/>
            <a:r>
              <a:rPr sz="500" b="1" noProof="1">
                <a:solidFill>
                  <a:schemeClr val="folHlink"/>
                </a:solidFill>
                <a:latin typeface="Courier New" charset="0"/>
                <a:cs typeface="Courier New" charset="0"/>
              </a:rPr>
              <a:t>          sentenceArrayList.add (new Integer (currentOffset + boundary + 1));</a:t>
            </a:r>
          </a:p>
          <a:p>
            <a:pPr defTabSz="457200" eaLnBrk="1" hangingPunct="1"/>
            <a:r>
              <a:rPr sz="500" b="1" noProof="1">
                <a:solidFill>
                  <a:schemeClr val="folHlink"/>
                </a:solidFill>
                <a:latin typeface="Courier New" charset="0"/>
                <a:cs typeface="Courier New" charset="0"/>
              </a:rPr>
              <a:t>          currentOffset += boundary + 1;</a:t>
            </a:r>
          </a:p>
          <a:p>
            <a:pPr defTabSz="457200" eaLnBrk="1" hangingPunct="1"/>
            <a:r>
              <a:rPr sz="500" b="1" noProof="1">
                <a:solidFill>
                  <a:schemeClr val="folHlink"/>
                </a:solidFill>
                <a:latin typeface="Courier New" charset="0"/>
                <a:cs typeface="Courier New" charset="0"/>
              </a:rPr>
              <a:t>        }</a:t>
            </a:r>
          </a:p>
          <a:p>
            <a:pPr defTabSz="457200" eaLnBrk="1" hangingPunct="1"/>
            <a:r>
              <a:rPr sz="500" b="1" noProof="1">
                <a:solidFill>
                  <a:schemeClr val="folHlink"/>
                </a:solidFill>
                <a:latin typeface="Courier New" charset="0"/>
                <a:cs typeface="Courier New" charset="0"/>
              </a:rPr>
              <a:t>        // origDoc.substring(0,currentOffset));</a:t>
            </a:r>
          </a:p>
          <a:p>
            <a:pPr defTabSz="457200" eaLnBrk="1" hangingPunct="1"/>
            <a:r>
              <a:rPr sz="500" b="1" noProof="1">
                <a:solidFill>
                  <a:schemeClr val="folHlink"/>
                </a:solidFill>
                <a:latin typeface="Courier New" charset="0"/>
                <a:cs typeface="Courier New" charset="0"/>
              </a:rPr>
              <a:t>        // doc = doc.substring(boundary + 1);</a:t>
            </a:r>
          </a:p>
          <a:p>
            <a:pPr defTabSz="457200" eaLnBrk="1" hangingPunct="1"/>
            <a:endParaRPr sz="500" b="1" noProof="1">
              <a:solidFill>
                <a:schemeClr val="folHlink"/>
              </a:solidFill>
              <a:latin typeface="Courier New" charset="0"/>
              <a:cs typeface="Courier New" charset="0"/>
            </a:endParaRPr>
          </a:p>
        </p:txBody>
      </p:sp>
      <p:sp>
        <p:nvSpPr>
          <p:cNvPr id="36869" name="Rectangle 12"/>
          <p:cNvSpPr>
            <a:spLocks noChangeArrowheads="1"/>
          </p:cNvSpPr>
          <p:nvPr/>
        </p:nvSpPr>
        <p:spPr bwMode="auto">
          <a:xfrm>
            <a:off x="5991225" y="762000"/>
            <a:ext cx="3076575" cy="5561013"/>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p>
            <a:pPr defTabSz="457200" eaLnBrk="1" hangingPunct="1"/>
            <a:endParaRPr sz="500" b="1" noProof="1">
              <a:solidFill>
                <a:schemeClr val="folHlink"/>
              </a:solidFill>
              <a:latin typeface="Courier New" charset="0"/>
              <a:cs typeface="Courier New" charset="0"/>
            </a:endParaRPr>
          </a:p>
          <a:p>
            <a:pPr defTabSz="457200" eaLnBrk="1" hangingPunct="1"/>
            <a:r>
              <a:rPr sz="500" b="1" noProof="1">
                <a:solidFill>
                  <a:schemeClr val="folHlink"/>
                </a:solidFill>
                <a:latin typeface="Courier New" charset="0"/>
                <a:cs typeface="Courier New" charset="0"/>
              </a:rPr>
              <a:t>       doc = remainder;</a:t>
            </a:r>
          </a:p>
          <a:p>
            <a:pPr defTabSz="457200" eaLnBrk="1" hangingPunct="1"/>
            <a:r>
              <a:rPr sz="500" b="1" noProof="1">
                <a:solidFill>
                  <a:schemeClr val="folHlink"/>
                </a:solidFill>
                <a:latin typeface="Courier New" charset="0"/>
                <a:cs typeface="Courier New" charset="0"/>
              </a:rPr>
              <a:t>      }</a:t>
            </a:r>
          </a:p>
          <a:p>
            <a:pPr defTabSz="457200" eaLnBrk="1" hangingPunct="1"/>
            <a:r>
              <a:rPr sz="500" b="1" noProof="1">
                <a:solidFill>
                  <a:schemeClr val="folHlink"/>
                </a:solidFill>
                <a:latin typeface="Courier New" charset="0"/>
                <a:cs typeface="Courier New" charset="0"/>
              </a:rPr>
              <a:t>    }</a:t>
            </a:r>
          </a:p>
          <a:p>
            <a:pPr defTabSz="457200" eaLnBrk="1" hangingPunct="1"/>
            <a:r>
              <a:rPr sz="500" b="1" noProof="1">
                <a:solidFill>
                  <a:schemeClr val="folHlink"/>
                </a:solidFill>
                <a:latin typeface="Courier New" charset="0"/>
                <a:cs typeface="Courier New" charset="0"/>
              </a:rPr>
              <a:t>    while (boundary != -1);</a:t>
            </a:r>
          </a:p>
          <a:p>
            <a:pPr defTabSz="457200" eaLnBrk="1" hangingPunct="1"/>
            <a:endParaRPr sz="500" b="1" noProof="1">
              <a:solidFill>
                <a:schemeClr val="folHlink"/>
              </a:solidFill>
              <a:latin typeface="Courier New" charset="0"/>
              <a:cs typeface="Courier New" charset="0"/>
            </a:endParaRPr>
          </a:p>
          <a:p>
            <a:pPr defTabSz="457200" eaLnBrk="1" hangingPunct="1"/>
            <a:r>
              <a:rPr sz="500" b="1" noProof="1">
                <a:solidFill>
                  <a:schemeClr val="folHlink"/>
                </a:solidFill>
                <a:latin typeface="Courier New" charset="0"/>
                <a:cs typeface="Courier New" charset="0"/>
              </a:rPr>
              <a:t>    if (doc.length () &gt; 0) {</a:t>
            </a:r>
          </a:p>
          <a:p>
            <a:pPr defTabSz="457200" eaLnBrk="1" hangingPunct="1"/>
            <a:r>
              <a:rPr sz="500" b="1" noProof="1">
                <a:solidFill>
                  <a:schemeClr val="folHlink"/>
                </a:solidFill>
                <a:latin typeface="Courier New" charset="0"/>
                <a:cs typeface="Courier New" charset="0"/>
              </a:rPr>
              <a:t>      sentenceArrayList.add (new Integer (currentOffset + doc.length ()));</a:t>
            </a:r>
          </a:p>
          <a:p>
            <a:pPr defTabSz="457200" eaLnBrk="1" hangingPunct="1"/>
            <a:r>
              <a:rPr sz="500" b="1" noProof="1">
                <a:solidFill>
                  <a:schemeClr val="folHlink"/>
                </a:solidFill>
                <a:latin typeface="Courier New" charset="0"/>
                <a:cs typeface="Courier New" charset="0"/>
              </a:rPr>
              <a:t>    }</a:t>
            </a:r>
          </a:p>
          <a:p>
            <a:pPr defTabSz="457200" eaLnBrk="1" hangingPunct="1"/>
            <a:endParaRPr sz="500" b="1" noProof="1">
              <a:solidFill>
                <a:schemeClr val="folHlink"/>
              </a:solidFill>
              <a:latin typeface="Courier New" charset="0"/>
              <a:cs typeface="Courier New" charset="0"/>
            </a:endParaRPr>
          </a:p>
          <a:p>
            <a:pPr defTabSz="457200" eaLnBrk="1" hangingPunct="1"/>
            <a:r>
              <a:rPr sz="500" b="1" noProof="1">
                <a:solidFill>
                  <a:schemeClr val="folHlink"/>
                </a:solidFill>
                <a:latin typeface="Courier New" charset="0"/>
                <a:cs typeface="Courier New" charset="0"/>
              </a:rPr>
              <a:t>    sentenceArrayList.trimToSize ();</a:t>
            </a:r>
          </a:p>
          <a:p>
            <a:pPr defTabSz="457200" eaLnBrk="1" hangingPunct="1"/>
            <a:r>
              <a:rPr sz="500" b="1" noProof="1">
                <a:solidFill>
                  <a:schemeClr val="folHlink"/>
                </a:solidFill>
                <a:latin typeface="Courier New" charset="0"/>
                <a:cs typeface="Courier New" charset="0"/>
              </a:rPr>
              <a:t>    return sentenceArrayList;</a:t>
            </a:r>
          </a:p>
          <a:p>
            <a:pPr defTabSz="457200" eaLnBrk="1" hangingPunct="1"/>
            <a:r>
              <a:rPr sz="500" b="1" noProof="1">
                <a:solidFill>
                  <a:schemeClr val="folHlink"/>
                </a:solidFill>
                <a:latin typeface="Courier New" charset="0"/>
                <a:cs typeface="Courier New" charset="0"/>
              </a:rPr>
              <a:t>  }</a:t>
            </a:r>
          </a:p>
          <a:p>
            <a:pPr defTabSz="457200" eaLnBrk="1" hangingPunct="1"/>
            <a:endParaRPr sz="500" b="1" noProof="1">
              <a:solidFill>
                <a:schemeClr val="folHlink"/>
              </a:solidFill>
              <a:latin typeface="Courier New" charset="0"/>
              <a:cs typeface="Courier New" charset="0"/>
            </a:endParaRPr>
          </a:p>
          <a:p>
            <a:pPr defTabSz="457200" eaLnBrk="1" hangingPunct="1"/>
            <a:r>
              <a:rPr sz="500" b="1" noProof="1">
                <a:solidFill>
                  <a:schemeClr val="folHlink"/>
                </a:solidFill>
                <a:latin typeface="Courier New" charset="0"/>
                <a:cs typeface="Courier New" charset="0"/>
              </a:rPr>
              <a:t>  private void setDocumentForObtainingBoundaries (String doc)</a:t>
            </a:r>
          </a:p>
          <a:p>
            <a:pPr defTabSz="457200" eaLnBrk="1" hangingPunct="1"/>
            <a:r>
              <a:rPr sz="500" b="1" noProof="1">
                <a:solidFill>
                  <a:schemeClr val="folHlink"/>
                </a:solidFill>
                <a:latin typeface="Courier New" charset="0"/>
                <a:cs typeface="Courier New" charset="0"/>
              </a:rPr>
              <a:t>  {</a:t>
            </a:r>
          </a:p>
          <a:p>
            <a:pPr defTabSz="457200" eaLnBrk="1" hangingPunct="1"/>
            <a:r>
              <a:rPr sz="500" b="1" noProof="1">
                <a:solidFill>
                  <a:schemeClr val="folHlink"/>
                </a:solidFill>
                <a:latin typeface="Courier New" charset="0"/>
                <a:cs typeface="Courier New" charset="0"/>
              </a:rPr>
              <a:t>   </a:t>
            </a:r>
            <a:endParaRPr sz="500" b="1" noProof="1">
              <a:solidFill>
                <a:schemeClr val="folHlink"/>
              </a:solidFill>
              <a:cs typeface="Courier New" charset="0"/>
            </a:endParaRPr>
          </a:p>
          <a:p>
            <a:pPr defTabSz="457200" eaLnBrk="1" hangingPunct="1"/>
            <a:r>
              <a:rPr sz="500" b="1" noProof="1">
                <a:solidFill>
                  <a:schemeClr val="folHlink"/>
                </a:solidFill>
                <a:latin typeface="Courier New" charset="0"/>
                <a:cs typeface="Courier New" charset="0"/>
              </a:rPr>
              <a:t>sentenceEndingMatcher = SentenceConstants.</a:t>
            </a:r>
          </a:p>
          <a:p>
            <a:pPr defTabSz="457200" eaLnBrk="1" hangingPunct="1"/>
            <a:r>
              <a:rPr sz="500" b="1" noProof="1">
                <a:solidFill>
                  <a:schemeClr val="folHlink"/>
                </a:solidFill>
                <a:latin typeface="Courier New" charset="0"/>
                <a:cs typeface="Courier New" charset="0"/>
              </a:rPr>
              <a:t>           sentenceEndingPattern.matcher (doc);</a:t>
            </a:r>
          </a:p>
          <a:p>
            <a:pPr defTabSz="457200" eaLnBrk="1" hangingPunct="1"/>
            <a:r>
              <a:rPr sz="500" b="1" noProof="1">
                <a:solidFill>
                  <a:schemeClr val="folHlink"/>
                </a:solidFill>
                <a:latin typeface="Courier New" charset="0"/>
                <a:cs typeface="Courier New" charset="0"/>
              </a:rPr>
              <a:t>  }</a:t>
            </a:r>
          </a:p>
          <a:p>
            <a:pPr defTabSz="457200" eaLnBrk="1" hangingPunct="1"/>
            <a:endParaRPr sz="500" b="1" noProof="1">
              <a:solidFill>
                <a:schemeClr val="folHlink"/>
              </a:solidFill>
              <a:latin typeface="Courier New" charset="0"/>
              <a:cs typeface="Courier New" charset="0"/>
            </a:endParaRPr>
          </a:p>
          <a:p>
            <a:pPr defTabSz="457200" eaLnBrk="1" hangingPunct="1"/>
            <a:r>
              <a:rPr sz="500" b="1" noProof="1">
                <a:solidFill>
                  <a:schemeClr val="folHlink"/>
                </a:solidFill>
                <a:latin typeface="Courier New" charset="0"/>
                <a:cs typeface="Courier New" charset="0"/>
              </a:rPr>
              <a:t>  private int getNextCandidateBoundary ()</a:t>
            </a:r>
          </a:p>
          <a:p>
            <a:pPr defTabSz="457200" eaLnBrk="1" hangingPunct="1"/>
            <a:r>
              <a:rPr sz="500" b="1" noProof="1">
                <a:solidFill>
                  <a:schemeClr val="folHlink"/>
                </a:solidFill>
                <a:latin typeface="Courier New" charset="0"/>
                <a:cs typeface="Courier New" charset="0"/>
              </a:rPr>
              <a:t>  {</a:t>
            </a:r>
          </a:p>
          <a:p>
            <a:pPr defTabSz="457200" eaLnBrk="1" hangingPunct="1"/>
            <a:r>
              <a:rPr sz="500" b="1" noProof="1">
                <a:solidFill>
                  <a:schemeClr val="folHlink"/>
                </a:solidFill>
                <a:latin typeface="Courier New" charset="0"/>
                <a:cs typeface="Courier New" charset="0"/>
              </a:rPr>
              <a:t>    if (sentenceEndingMatcher.find ()) {</a:t>
            </a:r>
          </a:p>
          <a:p>
            <a:pPr defTabSz="457200" eaLnBrk="1" hangingPunct="1"/>
            <a:r>
              <a:rPr sz="500" b="1" noProof="1">
                <a:solidFill>
                  <a:schemeClr val="folHlink"/>
                </a:solidFill>
                <a:latin typeface="Courier New" charset="0"/>
                <a:cs typeface="Courier New" charset="0"/>
              </a:rPr>
              <a:t>      return sentenceEndingMatcher.start ();</a:t>
            </a:r>
          </a:p>
          <a:p>
            <a:pPr defTabSz="457200" eaLnBrk="1" hangingPunct="1"/>
            <a:r>
              <a:rPr sz="500" b="1" noProof="1">
                <a:solidFill>
                  <a:schemeClr val="folHlink"/>
                </a:solidFill>
                <a:latin typeface="Courier New" charset="0"/>
                <a:cs typeface="Courier New" charset="0"/>
              </a:rPr>
              <a:t>    }</a:t>
            </a:r>
          </a:p>
          <a:p>
            <a:pPr defTabSz="457200" eaLnBrk="1" hangingPunct="1"/>
            <a:r>
              <a:rPr sz="500" b="1" noProof="1">
                <a:solidFill>
                  <a:schemeClr val="folHlink"/>
                </a:solidFill>
                <a:latin typeface="Courier New" charset="0"/>
                <a:cs typeface="Courier New" charset="0"/>
              </a:rPr>
              <a:t>    else</a:t>
            </a:r>
          </a:p>
          <a:p>
            <a:pPr defTabSz="457200" eaLnBrk="1" hangingPunct="1"/>
            <a:r>
              <a:rPr sz="500" b="1" noProof="1">
                <a:solidFill>
                  <a:schemeClr val="folHlink"/>
                </a:solidFill>
                <a:latin typeface="Courier New" charset="0"/>
                <a:cs typeface="Courier New" charset="0"/>
              </a:rPr>
              <a:t>      return -1;</a:t>
            </a:r>
          </a:p>
          <a:p>
            <a:pPr defTabSz="457200" eaLnBrk="1" hangingPunct="1"/>
            <a:endParaRPr sz="500" b="1" noProof="1">
              <a:solidFill>
                <a:schemeClr val="folHlink"/>
              </a:solidFill>
              <a:latin typeface="Courier New" charset="0"/>
              <a:cs typeface="Courier New" charset="0"/>
            </a:endParaRPr>
          </a:p>
          <a:p>
            <a:pPr defTabSz="457200" eaLnBrk="1" hangingPunct="1"/>
            <a:r>
              <a:rPr sz="500" b="1" noProof="1">
                <a:solidFill>
                  <a:schemeClr val="folHlink"/>
                </a:solidFill>
                <a:latin typeface="Courier New" charset="0"/>
                <a:cs typeface="Courier New" charset="0"/>
              </a:rPr>
              <a:t>  }</a:t>
            </a:r>
          </a:p>
          <a:p>
            <a:pPr defTabSz="457200" eaLnBrk="1" hangingPunct="1"/>
            <a:endParaRPr sz="500" b="1" noProof="1">
              <a:solidFill>
                <a:schemeClr val="folHlink"/>
              </a:solidFill>
              <a:latin typeface="Courier New" charset="0"/>
              <a:cs typeface="Courier New" charset="0"/>
            </a:endParaRPr>
          </a:p>
          <a:p>
            <a:pPr defTabSz="457200" eaLnBrk="1" hangingPunct="1"/>
            <a:r>
              <a:rPr sz="500" b="1" noProof="1">
                <a:solidFill>
                  <a:schemeClr val="folHlink"/>
                </a:solidFill>
                <a:latin typeface="Courier New" charset="0"/>
                <a:cs typeface="Courier New" charset="0"/>
              </a:rPr>
              <a:t>  private boolean doesNotBeginWithPunctuation (String remainder)</a:t>
            </a:r>
          </a:p>
          <a:p>
            <a:pPr defTabSz="457200" eaLnBrk="1" hangingPunct="1"/>
            <a:r>
              <a:rPr sz="500" b="1" noProof="1">
                <a:solidFill>
                  <a:schemeClr val="folHlink"/>
                </a:solidFill>
                <a:latin typeface="Courier New" charset="0"/>
                <a:cs typeface="Courier New" charset="0"/>
              </a:rPr>
              <a:t>  {</a:t>
            </a:r>
          </a:p>
          <a:p>
            <a:pPr defTabSz="457200" eaLnBrk="1" hangingPunct="1"/>
            <a:r>
              <a:rPr sz="500" b="1" noProof="1">
                <a:solidFill>
                  <a:schemeClr val="folHlink"/>
                </a:solidFill>
                <a:latin typeface="Courier New" charset="0"/>
                <a:cs typeface="Courier New" charset="0"/>
              </a:rPr>
              <a:t>    Matcher m = SentenceConstants.punctuationPattern.matcher (remainder);</a:t>
            </a:r>
          </a:p>
          <a:p>
            <a:pPr defTabSz="457200" eaLnBrk="1" hangingPunct="1"/>
            <a:r>
              <a:rPr sz="500" b="1" noProof="1">
                <a:solidFill>
                  <a:schemeClr val="folHlink"/>
                </a:solidFill>
                <a:latin typeface="Courier New" charset="0"/>
                <a:cs typeface="Courier New" charset="0"/>
              </a:rPr>
              <a:t>    return (!m.find ());</a:t>
            </a:r>
          </a:p>
          <a:p>
            <a:pPr defTabSz="457200" eaLnBrk="1" hangingPunct="1"/>
            <a:r>
              <a:rPr sz="500" b="1" noProof="1">
                <a:solidFill>
                  <a:schemeClr val="folHlink"/>
                </a:solidFill>
                <a:latin typeface="Courier New" charset="0"/>
                <a:cs typeface="Courier New" charset="0"/>
              </a:rPr>
              <a:t>  }</a:t>
            </a:r>
          </a:p>
          <a:p>
            <a:pPr defTabSz="457200" eaLnBrk="1" hangingPunct="1"/>
            <a:endParaRPr sz="500" b="1" noProof="1">
              <a:solidFill>
                <a:schemeClr val="folHlink"/>
              </a:solidFill>
              <a:latin typeface="Courier New" charset="0"/>
              <a:cs typeface="Courier New" charset="0"/>
            </a:endParaRPr>
          </a:p>
          <a:p>
            <a:pPr defTabSz="457200" eaLnBrk="1" hangingPunct="1"/>
            <a:r>
              <a:rPr sz="500" b="1" noProof="1">
                <a:solidFill>
                  <a:schemeClr val="folHlink"/>
                </a:solidFill>
                <a:latin typeface="Courier New" charset="0"/>
                <a:cs typeface="Courier New" charset="0"/>
              </a:rPr>
              <a:t>  private String getLastWord (String cand)</a:t>
            </a:r>
          </a:p>
          <a:p>
            <a:pPr defTabSz="457200" eaLnBrk="1" hangingPunct="1"/>
            <a:r>
              <a:rPr sz="500" b="1" noProof="1">
                <a:solidFill>
                  <a:schemeClr val="folHlink"/>
                </a:solidFill>
                <a:latin typeface="Courier New" charset="0"/>
                <a:cs typeface="Courier New" charset="0"/>
              </a:rPr>
              <a:t>  {</a:t>
            </a:r>
          </a:p>
          <a:p>
            <a:pPr defTabSz="457200" eaLnBrk="1" hangingPunct="1"/>
            <a:r>
              <a:rPr sz="500" b="1" noProof="1">
                <a:solidFill>
                  <a:schemeClr val="folHlink"/>
                </a:solidFill>
                <a:latin typeface="Courier New" charset="0"/>
                <a:cs typeface="Courier New" charset="0"/>
              </a:rPr>
              <a:t>    Matcher lastWordMatcher = SentenceConstants.lastWordPattern.matcher (cand);</a:t>
            </a:r>
          </a:p>
          <a:p>
            <a:pPr defTabSz="457200" eaLnBrk="1" hangingPunct="1"/>
            <a:r>
              <a:rPr sz="500" b="1" noProof="1">
                <a:solidFill>
                  <a:schemeClr val="folHlink"/>
                </a:solidFill>
                <a:latin typeface="Courier New" charset="0"/>
                <a:cs typeface="Courier New" charset="0"/>
              </a:rPr>
              <a:t>    if (lastWordMatcher.find ()) {</a:t>
            </a:r>
          </a:p>
          <a:p>
            <a:pPr defTabSz="457200" eaLnBrk="1" hangingPunct="1"/>
            <a:r>
              <a:rPr sz="500" b="1" noProof="1">
                <a:solidFill>
                  <a:schemeClr val="folHlink"/>
                </a:solidFill>
                <a:latin typeface="Courier New" charset="0"/>
                <a:cs typeface="Courier New" charset="0"/>
              </a:rPr>
              <a:t>      return lastWordMatcher.group ();</a:t>
            </a:r>
          </a:p>
          <a:p>
            <a:pPr defTabSz="457200" eaLnBrk="1" hangingPunct="1"/>
            <a:r>
              <a:rPr sz="500" b="1" noProof="1">
                <a:solidFill>
                  <a:schemeClr val="folHlink"/>
                </a:solidFill>
                <a:latin typeface="Courier New" charset="0"/>
                <a:cs typeface="Courier New" charset="0"/>
              </a:rPr>
              <a:t>    }</a:t>
            </a:r>
          </a:p>
          <a:p>
            <a:pPr defTabSz="457200" eaLnBrk="1" hangingPunct="1"/>
            <a:r>
              <a:rPr sz="500" b="1" noProof="1">
                <a:solidFill>
                  <a:schemeClr val="folHlink"/>
                </a:solidFill>
                <a:latin typeface="Courier New" charset="0"/>
                <a:cs typeface="Courier New" charset="0"/>
              </a:rPr>
              <a:t>    else {</a:t>
            </a:r>
          </a:p>
          <a:p>
            <a:pPr defTabSz="457200" eaLnBrk="1" hangingPunct="1"/>
            <a:r>
              <a:rPr sz="500" b="1" noProof="1">
                <a:solidFill>
                  <a:schemeClr val="folHlink"/>
                </a:solidFill>
                <a:latin typeface="Courier New" charset="0"/>
                <a:cs typeface="Courier New" charset="0"/>
              </a:rPr>
              <a:t>      return "";</a:t>
            </a:r>
          </a:p>
          <a:p>
            <a:pPr defTabSz="457200" eaLnBrk="1" hangingPunct="1"/>
            <a:r>
              <a:rPr sz="500" b="1" noProof="1">
                <a:solidFill>
                  <a:schemeClr val="folHlink"/>
                </a:solidFill>
                <a:latin typeface="Courier New" charset="0"/>
                <a:cs typeface="Courier New" charset="0"/>
              </a:rPr>
              <a:t>    }</a:t>
            </a:r>
          </a:p>
          <a:p>
            <a:pPr defTabSz="457200" eaLnBrk="1" hangingPunct="1"/>
            <a:r>
              <a:rPr sz="500" b="1" noProof="1">
                <a:solidFill>
                  <a:schemeClr val="folHlink"/>
                </a:solidFill>
                <a:latin typeface="Courier New" charset="0"/>
                <a:cs typeface="Courier New" charset="0"/>
              </a:rPr>
              <a:t> }</a:t>
            </a:r>
          </a:p>
          <a:p>
            <a:pPr defTabSz="457200" eaLnBrk="1" hangingPunct="1"/>
            <a:endParaRPr sz="500" b="1" noProof="1">
              <a:solidFill>
                <a:schemeClr val="folHlink"/>
              </a:solidFill>
              <a:latin typeface="Courier New" charset="0"/>
              <a:cs typeface="Courier New" charset="0"/>
            </a:endParaRPr>
          </a:p>
          <a:p>
            <a:pPr defTabSz="457200" eaLnBrk="1" hangingPunct="1"/>
            <a:r>
              <a:rPr sz="500" b="1" noProof="1">
                <a:solidFill>
                  <a:schemeClr val="folHlink"/>
                </a:solidFill>
                <a:latin typeface="Courier New" charset="0"/>
                <a:cs typeface="Courier New" charset="0"/>
              </a:rPr>
              <a:t>  /*</a:t>
            </a:r>
          </a:p>
          <a:p>
            <a:pPr defTabSz="457200" eaLnBrk="1" hangingPunct="1"/>
            <a:r>
              <a:rPr sz="500" b="1" noProof="1">
                <a:solidFill>
                  <a:schemeClr val="folHlink"/>
                </a:solidFill>
                <a:latin typeface="Courier New" charset="0"/>
                <a:cs typeface="Courier New" charset="0"/>
              </a:rPr>
              <a:t>   * Looks at the last character of the String. If this last character is </a:t>
            </a:r>
          </a:p>
          <a:p>
            <a:pPr defTabSz="457200" eaLnBrk="1" hangingPunct="1"/>
            <a:r>
              <a:rPr sz="500" b="1" noProof="1">
                <a:solidFill>
                  <a:schemeClr val="folHlink"/>
                </a:solidFill>
                <a:latin typeface="Courier New" charset="0"/>
                <a:cs typeface="Courier New" charset="0"/>
              </a:rPr>
              <a:t>   * par of an abbreviation (as detected by REGEX)</a:t>
            </a:r>
          </a:p>
          <a:p>
            <a:pPr defTabSz="457200" eaLnBrk="1" hangingPunct="1"/>
            <a:r>
              <a:rPr sz="500" b="1" noProof="1">
                <a:solidFill>
                  <a:schemeClr val="folHlink"/>
                </a:solidFill>
                <a:latin typeface="Courier New" charset="0"/>
                <a:cs typeface="Courier New" charset="0"/>
              </a:rPr>
              <a:t>   * then the sentenceString is not a fullSentence and "false" is returned</a:t>
            </a:r>
          </a:p>
          <a:p>
            <a:pPr defTabSz="457200" eaLnBrk="1" hangingPunct="1"/>
            <a:r>
              <a:rPr sz="500" b="1" noProof="1">
                <a:solidFill>
                  <a:schemeClr val="folHlink"/>
                </a:solidFill>
                <a:latin typeface="Courier New" charset="0"/>
                <a:cs typeface="Courier New" charset="0"/>
              </a:rPr>
              <a:t>   */</a:t>
            </a:r>
          </a:p>
          <a:p>
            <a:pPr defTabSz="457200" eaLnBrk="1" hangingPunct="1"/>
            <a:r>
              <a:rPr sz="500" b="1" noProof="1">
                <a:solidFill>
                  <a:schemeClr val="folHlink"/>
                </a:solidFill>
                <a:latin typeface="Courier New" charset="0"/>
                <a:cs typeface="Courier New" charset="0"/>
              </a:rPr>
              <a:t>  private boolean isFullSentence (String cand)</a:t>
            </a:r>
          </a:p>
          <a:p>
            <a:pPr defTabSz="457200" eaLnBrk="1" hangingPunct="1"/>
            <a:r>
              <a:rPr sz="500" b="1" noProof="1">
                <a:solidFill>
                  <a:schemeClr val="folHlink"/>
                </a:solidFill>
                <a:latin typeface="Courier New" charset="0"/>
                <a:cs typeface="Courier New" charset="0"/>
              </a:rPr>
              <a:t>  {</a:t>
            </a:r>
          </a:p>
          <a:p>
            <a:pPr defTabSz="457200" eaLnBrk="1" hangingPunct="1"/>
            <a:endParaRPr sz="500" b="1" noProof="1">
              <a:solidFill>
                <a:schemeClr val="folHlink"/>
              </a:solidFill>
              <a:latin typeface="Courier New" charset="0"/>
              <a:cs typeface="Courier New" charset="0"/>
            </a:endParaRPr>
          </a:p>
          <a:p>
            <a:pPr defTabSz="457200" eaLnBrk="1" hangingPunct="1"/>
            <a:r>
              <a:rPr sz="500" b="1" noProof="1">
                <a:solidFill>
                  <a:schemeClr val="folHlink"/>
                </a:solidFill>
                <a:latin typeface="Courier New" charset="0"/>
                <a:cs typeface="Courier New" charset="0"/>
              </a:rPr>
              <a:t>    // cand = cand.replaceAll("\n", " "); cand = " " + cand;</a:t>
            </a:r>
          </a:p>
          <a:p>
            <a:pPr defTabSz="457200" eaLnBrk="1" hangingPunct="1"/>
            <a:endParaRPr sz="500" b="1" noProof="1">
              <a:solidFill>
                <a:schemeClr val="folHlink"/>
              </a:solidFill>
              <a:latin typeface="Courier New" charset="0"/>
              <a:cs typeface="Courier New" charset="0"/>
            </a:endParaRPr>
          </a:p>
          <a:p>
            <a:pPr defTabSz="457200" eaLnBrk="1" hangingPunct="1"/>
            <a:r>
              <a:rPr sz="500" b="1" noProof="1">
                <a:solidFill>
                  <a:schemeClr val="folHlink"/>
                </a:solidFill>
                <a:latin typeface="Courier New" charset="0"/>
                <a:cs typeface="Courier New" charset="0"/>
              </a:rPr>
              <a:t>    Matcher validSentenceBoundaryMatcher  = </a:t>
            </a:r>
          </a:p>
          <a:p>
            <a:pPr defTabSz="457200" eaLnBrk="1" hangingPunct="1"/>
            <a:r>
              <a:rPr sz="500" b="1" noProof="1">
                <a:solidFill>
                  <a:schemeClr val="folHlink"/>
                </a:solidFill>
                <a:latin typeface="Courier New" charset="0"/>
                <a:cs typeface="Courier New" charset="0"/>
              </a:rPr>
              <a:t>        SentenceConstants.validSentenceBoundaryPattern.matcher (cand);</a:t>
            </a:r>
          </a:p>
          <a:p>
            <a:pPr defTabSz="457200" eaLnBrk="1" hangingPunct="1"/>
            <a:r>
              <a:rPr sz="500" b="1" noProof="1">
                <a:solidFill>
                  <a:schemeClr val="folHlink"/>
                </a:solidFill>
                <a:latin typeface="Courier New" charset="0"/>
                <a:cs typeface="Courier New" charset="0"/>
              </a:rPr>
              <a:t>    if (validSentenceBoundaryMatcher.find ()) return true;</a:t>
            </a:r>
          </a:p>
          <a:p>
            <a:pPr defTabSz="457200" eaLnBrk="1" hangingPunct="1"/>
            <a:endParaRPr sz="500" b="1" noProof="1">
              <a:solidFill>
                <a:schemeClr val="folHlink"/>
              </a:solidFill>
              <a:latin typeface="Courier New" charset="0"/>
              <a:cs typeface="Courier New" charset="0"/>
            </a:endParaRPr>
          </a:p>
          <a:p>
            <a:pPr defTabSz="457200" eaLnBrk="1" hangingPunct="1"/>
            <a:r>
              <a:rPr sz="500" b="1" noProof="1">
                <a:solidFill>
                  <a:schemeClr val="folHlink"/>
                </a:solidFill>
                <a:latin typeface="Courier New" charset="0"/>
                <a:cs typeface="Courier New" charset="0"/>
              </a:rPr>
              <a:t>    Matcher abbrevMatcher = SentenceConstants.abbrevPattern.matcher (cand);</a:t>
            </a:r>
          </a:p>
          <a:p>
            <a:pPr defTabSz="457200" eaLnBrk="1" hangingPunct="1"/>
            <a:endParaRPr sz="500" b="1" noProof="1">
              <a:solidFill>
                <a:schemeClr val="folHlink"/>
              </a:solidFill>
              <a:latin typeface="Courier New" charset="0"/>
              <a:cs typeface="Courier New" charset="0"/>
            </a:endParaRPr>
          </a:p>
          <a:p>
            <a:pPr defTabSz="457200" eaLnBrk="1" hangingPunct="1"/>
            <a:r>
              <a:rPr sz="500" b="1" noProof="1">
                <a:solidFill>
                  <a:schemeClr val="folHlink"/>
                </a:solidFill>
                <a:latin typeface="Courier New" charset="0"/>
                <a:cs typeface="Courier New" charset="0"/>
              </a:rPr>
              <a:t>    if (abbrevMatcher.find ()) {</a:t>
            </a:r>
          </a:p>
          <a:p>
            <a:pPr defTabSz="457200" eaLnBrk="1" hangingPunct="1"/>
            <a:r>
              <a:rPr sz="500" b="1" noProof="1">
                <a:solidFill>
                  <a:schemeClr val="folHlink"/>
                </a:solidFill>
                <a:latin typeface="Courier New" charset="0"/>
                <a:cs typeface="Courier New" charset="0"/>
              </a:rPr>
              <a:t>      return false; // Means it ends with an abbreviation</a:t>
            </a:r>
          </a:p>
          <a:p>
            <a:pPr defTabSz="457200" eaLnBrk="1" hangingPunct="1"/>
            <a:r>
              <a:rPr sz="500" b="1" noProof="1">
                <a:solidFill>
                  <a:schemeClr val="folHlink"/>
                </a:solidFill>
                <a:latin typeface="Courier New" charset="0"/>
                <a:cs typeface="Courier New" charset="0"/>
              </a:rPr>
              <a:t>    }</a:t>
            </a:r>
          </a:p>
          <a:p>
            <a:pPr defTabSz="457200" eaLnBrk="1" hangingPunct="1"/>
            <a:r>
              <a:rPr sz="500" b="1" noProof="1">
                <a:solidFill>
                  <a:schemeClr val="folHlink"/>
                </a:solidFill>
                <a:latin typeface="Courier New" charset="0"/>
                <a:cs typeface="Courier New" charset="0"/>
              </a:rPr>
              <a:t>    else {</a:t>
            </a:r>
          </a:p>
          <a:p>
            <a:pPr defTabSz="457200" eaLnBrk="1" hangingPunct="1"/>
            <a:r>
              <a:rPr sz="500" b="1" noProof="1">
                <a:solidFill>
                  <a:schemeClr val="folHlink"/>
                </a:solidFill>
                <a:latin typeface="Courier New" charset="0"/>
                <a:cs typeface="Courier New" charset="0"/>
              </a:rPr>
              <a:t>      // Check if the last word of the sentenceString has an entry in the</a:t>
            </a:r>
          </a:p>
          <a:p>
            <a:pPr defTabSz="457200" eaLnBrk="1" hangingPunct="1"/>
            <a:r>
              <a:rPr sz="500" b="1" noProof="1">
                <a:solidFill>
                  <a:schemeClr val="folHlink"/>
                </a:solidFill>
                <a:latin typeface="Courier New" charset="0"/>
                <a:cs typeface="Courier New" charset="0"/>
              </a:rPr>
              <a:t>      // abbreviations dictionary (like Mr etc.)</a:t>
            </a:r>
          </a:p>
          <a:p>
            <a:pPr defTabSz="457200" eaLnBrk="1" hangingPunct="1"/>
            <a:r>
              <a:rPr sz="500" b="1" noProof="1">
                <a:solidFill>
                  <a:schemeClr val="folHlink"/>
                </a:solidFill>
                <a:latin typeface="Courier New" charset="0"/>
                <a:cs typeface="Courier New" charset="0"/>
              </a:rPr>
              <a:t>      String lastword = getLastWord (cand);</a:t>
            </a:r>
          </a:p>
          <a:p>
            <a:pPr defTabSz="457200" eaLnBrk="1" hangingPunct="1"/>
            <a:endParaRPr sz="500" b="1" noProof="1">
              <a:solidFill>
                <a:schemeClr val="folHlink"/>
              </a:solidFill>
              <a:latin typeface="Courier New" charset="0"/>
              <a:cs typeface="Courier New" charset="0"/>
            </a:endParaRPr>
          </a:p>
          <a:p>
            <a:pPr defTabSz="457200" eaLnBrk="1" hangingPunct="1"/>
            <a:r>
              <a:rPr sz="500" b="1" noProof="1">
                <a:solidFill>
                  <a:schemeClr val="folHlink"/>
                </a:solidFill>
                <a:latin typeface="Courier New" charset="0"/>
                <a:cs typeface="Courier New" charset="0"/>
              </a:rPr>
              <a:t>      if (abbreviations.contains (lastword)) { return false; }</a:t>
            </a:r>
          </a:p>
          <a:p>
            <a:pPr defTabSz="457200" eaLnBrk="1" hangingPunct="1"/>
            <a:endParaRPr sz="500" b="1" noProof="1">
              <a:solidFill>
                <a:schemeClr val="folHlink"/>
              </a:solidFill>
              <a:latin typeface="Courier New" charset="0"/>
              <a:cs typeface="Courier New" charset="0"/>
            </a:endParaRPr>
          </a:p>
          <a:p>
            <a:pPr defTabSz="457200" eaLnBrk="1" hangingPunct="1"/>
            <a:r>
              <a:rPr sz="500" b="1" noProof="1">
                <a:solidFill>
                  <a:schemeClr val="folHlink"/>
                </a:solidFill>
                <a:latin typeface="Courier New" charset="0"/>
                <a:cs typeface="Courier New" charset="0"/>
              </a:rPr>
              <a:t>    }</a:t>
            </a:r>
          </a:p>
          <a:p>
            <a:pPr defTabSz="457200" eaLnBrk="1" hangingPunct="1"/>
            <a:endParaRPr sz="500" b="1" noProof="1">
              <a:solidFill>
                <a:schemeClr val="folHlink"/>
              </a:solidFill>
              <a:latin typeface="Courier New" charset="0"/>
              <a:cs typeface="Courier New" charset="0"/>
            </a:endParaRPr>
          </a:p>
          <a:p>
            <a:pPr defTabSz="457200" eaLnBrk="1" hangingPunct="1"/>
            <a:r>
              <a:rPr sz="500" b="1" noProof="1">
                <a:solidFill>
                  <a:schemeClr val="folHlink"/>
                </a:solidFill>
                <a:latin typeface="Courier New" charset="0"/>
                <a:cs typeface="Courier New" charset="0"/>
              </a:rPr>
              <a:t>    return true;</a:t>
            </a:r>
          </a:p>
          <a:p>
            <a:pPr defTabSz="457200" eaLnBrk="1" hangingPunct="1"/>
            <a:r>
              <a:rPr sz="500" b="1" noProof="1">
                <a:solidFill>
                  <a:schemeClr val="folHlink"/>
                </a:solidFill>
                <a:latin typeface="Courier New" charset="0"/>
                <a:cs typeface="Courier New" charset="0"/>
              </a:rPr>
              <a:t>  }</a:t>
            </a:r>
          </a:p>
          <a:p>
            <a:pPr defTabSz="457200" eaLnBrk="1" hangingPunct="1"/>
            <a:r>
              <a:rPr sz="500" b="1" noProof="1">
                <a:solidFill>
                  <a:schemeClr val="folHlink"/>
                </a:solidFill>
                <a:latin typeface="Courier New" charset="0"/>
                <a:cs typeface="Courier New" charset="0"/>
              </a:rPr>
              <a:t>}</a:t>
            </a:r>
            <a:endParaRPr sz="500" b="1" noProof="1">
              <a:solidFill>
                <a:schemeClr val="folHlink"/>
              </a:solidFill>
              <a:cs typeface="Courier New" charset="0"/>
            </a:endParaRPr>
          </a:p>
        </p:txBody>
      </p:sp>
      <p:sp>
        <p:nvSpPr>
          <p:cNvPr id="22" name="Rectangle 21"/>
          <p:cNvSpPr>
            <a:spLocks noChangeArrowheads="1"/>
          </p:cNvSpPr>
          <p:nvPr/>
        </p:nvSpPr>
        <p:spPr bwMode="auto">
          <a:xfrm>
            <a:off x="533400" y="5818188"/>
            <a:ext cx="5727700" cy="339725"/>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pPr eaLnBrk="1" hangingPunct="1">
              <a:lnSpc>
                <a:spcPct val="90000"/>
              </a:lnSpc>
            </a:pPr>
            <a:r>
              <a:rPr lang="en-US" i="1" dirty="0">
                <a:latin typeface="Georgia" charset="0"/>
              </a:rPr>
              <a:t>Java Implementation of Sentence Boundary Detection</a:t>
            </a:r>
          </a:p>
        </p:txBody>
      </p:sp>
      <p:sp>
        <p:nvSpPr>
          <p:cNvPr id="36871" name="Rectangle 6"/>
          <p:cNvSpPr>
            <a:spLocks noChangeArrowheads="1"/>
          </p:cNvSpPr>
          <p:nvPr/>
        </p:nvSpPr>
        <p:spPr bwMode="auto">
          <a:xfrm>
            <a:off x="1371600" y="881063"/>
            <a:ext cx="5286375" cy="2714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pPr eaLnBrk="1" hangingPunct="1"/>
            <a:endParaRPr lang="en-US"/>
          </a:p>
        </p:txBody>
      </p:sp>
      <p:sp>
        <p:nvSpPr>
          <p:cNvPr id="36872" name="Rectangle 7"/>
          <p:cNvSpPr>
            <a:spLocks noChangeArrowheads="1"/>
          </p:cNvSpPr>
          <p:nvPr/>
        </p:nvSpPr>
        <p:spPr bwMode="auto">
          <a:xfrm>
            <a:off x="0" y="0"/>
            <a:ext cx="9144000" cy="762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82880" rIns="182880" anchor="ctr"/>
          <a:lstStyle/>
          <a:p>
            <a:pPr eaLnBrk="1" hangingPunct="1"/>
            <a:r>
              <a:rPr lang="en-US" sz="2200" b="1" dirty="0">
                <a:solidFill>
                  <a:schemeClr val="tx2"/>
                </a:solidFill>
                <a:latin typeface="Whitney LightSC" pitchFamily="50" charset="0"/>
                <a:ea typeface="+mj-ea"/>
                <a:cs typeface="+mj-cs"/>
              </a:rPr>
              <a:t>Usability: Not Easy to Develop &amp; Maintain</a:t>
            </a:r>
          </a:p>
        </p:txBody>
      </p:sp>
      <p:sp>
        <p:nvSpPr>
          <p:cNvPr id="36875" name="Line 10"/>
          <p:cNvSpPr>
            <a:spLocks noChangeShapeType="1"/>
          </p:cNvSpPr>
          <p:nvPr/>
        </p:nvSpPr>
        <p:spPr bwMode="auto">
          <a:xfrm>
            <a:off x="685800" y="5818188"/>
            <a:ext cx="556260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a:lstStyle/>
          <a:p>
            <a:endParaRPr lang="en-US"/>
          </a:p>
        </p:txBody>
      </p:sp>
      <p:sp>
        <p:nvSpPr>
          <p:cNvPr id="2" name="Rectangle 1"/>
          <p:cNvSpPr/>
          <p:nvPr/>
        </p:nvSpPr>
        <p:spPr bwMode="auto">
          <a:xfrm>
            <a:off x="1752600" y="2133600"/>
            <a:ext cx="5715000" cy="1447800"/>
          </a:xfrm>
          <a:prstGeom prst="rect">
            <a:avLst/>
          </a:prstGeom>
          <a:solidFill>
            <a:schemeClr val="bg2">
              <a:lumMod val="20000"/>
              <a:lumOff val="80000"/>
            </a:schemeClr>
          </a:solidFill>
          <a:ln>
            <a:noFill/>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rgbClr val="C00000"/>
                </a:solidFill>
                <a:effectLst/>
                <a:latin typeface="Whitney Light" pitchFamily="50" charset="0"/>
                <a:ea typeface="MS PGothic" charset="0"/>
                <a:cs typeface="Arial" charset="0"/>
              </a:rPr>
              <a:t>A real world</a:t>
            </a:r>
            <a:r>
              <a:rPr kumimoji="0" lang="en-US" sz="2800" b="0" i="0" u="none" strike="noStrike" cap="none" normalizeH="0" dirty="0" smtClean="0">
                <a:ln>
                  <a:noFill/>
                </a:ln>
                <a:solidFill>
                  <a:srgbClr val="C00000"/>
                </a:solidFill>
                <a:effectLst/>
                <a:latin typeface="Whitney Light" pitchFamily="50" charset="0"/>
                <a:ea typeface="MS PGothic" charset="0"/>
                <a:cs typeface="Arial" charset="0"/>
              </a:rPr>
              <a:t> information extraction system may run into hundreds of thousands of lines of code</a:t>
            </a:r>
            <a:endParaRPr kumimoji="0" lang="en-US" sz="2800" b="0" i="0" u="none" strike="noStrike" cap="none" normalizeH="0" baseline="0" dirty="0">
              <a:ln>
                <a:noFill/>
              </a:ln>
              <a:solidFill>
                <a:srgbClr val="C00000"/>
              </a:solidFill>
              <a:effectLst/>
              <a:latin typeface="Whitney Light" pitchFamily="50" charset="0"/>
              <a:ea typeface="MS PGothic" charset="0"/>
              <a:cs typeface="Arial" charset="0"/>
            </a:endParaRPr>
          </a:p>
        </p:txBody>
      </p:sp>
      <p:sp>
        <p:nvSpPr>
          <p:cNvPr id="7" name="Date Placeholder 6"/>
          <p:cNvSpPr>
            <a:spLocks noGrp="1"/>
          </p:cNvSpPr>
          <p:nvPr>
            <p:ph type="dt" sz="half" idx="12"/>
          </p:nvPr>
        </p:nvSpPr>
        <p:spPr/>
        <p:txBody>
          <a:bodyPr/>
          <a:lstStyle/>
          <a:p>
            <a:pPr>
              <a:defRPr/>
            </a:pPr>
            <a:r>
              <a:rPr lang="en-US" altLang="en-US" smtClean="0"/>
              <a:t> </a:t>
            </a:r>
            <a:endParaRPr lang="en-US" altLang="en-US"/>
          </a:p>
        </p:txBody>
      </p:sp>
    </p:spTree>
    <p:extLst>
      <p:ext uri="{BB962C8B-B14F-4D97-AF65-F5344CB8AC3E}">
        <p14:creationId xmlns:p14="http://schemas.microsoft.com/office/powerpoint/2010/main" val="306716721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8"/>
          <p:cNvSpPr>
            <a:spLocks noGrp="1" noChangeArrowheads="1"/>
          </p:cNvSpPr>
          <p:nvPr>
            <p:ph type="sldNum" sz="quarter" idx="10"/>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fld id="{4594493E-DC60-4A59-80E2-3BE83C87016A}" type="slidenum">
              <a:rPr lang="en-US" altLang="en-US" sz="1000">
                <a:solidFill>
                  <a:srgbClr val="FFFFFF"/>
                </a:solidFill>
              </a:rPr>
              <a:pPr eaLnBrk="1" hangingPunct="1"/>
              <a:t>70</a:t>
            </a:fld>
            <a:endParaRPr lang="en-US" altLang="en-US" sz="1000">
              <a:solidFill>
                <a:srgbClr val="FFFFFF"/>
              </a:solidFill>
            </a:endParaRPr>
          </a:p>
        </p:txBody>
      </p:sp>
      <p:sp>
        <p:nvSpPr>
          <p:cNvPr id="507906" name="Rectangle 2"/>
          <p:cNvSpPr>
            <a:spLocks noGrp="1" noChangeArrowheads="1"/>
          </p:cNvSpPr>
          <p:nvPr>
            <p:ph type="title"/>
          </p:nvPr>
        </p:nvSpPr>
        <p:spPr>
          <a:xfrm>
            <a:off x="152400" y="609600"/>
            <a:ext cx="8305800" cy="914400"/>
          </a:xfrm>
          <a:noFill/>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r>
              <a:rPr lang="en-US" dirty="0">
                <a:ea typeface="ＭＳ Ｐゴシック" charset="0"/>
              </a:rPr>
              <a:t>First order representation of </a:t>
            </a:r>
            <a:r>
              <a:rPr lang="en-US" dirty="0" smtClean="0">
                <a:ea typeface="ＭＳ Ｐゴシック" charset="0"/>
              </a:rPr>
              <a:t>labeled data</a:t>
            </a:r>
            <a:endParaRPr lang="en-US" dirty="0">
              <a:ea typeface="ＭＳ Ｐゴシック" charset="0"/>
            </a:endParaRPr>
          </a:p>
        </p:txBody>
      </p:sp>
      <p:sp>
        <p:nvSpPr>
          <p:cNvPr id="507907" name="Text Box 3"/>
          <p:cNvSpPr txBox="1">
            <a:spLocks noChangeArrowheads="1"/>
          </p:cNvSpPr>
          <p:nvPr/>
        </p:nvSpPr>
        <p:spPr bwMode="auto">
          <a:xfrm>
            <a:off x="3200400" y="1524000"/>
            <a:ext cx="2624138" cy="3365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defRPr/>
            </a:pPr>
            <a:r>
              <a:rPr lang="en-US" sz="1600">
                <a:solidFill>
                  <a:schemeClr val="tx1"/>
                </a:solidFill>
                <a:latin typeface="Arial" charset="0"/>
                <a:ea typeface="ＭＳ Ｐゴシック" charset="0"/>
                <a:cs typeface="ＭＳ Ｐゴシック" charset="0"/>
              </a:rPr>
              <a:t>&lt;PER&gt; </a:t>
            </a:r>
            <a:r>
              <a:rPr lang="en-US" sz="1600" b="1">
                <a:solidFill>
                  <a:schemeClr val="tx1"/>
                </a:solidFill>
                <a:latin typeface="Arial" charset="0"/>
                <a:ea typeface="ＭＳ Ｐゴシック" charset="0"/>
                <a:cs typeface="ＭＳ Ｐゴシック" charset="0"/>
              </a:rPr>
              <a:t>M. Waugh</a:t>
            </a:r>
            <a:r>
              <a:rPr lang="en-US" sz="1600">
                <a:solidFill>
                  <a:schemeClr val="tx1"/>
                </a:solidFill>
                <a:latin typeface="Arial" charset="0"/>
                <a:ea typeface="ＭＳ Ｐゴシック" charset="0"/>
                <a:cs typeface="ＭＳ Ｐゴシック" charset="0"/>
              </a:rPr>
              <a:t> &lt;/PER&gt;</a:t>
            </a:r>
          </a:p>
        </p:txBody>
      </p:sp>
      <p:sp>
        <p:nvSpPr>
          <p:cNvPr id="507908" name="Text Box 4"/>
          <p:cNvSpPr txBox="1">
            <a:spLocks noChangeArrowheads="1"/>
          </p:cNvSpPr>
          <p:nvPr/>
        </p:nvSpPr>
        <p:spPr bwMode="auto">
          <a:xfrm>
            <a:off x="460375" y="2209800"/>
            <a:ext cx="1298575" cy="12493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spcBef>
                <a:spcPct val="0"/>
              </a:spcBef>
              <a:defRPr/>
            </a:pPr>
            <a:r>
              <a:rPr lang="en-US" sz="1600" b="1">
                <a:solidFill>
                  <a:schemeClr val="tx1"/>
                </a:solidFill>
                <a:latin typeface="Arial" charset="0"/>
                <a:ea typeface="ＭＳ Ｐゴシック" charset="0"/>
                <a:cs typeface="ＭＳ Ｐゴシック" charset="0"/>
              </a:rPr>
              <a:t>BF rules</a:t>
            </a:r>
          </a:p>
          <a:p>
            <a:pPr>
              <a:spcBef>
                <a:spcPct val="0"/>
              </a:spcBef>
              <a:defRPr/>
            </a:pPr>
            <a:r>
              <a:rPr lang="en-US" sz="1800">
                <a:solidFill>
                  <a:schemeClr val="tx1"/>
                </a:solidFill>
                <a:latin typeface="Arial" charset="0"/>
                <a:ea typeface="ＭＳ Ｐゴシック" charset="0"/>
                <a:cs typeface="ＭＳ Ｐゴシック" charset="0"/>
              </a:rPr>
              <a:t>-- </a:t>
            </a:r>
          </a:p>
          <a:p>
            <a:pPr>
              <a:spcBef>
                <a:spcPct val="0"/>
              </a:spcBef>
              <a:defRPr/>
            </a:pPr>
            <a:r>
              <a:rPr lang="en-US" sz="1400">
                <a:solidFill>
                  <a:schemeClr val="tx1"/>
                </a:solidFill>
                <a:latin typeface="Arial" charset="0"/>
                <a:ea typeface="ＭＳ Ｐゴシック" charset="0"/>
                <a:cs typeface="ＭＳ Ｐゴシック" charset="0"/>
              </a:rPr>
              <a:t>Caps</a:t>
            </a:r>
          </a:p>
          <a:p>
            <a:pPr>
              <a:spcBef>
                <a:spcPct val="0"/>
              </a:spcBef>
              <a:defRPr/>
            </a:pPr>
            <a:r>
              <a:rPr lang="en-US" sz="1400">
                <a:solidFill>
                  <a:schemeClr val="tx1"/>
                </a:solidFill>
                <a:latin typeface="Arial" charset="0"/>
                <a:ea typeface="ＭＳ Ｐゴシック" charset="0"/>
                <a:cs typeface="ＭＳ Ｐゴシック" charset="0"/>
              </a:rPr>
              <a:t>LastNameDict</a:t>
            </a:r>
          </a:p>
          <a:p>
            <a:pPr>
              <a:spcBef>
                <a:spcPct val="0"/>
              </a:spcBef>
              <a:defRPr/>
            </a:pPr>
            <a:r>
              <a:rPr lang="en-US" sz="1400">
                <a:solidFill>
                  <a:schemeClr val="tx1"/>
                </a:solidFill>
                <a:latin typeface="Arial" charset="0"/>
                <a:ea typeface="ＭＳ Ｐゴシック" charset="0"/>
                <a:cs typeface="ＭＳ Ｐゴシック" charset="0"/>
              </a:rPr>
              <a:t>InitialDict</a:t>
            </a:r>
          </a:p>
        </p:txBody>
      </p:sp>
      <p:sp>
        <p:nvSpPr>
          <p:cNvPr id="507909" name="Text Box 5"/>
          <p:cNvSpPr txBox="1">
            <a:spLocks noChangeArrowheads="1"/>
          </p:cNvSpPr>
          <p:nvPr/>
        </p:nvSpPr>
        <p:spPr bwMode="auto">
          <a:xfrm>
            <a:off x="2286000" y="2209800"/>
            <a:ext cx="2587625" cy="1524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spcBef>
                <a:spcPct val="0"/>
              </a:spcBef>
            </a:pPr>
            <a:r>
              <a:rPr lang="en-US" altLang="en-US" b="1">
                <a:solidFill>
                  <a:schemeClr val="tx1"/>
                </a:solidFill>
              </a:rPr>
              <a:t>Textual Spans generated</a:t>
            </a:r>
          </a:p>
          <a:p>
            <a:pPr eaLnBrk="1" hangingPunct="1">
              <a:spcBef>
                <a:spcPct val="0"/>
              </a:spcBef>
            </a:pPr>
            <a:r>
              <a:rPr lang="en-US" altLang="en-US" sz="1800">
                <a:solidFill>
                  <a:schemeClr val="tx1"/>
                </a:solidFill>
              </a:rPr>
              <a:t>--</a:t>
            </a:r>
          </a:p>
          <a:p>
            <a:pPr eaLnBrk="1" hangingPunct="1">
              <a:spcBef>
                <a:spcPct val="0"/>
              </a:spcBef>
            </a:pPr>
            <a:r>
              <a:rPr lang="en-US" altLang="en-US" sz="1400">
                <a:solidFill>
                  <a:schemeClr val="tx1"/>
                </a:solidFill>
              </a:rPr>
              <a:t>Caps </a:t>
            </a:r>
            <a:r>
              <a:rPr lang="en-US" altLang="en-US" sz="1400">
                <a:solidFill>
                  <a:schemeClr val="tx1"/>
                </a:solidFill>
                <a:sym typeface="Wingdings" panose="05000000000000000000" pitchFamily="2" charset="2"/>
              </a:rPr>
              <a:t> </a:t>
            </a:r>
            <a:r>
              <a:rPr lang="en-US" altLang="en-US" sz="1400" i="1">
                <a:solidFill>
                  <a:schemeClr val="tx1"/>
                </a:solidFill>
                <a:latin typeface="Consolas" panose="020B0609020204030204" pitchFamily="49" charset="0"/>
                <a:sym typeface="Wingdings" panose="05000000000000000000" pitchFamily="2" charset="2"/>
              </a:rPr>
              <a:t>Waugh</a:t>
            </a:r>
          </a:p>
          <a:p>
            <a:pPr eaLnBrk="1" hangingPunct="1">
              <a:spcBef>
                <a:spcPct val="0"/>
              </a:spcBef>
            </a:pPr>
            <a:r>
              <a:rPr lang="en-US" altLang="en-US" sz="1400">
                <a:solidFill>
                  <a:schemeClr val="tx1"/>
                </a:solidFill>
                <a:sym typeface="Wingdings" panose="05000000000000000000" pitchFamily="2" charset="2"/>
              </a:rPr>
              <a:t>LastNameDict  </a:t>
            </a:r>
            <a:r>
              <a:rPr lang="en-US" altLang="en-US" sz="1400" i="1">
                <a:solidFill>
                  <a:schemeClr val="tx1"/>
                </a:solidFill>
                <a:latin typeface="Consolas" panose="020B0609020204030204" pitchFamily="49" charset="0"/>
                <a:sym typeface="Wingdings" panose="05000000000000000000" pitchFamily="2" charset="2"/>
              </a:rPr>
              <a:t>Waugh</a:t>
            </a:r>
          </a:p>
          <a:p>
            <a:pPr eaLnBrk="1" hangingPunct="1">
              <a:spcBef>
                <a:spcPct val="0"/>
              </a:spcBef>
            </a:pPr>
            <a:r>
              <a:rPr lang="en-US" altLang="en-US" sz="1400">
                <a:solidFill>
                  <a:schemeClr val="tx1"/>
                </a:solidFill>
                <a:sym typeface="Wingdings" panose="05000000000000000000" pitchFamily="2" charset="2"/>
              </a:rPr>
              <a:t>InitialDict  </a:t>
            </a:r>
            <a:r>
              <a:rPr lang="en-US" altLang="en-US" sz="1400" i="1">
                <a:solidFill>
                  <a:schemeClr val="tx1"/>
                </a:solidFill>
                <a:latin typeface="Consolas" panose="020B0609020204030204" pitchFamily="49" charset="0"/>
                <a:sym typeface="Wingdings" panose="05000000000000000000" pitchFamily="2" charset="2"/>
              </a:rPr>
              <a:t>M</a:t>
            </a:r>
            <a:r>
              <a:rPr lang="en-US" altLang="en-US" sz="1400" i="1">
                <a:solidFill>
                  <a:schemeClr val="tx1"/>
                </a:solidFill>
                <a:sym typeface="Wingdings" panose="05000000000000000000" pitchFamily="2" charset="2"/>
              </a:rPr>
              <a:t>.</a:t>
            </a:r>
          </a:p>
          <a:p>
            <a:pPr eaLnBrk="1" hangingPunct="1">
              <a:spcBef>
                <a:spcPct val="0"/>
              </a:spcBef>
            </a:pPr>
            <a:r>
              <a:rPr lang="en-US" altLang="en-US" sz="1800">
                <a:solidFill>
                  <a:schemeClr val="tx1"/>
                </a:solidFill>
                <a:sym typeface="Wingdings" panose="05000000000000000000" pitchFamily="2" charset="2"/>
              </a:rPr>
              <a:t>…</a:t>
            </a:r>
            <a:endParaRPr lang="en-US" altLang="en-US" sz="1800">
              <a:solidFill>
                <a:schemeClr val="tx1"/>
              </a:solidFill>
            </a:endParaRPr>
          </a:p>
        </p:txBody>
      </p:sp>
      <p:sp>
        <p:nvSpPr>
          <p:cNvPr id="507910" name="Text Box 6"/>
          <p:cNvSpPr txBox="1">
            <a:spLocks noChangeArrowheads="1"/>
          </p:cNvSpPr>
          <p:nvPr/>
        </p:nvSpPr>
        <p:spPr bwMode="auto">
          <a:xfrm>
            <a:off x="5010150" y="2286000"/>
            <a:ext cx="3432175" cy="10366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spcBef>
                <a:spcPct val="0"/>
              </a:spcBef>
              <a:defRPr/>
            </a:pPr>
            <a:r>
              <a:rPr lang="en-US" sz="1600" b="1">
                <a:solidFill>
                  <a:schemeClr val="tx1"/>
                </a:solidFill>
                <a:latin typeface="Arial" charset="0"/>
                <a:ea typeface="ＭＳ Ｐゴシック" charset="0"/>
                <a:cs typeface="ＭＳ Ｐゴシック" charset="0"/>
              </a:rPr>
              <a:t>First Order Logic predicates</a:t>
            </a:r>
          </a:p>
          <a:p>
            <a:pPr>
              <a:spcBef>
                <a:spcPct val="0"/>
              </a:spcBef>
              <a:defRPr/>
            </a:pPr>
            <a:r>
              <a:rPr lang="en-US" sz="1800">
                <a:solidFill>
                  <a:schemeClr val="tx1"/>
                </a:solidFill>
                <a:latin typeface="Arial" charset="0"/>
                <a:ea typeface="ＭＳ Ｐゴシック" charset="0"/>
                <a:cs typeface="ＭＳ Ｐゴシック" charset="0"/>
              </a:rPr>
              <a:t>--</a:t>
            </a:r>
          </a:p>
          <a:p>
            <a:pPr>
              <a:spcBef>
                <a:spcPct val="0"/>
              </a:spcBef>
              <a:defRPr/>
            </a:pPr>
            <a:r>
              <a:rPr lang="en-US" sz="1400">
                <a:solidFill>
                  <a:schemeClr val="tx1"/>
                </a:solidFill>
                <a:latin typeface="Consolas" charset="0"/>
                <a:ea typeface="ＭＳ Ｐゴシック" charset="0"/>
                <a:cs typeface="ＭＳ Ｐゴシック" charset="0"/>
              </a:rPr>
              <a:t>Caps(Waugh), LastNameDict(Waugh),</a:t>
            </a:r>
          </a:p>
          <a:p>
            <a:pPr>
              <a:spcBef>
                <a:spcPct val="0"/>
              </a:spcBef>
              <a:defRPr/>
            </a:pPr>
            <a:r>
              <a:rPr lang="en-US" sz="1400">
                <a:solidFill>
                  <a:schemeClr val="tx1"/>
                </a:solidFill>
                <a:latin typeface="Consolas" charset="0"/>
                <a:ea typeface="ＭＳ Ｐゴシック" charset="0"/>
                <a:cs typeface="ＭＳ Ｐゴシック" charset="0"/>
              </a:rPr>
              <a:t>InitialDict(M.)</a:t>
            </a:r>
          </a:p>
        </p:txBody>
      </p:sp>
      <p:sp>
        <p:nvSpPr>
          <p:cNvPr id="507911" name="Text Box 7"/>
          <p:cNvSpPr txBox="1">
            <a:spLocks noChangeArrowheads="1"/>
          </p:cNvSpPr>
          <p:nvPr/>
        </p:nvSpPr>
        <p:spPr bwMode="auto">
          <a:xfrm>
            <a:off x="6026150" y="4038600"/>
            <a:ext cx="2644775" cy="14620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spcBef>
                <a:spcPct val="0"/>
              </a:spcBef>
              <a:defRPr/>
            </a:pPr>
            <a:r>
              <a:rPr lang="en-US" sz="1600" b="1">
                <a:solidFill>
                  <a:schemeClr val="tx1"/>
                </a:solidFill>
                <a:latin typeface="Arial" charset="0"/>
                <a:ea typeface="ＭＳ Ｐゴシック" charset="0"/>
                <a:cs typeface="ＭＳ Ｐゴシック" charset="0"/>
              </a:rPr>
              <a:t>Glue predicates</a:t>
            </a:r>
          </a:p>
          <a:p>
            <a:pPr>
              <a:spcBef>
                <a:spcPct val="0"/>
              </a:spcBef>
              <a:defRPr/>
            </a:pPr>
            <a:r>
              <a:rPr lang="en-US" sz="1800">
                <a:solidFill>
                  <a:schemeClr val="tx1"/>
                </a:solidFill>
                <a:latin typeface="Arial" charset="0"/>
                <a:ea typeface="ＭＳ Ｐゴシック" charset="0"/>
                <a:cs typeface="ＭＳ Ｐゴシック" charset="0"/>
              </a:rPr>
              <a:t>--</a:t>
            </a:r>
          </a:p>
          <a:p>
            <a:pPr>
              <a:spcBef>
                <a:spcPct val="0"/>
              </a:spcBef>
              <a:defRPr/>
            </a:pPr>
            <a:r>
              <a:rPr lang="en-US" sz="1400">
                <a:solidFill>
                  <a:schemeClr val="tx1"/>
                </a:solidFill>
                <a:latin typeface="Consolas" charset="0"/>
                <a:ea typeface="ＭＳ Ｐゴシック" charset="0"/>
                <a:cs typeface="ＭＳ Ｐゴシック" charset="0"/>
              </a:rPr>
              <a:t>contains(M. Waugh, M.)</a:t>
            </a:r>
          </a:p>
          <a:p>
            <a:pPr>
              <a:spcBef>
                <a:spcPct val="0"/>
              </a:spcBef>
              <a:defRPr/>
            </a:pPr>
            <a:r>
              <a:rPr lang="en-US" sz="1400">
                <a:solidFill>
                  <a:schemeClr val="tx1"/>
                </a:solidFill>
                <a:latin typeface="Consolas" charset="0"/>
                <a:ea typeface="ＭＳ Ｐゴシック" charset="0"/>
                <a:cs typeface="ＭＳ Ｐゴシック" charset="0"/>
              </a:rPr>
              <a:t>contains(M. Waugh, Waugh)</a:t>
            </a:r>
          </a:p>
          <a:p>
            <a:pPr>
              <a:spcBef>
                <a:spcPct val="0"/>
              </a:spcBef>
              <a:defRPr/>
            </a:pPr>
            <a:r>
              <a:rPr lang="en-US" sz="1400">
                <a:solidFill>
                  <a:schemeClr val="tx1"/>
                </a:solidFill>
                <a:latin typeface="Consolas" charset="0"/>
                <a:ea typeface="ＭＳ Ｐゴシック" charset="0"/>
                <a:cs typeface="ＭＳ Ｐゴシック" charset="0"/>
              </a:rPr>
              <a:t>before(M., Waugh)</a:t>
            </a:r>
          </a:p>
          <a:p>
            <a:pPr>
              <a:spcBef>
                <a:spcPct val="0"/>
              </a:spcBef>
              <a:defRPr/>
            </a:pPr>
            <a:r>
              <a:rPr lang="en-US" sz="1400">
                <a:solidFill>
                  <a:schemeClr val="tx1"/>
                </a:solidFill>
                <a:latin typeface="Consolas" charset="0"/>
                <a:ea typeface="ＭＳ Ｐゴシック" charset="0"/>
                <a:cs typeface="ＭＳ Ｐゴシック" charset="0"/>
              </a:rPr>
              <a:t>equals(Waugh, Waugh)</a:t>
            </a:r>
          </a:p>
        </p:txBody>
      </p:sp>
      <p:sp>
        <p:nvSpPr>
          <p:cNvPr id="507912" name="Text Box 8"/>
          <p:cNvSpPr txBox="1">
            <a:spLocks noChangeArrowheads="1"/>
          </p:cNvSpPr>
          <p:nvPr/>
        </p:nvSpPr>
        <p:spPr bwMode="auto">
          <a:xfrm>
            <a:off x="7162800" y="3505200"/>
            <a:ext cx="331788" cy="3968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defRPr/>
            </a:pPr>
            <a:r>
              <a:rPr lang="en-US" sz="2000" b="1">
                <a:solidFill>
                  <a:schemeClr val="tx1"/>
                </a:solidFill>
                <a:latin typeface="Arial" charset="0"/>
                <a:ea typeface="ＭＳ Ｐゴシック" charset="0"/>
                <a:cs typeface="ＭＳ Ｐゴシック" charset="0"/>
              </a:rPr>
              <a:t>+</a:t>
            </a:r>
          </a:p>
        </p:txBody>
      </p:sp>
      <p:sp>
        <p:nvSpPr>
          <p:cNvPr id="507913" name="Text Box 9"/>
          <p:cNvSpPr txBox="1">
            <a:spLocks noChangeArrowheads="1"/>
          </p:cNvSpPr>
          <p:nvPr/>
        </p:nvSpPr>
        <p:spPr bwMode="auto">
          <a:xfrm>
            <a:off x="685800" y="5638800"/>
            <a:ext cx="8070850" cy="762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defRPr/>
            </a:pPr>
            <a:r>
              <a:rPr lang="en-US" sz="1400" b="1" i="1">
                <a:solidFill>
                  <a:srgbClr val="FF0000"/>
                </a:solidFill>
                <a:latin typeface="Consolas" charset="0"/>
                <a:ea typeface="ＭＳ Ｐゴシック" charset="0"/>
                <a:cs typeface="ＭＳ Ｐゴシック" charset="0"/>
              </a:rPr>
              <a:t>person(M. Waugh, d1) :- contains(M. Waugh, M.), InitialDict(M.), </a:t>
            </a:r>
          </a:p>
          <a:p>
            <a:pPr algn="l">
              <a:spcBef>
                <a:spcPct val="0"/>
              </a:spcBef>
              <a:defRPr/>
            </a:pPr>
            <a:r>
              <a:rPr lang="en-US" sz="1400" b="1" i="1">
                <a:solidFill>
                  <a:srgbClr val="FF0000"/>
                </a:solidFill>
                <a:latin typeface="Consolas" charset="0"/>
                <a:ea typeface="ＭＳ Ｐゴシック" charset="0"/>
                <a:cs typeface="ＭＳ Ｐゴシック" charset="0"/>
              </a:rPr>
              <a:t>                        contains(M. Waugh, Waugh), before(M., Waugh), </a:t>
            </a:r>
          </a:p>
          <a:p>
            <a:pPr algn="l">
              <a:spcBef>
                <a:spcPct val="0"/>
              </a:spcBef>
              <a:defRPr/>
            </a:pPr>
            <a:r>
              <a:rPr lang="en-US" sz="1400" b="1" i="1">
                <a:solidFill>
                  <a:srgbClr val="FF0000"/>
                </a:solidFill>
                <a:latin typeface="Consolas" charset="0"/>
                <a:ea typeface="ＭＳ Ｐゴシック" charset="0"/>
                <a:cs typeface="ＭＳ Ｐゴシック" charset="0"/>
              </a:rPr>
              <a:t>                        Caps(Waugh), LastNameDict(Waugh), equals(Waugh, Waugh),</a:t>
            </a:r>
            <a:r>
              <a:rPr lang="en-US" sz="1600" b="1" i="1">
                <a:solidFill>
                  <a:srgbClr val="FF0000"/>
                </a:solidFill>
                <a:latin typeface="Consolas" charset="0"/>
                <a:ea typeface="ＭＳ Ｐゴシック" charset="0"/>
                <a:cs typeface="ＭＳ Ｐゴシック" charset="0"/>
              </a:rPr>
              <a:t> </a:t>
            </a:r>
          </a:p>
        </p:txBody>
      </p:sp>
      <p:sp>
        <p:nvSpPr>
          <p:cNvPr id="507914" name="AutoShape 10"/>
          <p:cNvSpPr>
            <a:spLocks noChangeArrowheads="1"/>
          </p:cNvSpPr>
          <p:nvPr/>
        </p:nvSpPr>
        <p:spPr bwMode="auto">
          <a:xfrm rot="10800000">
            <a:off x="4114800" y="3962400"/>
            <a:ext cx="1676400" cy="1447800"/>
          </a:xfrm>
          <a:custGeom>
            <a:avLst/>
            <a:gdLst>
              <a:gd name="T0" fmla="*/ 1197462 w 21600"/>
              <a:gd name="T1" fmla="*/ 0 h 21600"/>
              <a:gd name="T2" fmla="*/ 718446 w 21600"/>
              <a:gd name="T3" fmla="*/ 482600 h 21600"/>
              <a:gd name="T4" fmla="*/ 0 w 21600"/>
              <a:gd name="T5" fmla="*/ 1206567 h 21600"/>
              <a:gd name="T6" fmla="*/ 718446 w 21600"/>
              <a:gd name="T7" fmla="*/ 1447800 h 21600"/>
              <a:gd name="T8" fmla="*/ 1436892 w 21600"/>
              <a:gd name="T9" fmla="*/ 1005417 h 21600"/>
              <a:gd name="T10" fmla="*/ 1676400 w 21600"/>
              <a:gd name="T11" fmla="*/ 482600 h 21600"/>
              <a:gd name="T12" fmla="*/ 17694720 60000 65536"/>
              <a:gd name="T13" fmla="*/ 11796480 60000 65536"/>
              <a:gd name="T14" fmla="*/ 11796480 60000 65536"/>
              <a:gd name="T15" fmla="*/ 5898240 60000 65536"/>
              <a:gd name="T16" fmla="*/ 0 60000 65536"/>
              <a:gd name="T17" fmla="*/ 0 60000 65536"/>
              <a:gd name="T18" fmla="*/ 0 w 21600"/>
              <a:gd name="T19" fmla="*/ 14400 h 21600"/>
              <a:gd name="T20" fmla="*/ 18514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lnTo>
                  <a:pt x="15429" y="0"/>
                </a:lnTo>
                <a:close/>
              </a:path>
            </a:pathLst>
          </a:cu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endParaRPr lang="en-US"/>
          </a:p>
        </p:txBody>
      </p:sp>
      <p:sp>
        <p:nvSpPr>
          <p:cNvPr id="507915" name="Rectangle 11"/>
          <p:cNvSpPr>
            <a:spLocks noChangeArrowheads="1"/>
          </p:cNvSpPr>
          <p:nvPr/>
        </p:nvSpPr>
        <p:spPr bwMode="auto">
          <a:xfrm>
            <a:off x="228600" y="5562600"/>
            <a:ext cx="8534400" cy="838200"/>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507916" name="Line 12"/>
          <p:cNvSpPr>
            <a:spLocks noChangeShapeType="1"/>
          </p:cNvSpPr>
          <p:nvPr/>
        </p:nvSpPr>
        <p:spPr bwMode="auto">
          <a:xfrm>
            <a:off x="762000" y="4800600"/>
            <a:ext cx="381000" cy="914400"/>
          </a:xfrm>
          <a:prstGeom prst="line">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507917" name="Text Box 13"/>
          <p:cNvSpPr txBox="1">
            <a:spLocks noChangeArrowheads="1"/>
          </p:cNvSpPr>
          <p:nvPr/>
        </p:nvSpPr>
        <p:spPr bwMode="auto">
          <a:xfrm>
            <a:off x="288925" y="4327525"/>
            <a:ext cx="2670175" cy="3365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defRPr/>
            </a:pPr>
            <a:r>
              <a:rPr lang="en-US" sz="1600" b="1">
                <a:solidFill>
                  <a:schemeClr val="tx1"/>
                </a:solidFill>
                <a:latin typeface="Arial" charset="0"/>
                <a:ea typeface="ＭＳ Ｐゴシック" charset="0"/>
                <a:cs typeface="ＭＳ Ｐゴシック" charset="0"/>
              </a:rPr>
              <a:t>First order representation</a:t>
            </a:r>
          </a:p>
        </p:txBody>
      </p:sp>
      <p:sp>
        <p:nvSpPr>
          <p:cNvPr id="507918" name="Text Box 14"/>
          <p:cNvSpPr txBox="1">
            <a:spLocks noChangeArrowheads="1"/>
          </p:cNvSpPr>
          <p:nvPr/>
        </p:nvSpPr>
        <p:spPr bwMode="auto">
          <a:xfrm>
            <a:off x="838200" y="2819400"/>
            <a:ext cx="8070850" cy="762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defRPr/>
            </a:pPr>
            <a:r>
              <a:rPr lang="en-US" sz="1400" b="1" i="1">
                <a:solidFill>
                  <a:srgbClr val="FF0000"/>
                </a:solidFill>
                <a:latin typeface="Consolas" charset="0"/>
                <a:ea typeface="ＭＳ Ｐゴシック" charset="0"/>
                <a:cs typeface="ＭＳ Ｐゴシック" charset="0"/>
              </a:rPr>
              <a:t>person(M. Waugh, d1) :- contains(M. Waugh, M.), InitialDict(M.), </a:t>
            </a:r>
          </a:p>
          <a:p>
            <a:pPr algn="l">
              <a:spcBef>
                <a:spcPct val="0"/>
              </a:spcBef>
              <a:defRPr/>
            </a:pPr>
            <a:r>
              <a:rPr lang="en-US" sz="1400" b="1" i="1">
                <a:solidFill>
                  <a:srgbClr val="FF0000"/>
                </a:solidFill>
                <a:latin typeface="Consolas" charset="0"/>
                <a:ea typeface="ＭＳ Ｐゴシック" charset="0"/>
                <a:cs typeface="ＭＳ Ｐゴシック" charset="0"/>
              </a:rPr>
              <a:t>                        contains(M. Waugh, Waugh), before(M., Waugh), </a:t>
            </a:r>
          </a:p>
          <a:p>
            <a:pPr algn="l">
              <a:spcBef>
                <a:spcPct val="0"/>
              </a:spcBef>
              <a:defRPr/>
            </a:pPr>
            <a:r>
              <a:rPr lang="en-US" sz="1400" b="1" i="1">
                <a:solidFill>
                  <a:srgbClr val="FF0000"/>
                </a:solidFill>
                <a:latin typeface="Consolas" charset="0"/>
                <a:ea typeface="ＭＳ Ｐゴシック" charset="0"/>
                <a:cs typeface="ＭＳ Ｐゴシック" charset="0"/>
              </a:rPr>
              <a:t>                        Caps(Waugh), LastNameDict(Waugh), equals(Waugh, Waugh),</a:t>
            </a:r>
            <a:r>
              <a:rPr lang="en-US" sz="1600" b="1" i="1">
                <a:solidFill>
                  <a:srgbClr val="FF0000"/>
                </a:solidFill>
                <a:latin typeface="Consolas" charset="0"/>
                <a:ea typeface="ＭＳ Ｐゴシック" charset="0"/>
                <a:cs typeface="ＭＳ Ｐゴシック" charset="0"/>
              </a:rPr>
              <a:t> </a:t>
            </a:r>
          </a:p>
        </p:txBody>
      </p:sp>
      <p:sp>
        <p:nvSpPr>
          <p:cNvPr id="507919" name="Rectangle 15"/>
          <p:cNvSpPr>
            <a:spLocks noChangeArrowheads="1"/>
          </p:cNvSpPr>
          <p:nvPr/>
        </p:nvSpPr>
        <p:spPr bwMode="auto">
          <a:xfrm>
            <a:off x="381000" y="2743200"/>
            <a:ext cx="8534400" cy="838200"/>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Tree>
    <p:extLst>
      <p:ext uri="{BB962C8B-B14F-4D97-AF65-F5344CB8AC3E}">
        <p14:creationId xmlns:p14="http://schemas.microsoft.com/office/powerpoint/2010/main" val="317877168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07908"/>
                                        </p:tgtEl>
                                        <p:attrNameLst>
                                          <p:attrName>style.visibility</p:attrName>
                                        </p:attrNameLst>
                                      </p:cBhvr>
                                      <p:to>
                                        <p:strVal val="visible"/>
                                      </p:to>
                                    </p:set>
                                    <p:animEffect transition="in" filter="box(in)">
                                      <p:cBhvr>
                                        <p:cTn id="7" dur="500"/>
                                        <p:tgtEl>
                                          <p:spTgt spid="50790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07909"/>
                                        </p:tgtEl>
                                        <p:attrNameLst>
                                          <p:attrName>style.visibility</p:attrName>
                                        </p:attrNameLst>
                                      </p:cBhvr>
                                      <p:to>
                                        <p:strVal val="visible"/>
                                      </p:to>
                                    </p:set>
                                    <p:animEffect transition="in" filter="box(in)">
                                      <p:cBhvr>
                                        <p:cTn id="12" dur="500"/>
                                        <p:tgtEl>
                                          <p:spTgt spid="50790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507910"/>
                                        </p:tgtEl>
                                        <p:attrNameLst>
                                          <p:attrName>style.visibility</p:attrName>
                                        </p:attrNameLst>
                                      </p:cBhvr>
                                      <p:to>
                                        <p:strVal val="visible"/>
                                      </p:to>
                                    </p:set>
                                    <p:animEffect transition="in" filter="box(in)">
                                      <p:cBhvr>
                                        <p:cTn id="17" dur="500"/>
                                        <p:tgtEl>
                                          <p:spTgt spid="507910"/>
                                        </p:tgtEl>
                                      </p:cBhvr>
                                    </p:animEffect>
                                  </p:childTnLst>
                                </p:cTn>
                              </p:par>
                              <p:par>
                                <p:cTn id="18" presetID="4" presetClass="exit" presetSubtype="16" fill="hold" grpId="1" nodeType="withEffect">
                                  <p:stCondLst>
                                    <p:cond delay="0"/>
                                  </p:stCondLst>
                                  <p:childTnLst>
                                    <p:animEffect transition="out" filter="box(in)">
                                      <p:cBhvr>
                                        <p:cTn id="19" dur="500"/>
                                        <p:tgtEl>
                                          <p:spTgt spid="507908"/>
                                        </p:tgtEl>
                                      </p:cBhvr>
                                    </p:animEffect>
                                    <p:set>
                                      <p:cBhvr>
                                        <p:cTn id="20" dur="1" fill="hold">
                                          <p:stCondLst>
                                            <p:cond delay="499"/>
                                          </p:stCondLst>
                                        </p:cTn>
                                        <p:tgtEl>
                                          <p:spTgt spid="507908"/>
                                        </p:tgtEl>
                                        <p:attrNameLst>
                                          <p:attrName>style.visibility</p:attrName>
                                        </p:attrNameLst>
                                      </p:cBhvr>
                                      <p:to>
                                        <p:strVal val="hidden"/>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4" presetClass="entr" presetSubtype="16" fill="hold" grpId="0" nodeType="clickEffect">
                                  <p:stCondLst>
                                    <p:cond delay="0"/>
                                  </p:stCondLst>
                                  <p:childTnLst>
                                    <p:set>
                                      <p:cBhvr>
                                        <p:cTn id="24" dur="1" fill="hold">
                                          <p:stCondLst>
                                            <p:cond delay="0"/>
                                          </p:stCondLst>
                                        </p:cTn>
                                        <p:tgtEl>
                                          <p:spTgt spid="507911"/>
                                        </p:tgtEl>
                                        <p:attrNameLst>
                                          <p:attrName>style.visibility</p:attrName>
                                        </p:attrNameLst>
                                      </p:cBhvr>
                                      <p:to>
                                        <p:strVal val="visible"/>
                                      </p:to>
                                    </p:set>
                                    <p:animEffect transition="in" filter="box(in)">
                                      <p:cBhvr>
                                        <p:cTn id="25" dur="500"/>
                                        <p:tgtEl>
                                          <p:spTgt spid="507911"/>
                                        </p:tgtEl>
                                      </p:cBhvr>
                                    </p:animEffect>
                                  </p:childTnLst>
                                </p:cTn>
                              </p:par>
                              <p:par>
                                <p:cTn id="26" presetID="4" presetClass="exit" presetSubtype="16" fill="hold" grpId="1" nodeType="withEffect">
                                  <p:stCondLst>
                                    <p:cond delay="0"/>
                                  </p:stCondLst>
                                  <p:childTnLst>
                                    <p:animEffect transition="out" filter="box(in)">
                                      <p:cBhvr>
                                        <p:cTn id="27" dur="500"/>
                                        <p:tgtEl>
                                          <p:spTgt spid="507909"/>
                                        </p:tgtEl>
                                      </p:cBhvr>
                                    </p:animEffect>
                                    <p:set>
                                      <p:cBhvr>
                                        <p:cTn id="28" dur="1" fill="hold">
                                          <p:stCondLst>
                                            <p:cond delay="499"/>
                                          </p:stCondLst>
                                        </p:cTn>
                                        <p:tgtEl>
                                          <p:spTgt spid="507909"/>
                                        </p:tgtEl>
                                        <p:attrNameLst>
                                          <p:attrName>style.visibility</p:attrName>
                                        </p:attrNameLst>
                                      </p:cBhvr>
                                      <p:to>
                                        <p:strVal val="hidden"/>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4" presetClass="entr" presetSubtype="16" fill="hold" grpId="0" nodeType="clickEffect">
                                  <p:stCondLst>
                                    <p:cond delay="0"/>
                                  </p:stCondLst>
                                  <p:childTnLst>
                                    <p:set>
                                      <p:cBhvr>
                                        <p:cTn id="32" dur="1" fill="hold">
                                          <p:stCondLst>
                                            <p:cond delay="0"/>
                                          </p:stCondLst>
                                        </p:cTn>
                                        <p:tgtEl>
                                          <p:spTgt spid="507912"/>
                                        </p:tgtEl>
                                        <p:attrNameLst>
                                          <p:attrName>style.visibility</p:attrName>
                                        </p:attrNameLst>
                                      </p:cBhvr>
                                      <p:to>
                                        <p:strVal val="visible"/>
                                      </p:to>
                                    </p:set>
                                    <p:animEffect transition="in" filter="box(in)">
                                      <p:cBhvr>
                                        <p:cTn id="33" dur="500"/>
                                        <p:tgtEl>
                                          <p:spTgt spid="507912"/>
                                        </p:tgtEl>
                                      </p:cBhvr>
                                    </p:animEffect>
                                  </p:childTnLst>
                                </p:cTn>
                              </p:par>
                              <p:par>
                                <p:cTn id="34" presetID="4" presetClass="entr" presetSubtype="16" fill="hold" grpId="0" nodeType="withEffect">
                                  <p:stCondLst>
                                    <p:cond delay="0"/>
                                  </p:stCondLst>
                                  <p:childTnLst>
                                    <p:set>
                                      <p:cBhvr>
                                        <p:cTn id="35" dur="1" fill="hold">
                                          <p:stCondLst>
                                            <p:cond delay="0"/>
                                          </p:stCondLst>
                                        </p:cTn>
                                        <p:tgtEl>
                                          <p:spTgt spid="507914"/>
                                        </p:tgtEl>
                                        <p:attrNameLst>
                                          <p:attrName>style.visibility</p:attrName>
                                        </p:attrNameLst>
                                      </p:cBhvr>
                                      <p:to>
                                        <p:strVal val="visible"/>
                                      </p:to>
                                    </p:set>
                                    <p:animEffect transition="in" filter="box(in)">
                                      <p:cBhvr>
                                        <p:cTn id="36" dur="500"/>
                                        <p:tgtEl>
                                          <p:spTgt spid="507914"/>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4" presetClass="entr" presetSubtype="16" fill="hold" grpId="0" nodeType="clickEffect">
                                  <p:stCondLst>
                                    <p:cond delay="0"/>
                                  </p:stCondLst>
                                  <p:childTnLst>
                                    <p:set>
                                      <p:cBhvr>
                                        <p:cTn id="40" dur="1" fill="hold">
                                          <p:stCondLst>
                                            <p:cond delay="0"/>
                                          </p:stCondLst>
                                        </p:cTn>
                                        <p:tgtEl>
                                          <p:spTgt spid="507913"/>
                                        </p:tgtEl>
                                        <p:attrNameLst>
                                          <p:attrName>style.visibility</p:attrName>
                                        </p:attrNameLst>
                                      </p:cBhvr>
                                      <p:to>
                                        <p:strVal val="visible"/>
                                      </p:to>
                                    </p:set>
                                    <p:animEffect transition="in" filter="box(in)">
                                      <p:cBhvr>
                                        <p:cTn id="41" dur="500"/>
                                        <p:tgtEl>
                                          <p:spTgt spid="507913"/>
                                        </p:tgtEl>
                                      </p:cBhvr>
                                    </p:animEffect>
                                  </p:childTnLst>
                                </p:cTn>
                              </p:par>
                              <p:par>
                                <p:cTn id="42" presetID="4" presetClass="entr" presetSubtype="16" fill="hold" grpId="0" nodeType="withEffect">
                                  <p:stCondLst>
                                    <p:cond delay="0"/>
                                  </p:stCondLst>
                                  <p:childTnLst>
                                    <p:set>
                                      <p:cBhvr>
                                        <p:cTn id="43" dur="1" fill="hold">
                                          <p:stCondLst>
                                            <p:cond delay="0"/>
                                          </p:stCondLst>
                                        </p:cTn>
                                        <p:tgtEl>
                                          <p:spTgt spid="507915"/>
                                        </p:tgtEl>
                                        <p:attrNameLst>
                                          <p:attrName>style.visibility</p:attrName>
                                        </p:attrNameLst>
                                      </p:cBhvr>
                                      <p:to>
                                        <p:strVal val="visible"/>
                                      </p:to>
                                    </p:set>
                                    <p:animEffect transition="in" filter="box(in)">
                                      <p:cBhvr>
                                        <p:cTn id="44" dur="500"/>
                                        <p:tgtEl>
                                          <p:spTgt spid="507915"/>
                                        </p:tgtEl>
                                      </p:cBhvr>
                                    </p:animEffect>
                                  </p:childTnLst>
                                </p:cTn>
                              </p:par>
                              <p:par>
                                <p:cTn id="45" presetID="4" presetClass="entr" presetSubtype="16" fill="hold" nodeType="withEffect">
                                  <p:stCondLst>
                                    <p:cond delay="0"/>
                                  </p:stCondLst>
                                  <p:childTnLst>
                                    <p:set>
                                      <p:cBhvr>
                                        <p:cTn id="46" dur="1" fill="hold">
                                          <p:stCondLst>
                                            <p:cond delay="0"/>
                                          </p:stCondLst>
                                        </p:cTn>
                                        <p:tgtEl>
                                          <p:spTgt spid="507916"/>
                                        </p:tgtEl>
                                        <p:attrNameLst>
                                          <p:attrName>style.visibility</p:attrName>
                                        </p:attrNameLst>
                                      </p:cBhvr>
                                      <p:to>
                                        <p:strVal val="visible"/>
                                      </p:to>
                                    </p:set>
                                    <p:animEffect transition="in" filter="box(in)">
                                      <p:cBhvr>
                                        <p:cTn id="47" dur="500"/>
                                        <p:tgtEl>
                                          <p:spTgt spid="507916"/>
                                        </p:tgtEl>
                                      </p:cBhvr>
                                    </p:animEffect>
                                  </p:childTnLst>
                                </p:cTn>
                              </p:par>
                              <p:par>
                                <p:cTn id="48" presetID="4" presetClass="entr" presetSubtype="16" fill="hold" grpId="0" nodeType="withEffect">
                                  <p:stCondLst>
                                    <p:cond delay="0"/>
                                  </p:stCondLst>
                                  <p:childTnLst>
                                    <p:set>
                                      <p:cBhvr>
                                        <p:cTn id="49" dur="1" fill="hold">
                                          <p:stCondLst>
                                            <p:cond delay="0"/>
                                          </p:stCondLst>
                                        </p:cTn>
                                        <p:tgtEl>
                                          <p:spTgt spid="507917"/>
                                        </p:tgtEl>
                                        <p:attrNameLst>
                                          <p:attrName>style.visibility</p:attrName>
                                        </p:attrNameLst>
                                      </p:cBhvr>
                                      <p:to>
                                        <p:strVal val="visible"/>
                                      </p:to>
                                    </p:set>
                                    <p:animEffect transition="in" filter="box(in)">
                                      <p:cBhvr>
                                        <p:cTn id="50" dur="500"/>
                                        <p:tgtEl>
                                          <p:spTgt spid="507917"/>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4" presetClass="exit" presetSubtype="16" fill="hold" grpId="1" nodeType="clickEffect">
                                  <p:stCondLst>
                                    <p:cond delay="0"/>
                                  </p:stCondLst>
                                  <p:childTnLst>
                                    <p:animEffect transition="out" filter="box(in)">
                                      <p:cBhvr>
                                        <p:cTn id="54" dur="500"/>
                                        <p:tgtEl>
                                          <p:spTgt spid="507910"/>
                                        </p:tgtEl>
                                      </p:cBhvr>
                                    </p:animEffect>
                                    <p:set>
                                      <p:cBhvr>
                                        <p:cTn id="55" dur="1" fill="hold">
                                          <p:stCondLst>
                                            <p:cond delay="499"/>
                                          </p:stCondLst>
                                        </p:cTn>
                                        <p:tgtEl>
                                          <p:spTgt spid="507910"/>
                                        </p:tgtEl>
                                        <p:attrNameLst>
                                          <p:attrName>style.visibility</p:attrName>
                                        </p:attrNameLst>
                                      </p:cBhvr>
                                      <p:to>
                                        <p:strVal val="hidden"/>
                                      </p:to>
                                    </p:set>
                                  </p:childTnLst>
                                </p:cTn>
                              </p:par>
                              <p:par>
                                <p:cTn id="56" presetID="4" presetClass="exit" presetSubtype="16" fill="hold" grpId="1" nodeType="withEffect">
                                  <p:stCondLst>
                                    <p:cond delay="0"/>
                                  </p:stCondLst>
                                  <p:childTnLst>
                                    <p:animEffect transition="out" filter="box(in)">
                                      <p:cBhvr>
                                        <p:cTn id="57" dur="500"/>
                                        <p:tgtEl>
                                          <p:spTgt spid="507912"/>
                                        </p:tgtEl>
                                      </p:cBhvr>
                                    </p:animEffect>
                                    <p:set>
                                      <p:cBhvr>
                                        <p:cTn id="58" dur="1" fill="hold">
                                          <p:stCondLst>
                                            <p:cond delay="499"/>
                                          </p:stCondLst>
                                        </p:cTn>
                                        <p:tgtEl>
                                          <p:spTgt spid="507912"/>
                                        </p:tgtEl>
                                        <p:attrNameLst>
                                          <p:attrName>style.visibility</p:attrName>
                                        </p:attrNameLst>
                                      </p:cBhvr>
                                      <p:to>
                                        <p:strVal val="hidden"/>
                                      </p:to>
                                    </p:set>
                                  </p:childTnLst>
                                </p:cTn>
                              </p:par>
                              <p:par>
                                <p:cTn id="59" presetID="4" presetClass="exit" presetSubtype="16" fill="hold" grpId="1" nodeType="withEffect">
                                  <p:stCondLst>
                                    <p:cond delay="0"/>
                                  </p:stCondLst>
                                  <p:childTnLst>
                                    <p:animEffect transition="out" filter="box(in)">
                                      <p:cBhvr>
                                        <p:cTn id="60" dur="500"/>
                                        <p:tgtEl>
                                          <p:spTgt spid="507914"/>
                                        </p:tgtEl>
                                      </p:cBhvr>
                                    </p:animEffect>
                                    <p:set>
                                      <p:cBhvr>
                                        <p:cTn id="61" dur="1" fill="hold">
                                          <p:stCondLst>
                                            <p:cond delay="499"/>
                                          </p:stCondLst>
                                        </p:cTn>
                                        <p:tgtEl>
                                          <p:spTgt spid="507914"/>
                                        </p:tgtEl>
                                        <p:attrNameLst>
                                          <p:attrName>style.visibility</p:attrName>
                                        </p:attrNameLst>
                                      </p:cBhvr>
                                      <p:to>
                                        <p:strVal val="hidden"/>
                                      </p:to>
                                    </p:set>
                                  </p:childTnLst>
                                </p:cTn>
                              </p:par>
                              <p:par>
                                <p:cTn id="62" presetID="4" presetClass="exit" presetSubtype="16" fill="hold" grpId="1" nodeType="withEffect">
                                  <p:stCondLst>
                                    <p:cond delay="0"/>
                                  </p:stCondLst>
                                  <p:childTnLst>
                                    <p:animEffect transition="out" filter="box(in)">
                                      <p:cBhvr>
                                        <p:cTn id="63" dur="500"/>
                                        <p:tgtEl>
                                          <p:spTgt spid="507911"/>
                                        </p:tgtEl>
                                      </p:cBhvr>
                                    </p:animEffect>
                                    <p:set>
                                      <p:cBhvr>
                                        <p:cTn id="64" dur="1" fill="hold">
                                          <p:stCondLst>
                                            <p:cond delay="499"/>
                                          </p:stCondLst>
                                        </p:cTn>
                                        <p:tgtEl>
                                          <p:spTgt spid="507911"/>
                                        </p:tgtEl>
                                        <p:attrNameLst>
                                          <p:attrName>style.visibility</p:attrName>
                                        </p:attrNameLst>
                                      </p:cBhvr>
                                      <p:to>
                                        <p:strVal val="hidden"/>
                                      </p:to>
                                    </p:set>
                                  </p:childTnLst>
                                </p:cTn>
                              </p:par>
                              <p:par>
                                <p:cTn id="65" presetID="4" presetClass="exit" presetSubtype="16" fill="hold" grpId="1" nodeType="withEffect">
                                  <p:stCondLst>
                                    <p:cond delay="0"/>
                                  </p:stCondLst>
                                  <p:childTnLst>
                                    <p:animEffect transition="out" filter="box(in)">
                                      <p:cBhvr>
                                        <p:cTn id="66" dur="500"/>
                                        <p:tgtEl>
                                          <p:spTgt spid="507917"/>
                                        </p:tgtEl>
                                      </p:cBhvr>
                                    </p:animEffect>
                                    <p:set>
                                      <p:cBhvr>
                                        <p:cTn id="67" dur="1" fill="hold">
                                          <p:stCondLst>
                                            <p:cond delay="499"/>
                                          </p:stCondLst>
                                        </p:cTn>
                                        <p:tgtEl>
                                          <p:spTgt spid="507917"/>
                                        </p:tgtEl>
                                        <p:attrNameLst>
                                          <p:attrName>style.visibility</p:attrName>
                                        </p:attrNameLst>
                                      </p:cBhvr>
                                      <p:to>
                                        <p:strVal val="hidden"/>
                                      </p:to>
                                    </p:set>
                                  </p:childTnLst>
                                </p:cTn>
                              </p:par>
                              <p:par>
                                <p:cTn id="68" presetID="4" presetClass="exit" presetSubtype="16" fill="hold" nodeType="withEffect">
                                  <p:stCondLst>
                                    <p:cond delay="0"/>
                                  </p:stCondLst>
                                  <p:childTnLst>
                                    <p:animEffect transition="out" filter="box(in)">
                                      <p:cBhvr>
                                        <p:cTn id="69" dur="500"/>
                                        <p:tgtEl>
                                          <p:spTgt spid="507916"/>
                                        </p:tgtEl>
                                      </p:cBhvr>
                                    </p:animEffect>
                                    <p:set>
                                      <p:cBhvr>
                                        <p:cTn id="70" dur="1" fill="hold">
                                          <p:stCondLst>
                                            <p:cond delay="499"/>
                                          </p:stCondLst>
                                        </p:cTn>
                                        <p:tgtEl>
                                          <p:spTgt spid="507916"/>
                                        </p:tgtEl>
                                        <p:attrNameLst>
                                          <p:attrName>style.visibility</p:attrName>
                                        </p:attrNameLst>
                                      </p:cBhvr>
                                      <p:to>
                                        <p:strVal val="hidden"/>
                                      </p:to>
                                    </p:set>
                                  </p:childTnLst>
                                </p:cTn>
                              </p:par>
                              <p:par>
                                <p:cTn id="71" presetID="4" presetClass="exit" presetSubtype="16" fill="hold" grpId="1" nodeType="withEffect">
                                  <p:stCondLst>
                                    <p:cond delay="0"/>
                                  </p:stCondLst>
                                  <p:childTnLst>
                                    <p:animEffect transition="out" filter="box(in)">
                                      <p:cBhvr>
                                        <p:cTn id="72" dur="500"/>
                                        <p:tgtEl>
                                          <p:spTgt spid="507915"/>
                                        </p:tgtEl>
                                      </p:cBhvr>
                                    </p:animEffect>
                                    <p:set>
                                      <p:cBhvr>
                                        <p:cTn id="73" dur="1" fill="hold">
                                          <p:stCondLst>
                                            <p:cond delay="499"/>
                                          </p:stCondLst>
                                        </p:cTn>
                                        <p:tgtEl>
                                          <p:spTgt spid="507915"/>
                                        </p:tgtEl>
                                        <p:attrNameLst>
                                          <p:attrName>style.visibility</p:attrName>
                                        </p:attrNameLst>
                                      </p:cBhvr>
                                      <p:to>
                                        <p:strVal val="hidden"/>
                                      </p:to>
                                    </p:set>
                                  </p:childTnLst>
                                </p:cTn>
                              </p:par>
                              <p:par>
                                <p:cTn id="74" presetID="4" presetClass="exit" presetSubtype="16" fill="hold" grpId="1" nodeType="withEffect">
                                  <p:stCondLst>
                                    <p:cond delay="0"/>
                                  </p:stCondLst>
                                  <p:childTnLst>
                                    <p:animEffect transition="out" filter="box(in)">
                                      <p:cBhvr>
                                        <p:cTn id="75" dur="500"/>
                                        <p:tgtEl>
                                          <p:spTgt spid="507913"/>
                                        </p:tgtEl>
                                      </p:cBhvr>
                                    </p:animEffect>
                                    <p:set>
                                      <p:cBhvr>
                                        <p:cTn id="76" dur="1" fill="hold">
                                          <p:stCondLst>
                                            <p:cond delay="499"/>
                                          </p:stCondLst>
                                        </p:cTn>
                                        <p:tgtEl>
                                          <p:spTgt spid="507913"/>
                                        </p:tgtEl>
                                        <p:attrNameLst>
                                          <p:attrName>style.visibility</p:attrName>
                                        </p:attrNameLst>
                                      </p:cBhvr>
                                      <p:to>
                                        <p:strVal val="hidden"/>
                                      </p:to>
                                    </p:set>
                                  </p:childTnLst>
                                </p:cTn>
                              </p:par>
                            </p:childTnLst>
                          </p:cTn>
                        </p:par>
                        <p:par>
                          <p:cTn id="77" fill="hold" nodeType="afterGroup">
                            <p:stCondLst>
                              <p:cond delay="500"/>
                            </p:stCondLst>
                            <p:childTnLst>
                              <p:par>
                                <p:cTn id="78" presetID="4" presetClass="entr" presetSubtype="16" fill="hold" grpId="0" nodeType="afterEffect">
                                  <p:stCondLst>
                                    <p:cond delay="0"/>
                                  </p:stCondLst>
                                  <p:childTnLst>
                                    <p:set>
                                      <p:cBhvr>
                                        <p:cTn id="79" dur="1" fill="hold">
                                          <p:stCondLst>
                                            <p:cond delay="0"/>
                                          </p:stCondLst>
                                        </p:cTn>
                                        <p:tgtEl>
                                          <p:spTgt spid="507918"/>
                                        </p:tgtEl>
                                        <p:attrNameLst>
                                          <p:attrName>style.visibility</p:attrName>
                                        </p:attrNameLst>
                                      </p:cBhvr>
                                      <p:to>
                                        <p:strVal val="visible"/>
                                      </p:to>
                                    </p:set>
                                    <p:animEffect transition="in" filter="box(in)">
                                      <p:cBhvr>
                                        <p:cTn id="80" dur="500"/>
                                        <p:tgtEl>
                                          <p:spTgt spid="507918"/>
                                        </p:tgtEl>
                                      </p:cBhvr>
                                    </p:animEffect>
                                  </p:childTnLst>
                                </p:cTn>
                              </p:par>
                            </p:childTnLst>
                          </p:cTn>
                        </p:par>
                        <p:par>
                          <p:cTn id="81" fill="hold" nodeType="afterGroup">
                            <p:stCondLst>
                              <p:cond delay="1000"/>
                            </p:stCondLst>
                            <p:childTnLst>
                              <p:par>
                                <p:cTn id="82" presetID="4" presetClass="entr" presetSubtype="16" fill="hold" grpId="0" nodeType="afterEffect">
                                  <p:stCondLst>
                                    <p:cond delay="0"/>
                                  </p:stCondLst>
                                  <p:childTnLst>
                                    <p:set>
                                      <p:cBhvr>
                                        <p:cTn id="83" dur="1" fill="hold">
                                          <p:stCondLst>
                                            <p:cond delay="0"/>
                                          </p:stCondLst>
                                        </p:cTn>
                                        <p:tgtEl>
                                          <p:spTgt spid="507919"/>
                                        </p:tgtEl>
                                        <p:attrNameLst>
                                          <p:attrName>style.visibility</p:attrName>
                                        </p:attrNameLst>
                                      </p:cBhvr>
                                      <p:to>
                                        <p:strVal val="visible"/>
                                      </p:to>
                                    </p:set>
                                    <p:animEffect transition="in" filter="box(in)">
                                      <p:cBhvr>
                                        <p:cTn id="84" dur="500"/>
                                        <p:tgtEl>
                                          <p:spTgt spid="5079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7908" grpId="0"/>
      <p:bldP spid="507908" grpId="1"/>
      <p:bldP spid="507909" grpId="0"/>
      <p:bldP spid="507909" grpId="1"/>
      <p:bldP spid="507910" grpId="0"/>
      <p:bldP spid="507910" grpId="1"/>
      <p:bldP spid="507911" grpId="0"/>
      <p:bldP spid="507911" grpId="1"/>
      <p:bldP spid="507912" grpId="0"/>
      <p:bldP spid="507912" grpId="1"/>
      <p:bldP spid="507913" grpId="0"/>
      <p:bldP spid="507913" grpId="1"/>
      <p:bldP spid="507914" grpId="0" animBg="1"/>
      <p:bldP spid="507914" grpId="1" animBg="1"/>
      <p:bldP spid="507915" grpId="0" animBg="1"/>
      <p:bldP spid="507915" grpId="1" animBg="1"/>
      <p:bldP spid="507917" grpId="0"/>
      <p:bldP spid="507917" grpId="1"/>
      <p:bldP spid="507918" grpId="0"/>
      <p:bldP spid="507919"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8"/>
          <p:cNvSpPr>
            <a:spLocks noGrp="1" noChangeArrowheads="1"/>
          </p:cNvSpPr>
          <p:nvPr>
            <p:ph type="sldNum" sz="quarter" idx="10"/>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fld id="{A05DACE5-AC8A-43FA-9E6B-8ECA9AA3117B}" type="slidenum">
              <a:rPr lang="en-US" altLang="en-US" sz="1000">
                <a:solidFill>
                  <a:srgbClr val="FFFFFF"/>
                </a:solidFill>
              </a:rPr>
              <a:pPr eaLnBrk="1" hangingPunct="1"/>
              <a:t>71</a:t>
            </a:fld>
            <a:endParaRPr lang="en-US" altLang="en-US" sz="1000">
              <a:solidFill>
                <a:srgbClr val="FFFFFF"/>
              </a:solidFill>
            </a:endParaRPr>
          </a:p>
        </p:txBody>
      </p:sp>
      <p:sp>
        <p:nvSpPr>
          <p:cNvPr id="509954" name="Rectangle 2"/>
          <p:cNvSpPr>
            <a:spLocks noGrp="1" noChangeArrowheads="1"/>
          </p:cNvSpPr>
          <p:nvPr>
            <p:ph type="title"/>
          </p:nvPr>
        </p:nvSpPr>
        <p:spPr>
          <a:xfrm>
            <a:off x="153988" y="685800"/>
            <a:ext cx="8247062" cy="49847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35203" rIns="0" bIns="0" anchor="ctr"/>
          <a:lstStyle/>
          <a:p>
            <a:pPr defTabSz="449263">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pPr>
            <a:r>
              <a:rPr lang="fi-FI">
                <a:ea typeface="ＭＳ Ｐゴシック" charset="0"/>
              </a:rPr>
              <a:t>Induction of CD rules: </a:t>
            </a:r>
            <a:br>
              <a:rPr lang="fi-FI">
                <a:ea typeface="ＭＳ Ｐゴシック" charset="0"/>
              </a:rPr>
            </a:br>
            <a:r>
              <a:rPr lang="fi-FI">
                <a:ea typeface="ＭＳ Ｐゴシック" charset="0"/>
              </a:rPr>
              <a:t>Least general generalisation (LGG) of annotations</a:t>
            </a:r>
          </a:p>
        </p:txBody>
      </p:sp>
      <p:sp>
        <p:nvSpPr>
          <p:cNvPr id="509955" name="Text Box 3"/>
          <p:cNvSpPr txBox="1">
            <a:spLocks noChangeArrowheads="1"/>
          </p:cNvSpPr>
          <p:nvPr/>
        </p:nvSpPr>
        <p:spPr bwMode="auto">
          <a:xfrm>
            <a:off x="1828800" y="1981200"/>
            <a:ext cx="6759575" cy="620713"/>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type="triangle" w="med" len="me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81639" tIns="55221" rIns="81639" bIns="40820"/>
          <a:lstStyle>
            <a:lvl1pPr defTabSz="407988" eaLnBrk="0" hangingPunct="0">
              <a:tabLst>
                <a:tab pos="657225" algn="l"/>
                <a:tab pos="1312863" algn="l"/>
                <a:tab pos="1970088" algn="l"/>
                <a:tab pos="2627313" algn="l"/>
                <a:tab pos="3282950" algn="l"/>
                <a:tab pos="3940175" algn="l"/>
              </a:tabLst>
              <a:defRPr sz="2400">
                <a:solidFill>
                  <a:schemeClr val="bg1"/>
                </a:solidFill>
                <a:latin typeface="Arial" charset="0"/>
                <a:ea typeface="ＭＳ Ｐゴシック" charset="0"/>
                <a:cs typeface="ＭＳ Ｐゴシック" charset="0"/>
              </a:defRPr>
            </a:lvl1pPr>
            <a:lvl2pPr marL="674688" indent="-260350" defTabSz="407988" eaLnBrk="0" hangingPunct="0">
              <a:tabLst>
                <a:tab pos="657225" algn="l"/>
                <a:tab pos="1312863" algn="l"/>
                <a:tab pos="1970088" algn="l"/>
                <a:tab pos="2627313" algn="l"/>
                <a:tab pos="3282950" algn="l"/>
                <a:tab pos="3940175" algn="l"/>
              </a:tabLst>
              <a:defRPr sz="2400">
                <a:solidFill>
                  <a:schemeClr val="bg1"/>
                </a:solidFill>
                <a:latin typeface="Arial" charset="0"/>
                <a:ea typeface="ＭＳ Ｐゴシック" charset="0"/>
              </a:defRPr>
            </a:lvl2pPr>
            <a:lvl3pPr marL="1036638" indent="-207963" defTabSz="407988" eaLnBrk="0" hangingPunct="0">
              <a:tabLst>
                <a:tab pos="657225" algn="l"/>
                <a:tab pos="1312863" algn="l"/>
                <a:tab pos="1970088" algn="l"/>
                <a:tab pos="2627313" algn="l"/>
                <a:tab pos="3282950" algn="l"/>
                <a:tab pos="3940175" algn="l"/>
              </a:tabLst>
              <a:defRPr sz="2400">
                <a:solidFill>
                  <a:schemeClr val="bg1"/>
                </a:solidFill>
                <a:latin typeface="Arial" charset="0"/>
                <a:ea typeface="ＭＳ Ｐゴシック" charset="0"/>
              </a:defRPr>
            </a:lvl3pPr>
            <a:lvl4pPr marL="1450975" indent="-206375" defTabSz="407988" eaLnBrk="0" hangingPunct="0">
              <a:tabLst>
                <a:tab pos="657225" algn="l"/>
                <a:tab pos="1312863" algn="l"/>
                <a:tab pos="1970088" algn="l"/>
                <a:tab pos="2627313" algn="l"/>
                <a:tab pos="3282950" algn="l"/>
                <a:tab pos="3940175" algn="l"/>
              </a:tabLst>
              <a:defRPr sz="2400">
                <a:solidFill>
                  <a:schemeClr val="bg1"/>
                </a:solidFill>
                <a:latin typeface="Arial" charset="0"/>
                <a:ea typeface="ＭＳ Ｐゴシック" charset="0"/>
              </a:defRPr>
            </a:lvl4pPr>
            <a:lvl5pPr marL="1866900" indent="-207963" defTabSz="407988" eaLnBrk="0" hangingPunct="0">
              <a:tabLst>
                <a:tab pos="657225" algn="l"/>
                <a:tab pos="1312863" algn="l"/>
                <a:tab pos="1970088" algn="l"/>
                <a:tab pos="2627313" algn="l"/>
                <a:tab pos="3282950" algn="l"/>
                <a:tab pos="3940175" algn="l"/>
              </a:tabLst>
              <a:defRPr sz="2400">
                <a:solidFill>
                  <a:schemeClr val="bg1"/>
                </a:solidFill>
                <a:latin typeface="Arial" charset="0"/>
                <a:ea typeface="ＭＳ Ｐゴシック" charset="0"/>
              </a:defRPr>
            </a:lvl5pPr>
            <a:lvl6pPr marL="2324100" indent="-207963" algn="ctr" defTabSz="407988" eaLnBrk="0" fontAlgn="base" hangingPunct="0">
              <a:spcBef>
                <a:spcPct val="50000"/>
              </a:spcBef>
              <a:spcAft>
                <a:spcPct val="0"/>
              </a:spcAft>
              <a:tabLst>
                <a:tab pos="657225" algn="l"/>
                <a:tab pos="1312863" algn="l"/>
                <a:tab pos="1970088" algn="l"/>
                <a:tab pos="2627313" algn="l"/>
                <a:tab pos="3282950" algn="l"/>
                <a:tab pos="3940175" algn="l"/>
              </a:tabLst>
              <a:defRPr sz="2400">
                <a:solidFill>
                  <a:schemeClr val="bg1"/>
                </a:solidFill>
                <a:latin typeface="Arial" charset="0"/>
                <a:ea typeface="ＭＳ Ｐゴシック" charset="0"/>
              </a:defRPr>
            </a:lvl6pPr>
            <a:lvl7pPr marL="2781300" indent="-207963" algn="ctr" defTabSz="407988" eaLnBrk="0" fontAlgn="base" hangingPunct="0">
              <a:spcBef>
                <a:spcPct val="50000"/>
              </a:spcBef>
              <a:spcAft>
                <a:spcPct val="0"/>
              </a:spcAft>
              <a:tabLst>
                <a:tab pos="657225" algn="l"/>
                <a:tab pos="1312863" algn="l"/>
                <a:tab pos="1970088" algn="l"/>
                <a:tab pos="2627313" algn="l"/>
                <a:tab pos="3282950" algn="l"/>
                <a:tab pos="3940175" algn="l"/>
              </a:tabLst>
              <a:defRPr sz="2400">
                <a:solidFill>
                  <a:schemeClr val="bg1"/>
                </a:solidFill>
                <a:latin typeface="Arial" charset="0"/>
                <a:ea typeface="ＭＳ Ｐゴシック" charset="0"/>
              </a:defRPr>
            </a:lvl7pPr>
            <a:lvl8pPr marL="3238500" indent="-207963" algn="ctr" defTabSz="407988" eaLnBrk="0" fontAlgn="base" hangingPunct="0">
              <a:spcBef>
                <a:spcPct val="50000"/>
              </a:spcBef>
              <a:spcAft>
                <a:spcPct val="0"/>
              </a:spcAft>
              <a:tabLst>
                <a:tab pos="657225" algn="l"/>
                <a:tab pos="1312863" algn="l"/>
                <a:tab pos="1970088" algn="l"/>
                <a:tab pos="2627313" algn="l"/>
                <a:tab pos="3282950" algn="l"/>
                <a:tab pos="3940175" algn="l"/>
              </a:tabLst>
              <a:defRPr sz="2400">
                <a:solidFill>
                  <a:schemeClr val="bg1"/>
                </a:solidFill>
                <a:latin typeface="Arial" charset="0"/>
                <a:ea typeface="ＭＳ Ｐゴシック" charset="0"/>
              </a:defRPr>
            </a:lvl8pPr>
            <a:lvl9pPr marL="3695700" indent="-207963" algn="ctr" defTabSz="407988" eaLnBrk="0" fontAlgn="base" hangingPunct="0">
              <a:spcBef>
                <a:spcPct val="50000"/>
              </a:spcBef>
              <a:spcAft>
                <a:spcPct val="0"/>
              </a:spcAft>
              <a:tabLst>
                <a:tab pos="657225" algn="l"/>
                <a:tab pos="1312863" algn="l"/>
                <a:tab pos="1970088" algn="l"/>
                <a:tab pos="2627313" algn="l"/>
                <a:tab pos="3282950" algn="l"/>
                <a:tab pos="3940175" algn="l"/>
              </a:tabLst>
              <a:defRPr sz="2400">
                <a:solidFill>
                  <a:schemeClr val="bg1"/>
                </a:solidFill>
                <a:latin typeface="Arial" charset="0"/>
                <a:ea typeface="ＭＳ Ｐゴシック" charset="0"/>
              </a:defRPr>
            </a:lvl9pPr>
          </a:lstStyle>
          <a:p>
            <a:pPr algn="l" eaLnBrk="1">
              <a:lnSpc>
                <a:spcPct val="93000"/>
              </a:lnSpc>
              <a:spcBef>
                <a:spcPct val="0"/>
              </a:spcBef>
              <a:buClr>
                <a:srgbClr val="000000"/>
              </a:buClr>
              <a:buSzPct val="100000"/>
              <a:buFont typeface="Times New Roman" charset="0"/>
              <a:buNone/>
              <a:defRPr/>
            </a:pPr>
            <a:r>
              <a:rPr lang="fi-FI" sz="1600" i="1" smtClean="0">
                <a:solidFill>
                  <a:srgbClr val="000000"/>
                </a:solidFill>
                <a:latin typeface="Consolas" charset="0"/>
              </a:rPr>
              <a:t>person(X,D1) :-  </a:t>
            </a:r>
            <a:r>
              <a:rPr lang="fi-FI" sz="1600" i="1" smtClean="0">
                <a:solidFill>
                  <a:srgbClr val="0033CC"/>
                </a:solidFill>
                <a:latin typeface="Consolas" charset="0"/>
              </a:rPr>
              <a:t>contains(X, X1), FirstNameDict(X1),</a:t>
            </a:r>
            <a:r>
              <a:rPr lang="fi-FI" sz="1600" i="1" smtClean="0">
                <a:solidFill>
                  <a:srgbClr val="000000"/>
                </a:solidFill>
                <a:latin typeface="Consolas" charset="0"/>
              </a:rPr>
              <a:t> </a:t>
            </a:r>
          </a:p>
          <a:p>
            <a:pPr algn="l" eaLnBrk="1">
              <a:lnSpc>
                <a:spcPct val="93000"/>
              </a:lnSpc>
              <a:spcBef>
                <a:spcPct val="0"/>
              </a:spcBef>
              <a:buClr>
                <a:srgbClr val="000000"/>
              </a:buClr>
              <a:buSzPct val="100000"/>
              <a:buFont typeface="Times New Roman" charset="0"/>
              <a:buNone/>
              <a:defRPr/>
            </a:pPr>
            <a:r>
              <a:rPr lang="fi-FI" sz="1600" i="1" smtClean="0">
                <a:solidFill>
                  <a:srgbClr val="000000"/>
                </a:solidFill>
                <a:latin typeface="Consolas" charset="0"/>
              </a:rPr>
              <a:t>                 </a:t>
            </a:r>
            <a:r>
              <a:rPr lang="fi-FI" sz="1600" i="1" smtClean="0">
                <a:solidFill>
                  <a:srgbClr val="FF0000"/>
                </a:solidFill>
                <a:latin typeface="Consolas" charset="0"/>
              </a:rPr>
              <a:t>contains(X, X2), before(X1,X2), Caps(X2).</a:t>
            </a:r>
          </a:p>
        </p:txBody>
      </p:sp>
      <p:sp>
        <p:nvSpPr>
          <p:cNvPr id="509956" name="Text Box 4"/>
          <p:cNvSpPr txBox="1">
            <a:spLocks noChangeArrowheads="1"/>
          </p:cNvSpPr>
          <p:nvPr/>
        </p:nvSpPr>
        <p:spPr bwMode="auto">
          <a:xfrm>
            <a:off x="1828800" y="3276600"/>
            <a:ext cx="7315200" cy="6096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type="triangle" w="med" len="me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81639" tIns="55221" rIns="81639" bIns="40820"/>
          <a:lstStyle>
            <a:lvl1pPr defTabSz="407988" eaLnBrk="0" hangingPunct="0">
              <a:tabLst>
                <a:tab pos="657225" algn="l"/>
                <a:tab pos="1312863" algn="l"/>
                <a:tab pos="1970088" algn="l"/>
                <a:tab pos="2627313" algn="l"/>
                <a:tab pos="3282950" algn="l"/>
                <a:tab pos="3940175" algn="l"/>
              </a:tabLst>
              <a:defRPr sz="2400">
                <a:solidFill>
                  <a:schemeClr val="bg1"/>
                </a:solidFill>
                <a:latin typeface="Arial" charset="0"/>
                <a:ea typeface="ＭＳ Ｐゴシック" charset="0"/>
                <a:cs typeface="ＭＳ Ｐゴシック" charset="0"/>
              </a:defRPr>
            </a:lvl1pPr>
            <a:lvl2pPr marL="674688" indent="-260350" defTabSz="407988" eaLnBrk="0" hangingPunct="0">
              <a:tabLst>
                <a:tab pos="657225" algn="l"/>
                <a:tab pos="1312863" algn="l"/>
                <a:tab pos="1970088" algn="l"/>
                <a:tab pos="2627313" algn="l"/>
                <a:tab pos="3282950" algn="l"/>
                <a:tab pos="3940175" algn="l"/>
              </a:tabLst>
              <a:defRPr sz="2400">
                <a:solidFill>
                  <a:schemeClr val="bg1"/>
                </a:solidFill>
                <a:latin typeface="Arial" charset="0"/>
                <a:ea typeface="ＭＳ Ｐゴシック" charset="0"/>
              </a:defRPr>
            </a:lvl2pPr>
            <a:lvl3pPr marL="1036638" indent="-207963" defTabSz="407988" eaLnBrk="0" hangingPunct="0">
              <a:tabLst>
                <a:tab pos="657225" algn="l"/>
                <a:tab pos="1312863" algn="l"/>
                <a:tab pos="1970088" algn="l"/>
                <a:tab pos="2627313" algn="l"/>
                <a:tab pos="3282950" algn="l"/>
                <a:tab pos="3940175" algn="l"/>
              </a:tabLst>
              <a:defRPr sz="2400">
                <a:solidFill>
                  <a:schemeClr val="bg1"/>
                </a:solidFill>
                <a:latin typeface="Arial" charset="0"/>
                <a:ea typeface="ＭＳ Ｐゴシック" charset="0"/>
              </a:defRPr>
            </a:lvl3pPr>
            <a:lvl4pPr marL="1450975" indent="-206375" defTabSz="407988" eaLnBrk="0" hangingPunct="0">
              <a:tabLst>
                <a:tab pos="657225" algn="l"/>
                <a:tab pos="1312863" algn="l"/>
                <a:tab pos="1970088" algn="l"/>
                <a:tab pos="2627313" algn="l"/>
                <a:tab pos="3282950" algn="l"/>
                <a:tab pos="3940175" algn="l"/>
              </a:tabLst>
              <a:defRPr sz="2400">
                <a:solidFill>
                  <a:schemeClr val="bg1"/>
                </a:solidFill>
                <a:latin typeface="Arial" charset="0"/>
                <a:ea typeface="ＭＳ Ｐゴシック" charset="0"/>
              </a:defRPr>
            </a:lvl4pPr>
            <a:lvl5pPr marL="1866900" indent="-207963" defTabSz="407988" eaLnBrk="0" hangingPunct="0">
              <a:tabLst>
                <a:tab pos="657225" algn="l"/>
                <a:tab pos="1312863" algn="l"/>
                <a:tab pos="1970088" algn="l"/>
                <a:tab pos="2627313" algn="l"/>
                <a:tab pos="3282950" algn="l"/>
                <a:tab pos="3940175" algn="l"/>
              </a:tabLst>
              <a:defRPr sz="2400">
                <a:solidFill>
                  <a:schemeClr val="bg1"/>
                </a:solidFill>
                <a:latin typeface="Arial" charset="0"/>
                <a:ea typeface="ＭＳ Ｐゴシック" charset="0"/>
              </a:defRPr>
            </a:lvl5pPr>
            <a:lvl6pPr marL="2324100" indent="-207963" algn="ctr" defTabSz="407988" eaLnBrk="0" fontAlgn="base" hangingPunct="0">
              <a:spcBef>
                <a:spcPct val="50000"/>
              </a:spcBef>
              <a:spcAft>
                <a:spcPct val="0"/>
              </a:spcAft>
              <a:tabLst>
                <a:tab pos="657225" algn="l"/>
                <a:tab pos="1312863" algn="l"/>
                <a:tab pos="1970088" algn="l"/>
                <a:tab pos="2627313" algn="l"/>
                <a:tab pos="3282950" algn="l"/>
                <a:tab pos="3940175" algn="l"/>
              </a:tabLst>
              <a:defRPr sz="2400">
                <a:solidFill>
                  <a:schemeClr val="bg1"/>
                </a:solidFill>
                <a:latin typeface="Arial" charset="0"/>
                <a:ea typeface="ＭＳ Ｐゴシック" charset="0"/>
              </a:defRPr>
            </a:lvl6pPr>
            <a:lvl7pPr marL="2781300" indent="-207963" algn="ctr" defTabSz="407988" eaLnBrk="0" fontAlgn="base" hangingPunct="0">
              <a:spcBef>
                <a:spcPct val="50000"/>
              </a:spcBef>
              <a:spcAft>
                <a:spcPct val="0"/>
              </a:spcAft>
              <a:tabLst>
                <a:tab pos="657225" algn="l"/>
                <a:tab pos="1312863" algn="l"/>
                <a:tab pos="1970088" algn="l"/>
                <a:tab pos="2627313" algn="l"/>
                <a:tab pos="3282950" algn="l"/>
                <a:tab pos="3940175" algn="l"/>
              </a:tabLst>
              <a:defRPr sz="2400">
                <a:solidFill>
                  <a:schemeClr val="bg1"/>
                </a:solidFill>
                <a:latin typeface="Arial" charset="0"/>
                <a:ea typeface="ＭＳ Ｐゴシック" charset="0"/>
              </a:defRPr>
            </a:lvl7pPr>
            <a:lvl8pPr marL="3238500" indent="-207963" algn="ctr" defTabSz="407988" eaLnBrk="0" fontAlgn="base" hangingPunct="0">
              <a:spcBef>
                <a:spcPct val="50000"/>
              </a:spcBef>
              <a:spcAft>
                <a:spcPct val="0"/>
              </a:spcAft>
              <a:tabLst>
                <a:tab pos="657225" algn="l"/>
                <a:tab pos="1312863" algn="l"/>
                <a:tab pos="1970088" algn="l"/>
                <a:tab pos="2627313" algn="l"/>
                <a:tab pos="3282950" algn="l"/>
                <a:tab pos="3940175" algn="l"/>
              </a:tabLst>
              <a:defRPr sz="2400">
                <a:solidFill>
                  <a:schemeClr val="bg1"/>
                </a:solidFill>
                <a:latin typeface="Arial" charset="0"/>
                <a:ea typeface="ＭＳ Ｐゴシック" charset="0"/>
              </a:defRPr>
            </a:lvl8pPr>
            <a:lvl9pPr marL="3695700" indent="-207963" algn="ctr" defTabSz="407988" eaLnBrk="0" fontAlgn="base" hangingPunct="0">
              <a:spcBef>
                <a:spcPct val="50000"/>
              </a:spcBef>
              <a:spcAft>
                <a:spcPct val="0"/>
              </a:spcAft>
              <a:tabLst>
                <a:tab pos="657225" algn="l"/>
                <a:tab pos="1312863" algn="l"/>
                <a:tab pos="1970088" algn="l"/>
                <a:tab pos="2627313" algn="l"/>
                <a:tab pos="3282950" algn="l"/>
                <a:tab pos="3940175" algn="l"/>
              </a:tabLst>
              <a:defRPr sz="2400">
                <a:solidFill>
                  <a:schemeClr val="bg1"/>
                </a:solidFill>
                <a:latin typeface="Arial" charset="0"/>
                <a:ea typeface="ＭＳ Ｐゴシック" charset="0"/>
              </a:defRPr>
            </a:lvl9pPr>
          </a:lstStyle>
          <a:p>
            <a:pPr algn="l" eaLnBrk="1">
              <a:lnSpc>
                <a:spcPct val="93000"/>
              </a:lnSpc>
              <a:spcBef>
                <a:spcPct val="0"/>
              </a:spcBef>
              <a:buClr>
                <a:srgbClr val="000000"/>
              </a:buClr>
              <a:buSzPct val="100000"/>
              <a:buFont typeface="Times New Roman" charset="0"/>
              <a:buNone/>
              <a:defRPr/>
            </a:pPr>
            <a:r>
              <a:rPr lang="fi-FI" sz="1600" i="1" smtClean="0">
                <a:solidFill>
                  <a:srgbClr val="000000"/>
                </a:solidFill>
                <a:latin typeface="Consolas" charset="0"/>
              </a:rPr>
              <a:t>person(Y,D2) :-  </a:t>
            </a:r>
            <a:r>
              <a:rPr lang="fi-FI" sz="1600" i="1" smtClean="0">
                <a:solidFill>
                  <a:srgbClr val="0033CC"/>
                </a:solidFill>
                <a:latin typeface="Consolas" charset="0"/>
              </a:rPr>
              <a:t>contains(Y, Y1), FirstNameDict(Y1), Caps(Y1),</a:t>
            </a:r>
            <a:r>
              <a:rPr lang="fi-FI" sz="1600" i="1" smtClean="0">
                <a:solidFill>
                  <a:srgbClr val="000000"/>
                </a:solidFill>
                <a:latin typeface="Consolas" charset="0"/>
              </a:rPr>
              <a:t> </a:t>
            </a:r>
          </a:p>
          <a:p>
            <a:pPr algn="l" eaLnBrk="1">
              <a:lnSpc>
                <a:spcPct val="93000"/>
              </a:lnSpc>
              <a:spcBef>
                <a:spcPct val="0"/>
              </a:spcBef>
              <a:buClr>
                <a:srgbClr val="000000"/>
              </a:buClr>
              <a:buSzPct val="100000"/>
              <a:buFont typeface="Times New Roman" charset="0"/>
              <a:buNone/>
              <a:defRPr/>
            </a:pPr>
            <a:r>
              <a:rPr lang="fi-FI" sz="1600" i="1" smtClean="0">
                <a:solidFill>
                  <a:srgbClr val="000000"/>
                </a:solidFill>
                <a:latin typeface="Consolas" charset="0"/>
              </a:rPr>
              <a:t>                 </a:t>
            </a:r>
            <a:r>
              <a:rPr lang="fi-FI" sz="1600" i="1" smtClean="0">
                <a:solidFill>
                  <a:srgbClr val="FF0000"/>
                </a:solidFill>
                <a:latin typeface="Consolas" charset="0"/>
              </a:rPr>
              <a:t>contains(Y, Y2), before(Y1,Y2), Caps(Y2).</a:t>
            </a:r>
          </a:p>
        </p:txBody>
      </p:sp>
      <p:sp>
        <p:nvSpPr>
          <p:cNvPr id="509957" name="Text Box 5"/>
          <p:cNvSpPr txBox="1">
            <a:spLocks noChangeArrowheads="1"/>
          </p:cNvSpPr>
          <p:nvPr/>
        </p:nvSpPr>
        <p:spPr bwMode="auto">
          <a:xfrm>
            <a:off x="3505200" y="5257800"/>
            <a:ext cx="5257800" cy="3048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type="triangle" w="med" len="me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81639" tIns="55221" rIns="81639" bIns="40820"/>
          <a:lstStyle>
            <a:lvl1pPr defTabSz="407988" eaLnBrk="0" hangingPunct="0">
              <a:tabLst>
                <a:tab pos="657225" algn="l"/>
                <a:tab pos="1312863" algn="l"/>
                <a:tab pos="1970088" algn="l"/>
                <a:tab pos="2627313" algn="l"/>
                <a:tab pos="3282950" algn="l"/>
                <a:tab pos="3940175" algn="l"/>
                <a:tab pos="4595813" algn="l"/>
                <a:tab pos="5253038" algn="l"/>
                <a:tab pos="5910263" algn="l"/>
                <a:tab pos="6565900" algn="l"/>
                <a:tab pos="7223125" algn="l"/>
                <a:tab pos="7880350" algn="l"/>
                <a:tab pos="8535988" algn="l"/>
              </a:tabLst>
              <a:defRPr sz="2400">
                <a:solidFill>
                  <a:schemeClr val="bg1"/>
                </a:solidFill>
                <a:latin typeface="Arial" charset="0"/>
                <a:ea typeface="ＭＳ Ｐゴシック" charset="0"/>
                <a:cs typeface="ＭＳ Ｐゴシック" charset="0"/>
              </a:defRPr>
            </a:lvl1pPr>
            <a:lvl2pPr marL="674688" indent="-260350" defTabSz="407988" eaLnBrk="0" hangingPunct="0">
              <a:tabLst>
                <a:tab pos="657225" algn="l"/>
                <a:tab pos="1312863" algn="l"/>
                <a:tab pos="1970088" algn="l"/>
                <a:tab pos="2627313" algn="l"/>
                <a:tab pos="3282950" algn="l"/>
                <a:tab pos="3940175" algn="l"/>
                <a:tab pos="4595813" algn="l"/>
                <a:tab pos="5253038" algn="l"/>
                <a:tab pos="5910263" algn="l"/>
                <a:tab pos="6565900" algn="l"/>
                <a:tab pos="7223125" algn="l"/>
                <a:tab pos="7880350" algn="l"/>
                <a:tab pos="8535988" algn="l"/>
              </a:tabLst>
              <a:defRPr sz="2400">
                <a:solidFill>
                  <a:schemeClr val="bg1"/>
                </a:solidFill>
                <a:latin typeface="Arial" charset="0"/>
                <a:ea typeface="ＭＳ Ｐゴシック" charset="0"/>
              </a:defRPr>
            </a:lvl2pPr>
            <a:lvl3pPr marL="1036638" indent="-207963" defTabSz="407988" eaLnBrk="0" hangingPunct="0">
              <a:tabLst>
                <a:tab pos="657225" algn="l"/>
                <a:tab pos="1312863" algn="l"/>
                <a:tab pos="1970088" algn="l"/>
                <a:tab pos="2627313" algn="l"/>
                <a:tab pos="3282950" algn="l"/>
                <a:tab pos="3940175" algn="l"/>
                <a:tab pos="4595813" algn="l"/>
                <a:tab pos="5253038" algn="l"/>
                <a:tab pos="5910263" algn="l"/>
                <a:tab pos="6565900" algn="l"/>
                <a:tab pos="7223125" algn="l"/>
                <a:tab pos="7880350" algn="l"/>
                <a:tab pos="8535988" algn="l"/>
              </a:tabLst>
              <a:defRPr sz="2400">
                <a:solidFill>
                  <a:schemeClr val="bg1"/>
                </a:solidFill>
                <a:latin typeface="Arial" charset="0"/>
                <a:ea typeface="ＭＳ Ｐゴシック" charset="0"/>
              </a:defRPr>
            </a:lvl3pPr>
            <a:lvl4pPr marL="1450975" indent="-206375" defTabSz="407988" eaLnBrk="0" hangingPunct="0">
              <a:tabLst>
                <a:tab pos="657225" algn="l"/>
                <a:tab pos="1312863" algn="l"/>
                <a:tab pos="1970088" algn="l"/>
                <a:tab pos="2627313" algn="l"/>
                <a:tab pos="3282950" algn="l"/>
                <a:tab pos="3940175" algn="l"/>
                <a:tab pos="4595813" algn="l"/>
                <a:tab pos="5253038" algn="l"/>
                <a:tab pos="5910263" algn="l"/>
                <a:tab pos="6565900" algn="l"/>
                <a:tab pos="7223125" algn="l"/>
                <a:tab pos="7880350" algn="l"/>
                <a:tab pos="8535988" algn="l"/>
              </a:tabLst>
              <a:defRPr sz="2400">
                <a:solidFill>
                  <a:schemeClr val="bg1"/>
                </a:solidFill>
                <a:latin typeface="Arial" charset="0"/>
                <a:ea typeface="ＭＳ Ｐゴシック" charset="0"/>
              </a:defRPr>
            </a:lvl4pPr>
            <a:lvl5pPr marL="1866900" indent="-207963" defTabSz="407988" eaLnBrk="0" hangingPunct="0">
              <a:tabLst>
                <a:tab pos="657225" algn="l"/>
                <a:tab pos="1312863" algn="l"/>
                <a:tab pos="1970088" algn="l"/>
                <a:tab pos="2627313" algn="l"/>
                <a:tab pos="3282950" algn="l"/>
                <a:tab pos="3940175" algn="l"/>
                <a:tab pos="4595813" algn="l"/>
                <a:tab pos="5253038" algn="l"/>
                <a:tab pos="5910263" algn="l"/>
                <a:tab pos="6565900" algn="l"/>
                <a:tab pos="7223125" algn="l"/>
                <a:tab pos="7880350" algn="l"/>
                <a:tab pos="8535988" algn="l"/>
              </a:tabLst>
              <a:defRPr sz="2400">
                <a:solidFill>
                  <a:schemeClr val="bg1"/>
                </a:solidFill>
                <a:latin typeface="Arial" charset="0"/>
                <a:ea typeface="ＭＳ Ｐゴシック" charset="0"/>
              </a:defRPr>
            </a:lvl5pPr>
            <a:lvl6pPr marL="2324100" indent="-207963" algn="ctr" defTabSz="407988" eaLnBrk="0" fontAlgn="base" hangingPunct="0">
              <a:spcBef>
                <a:spcPct val="50000"/>
              </a:spcBef>
              <a:spcAft>
                <a:spcPct val="0"/>
              </a:spcAft>
              <a:tabLst>
                <a:tab pos="657225" algn="l"/>
                <a:tab pos="1312863" algn="l"/>
                <a:tab pos="1970088" algn="l"/>
                <a:tab pos="2627313" algn="l"/>
                <a:tab pos="3282950" algn="l"/>
                <a:tab pos="3940175" algn="l"/>
                <a:tab pos="4595813" algn="l"/>
                <a:tab pos="5253038" algn="l"/>
                <a:tab pos="5910263" algn="l"/>
                <a:tab pos="6565900" algn="l"/>
                <a:tab pos="7223125" algn="l"/>
                <a:tab pos="7880350" algn="l"/>
                <a:tab pos="8535988" algn="l"/>
              </a:tabLst>
              <a:defRPr sz="2400">
                <a:solidFill>
                  <a:schemeClr val="bg1"/>
                </a:solidFill>
                <a:latin typeface="Arial" charset="0"/>
                <a:ea typeface="ＭＳ Ｐゴシック" charset="0"/>
              </a:defRPr>
            </a:lvl6pPr>
            <a:lvl7pPr marL="2781300" indent="-207963" algn="ctr" defTabSz="407988" eaLnBrk="0" fontAlgn="base" hangingPunct="0">
              <a:spcBef>
                <a:spcPct val="50000"/>
              </a:spcBef>
              <a:spcAft>
                <a:spcPct val="0"/>
              </a:spcAft>
              <a:tabLst>
                <a:tab pos="657225" algn="l"/>
                <a:tab pos="1312863" algn="l"/>
                <a:tab pos="1970088" algn="l"/>
                <a:tab pos="2627313" algn="l"/>
                <a:tab pos="3282950" algn="l"/>
                <a:tab pos="3940175" algn="l"/>
                <a:tab pos="4595813" algn="l"/>
                <a:tab pos="5253038" algn="l"/>
                <a:tab pos="5910263" algn="l"/>
                <a:tab pos="6565900" algn="l"/>
                <a:tab pos="7223125" algn="l"/>
                <a:tab pos="7880350" algn="l"/>
                <a:tab pos="8535988" algn="l"/>
              </a:tabLst>
              <a:defRPr sz="2400">
                <a:solidFill>
                  <a:schemeClr val="bg1"/>
                </a:solidFill>
                <a:latin typeface="Arial" charset="0"/>
                <a:ea typeface="ＭＳ Ｐゴシック" charset="0"/>
              </a:defRPr>
            </a:lvl7pPr>
            <a:lvl8pPr marL="3238500" indent="-207963" algn="ctr" defTabSz="407988" eaLnBrk="0" fontAlgn="base" hangingPunct="0">
              <a:spcBef>
                <a:spcPct val="50000"/>
              </a:spcBef>
              <a:spcAft>
                <a:spcPct val="0"/>
              </a:spcAft>
              <a:tabLst>
                <a:tab pos="657225" algn="l"/>
                <a:tab pos="1312863" algn="l"/>
                <a:tab pos="1970088" algn="l"/>
                <a:tab pos="2627313" algn="l"/>
                <a:tab pos="3282950" algn="l"/>
                <a:tab pos="3940175" algn="l"/>
                <a:tab pos="4595813" algn="l"/>
                <a:tab pos="5253038" algn="l"/>
                <a:tab pos="5910263" algn="l"/>
                <a:tab pos="6565900" algn="l"/>
                <a:tab pos="7223125" algn="l"/>
                <a:tab pos="7880350" algn="l"/>
                <a:tab pos="8535988" algn="l"/>
              </a:tabLst>
              <a:defRPr sz="2400">
                <a:solidFill>
                  <a:schemeClr val="bg1"/>
                </a:solidFill>
                <a:latin typeface="Arial" charset="0"/>
                <a:ea typeface="ＭＳ Ｐゴシック" charset="0"/>
              </a:defRPr>
            </a:lvl8pPr>
            <a:lvl9pPr marL="3695700" indent="-207963" algn="ctr" defTabSz="407988" eaLnBrk="0" fontAlgn="base" hangingPunct="0">
              <a:spcBef>
                <a:spcPct val="50000"/>
              </a:spcBef>
              <a:spcAft>
                <a:spcPct val="0"/>
              </a:spcAft>
              <a:tabLst>
                <a:tab pos="657225" algn="l"/>
                <a:tab pos="1312863" algn="l"/>
                <a:tab pos="1970088" algn="l"/>
                <a:tab pos="2627313" algn="l"/>
                <a:tab pos="3282950" algn="l"/>
                <a:tab pos="3940175" algn="l"/>
                <a:tab pos="4595813" algn="l"/>
                <a:tab pos="5253038" algn="l"/>
                <a:tab pos="5910263" algn="l"/>
                <a:tab pos="6565900" algn="l"/>
                <a:tab pos="7223125" algn="l"/>
                <a:tab pos="7880350" algn="l"/>
                <a:tab pos="8535988" algn="l"/>
              </a:tabLst>
              <a:defRPr sz="2400">
                <a:solidFill>
                  <a:schemeClr val="bg1"/>
                </a:solidFill>
                <a:latin typeface="Arial" charset="0"/>
                <a:ea typeface="ＭＳ Ｐゴシック" charset="0"/>
              </a:defRPr>
            </a:lvl9pPr>
          </a:lstStyle>
          <a:p>
            <a:pPr algn="l" eaLnBrk="1">
              <a:lnSpc>
                <a:spcPct val="93000"/>
              </a:lnSpc>
              <a:spcBef>
                <a:spcPct val="0"/>
              </a:spcBef>
              <a:buClr>
                <a:srgbClr val="000000"/>
              </a:buClr>
              <a:buSzPct val="100000"/>
              <a:buFont typeface="Times New Roman" charset="0"/>
              <a:buNone/>
              <a:defRPr/>
            </a:pPr>
            <a:r>
              <a:rPr lang="fi-FI" sz="1600" i="1" smtClean="0">
                <a:solidFill>
                  <a:srgbClr val="0033CC"/>
                </a:solidFill>
                <a:latin typeface="Consolas" charset="0"/>
              </a:rPr>
              <a:t>contains(Z, Z1), FirstNameDict(Z1),</a:t>
            </a:r>
            <a:r>
              <a:rPr lang="fi-FI" sz="1600" i="1" smtClean="0">
                <a:solidFill>
                  <a:srgbClr val="000000"/>
                </a:solidFill>
                <a:latin typeface="Consolas" charset="0"/>
              </a:rPr>
              <a:t> </a:t>
            </a:r>
          </a:p>
          <a:p>
            <a:pPr algn="l" eaLnBrk="1">
              <a:lnSpc>
                <a:spcPct val="93000"/>
              </a:lnSpc>
              <a:spcBef>
                <a:spcPct val="0"/>
              </a:spcBef>
              <a:buClr>
                <a:srgbClr val="000000"/>
              </a:buClr>
              <a:buSzPct val="100000"/>
              <a:buFont typeface="Times New Roman" charset="0"/>
              <a:buNone/>
              <a:defRPr/>
            </a:pPr>
            <a:r>
              <a:rPr lang="fi-FI" sz="1600" i="1" smtClean="0">
                <a:solidFill>
                  <a:srgbClr val="000000"/>
                </a:solidFill>
                <a:latin typeface="Consolas" charset="0"/>
              </a:rPr>
              <a:t>               </a:t>
            </a:r>
            <a:endParaRPr lang="fi-FI" sz="1600" smtClean="0">
              <a:solidFill>
                <a:srgbClr val="000000"/>
              </a:solidFill>
              <a:latin typeface="Consolas" charset="0"/>
            </a:endParaRPr>
          </a:p>
        </p:txBody>
      </p:sp>
      <p:sp>
        <p:nvSpPr>
          <p:cNvPr id="509958" name="Text Box 6"/>
          <p:cNvSpPr txBox="1">
            <a:spLocks noChangeArrowheads="1"/>
          </p:cNvSpPr>
          <p:nvPr/>
        </p:nvSpPr>
        <p:spPr bwMode="auto">
          <a:xfrm>
            <a:off x="0" y="2057400"/>
            <a:ext cx="990600" cy="327025"/>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type="triangle" w="med" len="me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81639" tIns="55221" rIns="81639" bIns="40820"/>
          <a:lstStyle>
            <a:lvl1pPr defTabSz="407988" eaLnBrk="0" hangingPunct="0">
              <a:tabLst>
                <a:tab pos="657225" algn="l"/>
                <a:tab pos="1312863" algn="l"/>
              </a:tabLst>
              <a:defRPr sz="2400">
                <a:solidFill>
                  <a:schemeClr val="bg1"/>
                </a:solidFill>
                <a:latin typeface="Arial" charset="0"/>
                <a:ea typeface="ＭＳ Ｐゴシック" charset="0"/>
                <a:cs typeface="ＭＳ Ｐゴシック" charset="0"/>
              </a:defRPr>
            </a:lvl1pPr>
            <a:lvl2pPr marL="674688" indent="-260350" defTabSz="407988" eaLnBrk="0" hangingPunct="0">
              <a:tabLst>
                <a:tab pos="657225" algn="l"/>
                <a:tab pos="1312863" algn="l"/>
              </a:tabLst>
              <a:defRPr sz="2400">
                <a:solidFill>
                  <a:schemeClr val="bg1"/>
                </a:solidFill>
                <a:latin typeface="Arial" charset="0"/>
                <a:ea typeface="ＭＳ Ｐゴシック" charset="0"/>
              </a:defRPr>
            </a:lvl2pPr>
            <a:lvl3pPr marL="1036638" indent="-207963" defTabSz="407988" eaLnBrk="0" hangingPunct="0">
              <a:tabLst>
                <a:tab pos="657225" algn="l"/>
                <a:tab pos="1312863" algn="l"/>
              </a:tabLst>
              <a:defRPr sz="2400">
                <a:solidFill>
                  <a:schemeClr val="bg1"/>
                </a:solidFill>
                <a:latin typeface="Arial" charset="0"/>
                <a:ea typeface="ＭＳ Ｐゴシック" charset="0"/>
              </a:defRPr>
            </a:lvl3pPr>
            <a:lvl4pPr marL="1450975" indent="-206375" defTabSz="407988" eaLnBrk="0" hangingPunct="0">
              <a:tabLst>
                <a:tab pos="657225" algn="l"/>
                <a:tab pos="1312863" algn="l"/>
              </a:tabLst>
              <a:defRPr sz="2400">
                <a:solidFill>
                  <a:schemeClr val="bg1"/>
                </a:solidFill>
                <a:latin typeface="Arial" charset="0"/>
                <a:ea typeface="ＭＳ Ｐゴシック" charset="0"/>
              </a:defRPr>
            </a:lvl4pPr>
            <a:lvl5pPr marL="1866900" indent="-207963" defTabSz="407988" eaLnBrk="0" hangingPunct="0">
              <a:tabLst>
                <a:tab pos="657225" algn="l"/>
                <a:tab pos="1312863" algn="l"/>
              </a:tabLst>
              <a:defRPr sz="2400">
                <a:solidFill>
                  <a:schemeClr val="bg1"/>
                </a:solidFill>
                <a:latin typeface="Arial" charset="0"/>
                <a:ea typeface="ＭＳ Ｐゴシック" charset="0"/>
              </a:defRPr>
            </a:lvl5pPr>
            <a:lvl6pPr marL="2324100" indent="-207963" algn="ctr" defTabSz="407988" eaLnBrk="0" fontAlgn="base" hangingPunct="0">
              <a:spcBef>
                <a:spcPct val="50000"/>
              </a:spcBef>
              <a:spcAft>
                <a:spcPct val="0"/>
              </a:spcAft>
              <a:tabLst>
                <a:tab pos="657225" algn="l"/>
                <a:tab pos="1312863" algn="l"/>
              </a:tabLst>
              <a:defRPr sz="2400">
                <a:solidFill>
                  <a:schemeClr val="bg1"/>
                </a:solidFill>
                <a:latin typeface="Arial" charset="0"/>
                <a:ea typeface="ＭＳ Ｐゴシック" charset="0"/>
              </a:defRPr>
            </a:lvl6pPr>
            <a:lvl7pPr marL="2781300" indent="-207963" algn="ctr" defTabSz="407988" eaLnBrk="0" fontAlgn="base" hangingPunct="0">
              <a:spcBef>
                <a:spcPct val="50000"/>
              </a:spcBef>
              <a:spcAft>
                <a:spcPct val="0"/>
              </a:spcAft>
              <a:tabLst>
                <a:tab pos="657225" algn="l"/>
                <a:tab pos="1312863" algn="l"/>
              </a:tabLst>
              <a:defRPr sz="2400">
                <a:solidFill>
                  <a:schemeClr val="bg1"/>
                </a:solidFill>
                <a:latin typeface="Arial" charset="0"/>
                <a:ea typeface="ＭＳ Ｐゴシック" charset="0"/>
              </a:defRPr>
            </a:lvl7pPr>
            <a:lvl8pPr marL="3238500" indent="-207963" algn="ctr" defTabSz="407988" eaLnBrk="0" fontAlgn="base" hangingPunct="0">
              <a:spcBef>
                <a:spcPct val="50000"/>
              </a:spcBef>
              <a:spcAft>
                <a:spcPct val="0"/>
              </a:spcAft>
              <a:tabLst>
                <a:tab pos="657225" algn="l"/>
                <a:tab pos="1312863" algn="l"/>
              </a:tabLst>
              <a:defRPr sz="2400">
                <a:solidFill>
                  <a:schemeClr val="bg1"/>
                </a:solidFill>
                <a:latin typeface="Arial" charset="0"/>
                <a:ea typeface="ＭＳ Ｐゴシック" charset="0"/>
              </a:defRPr>
            </a:lvl8pPr>
            <a:lvl9pPr marL="3695700" indent="-207963" algn="ctr" defTabSz="407988" eaLnBrk="0" fontAlgn="base" hangingPunct="0">
              <a:spcBef>
                <a:spcPct val="50000"/>
              </a:spcBef>
              <a:spcAft>
                <a:spcPct val="0"/>
              </a:spcAft>
              <a:tabLst>
                <a:tab pos="657225" algn="l"/>
                <a:tab pos="1312863" algn="l"/>
              </a:tabLst>
              <a:defRPr sz="2400">
                <a:solidFill>
                  <a:schemeClr val="bg1"/>
                </a:solidFill>
                <a:latin typeface="Arial" charset="0"/>
                <a:ea typeface="ＭＳ Ｐゴシック" charset="0"/>
              </a:defRPr>
            </a:lvl9pPr>
          </a:lstStyle>
          <a:p>
            <a:pPr algn="l" eaLnBrk="1">
              <a:lnSpc>
                <a:spcPct val="93000"/>
              </a:lnSpc>
              <a:spcBef>
                <a:spcPct val="0"/>
              </a:spcBef>
              <a:buClr>
                <a:srgbClr val="000000"/>
              </a:buClr>
              <a:buSzPct val="100000"/>
              <a:buFont typeface="Times New Roman" charset="0"/>
              <a:buNone/>
              <a:defRPr/>
            </a:pPr>
            <a:r>
              <a:rPr lang="fi-FI" sz="1600" i="1" smtClean="0">
                <a:solidFill>
                  <a:srgbClr val="000000"/>
                </a:solidFill>
              </a:rPr>
              <a:t>PER</a:t>
            </a:r>
            <a:r>
              <a:rPr lang="fi-FI" sz="1600" smtClean="0">
                <a:solidFill>
                  <a:srgbClr val="000000"/>
                </a:solidFill>
              </a:rPr>
              <a:t>:</a:t>
            </a:r>
            <a:r>
              <a:rPr lang="fi-FI" sz="1600" b="1" smtClean="0">
                <a:solidFill>
                  <a:srgbClr val="000000"/>
                </a:solidFill>
              </a:rPr>
              <a:t> </a:t>
            </a:r>
            <a:r>
              <a:rPr lang="fi-FI" sz="1600" b="1" smtClean="0">
                <a:solidFill>
                  <a:srgbClr val="0033CC"/>
                </a:solidFill>
              </a:rPr>
              <a:t>john</a:t>
            </a:r>
            <a:endParaRPr lang="fi-FI" sz="1600" b="1" smtClean="0">
              <a:solidFill>
                <a:srgbClr val="FF0000"/>
              </a:solidFill>
            </a:endParaRPr>
          </a:p>
        </p:txBody>
      </p:sp>
      <p:sp>
        <p:nvSpPr>
          <p:cNvPr id="509959" name="Text Box 7"/>
          <p:cNvSpPr txBox="1">
            <a:spLocks noChangeArrowheads="1"/>
          </p:cNvSpPr>
          <p:nvPr/>
        </p:nvSpPr>
        <p:spPr bwMode="auto">
          <a:xfrm>
            <a:off x="0" y="3276600"/>
            <a:ext cx="1066800" cy="314325"/>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type="triangle" w="med" len="me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81639" tIns="55221" rIns="81639" bIns="40820"/>
          <a:lstStyle>
            <a:lvl1pPr defTabSz="407988" eaLnBrk="0" hangingPunct="0">
              <a:tabLst>
                <a:tab pos="657225" algn="l"/>
                <a:tab pos="1312863" algn="l"/>
              </a:tabLst>
              <a:defRPr sz="2400">
                <a:solidFill>
                  <a:schemeClr val="bg1"/>
                </a:solidFill>
                <a:latin typeface="Arial" charset="0"/>
                <a:ea typeface="ＭＳ Ｐゴシック" charset="0"/>
                <a:cs typeface="ＭＳ Ｐゴシック" charset="0"/>
              </a:defRPr>
            </a:lvl1pPr>
            <a:lvl2pPr marL="674688" indent="-260350" defTabSz="407988" eaLnBrk="0" hangingPunct="0">
              <a:tabLst>
                <a:tab pos="657225" algn="l"/>
                <a:tab pos="1312863" algn="l"/>
              </a:tabLst>
              <a:defRPr sz="2400">
                <a:solidFill>
                  <a:schemeClr val="bg1"/>
                </a:solidFill>
                <a:latin typeface="Arial" charset="0"/>
                <a:ea typeface="ＭＳ Ｐゴシック" charset="0"/>
              </a:defRPr>
            </a:lvl2pPr>
            <a:lvl3pPr marL="1036638" indent="-207963" defTabSz="407988" eaLnBrk="0" hangingPunct="0">
              <a:tabLst>
                <a:tab pos="657225" algn="l"/>
                <a:tab pos="1312863" algn="l"/>
              </a:tabLst>
              <a:defRPr sz="2400">
                <a:solidFill>
                  <a:schemeClr val="bg1"/>
                </a:solidFill>
                <a:latin typeface="Arial" charset="0"/>
                <a:ea typeface="ＭＳ Ｐゴシック" charset="0"/>
              </a:defRPr>
            </a:lvl3pPr>
            <a:lvl4pPr marL="1450975" indent="-206375" defTabSz="407988" eaLnBrk="0" hangingPunct="0">
              <a:tabLst>
                <a:tab pos="657225" algn="l"/>
                <a:tab pos="1312863" algn="l"/>
              </a:tabLst>
              <a:defRPr sz="2400">
                <a:solidFill>
                  <a:schemeClr val="bg1"/>
                </a:solidFill>
                <a:latin typeface="Arial" charset="0"/>
                <a:ea typeface="ＭＳ Ｐゴシック" charset="0"/>
              </a:defRPr>
            </a:lvl4pPr>
            <a:lvl5pPr marL="1866900" indent="-207963" defTabSz="407988" eaLnBrk="0" hangingPunct="0">
              <a:tabLst>
                <a:tab pos="657225" algn="l"/>
                <a:tab pos="1312863" algn="l"/>
              </a:tabLst>
              <a:defRPr sz="2400">
                <a:solidFill>
                  <a:schemeClr val="bg1"/>
                </a:solidFill>
                <a:latin typeface="Arial" charset="0"/>
                <a:ea typeface="ＭＳ Ｐゴシック" charset="0"/>
              </a:defRPr>
            </a:lvl5pPr>
            <a:lvl6pPr marL="2324100" indent="-207963" algn="ctr" defTabSz="407988" eaLnBrk="0" fontAlgn="base" hangingPunct="0">
              <a:spcBef>
                <a:spcPct val="50000"/>
              </a:spcBef>
              <a:spcAft>
                <a:spcPct val="0"/>
              </a:spcAft>
              <a:tabLst>
                <a:tab pos="657225" algn="l"/>
                <a:tab pos="1312863" algn="l"/>
              </a:tabLst>
              <a:defRPr sz="2400">
                <a:solidFill>
                  <a:schemeClr val="bg1"/>
                </a:solidFill>
                <a:latin typeface="Arial" charset="0"/>
                <a:ea typeface="ＭＳ Ｐゴシック" charset="0"/>
              </a:defRPr>
            </a:lvl6pPr>
            <a:lvl7pPr marL="2781300" indent="-207963" algn="ctr" defTabSz="407988" eaLnBrk="0" fontAlgn="base" hangingPunct="0">
              <a:spcBef>
                <a:spcPct val="50000"/>
              </a:spcBef>
              <a:spcAft>
                <a:spcPct val="0"/>
              </a:spcAft>
              <a:tabLst>
                <a:tab pos="657225" algn="l"/>
                <a:tab pos="1312863" algn="l"/>
              </a:tabLst>
              <a:defRPr sz="2400">
                <a:solidFill>
                  <a:schemeClr val="bg1"/>
                </a:solidFill>
                <a:latin typeface="Arial" charset="0"/>
                <a:ea typeface="ＭＳ Ｐゴシック" charset="0"/>
              </a:defRPr>
            </a:lvl7pPr>
            <a:lvl8pPr marL="3238500" indent="-207963" algn="ctr" defTabSz="407988" eaLnBrk="0" fontAlgn="base" hangingPunct="0">
              <a:spcBef>
                <a:spcPct val="50000"/>
              </a:spcBef>
              <a:spcAft>
                <a:spcPct val="0"/>
              </a:spcAft>
              <a:tabLst>
                <a:tab pos="657225" algn="l"/>
                <a:tab pos="1312863" algn="l"/>
              </a:tabLst>
              <a:defRPr sz="2400">
                <a:solidFill>
                  <a:schemeClr val="bg1"/>
                </a:solidFill>
                <a:latin typeface="Arial" charset="0"/>
                <a:ea typeface="ＭＳ Ｐゴシック" charset="0"/>
              </a:defRPr>
            </a:lvl8pPr>
            <a:lvl9pPr marL="3695700" indent="-207963" algn="ctr" defTabSz="407988" eaLnBrk="0" fontAlgn="base" hangingPunct="0">
              <a:spcBef>
                <a:spcPct val="50000"/>
              </a:spcBef>
              <a:spcAft>
                <a:spcPct val="0"/>
              </a:spcAft>
              <a:tabLst>
                <a:tab pos="657225" algn="l"/>
                <a:tab pos="1312863" algn="l"/>
              </a:tabLst>
              <a:defRPr sz="2400">
                <a:solidFill>
                  <a:schemeClr val="bg1"/>
                </a:solidFill>
                <a:latin typeface="Arial" charset="0"/>
                <a:ea typeface="ＭＳ Ｐゴシック" charset="0"/>
              </a:defRPr>
            </a:lvl9pPr>
          </a:lstStyle>
          <a:p>
            <a:pPr algn="l" eaLnBrk="1">
              <a:lnSpc>
                <a:spcPct val="93000"/>
              </a:lnSpc>
              <a:spcBef>
                <a:spcPct val="0"/>
              </a:spcBef>
              <a:buClr>
                <a:srgbClr val="000000"/>
              </a:buClr>
              <a:buSzPct val="100000"/>
              <a:buFont typeface="Times New Roman" charset="0"/>
              <a:buNone/>
              <a:defRPr/>
            </a:pPr>
            <a:r>
              <a:rPr lang="fi-FI" sz="1600" i="1" smtClean="0">
                <a:solidFill>
                  <a:srgbClr val="000000"/>
                </a:solidFill>
              </a:rPr>
              <a:t>PER</a:t>
            </a:r>
            <a:r>
              <a:rPr lang="fi-FI" sz="1600" smtClean="0">
                <a:solidFill>
                  <a:srgbClr val="000000"/>
                </a:solidFill>
              </a:rPr>
              <a:t>:</a:t>
            </a:r>
            <a:r>
              <a:rPr lang="fi-FI" sz="1600" b="1" smtClean="0">
                <a:solidFill>
                  <a:srgbClr val="000000"/>
                </a:solidFill>
              </a:rPr>
              <a:t> </a:t>
            </a:r>
            <a:r>
              <a:rPr lang="fi-FI" sz="1600" b="1" smtClean="0">
                <a:solidFill>
                  <a:srgbClr val="0033CC"/>
                </a:solidFill>
              </a:rPr>
              <a:t>John</a:t>
            </a:r>
            <a:endParaRPr lang="fi-FI" sz="1600" b="1" smtClean="0">
              <a:solidFill>
                <a:srgbClr val="FF0000"/>
              </a:solidFill>
            </a:endParaRPr>
          </a:p>
        </p:txBody>
      </p:sp>
      <p:sp>
        <p:nvSpPr>
          <p:cNvPr id="509960" name="Text Box 8"/>
          <p:cNvSpPr txBox="1">
            <a:spLocks noChangeArrowheads="1"/>
          </p:cNvSpPr>
          <p:nvPr/>
        </p:nvSpPr>
        <p:spPr bwMode="auto">
          <a:xfrm>
            <a:off x="990600" y="2057400"/>
            <a:ext cx="749300" cy="593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hangingPunct="0">
              <a:lnSpc>
                <a:spcPct val="93000"/>
              </a:lnSpc>
              <a:spcBef>
                <a:spcPct val="0"/>
              </a:spcBef>
              <a:buClr>
                <a:srgbClr val="000000"/>
              </a:buClr>
              <a:buSzPct val="100000"/>
              <a:buFont typeface="Times New Roman" charset="0"/>
              <a:buNone/>
              <a:defRPr/>
            </a:pPr>
            <a:r>
              <a:rPr lang="fi-FI" sz="1600" b="1">
                <a:solidFill>
                  <a:srgbClr val="FF0000"/>
                </a:solidFill>
                <a:latin typeface="Arial" charset="0"/>
                <a:ea typeface="ＭＳ Ｐゴシック" charset="0"/>
                <a:cs typeface="ＭＳ Ｐゴシック" charset="0"/>
              </a:rPr>
              <a:t>Smith</a:t>
            </a:r>
          </a:p>
          <a:p>
            <a:pPr algn="l">
              <a:spcBef>
                <a:spcPct val="0"/>
              </a:spcBef>
              <a:defRPr/>
            </a:pPr>
            <a:endParaRPr lang="en-US" sz="1800">
              <a:solidFill>
                <a:schemeClr val="tx1"/>
              </a:solidFill>
              <a:latin typeface="Arial" charset="0"/>
              <a:ea typeface="ＭＳ Ｐゴシック" charset="0"/>
              <a:cs typeface="ＭＳ Ｐゴシック" charset="0"/>
            </a:endParaRPr>
          </a:p>
        </p:txBody>
      </p:sp>
      <p:sp>
        <p:nvSpPr>
          <p:cNvPr id="509961" name="AutoShape 9"/>
          <p:cNvSpPr>
            <a:spLocks/>
          </p:cNvSpPr>
          <p:nvPr/>
        </p:nvSpPr>
        <p:spPr bwMode="auto">
          <a:xfrm rot="16200000">
            <a:off x="5524500" y="38100"/>
            <a:ext cx="304800" cy="3733800"/>
          </a:xfrm>
          <a:prstGeom prst="rightBrace">
            <a:avLst>
              <a:gd name="adj1" fmla="val 306250"/>
              <a:gd name="adj2" fmla="val 50000"/>
            </a:avLst>
          </a:prstGeom>
          <a:noFill/>
          <a:ln w="9525">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509962" name="AutoShape 10"/>
          <p:cNvSpPr>
            <a:spLocks/>
          </p:cNvSpPr>
          <p:nvPr/>
        </p:nvSpPr>
        <p:spPr bwMode="auto">
          <a:xfrm rot="16200000">
            <a:off x="6096000" y="762000"/>
            <a:ext cx="304800" cy="4876800"/>
          </a:xfrm>
          <a:prstGeom prst="rightBrace">
            <a:avLst>
              <a:gd name="adj1" fmla="val 400000"/>
              <a:gd name="adj2" fmla="val 50000"/>
            </a:avLst>
          </a:prstGeom>
          <a:noFill/>
          <a:ln w="9525">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509963" name="AutoShape 11"/>
          <p:cNvSpPr>
            <a:spLocks/>
          </p:cNvSpPr>
          <p:nvPr/>
        </p:nvSpPr>
        <p:spPr bwMode="auto">
          <a:xfrm rot="5400000">
            <a:off x="5867400" y="381000"/>
            <a:ext cx="304800" cy="4419600"/>
          </a:xfrm>
          <a:prstGeom prst="rightBrace">
            <a:avLst>
              <a:gd name="adj1" fmla="val 362500"/>
              <a:gd name="adj2" fmla="val 50000"/>
            </a:avLst>
          </a:prstGeom>
          <a:noFill/>
          <a:ln w="9525">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509964" name="AutoShape 12"/>
          <p:cNvSpPr>
            <a:spLocks/>
          </p:cNvSpPr>
          <p:nvPr/>
        </p:nvSpPr>
        <p:spPr bwMode="auto">
          <a:xfrm rot="5400000">
            <a:off x="5867400" y="1752600"/>
            <a:ext cx="304800" cy="4419600"/>
          </a:xfrm>
          <a:prstGeom prst="rightBrace">
            <a:avLst>
              <a:gd name="adj1" fmla="val 362500"/>
              <a:gd name="adj2" fmla="val 50000"/>
            </a:avLst>
          </a:prstGeom>
          <a:noFill/>
          <a:ln w="9525">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509965" name="Freeform 13"/>
          <p:cNvSpPr>
            <a:spLocks/>
          </p:cNvSpPr>
          <p:nvPr/>
        </p:nvSpPr>
        <p:spPr bwMode="auto">
          <a:xfrm>
            <a:off x="685800" y="1447800"/>
            <a:ext cx="4876800" cy="609600"/>
          </a:xfrm>
          <a:custGeom>
            <a:avLst/>
            <a:gdLst>
              <a:gd name="T0" fmla="*/ 0 w 3072"/>
              <a:gd name="T1" fmla="*/ 609600 h 520"/>
              <a:gd name="T2" fmla="*/ 2362200 w 3072"/>
              <a:gd name="T3" fmla="*/ 46892 h 520"/>
              <a:gd name="T4" fmla="*/ 4876800 w 3072"/>
              <a:gd name="T5" fmla="*/ 328246 h 520"/>
              <a:gd name="T6" fmla="*/ 0 60000 65536"/>
              <a:gd name="T7" fmla="*/ 0 60000 65536"/>
              <a:gd name="T8" fmla="*/ 0 60000 65536"/>
            </a:gdLst>
            <a:ahLst/>
            <a:cxnLst>
              <a:cxn ang="T6">
                <a:pos x="T0" y="T1"/>
              </a:cxn>
              <a:cxn ang="T7">
                <a:pos x="T2" y="T3"/>
              </a:cxn>
              <a:cxn ang="T8">
                <a:pos x="T4" y="T5"/>
              </a:cxn>
            </a:cxnLst>
            <a:rect l="0" t="0" r="r" b="b"/>
            <a:pathLst>
              <a:path w="3072" h="520">
                <a:moveTo>
                  <a:pt x="0" y="520"/>
                </a:moveTo>
                <a:cubicBezTo>
                  <a:pt x="488" y="300"/>
                  <a:pt x="976" y="80"/>
                  <a:pt x="1488" y="40"/>
                </a:cubicBezTo>
                <a:cubicBezTo>
                  <a:pt x="2000" y="0"/>
                  <a:pt x="2800" y="240"/>
                  <a:pt x="3072" y="280"/>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endParaRPr lang="en-US"/>
          </a:p>
        </p:txBody>
      </p:sp>
      <p:sp>
        <p:nvSpPr>
          <p:cNvPr id="509966" name="Freeform 14"/>
          <p:cNvSpPr>
            <a:spLocks/>
          </p:cNvSpPr>
          <p:nvPr/>
        </p:nvSpPr>
        <p:spPr bwMode="auto">
          <a:xfrm>
            <a:off x="1295400" y="2362200"/>
            <a:ext cx="4495800" cy="762000"/>
          </a:xfrm>
          <a:custGeom>
            <a:avLst/>
            <a:gdLst>
              <a:gd name="T0" fmla="*/ 0 w 2880"/>
              <a:gd name="T1" fmla="*/ 0 h 480"/>
              <a:gd name="T2" fmla="*/ 2098040 w 2880"/>
              <a:gd name="T3" fmla="*/ 685800 h 480"/>
              <a:gd name="T4" fmla="*/ 4495800 w 2880"/>
              <a:gd name="T5" fmla="*/ 457200 h 480"/>
              <a:gd name="T6" fmla="*/ 0 60000 65536"/>
              <a:gd name="T7" fmla="*/ 0 60000 65536"/>
              <a:gd name="T8" fmla="*/ 0 60000 65536"/>
            </a:gdLst>
            <a:ahLst/>
            <a:cxnLst>
              <a:cxn ang="T6">
                <a:pos x="T0" y="T1"/>
              </a:cxn>
              <a:cxn ang="T7">
                <a:pos x="T2" y="T3"/>
              </a:cxn>
              <a:cxn ang="T8">
                <a:pos x="T4" y="T5"/>
              </a:cxn>
            </a:cxnLst>
            <a:rect l="0" t="0" r="r" b="b"/>
            <a:pathLst>
              <a:path w="2880" h="480">
                <a:moveTo>
                  <a:pt x="0" y="0"/>
                </a:moveTo>
                <a:cubicBezTo>
                  <a:pt x="432" y="192"/>
                  <a:pt x="864" y="384"/>
                  <a:pt x="1344" y="432"/>
                </a:cubicBezTo>
                <a:cubicBezTo>
                  <a:pt x="1824" y="480"/>
                  <a:pt x="2624" y="312"/>
                  <a:pt x="2880" y="288"/>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endParaRPr lang="en-US"/>
          </a:p>
        </p:txBody>
      </p:sp>
      <p:sp>
        <p:nvSpPr>
          <p:cNvPr id="509967" name="Rectangle 15"/>
          <p:cNvSpPr>
            <a:spLocks noChangeArrowheads="1"/>
          </p:cNvSpPr>
          <p:nvPr/>
        </p:nvSpPr>
        <p:spPr bwMode="auto">
          <a:xfrm>
            <a:off x="1066800" y="3276600"/>
            <a:ext cx="566738" cy="3190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hangingPunct="0">
              <a:lnSpc>
                <a:spcPct val="93000"/>
              </a:lnSpc>
              <a:spcBef>
                <a:spcPct val="0"/>
              </a:spcBef>
              <a:buClr>
                <a:srgbClr val="000000"/>
              </a:buClr>
              <a:buSzPct val="100000"/>
              <a:buFont typeface="Times New Roman" charset="0"/>
              <a:buNone/>
              <a:defRPr/>
            </a:pPr>
            <a:r>
              <a:rPr lang="fi-FI" sz="1600" b="1">
                <a:solidFill>
                  <a:srgbClr val="FF0000"/>
                </a:solidFill>
                <a:latin typeface="Arial" charset="0"/>
                <a:ea typeface="ＭＳ Ｐゴシック" charset="0"/>
                <a:cs typeface="ＭＳ Ｐゴシック" charset="0"/>
              </a:rPr>
              <a:t>Doe</a:t>
            </a:r>
          </a:p>
        </p:txBody>
      </p:sp>
      <p:sp>
        <p:nvSpPr>
          <p:cNvPr id="509968" name="Freeform 16"/>
          <p:cNvSpPr>
            <a:spLocks/>
          </p:cNvSpPr>
          <p:nvPr/>
        </p:nvSpPr>
        <p:spPr bwMode="auto">
          <a:xfrm>
            <a:off x="914400" y="2667000"/>
            <a:ext cx="5105400" cy="609600"/>
          </a:xfrm>
          <a:custGeom>
            <a:avLst/>
            <a:gdLst>
              <a:gd name="T0" fmla="*/ 0 w 3072"/>
              <a:gd name="T1" fmla="*/ 609600 h 520"/>
              <a:gd name="T2" fmla="*/ 2472928 w 3072"/>
              <a:gd name="T3" fmla="*/ 46892 h 520"/>
              <a:gd name="T4" fmla="*/ 5105400 w 3072"/>
              <a:gd name="T5" fmla="*/ 328246 h 520"/>
              <a:gd name="T6" fmla="*/ 0 60000 65536"/>
              <a:gd name="T7" fmla="*/ 0 60000 65536"/>
              <a:gd name="T8" fmla="*/ 0 60000 65536"/>
            </a:gdLst>
            <a:ahLst/>
            <a:cxnLst>
              <a:cxn ang="T6">
                <a:pos x="T0" y="T1"/>
              </a:cxn>
              <a:cxn ang="T7">
                <a:pos x="T2" y="T3"/>
              </a:cxn>
              <a:cxn ang="T8">
                <a:pos x="T4" y="T5"/>
              </a:cxn>
            </a:cxnLst>
            <a:rect l="0" t="0" r="r" b="b"/>
            <a:pathLst>
              <a:path w="3072" h="520">
                <a:moveTo>
                  <a:pt x="0" y="520"/>
                </a:moveTo>
                <a:cubicBezTo>
                  <a:pt x="488" y="300"/>
                  <a:pt x="976" y="80"/>
                  <a:pt x="1488" y="40"/>
                </a:cubicBezTo>
                <a:cubicBezTo>
                  <a:pt x="2000" y="0"/>
                  <a:pt x="2800" y="240"/>
                  <a:pt x="3072" y="280"/>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endParaRPr lang="en-US"/>
          </a:p>
        </p:txBody>
      </p:sp>
      <p:sp>
        <p:nvSpPr>
          <p:cNvPr id="509969" name="Freeform 17"/>
          <p:cNvSpPr>
            <a:spLocks/>
          </p:cNvSpPr>
          <p:nvPr/>
        </p:nvSpPr>
        <p:spPr bwMode="auto">
          <a:xfrm>
            <a:off x="1295400" y="3657600"/>
            <a:ext cx="4495800" cy="762000"/>
          </a:xfrm>
          <a:custGeom>
            <a:avLst/>
            <a:gdLst>
              <a:gd name="T0" fmla="*/ 0 w 2880"/>
              <a:gd name="T1" fmla="*/ 0 h 480"/>
              <a:gd name="T2" fmla="*/ 2098040 w 2880"/>
              <a:gd name="T3" fmla="*/ 685800 h 480"/>
              <a:gd name="T4" fmla="*/ 4495800 w 2880"/>
              <a:gd name="T5" fmla="*/ 457200 h 480"/>
              <a:gd name="T6" fmla="*/ 0 60000 65536"/>
              <a:gd name="T7" fmla="*/ 0 60000 65536"/>
              <a:gd name="T8" fmla="*/ 0 60000 65536"/>
            </a:gdLst>
            <a:ahLst/>
            <a:cxnLst>
              <a:cxn ang="T6">
                <a:pos x="T0" y="T1"/>
              </a:cxn>
              <a:cxn ang="T7">
                <a:pos x="T2" y="T3"/>
              </a:cxn>
              <a:cxn ang="T8">
                <a:pos x="T4" y="T5"/>
              </a:cxn>
            </a:cxnLst>
            <a:rect l="0" t="0" r="r" b="b"/>
            <a:pathLst>
              <a:path w="2880" h="480">
                <a:moveTo>
                  <a:pt x="0" y="0"/>
                </a:moveTo>
                <a:cubicBezTo>
                  <a:pt x="432" y="192"/>
                  <a:pt x="864" y="384"/>
                  <a:pt x="1344" y="432"/>
                </a:cubicBezTo>
                <a:cubicBezTo>
                  <a:pt x="1824" y="480"/>
                  <a:pt x="2624" y="312"/>
                  <a:pt x="2880" y="288"/>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endParaRPr lang="en-US"/>
          </a:p>
        </p:txBody>
      </p:sp>
      <p:sp>
        <p:nvSpPr>
          <p:cNvPr id="509970" name="Text Box 18"/>
          <p:cNvSpPr txBox="1">
            <a:spLocks noChangeArrowheads="1"/>
          </p:cNvSpPr>
          <p:nvPr/>
        </p:nvSpPr>
        <p:spPr bwMode="auto">
          <a:xfrm>
            <a:off x="3048000" y="4648200"/>
            <a:ext cx="1987550" cy="3667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defRPr/>
            </a:pPr>
            <a:r>
              <a:rPr lang="en-US" sz="1800">
                <a:solidFill>
                  <a:schemeClr val="tx1"/>
                </a:solidFill>
                <a:latin typeface="Arial" charset="0"/>
                <a:ea typeface="ＭＳ Ｐゴシック" charset="0"/>
                <a:cs typeface="ＭＳ Ｐゴシック" charset="0"/>
              </a:rPr>
              <a:t>LGG of the above</a:t>
            </a:r>
          </a:p>
        </p:txBody>
      </p:sp>
      <p:sp>
        <p:nvSpPr>
          <p:cNvPr id="509971" name="Rectangle 19"/>
          <p:cNvSpPr>
            <a:spLocks noChangeArrowheads="1"/>
          </p:cNvSpPr>
          <p:nvPr/>
        </p:nvSpPr>
        <p:spPr bwMode="auto">
          <a:xfrm>
            <a:off x="3505200" y="5562600"/>
            <a:ext cx="4629150" cy="3190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hangingPunct="0">
              <a:lnSpc>
                <a:spcPct val="93000"/>
              </a:lnSpc>
              <a:spcBef>
                <a:spcPct val="0"/>
              </a:spcBef>
              <a:buClr>
                <a:srgbClr val="000000"/>
              </a:buClr>
              <a:buSzPct val="100000"/>
              <a:buFont typeface="Times New Roman" charset="0"/>
              <a:buNone/>
              <a:defRPr/>
            </a:pPr>
            <a:r>
              <a:rPr lang="fi-FI" sz="1600" i="1">
                <a:solidFill>
                  <a:srgbClr val="FF0000"/>
                </a:solidFill>
                <a:latin typeface="Consolas" charset="0"/>
                <a:ea typeface="ＭＳ Ｐゴシック" charset="0"/>
                <a:cs typeface="ＭＳ Ｐゴシック" charset="0"/>
              </a:rPr>
              <a:t>contains(Z, Z2), before(Z1,Z2), Caps(Z2)</a:t>
            </a:r>
          </a:p>
        </p:txBody>
      </p:sp>
      <p:sp>
        <p:nvSpPr>
          <p:cNvPr id="509972" name="Rectangle 20"/>
          <p:cNvSpPr>
            <a:spLocks noChangeArrowheads="1"/>
          </p:cNvSpPr>
          <p:nvPr/>
        </p:nvSpPr>
        <p:spPr bwMode="auto">
          <a:xfrm>
            <a:off x="1752600" y="5257800"/>
            <a:ext cx="1739900" cy="3365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defRPr/>
            </a:pPr>
            <a:r>
              <a:rPr lang="fi-FI" sz="1600" i="1">
                <a:solidFill>
                  <a:srgbClr val="000000"/>
                </a:solidFill>
                <a:latin typeface="Consolas" charset="0"/>
                <a:ea typeface="ＭＳ Ｐゴシック" charset="0"/>
                <a:cs typeface="ＭＳ Ｐゴシック" charset="0"/>
              </a:rPr>
              <a:t>person(Z,D) :-</a:t>
            </a:r>
            <a:endParaRPr lang="en-US" sz="1600" i="1">
              <a:solidFill>
                <a:srgbClr val="000000"/>
              </a:solidFill>
              <a:latin typeface="Consolas" charset="0"/>
              <a:ea typeface="ＭＳ Ｐゴシック" charset="0"/>
              <a:cs typeface="ＭＳ Ｐゴシック" charset="0"/>
            </a:endParaRPr>
          </a:p>
        </p:txBody>
      </p:sp>
      <p:sp>
        <p:nvSpPr>
          <p:cNvPr id="509973" name="Line 21"/>
          <p:cNvSpPr>
            <a:spLocks noChangeShapeType="1"/>
          </p:cNvSpPr>
          <p:nvPr/>
        </p:nvSpPr>
        <p:spPr bwMode="auto">
          <a:xfrm>
            <a:off x="4800600" y="2209800"/>
            <a:ext cx="1295400" cy="297180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509974" name="Line 22"/>
          <p:cNvSpPr>
            <a:spLocks noChangeShapeType="1"/>
          </p:cNvSpPr>
          <p:nvPr/>
        </p:nvSpPr>
        <p:spPr bwMode="auto">
          <a:xfrm flipH="1">
            <a:off x="6096000" y="3505200"/>
            <a:ext cx="533400" cy="167640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509975" name="Line 23"/>
          <p:cNvSpPr>
            <a:spLocks noChangeShapeType="1"/>
          </p:cNvSpPr>
          <p:nvPr/>
        </p:nvSpPr>
        <p:spPr bwMode="auto">
          <a:xfrm>
            <a:off x="5562600" y="2438400"/>
            <a:ext cx="990600" cy="320040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509976" name="Line 24"/>
          <p:cNvSpPr>
            <a:spLocks noChangeShapeType="1"/>
          </p:cNvSpPr>
          <p:nvPr/>
        </p:nvSpPr>
        <p:spPr bwMode="auto">
          <a:xfrm flipH="1">
            <a:off x="6553200" y="3733800"/>
            <a:ext cx="228600" cy="190500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Tree>
    <p:extLst>
      <p:ext uri="{BB962C8B-B14F-4D97-AF65-F5344CB8AC3E}">
        <p14:creationId xmlns:p14="http://schemas.microsoft.com/office/powerpoint/2010/main" val="618129465"/>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09955"/>
                                        </p:tgtEl>
                                        <p:attrNameLst>
                                          <p:attrName>style.visibility</p:attrName>
                                        </p:attrNameLst>
                                      </p:cBhvr>
                                      <p:to>
                                        <p:strVal val="visible"/>
                                      </p:to>
                                    </p:set>
                                    <p:animEffect transition="in" filter="box(in)">
                                      <p:cBhvr>
                                        <p:cTn id="7" dur="500"/>
                                        <p:tgtEl>
                                          <p:spTgt spid="50995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09965"/>
                                        </p:tgtEl>
                                        <p:attrNameLst>
                                          <p:attrName>style.visibility</p:attrName>
                                        </p:attrNameLst>
                                      </p:cBhvr>
                                      <p:to>
                                        <p:strVal val="visible"/>
                                      </p:to>
                                    </p:set>
                                    <p:animEffect transition="in" filter="box(in)">
                                      <p:cBhvr>
                                        <p:cTn id="12" dur="500"/>
                                        <p:tgtEl>
                                          <p:spTgt spid="509965"/>
                                        </p:tgtEl>
                                      </p:cBhvr>
                                    </p:animEffect>
                                  </p:childTnLst>
                                  <p:subTnLst>
                                    <p:set>
                                      <p:cBhvr override="childStyle">
                                        <p:cTn dur="1" fill="hold" display="0" masterRel="nextClick" afterEffect="1"/>
                                        <p:tgtEl>
                                          <p:spTgt spid="509965"/>
                                        </p:tgtEl>
                                        <p:attrNameLst>
                                          <p:attrName>style.visibility</p:attrName>
                                        </p:attrNameLst>
                                      </p:cBhvr>
                                      <p:to>
                                        <p:strVal val="hidden"/>
                                      </p:to>
                                    </p:set>
                                  </p:subTnLst>
                                </p:cTn>
                              </p:par>
                              <p:par>
                                <p:cTn id="13" presetID="4" presetClass="entr" presetSubtype="16" fill="hold" grpId="0" nodeType="withEffect">
                                  <p:stCondLst>
                                    <p:cond delay="0"/>
                                  </p:stCondLst>
                                  <p:childTnLst>
                                    <p:set>
                                      <p:cBhvr>
                                        <p:cTn id="14" dur="1" fill="hold">
                                          <p:stCondLst>
                                            <p:cond delay="0"/>
                                          </p:stCondLst>
                                        </p:cTn>
                                        <p:tgtEl>
                                          <p:spTgt spid="509961"/>
                                        </p:tgtEl>
                                        <p:attrNameLst>
                                          <p:attrName>style.visibility</p:attrName>
                                        </p:attrNameLst>
                                      </p:cBhvr>
                                      <p:to>
                                        <p:strVal val="visible"/>
                                      </p:to>
                                    </p:set>
                                    <p:animEffect transition="in" filter="box(in)">
                                      <p:cBhvr>
                                        <p:cTn id="15" dur="500"/>
                                        <p:tgtEl>
                                          <p:spTgt spid="509961"/>
                                        </p:tgtEl>
                                      </p:cBhvr>
                                    </p:animEffect>
                                  </p:childTnLst>
                                  <p:subTnLst>
                                    <p:set>
                                      <p:cBhvr override="childStyle">
                                        <p:cTn dur="1" fill="hold" display="0" masterRel="nextClick" afterEffect="1"/>
                                        <p:tgtEl>
                                          <p:spTgt spid="509961"/>
                                        </p:tgtEl>
                                        <p:attrNameLst>
                                          <p:attrName>style.visibility</p:attrName>
                                        </p:attrNameLst>
                                      </p:cBhvr>
                                      <p:to>
                                        <p:strVal val="hidden"/>
                                      </p:to>
                                    </p:set>
                                  </p:subTnLst>
                                </p:cTn>
                              </p:par>
                            </p:childTnLst>
                          </p:cTn>
                        </p:par>
                      </p:childTnLst>
                    </p:cTn>
                  </p:par>
                  <p:par>
                    <p:cTn id="16" fill="hold" nodeType="clickPar">
                      <p:stCondLst>
                        <p:cond delay="indefinite"/>
                      </p:stCondLst>
                      <p:childTnLst>
                        <p:par>
                          <p:cTn id="17" fill="hold" nodeType="withGroup">
                            <p:stCondLst>
                              <p:cond delay="0"/>
                            </p:stCondLst>
                            <p:childTnLst>
                              <p:par>
                                <p:cTn id="18" presetID="4" presetClass="entr" presetSubtype="16" fill="hold" grpId="0" nodeType="clickEffect">
                                  <p:stCondLst>
                                    <p:cond delay="0"/>
                                  </p:stCondLst>
                                  <p:childTnLst>
                                    <p:set>
                                      <p:cBhvr>
                                        <p:cTn id="19" dur="1" fill="hold">
                                          <p:stCondLst>
                                            <p:cond delay="0"/>
                                          </p:stCondLst>
                                        </p:cTn>
                                        <p:tgtEl>
                                          <p:spTgt spid="509966"/>
                                        </p:tgtEl>
                                        <p:attrNameLst>
                                          <p:attrName>style.visibility</p:attrName>
                                        </p:attrNameLst>
                                      </p:cBhvr>
                                      <p:to>
                                        <p:strVal val="visible"/>
                                      </p:to>
                                    </p:set>
                                    <p:animEffect transition="in" filter="box(in)">
                                      <p:cBhvr>
                                        <p:cTn id="20" dur="500"/>
                                        <p:tgtEl>
                                          <p:spTgt spid="509966"/>
                                        </p:tgtEl>
                                      </p:cBhvr>
                                    </p:animEffect>
                                  </p:childTnLst>
                                  <p:subTnLst>
                                    <p:set>
                                      <p:cBhvr override="childStyle">
                                        <p:cTn dur="1" fill="hold" display="0" masterRel="nextClick" afterEffect="1"/>
                                        <p:tgtEl>
                                          <p:spTgt spid="509966"/>
                                        </p:tgtEl>
                                        <p:attrNameLst>
                                          <p:attrName>style.visibility</p:attrName>
                                        </p:attrNameLst>
                                      </p:cBhvr>
                                      <p:to>
                                        <p:strVal val="hidden"/>
                                      </p:to>
                                    </p:set>
                                  </p:subTnLst>
                                </p:cTn>
                              </p:par>
                              <p:par>
                                <p:cTn id="21" presetID="4" presetClass="entr" presetSubtype="16" fill="hold" grpId="0" nodeType="withEffect">
                                  <p:stCondLst>
                                    <p:cond delay="0"/>
                                  </p:stCondLst>
                                  <p:childTnLst>
                                    <p:set>
                                      <p:cBhvr>
                                        <p:cTn id="22" dur="1" fill="hold">
                                          <p:stCondLst>
                                            <p:cond delay="0"/>
                                          </p:stCondLst>
                                        </p:cTn>
                                        <p:tgtEl>
                                          <p:spTgt spid="509963"/>
                                        </p:tgtEl>
                                        <p:attrNameLst>
                                          <p:attrName>style.visibility</p:attrName>
                                        </p:attrNameLst>
                                      </p:cBhvr>
                                      <p:to>
                                        <p:strVal val="visible"/>
                                      </p:to>
                                    </p:set>
                                    <p:animEffect transition="in" filter="box(in)">
                                      <p:cBhvr>
                                        <p:cTn id="23" dur="500"/>
                                        <p:tgtEl>
                                          <p:spTgt spid="509963"/>
                                        </p:tgtEl>
                                      </p:cBhvr>
                                    </p:animEffect>
                                  </p:childTnLst>
                                  <p:subTnLst>
                                    <p:set>
                                      <p:cBhvr override="childStyle">
                                        <p:cTn dur="1" fill="hold" display="0" masterRel="nextClick" afterEffect="1"/>
                                        <p:tgtEl>
                                          <p:spTgt spid="509963"/>
                                        </p:tgtEl>
                                        <p:attrNameLst>
                                          <p:attrName>style.visibility</p:attrName>
                                        </p:attrNameLst>
                                      </p:cBhvr>
                                      <p:to>
                                        <p:strVal val="hidden"/>
                                      </p:to>
                                    </p:set>
                                  </p:subTnLst>
                                </p:cTn>
                              </p:par>
                            </p:childTnLst>
                          </p:cTn>
                        </p:par>
                      </p:childTnLst>
                    </p:cTn>
                  </p:par>
                  <p:par>
                    <p:cTn id="24" fill="hold" nodeType="clickPar">
                      <p:stCondLst>
                        <p:cond delay="indefinite"/>
                      </p:stCondLst>
                      <p:childTnLst>
                        <p:par>
                          <p:cTn id="25" fill="hold" nodeType="withGroup">
                            <p:stCondLst>
                              <p:cond delay="0"/>
                            </p:stCondLst>
                            <p:childTnLst>
                              <p:par>
                                <p:cTn id="26" presetID="4" presetClass="entr" presetSubtype="16" fill="hold" grpId="0" nodeType="clickEffect">
                                  <p:stCondLst>
                                    <p:cond delay="0"/>
                                  </p:stCondLst>
                                  <p:childTnLst>
                                    <p:set>
                                      <p:cBhvr>
                                        <p:cTn id="27" dur="1" fill="hold">
                                          <p:stCondLst>
                                            <p:cond delay="0"/>
                                          </p:stCondLst>
                                        </p:cTn>
                                        <p:tgtEl>
                                          <p:spTgt spid="509956"/>
                                        </p:tgtEl>
                                        <p:attrNameLst>
                                          <p:attrName>style.visibility</p:attrName>
                                        </p:attrNameLst>
                                      </p:cBhvr>
                                      <p:to>
                                        <p:strVal val="visible"/>
                                      </p:to>
                                    </p:set>
                                    <p:animEffect transition="in" filter="box(in)">
                                      <p:cBhvr>
                                        <p:cTn id="28" dur="500"/>
                                        <p:tgtEl>
                                          <p:spTgt spid="509956"/>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4" presetClass="entr" presetSubtype="16" fill="hold" grpId="0" nodeType="clickEffect">
                                  <p:stCondLst>
                                    <p:cond delay="0"/>
                                  </p:stCondLst>
                                  <p:childTnLst>
                                    <p:set>
                                      <p:cBhvr>
                                        <p:cTn id="32" dur="1" fill="hold">
                                          <p:stCondLst>
                                            <p:cond delay="0"/>
                                          </p:stCondLst>
                                        </p:cTn>
                                        <p:tgtEl>
                                          <p:spTgt spid="509968"/>
                                        </p:tgtEl>
                                        <p:attrNameLst>
                                          <p:attrName>style.visibility</p:attrName>
                                        </p:attrNameLst>
                                      </p:cBhvr>
                                      <p:to>
                                        <p:strVal val="visible"/>
                                      </p:to>
                                    </p:set>
                                    <p:animEffect transition="in" filter="box(in)">
                                      <p:cBhvr>
                                        <p:cTn id="33" dur="500"/>
                                        <p:tgtEl>
                                          <p:spTgt spid="509968"/>
                                        </p:tgtEl>
                                      </p:cBhvr>
                                    </p:animEffect>
                                  </p:childTnLst>
                                  <p:subTnLst>
                                    <p:set>
                                      <p:cBhvr override="childStyle">
                                        <p:cTn dur="1" fill="hold" display="0" masterRel="nextClick" afterEffect="1"/>
                                        <p:tgtEl>
                                          <p:spTgt spid="509968"/>
                                        </p:tgtEl>
                                        <p:attrNameLst>
                                          <p:attrName>style.visibility</p:attrName>
                                        </p:attrNameLst>
                                      </p:cBhvr>
                                      <p:to>
                                        <p:strVal val="hidden"/>
                                      </p:to>
                                    </p:set>
                                  </p:subTnLst>
                                </p:cTn>
                              </p:par>
                              <p:par>
                                <p:cTn id="34" presetID="4" presetClass="entr" presetSubtype="16" fill="hold" grpId="0" nodeType="withEffect">
                                  <p:stCondLst>
                                    <p:cond delay="0"/>
                                  </p:stCondLst>
                                  <p:childTnLst>
                                    <p:set>
                                      <p:cBhvr>
                                        <p:cTn id="35" dur="1" fill="hold">
                                          <p:stCondLst>
                                            <p:cond delay="0"/>
                                          </p:stCondLst>
                                        </p:cTn>
                                        <p:tgtEl>
                                          <p:spTgt spid="509962"/>
                                        </p:tgtEl>
                                        <p:attrNameLst>
                                          <p:attrName>style.visibility</p:attrName>
                                        </p:attrNameLst>
                                      </p:cBhvr>
                                      <p:to>
                                        <p:strVal val="visible"/>
                                      </p:to>
                                    </p:set>
                                    <p:animEffect transition="in" filter="box(in)">
                                      <p:cBhvr>
                                        <p:cTn id="36" dur="500"/>
                                        <p:tgtEl>
                                          <p:spTgt spid="509962"/>
                                        </p:tgtEl>
                                      </p:cBhvr>
                                    </p:animEffect>
                                  </p:childTnLst>
                                  <p:subTnLst>
                                    <p:set>
                                      <p:cBhvr override="childStyle">
                                        <p:cTn dur="1" fill="hold" display="0" masterRel="nextClick" afterEffect="1"/>
                                        <p:tgtEl>
                                          <p:spTgt spid="509962"/>
                                        </p:tgtEl>
                                        <p:attrNameLst>
                                          <p:attrName>style.visibility</p:attrName>
                                        </p:attrNameLst>
                                      </p:cBhvr>
                                      <p:to>
                                        <p:strVal val="hidden"/>
                                      </p:to>
                                    </p:set>
                                  </p:subTnLst>
                                </p:cTn>
                              </p:par>
                              <p:par>
                                <p:cTn id="37" presetID="4" presetClass="entr" presetSubtype="16" fill="hold" grpId="0" nodeType="withEffect">
                                  <p:stCondLst>
                                    <p:cond delay="0"/>
                                  </p:stCondLst>
                                  <p:childTnLst>
                                    <p:set>
                                      <p:cBhvr>
                                        <p:cTn id="38" dur="1" fill="hold">
                                          <p:stCondLst>
                                            <p:cond delay="0"/>
                                          </p:stCondLst>
                                        </p:cTn>
                                        <p:tgtEl>
                                          <p:spTgt spid="509969"/>
                                        </p:tgtEl>
                                        <p:attrNameLst>
                                          <p:attrName>style.visibility</p:attrName>
                                        </p:attrNameLst>
                                      </p:cBhvr>
                                      <p:to>
                                        <p:strVal val="visible"/>
                                      </p:to>
                                    </p:set>
                                    <p:animEffect transition="in" filter="box(in)">
                                      <p:cBhvr>
                                        <p:cTn id="39" dur="500"/>
                                        <p:tgtEl>
                                          <p:spTgt spid="509969"/>
                                        </p:tgtEl>
                                      </p:cBhvr>
                                    </p:animEffect>
                                  </p:childTnLst>
                                  <p:subTnLst>
                                    <p:set>
                                      <p:cBhvr override="childStyle">
                                        <p:cTn dur="1" fill="hold" display="0" masterRel="nextClick" afterEffect="1"/>
                                        <p:tgtEl>
                                          <p:spTgt spid="509969"/>
                                        </p:tgtEl>
                                        <p:attrNameLst>
                                          <p:attrName>style.visibility</p:attrName>
                                        </p:attrNameLst>
                                      </p:cBhvr>
                                      <p:to>
                                        <p:strVal val="hidden"/>
                                      </p:to>
                                    </p:set>
                                  </p:subTnLst>
                                </p:cTn>
                              </p:par>
                              <p:par>
                                <p:cTn id="40" presetID="4" presetClass="entr" presetSubtype="16" fill="hold" grpId="0" nodeType="withEffect">
                                  <p:stCondLst>
                                    <p:cond delay="0"/>
                                  </p:stCondLst>
                                  <p:childTnLst>
                                    <p:set>
                                      <p:cBhvr>
                                        <p:cTn id="41" dur="1" fill="hold">
                                          <p:stCondLst>
                                            <p:cond delay="0"/>
                                          </p:stCondLst>
                                        </p:cTn>
                                        <p:tgtEl>
                                          <p:spTgt spid="509964"/>
                                        </p:tgtEl>
                                        <p:attrNameLst>
                                          <p:attrName>style.visibility</p:attrName>
                                        </p:attrNameLst>
                                      </p:cBhvr>
                                      <p:to>
                                        <p:strVal val="visible"/>
                                      </p:to>
                                    </p:set>
                                    <p:animEffect transition="in" filter="box(in)">
                                      <p:cBhvr>
                                        <p:cTn id="42" dur="500"/>
                                        <p:tgtEl>
                                          <p:spTgt spid="509964"/>
                                        </p:tgtEl>
                                      </p:cBhvr>
                                    </p:animEffect>
                                  </p:childTnLst>
                                  <p:subTnLst>
                                    <p:set>
                                      <p:cBhvr override="childStyle">
                                        <p:cTn dur="1" fill="hold" display="0" masterRel="nextClick" afterEffect="1"/>
                                        <p:tgtEl>
                                          <p:spTgt spid="509964"/>
                                        </p:tgtEl>
                                        <p:attrNameLst>
                                          <p:attrName>style.visibility</p:attrName>
                                        </p:attrNameLst>
                                      </p:cBhvr>
                                      <p:to>
                                        <p:strVal val="hidden"/>
                                      </p:to>
                                    </p:set>
                                  </p:subTnLst>
                                </p:cTn>
                              </p:par>
                            </p:childTnLst>
                          </p:cTn>
                        </p:par>
                      </p:childTnLst>
                    </p:cTn>
                  </p:par>
                  <p:par>
                    <p:cTn id="43" fill="hold" nodeType="clickPar">
                      <p:stCondLst>
                        <p:cond delay="indefinite"/>
                      </p:stCondLst>
                      <p:childTnLst>
                        <p:par>
                          <p:cTn id="44" fill="hold" nodeType="withGroup">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509970"/>
                                        </p:tgtEl>
                                        <p:attrNameLst>
                                          <p:attrName>style.visibility</p:attrName>
                                        </p:attrNameLst>
                                      </p:cBhvr>
                                      <p:to>
                                        <p:strVal val="visible"/>
                                      </p:to>
                                    </p:set>
                                    <p:animEffect transition="in" filter="box(in)">
                                      <p:cBhvr>
                                        <p:cTn id="47" dur="500"/>
                                        <p:tgtEl>
                                          <p:spTgt spid="509970"/>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4" presetClass="entr" presetSubtype="16" fill="hold" grpId="0" nodeType="clickEffect">
                                  <p:stCondLst>
                                    <p:cond delay="0"/>
                                  </p:stCondLst>
                                  <p:childTnLst>
                                    <p:set>
                                      <p:cBhvr>
                                        <p:cTn id="51" dur="1" fill="hold">
                                          <p:stCondLst>
                                            <p:cond delay="0"/>
                                          </p:stCondLst>
                                        </p:cTn>
                                        <p:tgtEl>
                                          <p:spTgt spid="509972"/>
                                        </p:tgtEl>
                                        <p:attrNameLst>
                                          <p:attrName>style.visibility</p:attrName>
                                        </p:attrNameLst>
                                      </p:cBhvr>
                                      <p:to>
                                        <p:strVal val="visible"/>
                                      </p:to>
                                    </p:set>
                                    <p:animEffect transition="in" filter="box(in)">
                                      <p:cBhvr>
                                        <p:cTn id="52" dur="500"/>
                                        <p:tgtEl>
                                          <p:spTgt spid="509972"/>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4" presetClass="entr" presetSubtype="16" fill="hold" nodeType="clickEffect">
                                  <p:stCondLst>
                                    <p:cond delay="0"/>
                                  </p:stCondLst>
                                  <p:childTnLst>
                                    <p:set>
                                      <p:cBhvr>
                                        <p:cTn id="56" dur="1" fill="hold">
                                          <p:stCondLst>
                                            <p:cond delay="0"/>
                                          </p:stCondLst>
                                        </p:cTn>
                                        <p:tgtEl>
                                          <p:spTgt spid="509973"/>
                                        </p:tgtEl>
                                        <p:attrNameLst>
                                          <p:attrName>style.visibility</p:attrName>
                                        </p:attrNameLst>
                                      </p:cBhvr>
                                      <p:to>
                                        <p:strVal val="visible"/>
                                      </p:to>
                                    </p:set>
                                    <p:animEffect transition="in" filter="box(in)">
                                      <p:cBhvr>
                                        <p:cTn id="57" dur="500"/>
                                        <p:tgtEl>
                                          <p:spTgt spid="509973"/>
                                        </p:tgtEl>
                                      </p:cBhvr>
                                    </p:animEffect>
                                  </p:childTnLst>
                                  <p:subTnLst>
                                    <p:set>
                                      <p:cBhvr override="childStyle">
                                        <p:cTn dur="1" fill="hold" display="0" masterRel="nextClick" afterEffect="1"/>
                                        <p:tgtEl>
                                          <p:spTgt spid="509973"/>
                                        </p:tgtEl>
                                        <p:attrNameLst>
                                          <p:attrName>style.visibility</p:attrName>
                                        </p:attrNameLst>
                                      </p:cBhvr>
                                      <p:to>
                                        <p:strVal val="hidden"/>
                                      </p:to>
                                    </p:set>
                                  </p:subTnLst>
                                </p:cTn>
                              </p:par>
                              <p:par>
                                <p:cTn id="58" presetID="4" presetClass="entr" presetSubtype="16" fill="hold" nodeType="withEffect">
                                  <p:stCondLst>
                                    <p:cond delay="0"/>
                                  </p:stCondLst>
                                  <p:childTnLst>
                                    <p:set>
                                      <p:cBhvr>
                                        <p:cTn id="59" dur="1" fill="hold">
                                          <p:stCondLst>
                                            <p:cond delay="0"/>
                                          </p:stCondLst>
                                        </p:cTn>
                                        <p:tgtEl>
                                          <p:spTgt spid="509974"/>
                                        </p:tgtEl>
                                        <p:attrNameLst>
                                          <p:attrName>style.visibility</p:attrName>
                                        </p:attrNameLst>
                                      </p:cBhvr>
                                      <p:to>
                                        <p:strVal val="visible"/>
                                      </p:to>
                                    </p:set>
                                    <p:animEffect transition="in" filter="box(in)">
                                      <p:cBhvr>
                                        <p:cTn id="60" dur="500"/>
                                        <p:tgtEl>
                                          <p:spTgt spid="509974"/>
                                        </p:tgtEl>
                                      </p:cBhvr>
                                    </p:animEffect>
                                  </p:childTnLst>
                                  <p:subTnLst>
                                    <p:set>
                                      <p:cBhvr override="childStyle">
                                        <p:cTn dur="1" fill="hold" display="0" masterRel="nextClick" afterEffect="1"/>
                                        <p:tgtEl>
                                          <p:spTgt spid="509974"/>
                                        </p:tgtEl>
                                        <p:attrNameLst>
                                          <p:attrName>style.visibility</p:attrName>
                                        </p:attrNameLst>
                                      </p:cBhvr>
                                      <p:to>
                                        <p:strVal val="hidden"/>
                                      </p:to>
                                    </p:set>
                                  </p:subTnLst>
                                </p:cTn>
                              </p:par>
                              <p:par>
                                <p:cTn id="61" presetID="4" presetClass="entr" presetSubtype="16" fill="hold" grpId="0" nodeType="withEffect">
                                  <p:stCondLst>
                                    <p:cond delay="0"/>
                                  </p:stCondLst>
                                  <p:childTnLst>
                                    <p:set>
                                      <p:cBhvr>
                                        <p:cTn id="62" dur="1" fill="hold">
                                          <p:stCondLst>
                                            <p:cond delay="0"/>
                                          </p:stCondLst>
                                        </p:cTn>
                                        <p:tgtEl>
                                          <p:spTgt spid="509957"/>
                                        </p:tgtEl>
                                        <p:attrNameLst>
                                          <p:attrName>style.visibility</p:attrName>
                                        </p:attrNameLst>
                                      </p:cBhvr>
                                      <p:to>
                                        <p:strVal val="visible"/>
                                      </p:to>
                                    </p:set>
                                    <p:animEffect transition="in" filter="box(in)">
                                      <p:cBhvr>
                                        <p:cTn id="63" dur="500"/>
                                        <p:tgtEl>
                                          <p:spTgt spid="509957"/>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4" presetClass="entr" presetSubtype="16" fill="hold" nodeType="clickEffect">
                                  <p:stCondLst>
                                    <p:cond delay="0"/>
                                  </p:stCondLst>
                                  <p:childTnLst>
                                    <p:set>
                                      <p:cBhvr>
                                        <p:cTn id="67" dur="1" fill="hold">
                                          <p:stCondLst>
                                            <p:cond delay="0"/>
                                          </p:stCondLst>
                                        </p:cTn>
                                        <p:tgtEl>
                                          <p:spTgt spid="509975"/>
                                        </p:tgtEl>
                                        <p:attrNameLst>
                                          <p:attrName>style.visibility</p:attrName>
                                        </p:attrNameLst>
                                      </p:cBhvr>
                                      <p:to>
                                        <p:strVal val="visible"/>
                                      </p:to>
                                    </p:set>
                                    <p:animEffect transition="in" filter="box(in)">
                                      <p:cBhvr>
                                        <p:cTn id="68" dur="500"/>
                                        <p:tgtEl>
                                          <p:spTgt spid="509975"/>
                                        </p:tgtEl>
                                      </p:cBhvr>
                                    </p:animEffect>
                                  </p:childTnLst>
                                  <p:subTnLst>
                                    <p:set>
                                      <p:cBhvr override="childStyle">
                                        <p:cTn dur="1" fill="hold" display="0" masterRel="nextClick" afterEffect="1"/>
                                        <p:tgtEl>
                                          <p:spTgt spid="509975"/>
                                        </p:tgtEl>
                                        <p:attrNameLst>
                                          <p:attrName>style.visibility</p:attrName>
                                        </p:attrNameLst>
                                      </p:cBhvr>
                                      <p:to>
                                        <p:strVal val="hidden"/>
                                      </p:to>
                                    </p:set>
                                  </p:subTnLst>
                                </p:cTn>
                              </p:par>
                              <p:par>
                                <p:cTn id="69" presetID="4" presetClass="entr" presetSubtype="16" fill="hold" nodeType="withEffect">
                                  <p:stCondLst>
                                    <p:cond delay="0"/>
                                  </p:stCondLst>
                                  <p:childTnLst>
                                    <p:set>
                                      <p:cBhvr>
                                        <p:cTn id="70" dur="1" fill="hold">
                                          <p:stCondLst>
                                            <p:cond delay="0"/>
                                          </p:stCondLst>
                                        </p:cTn>
                                        <p:tgtEl>
                                          <p:spTgt spid="509976"/>
                                        </p:tgtEl>
                                        <p:attrNameLst>
                                          <p:attrName>style.visibility</p:attrName>
                                        </p:attrNameLst>
                                      </p:cBhvr>
                                      <p:to>
                                        <p:strVal val="visible"/>
                                      </p:to>
                                    </p:set>
                                    <p:animEffect transition="in" filter="box(in)">
                                      <p:cBhvr>
                                        <p:cTn id="71" dur="500"/>
                                        <p:tgtEl>
                                          <p:spTgt spid="509976"/>
                                        </p:tgtEl>
                                      </p:cBhvr>
                                    </p:animEffect>
                                  </p:childTnLst>
                                  <p:subTnLst>
                                    <p:set>
                                      <p:cBhvr override="childStyle">
                                        <p:cTn dur="1" fill="hold" display="0" masterRel="nextClick" afterEffect="1"/>
                                        <p:tgtEl>
                                          <p:spTgt spid="509976"/>
                                        </p:tgtEl>
                                        <p:attrNameLst>
                                          <p:attrName>style.visibility</p:attrName>
                                        </p:attrNameLst>
                                      </p:cBhvr>
                                      <p:to>
                                        <p:strVal val="hidden"/>
                                      </p:to>
                                    </p:set>
                                  </p:subTnLst>
                                </p:cTn>
                              </p:par>
                              <p:par>
                                <p:cTn id="72" presetID="4" presetClass="entr" presetSubtype="16" fill="hold" grpId="0" nodeType="withEffect">
                                  <p:stCondLst>
                                    <p:cond delay="0"/>
                                  </p:stCondLst>
                                  <p:childTnLst>
                                    <p:set>
                                      <p:cBhvr>
                                        <p:cTn id="73" dur="1" fill="hold">
                                          <p:stCondLst>
                                            <p:cond delay="0"/>
                                          </p:stCondLst>
                                        </p:cTn>
                                        <p:tgtEl>
                                          <p:spTgt spid="509971"/>
                                        </p:tgtEl>
                                        <p:attrNameLst>
                                          <p:attrName>style.visibility</p:attrName>
                                        </p:attrNameLst>
                                      </p:cBhvr>
                                      <p:to>
                                        <p:strVal val="visible"/>
                                      </p:to>
                                    </p:set>
                                    <p:animEffect transition="in" filter="box(in)">
                                      <p:cBhvr>
                                        <p:cTn id="74" dur="500"/>
                                        <p:tgtEl>
                                          <p:spTgt spid="5099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9955" grpId="0"/>
      <p:bldP spid="509956" grpId="0"/>
      <p:bldP spid="509957" grpId="0"/>
      <p:bldP spid="509961" grpId="0" animBg="1"/>
      <p:bldP spid="509962" grpId="0" animBg="1"/>
      <p:bldP spid="509963" grpId="0" animBg="1"/>
      <p:bldP spid="509964" grpId="0" animBg="1"/>
      <p:bldP spid="509965" grpId="0" animBg="1"/>
      <p:bldP spid="509966" grpId="0" animBg="1"/>
      <p:bldP spid="509968" grpId="0" animBg="1"/>
      <p:bldP spid="509969" grpId="0" animBg="1"/>
      <p:bldP spid="509970" grpId="0"/>
      <p:bldP spid="509971" grpId="0"/>
      <p:bldP spid="509972"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8"/>
          <p:cNvSpPr>
            <a:spLocks noGrp="1" noChangeArrowheads="1"/>
          </p:cNvSpPr>
          <p:nvPr>
            <p:ph type="sldNum" sz="quarter" idx="10"/>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fld id="{1DCE5764-3722-44B1-A56E-562FC2292A99}" type="slidenum">
              <a:rPr lang="en-US" altLang="en-US" sz="1000">
                <a:solidFill>
                  <a:srgbClr val="FFFFFF"/>
                </a:solidFill>
              </a:rPr>
              <a:pPr eaLnBrk="1" hangingPunct="1"/>
              <a:t>72</a:t>
            </a:fld>
            <a:endParaRPr lang="en-US" altLang="en-US" sz="1000">
              <a:solidFill>
                <a:srgbClr val="FFFFFF"/>
              </a:solidFill>
            </a:endParaRPr>
          </a:p>
        </p:txBody>
      </p:sp>
      <p:sp>
        <p:nvSpPr>
          <p:cNvPr id="512002" name="Rectangle 2"/>
          <p:cNvSpPr>
            <a:spLocks noGrp="1" noChangeArrowheads="1"/>
          </p:cNvSpPr>
          <p:nvPr>
            <p:ph type="title"/>
          </p:nvPr>
        </p:nvSpPr>
        <p:spPr>
          <a:xfrm>
            <a:off x="153988" y="609600"/>
            <a:ext cx="8245475" cy="498475"/>
          </a:xfrm>
          <a:noFill/>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r>
              <a:rPr lang="en-US">
                <a:ea typeface="ＭＳ Ｐゴシック" charset="0"/>
              </a:rPr>
              <a:t>Clustering of Annotations</a:t>
            </a:r>
          </a:p>
        </p:txBody>
      </p:sp>
      <p:sp>
        <p:nvSpPr>
          <p:cNvPr id="512003" name="Rectangle 3"/>
          <p:cNvSpPr>
            <a:spLocks noChangeArrowheads="1"/>
          </p:cNvSpPr>
          <p:nvPr/>
        </p:nvSpPr>
        <p:spPr bwMode="auto">
          <a:xfrm>
            <a:off x="0" y="1752600"/>
            <a:ext cx="5181600" cy="431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hangingPunct="0">
              <a:lnSpc>
                <a:spcPct val="93000"/>
              </a:lnSpc>
              <a:spcBef>
                <a:spcPct val="0"/>
              </a:spcBef>
              <a:buClr>
                <a:srgbClr val="000000"/>
              </a:buClr>
              <a:buSzPct val="100000"/>
              <a:buFont typeface="Times New Roman" charset="0"/>
              <a:buNone/>
              <a:defRPr/>
            </a:pPr>
            <a:r>
              <a:rPr lang="fi-FI" sz="1200" i="1">
                <a:solidFill>
                  <a:schemeClr val="tx1"/>
                </a:solidFill>
                <a:latin typeface="Consolas" charset="0"/>
                <a:ea typeface="ＭＳ Ｐゴシック" charset="0"/>
                <a:cs typeface="ＭＳ Ｐゴシック" charset="0"/>
              </a:rPr>
              <a:t>person(X,D1) :-  contains(X, X1), FirstNameDict(X1),</a:t>
            </a:r>
          </a:p>
          <a:p>
            <a:pPr algn="l" hangingPunct="0">
              <a:lnSpc>
                <a:spcPct val="93000"/>
              </a:lnSpc>
              <a:spcBef>
                <a:spcPct val="0"/>
              </a:spcBef>
              <a:buClr>
                <a:srgbClr val="000000"/>
              </a:buClr>
              <a:buSzPct val="100000"/>
              <a:buFont typeface="Times New Roman" charset="0"/>
              <a:buNone/>
              <a:defRPr/>
            </a:pPr>
            <a:r>
              <a:rPr lang="fi-FI" sz="1200" i="1">
                <a:solidFill>
                  <a:schemeClr val="tx1"/>
                </a:solidFill>
                <a:latin typeface="Consolas" charset="0"/>
                <a:ea typeface="ＭＳ Ｐゴシック" charset="0"/>
                <a:cs typeface="ＭＳ Ｐゴシック" charset="0"/>
              </a:rPr>
              <a:t>                 contains(X, X2), before(X1,X2), Caps(X2).</a:t>
            </a:r>
          </a:p>
        </p:txBody>
      </p:sp>
      <p:sp>
        <p:nvSpPr>
          <p:cNvPr id="512004" name="Text Box 4"/>
          <p:cNvSpPr txBox="1">
            <a:spLocks noChangeArrowheads="1"/>
          </p:cNvSpPr>
          <p:nvPr/>
        </p:nvSpPr>
        <p:spPr bwMode="auto">
          <a:xfrm>
            <a:off x="0" y="2286000"/>
            <a:ext cx="5410200" cy="6096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type="triangle" w="med" len="me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81639" tIns="55221" rIns="81639" bIns="40820"/>
          <a:lstStyle>
            <a:lvl1pPr defTabSz="407988" eaLnBrk="0" hangingPunct="0">
              <a:tabLst>
                <a:tab pos="657225" algn="l"/>
                <a:tab pos="1312863" algn="l"/>
                <a:tab pos="1970088" algn="l"/>
                <a:tab pos="2627313" algn="l"/>
                <a:tab pos="3282950" algn="l"/>
                <a:tab pos="3940175" algn="l"/>
              </a:tabLst>
              <a:defRPr sz="2400">
                <a:solidFill>
                  <a:schemeClr val="bg1"/>
                </a:solidFill>
                <a:latin typeface="Arial" charset="0"/>
                <a:ea typeface="ＭＳ Ｐゴシック" charset="0"/>
                <a:cs typeface="ＭＳ Ｐゴシック" charset="0"/>
              </a:defRPr>
            </a:lvl1pPr>
            <a:lvl2pPr marL="674688" indent="-260350" defTabSz="407988" eaLnBrk="0" hangingPunct="0">
              <a:tabLst>
                <a:tab pos="657225" algn="l"/>
                <a:tab pos="1312863" algn="l"/>
                <a:tab pos="1970088" algn="l"/>
                <a:tab pos="2627313" algn="l"/>
                <a:tab pos="3282950" algn="l"/>
                <a:tab pos="3940175" algn="l"/>
              </a:tabLst>
              <a:defRPr sz="2400">
                <a:solidFill>
                  <a:schemeClr val="bg1"/>
                </a:solidFill>
                <a:latin typeface="Arial" charset="0"/>
                <a:ea typeface="ＭＳ Ｐゴシック" charset="0"/>
              </a:defRPr>
            </a:lvl2pPr>
            <a:lvl3pPr marL="1036638" indent="-207963" defTabSz="407988" eaLnBrk="0" hangingPunct="0">
              <a:tabLst>
                <a:tab pos="657225" algn="l"/>
                <a:tab pos="1312863" algn="l"/>
                <a:tab pos="1970088" algn="l"/>
                <a:tab pos="2627313" algn="l"/>
                <a:tab pos="3282950" algn="l"/>
                <a:tab pos="3940175" algn="l"/>
              </a:tabLst>
              <a:defRPr sz="2400">
                <a:solidFill>
                  <a:schemeClr val="bg1"/>
                </a:solidFill>
                <a:latin typeface="Arial" charset="0"/>
                <a:ea typeface="ＭＳ Ｐゴシック" charset="0"/>
              </a:defRPr>
            </a:lvl3pPr>
            <a:lvl4pPr marL="1450975" indent="-206375" defTabSz="407988" eaLnBrk="0" hangingPunct="0">
              <a:tabLst>
                <a:tab pos="657225" algn="l"/>
                <a:tab pos="1312863" algn="l"/>
                <a:tab pos="1970088" algn="l"/>
                <a:tab pos="2627313" algn="l"/>
                <a:tab pos="3282950" algn="l"/>
                <a:tab pos="3940175" algn="l"/>
              </a:tabLst>
              <a:defRPr sz="2400">
                <a:solidFill>
                  <a:schemeClr val="bg1"/>
                </a:solidFill>
                <a:latin typeface="Arial" charset="0"/>
                <a:ea typeface="ＭＳ Ｐゴシック" charset="0"/>
              </a:defRPr>
            </a:lvl4pPr>
            <a:lvl5pPr marL="1866900" indent="-207963" defTabSz="407988" eaLnBrk="0" hangingPunct="0">
              <a:tabLst>
                <a:tab pos="657225" algn="l"/>
                <a:tab pos="1312863" algn="l"/>
                <a:tab pos="1970088" algn="l"/>
                <a:tab pos="2627313" algn="l"/>
                <a:tab pos="3282950" algn="l"/>
                <a:tab pos="3940175" algn="l"/>
              </a:tabLst>
              <a:defRPr sz="2400">
                <a:solidFill>
                  <a:schemeClr val="bg1"/>
                </a:solidFill>
                <a:latin typeface="Arial" charset="0"/>
                <a:ea typeface="ＭＳ Ｐゴシック" charset="0"/>
              </a:defRPr>
            </a:lvl5pPr>
            <a:lvl6pPr marL="2324100" indent="-207963" algn="ctr" defTabSz="407988" eaLnBrk="0" fontAlgn="base" hangingPunct="0">
              <a:spcBef>
                <a:spcPct val="50000"/>
              </a:spcBef>
              <a:spcAft>
                <a:spcPct val="0"/>
              </a:spcAft>
              <a:tabLst>
                <a:tab pos="657225" algn="l"/>
                <a:tab pos="1312863" algn="l"/>
                <a:tab pos="1970088" algn="l"/>
                <a:tab pos="2627313" algn="l"/>
                <a:tab pos="3282950" algn="l"/>
                <a:tab pos="3940175" algn="l"/>
              </a:tabLst>
              <a:defRPr sz="2400">
                <a:solidFill>
                  <a:schemeClr val="bg1"/>
                </a:solidFill>
                <a:latin typeface="Arial" charset="0"/>
                <a:ea typeface="ＭＳ Ｐゴシック" charset="0"/>
              </a:defRPr>
            </a:lvl6pPr>
            <a:lvl7pPr marL="2781300" indent="-207963" algn="ctr" defTabSz="407988" eaLnBrk="0" fontAlgn="base" hangingPunct="0">
              <a:spcBef>
                <a:spcPct val="50000"/>
              </a:spcBef>
              <a:spcAft>
                <a:spcPct val="0"/>
              </a:spcAft>
              <a:tabLst>
                <a:tab pos="657225" algn="l"/>
                <a:tab pos="1312863" algn="l"/>
                <a:tab pos="1970088" algn="l"/>
                <a:tab pos="2627313" algn="l"/>
                <a:tab pos="3282950" algn="l"/>
                <a:tab pos="3940175" algn="l"/>
              </a:tabLst>
              <a:defRPr sz="2400">
                <a:solidFill>
                  <a:schemeClr val="bg1"/>
                </a:solidFill>
                <a:latin typeface="Arial" charset="0"/>
                <a:ea typeface="ＭＳ Ｐゴシック" charset="0"/>
              </a:defRPr>
            </a:lvl7pPr>
            <a:lvl8pPr marL="3238500" indent="-207963" algn="ctr" defTabSz="407988" eaLnBrk="0" fontAlgn="base" hangingPunct="0">
              <a:spcBef>
                <a:spcPct val="50000"/>
              </a:spcBef>
              <a:spcAft>
                <a:spcPct val="0"/>
              </a:spcAft>
              <a:tabLst>
                <a:tab pos="657225" algn="l"/>
                <a:tab pos="1312863" algn="l"/>
                <a:tab pos="1970088" algn="l"/>
                <a:tab pos="2627313" algn="l"/>
                <a:tab pos="3282950" algn="l"/>
                <a:tab pos="3940175" algn="l"/>
              </a:tabLst>
              <a:defRPr sz="2400">
                <a:solidFill>
                  <a:schemeClr val="bg1"/>
                </a:solidFill>
                <a:latin typeface="Arial" charset="0"/>
                <a:ea typeface="ＭＳ Ｐゴシック" charset="0"/>
              </a:defRPr>
            </a:lvl8pPr>
            <a:lvl9pPr marL="3695700" indent="-207963" algn="ctr" defTabSz="407988" eaLnBrk="0" fontAlgn="base" hangingPunct="0">
              <a:spcBef>
                <a:spcPct val="50000"/>
              </a:spcBef>
              <a:spcAft>
                <a:spcPct val="0"/>
              </a:spcAft>
              <a:tabLst>
                <a:tab pos="657225" algn="l"/>
                <a:tab pos="1312863" algn="l"/>
                <a:tab pos="1970088" algn="l"/>
                <a:tab pos="2627313" algn="l"/>
                <a:tab pos="3282950" algn="l"/>
                <a:tab pos="3940175" algn="l"/>
              </a:tabLst>
              <a:defRPr sz="2400">
                <a:solidFill>
                  <a:schemeClr val="bg1"/>
                </a:solidFill>
                <a:latin typeface="Arial" charset="0"/>
                <a:ea typeface="ＭＳ Ｐゴシック" charset="0"/>
              </a:defRPr>
            </a:lvl9pPr>
          </a:lstStyle>
          <a:p>
            <a:pPr algn="l" eaLnBrk="1">
              <a:lnSpc>
                <a:spcPct val="93000"/>
              </a:lnSpc>
              <a:spcBef>
                <a:spcPct val="0"/>
              </a:spcBef>
              <a:buClr>
                <a:srgbClr val="000000"/>
              </a:buClr>
              <a:buSzPct val="100000"/>
              <a:buFont typeface="Times New Roman" charset="0"/>
              <a:buNone/>
              <a:defRPr/>
            </a:pPr>
            <a:r>
              <a:rPr lang="fi-FI" sz="1200" i="1" smtClean="0">
                <a:solidFill>
                  <a:schemeClr val="tx1"/>
                </a:solidFill>
                <a:latin typeface="Consolas" charset="0"/>
              </a:rPr>
              <a:t>person(Y,D2) :-  contains(Y, Y1), FirstNameDict(Y1), Caps(Y1), </a:t>
            </a:r>
          </a:p>
          <a:p>
            <a:pPr algn="l" eaLnBrk="1">
              <a:lnSpc>
                <a:spcPct val="93000"/>
              </a:lnSpc>
              <a:spcBef>
                <a:spcPct val="0"/>
              </a:spcBef>
              <a:buClr>
                <a:srgbClr val="000000"/>
              </a:buClr>
              <a:buSzPct val="100000"/>
              <a:buFont typeface="Times New Roman" charset="0"/>
              <a:buNone/>
              <a:defRPr/>
            </a:pPr>
            <a:r>
              <a:rPr lang="fi-FI" sz="1200" i="1" smtClean="0">
                <a:solidFill>
                  <a:schemeClr val="tx1"/>
                </a:solidFill>
                <a:latin typeface="Consolas" charset="0"/>
              </a:rPr>
              <a:t>                 contains(Y, Y2), before(Y1,Y2), Caps(Y2).</a:t>
            </a:r>
          </a:p>
        </p:txBody>
      </p:sp>
      <p:sp>
        <p:nvSpPr>
          <p:cNvPr id="512005" name="Rectangle 5"/>
          <p:cNvSpPr>
            <a:spLocks noChangeArrowheads="1"/>
          </p:cNvSpPr>
          <p:nvPr/>
        </p:nvSpPr>
        <p:spPr bwMode="auto">
          <a:xfrm>
            <a:off x="0" y="3581400"/>
            <a:ext cx="5867400" cy="431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hangingPunct="0">
              <a:lnSpc>
                <a:spcPct val="93000"/>
              </a:lnSpc>
              <a:spcBef>
                <a:spcPct val="0"/>
              </a:spcBef>
              <a:buClr>
                <a:srgbClr val="000000"/>
              </a:buClr>
              <a:buSzPct val="100000"/>
              <a:buFont typeface="Times New Roman" charset="0"/>
              <a:buNone/>
              <a:defRPr/>
            </a:pPr>
            <a:r>
              <a:rPr lang="fi-FI" sz="1200" i="1">
                <a:solidFill>
                  <a:schemeClr val="tx1"/>
                </a:solidFill>
                <a:latin typeface="Consolas" charset="0"/>
                <a:ea typeface="ＭＳ Ｐゴシック" charset="0"/>
                <a:cs typeface="ＭＳ Ｐゴシック" charset="0"/>
              </a:rPr>
              <a:t>person(Z,D1) :-  contains(Z, Z1), InitialDict(Z1),</a:t>
            </a:r>
          </a:p>
          <a:p>
            <a:pPr algn="l" hangingPunct="0">
              <a:lnSpc>
                <a:spcPct val="93000"/>
              </a:lnSpc>
              <a:spcBef>
                <a:spcPct val="0"/>
              </a:spcBef>
              <a:buClr>
                <a:srgbClr val="000000"/>
              </a:buClr>
              <a:buSzPct val="100000"/>
              <a:buFont typeface="Times New Roman" charset="0"/>
              <a:buNone/>
              <a:defRPr/>
            </a:pPr>
            <a:r>
              <a:rPr lang="fi-FI" sz="1200" i="1">
                <a:solidFill>
                  <a:schemeClr val="tx1"/>
                </a:solidFill>
                <a:latin typeface="Consolas" charset="0"/>
                <a:ea typeface="ＭＳ Ｐゴシック" charset="0"/>
                <a:cs typeface="ＭＳ Ｐゴシック" charset="0"/>
              </a:rPr>
              <a:t>                 contains(Z, Z2), before(Z1,Z2), Caps(Z2).</a:t>
            </a:r>
          </a:p>
        </p:txBody>
      </p:sp>
      <p:sp>
        <p:nvSpPr>
          <p:cNvPr id="512006" name="Text Box 6"/>
          <p:cNvSpPr txBox="1">
            <a:spLocks noChangeArrowheads="1"/>
          </p:cNvSpPr>
          <p:nvPr/>
        </p:nvSpPr>
        <p:spPr bwMode="auto">
          <a:xfrm>
            <a:off x="0" y="4114800"/>
            <a:ext cx="5486400" cy="6096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type="triangle" w="med" len="me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81639" tIns="55221" rIns="81639" bIns="40820"/>
          <a:lstStyle>
            <a:lvl1pPr defTabSz="407988" eaLnBrk="0" hangingPunct="0">
              <a:tabLst>
                <a:tab pos="657225" algn="l"/>
                <a:tab pos="1312863" algn="l"/>
                <a:tab pos="1970088" algn="l"/>
                <a:tab pos="2627313" algn="l"/>
                <a:tab pos="3282950" algn="l"/>
                <a:tab pos="3940175" algn="l"/>
              </a:tabLst>
              <a:defRPr sz="2400">
                <a:solidFill>
                  <a:schemeClr val="bg1"/>
                </a:solidFill>
                <a:latin typeface="Arial" charset="0"/>
                <a:ea typeface="ＭＳ Ｐゴシック" charset="0"/>
                <a:cs typeface="ＭＳ Ｐゴシック" charset="0"/>
              </a:defRPr>
            </a:lvl1pPr>
            <a:lvl2pPr marL="674688" indent="-260350" defTabSz="407988" eaLnBrk="0" hangingPunct="0">
              <a:tabLst>
                <a:tab pos="657225" algn="l"/>
                <a:tab pos="1312863" algn="l"/>
                <a:tab pos="1970088" algn="l"/>
                <a:tab pos="2627313" algn="l"/>
                <a:tab pos="3282950" algn="l"/>
                <a:tab pos="3940175" algn="l"/>
              </a:tabLst>
              <a:defRPr sz="2400">
                <a:solidFill>
                  <a:schemeClr val="bg1"/>
                </a:solidFill>
                <a:latin typeface="Arial" charset="0"/>
                <a:ea typeface="ＭＳ Ｐゴシック" charset="0"/>
              </a:defRPr>
            </a:lvl2pPr>
            <a:lvl3pPr marL="1036638" indent="-207963" defTabSz="407988" eaLnBrk="0" hangingPunct="0">
              <a:tabLst>
                <a:tab pos="657225" algn="l"/>
                <a:tab pos="1312863" algn="l"/>
                <a:tab pos="1970088" algn="l"/>
                <a:tab pos="2627313" algn="l"/>
                <a:tab pos="3282950" algn="l"/>
                <a:tab pos="3940175" algn="l"/>
              </a:tabLst>
              <a:defRPr sz="2400">
                <a:solidFill>
                  <a:schemeClr val="bg1"/>
                </a:solidFill>
                <a:latin typeface="Arial" charset="0"/>
                <a:ea typeface="ＭＳ Ｐゴシック" charset="0"/>
              </a:defRPr>
            </a:lvl3pPr>
            <a:lvl4pPr marL="1450975" indent="-206375" defTabSz="407988" eaLnBrk="0" hangingPunct="0">
              <a:tabLst>
                <a:tab pos="657225" algn="l"/>
                <a:tab pos="1312863" algn="l"/>
                <a:tab pos="1970088" algn="l"/>
                <a:tab pos="2627313" algn="l"/>
                <a:tab pos="3282950" algn="l"/>
                <a:tab pos="3940175" algn="l"/>
              </a:tabLst>
              <a:defRPr sz="2400">
                <a:solidFill>
                  <a:schemeClr val="bg1"/>
                </a:solidFill>
                <a:latin typeface="Arial" charset="0"/>
                <a:ea typeface="ＭＳ Ｐゴシック" charset="0"/>
              </a:defRPr>
            </a:lvl4pPr>
            <a:lvl5pPr marL="1866900" indent="-207963" defTabSz="407988" eaLnBrk="0" hangingPunct="0">
              <a:tabLst>
                <a:tab pos="657225" algn="l"/>
                <a:tab pos="1312863" algn="l"/>
                <a:tab pos="1970088" algn="l"/>
                <a:tab pos="2627313" algn="l"/>
                <a:tab pos="3282950" algn="l"/>
                <a:tab pos="3940175" algn="l"/>
              </a:tabLst>
              <a:defRPr sz="2400">
                <a:solidFill>
                  <a:schemeClr val="bg1"/>
                </a:solidFill>
                <a:latin typeface="Arial" charset="0"/>
                <a:ea typeface="ＭＳ Ｐゴシック" charset="0"/>
              </a:defRPr>
            </a:lvl5pPr>
            <a:lvl6pPr marL="2324100" indent="-207963" algn="ctr" defTabSz="407988" eaLnBrk="0" fontAlgn="base" hangingPunct="0">
              <a:spcBef>
                <a:spcPct val="50000"/>
              </a:spcBef>
              <a:spcAft>
                <a:spcPct val="0"/>
              </a:spcAft>
              <a:tabLst>
                <a:tab pos="657225" algn="l"/>
                <a:tab pos="1312863" algn="l"/>
                <a:tab pos="1970088" algn="l"/>
                <a:tab pos="2627313" algn="l"/>
                <a:tab pos="3282950" algn="l"/>
                <a:tab pos="3940175" algn="l"/>
              </a:tabLst>
              <a:defRPr sz="2400">
                <a:solidFill>
                  <a:schemeClr val="bg1"/>
                </a:solidFill>
                <a:latin typeface="Arial" charset="0"/>
                <a:ea typeface="ＭＳ Ｐゴシック" charset="0"/>
              </a:defRPr>
            </a:lvl6pPr>
            <a:lvl7pPr marL="2781300" indent="-207963" algn="ctr" defTabSz="407988" eaLnBrk="0" fontAlgn="base" hangingPunct="0">
              <a:spcBef>
                <a:spcPct val="50000"/>
              </a:spcBef>
              <a:spcAft>
                <a:spcPct val="0"/>
              </a:spcAft>
              <a:tabLst>
                <a:tab pos="657225" algn="l"/>
                <a:tab pos="1312863" algn="l"/>
                <a:tab pos="1970088" algn="l"/>
                <a:tab pos="2627313" algn="l"/>
                <a:tab pos="3282950" algn="l"/>
                <a:tab pos="3940175" algn="l"/>
              </a:tabLst>
              <a:defRPr sz="2400">
                <a:solidFill>
                  <a:schemeClr val="bg1"/>
                </a:solidFill>
                <a:latin typeface="Arial" charset="0"/>
                <a:ea typeface="ＭＳ Ｐゴシック" charset="0"/>
              </a:defRPr>
            </a:lvl7pPr>
            <a:lvl8pPr marL="3238500" indent="-207963" algn="ctr" defTabSz="407988" eaLnBrk="0" fontAlgn="base" hangingPunct="0">
              <a:spcBef>
                <a:spcPct val="50000"/>
              </a:spcBef>
              <a:spcAft>
                <a:spcPct val="0"/>
              </a:spcAft>
              <a:tabLst>
                <a:tab pos="657225" algn="l"/>
                <a:tab pos="1312863" algn="l"/>
                <a:tab pos="1970088" algn="l"/>
                <a:tab pos="2627313" algn="l"/>
                <a:tab pos="3282950" algn="l"/>
                <a:tab pos="3940175" algn="l"/>
              </a:tabLst>
              <a:defRPr sz="2400">
                <a:solidFill>
                  <a:schemeClr val="bg1"/>
                </a:solidFill>
                <a:latin typeface="Arial" charset="0"/>
                <a:ea typeface="ＭＳ Ｐゴシック" charset="0"/>
              </a:defRPr>
            </a:lvl8pPr>
            <a:lvl9pPr marL="3695700" indent="-207963" algn="ctr" defTabSz="407988" eaLnBrk="0" fontAlgn="base" hangingPunct="0">
              <a:spcBef>
                <a:spcPct val="50000"/>
              </a:spcBef>
              <a:spcAft>
                <a:spcPct val="0"/>
              </a:spcAft>
              <a:tabLst>
                <a:tab pos="657225" algn="l"/>
                <a:tab pos="1312863" algn="l"/>
                <a:tab pos="1970088" algn="l"/>
                <a:tab pos="2627313" algn="l"/>
                <a:tab pos="3282950" algn="l"/>
                <a:tab pos="3940175" algn="l"/>
              </a:tabLst>
              <a:defRPr sz="2400">
                <a:solidFill>
                  <a:schemeClr val="bg1"/>
                </a:solidFill>
                <a:latin typeface="Arial" charset="0"/>
                <a:ea typeface="ＭＳ Ｐゴシック" charset="0"/>
              </a:defRPr>
            </a:lvl9pPr>
          </a:lstStyle>
          <a:p>
            <a:pPr algn="l" eaLnBrk="1">
              <a:lnSpc>
                <a:spcPct val="93000"/>
              </a:lnSpc>
              <a:spcBef>
                <a:spcPct val="0"/>
              </a:spcBef>
              <a:buClr>
                <a:srgbClr val="000000"/>
              </a:buClr>
              <a:buSzPct val="100000"/>
              <a:buFont typeface="Times New Roman" charset="0"/>
              <a:buNone/>
              <a:defRPr/>
            </a:pPr>
            <a:r>
              <a:rPr lang="fi-FI" sz="1200" i="1" smtClean="0">
                <a:solidFill>
                  <a:schemeClr val="tx1"/>
                </a:solidFill>
                <a:latin typeface="Consolas" charset="0"/>
              </a:rPr>
              <a:t>person(W,D3) :-  contains(W, W1), InitialDict(W1), Caps(W1), </a:t>
            </a:r>
          </a:p>
          <a:p>
            <a:pPr algn="l" eaLnBrk="1">
              <a:lnSpc>
                <a:spcPct val="93000"/>
              </a:lnSpc>
              <a:spcBef>
                <a:spcPct val="0"/>
              </a:spcBef>
              <a:buClr>
                <a:srgbClr val="000000"/>
              </a:buClr>
              <a:buSzPct val="100000"/>
              <a:buFont typeface="Times New Roman" charset="0"/>
              <a:buNone/>
              <a:defRPr/>
            </a:pPr>
            <a:r>
              <a:rPr lang="fi-FI" sz="1200" i="1" smtClean="0">
                <a:solidFill>
                  <a:schemeClr val="tx1"/>
                </a:solidFill>
                <a:latin typeface="Consolas" charset="0"/>
              </a:rPr>
              <a:t>                 contains(W, W2), before(W1,W2), Caps(W2).</a:t>
            </a:r>
          </a:p>
        </p:txBody>
      </p:sp>
      <p:sp>
        <p:nvSpPr>
          <p:cNvPr id="512007" name="Rectangle 7"/>
          <p:cNvSpPr>
            <a:spLocks noChangeArrowheads="1"/>
          </p:cNvSpPr>
          <p:nvPr/>
        </p:nvSpPr>
        <p:spPr bwMode="auto">
          <a:xfrm>
            <a:off x="0" y="2743200"/>
            <a:ext cx="5867400" cy="6016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hangingPunct="0">
              <a:lnSpc>
                <a:spcPct val="93000"/>
              </a:lnSpc>
              <a:spcBef>
                <a:spcPct val="0"/>
              </a:spcBef>
              <a:buClr>
                <a:srgbClr val="000000"/>
              </a:buClr>
              <a:buSzPct val="100000"/>
              <a:buFont typeface="Times New Roman" charset="0"/>
              <a:buNone/>
              <a:defRPr/>
            </a:pPr>
            <a:r>
              <a:rPr lang="fi-FI" sz="1200" i="1">
                <a:solidFill>
                  <a:schemeClr val="tx1"/>
                </a:solidFill>
                <a:latin typeface="Consolas" charset="0"/>
                <a:ea typeface="ＭＳ Ｐゴシック" charset="0"/>
                <a:cs typeface="ＭＳ Ｐゴシック" charset="0"/>
              </a:rPr>
              <a:t>....</a:t>
            </a:r>
          </a:p>
          <a:p>
            <a:pPr hangingPunct="0">
              <a:lnSpc>
                <a:spcPct val="93000"/>
              </a:lnSpc>
              <a:spcBef>
                <a:spcPct val="0"/>
              </a:spcBef>
              <a:buClr>
                <a:srgbClr val="000000"/>
              </a:buClr>
              <a:buSzPct val="100000"/>
              <a:buFont typeface="Times New Roman" charset="0"/>
              <a:buNone/>
              <a:defRPr/>
            </a:pPr>
            <a:r>
              <a:rPr lang="fi-FI" sz="1200" i="1">
                <a:solidFill>
                  <a:schemeClr val="tx1"/>
                </a:solidFill>
                <a:latin typeface="Consolas" charset="0"/>
                <a:ea typeface="ＭＳ Ｐゴシック" charset="0"/>
                <a:cs typeface="ＭＳ Ｐゴシック" charset="0"/>
              </a:rPr>
              <a:t>....</a:t>
            </a:r>
          </a:p>
          <a:p>
            <a:pPr hangingPunct="0">
              <a:lnSpc>
                <a:spcPct val="93000"/>
              </a:lnSpc>
              <a:spcBef>
                <a:spcPct val="0"/>
              </a:spcBef>
              <a:buClr>
                <a:srgbClr val="000000"/>
              </a:buClr>
              <a:buSzPct val="100000"/>
              <a:buFont typeface="Times New Roman" charset="0"/>
              <a:buNone/>
              <a:defRPr/>
            </a:pPr>
            <a:r>
              <a:rPr lang="fi-FI" sz="1200" i="1">
                <a:solidFill>
                  <a:schemeClr val="tx1"/>
                </a:solidFill>
                <a:latin typeface="Consolas" charset="0"/>
                <a:ea typeface="ＭＳ Ｐゴシック" charset="0"/>
                <a:cs typeface="ＭＳ Ｐゴシック" charset="0"/>
              </a:rPr>
              <a:t>....</a:t>
            </a:r>
          </a:p>
        </p:txBody>
      </p:sp>
      <p:sp>
        <p:nvSpPr>
          <p:cNvPr id="512008" name="Rectangle 8"/>
          <p:cNvSpPr>
            <a:spLocks noChangeArrowheads="1"/>
          </p:cNvSpPr>
          <p:nvPr/>
        </p:nvSpPr>
        <p:spPr bwMode="auto">
          <a:xfrm>
            <a:off x="0" y="5181600"/>
            <a:ext cx="5867400" cy="431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hangingPunct="0">
              <a:lnSpc>
                <a:spcPct val="93000"/>
              </a:lnSpc>
              <a:spcBef>
                <a:spcPct val="0"/>
              </a:spcBef>
              <a:buClr>
                <a:srgbClr val="000000"/>
              </a:buClr>
              <a:buSzPct val="100000"/>
              <a:buFont typeface="Times New Roman" charset="0"/>
              <a:buNone/>
              <a:defRPr/>
            </a:pPr>
            <a:r>
              <a:rPr lang="fi-FI" sz="1200" i="1">
                <a:solidFill>
                  <a:schemeClr val="tx1"/>
                </a:solidFill>
                <a:latin typeface="Consolas" charset="0"/>
                <a:ea typeface="ＭＳ Ｐゴシック" charset="0"/>
                <a:cs typeface="ＭＳ Ｐゴシック" charset="0"/>
              </a:rPr>
              <a:t>....</a:t>
            </a:r>
          </a:p>
          <a:p>
            <a:pPr hangingPunct="0">
              <a:lnSpc>
                <a:spcPct val="93000"/>
              </a:lnSpc>
              <a:spcBef>
                <a:spcPct val="0"/>
              </a:spcBef>
              <a:buClr>
                <a:srgbClr val="000000"/>
              </a:buClr>
              <a:buSzPct val="100000"/>
              <a:buFont typeface="Times New Roman" charset="0"/>
              <a:buNone/>
              <a:defRPr/>
            </a:pPr>
            <a:r>
              <a:rPr lang="fi-FI" sz="1200" i="1">
                <a:solidFill>
                  <a:schemeClr val="tx1"/>
                </a:solidFill>
                <a:latin typeface="Consolas" charset="0"/>
                <a:ea typeface="ＭＳ Ｐゴシック" charset="0"/>
                <a:cs typeface="ＭＳ Ｐゴシック" charset="0"/>
              </a:rPr>
              <a:t>....</a:t>
            </a:r>
          </a:p>
        </p:txBody>
      </p:sp>
      <p:sp>
        <p:nvSpPr>
          <p:cNvPr id="512009" name="Rectangle 9"/>
          <p:cNvSpPr>
            <a:spLocks noChangeArrowheads="1"/>
          </p:cNvSpPr>
          <p:nvPr/>
        </p:nvSpPr>
        <p:spPr bwMode="auto">
          <a:xfrm>
            <a:off x="5562600" y="4114800"/>
            <a:ext cx="641350" cy="2619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hangingPunct="0">
              <a:lnSpc>
                <a:spcPct val="93000"/>
              </a:lnSpc>
              <a:spcBef>
                <a:spcPct val="0"/>
              </a:spcBef>
              <a:buClr>
                <a:srgbClr val="000000"/>
              </a:buClr>
              <a:buSzPct val="100000"/>
              <a:buFont typeface="Times New Roman" charset="0"/>
              <a:buNone/>
              <a:defRPr/>
            </a:pPr>
            <a:r>
              <a:rPr lang="fi-FI" sz="1200" b="1">
                <a:solidFill>
                  <a:srgbClr val="000000"/>
                </a:solidFill>
                <a:latin typeface="Arial" charset="0"/>
                <a:ea typeface="ＭＳ Ｐゴシック" charset="0"/>
                <a:cs typeface="ＭＳ Ｐゴシック" charset="0"/>
              </a:rPr>
              <a:t>J. Doe</a:t>
            </a:r>
          </a:p>
        </p:txBody>
      </p:sp>
      <p:sp>
        <p:nvSpPr>
          <p:cNvPr id="512010" name="Rectangle 10"/>
          <p:cNvSpPr>
            <a:spLocks noChangeArrowheads="1"/>
          </p:cNvSpPr>
          <p:nvPr/>
        </p:nvSpPr>
        <p:spPr bwMode="auto">
          <a:xfrm>
            <a:off x="5486400" y="2362200"/>
            <a:ext cx="879475" cy="2619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hangingPunct="0">
              <a:lnSpc>
                <a:spcPct val="93000"/>
              </a:lnSpc>
              <a:spcBef>
                <a:spcPct val="0"/>
              </a:spcBef>
              <a:buClr>
                <a:srgbClr val="000000"/>
              </a:buClr>
              <a:buSzPct val="100000"/>
              <a:buFont typeface="Times New Roman" charset="0"/>
              <a:buNone/>
              <a:defRPr/>
            </a:pPr>
            <a:r>
              <a:rPr lang="fi-FI" sz="1200" b="1">
                <a:solidFill>
                  <a:srgbClr val="000000"/>
                </a:solidFill>
                <a:latin typeface="Arial" charset="0"/>
                <a:ea typeface="ＭＳ Ｐゴシック" charset="0"/>
                <a:cs typeface="ＭＳ Ｐゴシック" charset="0"/>
              </a:rPr>
              <a:t>John Doe</a:t>
            </a:r>
          </a:p>
        </p:txBody>
      </p:sp>
      <p:sp>
        <p:nvSpPr>
          <p:cNvPr id="512011" name="Rectangle 11"/>
          <p:cNvSpPr>
            <a:spLocks noChangeArrowheads="1"/>
          </p:cNvSpPr>
          <p:nvPr/>
        </p:nvSpPr>
        <p:spPr bwMode="auto">
          <a:xfrm>
            <a:off x="5562600" y="3581400"/>
            <a:ext cx="736600" cy="2619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hangingPunct="0">
              <a:lnSpc>
                <a:spcPct val="93000"/>
              </a:lnSpc>
              <a:spcBef>
                <a:spcPct val="0"/>
              </a:spcBef>
              <a:buClr>
                <a:srgbClr val="000000"/>
              </a:buClr>
              <a:buSzPct val="100000"/>
              <a:buFont typeface="Times New Roman" charset="0"/>
              <a:buNone/>
              <a:defRPr/>
            </a:pPr>
            <a:r>
              <a:rPr lang="fi-FI" sz="1200" b="1">
                <a:solidFill>
                  <a:srgbClr val="000000"/>
                </a:solidFill>
                <a:latin typeface="Arial" charset="0"/>
                <a:ea typeface="ＭＳ Ｐゴシック" charset="0"/>
                <a:cs typeface="ＭＳ Ｐゴシック" charset="0"/>
              </a:rPr>
              <a:t>j. Smith</a:t>
            </a:r>
          </a:p>
        </p:txBody>
      </p:sp>
      <p:sp>
        <p:nvSpPr>
          <p:cNvPr id="512012" name="Rectangle 12"/>
          <p:cNvSpPr>
            <a:spLocks noChangeArrowheads="1"/>
          </p:cNvSpPr>
          <p:nvPr/>
        </p:nvSpPr>
        <p:spPr bwMode="auto">
          <a:xfrm>
            <a:off x="5486400" y="1905000"/>
            <a:ext cx="974725" cy="2619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hangingPunct="0">
              <a:lnSpc>
                <a:spcPct val="93000"/>
              </a:lnSpc>
              <a:spcBef>
                <a:spcPct val="0"/>
              </a:spcBef>
              <a:buClr>
                <a:srgbClr val="000000"/>
              </a:buClr>
              <a:buSzPct val="100000"/>
              <a:buFont typeface="Times New Roman" charset="0"/>
              <a:buNone/>
              <a:defRPr/>
            </a:pPr>
            <a:r>
              <a:rPr lang="fi-FI" sz="1200" b="1">
                <a:solidFill>
                  <a:srgbClr val="000000"/>
                </a:solidFill>
                <a:latin typeface="Arial" charset="0"/>
                <a:ea typeface="ＭＳ Ｐゴシック" charset="0"/>
                <a:cs typeface="ＭＳ Ｐゴシック" charset="0"/>
              </a:rPr>
              <a:t>john Smith</a:t>
            </a:r>
          </a:p>
        </p:txBody>
      </p:sp>
      <p:sp>
        <p:nvSpPr>
          <p:cNvPr id="512013" name="Line 13"/>
          <p:cNvSpPr>
            <a:spLocks noChangeShapeType="1"/>
          </p:cNvSpPr>
          <p:nvPr/>
        </p:nvSpPr>
        <p:spPr bwMode="auto">
          <a:xfrm>
            <a:off x="6248400" y="2514600"/>
            <a:ext cx="685800" cy="60960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512014" name="Line 14"/>
          <p:cNvSpPr>
            <a:spLocks noChangeShapeType="1"/>
          </p:cNvSpPr>
          <p:nvPr/>
        </p:nvSpPr>
        <p:spPr bwMode="auto">
          <a:xfrm flipV="1">
            <a:off x="6248400" y="3124200"/>
            <a:ext cx="685800" cy="53340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512015" name="Line 15"/>
          <p:cNvSpPr>
            <a:spLocks noChangeShapeType="1"/>
          </p:cNvSpPr>
          <p:nvPr/>
        </p:nvSpPr>
        <p:spPr bwMode="auto">
          <a:xfrm>
            <a:off x="6172200" y="2590800"/>
            <a:ext cx="685800" cy="114300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512016" name="Line 16"/>
          <p:cNvSpPr>
            <a:spLocks noChangeShapeType="1"/>
          </p:cNvSpPr>
          <p:nvPr/>
        </p:nvSpPr>
        <p:spPr bwMode="auto">
          <a:xfrm flipV="1">
            <a:off x="6172200" y="3733800"/>
            <a:ext cx="685800" cy="38100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512017" name="Line 17"/>
          <p:cNvSpPr>
            <a:spLocks noChangeShapeType="1"/>
          </p:cNvSpPr>
          <p:nvPr/>
        </p:nvSpPr>
        <p:spPr bwMode="auto">
          <a:xfrm flipV="1">
            <a:off x="6172200" y="2209800"/>
            <a:ext cx="1066800" cy="152400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512018" name="Line 18"/>
          <p:cNvSpPr>
            <a:spLocks noChangeShapeType="1"/>
          </p:cNvSpPr>
          <p:nvPr/>
        </p:nvSpPr>
        <p:spPr bwMode="auto">
          <a:xfrm>
            <a:off x="6324600" y="1981200"/>
            <a:ext cx="914400" cy="22860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512019" name="Line 19"/>
          <p:cNvSpPr>
            <a:spLocks noChangeShapeType="1"/>
          </p:cNvSpPr>
          <p:nvPr/>
        </p:nvSpPr>
        <p:spPr bwMode="auto">
          <a:xfrm flipV="1">
            <a:off x="6172200" y="2514600"/>
            <a:ext cx="1295400" cy="160020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512020" name="Line 20"/>
          <p:cNvSpPr>
            <a:spLocks noChangeShapeType="1"/>
          </p:cNvSpPr>
          <p:nvPr/>
        </p:nvSpPr>
        <p:spPr bwMode="auto">
          <a:xfrm>
            <a:off x="6324600" y="1981200"/>
            <a:ext cx="1143000" cy="53340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512021" name="AutoShape 21"/>
          <p:cNvSpPr>
            <a:spLocks noChangeArrowheads="1"/>
          </p:cNvSpPr>
          <p:nvPr/>
        </p:nvSpPr>
        <p:spPr bwMode="auto">
          <a:xfrm>
            <a:off x="6781800" y="1066800"/>
            <a:ext cx="2362200" cy="1219200"/>
          </a:xfrm>
          <a:prstGeom prst="wedgeEllipseCallout">
            <a:avLst>
              <a:gd name="adj1" fmla="val -52153"/>
              <a:gd name="adj2" fmla="val 81380"/>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spcBef>
                <a:spcPct val="0"/>
              </a:spcBef>
              <a:defRPr/>
            </a:pPr>
            <a:r>
              <a:rPr lang="en-US" sz="1800">
                <a:solidFill>
                  <a:schemeClr val="tx1"/>
                </a:solidFill>
                <a:latin typeface="Arial" charset="0"/>
                <a:ea typeface="ＭＳ Ｐゴシック" charset="0"/>
                <a:cs typeface="ＭＳ Ｐゴシック" charset="0"/>
              </a:rPr>
              <a:t>These are not useful LGG computations</a:t>
            </a:r>
          </a:p>
        </p:txBody>
      </p:sp>
      <p:sp>
        <p:nvSpPr>
          <p:cNvPr id="512022" name="AutoShape 22"/>
          <p:cNvSpPr>
            <a:spLocks noChangeArrowheads="1"/>
          </p:cNvSpPr>
          <p:nvPr/>
        </p:nvSpPr>
        <p:spPr bwMode="auto">
          <a:xfrm>
            <a:off x="5029200" y="5029200"/>
            <a:ext cx="3124200" cy="1295400"/>
          </a:xfrm>
          <a:prstGeom prst="cloudCallout">
            <a:avLst>
              <a:gd name="adj1" fmla="val -49338"/>
              <a:gd name="adj2" fmla="val -8456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pPr>
              <a:spcBef>
                <a:spcPct val="0"/>
              </a:spcBef>
              <a:defRPr/>
            </a:pPr>
            <a:r>
              <a:rPr lang="en-US" sz="1800">
                <a:solidFill>
                  <a:schemeClr val="tx1"/>
                </a:solidFill>
                <a:latin typeface="Arial" charset="0"/>
                <a:ea typeface="ＭＳ Ｐゴシック" charset="0"/>
                <a:cs typeface="ＭＳ Ｐゴシック" charset="0"/>
              </a:rPr>
              <a:t>Cluster examples </a:t>
            </a:r>
            <a:r>
              <a:rPr lang="en-US" sz="1800">
                <a:solidFill>
                  <a:schemeClr val="tx1"/>
                </a:solidFill>
                <a:latin typeface="Arial" charset="0"/>
                <a:ea typeface="ＭＳ Ｐゴシック" charset="0"/>
                <a:cs typeface="ＭＳ Ｐゴシック" charset="0"/>
                <a:sym typeface="Wingdings" charset="0"/>
              </a:rPr>
              <a:t></a:t>
            </a:r>
            <a:r>
              <a:rPr lang="en-US" sz="1800">
                <a:solidFill>
                  <a:schemeClr val="tx1"/>
                </a:solidFill>
                <a:latin typeface="Arial" charset="0"/>
                <a:ea typeface="ＭＳ Ｐゴシック" charset="0"/>
                <a:cs typeface="ＭＳ Ｐゴシック" charset="0"/>
              </a:rPr>
              <a:t> reduce the computation</a:t>
            </a:r>
          </a:p>
        </p:txBody>
      </p:sp>
      <p:sp>
        <p:nvSpPr>
          <p:cNvPr id="512023" name="AutoShape 23"/>
          <p:cNvSpPr>
            <a:spLocks noChangeArrowheads="1"/>
          </p:cNvSpPr>
          <p:nvPr/>
        </p:nvSpPr>
        <p:spPr bwMode="auto">
          <a:xfrm>
            <a:off x="1676400" y="5562600"/>
            <a:ext cx="2743200" cy="914400"/>
          </a:xfrm>
          <a:prstGeom prst="wedgeRoundRectCallout">
            <a:avLst>
              <a:gd name="adj1" fmla="val 22685"/>
              <a:gd name="adj2" fmla="val -179690"/>
              <a:gd name="adj3" fmla="val 16667"/>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pPr>
              <a:spcBef>
                <a:spcPct val="0"/>
              </a:spcBef>
              <a:defRPr/>
            </a:pPr>
            <a:r>
              <a:rPr lang="en-US" sz="1800">
                <a:solidFill>
                  <a:schemeClr val="tx1"/>
                </a:solidFill>
                <a:latin typeface="Arial" charset="0"/>
                <a:ea typeface="ＭＳ Ｐゴシック" charset="0"/>
                <a:cs typeface="ＭＳ Ｐゴシック" charset="0"/>
              </a:rPr>
              <a:t>Features for clustering are obtained from RHS of example clauses</a:t>
            </a:r>
          </a:p>
        </p:txBody>
      </p:sp>
      <p:sp>
        <p:nvSpPr>
          <p:cNvPr id="512024" name="Oval 24"/>
          <p:cNvSpPr>
            <a:spLocks noChangeArrowheads="1"/>
          </p:cNvSpPr>
          <p:nvPr/>
        </p:nvSpPr>
        <p:spPr bwMode="auto">
          <a:xfrm>
            <a:off x="5334000" y="1524000"/>
            <a:ext cx="1219200" cy="1371600"/>
          </a:xfrm>
          <a:prstGeom prst="ellipse">
            <a:avLst/>
          </a:prstGeom>
          <a:noFill/>
          <a:ln w="9525">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512025" name="Oval 25"/>
          <p:cNvSpPr>
            <a:spLocks noChangeArrowheads="1"/>
          </p:cNvSpPr>
          <p:nvPr/>
        </p:nvSpPr>
        <p:spPr bwMode="auto">
          <a:xfrm>
            <a:off x="5257800" y="3276600"/>
            <a:ext cx="1447800" cy="1752600"/>
          </a:xfrm>
          <a:prstGeom prst="ellipse">
            <a:avLst/>
          </a:prstGeom>
          <a:noFill/>
          <a:ln w="9525">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512026" name="Rectangle 26"/>
          <p:cNvSpPr>
            <a:spLocks noChangeArrowheads="1"/>
          </p:cNvSpPr>
          <p:nvPr/>
        </p:nvSpPr>
        <p:spPr bwMode="auto">
          <a:xfrm>
            <a:off x="5562600" y="4648200"/>
            <a:ext cx="906463" cy="2619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hangingPunct="0">
              <a:lnSpc>
                <a:spcPct val="93000"/>
              </a:lnSpc>
              <a:spcBef>
                <a:spcPct val="0"/>
              </a:spcBef>
              <a:buClr>
                <a:srgbClr val="000000"/>
              </a:buClr>
              <a:buSzPct val="100000"/>
              <a:buFont typeface="Times New Roman" charset="0"/>
              <a:buNone/>
              <a:defRPr/>
            </a:pPr>
            <a:r>
              <a:rPr lang="fi-FI" sz="1200" b="1">
                <a:solidFill>
                  <a:srgbClr val="000000"/>
                </a:solidFill>
                <a:latin typeface="Arial" charset="0"/>
                <a:ea typeface="ＭＳ Ｐゴシック" charset="0"/>
                <a:cs typeface="ＭＳ Ｐゴシック" charset="0"/>
              </a:rPr>
              <a:t>M. Waugh</a:t>
            </a:r>
          </a:p>
        </p:txBody>
      </p:sp>
      <p:sp>
        <p:nvSpPr>
          <p:cNvPr id="512027" name="Text Box 27"/>
          <p:cNvSpPr txBox="1">
            <a:spLocks noChangeArrowheads="1"/>
          </p:cNvSpPr>
          <p:nvPr/>
        </p:nvSpPr>
        <p:spPr bwMode="auto">
          <a:xfrm>
            <a:off x="0" y="4572000"/>
            <a:ext cx="5486400" cy="6096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type="triangle" w="med" len="me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81639" tIns="55221" rIns="81639" bIns="40820"/>
          <a:lstStyle>
            <a:lvl1pPr defTabSz="407988" eaLnBrk="0" hangingPunct="0">
              <a:tabLst>
                <a:tab pos="657225" algn="l"/>
                <a:tab pos="1312863" algn="l"/>
                <a:tab pos="1970088" algn="l"/>
                <a:tab pos="2627313" algn="l"/>
                <a:tab pos="3282950" algn="l"/>
                <a:tab pos="3940175" algn="l"/>
              </a:tabLst>
              <a:defRPr sz="2400">
                <a:solidFill>
                  <a:schemeClr val="bg1"/>
                </a:solidFill>
                <a:latin typeface="Arial" charset="0"/>
                <a:ea typeface="ＭＳ Ｐゴシック" charset="0"/>
                <a:cs typeface="ＭＳ Ｐゴシック" charset="0"/>
              </a:defRPr>
            </a:lvl1pPr>
            <a:lvl2pPr marL="674688" indent="-260350" defTabSz="407988" eaLnBrk="0" hangingPunct="0">
              <a:tabLst>
                <a:tab pos="657225" algn="l"/>
                <a:tab pos="1312863" algn="l"/>
                <a:tab pos="1970088" algn="l"/>
                <a:tab pos="2627313" algn="l"/>
                <a:tab pos="3282950" algn="l"/>
                <a:tab pos="3940175" algn="l"/>
              </a:tabLst>
              <a:defRPr sz="2400">
                <a:solidFill>
                  <a:schemeClr val="bg1"/>
                </a:solidFill>
                <a:latin typeface="Arial" charset="0"/>
                <a:ea typeface="ＭＳ Ｐゴシック" charset="0"/>
              </a:defRPr>
            </a:lvl2pPr>
            <a:lvl3pPr marL="1036638" indent="-207963" defTabSz="407988" eaLnBrk="0" hangingPunct="0">
              <a:tabLst>
                <a:tab pos="657225" algn="l"/>
                <a:tab pos="1312863" algn="l"/>
                <a:tab pos="1970088" algn="l"/>
                <a:tab pos="2627313" algn="l"/>
                <a:tab pos="3282950" algn="l"/>
                <a:tab pos="3940175" algn="l"/>
              </a:tabLst>
              <a:defRPr sz="2400">
                <a:solidFill>
                  <a:schemeClr val="bg1"/>
                </a:solidFill>
                <a:latin typeface="Arial" charset="0"/>
                <a:ea typeface="ＭＳ Ｐゴシック" charset="0"/>
              </a:defRPr>
            </a:lvl3pPr>
            <a:lvl4pPr marL="1450975" indent="-206375" defTabSz="407988" eaLnBrk="0" hangingPunct="0">
              <a:tabLst>
                <a:tab pos="657225" algn="l"/>
                <a:tab pos="1312863" algn="l"/>
                <a:tab pos="1970088" algn="l"/>
                <a:tab pos="2627313" algn="l"/>
                <a:tab pos="3282950" algn="l"/>
                <a:tab pos="3940175" algn="l"/>
              </a:tabLst>
              <a:defRPr sz="2400">
                <a:solidFill>
                  <a:schemeClr val="bg1"/>
                </a:solidFill>
                <a:latin typeface="Arial" charset="0"/>
                <a:ea typeface="ＭＳ Ｐゴシック" charset="0"/>
              </a:defRPr>
            </a:lvl4pPr>
            <a:lvl5pPr marL="1866900" indent="-207963" defTabSz="407988" eaLnBrk="0" hangingPunct="0">
              <a:tabLst>
                <a:tab pos="657225" algn="l"/>
                <a:tab pos="1312863" algn="l"/>
                <a:tab pos="1970088" algn="l"/>
                <a:tab pos="2627313" algn="l"/>
                <a:tab pos="3282950" algn="l"/>
                <a:tab pos="3940175" algn="l"/>
              </a:tabLst>
              <a:defRPr sz="2400">
                <a:solidFill>
                  <a:schemeClr val="bg1"/>
                </a:solidFill>
                <a:latin typeface="Arial" charset="0"/>
                <a:ea typeface="ＭＳ Ｐゴシック" charset="0"/>
              </a:defRPr>
            </a:lvl5pPr>
            <a:lvl6pPr marL="2324100" indent="-207963" algn="ctr" defTabSz="407988" eaLnBrk="0" fontAlgn="base" hangingPunct="0">
              <a:spcBef>
                <a:spcPct val="50000"/>
              </a:spcBef>
              <a:spcAft>
                <a:spcPct val="0"/>
              </a:spcAft>
              <a:tabLst>
                <a:tab pos="657225" algn="l"/>
                <a:tab pos="1312863" algn="l"/>
                <a:tab pos="1970088" algn="l"/>
                <a:tab pos="2627313" algn="l"/>
                <a:tab pos="3282950" algn="l"/>
                <a:tab pos="3940175" algn="l"/>
              </a:tabLst>
              <a:defRPr sz="2400">
                <a:solidFill>
                  <a:schemeClr val="bg1"/>
                </a:solidFill>
                <a:latin typeface="Arial" charset="0"/>
                <a:ea typeface="ＭＳ Ｐゴシック" charset="0"/>
              </a:defRPr>
            </a:lvl6pPr>
            <a:lvl7pPr marL="2781300" indent="-207963" algn="ctr" defTabSz="407988" eaLnBrk="0" fontAlgn="base" hangingPunct="0">
              <a:spcBef>
                <a:spcPct val="50000"/>
              </a:spcBef>
              <a:spcAft>
                <a:spcPct val="0"/>
              </a:spcAft>
              <a:tabLst>
                <a:tab pos="657225" algn="l"/>
                <a:tab pos="1312863" algn="l"/>
                <a:tab pos="1970088" algn="l"/>
                <a:tab pos="2627313" algn="l"/>
                <a:tab pos="3282950" algn="l"/>
                <a:tab pos="3940175" algn="l"/>
              </a:tabLst>
              <a:defRPr sz="2400">
                <a:solidFill>
                  <a:schemeClr val="bg1"/>
                </a:solidFill>
                <a:latin typeface="Arial" charset="0"/>
                <a:ea typeface="ＭＳ Ｐゴシック" charset="0"/>
              </a:defRPr>
            </a:lvl7pPr>
            <a:lvl8pPr marL="3238500" indent="-207963" algn="ctr" defTabSz="407988" eaLnBrk="0" fontAlgn="base" hangingPunct="0">
              <a:spcBef>
                <a:spcPct val="50000"/>
              </a:spcBef>
              <a:spcAft>
                <a:spcPct val="0"/>
              </a:spcAft>
              <a:tabLst>
                <a:tab pos="657225" algn="l"/>
                <a:tab pos="1312863" algn="l"/>
                <a:tab pos="1970088" algn="l"/>
                <a:tab pos="2627313" algn="l"/>
                <a:tab pos="3282950" algn="l"/>
                <a:tab pos="3940175" algn="l"/>
              </a:tabLst>
              <a:defRPr sz="2400">
                <a:solidFill>
                  <a:schemeClr val="bg1"/>
                </a:solidFill>
                <a:latin typeface="Arial" charset="0"/>
                <a:ea typeface="ＭＳ Ｐゴシック" charset="0"/>
              </a:defRPr>
            </a:lvl8pPr>
            <a:lvl9pPr marL="3695700" indent="-207963" algn="ctr" defTabSz="407988" eaLnBrk="0" fontAlgn="base" hangingPunct="0">
              <a:spcBef>
                <a:spcPct val="50000"/>
              </a:spcBef>
              <a:spcAft>
                <a:spcPct val="0"/>
              </a:spcAft>
              <a:tabLst>
                <a:tab pos="657225" algn="l"/>
                <a:tab pos="1312863" algn="l"/>
                <a:tab pos="1970088" algn="l"/>
                <a:tab pos="2627313" algn="l"/>
                <a:tab pos="3282950" algn="l"/>
                <a:tab pos="3940175" algn="l"/>
              </a:tabLst>
              <a:defRPr sz="2400">
                <a:solidFill>
                  <a:schemeClr val="bg1"/>
                </a:solidFill>
                <a:latin typeface="Arial" charset="0"/>
                <a:ea typeface="ＭＳ Ｐゴシック" charset="0"/>
              </a:defRPr>
            </a:lvl9pPr>
          </a:lstStyle>
          <a:p>
            <a:pPr algn="l" eaLnBrk="1">
              <a:lnSpc>
                <a:spcPct val="93000"/>
              </a:lnSpc>
              <a:spcBef>
                <a:spcPct val="0"/>
              </a:spcBef>
              <a:buClr>
                <a:srgbClr val="000000"/>
              </a:buClr>
              <a:buSzPct val="100000"/>
              <a:buFont typeface="Times New Roman" charset="0"/>
              <a:buNone/>
              <a:defRPr/>
            </a:pPr>
            <a:r>
              <a:rPr lang="fi-FI" sz="1200" i="1" smtClean="0">
                <a:solidFill>
                  <a:schemeClr val="tx1"/>
                </a:solidFill>
                <a:latin typeface="Consolas" charset="0"/>
              </a:rPr>
              <a:t>person(K,D3) :-  contains(K, K1), InitialDict(K1), Caps(K1), </a:t>
            </a:r>
          </a:p>
          <a:p>
            <a:pPr algn="l" eaLnBrk="1">
              <a:lnSpc>
                <a:spcPct val="93000"/>
              </a:lnSpc>
              <a:spcBef>
                <a:spcPct val="0"/>
              </a:spcBef>
              <a:buClr>
                <a:srgbClr val="000000"/>
              </a:buClr>
              <a:buSzPct val="100000"/>
              <a:buFont typeface="Times New Roman" charset="0"/>
              <a:buNone/>
              <a:defRPr/>
            </a:pPr>
            <a:r>
              <a:rPr lang="fi-FI" sz="1200" i="1" smtClean="0">
                <a:solidFill>
                  <a:schemeClr val="tx1"/>
                </a:solidFill>
                <a:latin typeface="Consolas" charset="0"/>
              </a:rPr>
              <a:t>                 contains(K, K2), before(K1,K2), Caps(K2).</a:t>
            </a:r>
          </a:p>
        </p:txBody>
      </p:sp>
      <p:sp>
        <p:nvSpPr>
          <p:cNvPr id="512028" name="Line 28"/>
          <p:cNvSpPr>
            <a:spLocks noChangeShapeType="1"/>
          </p:cNvSpPr>
          <p:nvPr/>
        </p:nvSpPr>
        <p:spPr bwMode="auto">
          <a:xfrm flipV="1">
            <a:off x="6324600" y="4267200"/>
            <a:ext cx="685800" cy="45720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512029" name="Line 29"/>
          <p:cNvSpPr>
            <a:spLocks noChangeShapeType="1"/>
          </p:cNvSpPr>
          <p:nvPr/>
        </p:nvSpPr>
        <p:spPr bwMode="auto">
          <a:xfrm>
            <a:off x="6172200" y="2514600"/>
            <a:ext cx="838200" cy="175260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512030" name="Line 30"/>
          <p:cNvSpPr>
            <a:spLocks noChangeShapeType="1"/>
          </p:cNvSpPr>
          <p:nvPr/>
        </p:nvSpPr>
        <p:spPr bwMode="auto">
          <a:xfrm flipV="1">
            <a:off x="6248400" y="3733800"/>
            <a:ext cx="914400" cy="99060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512031" name="Line 31"/>
          <p:cNvSpPr>
            <a:spLocks noChangeShapeType="1"/>
          </p:cNvSpPr>
          <p:nvPr/>
        </p:nvSpPr>
        <p:spPr bwMode="auto">
          <a:xfrm>
            <a:off x="6248400" y="1981200"/>
            <a:ext cx="914400" cy="175260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512032" name="Line 32"/>
          <p:cNvSpPr>
            <a:spLocks noChangeShapeType="1"/>
          </p:cNvSpPr>
          <p:nvPr/>
        </p:nvSpPr>
        <p:spPr bwMode="auto">
          <a:xfrm>
            <a:off x="6705600" y="4114800"/>
            <a:ext cx="990600" cy="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512033" name="Rectangle 33"/>
          <p:cNvSpPr>
            <a:spLocks noChangeArrowheads="1"/>
          </p:cNvSpPr>
          <p:nvPr/>
        </p:nvSpPr>
        <p:spPr bwMode="auto">
          <a:xfrm>
            <a:off x="7696200" y="3886200"/>
            <a:ext cx="1143000" cy="533400"/>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spcBef>
                <a:spcPct val="0"/>
              </a:spcBef>
              <a:defRPr/>
            </a:pPr>
            <a:r>
              <a:rPr lang="en-US" sz="1800">
                <a:solidFill>
                  <a:schemeClr val="tx1"/>
                </a:solidFill>
                <a:latin typeface="Arial" charset="0"/>
                <a:ea typeface="ＭＳ Ｐゴシック" charset="0"/>
                <a:cs typeface="ＭＳ Ｐゴシック" charset="0"/>
              </a:rPr>
              <a:t>LGG rule</a:t>
            </a:r>
          </a:p>
        </p:txBody>
      </p:sp>
      <p:sp>
        <p:nvSpPr>
          <p:cNvPr id="512034" name="Line 34"/>
          <p:cNvSpPr>
            <a:spLocks noChangeShapeType="1"/>
          </p:cNvSpPr>
          <p:nvPr/>
        </p:nvSpPr>
        <p:spPr bwMode="auto">
          <a:xfrm>
            <a:off x="6553200" y="2133600"/>
            <a:ext cx="990600" cy="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512035" name="Rectangle 35"/>
          <p:cNvSpPr>
            <a:spLocks noChangeArrowheads="1"/>
          </p:cNvSpPr>
          <p:nvPr/>
        </p:nvSpPr>
        <p:spPr bwMode="auto">
          <a:xfrm>
            <a:off x="7543800" y="1905000"/>
            <a:ext cx="1143000" cy="533400"/>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spcBef>
                <a:spcPct val="0"/>
              </a:spcBef>
              <a:defRPr/>
            </a:pPr>
            <a:r>
              <a:rPr lang="en-US" sz="1800">
                <a:solidFill>
                  <a:schemeClr val="tx1"/>
                </a:solidFill>
                <a:latin typeface="Arial" charset="0"/>
                <a:ea typeface="ＭＳ Ｐゴシック" charset="0"/>
                <a:cs typeface="ＭＳ Ｐゴシック" charset="0"/>
              </a:rPr>
              <a:t>LGG rule</a:t>
            </a:r>
          </a:p>
        </p:txBody>
      </p:sp>
    </p:spTree>
    <p:extLst>
      <p:ext uri="{BB962C8B-B14F-4D97-AF65-F5344CB8AC3E}">
        <p14:creationId xmlns:p14="http://schemas.microsoft.com/office/powerpoint/2010/main" val="351663365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512020"/>
                                        </p:tgtEl>
                                        <p:attrNameLst>
                                          <p:attrName>style.visibility</p:attrName>
                                        </p:attrNameLst>
                                      </p:cBhvr>
                                      <p:to>
                                        <p:strVal val="visible"/>
                                      </p:to>
                                    </p:set>
                                    <p:animEffect transition="in" filter="box(in)">
                                      <p:cBhvr>
                                        <p:cTn id="7" dur="500"/>
                                        <p:tgtEl>
                                          <p:spTgt spid="512020"/>
                                        </p:tgtEl>
                                      </p:cBhvr>
                                    </p:animEffect>
                                  </p:childTnLst>
                                </p:cTn>
                              </p:par>
                              <p:par>
                                <p:cTn id="8" presetID="4" presetClass="entr" presetSubtype="16" fill="hold" nodeType="withEffect">
                                  <p:stCondLst>
                                    <p:cond delay="0"/>
                                  </p:stCondLst>
                                  <p:childTnLst>
                                    <p:set>
                                      <p:cBhvr>
                                        <p:cTn id="9" dur="1" fill="hold">
                                          <p:stCondLst>
                                            <p:cond delay="0"/>
                                          </p:stCondLst>
                                        </p:cTn>
                                        <p:tgtEl>
                                          <p:spTgt spid="512018"/>
                                        </p:tgtEl>
                                        <p:attrNameLst>
                                          <p:attrName>style.visibility</p:attrName>
                                        </p:attrNameLst>
                                      </p:cBhvr>
                                      <p:to>
                                        <p:strVal val="visible"/>
                                      </p:to>
                                    </p:set>
                                    <p:animEffect transition="in" filter="box(in)">
                                      <p:cBhvr>
                                        <p:cTn id="10" dur="500"/>
                                        <p:tgtEl>
                                          <p:spTgt spid="512018"/>
                                        </p:tgtEl>
                                      </p:cBhvr>
                                    </p:animEffect>
                                  </p:childTnLst>
                                </p:cTn>
                              </p:par>
                              <p:par>
                                <p:cTn id="11" presetID="4" presetClass="entr" presetSubtype="16" fill="hold" nodeType="withEffect">
                                  <p:stCondLst>
                                    <p:cond delay="0"/>
                                  </p:stCondLst>
                                  <p:childTnLst>
                                    <p:set>
                                      <p:cBhvr>
                                        <p:cTn id="12" dur="1" fill="hold">
                                          <p:stCondLst>
                                            <p:cond delay="0"/>
                                          </p:stCondLst>
                                        </p:cTn>
                                        <p:tgtEl>
                                          <p:spTgt spid="512016"/>
                                        </p:tgtEl>
                                        <p:attrNameLst>
                                          <p:attrName>style.visibility</p:attrName>
                                        </p:attrNameLst>
                                      </p:cBhvr>
                                      <p:to>
                                        <p:strVal val="visible"/>
                                      </p:to>
                                    </p:set>
                                    <p:animEffect transition="in" filter="box(in)">
                                      <p:cBhvr>
                                        <p:cTn id="13" dur="500"/>
                                        <p:tgtEl>
                                          <p:spTgt spid="512016"/>
                                        </p:tgtEl>
                                      </p:cBhvr>
                                    </p:animEffect>
                                  </p:childTnLst>
                                </p:cTn>
                              </p:par>
                              <p:par>
                                <p:cTn id="14" presetID="4" presetClass="entr" presetSubtype="16" fill="hold" nodeType="withEffect">
                                  <p:stCondLst>
                                    <p:cond delay="0"/>
                                  </p:stCondLst>
                                  <p:childTnLst>
                                    <p:set>
                                      <p:cBhvr>
                                        <p:cTn id="15" dur="1" fill="hold">
                                          <p:stCondLst>
                                            <p:cond delay="0"/>
                                          </p:stCondLst>
                                        </p:cTn>
                                        <p:tgtEl>
                                          <p:spTgt spid="512019"/>
                                        </p:tgtEl>
                                        <p:attrNameLst>
                                          <p:attrName>style.visibility</p:attrName>
                                        </p:attrNameLst>
                                      </p:cBhvr>
                                      <p:to>
                                        <p:strVal val="visible"/>
                                      </p:to>
                                    </p:set>
                                    <p:animEffect transition="in" filter="box(in)">
                                      <p:cBhvr>
                                        <p:cTn id="16" dur="500"/>
                                        <p:tgtEl>
                                          <p:spTgt spid="512019"/>
                                        </p:tgtEl>
                                      </p:cBhvr>
                                    </p:animEffect>
                                  </p:childTnLst>
                                </p:cTn>
                              </p:par>
                              <p:par>
                                <p:cTn id="17" presetID="4" presetClass="entr" presetSubtype="16" fill="hold" nodeType="withEffect">
                                  <p:stCondLst>
                                    <p:cond delay="0"/>
                                  </p:stCondLst>
                                  <p:childTnLst>
                                    <p:set>
                                      <p:cBhvr>
                                        <p:cTn id="18" dur="1" fill="hold">
                                          <p:stCondLst>
                                            <p:cond delay="0"/>
                                          </p:stCondLst>
                                        </p:cTn>
                                        <p:tgtEl>
                                          <p:spTgt spid="512013"/>
                                        </p:tgtEl>
                                        <p:attrNameLst>
                                          <p:attrName>style.visibility</p:attrName>
                                        </p:attrNameLst>
                                      </p:cBhvr>
                                      <p:to>
                                        <p:strVal val="visible"/>
                                      </p:to>
                                    </p:set>
                                    <p:animEffect transition="in" filter="box(in)">
                                      <p:cBhvr>
                                        <p:cTn id="19" dur="500"/>
                                        <p:tgtEl>
                                          <p:spTgt spid="512013"/>
                                        </p:tgtEl>
                                      </p:cBhvr>
                                    </p:animEffect>
                                  </p:childTnLst>
                                </p:cTn>
                              </p:par>
                              <p:par>
                                <p:cTn id="20" presetID="4" presetClass="entr" presetSubtype="16" fill="hold" nodeType="withEffect">
                                  <p:stCondLst>
                                    <p:cond delay="0"/>
                                  </p:stCondLst>
                                  <p:childTnLst>
                                    <p:set>
                                      <p:cBhvr>
                                        <p:cTn id="21" dur="1" fill="hold">
                                          <p:stCondLst>
                                            <p:cond delay="0"/>
                                          </p:stCondLst>
                                        </p:cTn>
                                        <p:tgtEl>
                                          <p:spTgt spid="512015"/>
                                        </p:tgtEl>
                                        <p:attrNameLst>
                                          <p:attrName>style.visibility</p:attrName>
                                        </p:attrNameLst>
                                      </p:cBhvr>
                                      <p:to>
                                        <p:strVal val="visible"/>
                                      </p:to>
                                    </p:set>
                                    <p:animEffect transition="in" filter="box(in)">
                                      <p:cBhvr>
                                        <p:cTn id="22" dur="500"/>
                                        <p:tgtEl>
                                          <p:spTgt spid="512015"/>
                                        </p:tgtEl>
                                      </p:cBhvr>
                                    </p:animEffect>
                                  </p:childTnLst>
                                </p:cTn>
                              </p:par>
                              <p:par>
                                <p:cTn id="23" presetID="4" presetClass="entr" presetSubtype="16" fill="hold" nodeType="withEffect">
                                  <p:stCondLst>
                                    <p:cond delay="0"/>
                                  </p:stCondLst>
                                  <p:childTnLst>
                                    <p:set>
                                      <p:cBhvr>
                                        <p:cTn id="24" dur="1" fill="hold">
                                          <p:stCondLst>
                                            <p:cond delay="0"/>
                                          </p:stCondLst>
                                        </p:cTn>
                                        <p:tgtEl>
                                          <p:spTgt spid="512017"/>
                                        </p:tgtEl>
                                        <p:attrNameLst>
                                          <p:attrName>style.visibility</p:attrName>
                                        </p:attrNameLst>
                                      </p:cBhvr>
                                      <p:to>
                                        <p:strVal val="visible"/>
                                      </p:to>
                                    </p:set>
                                    <p:animEffect transition="in" filter="box(in)">
                                      <p:cBhvr>
                                        <p:cTn id="25" dur="500"/>
                                        <p:tgtEl>
                                          <p:spTgt spid="512017"/>
                                        </p:tgtEl>
                                      </p:cBhvr>
                                    </p:animEffect>
                                  </p:childTnLst>
                                </p:cTn>
                              </p:par>
                              <p:par>
                                <p:cTn id="26" presetID="4" presetClass="entr" presetSubtype="16" fill="hold" nodeType="withEffect">
                                  <p:stCondLst>
                                    <p:cond delay="0"/>
                                  </p:stCondLst>
                                  <p:childTnLst>
                                    <p:set>
                                      <p:cBhvr>
                                        <p:cTn id="27" dur="1" fill="hold">
                                          <p:stCondLst>
                                            <p:cond delay="0"/>
                                          </p:stCondLst>
                                        </p:cTn>
                                        <p:tgtEl>
                                          <p:spTgt spid="512014"/>
                                        </p:tgtEl>
                                        <p:attrNameLst>
                                          <p:attrName>style.visibility</p:attrName>
                                        </p:attrNameLst>
                                      </p:cBhvr>
                                      <p:to>
                                        <p:strVal val="visible"/>
                                      </p:to>
                                    </p:set>
                                    <p:animEffect transition="in" filter="box(in)">
                                      <p:cBhvr>
                                        <p:cTn id="28" dur="500"/>
                                        <p:tgtEl>
                                          <p:spTgt spid="512014"/>
                                        </p:tgtEl>
                                      </p:cBhvr>
                                    </p:animEffect>
                                  </p:childTnLst>
                                </p:cTn>
                              </p:par>
                              <p:par>
                                <p:cTn id="29" presetID="4" presetClass="entr" presetSubtype="16" fill="hold" nodeType="withEffect">
                                  <p:stCondLst>
                                    <p:cond delay="0"/>
                                  </p:stCondLst>
                                  <p:childTnLst>
                                    <p:set>
                                      <p:cBhvr>
                                        <p:cTn id="30" dur="1" fill="hold">
                                          <p:stCondLst>
                                            <p:cond delay="0"/>
                                          </p:stCondLst>
                                        </p:cTn>
                                        <p:tgtEl>
                                          <p:spTgt spid="512028"/>
                                        </p:tgtEl>
                                        <p:attrNameLst>
                                          <p:attrName>style.visibility</p:attrName>
                                        </p:attrNameLst>
                                      </p:cBhvr>
                                      <p:to>
                                        <p:strVal val="visible"/>
                                      </p:to>
                                    </p:set>
                                    <p:animEffect transition="in" filter="box(in)">
                                      <p:cBhvr>
                                        <p:cTn id="31" dur="500"/>
                                        <p:tgtEl>
                                          <p:spTgt spid="512028"/>
                                        </p:tgtEl>
                                      </p:cBhvr>
                                    </p:animEffect>
                                  </p:childTnLst>
                                </p:cTn>
                              </p:par>
                              <p:par>
                                <p:cTn id="32" presetID="4" presetClass="entr" presetSubtype="16" fill="hold" nodeType="withEffect">
                                  <p:stCondLst>
                                    <p:cond delay="0"/>
                                  </p:stCondLst>
                                  <p:childTnLst>
                                    <p:set>
                                      <p:cBhvr>
                                        <p:cTn id="33" dur="1" fill="hold">
                                          <p:stCondLst>
                                            <p:cond delay="0"/>
                                          </p:stCondLst>
                                        </p:cTn>
                                        <p:tgtEl>
                                          <p:spTgt spid="512030"/>
                                        </p:tgtEl>
                                        <p:attrNameLst>
                                          <p:attrName>style.visibility</p:attrName>
                                        </p:attrNameLst>
                                      </p:cBhvr>
                                      <p:to>
                                        <p:strVal val="visible"/>
                                      </p:to>
                                    </p:set>
                                    <p:animEffect transition="in" filter="box(in)">
                                      <p:cBhvr>
                                        <p:cTn id="34" dur="500"/>
                                        <p:tgtEl>
                                          <p:spTgt spid="512030"/>
                                        </p:tgtEl>
                                      </p:cBhvr>
                                    </p:animEffect>
                                  </p:childTnLst>
                                </p:cTn>
                              </p:par>
                              <p:par>
                                <p:cTn id="35" presetID="4" presetClass="entr" presetSubtype="16" fill="hold" nodeType="withEffect">
                                  <p:stCondLst>
                                    <p:cond delay="0"/>
                                  </p:stCondLst>
                                  <p:childTnLst>
                                    <p:set>
                                      <p:cBhvr>
                                        <p:cTn id="36" dur="1" fill="hold">
                                          <p:stCondLst>
                                            <p:cond delay="0"/>
                                          </p:stCondLst>
                                        </p:cTn>
                                        <p:tgtEl>
                                          <p:spTgt spid="512029"/>
                                        </p:tgtEl>
                                        <p:attrNameLst>
                                          <p:attrName>style.visibility</p:attrName>
                                        </p:attrNameLst>
                                      </p:cBhvr>
                                      <p:to>
                                        <p:strVal val="visible"/>
                                      </p:to>
                                    </p:set>
                                    <p:animEffect transition="in" filter="box(in)">
                                      <p:cBhvr>
                                        <p:cTn id="37" dur="500"/>
                                        <p:tgtEl>
                                          <p:spTgt spid="512029"/>
                                        </p:tgtEl>
                                      </p:cBhvr>
                                    </p:animEffect>
                                  </p:childTnLst>
                                </p:cTn>
                              </p:par>
                              <p:par>
                                <p:cTn id="38" presetID="4" presetClass="entr" presetSubtype="16" fill="hold" nodeType="withEffect">
                                  <p:stCondLst>
                                    <p:cond delay="0"/>
                                  </p:stCondLst>
                                  <p:childTnLst>
                                    <p:set>
                                      <p:cBhvr>
                                        <p:cTn id="39" dur="1" fill="hold">
                                          <p:stCondLst>
                                            <p:cond delay="0"/>
                                          </p:stCondLst>
                                        </p:cTn>
                                        <p:tgtEl>
                                          <p:spTgt spid="512031"/>
                                        </p:tgtEl>
                                        <p:attrNameLst>
                                          <p:attrName>style.visibility</p:attrName>
                                        </p:attrNameLst>
                                      </p:cBhvr>
                                      <p:to>
                                        <p:strVal val="visible"/>
                                      </p:to>
                                    </p:set>
                                    <p:animEffect transition="in" filter="box(in)">
                                      <p:cBhvr>
                                        <p:cTn id="40" dur="500"/>
                                        <p:tgtEl>
                                          <p:spTgt spid="512031"/>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4" presetClass="entr" presetSubtype="16" fill="hold" grpId="0" nodeType="clickEffect">
                                  <p:stCondLst>
                                    <p:cond delay="0"/>
                                  </p:stCondLst>
                                  <p:childTnLst>
                                    <p:set>
                                      <p:cBhvr>
                                        <p:cTn id="44" dur="1" fill="hold">
                                          <p:stCondLst>
                                            <p:cond delay="0"/>
                                          </p:stCondLst>
                                        </p:cTn>
                                        <p:tgtEl>
                                          <p:spTgt spid="512021"/>
                                        </p:tgtEl>
                                        <p:attrNameLst>
                                          <p:attrName>style.visibility</p:attrName>
                                        </p:attrNameLst>
                                      </p:cBhvr>
                                      <p:to>
                                        <p:strVal val="visible"/>
                                      </p:to>
                                    </p:set>
                                    <p:animEffect transition="in" filter="box(in)">
                                      <p:cBhvr>
                                        <p:cTn id="45" dur="500"/>
                                        <p:tgtEl>
                                          <p:spTgt spid="512021"/>
                                        </p:tgtEl>
                                      </p:cBhvr>
                                    </p:animEffect>
                                  </p:childTnLst>
                                  <p:subTnLst>
                                    <p:set>
                                      <p:cBhvr override="childStyle">
                                        <p:cTn dur="1" fill="hold" display="0" masterRel="nextClick" afterEffect="1"/>
                                        <p:tgtEl>
                                          <p:spTgt spid="512021"/>
                                        </p:tgtEl>
                                        <p:attrNameLst>
                                          <p:attrName>style.visibility</p:attrName>
                                        </p:attrNameLst>
                                      </p:cBhvr>
                                      <p:to>
                                        <p:strVal val="hidden"/>
                                      </p:to>
                                    </p:set>
                                  </p:subTnLst>
                                </p:cTn>
                              </p:par>
                            </p:childTnLst>
                          </p:cTn>
                        </p:par>
                      </p:childTnLst>
                    </p:cTn>
                  </p:par>
                  <p:par>
                    <p:cTn id="46" fill="hold" nodeType="clickPar">
                      <p:stCondLst>
                        <p:cond delay="indefinite"/>
                      </p:stCondLst>
                      <p:childTnLst>
                        <p:par>
                          <p:cTn id="47" fill="hold" nodeType="withGroup">
                            <p:stCondLst>
                              <p:cond delay="0"/>
                            </p:stCondLst>
                            <p:childTnLst>
                              <p:par>
                                <p:cTn id="48" presetID="4" presetClass="exit" presetSubtype="16" fill="hold" nodeType="clickEffect">
                                  <p:stCondLst>
                                    <p:cond delay="0"/>
                                  </p:stCondLst>
                                  <p:childTnLst>
                                    <p:animEffect transition="out" filter="box(in)">
                                      <p:cBhvr>
                                        <p:cTn id="49" dur="500"/>
                                        <p:tgtEl>
                                          <p:spTgt spid="512016"/>
                                        </p:tgtEl>
                                      </p:cBhvr>
                                    </p:animEffect>
                                    <p:set>
                                      <p:cBhvr>
                                        <p:cTn id="50" dur="1" fill="hold">
                                          <p:stCondLst>
                                            <p:cond delay="499"/>
                                          </p:stCondLst>
                                        </p:cTn>
                                        <p:tgtEl>
                                          <p:spTgt spid="512016"/>
                                        </p:tgtEl>
                                        <p:attrNameLst>
                                          <p:attrName>style.visibility</p:attrName>
                                        </p:attrNameLst>
                                      </p:cBhvr>
                                      <p:to>
                                        <p:strVal val="hidden"/>
                                      </p:to>
                                    </p:set>
                                  </p:childTnLst>
                                </p:cTn>
                              </p:par>
                              <p:par>
                                <p:cTn id="51" presetID="4" presetClass="exit" presetSubtype="16" fill="hold" nodeType="withEffect">
                                  <p:stCondLst>
                                    <p:cond delay="0"/>
                                  </p:stCondLst>
                                  <p:childTnLst>
                                    <p:animEffect transition="out" filter="box(in)">
                                      <p:cBhvr>
                                        <p:cTn id="52" dur="500"/>
                                        <p:tgtEl>
                                          <p:spTgt spid="512019"/>
                                        </p:tgtEl>
                                      </p:cBhvr>
                                    </p:animEffect>
                                    <p:set>
                                      <p:cBhvr>
                                        <p:cTn id="53" dur="1" fill="hold">
                                          <p:stCondLst>
                                            <p:cond delay="499"/>
                                          </p:stCondLst>
                                        </p:cTn>
                                        <p:tgtEl>
                                          <p:spTgt spid="512019"/>
                                        </p:tgtEl>
                                        <p:attrNameLst>
                                          <p:attrName>style.visibility</p:attrName>
                                        </p:attrNameLst>
                                      </p:cBhvr>
                                      <p:to>
                                        <p:strVal val="hidden"/>
                                      </p:to>
                                    </p:set>
                                  </p:childTnLst>
                                </p:cTn>
                              </p:par>
                              <p:par>
                                <p:cTn id="54" presetID="4" presetClass="exit" presetSubtype="16" fill="hold" nodeType="withEffect">
                                  <p:stCondLst>
                                    <p:cond delay="0"/>
                                  </p:stCondLst>
                                  <p:childTnLst>
                                    <p:animEffect transition="out" filter="box(in)">
                                      <p:cBhvr>
                                        <p:cTn id="55" dur="500"/>
                                        <p:tgtEl>
                                          <p:spTgt spid="512014"/>
                                        </p:tgtEl>
                                      </p:cBhvr>
                                    </p:animEffect>
                                    <p:set>
                                      <p:cBhvr>
                                        <p:cTn id="56" dur="1" fill="hold">
                                          <p:stCondLst>
                                            <p:cond delay="499"/>
                                          </p:stCondLst>
                                        </p:cTn>
                                        <p:tgtEl>
                                          <p:spTgt spid="512014"/>
                                        </p:tgtEl>
                                        <p:attrNameLst>
                                          <p:attrName>style.visibility</p:attrName>
                                        </p:attrNameLst>
                                      </p:cBhvr>
                                      <p:to>
                                        <p:strVal val="hidden"/>
                                      </p:to>
                                    </p:set>
                                  </p:childTnLst>
                                </p:cTn>
                              </p:par>
                              <p:par>
                                <p:cTn id="57" presetID="4" presetClass="exit" presetSubtype="16" fill="hold" nodeType="withEffect">
                                  <p:stCondLst>
                                    <p:cond delay="0"/>
                                  </p:stCondLst>
                                  <p:childTnLst>
                                    <p:animEffect transition="out" filter="box(in)">
                                      <p:cBhvr>
                                        <p:cTn id="58" dur="500"/>
                                        <p:tgtEl>
                                          <p:spTgt spid="512017"/>
                                        </p:tgtEl>
                                      </p:cBhvr>
                                    </p:animEffect>
                                    <p:set>
                                      <p:cBhvr>
                                        <p:cTn id="59" dur="1" fill="hold">
                                          <p:stCondLst>
                                            <p:cond delay="499"/>
                                          </p:stCondLst>
                                        </p:cTn>
                                        <p:tgtEl>
                                          <p:spTgt spid="512017"/>
                                        </p:tgtEl>
                                        <p:attrNameLst>
                                          <p:attrName>style.visibility</p:attrName>
                                        </p:attrNameLst>
                                      </p:cBhvr>
                                      <p:to>
                                        <p:strVal val="hidden"/>
                                      </p:to>
                                    </p:set>
                                  </p:childTnLst>
                                </p:cTn>
                              </p:par>
                              <p:par>
                                <p:cTn id="60" presetID="4" presetClass="exit" presetSubtype="16" fill="hold" nodeType="withEffect">
                                  <p:stCondLst>
                                    <p:cond delay="0"/>
                                  </p:stCondLst>
                                  <p:childTnLst>
                                    <p:animEffect transition="out" filter="box(in)">
                                      <p:cBhvr>
                                        <p:cTn id="61" dur="500"/>
                                        <p:tgtEl>
                                          <p:spTgt spid="512015"/>
                                        </p:tgtEl>
                                      </p:cBhvr>
                                    </p:animEffect>
                                    <p:set>
                                      <p:cBhvr>
                                        <p:cTn id="62" dur="1" fill="hold">
                                          <p:stCondLst>
                                            <p:cond delay="499"/>
                                          </p:stCondLst>
                                        </p:cTn>
                                        <p:tgtEl>
                                          <p:spTgt spid="512015"/>
                                        </p:tgtEl>
                                        <p:attrNameLst>
                                          <p:attrName>style.visibility</p:attrName>
                                        </p:attrNameLst>
                                      </p:cBhvr>
                                      <p:to>
                                        <p:strVal val="hidden"/>
                                      </p:to>
                                    </p:set>
                                  </p:childTnLst>
                                </p:cTn>
                              </p:par>
                              <p:par>
                                <p:cTn id="63" presetID="4" presetClass="exit" presetSubtype="16" fill="hold" nodeType="withEffect">
                                  <p:stCondLst>
                                    <p:cond delay="0"/>
                                  </p:stCondLst>
                                  <p:childTnLst>
                                    <p:animEffect transition="out" filter="box(in)">
                                      <p:cBhvr>
                                        <p:cTn id="64" dur="500"/>
                                        <p:tgtEl>
                                          <p:spTgt spid="512013"/>
                                        </p:tgtEl>
                                      </p:cBhvr>
                                    </p:animEffect>
                                    <p:set>
                                      <p:cBhvr>
                                        <p:cTn id="65" dur="1" fill="hold">
                                          <p:stCondLst>
                                            <p:cond delay="499"/>
                                          </p:stCondLst>
                                        </p:cTn>
                                        <p:tgtEl>
                                          <p:spTgt spid="512013"/>
                                        </p:tgtEl>
                                        <p:attrNameLst>
                                          <p:attrName>style.visibility</p:attrName>
                                        </p:attrNameLst>
                                      </p:cBhvr>
                                      <p:to>
                                        <p:strVal val="hidden"/>
                                      </p:to>
                                    </p:set>
                                  </p:childTnLst>
                                </p:cTn>
                              </p:par>
                              <p:par>
                                <p:cTn id="66" presetID="4" presetClass="exit" presetSubtype="16" fill="hold" nodeType="withEffect">
                                  <p:stCondLst>
                                    <p:cond delay="0"/>
                                  </p:stCondLst>
                                  <p:childTnLst>
                                    <p:animEffect transition="out" filter="box(in)">
                                      <p:cBhvr>
                                        <p:cTn id="67" dur="500"/>
                                        <p:tgtEl>
                                          <p:spTgt spid="512018"/>
                                        </p:tgtEl>
                                      </p:cBhvr>
                                    </p:animEffect>
                                    <p:set>
                                      <p:cBhvr>
                                        <p:cTn id="68" dur="1" fill="hold">
                                          <p:stCondLst>
                                            <p:cond delay="499"/>
                                          </p:stCondLst>
                                        </p:cTn>
                                        <p:tgtEl>
                                          <p:spTgt spid="512018"/>
                                        </p:tgtEl>
                                        <p:attrNameLst>
                                          <p:attrName>style.visibility</p:attrName>
                                        </p:attrNameLst>
                                      </p:cBhvr>
                                      <p:to>
                                        <p:strVal val="hidden"/>
                                      </p:to>
                                    </p:set>
                                  </p:childTnLst>
                                </p:cTn>
                              </p:par>
                              <p:par>
                                <p:cTn id="69" presetID="4" presetClass="exit" presetSubtype="16" fill="hold" nodeType="withEffect">
                                  <p:stCondLst>
                                    <p:cond delay="0"/>
                                  </p:stCondLst>
                                  <p:childTnLst>
                                    <p:animEffect transition="out" filter="box(in)">
                                      <p:cBhvr>
                                        <p:cTn id="70" dur="500"/>
                                        <p:tgtEl>
                                          <p:spTgt spid="512020"/>
                                        </p:tgtEl>
                                      </p:cBhvr>
                                    </p:animEffect>
                                    <p:set>
                                      <p:cBhvr>
                                        <p:cTn id="71" dur="1" fill="hold">
                                          <p:stCondLst>
                                            <p:cond delay="499"/>
                                          </p:stCondLst>
                                        </p:cTn>
                                        <p:tgtEl>
                                          <p:spTgt spid="512020"/>
                                        </p:tgtEl>
                                        <p:attrNameLst>
                                          <p:attrName>style.visibility</p:attrName>
                                        </p:attrNameLst>
                                      </p:cBhvr>
                                      <p:to>
                                        <p:strVal val="hidden"/>
                                      </p:to>
                                    </p:set>
                                  </p:childTnLst>
                                </p:cTn>
                              </p:par>
                              <p:par>
                                <p:cTn id="72" presetID="4" presetClass="exit" presetSubtype="16" fill="hold" nodeType="withEffect">
                                  <p:stCondLst>
                                    <p:cond delay="0"/>
                                  </p:stCondLst>
                                  <p:childTnLst>
                                    <p:animEffect transition="out" filter="box(in)">
                                      <p:cBhvr>
                                        <p:cTn id="73" dur="500"/>
                                        <p:tgtEl>
                                          <p:spTgt spid="512030"/>
                                        </p:tgtEl>
                                      </p:cBhvr>
                                    </p:animEffect>
                                    <p:set>
                                      <p:cBhvr>
                                        <p:cTn id="74" dur="1" fill="hold">
                                          <p:stCondLst>
                                            <p:cond delay="499"/>
                                          </p:stCondLst>
                                        </p:cTn>
                                        <p:tgtEl>
                                          <p:spTgt spid="512030"/>
                                        </p:tgtEl>
                                        <p:attrNameLst>
                                          <p:attrName>style.visibility</p:attrName>
                                        </p:attrNameLst>
                                      </p:cBhvr>
                                      <p:to>
                                        <p:strVal val="hidden"/>
                                      </p:to>
                                    </p:set>
                                  </p:childTnLst>
                                </p:cTn>
                              </p:par>
                              <p:par>
                                <p:cTn id="75" presetID="4" presetClass="exit" presetSubtype="16" fill="hold" nodeType="withEffect">
                                  <p:stCondLst>
                                    <p:cond delay="0"/>
                                  </p:stCondLst>
                                  <p:childTnLst>
                                    <p:animEffect transition="out" filter="box(in)">
                                      <p:cBhvr>
                                        <p:cTn id="76" dur="500"/>
                                        <p:tgtEl>
                                          <p:spTgt spid="512028"/>
                                        </p:tgtEl>
                                      </p:cBhvr>
                                    </p:animEffect>
                                    <p:set>
                                      <p:cBhvr>
                                        <p:cTn id="77" dur="1" fill="hold">
                                          <p:stCondLst>
                                            <p:cond delay="499"/>
                                          </p:stCondLst>
                                        </p:cTn>
                                        <p:tgtEl>
                                          <p:spTgt spid="512028"/>
                                        </p:tgtEl>
                                        <p:attrNameLst>
                                          <p:attrName>style.visibility</p:attrName>
                                        </p:attrNameLst>
                                      </p:cBhvr>
                                      <p:to>
                                        <p:strVal val="hidden"/>
                                      </p:to>
                                    </p:set>
                                  </p:childTnLst>
                                </p:cTn>
                              </p:par>
                              <p:par>
                                <p:cTn id="78" presetID="4" presetClass="exit" presetSubtype="16" fill="hold" nodeType="withEffect">
                                  <p:stCondLst>
                                    <p:cond delay="0"/>
                                  </p:stCondLst>
                                  <p:childTnLst>
                                    <p:animEffect transition="out" filter="box(in)">
                                      <p:cBhvr>
                                        <p:cTn id="79" dur="500"/>
                                        <p:tgtEl>
                                          <p:spTgt spid="512029"/>
                                        </p:tgtEl>
                                      </p:cBhvr>
                                    </p:animEffect>
                                    <p:set>
                                      <p:cBhvr>
                                        <p:cTn id="80" dur="1" fill="hold">
                                          <p:stCondLst>
                                            <p:cond delay="499"/>
                                          </p:stCondLst>
                                        </p:cTn>
                                        <p:tgtEl>
                                          <p:spTgt spid="512029"/>
                                        </p:tgtEl>
                                        <p:attrNameLst>
                                          <p:attrName>style.visibility</p:attrName>
                                        </p:attrNameLst>
                                      </p:cBhvr>
                                      <p:to>
                                        <p:strVal val="hidden"/>
                                      </p:to>
                                    </p:set>
                                  </p:childTnLst>
                                </p:cTn>
                              </p:par>
                              <p:par>
                                <p:cTn id="81" presetID="4" presetClass="exit" presetSubtype="16" fill="hold" nodeType="withEffect">
                                  <p:stCondLst>
                                    <p:cond delay="0"/>
                                  </p:stCondLst>
                                  <p:childTnLst>
                                    <p:animEffect transition="out" filter="box(in)">
                                      <p:cBhvr>
                                        <p:cTn id="82" dur="500"/>
                                        <p:tgtEl>
                                          <p:spTgt spid="512031"/>
                                        </p:tgtEl>
                                      </p:cBhvr>
                                    </p:animEffect>
                                    <p:set>
                                      <p:cBhvr>
                                        <p:cTn id="83" dur="1" fill="hold">
                                          <p:stCondLst>
                                            <p:cond delay="499"/>
                                          </p:stCondLst>
                                        </p:cTn>
                                        <p:tgtEl>
                                          <p:spTgt spid="512031"/>
                                        </p:tgtEl>
                                        <p:attrNameLst>
                                          <p:attrName>style.visibility</p:attrName>
                                        </p:attrNameLst>
                                      </p:cBhvr>
                                      <p:to>
                                        <p:strVal val="hidden"/>
                                      </p:to>
                                    </p:set>
                                  </p:childTnLst>
                                </p:cTn>
                              </p:par>
                            </p:childTnLst>
                          </p:cTn>
                        </p:par>
                      </p:childTnLst>
                    </p:cTn>
                  </p:par>
                  <p:par>
                    <p:cTn id="84" fill="hold" nodeType="clickPar">
                      <p:stCondLst>
                        <p:cond delay="indefinite"/>
                      </p:stCondLst>
                      <p:childTnLst>
                        <p:par>
                          <p:cTn id="85" fill="hold" nodeType="withGroup">
                            <p:stCondLst>
                              <p:cond delay="0"/>
                            </p:stCondLst>
                            <p:childTnLst>
                              <p:par>
                                <p:cTn id="86" presetID="4" presetClass="entr" presetSubtype="16" fill="hold" grpId="0" nodeType="clickEffect">
                                  <p:stCondLst>
                                    <p:cond delay="0"/>
                                  </p:stCondLst>
                                  <p:childTnLst>
                                    <p:set>
                                      <p:cBhvr>
                                        <p:cTn id="87" dur="1" fill="hold">
                                          <p:stCondLst>
                                            <p:cond delay="0"/>
                                          </p:stCondLst>
                                        </p:cTn>
                                        <p:tgtEl>
                                          <p:spTgt spid="512022"/>
                                        </p:tgtEl>
                                        <p:attrNameLst>
                                          <p:attrName>style.visibility</p:attrName>
                                        </p:attrNameLst>
                                      </p:cBhvr>
                                      <p:to>
                                        <p:strVal val="visible"/>
                                      </p:to>
                                    </p:set>
                                    <p:animEffect transition="in" filter="box(in)">
                                      <p:cBhvr>
                                        <p:cTn id="88" dur="500"/>
                                        <p:tgtEl>
                                          <p:spTgt spid="512022"/>
                                        </p:tgtEl>
                                      </p:cBhvr>
                                    </p:animEffect>
                                  </p:childTnLst>
                                  <p:subTnLst>
                                    <p:set>
                                      <p:cBhvr override="childStyle">
                                        <p:cTn dur="1" fill="hold" display="0" masterRel="nextClick" afterEffect="1"/>
                                        <p:tgtEl>
                                          <p:spTgt spid="512022"/>
                                        </p:tgtEl>
                                        <p:attrNameLst>
                                          <p:attrName>style.visibility</p:attrName>
                                        </p:attrNameLst>
                                      </p:cBhvr>
                                      <p:to>
                                        <p:strVal val="hidden"/>
                                      </p:to>
                                    </p:set>
                                  </p:subTnLst>
                                </p:cTn>
                              </p:par>
                            </p:childTnLst>
                          </p:cTn>
                        </p:par>
                      </p:childTnLst>
                    </p:cTn>
                  </p:par>
                  <p:par>
                    <p:cTn id="89" fill="hold" nodeType="clickPar">
                      <p:stCondLst>
                        <p:cond delay="indefinite"/>
                      </p:stCondLst>
                      <p:childTnLst>
                        <p:par>
                          <p:cTn id="90" fill="hold" nodeType="withGroup">
                            <p:stCondLst>
                              <p:cond delay="0"/>
                            </p:stCondLst>
                            <p:childTnLst>
                              <p:par>
                                <p:cTn id="91" presetID="4" presetClass="entr" presetSubtype="16" fill="hold" grpId="0" nodeType="clickEffect">
                                  <p:stCondLst>
                                    <p:cond delay="0"/>
                                  </p:stCondLst>
                                  <p:childTnLst>
                                    <p:set>
                                      <p:cBhvr>
                                        <p:cTn id="92" dur="1" fill="hold">
                                          <p:stCondLst>
                                            <p:cond delay="0"/>
                                          </p:stCondLst>
                                        </p:cTn>
                                        <p:tgtEl>
                                          <p:spTgt spid="512023"/>
                                        </p:tgtEl>
                                        <p:attrNameLst>
                                          <p:attrName>style.visibility</p:attrName>
                                        </p:attrNameLst>
                                      </p:cBhvr>
                                      <p:to>
                                        <p:strVal val="visible"/>
                                      </p:to>
                                    </p:set>
                                    <p:animEffect transition="in" filter="box(in)">
                                      <p:cBhvr>
                                        <p:cTn id="93" dur="500"/>
                                        <p:tgtEl>
                                          <p:spTgt spid="512023"/>
                                        </p:tgtEl>
                                      </p:cBhvr>
                                    </p:animEffect>
                                  </p:childTnLst>
                                  <p:subTnLst>
                                    <p:set>
                                      <p:cBhvr override="childStyle">
                                        <p:cTn dur="1" fill="hold" display="0" masterRel="nextClick" afterEffect="1"/>
                                        <p:tgtEl>
                                          <p:spTgt spid="512023"/>
                                        </p:tgtEl>
                                        <p:attrNameLst>
                                          <p:attrName>style.visibility</p:attrName>
                                        </p:attrNameLst>
                                      </p:cBhvr>
                                      <p:to>
                                        <p:strVal val="hidden"/>
                                      </p:to>
                                    </p:set>
                                  </p:subTnLst>
                                </p:cTn>
                              </p:par>
                            </p:childTnLst>
                          </p:cTn>
                        </p:par>
                      </p:childTnLst>
                    </p:cTn>
                  </p:par>
                  <p:par>
                    <p:cTn id="94" fill="hold" nodeType="clickPar">
                      <p:stCondLst>
                        <p:cond delay="indefinite"/>
                      </p:stCondLst>
                      <p:childTnLst>
                        <p:par>
                          <p:cTn id="95" fill="hold" nodeType="withGroup">
                            <p:stCondLst>
                              <p:cond delay="0"/>
                            </p:stCondLst>
                            <p:childTnLst>
                              <p:par>
                                <p:cTn id="96" presetID="4" presetClass="entr" presetSubtype="16" fill="hold" grpId="0" nodeType="clickEffect">
                                  <p:stCondLst>
                                    <p:cond delay="0"/>
                                  </p:stCondLst>
                                  <p:childTnLst>
                                    <p:set>
                                      <p:cBhvr>
                                        <p:cTn id="97" dur="1" fill="hold">
                                          <p:stCondLst>
                                            <p:cond delay="0"/>
                                          </p:stCondLst>
                                        </p:cTn>
                                        <p:tgtEl>
                                          <p:spTgt spid="512025"/>
                                        </p:tgtEl>
                                        <p:attrNameLst>
                                          <p:attrName>style.visibility</p:attrName>
                                        </p:attrNameLst>
                                      </p:cBhvr>
                                      <p:to>
                                        <p:strVal val="visible"/>
                                      </p:to>
                                    </p:set>
                                    <p:animEffect transition="in" filter="box(in)">
                                      <p:cBhvr>
                                        <p:cTn id="98" dur="500"/>
                                        <p:tgtEl>
                                          <p:spTgt spid="512025"/>
                                        </p:tgtEl>
                                      </p:cBhvr>
                                    </p:animEffect>
                                  </p:childTnLst>
                                </p:cTn>
                              </p:par>
                              <p:par>
                                <p:cTn id="99" presetID="4" presetClass="entr" presetSubtype="16" fill="hold" grpId="0" nodeType="withEffect">
                                  <p:stCondLst>
                                    <p:cond delay="0"/>
                                  </p:stCondLst>
                                  <p:childTnLst>
                                    <p:set>
                                      <p:cBhvr>
                                        <p:cTn id="100" dur="1" fill="hold">
                                          <p:stCondLst>
                                            <p:cond delay="0"/>
                                          </p:stCondLst>
                                        </p:cTn>
                                        <p:tgtEl>
                                          <p:spTgt spid="512024"/>
                                        </p:tgtEl>
                                        <p:attrNameLst>
                                          <p:attrName>style.visibility</p:attrName>
                                        </p:attrNameLst>
                                      </p:cBhvr>
                                      <p:to>
                                        <p:strVal val="visible"/>
                                      </p:to>
                                    </p:set>
                                    <p:animEffect transition="in" filter="box(in)">
                                      <p:cBhvr>
                                        <p:cTn id="101" dur="500"/>
                                        <p:tgtEl>
                                          <p:spTgt spid="512024"/>
                                        </p:tgtEl>
                                      </p:cBhvr>
                                    </p:animEffect>
                                  </p:childTnLst>
                                </p:cTn>
                              </p:par>
                            </p:childTnLst>
                          </p:cTn>
                        </p:par>
                      </p:childTnLst>
                    </p:cTn>
                  </p:par>
                  <p:par>
                    <p:cTn id="102" fill="hold" nodeType="clickPar">
                      <p:stCondLst>
                        <p:cond delay="indefinite"/>
                      </p:stCondLst>
                      <p:childTnLst>
                        <p:par>
                          <p:cTn id="103" fill="hold" nodeType="withGroup">
                            <p:stCondLst>
                              <p:cond delay="0"/>
                            </p:stCondLst>
                            <p:childTnLst>
                              <p:par>
                                <p:cTn id="104" presetID="4" presetClass="entr" presetSubtype="16" fill="hold" nodeType="clickEffect">
                                  <p:stCondLst>
                                    <p:cond delay="0"/>
                                  </p:stCondLst>
                                  <p:childTnLst>
                                    <p:set>
                                      <p:cBhvr>
                                        <p:cTn id="105" dur="1" fill="hold">
                                          <p:stCondLst>
                                            <p:cond delay="0"/>
                                          </p:stCondLst>
                                        </p:cTn>
                                        <p:tgtEl>
                                          <p:spTgt spid="512034"/>
                                        </p:tgtEl>
                                        <p:attrNameLst>
                                          <p:attrName>style.visibility</p:attrName>
                                        </p:attrNameLst>
                                      </p:cBhvr>
                                      <p:to>
                                        <p:strVal val="visible"/>
                                      </p:to>
                                    </p:set>
                                    <p:animEffect transition="in" filter="box(in)">
                                      <p:cBhvr>
                                        <p:cTn id="106" dur="500"/>
                                        <p:tgtEl>
                                          <p:spTgt spid="512034"/>
                                        </p:tgtEl>
                                      </p:cBhvr>
                                    </p:animEffect>
                                  </p:childTnLst>
                                </p:cTn>
                              </p:par>
                              <p:par>
                                <p:cTn id="107" presetID="4" presetClass="entr" presetSubtype="16" fill="hold" grpId="0" nodeType="withEffect">
                                  <p:stCondLst>
                                    <p:cond delay="0"/>
                                  </p:stCondLst>
                                  <p:childTnLst>
                                    <p:set>
                                      <p:cBhvr>
                                        <p:cTn id="108" dur="1" fill="hold">
                                          <p:stCondLst>
                                            <p:cond delay="0"/>
                                          </p:stCondLst>
                                        </p:cTn>
                                        <p:tgtEl>
                                          <p:spTgt spid="512035"/>
                                        </p:tgtEl>
                                        <p:attrNameLst>
                                          <p:attrName>style.visibility</p:attrName>
                                        </p:attrNameLst>
                                      </p:cBhvr>
                                      <p:to>
                                        <p:strVal val="visible"/>
                                      </p:to>
                                    </p:set>
                                    <p:animEffect transition="in" filter="box(in)">
                                      <p:cBhvr>
                                        <p:cTn id="109" dur="500"/>
                                        <p:tgtEl>
                                          <p:spTgt spid="512035"/>
                                        </p:tgtEl>
                                      </p:cBhvr>
                                    </p:animEffect>
                                  </p:childTnLst>
                                </p:cTn>
                              </p:par>
                              <p:par>
                                <p:cTn id="110" presetID="4" presetClass="entr" presetSubtype="16" fill="hold" grpId="0" nodeType="withEffect">
                                  <p:stCondLst>
                                    <p:cond delay="0"/>
                                  </p:stCondLst>
                                  <p:childTnLst>
                                    <p:set>
                                      <p:cBhvr>
                                        <p:cTn id="111" dur="1" fill="hold">
                                          <p:stCondLst>
                                            <p:cond delay="0"/>
                                          </p:stCondLst>
                                        </p:cTn>
                                        <p:tgtEl>
                                          <p:spTgt spid="512033"/>
                                        </p:tgtEl>
                                        <p:attrNameLst>
                                          <p:attrName>style.visibility</p:attrName>
                                        </p:attrNameLst>
                                      </p:cBhvr>
                                      <p:to>
                                        <p:strVal val="visible"/>
                                      </p:to>
                                    </p:set>
                                    <p:animEffect transition="in" filter="box(in)">
                                      <p:cBhvr>
                                        <p:cTn id="112" dur="500"/>
                                        <p:tgtEl>
                                          <p:spTgt spid="512033"/>
                                        </p:tgtEl>
                                      </p:cBhvr>
                                    </p:animEffect>
                                  </p:childTnLst>
                                </p:cTn>
                              </p:par>
                              <p:par>
                                <p:cTn id="113" presetID="4" presetClass="entr" presetSubtype="16" fill="hold" nodeType="withEffect">
                                  <p:stCondLst>
                                    <p:cond delay="0"/>
                                  </p:stCondLst>
                                  <p:childTnLst>
                                    <p:set>
                                      <p:cBhvr>
                                        <p:cTn id="114" dur="1" fill="hold">
                                          <p:stCondLst>
                                            <p:cond delay="0"/>
                                          </p:stCondLst>
                                        </p:cTn>
                                        <p:tgtEl>
                                          <p:spTgt spid="512032"/>
                                        </p:tgtEl>
                                        <p:attrNameLst>
                                          <p:attrName>style.visibility</p:attrName>
                                        </p:attrNameLst>
                                      </p:cBhvr>
                                      <p:to>
                                        <p:strVal val="visible"/>
                                      </p:to>
                                    </p:set>
                                    <p:animEffect transition="in" filter="box(in)">
                                      <p:cBhvr>
                                        <p:cTn id="115" dur="500"/>
                                        <p:tgtEl>
                                          <p:spTgt spid="5120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21" grpId="0" animBg="1"/>
      <p:bldP spid="512022" grpId="0" animBg="1"/>
      <p:bldP spid="512023" grpId="0" animBg="1"/>
      <p:bldP spid="512024" grpId="0" animBg="1"/>
      <p:bldP spid="512025" grpId="0" animBg="1"/>
      <p:bldP spid="512033" grpId="0" animBg="1"/>
      <p:bldP spid="512035"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8"/>
          <p:cNvSpPr>
            <a:spLocks noGrp="1" noChangeArrowheads="1"/>
          </p:cNvSpPr>
          <p:nvPr>
            <p:ph type="sldNum" sz="quarter" idx="10"/>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fld id="{44C89EB5-9139-4149-8674-2B7313EBA305}" type="slidenum">
              <a:rPr lang="en-US" altLang="en-US" sz="1000">
                <a:solidFill>
                  <a:srgbClr val="FFFFFF"/>
                </a:solidFill>
              </a:rPr>
              <a:pPr eaLnBrk="1" hangingPunct="1"/>
              <a:t>73</a:t>
            </a:fld>
            <a:endParaRPr lang="en-US" altLang="en-US" sz="1000">
              <a:solidFill>
                <a:srgbClr val="FFFFFF"/>
              </a:solidFill>
            </a:endParaRPr>
          </a:p>
        </p:txBody>
      </p:sp>
      <p:sp>
        <p:nvSpPr>
          <p:cNvPr id="519170" name="Rectangle 2"/>
          <p:cNvSpPr>
            <a:spLocks noGrp="1" noChangeArrowheads="1"/>
          </p:cNvSpPr>
          <p:nvPr>
            <p:ph type="title"/>
          </p:nvPr>
        </p:nvSpPr>
        <p:spPr>
          <a:noFill/>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r>
              <a:rPr lang="en-US" dirty="0">
                <a:ea typeface="ＭＳ Ｐゴシック" charset="0"/>
              </a:rPr>
              <a:t>Induction of CR </a:t>
            </a:r>
            <a:r>
              <a:rPr lang="en-US" dirty="0" smtClean="0">
                <a:ea typeface="ＭＳ Ｐゴシック" charset="0"/>
              </a:rPr>
              <a:t>rules</a:t>
            </a:r>
            <a:endParaRPr lang="en-US" dirty="0">
              <a:ea typeface="ＭＳ Ｐゴシック" charset="0"/>
            </a:endParaRPr>
          </a:p>
        </p:txBody>
      </p:sp>
      <p:sp>
        <p:nvSpPr>
          <p:cNvPr id="519171" name="Rectangle 3"/>
          <p:cNvSpPr>
            <a:spLocks noGrp="1" noChangeArrowheads="1"/>
          </p:cNvSpPr>
          <p:nvPr>
            <p:ph type="body" idx="1"/>
          </p:nvPr>
        </p:nvSpPr>
        <p:spPr>
          <a:xfrm>
            <a:off x="304800" y="1219201"/>
            <a:ext cx="8156575" cy="5181599"/>
          </a:xfrm>
          <a:noFill/>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lnSpc>
                <a:spcPct val="80000"/>
              </a:lnSpc>
              <a:buFont typeface="Wingdings" charset="0"/>
              <a:buChar char="§"/>
              <a:defRPr/>
            </a:pPr>
            <a:r>
              <a:rPr lang="fi-FI" dirty="0" smtClean="0">
                <a:ea typeface="ＭＳ Ｐゴシック" charset="0"/>
                <a:cs typeface="ＭＳ Ｐゴシック" charset="0"/>
              </a:rPr>
              <a:t>Build a table encoding whether a span generated by one CD rule matches (M) or overlaps (O) with a span generated by any other CD rule</a:t>
            </a:r>
          </a:p>
          <a:p>
            <a:pPr>
              <a:lnSpc>
                <a:spcPct val="80000"/>
              </a:lnSpc>
              <a:buFont typeface="Wingdings" charset="0"/>
              <a:buChar char="§"/>
              <a:defRPr/>
            </a:pPr>
            <a:r>
              <a:rPr lang="fi-FI" sz="1600" dirty="0" smtClean="0">
                <a:ea typeface="ＭＳ Ｐゴシック" charset="0"/>
                <a:cs typeface="ＭＳ Ｐゴシック" charset="0"/>
              </a:rPr>
              <a:t>Learn </a:t>
            </a:r>
            <a:r>
              <a:rPr lang="fi-FI" sz="1600" dirty="0">
                <a:ea typeface="ＭＳ Ｐゴシック" charset="0"/>
                <a:cs typeface="ＭＳ Ｐゴシック" charset="0"/>
              </a:rPr>
              <a:t>compositions of </a:t>
            </a:r>
            <a:r>
              <a:rPr lang="fi-FI" sz="1600" dirty="0" smtClean="0">
                <a:ea typeface="ＭＳ Ｐゴシック" charset="0"/>
                <a:cs typeface="ＭＳ Ｐゴシック" charset="0"/>
              </a:rPr>
              <a:t>CD rules via the RIPPER </a:t>
            </a:r>
            <a:r>
              <a:rPr lang="fi-FI" sz="1600" dirty="0">
                <a:ea typeface="ＭＳ Ｐゴシック" charset="0"/>
                <a:cs typeface="ＭＳ Ｐゴシック" charset="0"/>
              </a:rPr>
              <a:t>propositional learner </a:t>
            </a:r>
            <a:r>
              <a:rPr lang="fi-FI" sz="1600" dirty="0" smtClean="0">
                <a:ea typeface="ＭＳ Ｐゴシック" charset="0"/>
                <a:cs typeface="ＭＳ Ｐゴシック" charset="0"/>
              </a:rPr>
              <a:t>[</a:t>
            </a:r>
            <a:r>
              <a:rPr lang="fi-FI" sz="1600" dirty="0">
                <a:ea typeface="ＭＳ Ｐゴシック" charset="0"/>
                <a:cs typeface="ＭＳ Ｐゴシック" charset="0"/>
              </a:rPr>
              <a:t>Furnkranz and Widmer, 1994</a:t>
            </a:r>
            <a:r>
              <a:rPr lang="fi-FI" sz="1600" dirty="0" smtClean="0">
                <a:ea typeface="ＭＳ Ｐゴシック" charset="0"/>
                <a:cs typeface="ＭＳ Ｐゴシック" charset="0"/>
              </a:rPr>
              <a:t>]</a:t>
            </a:r>
          </a:p>
          <a:p>
            <a:pPr>
              <a:lnSpc>
                <a:spcPct val="80000"/>
              </a:lnSpc>
              <a:buFont typeface="Wingdings" charset="0"/>
              <a:buChar char="§"/>
              <a:defRPr/>
            </a:pPr>
            <a:endParaRPr lang="fi-FI" dirty="0">
              <a:ea typeface="ＭＳ Ｐゴシック" charset="0"/>
              <a:cs typeface="ＭＳ Ｐゴシック" charset="0"/>
            </a:endParaRPr>
          </a:p>
          <a:p>
            <a:pPr>
              <a:lnSpc>
                <a:spcPct val="80000"/>
              </a:lnSpc>
              <a:buFont typeface="Wingdings" charset="0"/>
              <a:buChar char="§"/>
              <a:defRPr/>
            </a:pPr>
            <a:endParaRPr lang="fi-FI" sz="2000" dirty="0" smtClean="0">
              <a:ea typeface="ＭＳ Ｐゴシック" charset="0"/>
              <a:cs typeface="ＭＳ Ｐゴシック" charset="0"/>
            </a:endParaRPr>
          </a:p>
          <a:p>
            <a:pPr>
              <a:lnSpc>
                <a:spcPct val="80000"/>
              </a:lnSpc>
              <a:buFont typeface="Wingdings" charset="0"/>
              <a:buChar char="§"/>
              <a:defRPr/>
            </a:pPr>
            <a:endParaRPr lang="fi-FI" sz="2000" dirty="0">
              <a:ea typeface="ＭＳ Ｐゴシック" charset="0"/>
              <a:cs typeface="ＭＳ Ｐゴシック" charset="0"/>
            </a:endParaRPr>
          </a:p>
          <a:p>
            <a:pPr>
              <a:lnSpc>
                <a:spcPct val="80000"/>
              </a:lnSpc>
              <a:buFont typeface="Wingdings" charset="0"/>
              <a:buChar char="§"/>
              <a:defRPr/>
            </a:pPr>
            <a:endParaRPr lang="fi-FI" sz="2000" dirty="0" smtClean="0">
              <a:ea typeface="ＭＳ Ｐゴシック" charset="0"/>
              <a:cs typeface="ＭＳ Ｐゴシック" charset="0"/>
            </a:endParaRPr>
          </a:p>
          <a:p>
            <a:pPr>
              <a:lnSpc>
                <a:spcPct val="80000"/>
              </a:lnSpc>
              <a:buFont typeface="Wingdings" charset="0"/>
              <a:buChar char="§"/>
              <a:defRPr/>
            </a:pPr>
            <a:endParaRPr lang="fi-FI" sz="2000" dirty="0">
              <a:ea typeface="ＭＳ Ｐゴシック" charset="0"/>
              <a:cs typeface="ＭＳ Ｐゴシック" charset="0"/>
            </a:endParaRPr>
          </a:p>
          <a:p>
            <a:pPr>
              <a:lnSpc>
                <a:spcPct val="80000"/>
              </a:lnSpc>
              <a:buFont typeface="Wingdings" charset="0"/>
              <a:buChar char="§"/>
              <a:defRPr/>
            </a:pPr>
            <a:endParaRPr lang="fi-FI" sz="2000" dirty="0" smtClean="0">
              <a:ea typeface="ＭＳ Ｐゴシック" charset="0"/>
              <a:cs typeface="ＭＳ Ｐゴシック" charset="0"/>
            </a:endParaRPr>
          </a:p>
          <a:p>
            <a:pPr marL="0" indent="0">
              <a:lnSpc>
                <a:spcPct val="80000"/>
              </a:lnSpc>
              <a:buNone/>
              <a:defRPr/>
            </a:pPr>
            <a:endParaRPr lang="fi-FI" sz="2000" dirty="0" smtClean="0">
              <a:ea typeface="ＭＳ Ｐゴシック" charset="0"/>
              <a:cs typeface="ＭＳ Ｐゴシック" charset="0"/>
            </a:endParaRPr>
          </a:p>
          <a:p>
            <a:r>
              <a:rPr lang="fi-FI" altLang="en-US" dirty="0" smtClean="0"/>
              <a:t>Inductive Bias to model rule developer expertise and restrict the size of generated rules</a:t>
            </a:r>
            <a:endParaRPr lang="fi-FI" altLang="en-US" dirty="0"/>
          </a:p>
          <a:p>
            <a:pPr marL="688975" lvl="1" indent="-342900">
              <a:buFont typeface="+mj-lt"/>
              <a:buAutoNum type="arabicPeriod"/>
            </a:pPr>
            <a:r>
              <a:rPr lang="fi-FI" altLang="en-US" sz="1400" dirty="0" smtClean="0"/>
              <a:t>Disallow the BFs for one entity type from appearing in CD rules for another type</a:t>
            </a:r>
          </a:p>
          <a:p>
            <a:pPr lvl="2"/>
            <a:r>
              <a:rPr lang="en-US" altLang="en-US" sz="1200" dirty="0" smtClean="0"/>
              <a:t>Avoids: </a:t>
            </a:r>
            <a:r>
              <a:rPr lang="en-US" altLang="en-US" sz="1100" i="1" dirty="0" err="1">
                <a:latin typeface="Consolas" panose="020B0609020204030204" pitchFamily="49" charset="0"/>
              </a:rPr>
              <a:t>PerCD</a:t>
            </a:r>
            <a:r>
              <a:rPr lang="en-US" altLang="en-US" sz="1100" i="1" dirty="0">
                <a:latin typeface="Consolas" panose="020B0609020204030204" pitchFamily="49" charset="0"/>
              </a:rPr>
              <a:t> </a:t>
            </a:r>
            <a:r>
              <a:rPr lang="en-US" altLang="en-US" sz="1100" i="1" dirty="0">
                <a:latin typeface="Consolas" panose="020B0609020204030204" pitchFamily="49" charset="0"/>
                <a:sym typeface="Wingdings" panose="05000000000000000000" pitchFamily="2" charset="2"/>
              </a:rPr>
              <a:t></a:t>
            </a:r>
            <a:r>
              <a:rPr lang="en-US" altLang="en-US" sz="1200" dirty="0">
                <a:sym typeface="Wingdings" panose="05000000000000000000" pitchFamily="2" charset="2"/>
              </a:rPr>
              <a:t> </a:t>
            </a:r>
            <a:r>
              <a:rPr lang="en-US" altLang="en-US" sz="1100" i="1" dirty="0">
                <a:latin typeface="Consolas" panose="020B0609020204030204" pitchFamily="49" charset="0"/>
              </a:rPr>
              <a:t>[</a:t>
            </a:r>
            <a:r>
              <a:rPr lang="en-US" altLang="en-US" sz="1100" i="1" dirty="0" err="1">
                <a:latin typeface="Consolas" panose="020B0609020204030204" pitchFamily="49" charset="0"/>
              </a:rPr>
              <a:t>FirstNameDict</a:t>
            </a:r>
            <a:r>
              <a:rPr lang="en-US" altLang="en-US" sz="1100" i="1" dirty="0">
                <a:latin typeface="Consolas" panose="020B0609020204030204" pitchFamily="49" charset="0"/>
              </a:rPr>
              <a:t>][</a:t>
            </a:r>
            <a:r>
              <a:rPr lang="en-US" altLang="en-US" sz="1100" i="1" dirty="0" err="1">
                <a:latin typeface="Consolas" panose="020B0609020204030204" pitchFamily="49" charset="0"/>
              </a:rPr>
              <a:t>CapsPerson</a:t>
            </a:r>
            <a:r>
              <a:rPr lang="en-US" altLang="en-US" sz="1100" i="1" dirty="0">
                <a:latin typeface="Consolas" panose="020B0609020204030204" pitchFamily="49" charset="0"/>
              </a:rPr>
              <a:t> ^ </a:t>
            </a:r>
            <a:r>
              <a:rPr lang="en-US" altLang="en-US" sz="1100" i="1" dirty="0" err="1">
                <a:latin typeface="Consolas" panose="020B0609020204030204" pitchFamily="49" charset="0"/>
              </a:rPr>
              <a:t>CapsOrg</a:t>
            </a:r>
            <a:r>
              <a:rPr lang="en-US" altLang="en-US" sz="1100" i="1" dirty="0">
                <a:latin typeface="Consolas" panose="020B0609020204030204" pitchFamily="49" charset="0"/>
              </a:rPr>
              <a:t>]</a:t>
            </a:r>
            <a:endParaRPr lang="fi-FI" altLang="en-US" sz="1100" dirty="0">
              <a:latin typeface="Consolas" panose="020B0609020204030204" pitchFamily="49" charset="0"/>
            </a:endParaRPr>
          </a:p>
          <a:p>
            <a:pPr marL="688975" lvl="1" indent="-342900">
              <a:buFont typeface="+mj-lt"/>
              <a:buAutoNum type="arabicPeriod"/>
            </a:pPr>
            <a:r>
              <a:rPr lang="fi-FI" altLang="en-US" sz="1400" dirty="0"/>
              <a:t>Restriction of type of CD views that can appear in a CR</a:t>
            </a:r>
          </a:p>
          <a:p>
            <a:pPr lvl="2"/>
            <a:r>
              <a:rPr lang="en-US" altLang="en-US" sz="1200" dirty="0" smtClean="0"/>
              <a:t>Avoids: </a:t>
            </a:r>
            <a:r>
              <a:rPr lang="en-US" altLang="en-US" sz="1100" i="1" dirty="0" err="1">
                <a:latin typeface="Consolas" panose="020B0609020204030204" pitchFamily="49" charset="0"/>
              </a:rPr>
              <a:t>PerCR</a:t>
            </a:r>
            <a:r>
              <a:rPr lang="en-US" altLang="en-US" sz="1100" i="1" dirty="0">
                <a:latin typeface="Consolas" panose="020B0609020204030204" pitchFamily="49" charset="0"/>
              </a:rPr>
              <a:t> </a:t>
            </a:r>
            <a:r>
              <a:rPr lang="en-US" altLang="en-US" sz="1100" i="1" dirty="0">
                <a:latin typeface="Consolas" panose="020B0609020204030204" pitchFamily="49" charset="0"/>
                <a:sym typeface="Wingdings" panose="05000000000000000000" pitchFamily="2" charset="2"/>
              </a:rPr>
              <a:t> (</a:t>
            </a:r>
            <a:r>
              <a:rPr lang="en-US" altLang="en-US" sz="1100" i="1" dirty="0" err="1">
                <a:latin typeface="Consolas" panose="020B0609020204030204" pitchFamily="49" charset="0"/>
                <a:sym typeface="Wingdings" panose="05000000000000000000" pitchFamily="2" charset="2"/>
              </a:rPr>
              <a:t>OrgCD</a:t>
            </a:r>
            <a:r>
              <a:rPr lang="en-US" altLang="en-US" sz="1100" i="1" dirty="0">
                <a:latin typeface="Consolas" panose="020B0609020204030204" pitchFamily="49" charset="0"/>
                <a:sym typeface="Wingdings" panose="05000000000000000000" pitchFamily="2" charset="2"/>
              </a:rPr>
              <a:t> = M) AND (</a:t>
            </a:r>
            <a:r>
              <a:rPr lang="en-US" altLang="en-US" sz="1100" i="1" dirty="0" err="1">
                <a:latin typeface="Consolas" panose="020B0609020204030204" pitchFamily="49" charset="0"/>
                <a:sym typeface="Wingdings" panose="05000000000000000000" pitchFamily="2" charset="2"/>
              </a:rPr>
              <a:t>LocCD</a:t>
            </a:r>
            <a:r>
              <a:rPr lang="en-US" altLang="en-US" sz="1100" i="1" dirty="0">
                <a:latin typeface="Consolas" panose="020B0609020204030204" pitchFamily="49" charset="0"/>
                <a:sym typeface="Wingdings" panose="05000000000000000000" pitchFamily="2" charset="2"/>
              </a:rPr>
              <a:t> != O)</a:t>
            </a:r>
          </a:p>
          <a:p>
            <a:pPr marL="0" indent="0">
              <a:lnSpc>
                <a:spcPct val="80000"/>
              </a:lnSpc>
              <a:buNone/>
              <a:defRPr/>
            </a:pPr>
            <a:endParaRPr lang="en-US" sz="2000" dirty="0">
              <a:ea typeface="ＭＳ Ｐゴシック" charset="0"/>
              <a:cs typeface="ＭＳ Ｐゴシック" charset="0"/>
            </a:endParaRPr>
          </a:p>
        </p:txBody>
      </p:sp>
      <p:sp>
        <p:nvSpPr>
          <p:cNvPr id="519172" name="Text Box 4"/>
          <p:cNvSpPr txBox="1">
            <a:spLocks noChangeArrowheads="1"/>
          </p:cNvSpPr>
          <p:nvPr/>
        </p:nvSpPr>
        <p:spPr bwMode="auto">
          <a:xfrm>
            <a:off x="1747837" y="2743200"/>
            <a:ext cx="5715000" cy="722313"/>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type="triangle" w="med" len="me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81639" tIns="60021" rIns="81639" bIns="40820"/>
          <a:lstStyle>
            <a:lvl1pPr defTabSz="407988" eaLnBrk="0" hangingPunct="0">
              <a:tabLst>
                <a:tab pos="657225" algn="l"/>
                <a:tab pos="1312863" algn="l"/>
                <a:tab pos="1970088" algn="l"/>
                <a:tab pos="2627313" algn="l"/>
                <a:tab pos="3282950" algn="l"/>
                <a:tab pos="3940175" algn="l"/>
                <a:tab pos="4595813" algn="l"/>
                <a:tab pos="5253038" algn="l"/>
                <a:tab pos="5910263" algn="l"/>
                <a:tab pos="6565900" algn="l"/>
                <a:tab pos="7223125" algn="l"/>
              </a:tabLst>
              <a:defRPr sz="2400">
                <a:solidFill>
                  <a:schemeClr val="bg1"/>
                </a:solidFill>
                <a:latin typeface="Arial" charset="0"/>
                <a:ea typeface="ＭＳ Ｐゴシック" charset="0"/>
                <a:cs typeface="ＭＳ Ｐゴシック" charset="0"/>
              </a:defRPr>
            </a:lvl1pPr>
            <a:lvl2pPr marL="674688" indent="-260350" defTabSz="407988" eaLnBrk="0" hangingPunct="0">
              <a:tabLst>
                <a:tab pos="657225" algn="l"/>
                <a:tab pos="1312863" algn="l"/>
                <a:tab pos="1970088" algn="l"/>
                <a:tab pos="2627313" algn="l"/>
                <a:tab pos="3282950" algn="l"/>
                <a:tab pos="3940175" algn="l"/>
                <a:tab pos="4595813" algn="l"/>
                <a:tab pos="5253038" algn="l"/>
                <a:tab pos="5910263" algn="l"/>
                <a:tab pos="6565900" algn="l"/>
                <a:tab pos="7223125" algn="l"/>
              </a:tabLst>
              <a:defRPr sz="2400">
                <a:solidFill>
                  <a:schemeClr val="bg1"/>
                </a:solidFill>
                <a:latin typeface="Arial" charset="0"/>
                <a:ea typeface="ＭＳ Ｐゴシック" charset="0"/>
              </a:defRPr>
            </a:lvl2pPr>
            <a:lvl3pPr marL="1036638" indent="-207963" defTabSz="407988" eaLnBrk="0" hangingPunct="0">
              <a:tabLst>
                <a:tab pos="657225" algn="l"/>
                <a:tab pos="1312863" algn="l"/>
                <a:tab pos="1970088" algn="l"/>
                <a:tab pos="2627313" algn="l"/>
                <a:tab pos="3282950" algn="l"/>
                <a:tab pos="3940175" algn="l"/>
                <a:tab pos="4595813" algn="l"/>
                <a:tab pos="5253038" algn="l"/>
                <a:tab pos="5910263" algn="l"/>
                <a:tab pos="6565900" algn="l"/>
                <a:tab pos="7223125" algn="l"/>
              </a:tabLst>
              <a:defRPr sz="2400">
                <a:solidFill>
                  <a:schemeClr val="bg1"/>
                </a:solidFill>
                <a:latin typeface="Arial" charset="0"/>
                <a:ea typeface="ＭＳ Ｐゴシック" charset="0"/>
              </a:defRPr>
            </a:lvl3pPr>
            <a:lvl4pPr marL="1450975" indent="-206375" defTabSz="407988" eaLnBrk="0" hangingPunct="0">
              <a:tabLst>
                <a:tab pos="657225" algn="l"/>
                <a:tab pos="1312863" algn="l"/>
                <a:tab pos="1970088" algn="l"/>
                <a:tab pos="2627313" algn="l"/>
                <a:tab pos="3282950" algn="l"/>
                <a:tab pos="3940175" algn="l"/>
                <a:tab pos="4595813" algn="l"/>
                <a:tab pos="5253038" algn="l"/>
                <a:tab pos="5910263" algn="l"/>
                <a:tab pos="6565900" algn="l"/>
                <a:tab pos="7223125" algn="l"/>
              </a:tabLst>
              <a:defRPr sz="2400">
                <a:solidFill>
                  <a:schemeClr val="bg1"/>
                </a:solidFill>
                <a:latin typeface="Arial" charset="0"/>
                <a:ea typeface="ＭＳ Ｐゴシック" charset="0"/>
              </a:defRPr>
            </a:lvl4pPr>
            <a:lvl5pPr marL="1866900" indent="-207963" defTabSz="407988" eaLnBrk="0" hangingPunct="0">
              <a:tabLst>
                <a:tab pos="657225" algn="l"/>
                <a:tab pos="1312863" algn="l"/>
                <a:tab pos="1970088" algn="l"/>
                <a:tab pos="2627313" algn="l"/>
                <a:tab pos="3282950" algn="l"/>
                <a:tab pos="3940175" algn="l"/>
                <a:tab pos="4595813" algn="l"/>
                <a:tab pos="5253038" algn="l"/>
                <a:tab pos="5910263" algn="l"/>
                <a:tab pos="6565900" algn="l"/>
                <a:tab pos="7223125" algn="l"/>
              </a:tabLst>
              <a:defRPr sz="2400">
                <a:solidFill>
                  <a:schemeClr val="bg1"/>
                </a:solidFill>
                <a:latin typeface="Arial" charset="0"/>
                <a:ea typeface="ＭＳ Ｐゴシック" charset="0"/>
              </a:defRPr>
            </a:lvl5pPr>
            <a:lvl6pPr marL="2324100" indent="-207963" algn="ctr" defTabSz="407988" eaLnBrk="0" fontAlgn="base" hangingPunct="0">
              <a:spcBef>
                <a:spcPct val="50000"/>
              </a:spcBef>
              <a:spcAft>
                <a:spcPct val="0"/>
              </a:spcAft>
              <a:tabLst>
                <a:tab pos="657225" algn="l"/>
                <a:tab pos="1312863" algn="l"/>
                <a:tab pos="1970088" algn="l"/>
                <a:tab pos="2627313" algn="l"/>
                <a:tab pos="3282950" algn="l"/>
                <a:tab pos="3940175" algn="l"/>
                <a:tab pos="4595813" algn="l"/>
                <a:tab pos="5253038" algn="l"/>
                <a:tab pos="5910263" algn="l"/>
                <a:tab pos="6565900" algn="l"/>
                <a:tab pos="7223125" algn="l"/>
              </a:tabLst>
              <a:defRPr sz="2400">
                <a:solidFill>
                  <a:schemeClr val="bg1"/>
                </a:solidFill>
                <a:latin typeface="Arial" charset="0"/>
                <a:ea typeface="ＭＳ Ｐゴシック" charset="0"/>
              </a:defRPr>
            </a:lvl6pPr>
            <a:lvl7pPr marL="2781300" indent="-207963" algn="ctr" defTabSz="407988" eaLnBrk="0" fontAlgn="base" hangingPunct="0">
              <a:spcBef>
                <a:spcPct val="50000"/>
              </a:spcBef>
              <a:spcAft>
                <a:spcPct val="0"/>
              </a:spcAft>
              <a:tabLst>
                <a:tab pos="657225" algn="l"/>
                <a:tab pos="1312863" algn="l"/>
                <a:tab pos="1970088" algn="l"/>
                <a:tab pos="2627313" algn="l"/>
                <a:tab pos="3282950" algn="l"/>
                <a:tab pos="3940175" algn="l"/>
                <a:tab pos="4595813" algn="l"/>
                <a:tab pos="5253038" algn="l"/>
                <a:tab pos="5910263" algn="l"/>
                <a:tab pos="6565900" algn="l"/>
                <a:tab pos="7223125" algn="l"/>
              </a:tabLst>
              <a:defRPr sz="2400">
                <a:solidFill>
                  <a:schemeClr val="bg1"/>
                </a:solidFill>
                <a:latin typeface="Arial" charset="0"/>
                <a:ea typeface="ＭＳ Ｐゴシック" charset="0"/>
              </a:defRPr>
            </a:lvl7pPr>
            <a:lvl8pPr marL="3238500" indent="-207963" algn="ctr" defTabSz="407988" eaLnBrk="0" fontAlgn="base" hangingPunct="0">
              <a:spcBef>
                <a:spcPct val="50000"/>
              </a:spcBef>
              <a:spcAft>
                <a:spcPct val="0"/>
              </a:spcAft>
              <a:tabLst>
                <a:tab pos="657225" algn="l"/>
                <a:tab pos="1312863" algn="l"/>
                <a:tab pos="1970088" algn="l"/>
                <a:tab pos="2627313" algn="l"/>
                <a:tab pos="3282950" algn="l"/>
                <a:tab pos="3940175" algn="l"/>
                <a:tab pos="4595813" algn="l"/>
                <a:tab pos="5253038" algn="l"/>
                <a:tab pos="5910263" algn="l"/>
                <a:tab pos="6565900" algn="l"/>
                <a:tab pos="7223125" algn="l"/>
              </a:tabLst>
              <a:defRPr sz="2400">
                <a:solidFill>
                  <a:schemeClr val="bg1"/>
                </a:solidFill>
                <a:latin typeface="Arial" charset="0"/>
                <a:ea typeface="ＭＳ Ｐゴシック" charset="0"/>
              </a:defRPr>
            </a:lvl8pPr>
            <a:lvl9pPr marL="3695700" indent="-207963" algn="ctr" defTabSz="407988" eaLnBrk="0" fontAlgn="base" hangingPunct="0">
              <a:spcBef>
                <a:spcPct val="50000"/>
              </a:spcBef>
              <a:spcAft>
                <a:spcPct val="0"/>
              </a:spcAft>
              <a:tabLst>
                <a:tab pos="657225" algn="l"/>
                <a:tab pos="1312863" algn="l"/>
                <a:tab pos="1970088" algn="l"/>
                <a:tab pos="2627313" algn="l"/>
                <a:tab pos="3282950" algn="l"/>
                <a:tab pos="3940175" algn="l"/>
                <a:tab pos="4595813" algn="l"/>
                <a:tab pos="5253038" algn="l"/>
                <a:tab pos="5910263" algn="l"/>
                <a:tab pos="6565900" algn="l"/>
                <a:tab pos="7223125" algn="l"/>
              </a:tabLst>
              <a:defRPr sz="2400">
                <a:solidFill>
                  <a:schemeClr val="bg1"/>
                </a:solidFill>
                <a:latin typeface="Arial" charset="0"/>
                <a:ea typeface="ＭＳ Ｐゴシック" charset="0"/>
              </a:defRPr>
            </a:lvl9pPr>
          </a:lstStyle>
          <a:p>
            <a:pPr eaLnBrk="1">
              <a:lnSpc>
                <a:spcPct val="93000"/>
              </a:lnSpc>
              <a:spcBef>
                <a:spcPct val="0"/>
              </a:spcBef>
              <a:buClr>
                <a:srgbClr val="000000"/>
              </a:buClr>
              <a:buSzPct val="100000"/>
              <a:buFont typeface="Times New Roman" charset="0"/>
              <a:buNone/>
              <a:defRPr/>
            </a:pPr>
            <a:r>
              <a:rPr lang="fi-FI" sz="1800" b="1" dirty="0" smtClean="0">
                <a:solidFill>
                  <a:srgbClr val="000000"/>
                </a:solidFill>
                <a:latin typeface="Consolas" charset="0"/>
              </a:rPr>
              <a:t>LOC </a:t>
            </a:r>
            <a:r>
              <a:rPr lang="fi-FI" sz="1800" b="1" dirty="0" smtClean="0">
                <a:solidFill>
                  <a:srgbClr val="000000"/>
                </a:solidFill>
                <a:latin typeface="Consolas" charset="0"/>
                <a:sym typeface="Wingdings" charset="0"/>
              </a:rPr>
              <a:t> </a:t>
            </a:r>
            <a:r>
              <a:rPr lang="fi-FI" sz="1800" b="1" dirty="0" smtClean="0">
                <a:solidFill>
                  <a:srgbClr val="000000"/>
                </a:solidFill>
                <a:latin typeface="Consolas" charset="0"/>
              </a:rPr>
              <a:t>(locCD</a:t>
            </a:r>
            <a:r>
              <a:rPr lang="fi-FI" sz="1800" b="1" baseline="-25000" dirty="0" smtClean="0">
                <a:solidFill>
                  <a:srgbClr val="000000"/>
                </a:solidFill>
                <a:latin typeface="Consolas" charset="0"/>
              </a:rPr>
              <a:t>i</a:t>
            </a:r>
            <a:r>
              <a:rPr lang="fi-FI" sz="1800" b="1" dirty="0" smtClean="0">
                <a:solidFill>
                  <a:srgbClr val="000000"/>
                </a:solidFill>
                <a:latin typeface="Consolas" charset="0"/>
              </a:rPr>
              <a:t> = M) AND (orgCD</a:t>
            </a:r>
            <a:r>
              <a:rPr lang="fi-FI" sz="1800" b="1" baseline="-25000" dirty="0" smtClean="0">
                <a:solidFill>
                  <a:srgbClr val="000000"/>
                </a:solidFill>
                <a:latin typeface="Consolas" charset="0"/>
              </a:rPr>
              <a:t>j</a:t>
            </a:r>
            <a:r>
              <a:rPr lang="fi-FI" sz="1800" b="1" dirty="0" smtClean="0">
                <a:solidFill>
                  <a:srgbClr val="000000"/>
                </a:solidFill>
                <a:latin typeface="Consolas" charset="0"/>
              </a:rPr>
              <a:t> != O)</a:t>
            </a:r>
          </a:p>
          <a:p>
            <a:pPr eaLnBrk="1">
              <a:lnSpc>
                <a:spcPct val="93000"/>
              </a:lnSpc>
              <a:spcBef>
                <a:spcPct val="0"/>
              </a:spcBef>
              <a:buClr>
                <a:srgbClr val="000000"/>
              </a:buClr>
              <a:buSzPct val="100000"/>
              <a:buFont typeface="Times New Roman" charset="0"/>
              <a:buNone/>
              <a:defRPr/>
            </a:pPr>
            <a:endParaRPr lang="fi-FI" sz="1800" b="1" dirty="0" smtClean="0">
              <a:solidFill>
                <a:srgbClr val="000000"/>
              </a:solidFill>
              <a:latin typeface="Consolas" charset="0"/>
            </a:endParaRPr>
          </a:p>
        </p:txBody>
      </p:sp>
      <p:sp>
        <p:nvSpPr>
          <p:cNvPr id="519173" name="Text Box 5"/>
          <p:cNvSpPr txBox="1">
            <a:spLocks noChangeArrowheads="1"/>
          </p:cNvSpPr>
          <p:nvPr/>
        </p:nvSpPr>
        <p:spPr bwMode="auto">
          <a:xfrm>
            <a:off x="528637" y="2286000"/>
            <a:ext cx="1911350" cy="3667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defRPr/>
            </a:pPr>
            <a:r>
              <a:rPr lang="en-US" sz="1800" b="1">
                <a:solidFill>
                  <a:schemeClr val="tx1"/>
                </a:solidFill>
                <a:latin typeface="Arial" charset="0"/>
                <a:ea typeface="ＭＳ Ｐゴシック" charset="0"/>
                <a:cs typeface="ＭＳ Ｐゴシック" charset="0"/>
              </a:rPr>
              <a:t>Form of CR rule</a:t>
            </a:r>
          </a:p>
        </p:txBody>
      </p:sp>
      <p:sp>
        <p:nvSpPr>
          <p:cNvPr id="519174" name="Text Box 6"/>
          <p:cNvSpPr txBox="1">
            <a:spLocks noChangeArrowheads="1"/>
          </p:cNvSpPr>
          <p:nvPr/>
        </p:nvSpPr>
        <p:spPr bwMode="auto">
          <a:xfrm>
            <a:off x="1366837" y="3810000"/>
            <a:ext cx="1644650" cy="6413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spcBef>
                <a:spcPct val="0"/>
              </a:spcBef>
              <a:defRPr/>
            </a:pPr>
            <a:r>
              <a:rPr lang="en-US" sz="1800">
                <a:solidFill>
                  <a:schemeClr val="tx1"/>
                </a:solidFill>
                <a:latin typeface="Arial" charset="0"/>
                <a:ea typeface="ＭＳ Ｐゴシック" charset="0"/>
                <a:cs typeface="ＭＳ Ｐゴシック" charset="0"/>
              </a:rPr>
              <a:t>A span of text </a:t>
            </a:r>
          </a:p>
          <a:p>
            <a:pPr>
              <a:spcBef>
                <a:spcPct val="0"/>
              </a:spcBef>
              <a:defRPr/>
            </a:pPr>
            <a:r>
              <a:rPr lang="en-US" sz="1800">
                <a:solidFill>
                  <a:schemeClr val="tx1"/>
                </a:solidFill>
                <a:latin typeface="Arial" charset="0"/>
                <a:ea typeface="ＭＳ Ｐゴシック" charset="0"/>
                <a:cs typeface="ＭＳ Ｐゴシック" charset="0"/>
              </a:rPr>
              <a:t>is a LOC</a:t>
            </a:r>
          </a:p>
        </p:txBody>
      </p:sp>
      <p:sp>
        <p:nvSpPr>
          <p:cNvPr id="519175" name="Line 7"/>
          <p:cNvSpPr>
            <a:spLocks noChangeShapeType="1"/>
          </p:cNvSpPr>
          <p:nvPr/>
        </p:nvSpPr>
        <p:spPr bwMode="auto">
          <a:xfrm flipV="1">
            <a:off x="1976437" y="3124200"/>
            <a:ext cx="304800" cy="685800"/>
          </a:xfrm>
          <a:prstGeom prst="line">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519176" name="Text Box 8"/>
          <p:cNvSpPr txBox="1">
            <a:spLocks noChangeArrowheads="1"/>
          </p:cNvSpPr>
          <p:nvPr/>
        </p:nvSpPr>
        <p:spPr bwMode="auto">
          <a:xfrm>
            <a:off x="3236912" y="3846513"/>
            <a:ext cx="1593850" cy="6413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spcBef>
                <a:spcPct val="0"/>
              </a:spcBef>
              <a:defRPr/>
            </a:pPr>
            <a:r>
              <a:rPr lang="en-US" sz="1800">
                <a:solidFill>
                  <a:schemeClr val="tx1"/>
                </a:solidFill>
                <a:latin typeface="Arial" charset="0"/>
                <a:ea typeface="ＭＳ Ｐゴシック" charset="0"/>
                <a:cs typeface="ＭＳ Ｐゴシック" charset="0"/>
              </a:rPr>
              <a:t>matches </a:t>
            </a:r>
          </a:p>
          <a:p>
            <a:pPr>
              <a:spcBef>
                <a:spcPct val="0"/>
              </a:spcBef>
              <a:defRPr/>
            </a:pPr>
            <a:r>
              <a:rPr lang="en-US" sz="1800">
                <a:solidFill>
                  <a:schemeClr val="tx1"/>
                </a:solidFill>
                <a:latin typeface="Arial" charset="0"/>
                <a:ea typeface="ＭＳ Ｐゴシック" charset="0"/>
                <a:cs typeface="ＭＳ Ｐゴシック" charset="0"/>
              </a:rPr>
              <a:t>a Loc-CD rule</a:t>
            </a:r>
          </a:p>
        </p:txBody>
      </p:sp>
      <p:sp>
        <p:nvSpPr>
          <p:cNvPr id="519177" name="Line 9"/>
          <p:cNvSpPr>
            <a:spLocks noChangeShapeType="1"/>
          </p:cNvSpPr>
          <p:nvPr/>
        </p:nvSpPr>
        <p:spPr bwMode="auto">
          <a:xfrm flipH="1" flipV="1">
            <a:off x="3957637" y="3048000"/>
            <a:ext cx="0" cy="762000"/>
          </a:xfrm>
          <a:prstGeom prst="line">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519178" name="Rectangle 10"/>
          <p:cNvSpPr>
            <a:spLocks noChangeArrowheads="1"/>
          </p:cNvSpPr>
          <p:nvPr/>
        </p:nvSpPr>
        <p:spPr bwMode="auto">
          <a:xfrm>
            <a:off x="2662237" y="2743200"/>
            <a:ext cx="1676400" cy="304800"/>
          </a:xfrm>
          <a:prstGeom prst="rect">
            <a:avLst/>
          </a:prstGeom>
          <a:noFill/>
          <a:ln w="9525">
            <a:solidFill>
              <a:srgbClr val="FF0000"/>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519179" name="Text Box 11"/>
          <p:cNvSpPr txBox="1">
            <a:spLocks noChangeArrowheads="1"/>
          </p:cNvSpPr>
          <p:nvPr/>
        </p:nvSpPr>
        <p:spPr bwMode="auto">
          <a:xfrm>
            <a:off x="5237162" y="3846513"/>
            <a:ext cx="1555750" cy="9159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spcBef>
                <a:spcPct val="0"/>
              </a:spcBef>
              <a:defRPr/>
            </a:pPr>
            <a:r>
              <a:rPr lang="en-US" sz="1800">
                <a:solidFill>
                  <a:schemeClr val="tx1"/>
                </a:solidFill>
                <a:latin typeface="Arial" charset="0"/>
                <a:ea typeface="ＭＳ Ｐゴシック" charset="0"/>
                <a:cs typeface="ＭＳ Ｐゴシック" charset="0"/>
              </a:rPr>
              <a:t>does not </a:t>
            </a:r>
          </a:p>
          <a:p>
            <a:pPr>
              <a:spcBef>
                <a:spcPct val="0"/>
              </a:spcBef>
              <a:defRPr/>
            </a:pPr>
            <a:r>
              <a:rPr lang="en-US" sz="1800">
                <a:solidFill>
                  <a:schemeClr val="tx1"/>
                </a:solidFill>
                <a:latin typeface="Arial" charset="0"/>
                <a:ea typeface="ＭＳ Ｐゴシック" charset="0"/>
                <a:cs typeface="ＭＳ Ｐゴシック" charset="0"/>
              </a:rPr>
              <a:t>overlap with </a:t>
            </a:r>
          </a:p>
          <a:p>
            <a:pPr>
              <a:spcBef>
                <a:spcPct val="0"/>
              </a:spcBef>
              <a:defRPr/>
            </a:pPr>
            <a:r>
              <a:rPr lang="en-US" sz="1800">
                <a:solidFill>
                  <a:schemeClr val="tx1"/>
                </a:solidFill>
                <a:latin typeface="Arial" charset="0"/>
                <a:ea typeface="ＭＳ Ｐゴシック" charset="0"/>
                <a:cs typeface="ＭＳ Ｐゴシック" charset="0"/>
              </a:rPr>
              <a:t>a org-CD rule</a:t>
            </a:r>
          </a:p>
        </p:txBody>
      </p:sp>
      <p:sp>
        <p:nvSpPr>
          <p:cNvPr id="519180" name="Line 12"/>
          <p:cNvSpPr>
            <a:spLocks noChangeShapeType="1"/>
          </p:cNvSpPr>
          <p:nvPr/>
        </p:nvSpPr>
        <p:spPr bwMode="auto">
          <a:xfrm flipH="1" flipV="1">
            <a:off x="5938837" y="3048000"/>
            <a:ext cx="0" cy="762000"/>
          </a:xfrm>
          <a:prstGeom prst="line">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519181" name="Rectangle 13"/>
          <p:cNvSpPr>
            <a:spLocks noChangeArrowheads="1"/>
          </p:cNvSpPr>
          <p:nvPr/>
        </p:nvSpPr>
        <p:spPr bwMode="auto">
          <a:xfrm>
            <a:off x="4872037" y="2743200"/>
            <a:ext cx="1828800" cy="304800"/>
          </a:xfrm>
          <a:prstGeom prst="rect">
            <a:avLst/>
          </a:prstGeom>
          <a:noFill/>
          <a:ln w="9525">
            <a:solidFill>
              <a:srgbClr val="FF0000"/>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519182" name="Text Box 14"/>
          <p:cNvSpPr txBox="1">
            <a:spLocks noChangeArrowheads="1"/>
          </p:cNvSpPr>
          <p:nvPr/>
        </p:nvSpPr>
        <p:spPr bwMode="auto">
          <a:xfrm>
            <a:off x="1290637" y="3810000"/>
            <a:ext cx="6862763" cy="3667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l" eaLnBrk="1" hangingPunct="1">
              <a:spcBef>
                <a:spcPct val="0"/>
              </a:spcBef>
            </a:pPr>
            <a:r>
              <a:rPr lang="ja-JP" altLang="en-US" sz="1800" b="1">
                <a:solidFill>
                  <a:schemeClr val="tx1"/>
                </a:solidFill>
              </a:rPr>
              <a:t>“</a:t>
            </a:r>
            <a:r>
              <a:rPr lang="en-US" altLang="ja-JP" sz="1800" b="1" i="1">
                <a:solidFill>
                  <a:schemeClr val="tx1"/>
                </a:solidFill>
                <a:latin typeface="Consolas" panose="020B0609020204030204" pitchFamily="49" charset="0"/>
              </a:rPr>
              <a:t>Washington</a:t>
            </a:r>
            <a:r>
              <a:rPr lang="ja-JP" altLang="en-US" sz="1800" b="1" i="1">
                <a:solidFill>
                  <a:schemeClr val="tx1"/>
                </a:solidFill>
              </a:rPr>
              <a:t>”</a:t>
            </a:r>
            <a:r>
              <a:rPr lang="en-US" altLang="ja-JP" sz="1800">
                <a:solidFill>
                  <a:schemeClr val="tx1"/>
                </a:solidFill>
              </a:rPr>
              <a:t> in </a:t>
            </a:r>
            <a:r>
              <a:rPr lang="en-US" altLang="ja-JP" sz="1800" b="1" i="1">
                <a:solidFill>
                  <a:schemeClr val="tx1"/>
                </a:solidFill>
                <a:latin typeface="Consolas" panose="020B0609020204030204" pitchFamily="49" charset="0"/>
              </a:rPr>
              <a:t>Washington Post</a:t>
            </a:r>
            <a:r>
              <a:rPr lang="en-US" altLang="ja-JP" sz="1800">
                <a:solidFill>
                  <a:schemeClr val="tx1"/>
                </a:solidFill>
              </a:rPr>
              <a:t> will be filtered due to this rule</a:t>
            </a:r>
            <a:endParaRPr lang="en-US" altLang="en-US" sz="1800">
              <a:solidFill>
                <a:schemeClr val="tx1"/>
              </a:solidFill>
            </a:endParaRPr>
          </a:p>
        </p:txBody>
      </p:sp>
    </p:spTree>
    <p:extLst>
      <p:ext uri="{BB962C8B-B14F-4D97-AF65-F5344CB8AC3E}">
        <p14:creationId xmlns:p14="http://schemas.microsoft.com/office/powerpoint/2010/main" val="89908896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519175"/>
                                        </p:tgtEl>
                                        <p:attrNameLst>
                                          <p:attrName>style.visibility</p:attrName>
                                        </p:attrNameLst>
                                      </p:cBhvr>
                                      <p:to>
                                        <p:strVal val="visible"/>
                                      </p:to>
                                    </p:set>
                                    <p:animEffect transition="in" filter="box(in)">
                                      <p:cBhvr>
                                        <p:cTn id="7" dur="500"/>
                                        <p:tgtEl>
                                          <p:spTgt spid="519175"/>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519174"/>
                                        </p:tgtEl>
                                        <p:attrNameLst>
                                          <p:attrName>style.visibility</p:attrName>
                                        </p:attrNameLst>
                                      </p:cBhvr>
                                      <p:to>
                                        <p:strVal val="visible"/>
                                      </p:to>
                                    </p:set>
                                    <p:animEffect transition="in" filter="box(in)">
                                      <p:cBhvr>
                                        <p:cTn id="10" dur="500"/>
                                        <p:tgtEl>
                                          <p:spTgt spid="519174"/>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519176"/>
                                        </p:tgtEl>
                                        <p:attrNameLst>
                                          <p:attrName>style.visibility</p:attrName>
                                        </p:attrNameLst>
                                      </p:cBhvr>
                                      <p:to>
                                        <p:strVal val="visible"/>
                                      </p:to>
                                    </p:set>
                                    <p:animEffect transition="in" filter="box(in)">
                                      <p:cBhvr>
                                        <p:cTn id="15" dur="500"/>
                                        <p:tgtEl>
                                          <p:spTgt spid="519176"/>
                                        </p:tgtEl>
                                      </p:cBhvr>
                                    </p:animEffect>
                                  </p:childTnLst>
                                </p:cTn>
                              </p:par>
                              <p:par>
                                <p:cTn id="16" presetID="4" presetClass="entr" presetSubtype="16" fill="hold" nodeType="withEffect">
                                  <p:stCondLst>
                                    <p:cond delay="0"/>
                                  </p:stCondLst>
                                  <p:childTnLst>
                                    <p:set>
                                      <p:cBhvr>
                                        <p:cTn id="17" dur="1" fill="hold">
                                          <p:stCondLst>
                                            <p:cond delay="0"/>
                                          </p:stCondLst>
                                        </p:cTn>
                                        <p:tgtEl>
                                          <p:spTgt spid="519177"/>
                                        </p:tgtEl>
                                        <p:attrNameLst>
                                          <p:attrName>style.visibility</p:attrName>
                                        </p:attrNameLst>
                                      </p:cBhvr>
                                      <p:to>
                                        <p:strVal val="visible"/>
                                      </p:to>
                                    </p:set>
                                    <p:animEffect transition="in" filter="box(in)">
                                      <p:cBhvr>
                                        <p:cTn id="18" dur="500"/>
                                        <p:tgtEl>
                                          <p:spTgt spid="519177"/>
                                        </p:tgtEl>
                                      </p:cBhvr>
                                    </p:animEffect>
                                  </p:childTnLst>
                                </p:cTn>
                              </p:par>
                              <p:par>
                                <p:cTn id="19" presetID="4" presetClass="entr" presetSubtype="16" fill="hold" grpId="0" nodeType="withEffect">
                                  <p:stCondLst>
                                    <p:cond delay="0"/>
                                  </p:stCondLst>
                                  <p:childTnLst>
                                    <p:set>
                                      <p:cBhvr>
                                        <p:cTn id="20" dur="1" fill="hold">
                                          <p:stCondLst>
                                            <p:cond delay="0"/>
                                          </p:stCondLst>
                                        </p:cTn>
                                        <p:tgtEl>
                                          <p:spTgt spid="519178"/>
                                        </p:tgtEl>
                                        <p:attrNameLst>
                                          <p:attrName>style.visibility</p:attrName>
                                        </p:attrNameLst>
                                      </p:cBhvr>
                                      <p:to>
                                        <p:strVal val="visible"/>
                                      </p:to>
                                    </p:set>
                                    <p:animEffect transition="in" filter="box(in)">
                                      <p:cBhvr>
                                        <p:cTn id="21" dur="500"/>
                                        <p:tgtEl>
                                          <p:spTgt spid="519178"/>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4" presetClass="exit" presetSubtype="16" fill="hold" grpId="1" nodeType="clickEffect">
                                  <p:stCondLst>
                                    <p:cond delay="0"/>
                                  </p:stCondLst>
                                  <p:childTnLst>
                                    <p:animEffect transition="out" filter="box(in)">
                                      <p:cBhvr>
                                        <p:cTn id="25" dur="500"/>
                                        <p:tgtEl>
                                          <p:spTgt spid="519178"/>
                                        </p:tgtEl>
                                      </p:cBhvr>
                                    </p:animEffect>
                                    <p:set>
                                      <p:cBhvr>
                                        <p:cTn id="26" dur="1" fill="hold">
                                          <p:stCondLst>
                                            <p:cond delay="499"/>
                                          </p:stCondLst>
                                        </p:cTn>
                                        <p:tgtEl>
                                          <p:spTgt spid="519178"/>
                                        </p:tgtEl>
                                        <p:attrNameLst>
                                          <p:attrName>style.visibility</p:attrName>
                                        </p:attrNameLst>
                                      </p:cBhvr>
                                      <p:to>
                                        <p:strVal val="hidden"/>
                                      </p:to>
                                    </p:set>
                                  </p:childTnLst>
                                </p:cTn>
                              </p:par>
                              <p:par>
                                <p:cTn id="27" presetID="4" presetClass="entr" presetSubtype="16" fill="hold" grpId="0" nodeType="withEffect">
                                  <p:stCondLst>
                                    <p:cond delay="0"/>
                                  </p:stCondLst>
                                  <p:childTnLst>
                                    <p:set>
                                      <p:cBhvr>
                                        <p:cTn id="28" dur="1" fill="hold">
                                          <p:stCondLst>
                                            <p:cond delay="0"/>
                                          </p:stCondLst>
                                        </p:cTn>
                                        <p:tgtEl>
                                          <p:spTgt spid="519179"/>
                                        </p:tgtEl>
                                        <p:attrNameLst>
                                          <p:attrName>style.visibility</p:attrName>
                                        </p:attrNameLst>
                                      </p:cBhvr>
                                      <p:to>
                                        <p:strVal val="visible"/>
                                      </p:to>
                                    </p:set>
                                    <p:animEffect transition="in" filter="box(in)">
                                      <p:cBhvr>
                                        <p:cTn id="29" dur="500"/>
                                        <p:tgtEl>
                                          <p:spTgt spid="519179"/>
                                        </p:tgtEl>
                                      </p:cBhvr>
                                    </p:animEffect>
                                  </p:childTnLst>
                                </p:cTn>
                              </p:par>
                              <p:par>
                                <p:cTn id="30" presetID="4" presetClass="entr" presetSubtype="16" fill="hold" nodeType="withEffect">
                                  <p:stCondLst>
                                    <p:cond delay="0"/>
                                  </p:stCondLst>
                                  <p:childTnLst>
                                    <p:set>
                                      <p:cBhvr>
                                        <p:cTn id="31" dur="1" fill="hold">
                                          <p:stCondLst>
                                            <p:cond delay="0"/>
                                          </p:stCondLst>
                                        </p:cTn>
                                        <p:tgtEl>
                                          <p:spTgt spid="519180"/>
                                        </p:tgtEl>
                                        <p:attrNameLst>
                                          <p:attrName>style.visibility</p:attrName>
                                        </p:attrNameLst>
                                      </p:cBhvr>
                                      <p:to>
                                        <p:strVal val="visible"/>
                                      </p:to>
                                    </p:set>
                                    <p:animEffect transition="in" filter="box(in)">
                                      <p:cBhvr>
                                        <p:cTn id="32" dur="500"/>
                                        <p:tgtEl>
                                          <p:spTgt spid="519180"/>
                                        </p:tgtEl>
                                      </p:cBhvr>
                                    </p:animEffect>
                                  </p:childTnLst>
                                </p:cTn>
                              </p:par>
                              <p:par>
                                <p:cTn id="33" presetID="4" presetClass="entr" presetSubtype="16" fill="hold" grpId="0" nodeType="withEffect">
                                  <p:stCondLst>
                                    <p:cond delay="0"/>
                                  </p:stCondLst>
                                  <p:childTnLst>
                                    <p:set>
                                      <p:cBhvr>
                                        <p:cTn id="34" dur="1" fill="hold">
                                          <p:stCondLst>
                                            <p:cond delay="0"/>
                                          </p:stCondLst>
                                        </p:cTn>
                                        <p:tgtEl>
                                          <p:spTgt spid="519181"/>
                                        </p:tgtEl>
                                        <p:attrNameLst>
                                          <p:attrName>style.visibility</p:attrName>
                                        </p:attrNameLst>
                                      </p:cBhvr>
                                      <p:to>
                                        <p:strVal val="visible"/>
                                      </p:to>
                                    </p:set>
                                    <p:animEffect transition="in" filter="box(in)">
                                      <p:cBhvr>
                                        <p:cTn id="35" dur="500"/>
                                        <p:tgtEl>
                                          <p:spTgt spid="519181"/>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4" presetClass="exit" presetSubtype="16" fill="hold" grpId="1" nodeType="clickEffect">
                                  <p:stCondLst>
                                    <p:cond delay="0"/>
                                  </p:stCondLst>
                                  <p:childTnLst>
                                    <p:animEffect transition="out" filter="box(in)">
                                      <p:cBhvr>
                                        <p:cTn id="39" dur="500"/>
                                        <p:tgtEl>
                                          <p:spTgt spid="519181"/>
                                        </p:tgtEl>
                                      </p:cBhvr>
                                    </p:animEffect>
                                    <p:set>
                                      <p:cBhvr>
                                        <p:cTn id="40" dur="1" fill="hold">
                                          <p:stCondLst>
                                            <p:cond delay="499"/>
                                          </p:stCondLst>
                                        </p:cTn>
                                        <p:tgtEl>
                                          <p:spTgt spid="519181"/>
                                        </p:tgtEl>
                                        <p:attrNameLst>
                                          <p:attrName>style.visibility</p:attrName>
                                        </p:attrNameLst>
                                      </p:cBhvr>
                                      <p:to>
                                        <p:strVal val="hidden"/>
                                      </p:to>
                                    </p:set>
                                  </p:childTnLst>
                                </p:cTn>
                              </p:par>
                              <p:par>
                                <p:cTn id="41" presetID="4" presetClass="exit" presetSubtype="16" fill="hold" grpId="1" nodeType="withEffect">
                                  <p:stCondLst>
                                    <p:cond delay="0"/>
                                  </p:stCondLst>
                                  <p:childTnLst>
                                    <p:animEffect transition="out" filter="box(in)">
                                      <p:cBhvr>
                                        <p:cTn id="42" dur="500"/>
                                        <p:tgtEl>
                                          <p:spTgt spid="519179"/>
                                        </p:tgtEl>
                                      </p:cBhvr>
                                    </p:animEffect>
                                    <p:set>
                                      <p:cBhvr>
                                        <p:cTn id="43" dur="1" fill="hold">
                                          <p:stCondLst>
                                            <p:cond delay="499"/>
                                          </p:stCondLst>
                                        </p:cTn>
                                        <p:tgtEl>
                                          <p:spTgt spid="519179"/>
                                        </p:tgtEl>
                                        <p:attrNameLst>
                                          <p:attrName>style.visibility</p:attrName>
                                        </p:attrNameLst>
                                      </p:cBhvr>
                                      <p:to>
                                        <p:strVal val="hidden"/>
                                      </p:to>
                                    </p:set>
                                  </p:childTnLst>
                                </p:cTn>
                              </p:par>
                              <p:par>
                                <p:cTn id="44" presetID="4" presetClass="exit" presetSubtype="16" fill="hold" grpId="1" nodeType="withEffect">
                                  <p:stCondLst>
                                    <p:cond delay="0"/>
                                  </p:stCondLst>
                                  <p:childTnLst>
                                    <p:animEffect transition="out" filter="box(in)">
                                      <p:cBhvr>
                                        <p:cTn id="45" dur="500"/>
                                        <p:tgtEl>
                                          <p:spTgt spid="519176"/>
                                        </p:tgtEl>
                                      </p:cBhvr>
                                    </p:animEffect>
                                    <p:set>
                                      <p:cBhvr>
                                        <p:cTn id="46" dur="1" fill="hold">
                                          <p:stCondLst>
                                            <p:cond delay="499"/>
                                          </p:stCondLst>
                                        </p:cTn>
                                        <p:tgtEl>
                                          <p:spTgt spid="519176"/>
                                        </p:tgtEl>
                                        <p:attrNameLst>
                                          <p:attrName>style.visibility</p:attrName>
                                        </p:attrNameLst>
                                      </p:cBhvr>
                                      <p:to>
                                        <p:strVal val="hidden"/>
                                      </p:to>
                                    </p:set>
                                  </p:childTnLst>
                                </p:cTn>
                              </p:par>
                              <p:par>
                                <p:cTn id="47" presetID="4" presetClass="exit" presetSubtype="16" fill="hold" grpId="1" nodeType="withEffect">
                                  <p:stCondLst>
                                    <p:cond delay="0"/>
                                  </p:stCondLst>
                                  <p:childTnLst>
                                    <p:animEffect transition="out" filter="box(in)">
                                      <p:cBhvr>
                                        <p:cTn id="48" dur="500"/>
                                        <p:tgtEl>
                                          <p:spTgt spid="519174"/>
                                        </p:tgtEl>
                                      </p:cBhvr>
                                    </p:animEffect>
                                    <p:set>
                                      <p:cBhvr>
                                        <p:cTn id="49" dur="1" fill="hold">
                                          <p:stCondLst>
                                            <p:cond delay="499"/>
                                          </p:stCondLst>
                                        </p:cTn>
                                        <p:tgtEl>
                                          <p:spTgt spid="519174"/>
                                        </p:tgtEl>
                                        <p:attrNameLst>
                                          <p:attrName>style.visibility</p:attrName>
                                        </p:attrNameLst>
                                      </p:cBhvr>
                                      <p:to>
                                        <p:strVal val="hidden"/>
                                      </p:to>
                                    </p:set>
                                  </p:childTnLst>
                                </p:cTn>
                              </p:par>
                              <p:par>
                                <p:cTn id="50" presetID="4" presetClass="exit" presetSubtype="16" fill="hold" nodeType="withEffect">
                                  <p:stCondLst>
                                    <p:cond delay="0"/>
                                  </p:stCondLst>
                                  <p:childTnLst>
                                    <p:animEffect transition="out" filter="box(in)">
                                      <p:cBhvr>
                                        <p:cTn id="51" dur="500"/>
                                        <p:tgtEl>
                                          <p:spTgt spid="519175"/>
                                        </p:tgtEl>
                                      </p:cBhvr>
                                    </p:animEffect>
                                    <p:set>
                                      <p:cBhvr>
                                        <p:cTn id="52" dur="1" fill="hold">
                                          <p:stCondLst>
                                            <p:cond delay="499"/>
                                          </p:stCondLst>
                                        </p:cTn>
                                        <p:tgtEl>
                                          <p:spTgt spid="519175"/>
                                        </p:tgtEl>
                                        <p:attrNameLst>
                                          <p:attrName>style.visibility</p:attrName>
                                        </p:attrNameLst>
                                      </p:cBhvr>
                                      <p:to>
                                        <p:strVal val="hidden"/>
                                      </p:to>
                                    </p:set>
                                  </p:childTnLst>
                                </p:cTn>
                              </p:par>
                              <p:par>
                                <p:cTn id="53" presetID="4" presetClass="exit" presetSubtype="16" fill="hold" nodeType="withEffect">
                                  <p:stCondLst>
                                    <p:cond delay="0"/>
                                  </p:stCondLst>
                                  <p:childTnLst>
                                    <p:animEffect transition="out" filter="box(in)">
                                      <p:cBhvr>
                                        <p:cTn id="54" dur="500"/>
                                        <p:tgtEl>
                                          <p:spTgt spid="519177"/>
                                        </p:tgtEl>
                                      </p:cBhvr>
                                    </p:animEffect>
                                    <p:set>
                                      <p:cBhvr>
                                        <p:cTn id="55" dur="1" fill="hold">
                                          <p:stCondLst>
                                            <p:cond delay="499"/>
                                          </p:stCondLst>
                                        </p:cTn>
                                        <p:tgtEl>
                                          <p:spTgt spid="519177"/>
                                        </p:tgtEl>
                                        <p:attrNameLst>
                                          <p:attrName>style.visibility</p:attrName>
                                        </p:attrNameLst>
                                      </p:cBhvr>
                                      <p:to>
                                        <p:strVal val="hidden"/>
                                      </p:to>
                                    </p:set>
                                  </p:childTnLst>
                                </p:cTn>
                              </p:par>
                              <p:par>
                                <p:cTn id="56" presetID="4" presetClass="exit" presetSubtype="16" fill="hold" nodeType="withEffect">
                                  <p:stCondLst>
                                    <p:cond delay="0"/>
                                  </p:stCondLst>
                                  <p:childTnLst>
                                    <p:animEffect transition="out" filter="box(in)">
                                      <p:cBhvr>
                                        <p:cTn id="57" dur="500"/>
                                        <p:tgtEl>
                                          <p:spTgt spid="519180"/>
                                        </p:tgtEl>
                                      </p:cBhvr>
                                    </p:animEffect>
                                    <p:set>
                                      <p:cBhvr>
                                        <p:cTn id="58" dur="1" fill="hold">
                                          <p:stCondLst>
                                            <p:cond delay="499"/>
                                          </p:stCondLst>
                                        </p:cTn>
                                        <p:tgtEl>
                                          <p:spTgt spid="519180"/>
                                        </p:tgtEl>
                                        <p:attrNameLst>
                                          <p:attrName>style.visibility</p:attrName>
                                        </p:attrNameLst>
                                      </p:cBhvr>
                                      <p:to>
                                        <p:strVal val="hidden"/>
                                      </p:to>
                                    </p:set>
                                  </p:childTnLst>
                                </p:cTn>
                              </p:par>
                              <p:par>
                                <p:cTn id="59" presetID="4" presetClass="entr" presetSubtype="16" fill="hold" grpId="0" nodeType="withEffect">
                                  <p:stCondLst>
                                    <p:cond delay="0"/>
                                  </p:stCondLst>
                                  <p:childTnLst>
                                    <p:set>
                                      <p:cBhvr>
                                        <p:cTn id="60" dur="1" fill="hold">
                                          <p:stCondLst>
                                            <p:cond delay="0"/>
                                          </p:stCondLst>
                                        </p:cTn>
                                        <p:tgtEl>
                                          <p:spTgt spid="519182"/>
                                        </p:tgtEl>
                                        <p:attrNameLst>
                                          <p:attrName>style.visibility</p:attrName>
                                        </p:attrNameLst>
                                      </p:cBhvr>
                                      <p:to>
                                        <p:strVal val="visible"/>
                                      </p:to>
                                    </p:set>
                                    <p:animEffect transition="in" filter="box(in)">
                                      <p:cBhvr>
                                        <p:cTn id="61" dur="500"/>
                                        <p:tgtEl>
                                          <p:spTgt spid="5191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9174" grpId="0"/>
      <p:bldP spid="519174" grpId="1"/>
      <p:bldP spid="519176" grpId="0"/>
      <p:bldP spid="519176" grpId="1"/>
      <p:bldP spid="519178" grpId="0" animBg="1"/>
      <p:bldP spid="519178" grpId="1" animBg="1"/>
      <p:bldP spid="519179" grpId="0"/>
      <p:bldP spid="519179" grpId="1"/>
      <p:bldP spid="519181" grpId="0" animBg="1"/>
      <p:bldP spid="519181" grpId="1" animBg="1"/>
      <p:bldP spid="519182"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8"/>
          <p:cNvSpPr>
            <a:spLocks noGrp="1" noChangeArrowheads="1"/>
          </p:cNvSpPr>
          <p:nvPr>
            <p:ph type="sldNum" sz="quarter" idx="10"/>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fld id="{3058447A-1499-447E-8467-E43A9530185E}" type="slidenum">
              <a:rPr lang="en-US" altLang="en-US" sz="1000">
                <a:solidFill>
                  <a:srgbClr val="FFFFFF"/>
                </a:solidFill>
              </a:rPr>
              <a:pPr eaLnBrk="1" hangingPunct="1"/>
              <a:t>74</a:t>
            </a:fld>
            <a:endParaRPr lang="en-US" altLang="en-US" sz="1000">
              <a:solidFill>
                <a:srgbClr val="FFFFFF"/>
              </a:solidFill>
            </a:endParaRPr>
          </a:p>
        </p:txBody>
      </p:sp>
      <p:sp>
        <p:nvSpPr>
          <p:cNvPr id="282626" name="Rectangle 2"/>
          <p:cNvSpPr>
            <a:spLocks noGrp="1" noChangeArrowheads="1"/>
          </p:cNvSpPr>
          <p:nvPr>
            <p:ph type="title"/>
          </p:nvPr>
        </p:nvSpPr>
        <p:spPr>
          <a:xfrm>
            <a:off x="153988" y="533400"/>
            <a:ext cx="8245475" cy="498475"/>
          </a:xfrm>
          <a:noFill/>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r>
              <a:rPr lang="en-US" dirty="0" smtClean="0">
                <a:ea typeface="ＭＳ Ｐゴシック" charset="0"/>
              </a:rPr>
              <a:t>Rule Refinement </a:t>
            </a:r>
            <a:r>
              <a:rPr lang="da-DK" dirty="0">
                <a:ea typeface="ＭＳ Ｐゴシック" charset="0"/>
              </a:rPr>
              <a:t>[Liu et al. VLDB 2010] </a:t>
            </a:r>
            <a:endParaRPr lang="en-US" dirty="0">
              <a:ea typeface="ＭＳ Ｐゴシック" charset="0"/>
            </a:endParaRPr>
          </a:p>
        </p:txBody>
      </p:sp>
      <p:sp>
        <p:nvSpPr>
          <p:cNvPr id="153603" name="Rectangle 2"/>
          <p:cNvSpPr>
            <a:spLocks noChangeArrowheads="1"/>
          </p:cNvSpPr>
          <p:nvPr/>
        </p:nvSpPr>
        <p:spPr bwMode="auto">
          <a:xfrm>
            <a:off x="228600" y="1066800"/>
            <a:ext cx="3810000" cy="372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lIns="18288">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l" eaLnBrk="1" hangingPunct="1">
              <a:spcBef>
                <a:spcPct val="0"/>
              </a:spcBef>
            </a:pPr>
            <a:endParaRPr lang="en-US" altLang="en-US" sz="1200" i="1">
              <a:solidFill>
                <a:schemeClr val="tx1"/>
              </a:solidFill>
            </a:endParaRPr>
          </a:p>
          <a:p>
            <a:pPr algn="l" eaLnBrk="1" hangingPunct="1">
              <a:spcBef>
                <a:spcPct val="0"/>
              </a:spcBef>
            </a:pPr>
            <a:r>
              <a:rPr lang="en-US" altLang="en-US" sz="1200" i="1">
                <a:solidFill>
                  <a:schemeClr val="tx1"/>
                </a:solidFill>
              </a:rPr>
              <a:t>R1:</a:t>
            </a:r>
            <a:r>
              <a:rPr lang="en-US" altLang="en-US" sz="1200" b="1">
                <a:solidFill>
                  <a:schemeClr val="tx1"/>
                </a:solidFill>
              </a:rPr>
              <a:t> </a:t>
            </a:r>
            <a:r>
              <a:rPr lang="en-US" altLang="en-US" sz="1200" b="1">
                <a:solidFill>
                  <a:srgbClr val="D60093"/>
                </a:solidFill>
              </a:rPr>
              <a:t>create</a:t>
            </a:r>
            <a:r>
              <a:rPr lang="en-US" altLang="en-US" sz="1200">
                <a:solidFill>
                  <a:srgbClr val="D60093"/>
                </a:solidFill>
              </a:rPr>
              <a:t> </a:t>
            </a:r>
            <a:r>
              <a:rPr lang="en-US" altLang="en-US" sz="1200" b="1">
                <a:solidFill>
                  <a:srgbClr val="D60093"/>
                </a:solidFill>
              </a:rPr>
              <a:t>view</a:t>
            </a:r>
            <a:r>
              <a:rPr lang="en-US" altLang="en-US" sz="1200">
                <a:solidFill>
                  <a:schemeClr val="tx1"/>
                </a:solidFill>
              </a:rPr>
              <a:t> Phone </a:t>
            </a:r>
            <a:r>
              <a:rPr lang="en-US" altLang="en-US" sz="1200" b="1">
                <a:solidFill>
                  <a:srgbClr val="D60093"/>
                </a:solidFill>
              </a:rPr>
              <a:t>as</a:t>
            </a:r>
            <a:endParaRPr lang="en-US" altLang="en-US" sz="1200">
              <a:solidFill>
                <a:srgbClr val="D60093"/>
              </a:solidFill>
            </a:endParaRPr>
          </a:p>
          <a:p>
            <a:pPr algn="l" eaLnBrk="1" hangingPunct="1">
              <a:spcBef>
                <a:spcPct val="0"/>
              </a:spcBef>
            </a:pPr>
            <a:r>
              <a:rPr lang="en-US" altLang="en-US" sz="1200" b="1">
                <a:solidFill>
                  <a:schemeClr val="tx1"/>
                </a:solidFill>
              </a:rPr>
              <a:t>       </a:t>
            </a:r>
            <a:r>
              <a:rPr lang="en-US" altLang="en-US" sz="1200" b="1">
                <a:solidFill>
                  <a:srgbClr val="D60093"/>
                </a:solidFill>
              </a:rPr>
              <a:t>Regex</a:t>
            </a:r>
            <a:r>
              <a:rPr lang="en-US" altLang="en-US" sz="1200">
                <a:solidFill>
                  <a:schemeClr val="tx1"/>
                </a:solidFill>
              </a:rPr>
              <a:t>(</a:t>
            </a:r>
            <a:r>
              <a:rPr lang="ja-JP" altLang="en-US" sz="1200">
                <a:solidFill>
                  <a:schemeClr val="tx1"/>
                </a:solidFill>
              </a:rPr>
              <a:t>‘</a:t>
            </a:r>
            <a:r>
              <a:rPr lang="en-US" altLang="ja-JP" sz="1200">
                <a:solidFill>
                  <a:schemeClr val="tx1"/>
                </a:solidFill>
              </a:rPr>
              <a:t>d{3}-\d{4}</a:t>
            </a:r>
            <a:r>
              <a:rPr lang="ja-JP" altLang="en-US" sz="1200">
                <a:solidFill>
                  <a:schemeClr val="tx1"/>
                </a:solidFill>
              </a:rPr>
              <a:t>’</a:t>
            </a:r>
            <a:r>
              <a:rPr lang="en-US" altLang="ja-JP" sz="1200">
                <a:solidFill>
                  <a:schemeClr val="tx1"/>
                </a:solidFill>
              </a:rPr>
              <a:t>, Document, text);</a:t>
            </a:r>
          </a:p>
          <a:p>
            <a:pPr algn="l" eaLnBrk="1" hangingPunct="1">
              <a:spcBef>
                <a:spcPct val="0"/>
              </a:spcBef>
            </a:pPr>
            <a:endParaRPr lang="en-US" altLang="en-US" sz="1200">
              <a:solidFill>
                <a:schemeClr val="tx1"/>
              </a:solidFill>
            </a:endParaRPr>
          </a:p>
          <a:p>
            <a:pPr algn="l" eaLnBrk="1" hangingPunct="1">
              <a:spcBef>
                <a:spcPct val="0"/>
              </a:spcBef>
            </a:pPr>
            <a:endParaRPr lang="en-US" altLang="en-US" sz="600" i="1">
              <a:solidFill>
                <a:schemeClr val="tx1"/>
              </a:solidFill>
            </a:endParaRPr>
          </a:p>
          <a:p>
            <a:pPr algn="l" eaLnBrk="1" hangingPunct="1">
              <a:spcBef>
                <a:spcPct val="0"/>
              </a:spcBef>
            </a:pPr>
            <a:r>
              <a:rPr lang="en-US" altLang="en-US" sz="1200" i="1">
                <a:solidFill>
                  <a:schemeClr val="tx1"/>
                </a:solidFill>
              </a:rPr>
              <a:t>R2:</a:t>
            </a:r>
            <a:r>
              <a:rPr lang="en-US" altLang="en-US" sz="1200" b="1">
                <a:solidFill>
                  <a:schemeClr val="tx1"/>
                </a:solidFill>
              </a:rPr>
              <a:t> </a:t>
            </a:r>
            <a:r>
              <a:rPr lang="en-US" altLang="en-US" sz="1200" b="1">
                <a:solidFill>
                  <a:srgbClr val="D60093"/>
                </a:solidFill>
              </a:rPr>
              <a:t>create</a:t>
            </a:r>
            <a:r>
              <a:rPr lang="en-US" altLang="en-US" sz="1200">
                <a:solidFill>
                  <a:srgbClr val="D60093"/>
                </a:solidFill>
              </a:rPr>
              <a:t> </a:t>
            </a:r>
            <a:r>
              <a:rPr lang="en-US" altLang="en-US" sz="1200" b="1">
                <a:solidFill>
                  <a:srgbClr val="D60093"/>
                </a:solidFill>
              </a:rPr>
              <a:t>view</a:t>
            </a:r>
            <a:r>
              <a:rPr lang="en-US" altLang="en-US" sz="1200">
                <a:solidFill>
                  <a:schemeClr val="tx1"/>
                </a:solidFill>
              </a:rPr>
              <a:t> Person </a:t>
            </a:r>
            <a:r>
              <a:rPr lang="en-US" altLang="en-US" sz="1200" b="1">
                <a:solidFill>
                  <a:srgbClr val="D60093"/>
                </a:solidFill>
              </a:rPr>
              <a:t>as</a:t>
            </a:r>
            <a:endParaRPr lang="en-US" altLang="en-US" sz="1200">
              <a:solidFill>
                <a:srgbClr val="D60093"/>
              </a:solidFill>
            </a:endParaRPr>
          </a:p>
          <a:p>
            <a:pPr algn="l" eaLnBrk="1" hangingPunct="1">
              <a:spcBef>
                <a:spcPct val="0"/>
              </a:spcBef>
            </a:pPr>
            <a:r>
              <a:rPr lang="en-US" altLang="en-US" sz="1200" b="1">
                <a:solidFill>
                  <a:schemeClr val="tx1"/>
                </a:solidFill>
              </a:rPr>
              <a:t>       </a:t>
            </a:r>
            <a:r>
              <a:rPr lang="en-US" altLang="en-US" sz="1200" b="1">
                <a:solidFill>
                  <a:srgbClr val="D60093"/>
                </a:solidFill>
              </a:rPr>
              <a:t>Dictionary</a:t>
            </a:r>
            <a:r>
              <a:rPr lang="en-US" altLang="en-US" sz="1200">
                <a:solidFill>
                  <a:schemeClr val="tx1"/>
                </a:solidFill>
              </a:rPr>
              <a:t>(</a:t>
            </a:r>
            <a:r>
              <a:rPr lang="ja-JP" altLang="en-US" sz="1200">
                <a:solidFill>
                  <a:schemeClr val="tx1"/>
                </a:solidFill>
              </a:rPr>
              <a:t>‘</a:t>
            </a:r>
            <a:r>
              <a:rPr lang="en-US" altLang="ja-JP" sz="1200">
                <a:solidFill>
                  <a:schemeClr val="tx1"/>
                </a:solidFill>
              </a:rPr>
              <a:t>first_names.dict</a:t>
            </a:r>
            <a:r>
              <a:rPr lang="ja-JP" altLang="en-US" sz="1200">
                <a:solidFill>
                  <a:schemeClr val="tx1"/>
                </a:solidFill>
              </a:rPr>
              <a:t>’</a:t>
            </a:r>
            <a:r>
              <a:rPr lang="en-US" altLang="ja-JP" sz="1200">
                <a:solidFill>
                  <a:schemeClr val="tx1"/>
                </a:solidFill>
              </a:rPr>
              <a:t>, Document, text);</a:t>
            </a:r>
          </a:p>
          <a:p>
            <a:pPr algn="l" eaLnBrk="1" hangingPunct="1">
              <a:spcBef>
                <a:spcPct val="0"/>
              </a:spcBef>
            </a:pPr>
            <a:endParaRPr lang="en-US" altLang="en-US" sz="1200">
              <a:solidFill>
                <a:schemeClr val="tx1"/>
              </a:solidFill>
            </a:endParaRPr>
          </a:p>
          <a:p>
            <a:pPr algn="l" eaLnBrk="1" hangingPunct="1">
              <a:spcBef>
                <a:spcPct val="0"/>
              </a:spcBef>
            </a:pPr>
            <a:r>
              <a:rPr lang="en-US" altLang="en-US" sz="1200" b="1">
                <a:solidFill>
                  <a:schemeClr val="tx1"/>
                </a:solidFill>
              </a:rPr>
              <a:t>       </a:t>
            </a:r>
            <a:r>
              <a:rPr lang="en-US" altLang="en-US" sz="1200" b="1" u="sng">
                <a:solidFill>
                  <a:schemeClr val="tx1"/>
                </a:solidFill>
              </a:rPr>
              <a:t>Dictionary file </a:t>
            </a:r>
            <a:r>
              <a:rPr lang="en-US" altLang="en-US" sz="1200" b="1" i="1" u="sng">
                <a:solidFill>
                  <a:schemeClr val="tx1"/>
                </a:solidFill>
              </a:rPr>
              <a:t>first_names.dict</a:t>
            </a:r>
            <a:r>
              <a:rPr lang="en-US" altLang="en-US" sz="1200">
                <a:solidFill>
                  <a:schemeClr val="tx1"/>
                </a:solidFill>
              </a:rPr>
              <a:t>: </a:t>
            </a:r>
          </a:p>
          <a:p>
            <a:pPr algn="l" eaLnBrk="1" hangingPunct="1">
              <a:spcBef>
                <a:spcPct val="0"/>
              </a:spcBef>
            </a:pPr>
            <a:r>
              <a:rPr lang="en-US" altLang="en-US" sz="1200">
                <a:solidFill>
                  <a:schemeClr val="tx1"/>
                </a:solidFill>
              </a:rPr>
              <a:t>       anna, james, john, peter…</a:t>
            </a:r>
          </a:p>
          <a:p>
            <a:pPr algn="l" eaLnBrk="1" hangingPunct="1">
              <a:spcBef>
                <a:spcPct val="0"/>
              </a:spcBef>
            </a:pPr>
            <a:endParaRPr lang="en-US" altLang="en-US" sz="1200">
              <a:solidFill>
                <a:schemeClr val="tx1"/>
              </a:solidFill>
            </a:endParaRPr>
          </a:p>
          <a:p>
            <a:pPr algn="l" eaLnBrk="1" hangingPunct="1">
              <a:spcBef>
                <a:spcPct val="0"/>
              </a:spcBef>
            </a:pPr>
            <a:endParaRPr lang="en-US" altLang="en-US" sz="1200">
              <a:solidFill>
                <a:schemeClr val="tx1"/>
              </a:solidFill>
            </a:endParaRPr>
          </a:p>
          <a:p>
            <a:pPr algn="l" eaLnBrk="1" hangingPunct="1">
              <a:spcBef>
                <a:spcPct val="0"/>
              </a:spcBef>
            </a:pPr>
            <a:r>
              <a:rPr lang="en-US" altLang="en-US" sz="1200" i="1">
                <a:solidFill>
                  <a:schemeClr val="tx1"/>
                </a:solidFill>
              </a:rPr>
              <a:t>R3:</a:t>
            </a:r>
            <a:r>
              <a:rPr lang="en-US" altLang="en-US" sz="1200" b="1">
                <a:solidFill>
                  <a:schemeClr val="tx1"/>
                </a:solidFill>
              </a:rPr>
              <a:t> </a:t>
            </a:r>
            <a:r>
              <a:rPr lang="en-US" altLang="en-US" sz="1200" b="1">
                <a:solidFill>
                  <a:srgbClr val="D60093"/>
                </a:solidFill>
              </a:rPr>
              <a:t>create table</a:t>
            </a:r>
            <a:r>
              <a:rPr lang="en-US" altLang="en-US" sz="1200" b="1">
                <a:solidFill>
                  <a:schemeClr val="tx1"/>
                </a:solidFill>
              </a:rPr>
              <a:t> </a:t>
            </a:r>
            <a:r>
              <a:rPr lang="en-US" altLang="en-US" sz="1200">
                <a:solidFill>
                  <a:schemeClr val="tx1"/>
                </a:solidFill>
              </a:rPr>
              <a:t>PersonPhone(match </a:t>
            </a:r>
            <a:r>
              <a:rPr lang="en-US" altLang="en-US" sz="1200" i="1">
                <a:solidFill>
                  <a:schemeClr val="tx1"/>
                </a:solidFill>
              </a:rPr>
              <a:t>span</a:t>
            </a:r>
            <a:r>
              <a:rPr lang="en-US" altLang="en-US" sz="1200">
                <a:solidFill>
                  <a:schemeClr val="tx1"/>
                </a:solidFill>
              </a:rPr>
              <a:t>);</a:t>
            </a:r>
          </a:p>
          <a:p>
            <a:pPr algn="l" eaLnBrk="1" hangingPunct="1">
              <a:spcBef>
                <a:spcPct val="0"/>
              </a:spcBef>
            </a:pPr>
            <a:r>
              <a:rPr lang="en-US" altLang="en-US" sz="500" b="1">
                <a:solidFill>
                  <a:schemeClr val="tx1"/>
                </a:solidFill>
              </a:rPr>
              <a:t> </a:t>
            </a:r>
          </a:p>
          <a:p>
            <a:pPr algn="l" eaLnBrk="1" hangingPunct="1">
              <a:spcBef>
                <a:spcPct val="0"/>
              </a:spcBef>
            </a:pPr>
            <a:r>
              <a:rPr lang="en-US" altLang="en-US" sz="1200" b="1">
                <a:solidFill>
                  <a:schemeClr val="tx1"/>
                </a:solidFill>
              </a:rPr>
              <a:t>       </a:t>
            </a:r>
            <a:r>
              <a:rPr lang="en-US" altLang="en-US" sz="1200" b="1">
                <a:solidFill>
                  <a:srgbClr val="D60093"/>
                </a:solidFill>
              </a:rPr>
              <a:t>insert</a:t>
            </a:r>
            <a:r>
              <a:rPr lang="en-US" altLang="en-US" sz="1200" b="1">
                <a:solidFill>
                  <a:schemeClr val="tx1"/>
                </a:solidFill>
              </a:rPr>
              <a:t> </a:t>
            </a:r>
            <a:r>
              <a:rPr lang="en-US" altLang="en-US" sz="1200" b="1">
                <a:solidFill>
                  <a:srgbClr val="D60093"/>
                </a:solidFill>
              </a:rPr>
              <a:t>into</a:t>
            </a:r>
            <a:r>
              <a:rPr lang="en-US" altLang="en-US" sz="1200">
                <a:solidFill>
                  <a:schemeClr val="tx1"/>
                </a:solidFill>
              </a:rPr>
              <a:t> PersonPhone </a:t>
            </a:r>
            <a:endParaRPr lang="en-US" altLang="en-US" sz="1200" b="1">
              <a:solidFill>
                <a:schemeClr val="tx1"/>
              </a:solidFill>
            </a:endParaRPr>
          </a:p>
          <a:p>
            <a:pPr algn="l" eaLnBrk="1" hangingPunct="1">
              <a:spcBef>
                <a:spcPct val="0"/>
              </a:spcBef>
            </a:pPr>
            <a:r>
              <a:rPr lang="en-US" altLang="en-US" sz="1200">
                <a:solidFill>
                  <a:schemeClr val="tx1"/>
                </a:solidFill>
              </a:rPr>
              <a:t>       </a:t>
            </a:r>
            <a:r>
              <a:rPr lang="en-US" altLang="en-US" sz="1200" b="1">
                <a:solidFill>
                  <a:srgbClr val="D60093"/>
                </a:solidFill>
              </a:rPr>
              <a:t>select</a:t>
            </a:r>
            <a:r>
              <a:rPr lang="en-US" altLang="en-US" sz="1200">
                <a:solidFill>
                  <a:schemeClr val="tx1"/>
                </a:solidFill>
              </a:rPr>
              <a:t> Merge(F.match, P.match) </a:t>
            </a:r>
            <a:r>
              <a:rPr lang="en-US" altLang="en-US" sz="1200" b="1">
                <a:solidFill>
                  <a:srgbClr val="D60093"/>
                </a:solidFill>
              </a:rPr>
              <a:t>as</a:t>
            </a:r>
            <a:r>
              <a:rPr lang="en-US" altLang="en-US" sz="1200">
                <a:solidFill>
                  <a:schemeClr val="tx1"/>
                </a:solidFill>
              </a:rPr>
              <a:t> match</a:t>
            </a:r>
          </a:p>
          <a:p>
            <a:pPr algn="l" eaLnBrk="1" hangingPunct="1">
              <a:spcBef>
                <a:spcPct val="0"/>
              </a:spcBef>
            </a:pPr>
            <a:r>
              <a:rPr lang="en-US" altLang="en-US" sz="1200" b="1">
                <a:solidFill>
                  <a:schemeClr val="tx1"/>
                </a:solidFill>
              </a:rPr>
              <a:t>       </a:t>
            </a:r>
            <a:r>
              <a:rPr lang="en-US" altLang="en-US" sz="1200" b="1">
                <a:solidFill>
                  <a:srgbClr val="D60093"/>
                </a:solidFill>
              </a:rPr>
              <a:t>from</a:t>
            </a:r>
            <a:r>
              <a:rPr lang="en-US" altLang="en-US" sz="1200">
                <a:solidFill>
                  <a:schemeClr val="tx1"/>
                </a:solidFill>
              </a:rPr>
              <a:t>    Person F, Phone P</a:t>
            </a:r>
          </a:p>
          <a:p>
            <a:pPr algn="l" eaLnBrk="1" hangingPunct="1">
              <a:spcBef>
                <a:spcPct val="0"/>
              </a:spcBef>
            </a:pPr>
            <a:r>
              <a:rPr lang="en-US" altLang="en-US" sz="1200" b="1">
                <a:solidFill>
                  <a:schemeClr val="tx1"/>
                </a:solidFill>
              </a:rPr>
              <a:t>       </a:t>
            </a:r>
            <a:r>
              <a:rPr lang="en-US" altLang="en-US" sz="1200" b="1">
                <a:solidFill>
                  <a:srgbClr val="D60093"/>
                </a:solidFill>
              </a:rPr>
              <a:t>where</a:t>
            </a:r>
            <a:r>
              <a:rPr lang="en-US" altLang="en-US" sz="1200">
                <a:solidFill>
                  <a:schemeClr val="tx1"/>
                </a:solidFill>
              </a:rPr>
              <a:t> Follows(F.match, P.match, 0, 60);</a:t>
            </a:r>
          </a:p>
          <a:p>
            <a:pPr algn="l" eaLnBrk="1" hangingPunct="1">
              <a:spcBef>
                <a:spcPct val="0"/>
              </a:spcBef>
            </a:pPr>
            <a:endParaRPr lang="en-US" altLang="en-US" sz="1200">
              <a:solidFill>
                <a:schemeClr val="tx1"/>
              </a:solidFill>
            </a:endParaRPr>
          </a:p>
          <a:p>
            <a:pPr algn="l" eaLnBrk="1" hangingPunct="1">
              <a:spcBef>
                <a:spcPct val="0"/>
              </a:spcBef>
            </a:pPr>
            <a:endParaRPr lang="en-US" altLang="en-US" sz="1200">
              <a:solidFill>
                <a:schemeClr val="tx1"/>
              </a:solidFill>
            </a:endParaRPr>
          </a:p>
          <a:p>
            <a:pPr algn="l" eaLnBrk="1" hangingPunct="1">
              <a:spcBef>
                <a:spcPct val="0"/>
              </a:spcBef>
            </a:pPr>
            <a:endParaRPr lang="en-US" altLang="en-US" sz="1200">
              <a:solidFill>
                <a:schemeClr val="tx1"/>
              </a:solidFill>
            </a:endParaRPr>
          </a:p>
        </p:txBody>
      </p:sp>
      <p:sp>
        <p:nvSpPr>
          <p:cNvPr id="282628" name="Text Box 101"/>
          <p:cNvSpPr txBox="1">
            <a:spLocks noChangeArrowheads="1"/>
          </p:cNvSpPr>
          <p:nvPr/>
        </p:nvSpPr>
        <p:spPr bwMode="auto">
          <a:xfrm>
            <a:off x="4591050" y="3657600"/>
            <a:ext cx="97155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l" eaLnBrk="1" hangingPunct="1">
              <a:spcBef>
                <a:spcPct val="0"/>
              </a:spcBef>
            </a:pPr>
            <a:r>
              <a:rPr lang="en-US" altLang="en-US" sz="1200" b="1" u="sng">
                <a:solidFill>
                  <a:schemeClr val="tx1"/>
                </a:solidFill>
              </a:rPr>
              <a:t>Document</a:t>
            </a:r>
            <a:r>
              <a:rPr lang="en-US" altLang="en-US" sz="1200">
                <a:solidFill>
                  <a:schemeClr val="tx1"/>
                </a:solidFill>
              </a:rPr>
              <a:t>:</a:t>
            </a:r>
          </a:p>
        </p:txBody>
      </p:sp>
      <p:graphicFrame>
        <p:nvGraphicFramePr>
          <p:cNvPr id="282629" name="Group 5"/>
          <p:cNvGraphicFramePr>
            <a:graphicFrameLocks noGrp="1"/>
          </p:cNvGraphicFramePr>
          <p:nvPr/>
        </p:nvGraphicFramePr>
        <p:xfrm>
          <a:off x="4572000" y="3841750"/>
          <a:ext cx="2438400" cy="883920"/>
        </p:xfrm>
        <a:graphic>
          <a:graphicData uri="http://schemas.openxmlformats.org/drawingml/2006/table">
            <a:tbl>
              <a:tblPr/>
              <a:tblGrid>
                <a:gridCol w="152400"/>
                <a:gridCol w="2286000"/>
              </a:tblGrid>
              <a:tr h="228600">
                <a:tc>
                  <a:txBody>
                    <a:bodyPr/>
                    <a:lstStyle>
                      <a:lvl1pPr algn="l" eaLnBrk="0" hangingPunct="0">
                        <a:spcBef>
                          <a:spcPct val="35000"/>
                        </a:spcBef>
                        <a:spcAft>
                          <a:spcPct val="15000"/>
                        </a:spcAft>
                        <a:buClr>
                          <a:schemeClr val="accent2"/>
                        </a:buClr>
                        <a:buFont typeface="Wingdings" panose="05000000000000000000" pitchFamily="2" charset="2"/>
                        <a:defRPr sz="2000" b="1">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lgn="l" eaLnBrk="0" hangingPunct="0">
                        <a:spcBef>
                          <a:spcPct val="20000"/>
                        </a:spcBef>
                        <a:buClr>
                          <a:schemeClr val="accent2"/>
                        </a:buClr>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2pPr>
                      <a:lvl3pPr marL="1143000" indent="-228600" algn="l" eaLnBrk="0" hangingPunct="0">
                        <a:spcBef>
                          <a:spcPct val="20000"/>
                        </a:spcBef>
                        <a:buClr>
                          <a:schemeClr val="accent2"/>
                        </a:buClr>
                        <a:defRPr>
                          <a:solidFill>
                            <a:schemeClr val="tx1"/>
                          </a:solidFill>
                          <a:latin typeface="Arial" panose="020B0604020202020204" pitchFamily="34" charset="0"/>
                          <a:ea typeface="MS PGothic" panose="020B0600070205080204" pitchFamily="34" charset="-128"/>
                          <a:cs typeface="Arial" panose="020B0604020202020204" pitchFamily="34" charset="0"/>
                        </a:defRPr>
                      </a:lvl3pPr>
                      <a:lvl4pPr marL="16002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4pPr>
                      <a:lvl5pPr marL="20574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9pPr>
                    </a:lstStyle>
                    <a:p>
                      <a:pPr marL="0" marR="0" lvl="0" indent="0" algn="l" defTabSz="914400" rtl="0" eaLnBrk="0" fontAlgn="base" latinLnBrk="0" hangingPunct="0">
                        <a:lnSpc>
                          <a:spcPct val="100000"/>
                        </a:lnSpc>
                        <a:spcBef>
                          <a:spcPct val="35000"/>
                        </a:spcBef>
                        <a:spcAft>
                          <a:spcPct val="15000"/>
                        </a:spcAft>
                        <a:buClr>
                          <a:schemeClr val="accent2"/>
                        </a:buClr>
                        <a:buSzTx/>
                        <a:buFont typeface="Wingdings" panose="05000000000000000000" pitchFamily="2" charset="2"/>
                        <a:buNone/>
                        <a:tabLst/>
                      </a:pPr>
                      <a:endParaRPr kumimoji="0" lang="en-US" altLang="en-US" sz="600" b="0" i="1"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MS PGothic" panose="020B0600070205080204" pitchFamily="34" charset="-128"/>
                      </a:endParaRPr>
                    </a:p>
                  </a:txBody>
                  <a:tcPr marL="0" horzOverflow="overflow">
                    <a:lnL>
                      <a:noFill/>
                    </a:lnL>
                    <a:lnR>
                      <a:noFill/>
                    </a:lnR>
                    <a:lnT>
                      <a:noFill/>
                    </a:lnT>
                    <a:lnB>
                      <a:noFill/>
                    </a:lnB>
                    <a:lnTlToBr>
                      <a:noFill/>
                    </a:lnTlToBr>
                    <a:lnBlToTr>
                      <a:noFill/>
                    </a:lnBlToTr>
                    <a:noFill/>
                  </a:tcPr>
                </a:tc>
                <a:tc>
                  <a:txBody>
                    <a:bodyPr/>
                    <a:lstStyle>
                      <a:lvl1pPr algn="l" eaLnBrk="0" hangingPunct="0">
                        <a:spcBef>
                          <a:spcPct val="35000"/>
                        </a:spcBef>
                        <a:spcAft>
                          <a:spcPct val="15000"/>
                        </a:spcAft>
                        <a:buClr>
                          <a:schemeClr val="accent2"/>
                        </a:buClr>
                        <a:buFont typeface="Wingdings" panose="05000000000000000000" pitchFamily="2" charset="2"/>
                        <a:defRPr sz="2000" b="1">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lgn="l" eaLnBrk="0" hangingPunct="0">
                        <a:spcBef>
                          <a:spcPct val="20000"/>
                        </a:spcBef>
                        <a:buClr>
                          <a:schemeClr val="accent2"/>
                        </a:buClr>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2pPr>
                      <a:lvl3pPr marL="1143000" indent="-228600" algn="l" eaLnBrk="0" hangingPunct="0">
                        <a:spcBef>
                          <a:spcPct val="20000"/>
                        </a:spcBef>
                        <a:buClr>
                          <a:schemeClr val="accent2"/>
                        </a:buClr>
                        <a:defRPr>
                          <a:solidFill>
                            <a:schemeClr val="tx1"/>
                          </a:solidFill>
                          <a:latin typeface="Arial" panose="020B0604020202020204" pitchFamily="34" charset="0"/>
                          <a:ea typeface="MS PGothic" panose="020B0600070205080204" pitchFamily="34" charset="-128"/>
                          <a:cs typeface="Arial" panose="020B0604020202020204" pitchFamily="34" charset="0"/>
                        </a:defRPr>
                      </a:lvl3pPr>
                      <a:lvl4pPr marL="16002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4pPr>
                      <a:lvl5pPr marL="20574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9pPr>
                    </a:lstStyle>
                    <a:p>
                      <a:pPr marL="0" marR="0" lvl="0" indent="0" algn="l" defTabSz="914400" rtl="0" eaLnBrk="0" fontAlgn="base" latinLnBrk="0" hangingPunct="0">
                        <a:lnSpc>
                          <a:spcPct val="100000"/>
                        </a:lnSpc>
                        <a:spcBef>
                          <a:spcPct val="35000"/>
                        </a:spcBef>
                        <a:spcAft>
                          <a:spcPct val="15000"/>
                        </a:spcAft>
                        <a:buClr>
                          <a:schemeClr val="accent2"/>
                        </a:buClr>
                        <a:buSzTx/>
                        <a:buFont typeface="Wingdings" panose="05000000000000000000" pitchFamily="2" charset="2"/>
                        <a:buNone/>
                        <a:tabLst/>
                      </a:pPr>
                      <a:r>
                        <a:rPr kumimoji="0" lang="en-US" altLang="en-US" sz="1000" b="0" i="1"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MS PGothic" panose="020B0600070205080204" pitchFamily="34" charset="-128"/>
                        </a:rPr>
                        <a:t>text</a:t>
                      </a:r>
                    </a:p>
                  </a:txBody>
                  <a:tcPr marL="0"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r>
              <a:tr h="365125">
                <a:tc>
                  <a:txBody>
                    <a:bodyPr/>
                    <a:lstStyle>
                      <a:lvl1pPr algn="l" eaLnBrk="0" hangingPunct="0">
                        <a:spcBef>
                          <a:spcPct val="35000"/>
                        </a:spcBef>
                        <a:spcAft>
                          <a:spcPct val="15000"/>
                        </a:spcAft>
                        <a:buClr>
                          <a:schemeClr val="accent2"/>
                        </a:buClr>
                        <a:buFont typeface="Wingdings" panose="05000000000000000000" pitchFamily="2" charset="2"/>
                        <a:defRPr sz="2000" b="1">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lgn="l" eaLnBrk="0" hangingPunct="0">
                        <a:spcBef>
                          <a:spcPct val="20000"/>
                        </a:spcBef>
                        <a:buClr>
                          <a:schemeClr val="accent2"/>
                        </a:buClr>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2pPr>
                      <a:lvl3pPr marL="1143000" indent="-228600" algn="l" eaLnBrk="0" hangingPunct="0">
                        <a:spcBef>
                          <a:spcPct val="20000"/>
                        </a:spcBef>
                        <a:buClr>
                          <a:schemeClr val="accent2"/>
                        </a:buClr>
                        <a:defRPr>
                          <a:solidFill>
                            <a:schemeClr val="tx1"/>
                          </a:solidFill>
                          <a:latin typeface="Arial" panose="020B0604020202020204" pitchFamily="34" charset="0"/>
                          <a:ea typeface="MS PGothic" panose="020B0600070205080204" pitchFamily="34" charset="-128"/>
                          <a:cs typeface="Arial" panose="020B0604020202020204" pitchFamily="34" charset="0"/>
                        </a:defRPr>
                      </a:lvl3pPr>
                      <a:lvl4pPr marL="16002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4pPr>
                      <a:lvl5pPr marL="20574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9pPr>
                    </a:lstStyle>
                    <a:p>
                      <a:pPr marL="0" marR="0" lvl="0" indent="0" algn="r" defTabSz="914400" rtl="0" eaLnBrk="0" fontAlgn="base" latinLnBrk="0" hangingPunct="0">
                        <a:lnSpc>
                          <a:spcPct val="100000"/>
                        </a:lnSpc>
                        <a:spcBef>
                          <a:spcPct val="35000"/>
                        </a:spcBef>
                        <a:spcAft>
                          <a:spcPct val="15000"/>
                        </a:spcAft>
                        <a:buClr>
                          <a:schemeClr val="accent2"/>
                        </a:buClr>
                        <a:buSzTx/>
                        <a:buFont typeface="Wingdings" panose="05000000000000000000" pitchFamily="2" charset="2"/>
                        <a:buNone/>
                        <a:tabLst/>
                      </a:pPr>
                      <a:endParaRPr kumimoji="0" lang="en-US" altLang="en-US" sz="600" b="0" i="1"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MS PGothic" panose="020B0600070205080204" pitchFamily="34" charset="-128"/>
                      </a:endParaRPr>
                    </a:p>
                  </a:txBody>
                  <a:tcPr marL="0" marR="0"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algn="l" eaLnBrk="0" hangingPunct="0">
                        <a:spcBef>
                          <a:spcPct val="35000"/>
                        </a:spcBef>
                        <a:spcAft>
                          <a:spcPct val="15000"/>
                        </a:spcAft>
                        <a:buClr>
                          <a:schemeClr val="accent2"/>
                        </a:buClr>
                        <a:buFont typeface="Wingdings" panose="05000000000000000000" pitchFamily="2" charset="2"/>
                        <a:defRPr sz="2000" b="1">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lgn="l" eaLnBrk="0" hangingPunct="0">
                        <a:spcBef>
                          <a:spcPct val="20000"/>
                        </a:spcBef>
                        <a:buClr>
                          <a:schemeClr val="accent2"/>
                        </a:buClr>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2pPr>
                      <a:lvl3pPr marL="1143000" indent="-228600" algn="l" eaLnBrk="0" hangingPunct="0">
                        <a:spcBef>
                          <a:spcPct val="20000"/>
                        </a:spcBef>
                        <a:buClr>
                          <a:schemeClr val="accent2"/>
                        </a:buClr>
                        <a:defRPr>
                          <a:solidFill>
                            <a:schemeClr val="tx1"/>
                          </a:solidFill>
                          <a:latin typeface="Arial" panose="020B0604020202020204" pitchFamily="34" charset="0"/>
                          <a:ea typeface="MS PGothic" panose="020B0600070205080204" pitchFamily="34" charset="-128"/>
                          <a:cs typeface="Arial" panose="020B0604020202020204" pitchFamily="34" charset="0"/>
                        </a:defRPr>
                      </a:lvl3pPr>
                      <a:lvl4pPr marL="16002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4pPr>
                      <a:lvl5pPr marL="20574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9pPr>
                    </a:lstStyle>
                    <a:p>
                      <a:pPr marL="0" marR="0" lvl="0" indent="0" algn="l" defTabSz="914400" rtl="0" eaLnBrk="0" fontAlgn="base" latinLnBrk="0" hangingPunct="0">
                        <a:lnSpc>
                          <a:spcPct val="100000"/>
                        </a:lnSpc>
                        <a:spcBef>
                          <a:spcPct val="35000"/>
                        </a:spcBef>
                        <a:spcAft>
                          <a:spcPct val="15000"/>
                        </a:spcAft>
                        <a:buClr>
                          <a:schemeClr val="accent2"/>
                        </a:buClr>
                        <a:buSzTx/>
                        <a:buFont typeface="Wingdings" panose="05000000000000000000" pitchFamily="2" charset="2"/>
                        <a:buNone/>
                        <a:tabLst/>
                      </a:pPr>
                      <a:r>
                        <a:rPr kumimoji="0" lang="en-US" altLang="en-US" sz="12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MS PGothic" panose="020B0600070205080204" pitchFamily="34" charset="-128"/>
                        </a:rPr>
                        <a:t>Anna at James St. office (555-5555), or James, her assistant – 777-7777 have the details.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82638" name="Text Box 149"/>
          <p:cNvSpPr txBox="1">
            <a:spLocks noChangeArrowheads="1"/>
          </p:cNvSpPr>
          <p:nvPr/>
        </p:nvSpPr>
        <p:spPr bwMode="auto">
          <a:xfrm>
            <a:off x="7002463" y="3657600"/>
            <a:ext cx="69373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l" eaLnBrk="1" hangingPunct="1">
              <a:spcBef>
                <a:spcPct val="0"/>
              </a:spcBef>
            </a:pPr>
            <a:r>
              <a:rPr lang="en-US" altLang="en-US" sz="1200" b="1" u="sng">
                <a:solidFill>
                  <a:schemeClr val="tx1"/>
                </a:solidFill>
              </a:rPr>
              <a:t>Phone</a:t>
            </a:r>
            <a:r>
              <a:rPr lang="en-US" altLang="en-US" sz="1200">
                <a:solidFill>
                  <a:schemeClr val="tx1"/>
                </a:solidFill>
              </a:rPr>
              <a:t>:</a:t>
            </a:r>
          </a:p>
        </p:txBody>
      </p:sp>
      <p:graphicFrame>
        <p:nvGraphicFramePr>
          <p:cNvPr id="282639" name="Group 15"/>
          <p:cNvGraphicFramePr>
            <a:graphicFrameLocks noGrp="1"/>
          </p:cNvGraphicFramePr>
          <p:nvPr/>
        </p:nvGraphicFramePr>
        <p:xfrm>
          <a:off x="6953250" y="3829050"/>
          <a:ext cx="1047750" cy="792372"/>
        </p:xfrm>
        <a:graphic>
          <a:graphicData uri="http://schemas.openxmlformats.org/drawingml/2006/table">
            <a:tbl>
              <a:tblPr/>
              <a:tblGrid>
                <a:gridCol w="150813"/>
                <a:gridCol w="896937"/>
              </a:tblGrid>
              <a:tr h="243742">
                <a:tc>
                  <a:txBody>
                    <a:bodyPr/>
                    <a:lstStyle/>
                    <a:p>
                      <a:pPr marL="0" marR="0" lvl="0" indent="0" algn="l" defTabSz="914400" rtl="0" eaLnBrk="0" fontAlgn="base" latinLnBrk="0" hangingPunct="0">
                        <a:lnSpc>
                          <a:spcPct val="100000"/>
                        </a:lnSpc>
                        <a:spcBef>
                          <a:spcPct val="35000"/>
                        </a:spcBef>
                        <a:spcAft>
                          <a:spcPct val="15000"/>
                        </a:spcAft>
                        <a:buClr>
                          <a:schemeClr val="accent2"/>
                        </a:buClr>
                        <a:buSzTx/>
                        <a:buFont typeface="Wingdings" charset="0"/>
                        <a:buNone/>
                        <a:tabLst/>
                      </a:pPr>
                      <a:endParaRPr kumimoji="0" lang="en-US" sz="600" b="1" i="1" u="none" strike="noStrike" cap="none" normalizeH="0" baseline="0">
                        <a:ln>
                          <a:noFill/>
                        </a:ln>
                        <a:solidFill>
                          <a:schemeClr val="tx1"/>
                        </a:solidFill>
                        <a:effectLst/>
                        <a:latin typeface="Arial" charset="0"/>
                        <a:ea typeface="ＭＳ Ｐゴシック" charset="0"/>
                        <a:cs typeface="ＭＳ Ｐゴシック" charset="0"/>
                      </a:endParaRPr>
                    </a:p>
                  </a:txBody>
                  <a:tcPr marL="0" marT="45702" marB="45702" horzOverflow="overflow">
                    <a:lnL>
                      <a:noFill/>
                    </a:lnL>
                    <a:lnR>
                      <a:noFill/>
                    </a:lnR>
                    <a:ln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35000"/>
                        </a:spcBef>
                        <a:spcAft>
                          <a:spcPct val="15000"/>
                        </a:spcAft>
                        <a:buClr>
                          <a:schemeClr val="accent2"/>
                        </a:buClr>
                        <a:buSzTx/>
                        <a:buFont typeface="Wingdings" charset="0"/>
                        <a:buNone/>
                        <a:tabLst/>
                      </a:pPr>
                      <a:r>
                        <a:rPr kumimoji="0" lang="en-US" sz="1000" b="0" i="1" u="none" strike="noStrike" cap="none" normalizeH="0" baseline="0">
                          <a:ln>
                            <a:noFill/>
                          </a:ln>
                          <a:solidFill>
                            <a:schemeClr val="tx1"/>
                          </a:solidFill>
                          <a:effectLst/>
                          <a:latin typeface="Arial" charset="0"/>
                          <a:ea typeface="ＭＳ Ｐゴシック" charset="0"/>
                          <a:cs typeface="ＭＳ Ｐゴシック" charset="0"/>
                        </a:rPr>
                        <a:t>match</a:t>
                      </a:r>
                    </a:p>
                  </a:txBody>
                  <a:tcPr marL="0" marT="45702" marB="45702"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r>
              <a:tr h="274210">
                <a:tc>
                  <a:txBody>
                    <a:bodyPr/>
                    <a:lstStyle/>
                    <a:p>
                      <a:pPr marL="0" marR="0" lvl="0" indent="0" algn="r" defTabSz="914400" rtl="0" eaLnBrk="0" fontAlgn="base" latinLnBrk="0" hangingPunct="0">
                        <a:lnSpc>
                          <a:spcPct val="100000"/>
                        </a:lnSpc>
                        <a:spcBef>
                          <a:spcPct val="35000"/>
                        </a:spcBef>
                        <a:spcAft>
                          <a:spcPct val="15000"/>
                        </a:spcAft>
                        <a:buClr>
                          <a:schemeClr val="accent2"/>
                        </a:buClr>
                        <a:buSzTx/>
                        <a:buFont typeface="Wingdings" charset="0"/>
                        <a:buNone/>
                        <a:tabLst/>
                      </a:pPr>
                      <a:endParaRPr kumimoji="0" lang="en-US" sz="600" b="1" i="1" u="none" strike="noStrike" cap="none" normalizeH="0" baseline="0">
                        <a:ln>
                          <a:noFill/>
                        </a:ln>
                        <a:solidFill>
                          <a:schemeClr val="tx1"/>
                        </a:solidFill>
                        <a:effectLst/>
                        <a:latin typeface="Arial" charset="0"/>
                        <a:ea typeface="ＭＳ Ｐゴシック" charset="0"/>
                        <a:cs typeface="ＭＳ Ｐゴシック" charset="0"/>
                      </a:endParaRPr>
                    </a:p>
                  </a:txBody>
                  <a:tcPr marL="0" marR="9144" marT="45702" marB="45702"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35000"/>
                        </a:spcBef>
                        <a:spcAft>
                          <a:spcPct val="15000"/>
                        </a:spcAft>
                        <a:buClr>
                          <a:schemeClr val="accent2"/>
                        </a:buClr>
                        <a:buSzTx/>
                        <a:buFont typeface="Wingdings" charset="0"/>
                        <a:buNone/>
                        <a:tabLst/>
                      </a:pPr>
                      <a:r>
                        <a:rPr kumimoji="0" lang="en-US" sz="1200" b="0" i="0" u="none" strike="noStrike" cap="none" normalizeH="0" baseline="0">
                          <a:ln>
                            <a:noFill/>
                          </a:ln>
                          <a:solidFill>
                            <a:schemeClr val="tx1"/>
                          </a:solidFill>
                          <a:effectLst/>
                          <a:latin typeface="Arial" charset="0"/>
                          <a:ea typeface="ＭＳ Ｐゴシック" charset="0"/>
                          <a:cs typeface="ＭＳ Ｐゴシック" charset="0"/>
                        </a:rPr>
                        <a:t>555-5555</a:t>
                      </a:r>
                    </a:p>
                  </a:txBody>
                  <a:tcPr marT="45702" marB="4570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4210">
                <a:tc>
                  <a:txBody>
                    <a:bodyPr/>
                    <a:lstStyle/>
                    <a:p>
                      <a:pPr marL="0" marR="0" lvl="0" indent="0" algn="r" defTabSz="914400" rtl="0" eaLnBrk="0" fontAlgn="base" latinLnBrk="0" hangingPunct="0">
                        <a:lnSpc>
                          <a:spcPct val="100000"/>
                        </a:lnSpc>
                        <a:spcBef>
                          <a:spcPct val="35000"/>
                        </a:spcBef>
                        <a:spcAft>
                          <a:spcPct val="15000"/>
                        </a:spcAft>
                        <a:buClr>
                          <a:schemeClr val="accent2"/>
                        </a:buClr>
                        <a:buSzTx/>
                        <a:buFont typeface="Wingdings" charset="0"/>
                        <a:buNone/>
                        <a:tabLst/>
                      </a:pPr>
                      <a:endParaRPr kumimoji="0" lang="en-US" sz="600" b="1" i="1" u="none" strike="noStrike" cap="none" normalizeH="0" baseline="0">
                        <a:ln>
                          <a:noFill/>
                        </a:ln>
                        <a:solidFill>
                          <a:schemeClr val="tx1"/>
                        </a:solidFill>
                        <a:effectLst/>
                        <a:latin typeface="Arial" charset="0"/>
                        <a:ea typeface="ＭＳ Ｐゴシック" charset="0"/>
                        <a:cs typeface="ＭＳ Ｐゴシック" charset="0"/>
                      </a:endParaRPr>
                    </a:p>
                  </a:txBody>
                  <a:tcPr marL="0" marR="9144" marT="45702" marB="45702"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35000"/>
                        </a:spcBef>
                        <a:spcAft>
                          <a:spcPct val="15000"/>
                        </a:spcAft>
                        <a:buClr>
                          <a:schemeClr val="accent2"/>
                        </a:buClr>
                        <a:buSzTx/>
                        <a:buFont typeface="Wingdings" charset="0"/>
                        <a:buNone/>
                        <a:tabLst/>
                      </a:pPr>
                      <a:r>
                        <a:rPr kumimoji="0" lang="en-US" sz="1200" b="0" i="0" u="none" strike="noStrike" cap="none" normalizeH="0" baseline="0">
                          <a:ln>
                            <a:noFill/>
                          </a:ln>
                          <a:solidFill>
                            <a:schemeClr val="tx1"/>
                          </a:solidFill>
                          <a:effectLst/>
                          <a:latin typeface="Arial" charset="0"/>
                          <a:ea typeface="ＭＳ Ｐゴシック" charset="0"/>
                          <a:cs typeface="ＭＳ Ｐゴシック" charset="0"/>
                        </a:rPr>
                        <a:t>777-7777</a:t>
                      </a:r>
                    </a:p>
                  </a:txBody>
                  <a:tcPr marT="45702" marB="4570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82651" name="Text Box 171"/>
          <p:cNvSpPr txBox="1">
            <a:spLocks noChangeArrowheads="1"/>
          </p:cNvSpPr>
          <p:nvPr/>
        </p:nvSpPr>
        <p:spPr bwMode="auto">
          <a:xfrm>
            <a:off x="7945438" y="3657600"/>
            <a:ext cx="74295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l" eaLnBrk="1" hangingPunct="1">
              <a:spcBef>
                <a:spcPct val="0"/>
              </a:spcBef>
            </a:pPr>
            <a:r>
              <a:rPr lang="en-US" altLang="en-US" sz="1200" b="1" u="sng">
                <a:solidFill>
                  <a:schemeClr val="tx1"/>
                </a:solidFill>
              </a:rPr>
              <a:t>Person</a:t>
            </a:r>
            <a:r>
              <a:rPr lang="en-US" altLang="en-US" sz="1200">
                <a:solidFill>
                  <a:schemeClr val="tx1"/>
                </a:solidFill>
              </a:rPr>
              <a:t>:</a:t>
            </a:r>
          </a:p>
        </p:txBody>
      </p:sp>
      <p:graphicFrame>
        <p:nvGraphicFramePr>
          <p:cNvPr id="282652" name="Group 28"/>
          <p:cNvGraphicFramePr>
            <a:graphicFrameLocks noGrp="1"/>
          </p:cNvGraphicFramePr>
          <p:nvPr/>
        </p:nvGraphicFramePr>
        <p:xfrm>
          <a:off x="7943850" y="3833813"/>
          <a:ext cx="819150" cy="1066800"/>
        </p:xfrm>
        <a:graphic>
          <a:graphicData uri="http://schemas.openxmlformats.org/drawingml/2006/table">
            <a:tbl>
              <a:tblPr/>
              <a:tblGrid>
                <a:gridCol w="117475"/>
                <a:gridCol w="701675"/>
              </a:tblGrid>
              <a:tr h="228600">
                <a:tc>
                  <a:txBody>
                    <a:bodyPr/>
                    <a:lstStyle/>
                    <a:p>
                      <a:pPr marL="0" marR="0" lvl="0" indent="0" algn="l" defTabSz="914400" rtl="0" eaLnBrk="0" fontAlgn="base" latinLnBrk="0" hangingPunct="0">
                        <a:lnSpc>
                          <a:spcPct val="100000"/>
                        </a:lnSpc>
                        <a:spcBef>
                          <a:spcPct val="35000"/>
                        </a:spcBef>
                        <a:spcAft>
                          <a:spcPct val="15000"/>
                        </a:spcAft>
                        <a:buClr>
                          <a:schemeClr val="accent2"/>
                        </a:buClr>
                        <a:buSzTx/>
                        <a:buFont typeface="Wingdings" charset="0"/>
                        <a:buNone/>
                        <a:tabLst/>
                      </a:pPr>
                      <a:endParaRPr kumimoji="0" lang="en-US" sz="1000" b="1" i="1" u="none" strike="noStrike" cap="none" normalizeH="0" baseline="0">
                        <a:ln>
                          <a:noFill/>
                        </a:ln>
                        <a:solidFill>
                          <a:schemeClr val="tx1"/>
                        </a:solidFill>
                        <a:effectLst/>
                        <a:latin typeface="Arial" charset="0"/>
                        <a:ea typeface="ＭＳ Ｐゴシック" charset="0"/>
                        <a:cs typeface="ＭＳ Ｐゴシック" charset="0"/>
                      </a:endParaRPr>
                    </a:p>
                  </a:txBody>
                  <a:tcPr marL="0" horzOverflow="overflow">
                    <a:lnL>
                      <a:noFill/>
                    </a:lnL>
                    <a:lnR>
                      <a:noFill/>
                    </a:lnR>
                    <a:ln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35000"/>
                        </a:spcBef>
                        <a:spcAft>
                          <a:spcPct val="15000"/>
                        </a:spcAft>
                        <a:buClr>
                          <a:schemeClr val="accent2"/>
                        </a:buClr>
                        <a:buSzTx/>
                        <a:buFont typeface="Wingdings" charset="0"/>
                        <a:buNone/>
                        <a:tabLst/>
                      </a:pPr>
                      <a:r>
                        <a:rPr kumimoji="0" lang="en-US" sz="1000" b="0" i="1" u="none" strike="noStrike" cap="none" normalizeH="0" baseline="0">
                          <a:ln>
                            <a:noFill/>
                          </a:ln>
                          <a:solidFill>
                            <a:schemeClr val="tx1"/>
                          </a:solidFill>
                          <a:effectLst/>
                          <a:latin typeface="Arial" charset="0"/>
                          <a:ea typeface="ＭＳ Ｐゴシック" charset="0"/>
                          <a:cs typeface="ＭＳ Ｐゴシック" charset="0"/>
                        </a:rPr>
                        <a:t>match</a:t>
                      </a:r>
                    </a:p>
                  </a:txBody>
                  <a:tcPr marL="0"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r>
              <a:tr h="228600">
                <a:tc>
                  <a:txBody>
                    <a:bodyPr/>
                    <a:lstStyle/>
                    <a:p>
                      <a:pPr marL="0" marR="0" lvl="0" indent="0" algn="r" defTabSz="914400" rtl="0" eaLnBrk="0" fontAlgn="base" latinLnBrk="0" hangingPunct="0">
                        <a:lnSpc>
                          <a:spcPct val="100000"/>
                        </a:lnSpc>
                        <a:spcBef>
                          <a:spcPct val="35000"/>
                        </a:spcBef>
                        <a:spcAft>
                          <a:spcPct val="15000"/>
                        </a:spcAft>
                        <a:buClr>
                          <a:schemeClr val="accent2"/>
                        </a:buClr>
                        <a:buSzTx/>
                        <a:buFont typeface="Wingdings" charset="0"/>
                        <a:buNone/>
                        <a:tabLst/>
                      </a:pPr>
                      <a:endParaRPr kumimoji="0" lang="en-US" sz="600" b="1" i="1" u="none" strike="noStrike" cap="none" normalizeH="0" baseline="0">
                        <a:ln>
                          <a:noFill/>
                        </a:ln>
                        <a:solidFill>
                          <a:schemeClr val="tx1"/>
                        </a:solidFill>
                        <a:effectLst/>
                        <a:latin typeface="Arial" charset="0"/>
                        <a:ea typeface="ＭＳ Ｐゴシック" charset="0"/>
                        <a:cs typeface="ＭＳ Ｐゴシック" charset="0"/>
                      </a:endParaRPr>
                    </a:p>
                  </a:txBody>
                  <a:tcPr marL="0" marR="9144"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35000"/>
                        </a:spcBef>
                        <a:spcAft>
                          <a:spcPct val="15000"/>
                        </a:spcAft>
                        <a:buClr>
                          <a:schemeClr val="accent2"/>
                        </a:buClr>
                        <a:buSzTx/>
                        <a:buFont typeface="Wingdings" charset="0"/>
                        <a:buNone/>
                        <a:tabLst/>
                      </a:pPr>
                      <a:r>
                        <a:rPr kumimoji="0" lang="en-US" sz="1200" b="0" i="0" u="none" strike="noStrike" cap="none" normalizeH="0" baseline="0">
                          <a:ln>
                            <a:noFill/>
                          </a:ln>
                          <a:solidFill>
                            <a:schemeClr val="tx1"/>
                          </a:solidFill>
                          <a:effectLst/>
                          <a:latin typeface="Arial" charset="0"/>
                          <a:ea typeface="ＭＳ Ｐゴシック" charset="0"/>
                          <a:cs typeface="ＭＳ Ｐゴシック" charset="0"/>
                        </a:rPr>
                        <a:t>Anna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8600">
                <a:tc>
                  <a:txBody>
                    <a:bodyPr/>
                    <a:lstStyle/>
                    <a:p>
                      <a:pPr marL="0" marR="0" lvl="0" indent="0" algn="r" defTabSz="914400" rtl="0" eaLnBrk="0" fontAlgn="base" latinLnBrk="0" hangingPunct="0">
                        <a:lnSpc>
                          <a:spcPct val="100000"/>
                        </a:lnSpc>
                        <a:spcBef>
                          <a:spcPct val="35000"/>
                        </a:spcBef>
                        <a:spcAft>
                          <a:spcPct val="15000"/>
                        </a:spcAft>
                        <a:buClr>
                          <a:schemeClr val="accent2"/>
                        </a:buClr>
                        <a:buSzTx/>
                        <a:buFont typeface="Wingdings" charset="0"/>
                        <a:buNone/>
                        <a:tabLst/>
                      </a:pPr>
                      <a:endParaRPr kumimoji="0" lang="en-US" sz="600" b="1" i="1" u="none" strike="noStrike" cap="none" normalizeH="0" baseline="0">
                        <a:ln>
                          <a:noFill/>
                        </a:ln>
                        <a:solidFill>
                          <a:schemeClr val="tx1"/>
                        </a:solidFill>
                        <a:effectLst/>
                        <a:latin typeface="Arial" charset="0"/>
                        <a:ea typeface="ＭＳ Ｐゴシック" charset="0"/>
                        <a:cs typeface="ＭＳ Ｐゴシック" charset="0"/>
                      </a:endParaRPr>
                    </a:p>
                  </a:txBody>
                  <a:tcPr marL="0" marR="9144"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35000"/>
                        </a:spcBef>
                        <a:spcAft>
                          <a:spcPct val="15000"/>
                        </a:spcAft>
                        <a:buClr>
                          <a:schemeClr val="accent2"/>
                        </a:buClr>
                        <a:buSzTx/>
                        <a:buFont typeface="Wingdings" charset="0"/>
                        <a:buNone/>
                        <a:tabLst/>
                      </a:pPr>
                      <a:r>
                        <a:rPr kumimoji="0" lang="en-US" sz="1200" b="0" i="0" u="none" strike="noStrike" cap="none" normalizeH="0" baseline="0">
                          <a:ln>
                            <a:noFill/>
                          </a:ln>
                          <a:solidFill>
                            <a:schemeClr val="tx1"/>
                          </a:solidFill>
                          <a:effectLst/>
                          <a:latin typeface="Arial" charset="0"/>
                          <a:ea typeface="ＭＳ Ｐゴシック" charset="0"/>
                          <a:cs typeface="ＭＳ Ｐゴシック" charset="0"/>
                        </a:rPr>
                        <a:t>James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8600">
                <a:tc>
                  <a:txBody>
                    <a:bodyPr/>
                    <a:lstStyle/>
                    <a:p>
                      <a:pPr marL="0" marR="0" lvl="0" indent="0" algn="r" defTabSz="914400" rtl="0" eaLnBrk="0" fontAlgn="base" latinLnBrk="0" hangingPunct="0">
                        <a:lnSpc>
                          <a:spcPct val="100000"/>
                        </a:lnSpc>
                        <a:spcBef>
                          <a:spcPct val="35000"/>
                        </a:spcBef>
                        <a:spcAft>
                          <a:spcPct val="15000"/>
                        </a:spcAft>
                        <a:buClr>
                          <a:schemeClr val="accent2"/>
                        </a:buClr>
                        <a:buSzTx/>
                        <a:buFont typeface="Wingdings" charset="0"/>
                        <a:buNone/>
                        <a:tabLst/>
                      </a:pPr>
                      <a:endParaRPr kumimoji="0" lang="en-US" sz="600" b="1" i="1" u="none" strike="noStrike" cap="none" normalizeH="0" baseline="0">
                        <a:ln>
                          <a:noFill/>
                        </a:ln>
                        <a:solidFill>
                          <a:schemeClr val="tx1"/>
                        </a:solidFill>
                        <a:effectLst/>
                        <a:latin typeface="Arial" charset="0"/>
                        <a:ea typeface="ＭＳ Ｐゴシック" charset="0"/>
                        <a:cs typeface="ＭＳ Ｐゴシック" charset="0"/>
                      </a:endParaRPr>
                    </a:p>
                  </a:txBody>
                  <a:tcPr marL="0" marR="9144"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35000"/>
                        </a:spcBef>
                        <a:spcAft>
                          <a:spcPct val="15000"/>
                        </a:spcAft>
                        <a:buClr>
                          <a:schemeClr val="accent2"/>
                        </a:buClr>
                        <a:buSzTx/>
                        <a:buFont typeface="Wingdings" charset="0"/>
                        <a:buNone/>
                        <a:tabLst/>
                      </a:pPr>
                      <a:r>
                        <a:rPr kumimoji="0" lang="en-US" sz="1200" b="0" i="0" u="none" strike="noStrike" cap="none" normalizeH="0" baseline="0">
                          <a:ln>
                            <a:noFill/>
                          </a:ln>
                          <a:solidFill>
                            <a:schemeClr val="tx1"/>
                          </a:solidFill>
                          <a:effectLst/>
                          <a:latin typeface="Arial" charset="0"/>
                          <a:ea typeface="ＭＳ Ｐゴシック" charset="0"/>
                          <a:cs typeface="ＭＳ Ｐゴシック" charset="0"/>
                        </a:rPr>
                        <a:t>James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82667" name="Text Box 43"/>
          <p:cNvSpPr txBox="1">
            <a:spLocks noChangeArrowheads="1"/>
          </p:cNvSpPr>
          <p:nvPr/>
        </p:nvSpPr>
        <p:spPr bwMode="auto">
          <a:xfrm>
            <a:off x="152400" y="5419725"/>
            <a:ext cx="8769350" cy="369888"/>
          </a:xfrm>
          <a:prstGeom prst="rect">
            <a:avLst/>
          </a:prstGeom>
          <a:solidFill>
            <a:schemeClr val="hlink"/>
          </a:solidFill>
          <a:ln w="19050">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35000"/>
              </a:spcBef>
              <a:spcAft>
                <a:spcPct val="15000"/>
              </a:spcAft>
              <a:buClr>
                <a:schemeClr val="accent2"/>
              </a:buClr>
              <a:buFont typeface="Wingdings" charset="0"/>
              <a:buNone/>
              <a:defRPr/>
            </a:pPr>
            <a:r>
              <a:rPr lang="en-US" sz="1700">
                <a:solidFill>
                  <a:schemeClr val="bg1"/>
                </a:solidFill>
                <a:latin typeface="Arial" charset="0"/>
                <a:ea typeface="ＭＳ Ｐゴシック" charset="0"/>
              </a:rPr>
              <a:t>                                                                                                                                              </a:t>
            </a:r>
          </a:p>
        </p:txBody>
      </p:sp>
      <p:sp>
        <p:nvSpPr>
          <p:cNvPr id="282668" name="Rectangle 44"/>
          <p:cNvSpPr>
            <a:spLocks noChangeArrowheads="1"/>
          </p:cNvSpPr>
          <p:nvPr/>
        </p:nvSpPr>
        <p:spPr bwMode="auto">
          <a:xfrm>
            <a:off x="152400" y="5191125"/>
            <a:ext cx="609600" cy="685800"/>
          </a:xfrm>
          <a:prstGeom prst="rect">
            <a:avLst/>
          </a:prstGeom>
          <a:solidFill>
            <a:srgbClr val="00CCFF"/>
          </a:solidFill>
          <a:ln w="19050">
            <a:solidFill>
              <a:srgbClr val="0000FF"/>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tIns="0"/>
          <a:lstStyle/>
          <a:p>
            <a:pPr>
              <a:defRPr/>
            </a:pPr>
            <a:r>
              <a:rPr lang="en-US" sz="1600" i="1">
                <a:solidFill>
                  <a:schemeClr val="tx1"/>
                </a:solidFill>
                <a:latin typeface="Georgia" charset="0"/>
                <a:ea typeface="ＭＳ Ｐゴシック" charset="0"/>
              </a:rPr>
              <a:t>Person</a:t>
            </a:r>
          </a:p>
        </p:txBody>
      </p:sp>
      <p:sp>
        <p:nvSpPr>
          <p:cNvPr id="282669" name="Rectangle 45"/>
          <p:cNvSpPr>
            <a:spLocks noChangeArrowheads="1"/>
          </p:cNvSpPr>
          <p:nvPr/>
        </p:nvSpPr>
        <p:spPr bwMode="auto">
          <a:xfrm>
            <a:off x="2695575" y="5191125"/>
            <a:ext cx="962025" cy="685800"/>
          </a:xfrm>
          <a:prstGeom prst="rect">
            <a:avLst/>
          </a:prstGeom>
          <a:solidFill>
            <a:srgbClr val="FFCC00"/>
          </a:solidFill>
          <a:ln w="19050">
            <a:solidFill>
              <a:srgbClr val="FF6600"/>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tIns="0"/>
          <a:lstStyle/>
          <a:p>
            <a:pPr>
              <a:defRPr/>
            </a:pPr>
            <a:r>
              <a:rPr lang="en-US" sz="1600" i="1">
                <a:solidFill>
                  <a:schemeClr val="tx1"/>
                </a:solidFill>
                <a:latin typeface="Georgia" charset="0"/>
                <a:ea typeface="ＭＳ Ｐゴシック" charset="0"/>
              </a:rPr>
              <a:t>Phone</a:t>
            </a:r>
          </a:p>
        </p:txBody>
      </p:sp>
      <p:sp>
        <p:nvSpPr>
          <p:cNvPr id="282670" name="Rectangle 46"/>
          <p:cNvSpPr>
            <a:spLocks noChangeArrowheads="1"/>
          </p:cNvSpPr>
          <p:nvPr/>
        </p:nvSpPr>
        <p:spPr bwMode="auto">
          <a:xfrm>
            <a:off x="1019175" y="5191125"/>
            <a:ext cx="685800" cy="685800"/>
          </a:xfrm>
          <a:prstGeom prst="rect">
            <a:avLst/>
          </a:prstGeom>
          <a:solidFill>
            <a:srgbClr val="00CCFF"/>
          </a:solidFill>
          <a:ln w="19050">
            <a:solidFill>
              <a:srgbClr val="0000FF"/>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tIns="0"/>
          <a:lstStyle/>
          <a:p>
            <a:pPr>
              <a:defRPr/>
            </a:pPr>
            <a:r>
              <a:rPr lang="en-US" sz="1600" i="1">
                <a:solidFill>
                  <a:schemeClr val="tx1"/>
                </a:solidFill>
                <a:latin typeface="Georgia" charset="0"/>
                <a:ea typeface="ＭＳ Ｐゴシック" charset="0"/>
              </a:rPr>
              <a:t>Person</a:t>
            </a:r>
          </a:p>
        </p:txBody>
      </p:sp>
      <p:sp>
        <p:nvSpPr>
          <p:cNvPr id="282671" name="Rectangle 47"/>
          <p:cNvSpPr>
            <a:spLocks noChangeArrowheads="1"/>
          </p:cNvSpPr>
          <p:nvPr/>
        </p:nvSpPr>
        <p:spPr bwMode="auto">
          <a:xfrm>
            <a:off x="4038600" y="5191125"/>
            <a:ext cx="685800" cy="685800"/>
          </a:xfrm>
          <a:prstGeom prst="rect">
            <a:avLst/>
          </a:prstGeom>
          <a:solidFill>
            <a:srgbClr val="00CCFF"/>
          </a:solidFill>
          <a:ln w="19050">
            <a:solidFill>
              <a:srgbClr val="0000FF"/>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tIns="0"/>
          <a:lstStyle/>
          <a:p>
            <a:pPr>
              <a:defRPr/>
            </a:pPr>
            <a:r>
              <a:rPr lang="en-US" sz="1600" i="1">
                <a:solidFill>
                  <a:schemeClr val="tx1"/>
                </a:solidFill>
                <a:latin typeface="Georgia" charset="0"/>
                <a:ea typeface="ＭＳ Ｐゴシック" charset="0"/>
              </a:rPr>
              <a:t>Person</a:t>
            </a:r>
          </a:p>
        </p:txBody>
      </p:sp>
      <p:sp>
        <p:nvSpPr>
          <p:cNvPr id="282672" name="Rectangle 48"/>
          <p:cNvSpPr>
            <a:spLocks noChangeArrowheads="1"/>
          </p:cNvSpPr>
          <p:nvPr/>
        </p:nvSpPr>
        <p:spPr bwMode="auto">
          <a:xfrm>
            <a:off x="6219825" y="5191125"/>
            <a:ext cx="962025" cy="685800"/>
          </a:xfrm>
          <a:prstGeom prst="rect">
            <a:avLst/>
          </a:prstGeom>
          <a:solidFill>
            <a:srgbClr val="FFCC00"/>
          </a:solidFill>
          <a:ln w="19050">
            <a:solidFill>
              <a:srgbClr val="FF6600"/>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tIns="0"/>
          <a:lstStyle/>
          <a:p>
            <a:pPr>
              <a:defRPr/>
            </a:pPr>
            <a:r>
              <a:rPr lang="en-US" sz="1600" i="1">
                <a:solidFill>
                  <a:schemeClr val="tx1"/>
                </a:solidFill>
                <a:latin typeface="Georgia" charset="0"/>
                <a:ea typeface="ＭＳ Ｐゴシック" charset="0"/>
              </a:rPr>
              <a:t>Phone</a:t>
            </a:r>
          </a:p>
        </p:txBody>
      </p:sp>
      <p:sp>
        <p:nvSpPr>
          <p:cNvPr id="282673" name="Text Box 49"/>
          <p:cNvSpPr txBox="1">
            <a:spLocks noChangeArrowheads="1"/>
          </p:cNvSpPr>
          <p:nvPr/>
        </p:nvSpPr>
        <p:spPr bwMode="auto">
          <a:xfrm>
            <a:off x="152400" y="5419725"/>
            <a:ext cx="8755063" cy="350838"/>
          </a:xfrm>
          <a:prstGeom prst="rect">
            <a:avLst/>
          </a:prstGeom>
          <a:noFill/>
          <a:ln>
            <a:noFill/>
          </a:ln>
          <a:effectLst/>
          <a:extLst>
            <a:ext uri="{909E8E84-426E-40dd-AFC4-6F175D3DCCD1}">
              <a14:hiddenFill xmlns="" xmlns:a14="http://schemas.microsoft.com/office/drawing/2010/main">
                <a:solidFill>
                  <a:schemeClr val="hlink"/>
                </a:solidFill>
              </a14:hiddenFill>
            </a:ext>
            <a:ext uri="{91240B29-F687-4f45-9708-019B960494DF}">
              <a14:hiddenLine xmlns="" xmlns:a14="http://schemas.microsoft.com/office/drawing/2010/main" w="1905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35000"/>
              </a:spcBef>
              <a:spcAft>
                <a:spcPct val="15000"/>
              </a:spcAft>
              <a:buClr>
                <a:schemeClr val="accent2"/>
              </a:buClr>
              <a:buFont typeface="Wingdings" charset="0"/>
              <a:buNone/>
              <a:defRPr/>
            </a:pPr>
            <a:r>
              <a:rPr lang="en-US" sz="1700">
                <a:solidFill>
                  <a:schemeClr val="tx1"/>
                </a:solidFill>
                <a:latin typeface="Arial" charset="0"/>
                <a:ea typeface="ＭＳ Ｐゴシック" charset="0"/>
              </a:rPr>
              <a:t>Anna at James St. office (555-5555), or James, her assistant - 777-7777 have the details.</a:t>
            </a:r>
            <a:endParaRPr lang="en-US" sz="1700">
              <a:solidFill>
                <a:schemeClr val="bg1"/>
              </a:solidFill>
              <a:latin typeface="Arial" charset="0"/>
              <a:ea typeface="ＭＳ Ｐゴシック" charset="0"/>
            </a:endParaRPr>
          </a:p>
        </p:txBody>
      </p:sp>
      <p:cxnSp>
        <p:nvCxnSpPr>
          <p:cNvPr id="282674" name="AutoShape 50"/>
          <p:cNvCxnSpPr>
            <a:cxnSpLocks noChangeShapeType="1"/>
          </p:cNvCxnSpPr>
          <p:nvPr/>
        </p:nvCxnSpPr>
        <p:spPr bwMode="auto">
          <a:xfrm rot="5400000" flipV="1">
            <a:off x="1820863" y="3822700"/>
            <a:ext cx="1588" cy="2719387"/>
          </a:xfrm>
          <a:prstGeom prst="bentConnector3">
            <a:avLst>
              <a:gd name="adj1" fmla="val -7200000"/>
            </a:avLst>
          </a:prstGeom>
          <a:noFill/>
          <a:ln w="25400">
            <a:solidFill>
              <a:srgbClr val="99CC00"/>
            </a:solidFill>
            <a:miter lim="800000"/>
            <a:headEnd type="triangle" w="med" len="me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282675" name="AutoShape 51"/>
          <p:cNvCxnSpPr>
            <a:cxnSpLocks noChangeShapeType="1"/>
          </p:cNvCxnSpPr>
          <p:nvPr/>
        </p:nvCxnSpPr>
        <p:spPr bwMode="auto">
          <a:xfrm rot="5400000" flipV="1">
            <a:off x="5545138" y="4022725"/>
            <a:ext cx="1588" cy="2319337"/>
          </a:xfrm>
          <a:prstGeom prst="bentConnector3">
            <a:avLst>
              <a:gd name="adj1" fmla="val -7400000"/>
            </a:avLst>
          </a:prstGeom>
          <a:noFill/>
          <a:ln w="25400">
            <a:solidFill>
              <a:srgbClr val="99CC00"/>
            </a:solidFill>
            <a:miter lim="800000"/>
            <a:headEnd type="triangle" w="med" len="me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282676" name="AutoShape 52"/>
          <p:cNvCxnSpPr>
            <a:cxnSpLocks noChangeShapeType="1"/>
          </p:cNvCxnSpPr>
          <p:nvPr/>
        </p:nvCxnSpPr>
        <p:spPr bwMode="auto">
          <a:xfrm rot="16200000" flipH="1">
            <a:off x="3963988" y="3217862"/>
            <a:ext cx="1588" cy="5338763"/>
          </a:xfrm>
          <a:prstGeom prst="bentConnector3">
            <a:avLst>
              <a:gd name="adj1" fmla="val 14000000"/>
            </a:avLst>
          </a:prstGeom>
          <a:noFill/>
          <a:ln w="25400">
            <a:solidFill>
              <a:srgbClr val="FF0000"/>
            </a:solidFill>
            <a:miter lim="800000"/>
            <a:headEnd type="triangle" w="med" len="me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282677" name="AutoShape 53"/>
          <p:cNvCxnSpPr>
            <a:cxnSpLocks noChangeShapeType="1"/>
          </p:cNvCxnSpPr>
          <p:nvPr/>
        </p:nvCxnSpPr>
        <p:spPr bwMode="auto">
          <a:xfrm rot="16200000" flipH="1">
            <a:off x="3659188" y="2755900"/>
            <a:ext cx="1588" cy="6243637"/>
          </a:xfrm>
          <a:prstGeom prst="bentConnector3">
            <a:avLst>
              <a:gd name="adj1" fmla="val 19700000"/>
            </a:avLst>
          </a:prstGeom>
          <a:noFill/>
          <a:ln w="25400">
            <a:solidFill>
              <a:srgbClr val="FF0000"/>
            </a:solidFill>
            <a:miter lim="800000"/>
            <a:headEnd type="triangle" w="med" len="me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282678" name="AutoShape 54"/>
          <p:cNvCxnSpPr>
            <a:cxnSpLocks noChangeShapeType="1"/>
            <a:stCxn id="282670" idx="2"/>
            <a:endCxn id="282669" idx="2"/>
          </p:cNvCxnSpPr>
          <p:nvPr/>
        </p:nvCxnSpPr>
        <p:spPr bwMode="auto">
          <a:xfrm rot="16200000" flipH="1">
            <a:off x="2268538" y="4979987"/>
            <a:ext cx="1588" cy="1814513"/>
          </a:xfrm>
          <a:prstGeom prst="bentConnector3">
            <a:avLst>
              <a:gd name="adj1" fmla="val 8200000"/>
            </a:avLst>
          </a:prstGeom>
          <a:noFill/>
          <a:ln w="25400">
            <a:solidFill>
              <a:srgbClr val="FF0000"/>
            </a:solidFill>
            <a:miter lim="800000"/>
            <a:headEnd type="triangle" w="med" len="me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282679" name="Rectangle 55"/>
          <p:cNvSpPr>
            <a:spLocks noGrp="1" noChangeArrowheads="1"/>
          </p:cNvSpPr>
          <p:nvPr>
            <p:ph type="body" sz="half" idx="1"/>
          </p:nvPr>
        </p:nvSpPr>
        <p:spPr>
          <a:xfrm>
            <a:off x="4343400" y="1295400"/>
            <a:ext cx="4876800" cy="2209800"/>
          </a:xfrm>
          <a:noFill/>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lnSpc>
                <a:spcPct val="80000"/>
              </a:lnSpc>
              <a:buFont typeface="Wingdings" charset="0"/>
              <a:buChar char="§"/>
              <a:defRPr/>
            </a:pPr>
            <a:r>
              <a:rPr lang="en-US" sz="1400" dirty="0">
                <a:ea typeface="ＭＳ Ｐゴシック" charset="0"/>
                <a:cs typeface="ＭＳ Ｐゴシック" charset="0"/>
              </a:rPr>
              <a:t>Rules expressed in SQL</a:t>
            </a:r>
          </a:p>
          <a:p>
            <a:pPr lvl="1">
              <a:lnSpc>
                <a:spcPct val="80000"/>
              </a:lnSpc>
              <a:buFont typeface="Arial" charset="0"/>
              <a:buChar char="–"/>
              <a:defRPr/>
            </a:pPr>
            <a:r>
              <a:rPr lang="en-US" sz="1400" dirty="0">
                <a:ea typeface="ＭＳ Ｐゴシック" charset="0"/>
              </a:rPr>
              <a:t>Select, Project, Join, Union all, Except all</a:t>
            </a:r>
          </a:p>
          <a:p>
            <a:pPr lvl="1">
              <a:lnSpc>
                <a:spcPct val="80000"/>
              </a:lnSpc>
              <a:buFont typeface="Arial" charset="0"/>
              <a:buChar char="–"/>
              <a:defRPr/>
            </a:pPr>
            <a:r>
              <a:rPr lang="en-US" sz="1400" dirty="0">
                <a:ea typeface="ＭＳ Ｐゴシック" charset="0"/>
              </a:rPr>
              <a:t>Text-specific extensions </a:t>
            </a:r>
          </a:p>
          <a:p>
            <a:pPr lvl="2">
              <a:lnSpc>
                <a:spcPct val="80000"/>
              </a:lnSpc>
              <a:defRPr/>
            </a:pPr>
            <a:r>
              <a:rPr lang="en-US" sz="1200" dirty="0">
                <a:ea typeface="ＭＳ Ｐゴシック" charset="0"/>
              </a:rPr>
              <a:t>Regex, Dictionary table functions</a:t>
            </a:r>
          </a:p>
          <a:p>
            <a:pPr lvl="2">
              <a:lnSpc>
                <a:spcPct val="80000"/>
              </a:lnSpc>
              <a:defRPr/>
            </a:pPr>
            <a:r>
              <a:rPr lang="en-US" sz="1200" dirty="0">
                <a:ea typeface="ＭＳ Ｐゴシック" charset="0"/>
              </a:rPr>
              <a:t>New selection/join predicates</a:t>
            </a:r>
          </a:p>
          <a:p>
            <a:pPr lvl="1">
              <a:lnSpc>
                <a:spcPct val="80000"/>
              </a:lnSpc>
              <a:buFont typeface="Arial" charset="0"/>
              <a:buChar char="–"/>
              <a:defRPr/>
            </a:pPr>
            <a:r>
              <a:rPr lang="en-US" sz="1400" dirty="0">
                <a:ea typeface="ＭＳ Ｐゴシック" charset="0"/>
              </a:rPr>
              <a:t>Can express core functionality of IE rule languages</a:t>
            </a:r>
          </a:p>
          <a:p>
            <a:pPr lvl="2">
              <a:lnSpc>
                <a:spcPct val="80000"/>
              </a:lnSpc>
              <a:defRPr/>
            </a:pPr>
            <a:r>
              <a:rPr lang="en-US" sz="1200" dirty="0">
                <a:ea typeface="ＭＳ Ｐゴシック" charset="0"/>
              </a:rPr>
              <a:t>AQL, CPSL, </a:t>
            </a:r>
            <a:r>
              <a:rPr lang="en-US" sz="1200" dirty="0" err="1">
                <a:ea typeface="ＭＳ Ｐゴシック" charset="0"/>
              </a:rPr>
              <a:t>XLog</a:t>
            </a:r>
            <a:endParaRPr lang="en-US" sz="1200" dirty="0">
              <a:ea typeface="ＭＳ Ｐゴシック" charset="0"/>
            </a:endParaRPr>
          </a:p>
          <a:p>
            <a:pPr>
              <a:lnSpc>
                <a:spcPct val="80000"/>
              </a:lnSpc>
              <a:buFont typeface="Wingdings" charset="0"/>
              <a:buChar char="§"/>
              <a:defRPr/>
            </a:pPr>
            <a:r>
              <a:rPr lang="en-US" sz="1400" dirty="0">
                <a:ea typeface="ＭＳ Ｐゴシック" charset="0"/>
                <a:cs typeface="ＭＳ Ｐゴシック" charset="0"/>
              </a:rPr>
              <a:t>Relational data model</a:t>
            </a:r>
          </a:p>
          <a:p>
            <a:pPr lvl="1">
              <a:lnSpc>
                <a:spcPct val="80000"/>
              </a:lnSpc>
              <a:buFont typeface="Arial" charset="0"/>
              <a:buChar char="–"/>
              <a:defRPr/>
            </a:pPr>
            <a:r>
              <a:rPr lang="en-US" sz="1400" dirty="0">
                <a:ea typeface="ＭＳ Ｐゴシック" charset="0"/>
              </a:rPr>
              <a:t>Tuples and views</a:t>
            </a:r>
          </a:p>
          <a:p>
            <a:pPr lvl="1">
              <a:lnSpc>
                <a:spcPct val="80000"/>
              </a:lnSpc>
              <a:buFont typeface="Arial" charset="0"/>
              <a:buChar char="–"/>
              <a:defRPr/>
            </a:pPr>
            <a:r>
              <a:rPr lang="en-US" sz="1400" dirty="0" smtClean="0">
                <a:ea typeface="ＭＳ Ｐゴシック" charset="0"/>
              </a:rPr>
              <a:t>New data type </a:t>
            </a:r>
            <a:r>
              <a:rPr lang="en-US" sz="1400" i="1" dirty="0">
                <a:ea typeface="ＭＳ Ｐゴシック" charset="0"/>
              </a:rPr>
              <a:t>span</a:t>
            </a:r>
            <a:r>
              <a:rPr lang="en-US" sz="1400" dirty="0">
                <a:ea typeface="ＭＳ Ｐゴシック" charset="0"/>
              </a:rPr>
              <a:t>: region of text in a document</a:t>
            </a:r>
          </a:p>
          <a:p>
            <a:pPr lvl="2">
              <a:lnSpc>
                <a:spcPct val="80000"/>
              </a:lnSpc>
              <a:defRPr/>
            </a:pPr>
            <a:endParaRPr lang="en-US" sz="1200" dirty="0">
              <a:ea typeface="ＭＳ Ｐゴシック" charset="0"/>
            </a:endParaRPr>
          </a:p>
          <a:p>
            <a:pPr lvl="2">
              <a:lnSpc>
                <a:spcPct val="80000"/>
              </a:lnSpc>
              <a:defRPr/>
            </a:pPr>
            <a:endParaRPr lang="en-US" sz="1200" dirty="0">
              <a:ea typeface="ＭＳ Ｐゴシック" charset="0"/>
            </a:endParaRPr>
          </a:p>
        </p:txBody>
      </p:sp>
      <p:sp>
        <p:nvSpPr>
          <p:cNvPr id="2" name="Rectangle 1"/>
          <p:cNvSpPr/>
          <p:nvPr/>
        </p:nvSpPr>
        <p:spPr>
          <a:xfrm>
            <a:off x="1473199" y="2290762"/>
            <a:ext cx="6113463" cy="2279430"/>
          </a:xfrm>
          <a:prstGeom prst="rect">
            <a:avLst/>
          </a:prstGeom>
          <a:solidFill>
            <a:srgbClr val="FFFADE"/>
          </a:solidFill>
          <a:effectLst>
            <a:outerShdw blurRad="50800" dist="38100" dir="2700000" algn="tl" rotWithShape="0">
              <a:prstClr val="black">
                <a:alpha val="40000"/>
              </a:prstClr>
            </a:outerShdw>
          </a:effectLst>
        </p:spPr>
        <p:txBody>
          <a:bodyPr wrap="square" anchor="ctr" anchorCtr="0">
            <a:noAutofit/>
          </a:bodyPr>
          <a:lstStyle/>
          <a:p>
            <a:pPr algn="ctr">
              <a:lnSpc>
                <a:spcPct val="80000"/>
              </a:lnSpc>
            </a:pPr>
            <a:r>
              <a:rPr lang="en-US" altLang="en-US" sz="2800" b="1" dirty="0" smtClean="0">
                <a:latin typeface="Whitney Light" pitchFamily="50" charset="0"/>
              </a:rPr>
              <a:t>Challenges</a:t>
            </a:r>
          </a:p>
          <a:p>
            <a:pPr>
              <a:lnSpc>
                <a:spcPct val="80000"/>
              </a:lnSpc>
            </a:pPr>
            <a:endParaRPr lang="en-US" altLang="en-US" sz="2800" b="1" dirty="0" smtClean="0">
              <a:latin typeface="Whitney Light" pitchFamily="50" charset="0"/>
            </a:endParaRPr>
          </a:p>
          <a:p>
            <a:pPr marL="285750" indent="-285750">
              <a:lnSpc>
                <a:spcPct val="80000"/>
              </a:lnSpc>
              <a:buFont typeface="Arial" panose="020B0604020202020204" pitchFamily="34" charset="0"/>
              <a:buChar char="•"/>
            </a:pPr>
            <a:r>
              <a:rPr lang="en-US" altLang="en-US" sz="2800" dirty="0" smtClean="0">
                <a:latin typeface="Whitney Light" pitchFamily="50" charset="0"/>
              </a:rPr>
              <a:t>Which </a:t>
            </a:r>
            <a:r>
              <a:rPr lang="en-US" altLang="en-US" sz="2800" dirty="0">
                <a:latin typeface="Whitney Light" pitchFamily="50" charset="0"/>
              </a:rPr>
              <a:t>rule to refine </a:t>
            </a:r>
            <a:r>
              <a:rPr lang="en-US" altLang="en-US" sz="2800" dirty="0" smtClean="0">
                <a:latin typeface="Whitney Light" pitchFamily="50" charset="0"/>
              </a:rPr>
              <a:t>and how?</a:t>
            </a:r>
          </a:p>
          <a:p>
            <a:pPr marL="285750" indent="-285750">
              <a:lnSpc>
                <a:spcPct val="80000"/>
              </a:lnSpc>
              <a:buFont typeface="Arial" panose="020B0604020202020204" pitchFamily="34" charset="0"/>
              <a:buChar char="•"/>
            </a:pPr>
            <a:r>
              <a:rPr lang="en-US" altLang="en-US" sz="2800" dirty="0" smtClean="0">
                <a:latin typeface="Whitney Light" pitchFamily="50" charset="0"/>
              </a:rPr>
              <a:t>What </a:t>
            </a:r>
            <a:r>
              <a:rPr lang="en-US" altLang="en-US" sz="2800" dirty="0">
                <a:latin typeface="Whitney Light" pitchFamily="50" charset="0"/>
              </a:rPr>
              <a:t>are </a:t>
            </a:r>
            <a:r>
              <a:rPr lang="en-US" altLang="en-US" sz="2800" dirty="0" smtClean="0">
                <a:latin typeface="Whitney Light" pitchFamily="50" charset="0"/>
              </a:rPr>
              <a:t>the </a:t>
            </a:r>
            <a:r>
              <a:rPr lang="en-US" altLang="en-US" sz="2800" dirty="0">
                <a:latin typeface="Whitney Light" pitchFamily="50" charset="0"/>
              </a:rPr>
              <a:t>effects and side-effects? </a:t>
            </a:r>
          </a:p>
        </p:txBody>
      </p:sp>
    </p:spTree>
    <p:extLst>
      <p:ext uri="{BB962C8B-B14F-4D97-AF65-F5344CB8AC3E}">
        <p14:creationId xmlns:p14="http://schemas.microsoft.com/office/powerpoint/2010/main" val="315307630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82669"/>
                                        </p:tgtEl>
                                        <p:attrNameLst>
                                          <p:attrName>style.visibility</p:attrName>
                                        </p:attrNameLst>
                                      </p:cBhvr>
                                      <p:to>
                                        <p:strVal val="visible"/>
                                      </p:to>
                                    </p:set>
                                    <p:animEffect transition="in" filter="wipe(left)">
                                      <p:cBhvr>
                                        <p:cTn id="7" dur="500"/>
                                        <p:tgtEl>
                                          <p:spTgt spid="28266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82672"/>
                                        </p:tgtEl>
                                        <p:attrNameLst>
                                          <p:attrName>style.visibility</p:attrName>
                                        </p:attrNameLst>
                                      </p:cBhvr>
                                      <p:to>
                                        <p:strVal val="visible"/>
                                      </p:to>
                                    </p:set>
                                    <p:animEffect transition="in" filter="wipe(left)">
                                      <p:cBhvr>
                                        <p:cTn id="10" dur="500"/>
                                        <p:tgtEl>
                                          <p:spTgt spid="282672"/>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282668"/>
                                        </p:tgtEl>
                                        <p:attrNameLst>
                                          <p:attrName>style.visibility</p:attrName>
                                        </p:attrNameLst>
                                      </p:cBhvr>
                                      <p:to>
                                        <p:strVal val="visible"/>
                                      </p:to>
                                    </p:set>
                                    <p:animEffect transition="in" filter="wipe(left)">
                                      <p:cBhvr>
                                        <p:cTn id="15" dur="500"/>
                                        <p:tgtEl>
                                          <p:spTgt spid="282668"/>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82670"/>
                                        </p:tgtEl>
                                        <p:attrNameLst>
                                          <p:attrName>style.visibility</p:attrName>
                                        </p:attrNameLst>
                                      </p:cBhvr>
                                      <p:to>
                                        <p:strVal val="visible"/>
                                      </p:to>
                                    </p:set>
                                    <p:animEffect transition="in" filter="wipe(left)">
                                      <p:cBhvr>
                                        <p:cTn id="18" dur="500"/>
                                        <p:tgtEl>
                                          <p:spTgt spid="282670"/>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282671"/>
                                        </p:tgtEl>
                                        <p:attrNameLst>
                                          <p:attrName>style.visibility</p:attrName>
                                        </p:attrNameLst>
                                      </p:cBhvr>
                                      <p:to>
                                        <p:strVal val="visible"/>
                                      </p:to>
                                    </p:set>
                                    <p:animEffect transition="in" filter="wipe(left)">
                                      <p:cBhvr>
                                        <p:cTn id="21" dur="500"/>
                                        <p:tgtEl>
                                          <p:spTgt spid="282671"/>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8" fill="hold" nodeType="clickEffect">
                                  <p:stCondLst>
                                    <p:cond delay="0"/>
                                  </p:stCondLst>
                                  <p:childTnLst>
                                    <p:set>
                                      <p:cBhvr>
                                        <p:cTn id="25" dur="1" fill="hold">
                                          <p:stCondLst>
                                            <p:cond delay="0"/>
                                          </p:stCondLst>
                                        </p:cTn>
                                        <p:tgtEl>
                                          <p:spTgt spid="282675"/>
                                        </p:tgtEl>
                                        <p:attrNameLst>
                                          <p:attrName>style.visibility</p:attrName>
                                        </p:attrNameLst>
                                      </p:cBhvr>
                                      <p:to>
                                        <p:strVal val="visible"/>
                                      </p:to>
                                    </p:set>
                                    <p:animEffect transition="in" filter="wipe(left)">
                                      <p:cBhvr>
                                        <p:cTn id="26" dur="500"/>
                                        <p:tgtEl>
                                          <p:spTgt spid="282675"/>
                                        </p:tgtEl>
                                      </p:cBhvr>
                                    </p:animEffect>
                                  </p:childTnLst>
                                </p:cTn>
                              </p:par>
                              <p:par>
                                <p:cTn id="27" presetID="22" presetClass="entr" presetSubtype="8" fill="hold" nodeType="withEffect">
                                  <p:stCondLst>
                                    <p:cond delay="0"/>
                                  </p:stCondLst>
                                  <p:childTnLst>
                                    <p:set>
                                      <p:cBhvr>
                                        <p:cTn id="28" dur="1" fill="hold">
                                          <p:stCondLst>
                                            <p:cond delay="0"/>
                                          </p:stCondLst>
                                        </p:cTn>
                                        <p:tgtEl>
                                          <p:spTgt spid="282674"/>
                                        </p:tgtEl>
                                        <p:attrNameLst>
                                          <p:attrName>style.visibility</p:attrName>
                                        </p:attrNameLst>
                                      </p:cBhvr>
                                      <p:to>
                                        <p:strVal val="visible"/>
                                      </p:to>
                                    </p:set>
                                    <p:animEffect transition="in" filter="wipe(left)">
                                      <p:cBhvr>
                                        <p:cTn id="29" dur="500"/>
                                        <p:tgtEl>
                                          <p:spTgt spid="282674"/>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8" fill="hold" nodeType="clickEffect">
                                  <p:stCondLst>
                                    <p:cond delay="0"/>
                                  </p:stCondLst>
                                  <p:childTnLst>
                                    <p:set>
                                      <p:cBhvr>
                                        <p:cTn id="33" dur="1" fill="hold">
                                          <p:stCondLst>
                                            <p:cond delay="0"/>
                                          </p:stCondLst>
                                        </p:cTn>
                                        <p:tgtEl>
                                          <p:spTgt spid="282677"/>
                                        </p:tgtEl>
                                        <p:attrNameLst>
                                          <p:attrName>style.visibility</p:attrName>
                                        </p:attrNameLst>
                                      </p:cBhvr>
                                      <p:to>
                                        <p:strVal val="visible"/>
                                      </p:to>
                                    </p:set>
                                    <p:animEffect transition="in" filter="wipe(left)">
                                      <p:cBhvr>
                                        <p:cTn id="34" dur="500"/>
                                        <p:tgtEl>
                                          <p:spTgt spid="282677"/>
                                        </p:tgtEl>
                                      </p:cBhvr>
                                    </p:animEffect>
                                  </p:childTnLst>
                                </p:cTn>
                              </p:par>
                              <p:par>
                                <p:cTn id="35" presetID="22" presetClass="entr" presetSubtype="8" fill="hold" nodeType="withEffect">
                                  <p:stCondLst>
                                    <p:cond delay="0"/>
                                  </p:stCondLst>
                                  <p:childTnLst>
                                    <p:set>
                                      <p:cBhvr>
                                        <p:cTn id="36" dur="1" fill="hold">
                                          <p:stCondLst>
                                            <p:cond delay="0"/>
                                          </p:stCondLst>
                                        </p:cTn>
                                        <p:tgtEl>
                                          <p:spTgt spid="282676"/>
                                        </p:tgtEl>
                                        <p:attrNameLst>
                                          <p:attrName>style.visibility</p:attrName>
                                        </p:attrNameLst>
                                      </p:cBhvr>
                                      <p:to>
                                        <p:strVal val="visible"/>
                                      </p:to>
                                    </p:set>
                                    <p:animEffect transition="in" filter="wipe(left)">
                                      <p:cBhvr>
                                        <p:cTn id="37" dur="500"/>
                                        <p:tgtEl>
                                          <p:spTgt spid="282676"/>
                                        </p:tgtEl>
                                      </p:cBhvr>
                                    </p:animEffect>
                                  </p:childTnLst>
                                </p:cTn>
                              </p:par>
                              <p:par>
                                <p:cTn id="38" presetID="22" presetClass="entr" presetSubtype="8" fill="hold" nodeType="withEffect">
                                  <p:stCondLst>
                                    <p:cond delay="0"/>
                                  </p:stCondLst>
                                  <p:childTnLst>
                                    <p:set>
                                      <p:cBhvr>
                                        <p:cTn id="39" dur="1" fill="hold">
                                          <p:stCondLst>
                                            <p:cond delay="0"/>
                                          </p:stCondLst>
                                        </p:cTn>
                                        <p:tgtEl>
                                          <p:spTgt spid="282678"/>
                                        </p:tgtEl>
                                        <p:attrNameLst>
                                          <p:attrName>style.visibility</p:attrName>
                                        </p:attrNameLst>
                                      </p:cBhvr>
                                      <p:to>
                                        <p:strVal val="visible"/>
                                      </p:to>
                                    </p:set>
                                    <p:animEffect transition="in" filter="wipe(left)">
                                      <p:cBhvr>
                                        <p:cTn id="40" dur="500"/>
                                        <p:tgtEl>
                                          <p:spTgt spid="282678"/>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9" presetClass="entr" presetSubtype="0" fill="hold" nodeType="clickEffect">
                                  <p:stCondLst>
                                    <p:cond delay="0"/>
                                  </p:stCondLst>
                                  <p:childTnLst>
                                    <p:set>
                                      <p:cBhvr>
                                        <p:cTn id="44" dur="1" fill="hold">
                                          <p:stCondLst>
                                            <p:cond delay="0"/>
                                          </p:stCondLst>
                                        </p:cTn>
                                        <p:tgtEl>
                                          <p:spTgt spid="282679">
                                            <p:txEl>
                                              <p:pRg st="0" end="0"/>
                                            </p:txEl>
                                          </p:spTgt>
                                        </p:tgtEl>
                                        <p:attrNameLst>
                                          <p:attrName>style.visibility</p:attrName>
                                        </p:attrNameLst>
                                      </p:cBhvr>
                                      <p:to>
                                        <p:strVal val="visible"/>
                                      </p:to>
                                    </p:set>
                                    <p:animEffect transition="in" filter="dissolve">
                                      <p:cBhvr>
                                        <p:cTn id="45" dur="500"/>
                                        <p:tgtEl>
                                          <p:spTgt spid="282679">
                                            <p:txEl>
                                              <p:pRg st="0" end="0"/>
                                            </p:txEl>
                                          </p:spTgt>
                                        </p:tgtEl>
                                      </p:cBhvr>
                                    </p:animEffect>
                                  </p:childTnLst>
                                </p:cTn>
                              </p:par>
                              <p:par>
                                <p:cTn id="46" presetID="9" presetClass="entr" presetSubtype="0" fill="hold" nodeType="withEffect">
                                  <p:stCondLst>
                                    <p:cond delay="0"/>
                                  </p:stCondLst>
                                  <p:childTnLst>
                                    <p:set>
                                      <p:cBhvr>
                                        <p:cTn id="47" dur="1" fill="hold">
                                          <p:stCondLst>
                                            <p:cond delay="0"/>
                                          </p:stCondLst>
                                        </p:cTn>
                                        <p:tgtEl>
                                          <p:spTgt spid="282679">
                                            <p:txEl>
                                              <p:pRg st="1" end="1"/>
                                            </p:txEl>
                                          </p:spTgt>
                                        </p:tgtEl>
                                        <p:attrNameLst>
                                          <p:attrName>style.visibility</p:attrName>
                                        </p:attrNameLst>
                                      </p:cBhvr>
                                      <p:to>
                                        <p:strVal val="visible"/>
                                      </p:to>
                                    </p:set>
                                    <p:animEffect transition="in" filter="dissolve">
                                      <p:cBhvr>
                                        <p:cTn id="48" dur="500"/>
                                        <p:tgtEl>
                                          <p:spTgt spid="282679">
                                            <p:txEl>
                                              <p:pRg st="1" end="1"/>
                                            </p:txEl>
                                          </p:spTgt>
                                        </p:tgtEl>
                                      </p:cBhvr>
                                    </p:animEffect>
                                  </p:childTnLst>
                                </p:cTn>
                              </p:par>
                              <p:par>
                                <p:cTn id="49" presetID="9" presetClass="entr" presetSubtype="0" fill="hold" nodeType="withEffect">
                                  <p:stCondLst>
                                    <p:cond delay="0"/>
                                  </p:stCondLst>
                                  <p:childTnLst>
                                    <p:set>
                                      <p:cBhvr>
                                        <p:cTn id="50" dur="1" fill="hold">
                                          <p:stCondLst>
                                            <p:cond delay="0"/>
                                          </p:stCondLst>
                                        </p:cTn>
                                        <p:tgtEl>
                                          <p:spTgt spid="282679">
                                            <p:txEl>
                                              <p:pRg st="2" end="2"/>
                                            </p:txEl>
                                          </p:spTgt>
                                        </p:tgtEl>
                                        <p:attrNameLst>
                                          <p:attrName>style.visibility</p:attrName>
                                        </p:attrNameLst>
                                      </p:cBhvr>
                                      <p:to>
                                        <p:strVal val="visible"/>
                                      </p:to>
                                    </p:set>
                                    <p:animEffect transition="in" filter="dissolve">
                                      <p:cBhvr>
                                        <p:cTn id="51" dur="500"/>
                                        <p:tgtEl>
                                          <p:spTgt spid="282679">
                                            <p:txEl>
                                              <p:pRg st="2" end="2"/>
                                            </p:txEl>
                                          </p:spTgt>
                                        </p:tgtEl>
                                      </p:cBhvr>
                                    </p:animEffect>
                                  </p:childTnLst>
                                </p:cTn>
                              </p:par>
                              <p:par>
                                <p:cTn id="52" presetID="9" presetClass="entr" presetSubtype="0" fill="hold" nodeType="withEffect">
                                  <p:stCondLst>
                                    <p:cond delay="0"/>
                                  </p:stCondLst>
                                  <p:childTnLst>
                                    <p:set>
                                      <p:cBhvr>
                                        <p:cTn id="53" dur="1" fill="hold">
                                          <p:stCondLst>
                                            <p:cond delay="0"/>
                                          </p:stCondLst>
                                        </p:cTn>
                                        <p:tgtEl>
                                          <p:spTgt spid="282679">
                                            <p:txEl>
                                              <p:pRg st="3" end="3"/>
                                            </p:txEl>
                                          </p:spTgt>
                                        </p:tgtEl>
                                        <p:attrNameLst>
                                          <p:attrName>style.visibility</p:attrName>
                                        </p:attrNameLst>
                                      </p:cBhvr>
                                      <p:to>
                                        <p:strVal val="visible"/>
                                      </p:to>
                                    </p:set>
                                    <p:animEffect transition="in" filter="dissolve">
                                      <p:cBhvr>
                                        <p:cTn id="54" dur="500"/>
                                        <p:tgtEl>
                                          <p:spTgt spid="282679">
                                            <p:txEl>
                                              <p:pRg st="3" end="3"/>
                                            </p:txEl>
                                          </p:spTgt>
                                        </p:tgtEl>
                                      </p:cBhvr>
                                    </p:animEffect>
                                  </p:childTnLst>
                                </p:cTn>
                              </p:par>
                              <p:par>
                                <p:cTn id="55" presetID="9" presetClass="entr" presetSubtype="0" fill="hold" nodeType="withEffect">
                                  <p:stCondLst>
                                    <p:cond delay="0"/>
                                  </p:stCondLst>
                                  <p:childTnLst>
                                    <p:set>
                                      <p:cBhvr>
                                        <p:cTn id="56" dur="1" fill="hold">
                                          <p:stCondLst>
                                            <p:cond delay="0"/>
                                          </p:stCondLst>
                                        </p:cTn>
                                        <p:tgtEl>
                                          <p:spTgt spid="282679">
                                            <p:txEl>
                                              <p:pRg st="4" end="4"/>
                                            </p:txEl>
                                          </p:spTgt>
                                        </p:tgtEl>
                                        <p:attrNameLst>
                                          <p:attrName>style.visibility</p:attrName>
                                        </p:attrNameLst>
                                      </p:cBhvr>
                                      <p:to>
                                        <p:strVal val="visible"/>
                                      </p:to>
                                    </p:set>
                                    <p:animEffect transition="in" filter="dissolve">
                                      <p:cBhvr>
                                        <p:cTn id="57" dur="500"/>
                                        <p:tgtEl>
                                          <p:spTgt spid="282679">
                                            <p:txEl>
                                              <p:pRg st="4" end="4"/>
                                            </p:txEl>
                                          </p:spTgt>
                                        </p:tgtEl>
                                      </p:cBhvr>
                                    </p:animEffect>
                                  </p:childTnLst>
                                </p:cTn>
                              </p:par>
                              <p:par>
                                <p:cTn id="58" presetID="9" presetClass="entr" presetSubtype="0" fill="hold" nodeType="withEffect">
                                  <p:stCondLst>
                                    <p:cond delay="0"/>
                                  </p:stCondLst>
                                  <p:childTnLst>
                                    <p:set>
                                      <p:cBhvr>
                                        <p:cTn id="59" dur="1" fill="hold">
                                          <p:stCondLst>
                                            <p:cond delay="0"/>
                                          </p:stCondLst>
                                        </p:cTn>
                                        <p:tgtEl>
                                          <p:spTgt spid="282679">
                                            <p:txEl>
                                              <p:pRg st="5" end="5"/>
                                            </p:txEl>
                                          </p:spTgt>
                                        </p:tgtEl>
                                        <p:attrNameLst>
                                          <p:attrName>style.visibility</p:attrName>
                                        </p:attrNameLst>
                                      </p:cBhvr>
                                      <p:to>
                                        <p:strVal val="visible"/>
                                      </p:to>
                                    </p:set>
                                    <p:animEffect transition="in" filter="dissolve">
                                      <p:cBhvr>
                                        <p:cTn id="60" dur="500"/>
                                        <p:tgtEl>
                                          <p:spTgt spid="282679">
                                            <p:txEl>
                                              <p:pRg st="5" end="5"/>
                                            </p:txEl>
                                          </p:spTgt>
                                        </p:tgtEl>
                                      </p:cBhvr>
                                    </p:animEffect>
                                  </p:childTnLst>
                                </p:cTn>
                              </p:par>
                              <p:par>
                                <p:cTn id="61" presetID="9" presetClass="entr" presetSubtype="0" fill="hold" nodeType="withEffect">
                                  <p:stCondLst>
                                    <p:cond delay="0"/>
                                  </p:stCondLst>
                                  <p:childTnLst>
                                    <p:set>
                                      <p:cBhvr>
                                        <p:cTn id="62" dur="1" fill="hold">
                                          <p:stCondLst>
                                            <p:cond delay="0"/>
                                          </p:stCondLst>
                                        </p:cTn>
                                        <p:tgtEl>
                                          <p:spTgt spid="282679">
                                            <p:txEl>
                                              <p:pRg st="6" end="6"/>
                                            </p:txEl>
                                          </p:spTgt>
                                        </p:tgtEl>
                                        <p:attrNameLst>
                                          <p:attrName>style.visibility</p:attrName>
                                        </p:attrNameLst>
                                      </p:cBhvr>
                                      <p:to>
                                        <p:strVal val="visible"/>
                                      </p:to>
                                    </p:set>
                                    <p:animEffect transition="in" filter="dissolve">
                                      <p:cBhvr>
                                        <p:cTn id="63" dur="500"/>
                                        <p:tgtEl>
                                          <p:spTgt spid="282679">
                                            <p:txEl>
                                              <p:pRg st="6" end="6"/>
                                            </p:txEl>
                                          </p:spTgt>
                                        </p:tgtEl>
                                      </p:cBhvr>
                                    </p:animEffect>
                                  </p:childTnLst>
                                </p:cTn>
                              </p:par>
                              <p:par>
                                <p:cTn id="64" presetID="9" presetClass="entr" presetSubtype="0" fill="hold" nodeType="withEffect">
                                  <p:stCondLst>
                                    <p:cond delay="0"/>
                                  </p:stCondLst>
                                  <p:childTnLst>
                                    <p:set>
                                      <p:cBhvr>
                                        <p:cTn id="65" dur="1" fill="hold">
                                          <p:stCondLst>
                                            <p:cond delay="0"/>
                                          </p:stCondLst>
                                        </p:cTn>
                                        <p:tgtEl>
                                          <p:spTgt spid="282679">
                                            <p:txEl>
                                              <p:pRg st="7" end="7"/>
                                            </p:txEl>
                                          </p:spTgt>
                                        </p:tgtEl>
                                        <p:attrNameLst>
                                          <p:attrName>style.visibility</p:attrName>
                                        </p:attrNameLst>
                                      </p:cBhvr>
                                      <p:to>
                                        <p:strVal val="visible"/>
                                      </p:to>
                                    </p:set>
                                    <p:animEffect transition="in" filter="dissolve">
                                      <p:cBhvr>
                                        <p:cTn id="66" dur="500"/>
                                        <p:tgtEl>
                                          <p:spTgt spid="282679">
                                            <p:txEl>
                                              <p:pRg st="7" end="7"/>
                                            </p:txEl>
                                          </p:spTgt>
                                        </p:tgtEl>
                                      </p:cBhvr>
                                    </p:animEffect>
                                  </p:childTnLst>
                                </p:cTn>
                              </p:par>
                              <p:par>
                                <p:cTn id="67" presetID="9" presetClass="entr" presetSubtype="0" fill="hold" nodeType="withEffect">
                                  <p:stCondLst>
                                    <p:cond delay="0"/>
                                  </p:stCondLst>
                                  <p:childTnLst>
                                    <p:set>
                                      <p:cBhvr>
                                        <p:cTn id="68" dur="1" fill="hold">
                                          <p:stCondLst>
                                            <p:cond delay="0"/>
                                          </p:stCondLst>
                                        </p:cTn>
                                        <p:tgtEl>
                                          <p:spTgt spid="282679">
                                            <p:txEl>
                                              <p:pRg st="8" end="8"/>
                                            </p:txEl>
                                          </p:spTgt>
                                        </p:tgtEl>
                                        <p:attrNameLst>
                                          <p:attrName>style.visibility</p:attrName>
                                        </p:attrNameLst>
                                      </p:cBhvr>
                                      <p:to>
                                        <p:strVal val="visible"/>
                                      </p:to>
                                    </p:set>
                                    <p:animEffect transition="in" filter="dissolve">
                                      <p:cBhvr>
                                        <p:cTn id="69" dur="500"/>
                                        <p:tgtEl>
                                          <p:spTgt spid="282679">
                                            <p:txEl>
                                              <p:pRg st="8" end="8"/>
                                            </p:txEl>
                                          </p:spTgt>
                                        </p:tgtEl>
                                      </p:cBhvr>
                                    </p:animEffect>
                                  </p:childTnLst>
                                </p:cTn>
                              </p:par>
                              <p:par>
                                <p:cTn id="70" presetID="9" presetClass="entr" presetSubtype="0" fill="hold" nodeType="withEffect">
                                  <p:stCondLst>
                                    <p:cond delay="0"/>
                                  </p:stCondLst>
                                  <p:childTnLst>
                                    <p:set>
                                      <p:cBhvr>
                                        <p:cTn id="71" dur="1" fill="hold">
                                          <p:stCondLst>
                                            <p:cond delay="0"/>
                                          </p:stCondLst>
                                        </p:cTn>
                                        <p:tgtEl>
                                          <p:spTgt spid="282679">
                                            <p:txEl>
                                              <p:pRg st="9" end="9"/>
                                            </p:txEl>
                                          </p:spTgt>
                                        </p:tgtEl>
                                        <p:attrNameLst>
                                          <p:attrName>style.visibility</p:attrName>
                                        </p:attrNameLst>
                                      </p:cBhvr>
                                      <p:to>
                                        <p:strVal val="visible"/>
                                      </p:to>
                                    </p:set>
                                    <p:animEffect transition="in" filter="dissolve">
                                      <p:cBhvr>
                                        <p:cTn id="72" dur="500"/>
                                        <p:tgtEl>
                                          <p:spTgt spid="282679">
                                            <p:txEl>
                                              <p:pRg st="9" end="9"/>
                                            </p:txEl>
                                          </p:spTgt>
                                        </p:tgtEl>
                                      </p:cBhvr>
                                    </p:animEffect>
                                  </p:childTnLst>
                                </p:cTn>
                              </p:par>
                              <p:par>
                                <p:cTn id="73" presetID="9" presetClass="entr" presetSubtype="0" fill="hold" grpId="0" nodeType="withEffect">
                                  <p:stCondLst>
                                    <p:cond delay="0"/>
                                  </p:stCondLst>
                                  <p:childTnLst>
                                    <p:set>
                                      <p:cBhvr>
                                        <p:cTn id="74" dur="1" fill="hold">
                                          <p:stCondLst>
                                            <p:cond delay="0"/>
                                          </p:stCondLst>
                                        </p:cTn>
                                        <p:tgtEl>
                                          <p:spTgt spid="282628"/>
                                        </p:tgtEl>
                                        <p:attrNameLst>
                                          <p:attrName>style.visibility</p:attrName>
                                        </p:attrNameLst>
                                      </p:cBhvr>
                                      <p:to>
                                        <p:strVal val="visible"/>
                                      </p:to>
                                    </p:set>
                                    <p:animEffect transition="in" filter="dissolve">
                                      <p:cBhvr>
                                        <p:cTn id="75" dur="500"/>
                                        <p:tgtEl>
                                          <p:spTgt spid="282628"/>
                                        </p:tgtEl>
                                      </p:cBhvr>
                                    </p:animEffect>
                                  </p:childTnLst>
                                </p:cTn>
                              </p:par>
                              <p:par>
                                <p:cTn id="76" presetID="9" presetClass="entr" presetSubtype="0" fill="hold" nodeType="withEffect">
                                  <p:stCondLst>
                                    <p:cond delay="0"/>
                                  </p:stCondLst>
                                  <p:childTnLst>
                                    <p:set>
                                      <p:cBhvr>
                                        <p:cTn id="77" dur="1" fill="hold">
                                          <p:stCondLst>
                                            <p:cond delay="0"/>
                                          </p:stCondLst>
                                        </p:cTn>
                                        <p:tgtEl>
                                          <p:spTgt spid="282629"/>
                                        </p:tgtEl>
                                        <p:attrNameLst>
                                          <p:attrName>style.visibility</p:attrName>
                                        </p:attrNameLst>
                                      </p:cBhvr>
                                      <p:to>
                                        <p:strVal val="visible"/>
                                      </p:to>
                                    </p:set>
                                    <p:animEffect transition="in" filter="dissolve">
                                      <p:cBhvr>
                                        <p:cTn id="78" dur="500"/>
                                        <p:tgtEl>
                                          <p:spTgt spid="282629"/>
                                        </p:tgtEl>
                                      </p:cBhvr>
                                    </p:animEffect>
                                  </p:childTnLst>
                                </p:cTn>
                              </p:par>
                              <p:par>
                                <p:cTn id="79" presetID="9" presetClass="entr" presetSubtype="0" fill="hold" grpId="0" nodeType="withEffect">
                                  <p:stCondLst>
                                    <p:cond delay="0"/>
                                  </p:stCondLst>
                                  <p:childTnLst>
                                    <p:set>
                                      <p:cBhvr>
                                        <p:cTn id="80" dur="1" fill="hold">
                                          <p:stCondLst>
                                            <p:cond delay="0"/>
                                          </p:stCondLst>
                                        </p:cTn>
                                        <p:tgtEl>
                                          <p:spTgt spid="282638"/>
                                        </p:tgtEl>
                                        <p:attrNameLst>
                                          <p:attrName>style.visibility</p:attrName>
                                        </p:attrNameLst>
                                      </p:cBhvr>
                                      <p:to>
                                        <p:strVal val="visible"/>
                                      </p:to>
                                    </p:set>
                                    <p:animEffect transition="in" filter="dissolve">
                                      <p:cBhvr>
                                        <p:cTn id="81" dur="500"/>
                                        <p:tgtEl>
                                          <p:spTgt spid="282638"/>
                                        </p:tgtEl>
                                      </p:cBhvr>
                                    </p:animEffect>
                                  </p:childTnLst>
                                </p:cTn>
                              </p:par>
                              <p:par>
                                <p:cTn id="82" presetID="9" presetClass="entr" presetSubtype="0" fill="hold" nodeType="withEffect">
                                  <p:stCondLst>
                                    <p:cond delay="0"/>
                                  </p:stCondLst>
                                  <p:childTnLst>
                                    <p:set>
                                      <p:cBhvr>
                                        <p:cTn id="83" dur="1" fill="hold">
                                          <p:stCondLst>
                                            <p:cond delay="0"/>
                                          </p:stCondLst>
                                        </p:cTn>
                                        <p:tgtEl>
                                          <p:spTgt spid="282639"/>
                                        </p:tgtEl>
                                        <p:attrNameLst>
                                          <p:attrName>style.visibility</p:attrName>
                                        </p:attrNameLst>
                                      </p:cBhvr>
                                      <p:to>
                                        <p:strVal val="visible"/>
                                      </p:to>
                                    </p:set>
                                    <p:animEffect transition="in" filter="dissolve">
                                      <p:cBhvr>
                                        <p:cTn id="84" dur="500"/>
                                        <p:tgtEl>
                                          <p:spTgt spid="282639"/>
                                        </p:tgtEl>
                                      </p:cBhvr>
                                    </p:animEffect>
                                  </p:childTnLst>
                                </p:cTn>
                              </p:par>
                              <p:par>
                                <p:cTn id="85" presetID="9" presetClass="entr" presetSubtype="0" fill="hold" grpId="0" nodeType="withEffect">
                                  <p:stCondLst>
                                    <p:cond delay="0"/>
                                  </p:stCondLst>
                                  <p:childTnLst>
                                    <p:set>
                                      <p:cBhvr>
                                        <p:cTn id="86" dur="1" fill="hold">
                                          <p:stCondLst>
                                            <p:cond delay="0"/>
                                          </p:stCondLst>
                                        </p:cTn>
                                        <p:tgtEl>
                                          <p:spTgt spid="282651"/>
                                        </p:tgtEl>
                                        <p:attrNameLst>
                                          <p:attrName>style.visibility</p:attrName>
                                        </p:attrNameLst>
                                      </p:cBhvr>
                                      <p:to>
                                        <p:strVal val="visible"/>
                                      </p:to>
                                    </p:set>
                                    <p:animEffect transition="in" filter="dissolve">
                                      <p:cBhvr>
                                        <p:cTn id="87" dur="500"/>
                                        <p:tgtEl>
                                          <p:spTgt spid="282651"/>
                                        </p:tgtEl>
                                      </p:cBhvr>
                                    </p:animEffect>
                                  </p:childTnLst>
                                </p:cTn>
                              </p:par>
                              <p:par>
                                <p:cTn id="88" presetID="9" presetClass="entr" presetSubtype="0" fill="hold" nodeType="withEffect">
                                  <p:stCondLst>
                                    <p:cond delay="0"/>
                                  </p:stCondLst>
                                  <p:childTnLst>
                                    <p:set>
                                      <p:cBhvr>
                                        <p:cTn id="89" dur="1" fill="hold">
                                          <p:stCondLst>
                                            <p:cond delay="0"/>
                                          </p:stCondLst>
                                        </p:cTn>
                                        <p:tgtEl>
                                          <p:spTgt spid="282652"/>
                                        </p:tgtEl>
                                        <p:attrNameLst>
                                          <p:attrName>style.visibility</p:attrName>
                                        </p:attrNameLst>
                                      </p:cBhvr>
                                      <p:to>
                                        <p:strVal val="visible"/>
                                      </p:to>
                                    </p:set>
                                    <p:animEffect transition="in" filter="dissolve">
                                      <p:cBhvr>
                                        <p:cTn id="90" dur="500"/>
                                        <p:tgtEl>
                                          <p:spTgt spid="282652"/>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grpId="0" nodeType="clickEffect">
                                  <p:stCondLst>
                                    <p:cond delay="0"/>
                                  </p:stCondLst>
                                  <p:childTnLst>
                                    <p:set>
                                      <p:cBhvr>
                                        <p:cTn id="94" dur="1" fill="hold">
                                          <p:stCondLst>
                                            <p:cond delay="0"/>
                                          </p:stCondLst>
                                        </p:cTn>
                                        <p:tgtEl>
                                          <p:spTgt spid="2"/>
                                        </p:tgtEl>
                                        <p:attrNameLst>
                                          <p:attrName>style.visibility</p:attrName>
                                        </p:attrNameLst>
                                      </p:cBhvr>
                                      <p:to>
                                        <p:strVal val="visible"/>
                                      </p:to>
                                    </p:set>
                                    <p:animEffect transition="in" filter="fade">
                                      <p:cBhvr>
                                        <p:cTn id="9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2628" grpId="0"/>
      <p:bldP spid="282638" grpId="0"/>
      <p:bldP spid="282651" grpId="0"/>
      <p:bldP spid="282668" grpId="0" animBg="1"/>
      <p:bldP spid="282669" grpId="0" animBg="1"/>
      <p:bldP spid="282670" grpId="0" animBg="1"/>
      <p:bldP spid="282671" grpId="0" animBg="1"/>
      <p:bldP spid="282672" grpId="0" animBg="1"/>
      <p:bldP spid="2"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8"/>
          <p:cNvSpPr>
            <a:spLocks noGrp="1" noChangeArrowheads="1"/>
          </p:cNvSpPr>
          <p:nvPr>
            <p:ph type="sldNum" sz="quarter" idx="10"/>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fld id="{FCF4ED93-88B4-4E8B-83DF-FE9382C0445D}" type="slidenum">
              <a:rPr lang="en-US" altLang="en-US" sz="1000">
                <a:solidFill>
                  <a:srgbClr val="FFFFFF"/>
                </a:solidFill>
              </a:rPr>
              <a:pPr eaLnBrk="1" hangingPunct="1"/>
              <a:t>75</a:t>
            </a:fld>
            <a:endParaRPr lang="en-US" altLang="en-US" sz="1000">
              <a:solidFill>
                <a:srgbClr val="FFFFFF"/>
              </a:solidFill>
            </a:endParaRPr>
          </a:p>
        </p:txBody>
      </p:sp>
      <p:sp>
        <p:nvSpPr>
          <p:cNvPr id="293890" name="Rectangle 2"/>
          <p:cNvSpPr>
            <a:spLocks noGrp="1" noChangeArrowheads="1"/>
          </p:cNvSpPr>
          <p:nvPr>
            <p:ph type="title"/>
          </p:nvPr>
        </p:nvSpPr>
        <p:spPr>
          <a:xfrm>
            <a:off x="153988" y="871538"/>
            <a:ext cx="8837612" cy="498475"/>
          </a:xfrm>
          <a:noFill/>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r>
              <a:rPr lang="en-US" altLang="en-US" dirty="0" smtClean="0"/>
              <a:t>Method Overview </a:t>
            </a:r>
            <a:r>
              <a:rPr lang="en-US" altLang="en-US" sz="1800" dirty="0" smtClean="0">
                <a:solidFill>
                  <a:schemeClr val="tx1"/>
                </a:solidFill>
              </a:rPr>
              <a:t>[Liu et al. VLDB 2010]</a:t>
            </a:r>
            <a:r>
              <a:rPr lang="en-US" altLang="en-US" b="1" dirty="0" smtClean="0">
                <a:solidFill>
                  <a:schemeClr val="accent2"/>
                </a:solidFill>
              </a:rPr>
              <a:t> </a:t>
            </a:r>
          </a:p>
        </p:txBody>
      </p:sp>
      <p:sp>
        <p:nvSpPr>
          <p:cNvPr id="293891" name="Rectangle 3"/>
          <p:cNvSpPr>
            <a:spLocks noGrp="1" noChangeArrowheads="1"/>
          </p:cNvSpPr>
          <p:nvPr>
            <p:ph type="body" sz="half" idx="1"/>
          </p:nvPr>
        </p:nvSpPr>
        <p:spPr>
          <a:xfrm>
            <a:off x="152400" y="1776413"/>
            <a:ext cx="5073650" cy="3902075"/>
          </a:xfrm>
          <a:noFill/>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marL="381000" indent="-381000">
              <a:buFont typeface="Wingdings" charset="0"/>
              <a:buChar char="§"/>
              <a:defRPr/>
            </a:pPr>
            <a:r>
              <a:rPr lang="en-US" altLang="en-US" sz="1800" dirty="0"/>
              <a:t>Framework for systematic exploration of multiple refinements  geared towards improving </a:t>
            </a:r>
            <a:r>
              <a:rPr lang="en-US" altLang="en-US" sz="1800" dirty="0" smtClean="0"/>
              <a:t>precision</a:t>
            </a:r>
            <a:endParaRPr lang="en-US" sz="1800" dirty="0" smtClean="0">
              <a:ea typeface="ＭＳ Ｐゴシック" charset="0"/>
              <a:cs typeface="ＭＳ Ｐゴシック" charset="0"/>
            </a:endParaRPr>
          </a:p>
          <a:p>
            <a:pPr marL="381000" indent="-381000">
              <a:buFont typeface="Wingdings" charset="0"/>
              <a:buChar char="§"/>
              <a:defRPr/>
            </a:pPr>
            <a:r>
              <a:rPr lang="en-US" sz="1800" b="1" dirty="0" smtClean="0">
                <a:ea typeface="ＭＳ Ｐゴシック" charset="0"/>
                <a:cs typeface="ＭＳ Ｐゴシック" charset="0"/>
              </a:rPr>
              <a:t>Input</a:t>
            </a:r>
            <a:r>
              <a:rPr lang="en-US" sz="1800" dirty="0">
                <a:ea typeface="ＭＳ Ｐゴシック" charset="0"/>
                <a:cs typeface="ＭＳ Ｐゴシック" charset="0"/>
              </a:rPr>
              <a:t>: </a:t>
            </a:r>
            <a:r>
              <a:rPr lang="en-US" sz="1800" b="0" dirty="0">
                <a:ea typeface="ＭＳ Ｐゴシック" charset="0"/>
                <a:cs typeface="ＭＳ Ｐゴシック" charset="0"/>
              </a:rPr>
              <a:t>Extractor P                      </a:t>
            </a:r>
          </a:p>
          <a:p>
            <a:pPr marL="381000" indent="-381000">
              <a:buFont typeface="Wingdings" charset="0"/>
              <a:buNone/>
              <a:defRPr/>
            </a:pPr>
            <a:r>
              <a:rPr lang="en-US" sz="1800" b="0" dirty="0">
                <a:ea typeface="ＭＳ Ｐゴシック" charset="0"/>
                <a:cs typeface="ＭＳ Ｐゴシック" charset="0"/>
              </a:rPr>
              <a:t>	           Labeled results in the output of P</a:t>
            </a:r>
          </a:p>
          <a:p>
            <a:pPr marL="381000" indent="-381000">
              <a:buFont typeface="Wingdings" charset="0"/>
              <a:buChar char="§"/>
              <a:defRPr/>
            </a:pPr>
            <a:r>
              <a:rPr lang="en-US" sz="1800" b="1" dirty="0">
                <a:ea typeface="ＭＳ Ｐゴシック" charset="0"/>
                <a:cs typeface="ＭＳ Ｐゴシック" charset="0"/>
              </a:rPr>
              <a:t>Goal</a:t>
            </a:r>
            <a:r>
              <a:rPr lang="en-US" sz="1800" dirty="0">
                <a:ea typeface="ＭＳ Ｐゴシック" charset="0"/>
                <a:cs typeface="ＭＳ Ｐゴシック" charset="0"/>
              </a:rPr>
              <a:t>:</a:t>
            </a:r>
            <a:r>
              <a:rPr lang="en-US" sz="1800" b="0" dirty="0">
                <a:ea typeface="ＭＳ Ｐゴシック" charset="0"/>
                <a:cs typeface="ＭＳ Ｐゴシック" charset="0"/>
              </a:rPr>
              <a:t> </a:t>
            </a:r>
            <a:r>
              <a:rPr lang="en-US" sz="1600" b="0" dirty="0">
                <a:ea typeface="ＭＳ Ｐゴシック" charset="0"/>
                <a:cs typeface="ＭＳ Ｐゴシック" charset="0"/>
              </a:rPr>
              <a:t>Generate refinements of P that remove false positives, while not affecting true positives</a:t>
            </a:r>
          </a:p>
          <a:p>
            <a:pPr marL="381000" indent="-381000">
              <a:buFont typeface="Wingdings" charset="0"/>
              <a:buChar char="§"/>
              <a:defRPr/>
            </a:pPr>
            <a:r>
              <a:rPr lang="en-US" sz="2000" b="1" dirty="0">
                <a:ea typeface="ＭＳ Ｐゴシック" charset="0"/>
                <a:cs typeface="ＭＳ Ｐゴシック" charset="0"/>
              </a:rPr>
              <a:t>Basic Idea</a:t>
            </a:r>
            <a:r>
              <a:rPr lang="en-US" sz="2000" dirty="0">
                <a:ea typeface="ＭＳ Ｐゴシック" charset="0"/>
                <a:cs typeface="ＭＳ Ｐゴシック" charset="0"/>
              </a:rPr>
              <a:t>:</a:t>
            </a:r>
            <a:r>
              <a:rPr lang="en-US" sz="2000" b="0" dirty="0">
                <a:ea typeface="ＭＳ Ｐゴシック" charset="0"/>
                <a:cs typeface="ＭＳ Ｐゴシック" charset="0"/>
              </a:rPr>
              <a:t> </a:t>
            </a:r>
            <a:endParaRPr lang="en-US" sz="1600" dirty="0">
              <a:ea typeface="ＭＳ Ｐゴシック" charset="0"/>
              <a:cs typeface="ＭＳ Ｐゴシック" charset="0"/>
            </a:endParaRPr>
          </a:p>
          <a:p>
            <a:pPr marL="779463" lvl="1" indent="-381000">
              <a:buFont typeface="Arial" charset="0"/>
              <a:buNone/>
              <a:defRPr/>
            </a:pPr>
            <a:r>
              <a:rPr lang="en-US" sz="1600" dirty="0">
                <a:ea typeface="ＭＳ Ｐゴシック" charset="0"/>
              </a:rPr>
              <a:t>Cut any provenance link </a:t>
            </a:r>
            <a:r>
              <a:rPr lang="en-US" sz="1600" dirty="0" smtClean="0">
                <a:ea typeface="ＭＳ Ｐゴシック" charset="0"/>
                <a:sym typeface="Wingdings" charset="0"/>
              </a:rPr>
              <a:t> </a:t>
            </a:r>
            <a:r>
              <a:rPr lang="en-US" sz="1600" dirty="0">
                <a:ea typeface="ＭＳ Ｐゴシック" charset="0"/>
                <a:sym typeface="Wingdings" charset="0"/>
              </a:rPr>
              <a:t>wrong output disappears</a:t>
            </a:r>
            <a:endParaRPr lang="en-US" sz="1600" dirty="0">
              <a:ea typeface="ＭＳ Ｐゴシック" charset="0"/>
            </a:endParaRPr>
          </a:p>
          <a:p>
            <a:pPr marL="381000" indent="-381000">
              <a:buFont typeface="Wingdings" charset="0"/>
              <a:buChar char="§"/>
              <a:defRPr/>
            </a:pPr>
            <a:endParaRPr lang="en-US" sz="1600" dirty="0">
              <a:ea typeface="ＭＳ Ｐゴシック" charset="0"/>
              <a:cs typeface="ＭＳ Ｐゴシック" charset="0"/>
            </a:endParaRPr>
          </a:p>
        </p:txBody>
      </p:sp>
      <p:sp>
        <p:nvSpPr>
          <p:cNvPr id="293892" name="Rectangle 4"/>
          <p:cNvSpPr>
            <a:spLocks noChangeArrowheads="1"/>
          </p:cNvSpPr>
          <p:nvPr/>
        </p:nvSpPr>
        <p:spPr bwMode="auto">
          <a:xfrm>
            <a:off x="5715000" y="4572000"/>
            <a:ext cx="1143000" cy="685800"/>
          </a:xfrm>
          <a:prstGeom prst="rect">
            <a:avLst/>
          </a:prstGeom>
          <a:solidFill>
            <a:srgbClr val="00CCFF"/>
          </a:solidFill>
          <a:ln w="19050">
            <a:solidFill>
              <a:srgbClr val="0000FF"/>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tIns="0"/>
          <a:lstStyle/>
          <a:p>
            <a:pPr>
              <a:defRPr/>
            </a:pPr>
            <a:r>
              <a:rPr lang="en-US" sz="1600" i="1" u="sng">
                <a:solidFill>
                  <a:schemeClr val="tx1"/>
                </a:solidFill>
                <a:latin typeface="Georgia" charset="0"/>
                <a:ea typeface="ＭＳ Ｐゴシック" charset="0"/>
              </a:rPr>
              <a:t>Person</a:t>
            </a:r>
          </a:p>
          <a:p>
            <a:pPr>
              <a:spcBef>
                <a:spcPct val="0"/>
              </a:spcBef>
              <a:defRPr/>
            </a:pPr>
            <a:r>
              <a:rPr lang="en-US" sz="1200" b="1">
                <a:solidFill>
                  <a:schemeClr val="tx1"/>
                </a:solidFill>
                <a:latin typeface="Arial" charset="0"/>
                <a:ea typeface="ＭＳ Ｐゴシック" charset="0"/>
              </a:rPr>
              <a:t>Dictionary</a:t>
            </a:r>
          </a:p>
          <a:p>
            <a:pPr>
              <a:spcBef>
                <a:spcPct val="0"/>
              </a:spcBef>
              <a:defRPr/>
            </a:pPr>
            <a:r>
              <a:rPr lang="en-US" sz="1200">
                <a:solidFill>
                  <a:schemeClr val="tx1"/>
                </a:solidFill>
                <a:latin typeface="Arial" charset="0"/>
                <a:ea typeface="ＭＳ Ｐゴシック" charset="0"/>
              </a:rPr>
              <a:t>FirstNames.dict</a:t>
            </a:r>
          </a:p>
        </p:txBody>
      </p:sp>
      <p:sp>
        <p:nvSpPr>
          <p:cNvPr id="293893" name="AutoShape 5"/>
          <p:cNvSpPr>
            <a:spLocks noChangeArrowheads="1"/>
          </p:cNvSpPr>
          <p:nvPr/>
        </p:nvSpPr>
        <p:spPr bwMode="auto">
          <a:xfrm>
            <a:off x="6975475" y="5410200"/>
            <a:ext cx="609600" cy="609600"/>
          </a:xfrm>
          <a:prstGeom prst="foldedCorner">
            <a:avLst>
              <a:gd name="adj" fmla="val 12500"/>
            </a:avLst>
          </a:prstGeom>
          <a:solidFill>
            <a:srgbClr val="FFFF66"/>
          </a:solid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spcBef>
                <a:spcPct val="0"/>
              </a:spcBef>
              <a:defRPr/>
            </a:pPr>
            <a:r>
              <a:rPr lang="en-US" sz="1800">
                <a:solidFill>
                  <a:schemeClr val="tx1"/>
                </a:solidFill>
                <a:latin typeface="Arial" charset="0"/>
                <a:ea typeface="ＭＳ Ｐゴシック" charset="0"/>
              </a:rPr>
              <a:t>Doc</a:t>
            </a:r>
          </a:p>
        </p:txBody>
      </p:sp>
      <p:cxnSp>
        <p:nvCxnSpPr>
          <p:cNvPr id="293894" name="AutoShape 6"/>
          <p:cNvCxnSpPr>
            <a:cxnSpLocks noChangeShapeType="1"/>
            <a:stCxn id="293893" idx="1"/>
            <a:endCxn id="293892" idx="2"/>
          </p:cNvCxnSpPr>
          <p:nvPr/>
        </p:nvCxnSpPr>
        <p:spPr bwMode="auto">
          <a:xfrm flipH="1" flipV="1">
            <a:off x="6286500" y="5267325"/>
            <a:ext cx="688975" cy="447675"/>
          </a:xfrm>
          <a:prstGeom prst="straightConnector1">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293895" name="AutoShape 7"/>
          <p:cNvCxnSpPr>
            <a:cxnSpLocks noChangeShapeType="1"/>
            <a:stCxn id="293893" idx="3"/>
          </p:cNvCxnSpPr>
          <p:nvPr/>
        </p:nvCxnSpPr>
        <p:spPr bwMode="auto">
          <a:xfrm flipV="1">
            <a:off x="7585075" y="5267325"/>
            <a:ext cx="644525" cy="447675"/>
          </a:xfrm>
          <a:prstGeom prst="straightConnector1">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293896" name="Rectangle 8"/>
          <p:cNvSpPr>
            <a:spLocks noChangeArrowheads="1"/>
          </p:cNvSpPr>
          <p:nvPr/>
        </p:nvSpPr>
        <p:spPr bwMode="auto">
          <a:xfrm>
            <a:off x="6327775" y="2514600"/>
            <a:ext cx="1905000" cy="685800"/>
          </a:xfrm>
          <a:prstGeom prst="rect">
            <a:avLst/>
          </a:prstGeom>
          <a:solidFill>
            <a:schemeClr val="tx1">
              <a:alpha val="25000"/>
            </a:schemeClr>
          </a:solidFill>
          <a:ln w="19050">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tIns="0"/>
          <a:lstStyle/>
          <a:p>
            <a:pPr>
              <a:defRPr/>
            </a:pPr>
            <a:r>
              <a:rPr lang="en-US" sz="1600" i="1" u="sng">
                <a:solidFill>
                  <a:schemeClr val="tx1"/>
                </a:solidFill>
                <a:latin typeface="Georgia" charset="0"/>
                <a:ea typeface="ＭＳ Ｐゴシック" charset="0"/>
              </a:rPr>
              <a:t>PersonPhone</a:t>
            </a:r>
          </a:p>
          <a:p>
            <a:pPr>
              <a:spcBef>
                <a:spcPct val="0"/>
              </a:spcBef>
              <a:defRPr/>
            </a:pPr>
            <a:r>
              <a:rPr lang="en-US" sz="1200" b="1">
                <a:solidFill>
                  <a:schemeClr val="tx1"/>
                </a:solidFill>
                <a:latin typeface="Arial" charset="0"/>
                <a:ea typeface="ＭＳ Ｐゴシック" charset="0"/>
              </a:rPr>
              <a:t>Join</a:t>
            </a:r>
          </a:p>
          <a:p>
            <a:pPr>
              <a:spcBef>
                <a:spcPct val="0"/>
              </a:spcBef>
              <a:defRPr/>
            </a:pPr>
            <a:r>
              <a:rPr lang="en-US" sz="1200">
                <a:solidFill>
                  <a:schemeClr val="tx1"/>
                </a:solidFill>
                <a:latin typeface="Arial" charset="0"/>
                <a:ea typeface="ＭＳ Ｐゴシック" charset="0"/>
              </a:rPr>
              <a:t>Follows(name,phone,0,60)</a:t>
            </a:r>
          </a:p>
        </p:txBody>
      </p:sp>
      <p:cxnSp>
        <p:nvCxnSpPr>
          <p:cNvPr id="293897" name="AutoShape 9"/>
          <p:cNvCxnSpPr>
            <a:cxnSpLocks noChangeShapeType="1"/>
            <a:stCxn id="293892" idx="0"/>
            <a:endCxn id="293896" idx="2"/>
          </p:cNvCxnSpPr>
          <p:nvPr/>
        </p:nvCxnSpPr>
        <p:spPr bwMode="auto">
          <a:xfrm flipV="1">
            <a:off x="6286500" y="3209925"/>
            <a:ext cx="993775" cy="1352550"/>
          </a:xfrm>
          <a:prstGeom prst="straightConnector1">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293898" name="AutoShape 10"/>
          <p:cNvCxnSpPr>
            <a:cxnSpLocks noChangeShapeType="1"/>
          </p:cNvCxnSpPr>
          <p:nvPr/>
        </p:nvCxnSpPr>
        <p:spPr bwMode="auto">
          <a:xfrm flipH="1" flipV="1">
            <a:off x="7277100" y="3209925"/>
            <a:ext cx="949325" cy="1352550"/>
          </a:xfrm>
          <a:prstGeom prst="straightConnector1">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293899" name="Rectangle 11"/>
          <p:cNvSpPr>
            <a:spLocks noChangeArrowheads="1"/>
          </p:cNvSpPr>
          <p:nvPr/>
        </p:nvSpPr>
        <p:spPr bwMode="auto">
          <a:xfrm>
            <a:off x="6172200" y="3962400"/>
            <a:ext cx="882650" cy="3968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defRPr/>
            </a:pPr>
            <a:r>
              <a:rPr lang="en-US" sz="2000" b="1">
                <a:solidFill>
                  <a:schemeClr val="tx1"/>
                </a:solidFill>
                <a:latin typeface="Consolas" charset="0"/>
                <a:ea typeface="ＭＳ Ｐゴシック" charset="0"/>
                <a:cs typeface="Courier New" charset="0"/>
              </a:rPr>
              <a:t>James</a:t>
            </a:r>
          </a:p>
        </p:txBody>
      </p:sp>
      <p:cxnSp>
        <p:nvCxnSpPr>
          <p:cNvPr id="293900" name="AutoShape 12"/>
          <p:cNvCxnSpPr>
            <a:cxnSpLocks noChangeShapeType="1"/>
            <a:stCxn id="293896" idx="0"/>
            <a:endCxn id="293901" idx="2"/>
          </p:cNvCxnSpPr>
          <p:nvPr/>
        </p:nvCxnSpPr>
        <p:spPr bwMode="auto">
          <a:xfrm flipH="1" flipV="1">
            <a:off x="7270750" y="1844675"/>
            <a:ext cx="9525" cy="660400"/>
          </a:xfrm>
          <a:prstGeom prst="straightConnector1">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293901" name="Rectangle 13"/>
          <p:cNvSpPr>
            <a:spLocks noChangeArrowheads="1"/>
          </p:cNvSpPr>
          <p:nvPr/>
        </p:nvSpPr>
        <p:spPr bwMode="auto">
          <a:xfrm>
            <a:off x="6096000" y="1447800"/>
            <a:ext cx="2349500" cy="3968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defRPr/>
            </a:pPr>
            <a:r>
              <a:rPr lang="en-US" sz="2000" b="1">
                <a:solidFill>
                  <a:schemeClr val="tx1"/>
                </a:solidFill>
                <a:latin typeface="Consolas" charset="0"/>
                <a:ea typeface="ＭＳ Ｐゴシック" charset="0"/>
                <a:cs typeface="Courier New" charset="0"/>
              </a:rPr>
              <a:t>James</a:t>
            </a:r>
            <a:r>
              <a:rPr lang="en-US" sz="1400" b="1">
                <a:solidFill>
                  <a:schemeClr val="tx1"/>
                </a:solidFill>
                <a:latin typeface="Consolas" charset="0"/>
                <a:ea typeface="ＭＳ Ｐゴシック" charset="0"/>
                <a:cs typeface="Courier New" charset="0"/>
                <a:sym typeface="Wingdings" charset="0"/>
              </a:rPr>
              <a:t></a:t>
            </a:r>
            <a:r>
              <a:rPr lang="en-US" sz="2000" b="1">
                <a:solidFill>
                  <a:schemeClr val="tx1"/>
                </a:solidFill>
                <a:latin typeface="Consolas" charset="0"/>
                <a:ea typeface="ＭＳ Ｐゴシック" charset="0"/>
                <a:cs typeface="Courier New" charset="0"/>
              </a:rPr>
              <a:t>555-5555</a:t>
            </a:r>
          </a:p>
        </p:txBody>
      </p:sp>
      <p:sp>
        <p:nvSpPr>
          <p:cNvPr id="293902" name="Rectangle 14"/>
          <p:cNvSpPr>
            <a:spLocks noChangeArrowheads="1"/>
          </p:cNvSpPr>
          <p:nvPr/>
        </p:nvSpPr>
        <p:spPr bwMode="auto">
          <a:xfrm>
            <a:off x="5651500" y="609600"/>
            <a:ext cx="3035300" cy="67710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ctr">
              <a:defRPr/>
            </a:pPr>
            <a:r>
              <a:rPr lang="en-US" i="1" dirty="0">
                <a:solidFill>
                  <a:schemeClr val="tx1"/>
                </a:solidFill>
                <a:latin typeface="Arial" charset="0"/>
                <a:ea typeface="ＭＳ Ｐゴシック" charset="0"/>
              </a:rPr>
              <a:t>(Simplified) provenance</a:t>
            </a:r>
          </a:p>
          <a:p>
            <a:pPr algn="ctr">
              <a:defRPr/>
            </a:pPr>
            <a:r>
              <a:rPr lang="en-US" i="1" dirty="0">
                <a:solidFill>
                  <a:schemeClr val="tx1"/>
                </a:solidFill>
                <a:latin typeface="Arial" charset="0"/>
                <a:ea typeface="ＭＳ Ｐゴシック" charset="0"/>
              </a:rPr>
              <a:t> of a wrong output</a:t>
            </a:r>
            <a:endParaRPr lang="en-US" sz="2000" b="1" dirty="0">
              <a:solidFill>
                <a:schemeClr val="tx1"/>
              </a:solidFill>
              <a:latin typeface="Consolas" charset="0"/>
              <a:ea typeface="ＭＳ Ｐゴシック" charset="0"/>
              <a:cs typeface="Courier New" charset="0"/>
            </a:endParaRPr>
          </a:p>
        </p:txBody>
      </p:sp>
      <p:sp>
        <p:nvSpPr>
          <p:cNvPr id="293903" name="Rectangle 15"/>
          <p:cNvSpPr>
            <a:spLocks noChangeArrowheads="1"/>
          </p:cNvSpPr>
          <p:nvPr/>
        </p:nvSpPr>
        <p:spPr bwMode="auto">
          <a:xfrm>
            <a:off x="7696200" y="4572000"/>
            <a:ext cx="1066800" cy="685800"/>
          </a:xfrm>
          <a:prstGeom prst="rect">
            <a:avLst/>
          </a:prstGeom>
          <a:solidFill>
            <a:srgbClr val="FFCC00"/>
          </a:solidFill>
          <a:ln w="19050">
            <a:solidFill>
              <a:srgbClr val="FF6600"/>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tIns="0"/>
          <a:lstStyle/>
          <a:p>
            <a:pPr>
              <a:defRPr/>
            </a:pPr>
            <a:r>
              <a:rPr lang="en-US" sz="1600" i="1" u="sng">
                <a:solidFill>
                  <a:schemeClr val="tx1"/>
                </a:solidFill>
                <a:latin typeface="Georgia" charset="0"/>
                <a:ea typeface="ＭＳ Ｐゴシック" charset="0"/>
              </a:rPr>
              <a:t>Phone</a:t>
            </a:r>
          </a:p>
          <a:p>
            <a:pPr>
              <a:spcBef>
                <a:spcPct val="0"/>
              </a:spcBef>
              <a:defRPr/>
            </a:pPr>
            <a:r>
              <a:rPr lang="en-US" sz="1200" b="1">
                <a:solidFill>
                  <a:schemeClr val="tx1"/>
                </a:solidFill>
                <a:latin typeface="Arial" charset="0"/>
                <a:ea typeface="ＭＳ Ｐゴシック" charset="0"/>
              </a:rPr>
              <a:t>Regex</a:t>
            </a:r>
          </a:p>
          <a:p>
            <a:pPr>
              <a:spcBef>
                <a:spcPct val="0"/>
              </a:spcBef>
              <a:defRPr/>
            </a:pPr>
            <a:r>
              <a:rPr lang="en-US" sz="1200">
                <a:solidFill>
                  <a:schemeClr val="tx1"/>
                </a:solidFill>
                <a:latin typeface="Arial" charset="0"/>
                <a:ea typeface="ＭＳ Ｐゴシック" charset="0"/>
              </a:rPr>
              <a:t>/\d{3}-\d{4}/</a:t>
            </a:r>
          </a:p>
        </p:txBody>
      </p:sp>
      <p:sp>
        <p:nvSpPr>
          <p:cNvPr id="293904" name="Rectangle 16"/>
          <p:cNvSpPr>
            <a:spLocks noChangeArrowheads="1"/>
          </p:cNvSpPr>
          <p:nvPr/>
        </p:nvSpPr>
        <p:spPr bwMode="auto">
          <a:xfrm>
            <a:off x="7239000" y="3962400"/>
            <a:ext cx="1301750" cy="3968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defRPr/>
            </a:pPr>
            <a:r>
              <a:rPr lang="en-US" sz="2000" b="1">
                <a:solidFill>
                  <a:schemeClr val="tx1"/>
                </a:solidFill>
                <a:latin typeface="Consolas" charset="0"/>
                <a:ea typeface="ＭＳ Ｐゴシック" charset="0"/>
                <a:cs typeface="Courier New" charset="0"/>
              </a:rPr>
              <a:t>555-5555</a:t>
            </a:r>
          </a:p>
        </p:txBody>
      </p:sp>
      <p:grpSp>
        <p:nvGrpSpPr>
          <p:cNvPr id="293905" name="Group 17"/>
          <p:cNvGrpSpPr>
            <a:grpSpLocks/>
          </p:cNvGrpSpPr>
          <p:nvPr/>
        </p:nvGrpSpPr>
        <p:grpSpPr bwMode="auto">
          <a:xfrm rot="1419253">
            <a:off x="6248400" y="3657600"/>
            <a:ext cx="914400" cy="838200"/>
            <a:chOff x="4176" y="2208"/>
            <a:chExt cx="576" cy="528"/>
          </a:xfrm>
        </p:grpSpPr>
        <p:sp>
          <p:nvSpPr>
            <p:cNvPr id="293906" name="Line 18"/>
            <p:cNvSpPr>
              <a:spLocks noChangeShapeType="1"/>
            </p:cNvSpPr>
            <p:nvPr/>
          </p:nvSpPr>
          <p:spPr bwMode="auto">
            <a:xfrm flipH="1">
              <a:off x="4176" y="2207"/>
              <a:ext cx="480" cy="528"/>
            </a:xfrm>
            <a:prstGeom prst="line">
              <a:avLst/>
            </a:prstGeom>
            <a:noFill/>
            <a:ln w="57150">
              <a:solidFill>
                <a:srgbClr val="FF0000"/>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293907" name="Line 19"/>
            <p:cNvSpPr>
              <a:spLocks noChangeShapeType="1"/>
            </p:cNvSpPr>
            <p:nvPr/>
          </p:nvSpPr>
          <p:spPr bwMode="auto">
            <a:xfrm>
              <a:off x="4176" y="2304"/>
              <a:ext cx="576" cy="336"/>
            </a:xfrm>
            <a:prstGeom prst="line">
              <a:avLst/>
            </a:prstGeom>
            <a:noFill/>
            <a:ln w="57150">
              <a:solidFill>
                <a:srgbClr val="FF0000"/>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grpSp>
      <p:grpSp>
        <p:nvGrpSpPr>
          <p:cNvPr id="293908" name="Group 20"/>
          <p:cNvGrpSpPr>
            <a:grpSpLocks/>
          </p:cNvGrpSpPr>
          <p:nvPr/>
        </p:nvGrpSpPr>
        <p:grpSpPr bwMode="auto">
          <a:xfrm>
            <a:off x="6858000" y="1524000"/>
            <a:ext cx="914400" cy="838200"/>
            <a:chOff x="3840" y="912"/>
            <a:chExt cx="576" cy="528"/>
          </a:xfrm>
        </p:grpSpPr>
        <p:sp>
          <p:nvSpPr>
            <p:cNvPr id="293909" name="Line 21"/>
            <p:cNvSpPr>
              <a:spLocks noChangeShapeType="1"/>
            </p:cNvSpPr>
            <p:nvPr/>
          </p:nvSpPr>
          <p:spPr bwMode="auto">
            <a:xfrm flipH="1">
              <a:off x="3840" y="912"/>
              <a:ext cx="480" cy="528"/>
            </a:xfrm>
            <a:prstGeom prst="line">
              <a:avLst/>
            </a:prstGeom>
            <a:noFill/>
            <a:ln w="57150">
              <a:solidFill>
                <a:srgbClr val="FF0000"/>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sp>
          <p:nvSpPr>
            <p:cNvPr id="293910" name="Line 22"/>
            <p:cNvSpPr>
              <a:spLocks noChangeShapeType="1"/>
            </p:cNvSpPr>
            <p:nvPr/>
          </p:nvSpPr>
          <p:spPr bwMode="auto">
            <a:xfrm>
              <a:off x="3840" y="1008"/>
              <a:ext cx="576" cy="336"/>
            </a:xfrm>
            <a:prstGeom prst="line">
              <a:avLst/>
            </a:prstGeom>
            <a:noFill/>
            <a:ln w="57150">
              <a:solidFill>
                <a:srgbClr val="FF0000"/>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sz="1600">
                <a:latin typeface="Arial" charset="0"/>
                <a:ea typeface="ＭＳ Ｐゴシック" charset="0"/>
              </a:endParaRPr>
            </a:p>
          </p:txBody>
        </p:sp>
      </p:grpSp>
    </p:spTree>
    <p:extLst>
      <p:ext uri="{BB962C8B-B14F-4D97-AF65-F5344CB8AC3E}">
        <p14:creationId xmlns:p14="http://schemas.microsoft.com/office/powerpoint/2010/main" val="287443365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293905"/>
                                        </p:tgtEl>
                                        <p:attrNameLst>
                                          <p:attrName>style.visibility</p:attrName>
                                        </p:attrNameLst>
                                      </p:cBhvr>
                                      <p:to>
                                        <p:strVal val="visible"/>
                                      </p:to>
                                    </p:set>
                                    <p:animEffect transition="in" filter="wipe(down)">
                                      <p:cBhvr>
                                        <p:cTn id="7" dur="1000"/>
                                        <p:tgtEl>
                                          <p:spTgt spid="293905"/>
                                        </p:tgtEl>
                                      </p:cBhvr>
                                    </p:animEffect>
                                  </p:childTnLst>
                                </p:cTn>
                              </p:par>
                            </p:childTnLst>
                          </p:cTn>
                        </p:par>
                        <p:par>
                          <p:cTn id="8" fill="hold" nodeType="afterGroup">
                            <p:stCondLst>
                              <p:cond delay="1000"/>
                            </p:stCondLst>
                            <p:childTnLst>
                              <p:par>
                                <p:cTn id="9" presetID="22" presetClass="entr" presetSubtype="4" fill="hold" nodeType="afterEffect">
                                  <p:stCondLst>
                                    <p:cond delay="0"/>
                                  </p:stCondLst>
                                  <p:childTnLst>
                                    <p:set>
                                      <p:cBhvr>
                                        <p:cTn id="10" dur="1" fill="hold">
                                          <p:stCondLst>
                                            <p:cond delay="0"/>
                                          </p:stCondLst>
                                        </p:cTn>
                                        <p:tgtEl>
                                          <p:spTgt spid="293908"/>
                                        </p:tgtEl>
                                        <p:attrNameLst>
                                          <p:attrName>style.visibility</p:attrName>
                                        </p:attrNameLst>
                                      </p:cBhvr>
                                      <p:to>
                                        <p:strVal val="visible"/>
                                      </p:to>
                                    </p:set>
                                    <p:animEffect transition="in" filter="wipe(down)">
                                      <p:cBhvr>
                                        <p:cTn id="11" dur="500"/>
                                        <p:tgtEl>
                                          <p:spTgt spid="2939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8"/>
          <p:cNvSpPr>
            <a:spLocks noGrp="1" noChangeArrowheads="1"/>
          </p:cNvSpPr>
          <p:nvPr>
            <p:ph type="sldNum" sz="quarter" idx="10"/>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fld id="{33CDF4E1-B831-463B-8BF0-0AAC0DECA9AF}" type="slidenum">
              <a:rPr lang="en-US" altLang="en-US" sz="1000">
                <a:solidFill>
                  <a:srgbClr val="FFFFFF"/>
                </a:solidFill>
              </a:rPr>
              <a:pPr eaLnBrk="1" hangingPunct="1"/>
              <a:t>76</a:t>
            </a:fld>
            <a:endParaRPr lang="en-US" altLang="en-US" sz="1000">
              <a:solidFill>
                <a:srgbClr val="FFFFFF"/>
              </a:solidFill>
            </a:endParaRPr>
          </a:p>
        </p:txBody>
      </p:sp>
      <p:sp>
        <p:nvSpPr>
          <p:cNvPr id="164866" name="Slide Number Placeholder 4"/>
          <p:cNvSpPr txBox="1">
            <a:spLocks noGrp="1"/>
          </p:cNvSpPr>
          <p:nvPr/>
        </p:nvSpPr>
        <p:spPr bwMode="auto">
          <a:xfrm>
            <a:off x="0" y="1271588"/>
            <a:ext cx="533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lnSpc>
                <a:spcPct val="80000"/>
              </a:lnSpc>
            </a:pPr>
            <a:fld id="{D6414B08-21EC-487B-9DCF-9662677D1D30}" type="slidenum">
              <a:rPr lang="en-US" altLang="en-US" sz="1200" b="1">
                <a:solidFill>
                  <a:srgbClr val="FFFFFF"/>
                </a:solidFill>
              </a:rPr>
              <a:pPr eaLnBrk="1" hangingPunct="1">
                <a:lnSpc>
                  <a:spcPct val="80000"/>
                </a:lnSpc>
              </a:pPr>
              <a:t>76</a:t>
            </a:fld>
            <a:endParaRPr lang="en-US" altLang="en-US" sz="1200" b="1">
              <a:solidFill>
                <a:srgbClr val="FFFFFF"/>
              </a:solidFill>
            </a:endParaRPr>
          </a:p>
        </p:txBody>
      </p:sp>
      <p:sp>
        <p:nvSpPr>
          <p:cNvPr id="416791" name="AutoShape 23"/>
          <p:cNvSpPr>
            <a:spLocks noChangeArrowheads="1"/>
          </p:cNvSpPr>
          <p:nvPr/>
        </p:nvSpPr>
        <p:spPr bwMode="auto">
          <a:xfrm>
            <a:off x="533400" y="3886200"/>
            <a:ext cx="1828800" cy="838200"/>
          </a:xfrm>
          <a:prstGeom prst="wedgeRectCallout">
            <a:avLst>
              <a:gd name="adj1" fmla="val 94796"/>
              <a:gd name="adj2" fmla="val 129931"/>
            </a:avLst>
          </a:prstGeom>
          <a:solidFill>
            <a:srgbClr val="FF0000"/>
          </a:solidFill>
          <a:ln w="19050">
            <a:solidFill>
              <a:schemeClr val="bg1"/>
            </a:solidFill>
            <a:miter lim="800000"/>
            <a:headEnd/>
            <a:tailEnd/>
          </a:ln>
        </p:spPr>
        <p:txBody>
          <a:bodyPr anchor="ct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r>
              <a:rPr lang="en-US" altLang="en-US" sz="1400" b="1" u="sng">
                <a:solidFill>
                  <a:schemeClr val="bg1"/>
                </a:solidFill>
              </a:rPr>
              <a:t>HLC 2</a:t>
            </a:r>
            <a:r>
              <a:rPr lang="en-US" altLang="en-US" sz="1400" b="1">
                <a:solidFill>
                  <a:schemeClr val="bg1"/>
                </a:solidFill>
              </a:rPr>
              <a:t>         Remove James from output of R2</a:t>
            </a:r>
            <a:r>
              <a:rPr lang="ja-JP" altLang="en-US" sz="1400" b="1">
                <a:solidFill>
                  <a:schemeClr val="bg1"/>
                </a:solidFill>
              </a:rPr>
              <a:t>’</a:t>
            </a:r>
            <a:r>
              <a:rPr lang="en-US" altLang="ja-JP" sz="1400" b="1">
                <a:solidFill>
                  <a:schemeClr val="bg1"/>
                </a:solidFill>
              </a:rPr>
              <a:t> Dictionary op. </a:t>
            </a:r>
            <a:endParaRPr lang="en-US" altLang="en-US" sz="1400" b="1" i="1">
              <a:solidFill>
                <a:schemeClr val="bg1"/>
              </a:solidFill>
            </a:endParaRPr>
          </a:p>
        </p:txBody>
      </p:sp>
      <p:sp>
        <p:nvSpPr>
          <p:cNvPr id="416792" name="AutoShape 24"/>
          <p:cNvSpPr>
            <a:spLocks noChangeArrowheads="1"/>
          </p:cNvSpPr>
          <p:nvPr/>
        </p:nvSpPr>
        <p:spPr bwMode="auto">
          <a:xfrm>
            <a:off x="5791200" y="2590800"/>
            <a:ext cx="2286000" cy="838200"/>
          </a:xfrm>
          <a:prstGeom prst="wedgeRectCallout">
            <a:avLst>
              <a:gd name="adj1" fmla="val -64301"/>
              <a:gd name="adj2" fmla="val 137625"/>
            </a:avLst>
          </a:prstGeom>
          <a:solidFill>
            <a:srgbClr val="FF0000"/>
          </a:solidFill>
          <a:ln w="19050">
            <a:solidFill>
              <a:schemeClr val="bg1"/>
            </a:solidFill>
            <a:miter lim="800000"/>
            <a:headEnd/>
            <a:tailEnd/>
          </a:ln>
        </p:spPr>
        <p:txBody>
          <a:bodyPr anchor="ct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r>
              <a:rPr lang="en-US" altLang="en-US" sz="1400" b="1" u="sng">
                <a:solidFill>
                  <a:schemeClr val="bg1"/>
                </a:solidFill>
              </a:rPr>
              <a:t>HLC 3</a:t>
            </a:r>
            <a:r>
              <a:rPr lang="en-US" altLang="en-US" sz="1400" b="1">
                <a:solidFill>
                  <a:schemeClr val="bg1"/>
                </a:solidFill>
              </a:rPr>
              <a:t>: Remove James</a:t>
            </a:r>
            <a:r>
              <a:rPr lang="en-US" altLang="en-US" sz="1400" b="1">
                <a:solidFill>
                  <a:schemeClr val="bg1"/>
                </a:solidFill>
                <a:sym typeface="Wingdings" panose="05000000000000000000" pitchFamily="2" charset="2"/>
              </a:rPr>
              <a:t></a:t>
            </a:r>
            <a:r>
              <a:rPr lang="en-US" altLang="en-US" sz="1400" b="1">
                <a:solidFill>
                  <a:schemeClr val="bg1"/>
                </a:solidFill>
              </a:rPr>
              <a:t>555-5555  from output of R3</a:t>
            </a:r>
            <a:r>
              <a:rPr lang="ja-JP" altLang="en-US" sz="1400" b="1">
                <a:solidFill>
                  <a:schemeClr val="bg1"/>
                </a:solidFill>
              </a:rPr>
              <a:t>’</a:t>
            </a:r>
            <a:r>
              <a:rPr lang="en-US" altLang="ja-JP" sz="1400" b="1">
                <a:solidFill>
                  <a:schemeClr val="bg1"/>
                </a:solidFill>
              </a:rPr>
              <a:t>s   join op.</a:t>
            </a:r>
            <a:endParaRPr lang="en-US" altLang="en-US" sz="1400" b="1" i="1">
              <a:solidFill>
                <a:schemeClr val="bg1"/>
              </a:solidFill>
            </a:endParaRPr>
          </a:p>
        </p:txBody>
      </p:sp>
      <p:sp>
        <p:nvSpPr>
          <p:cNvPr id="416793" name="AutoShape 25"/>
          <p:cNvSpPr>
            <a:spLocks noChangeArrowheads="1"/>
          </p:cNvSpPr>
          <p:nvPr/>
        </p:nvSpPr>
        <p:spPr bwMode="auto">
          <a:xfrm>
            <a:off x="6324600" y="4495800"/>
            <a:ext cx="1752600" cy="838200"/>
          </a:xfrm>
          <a:prstGeom prst="wedgeRectCallout">
            <a:avLst>
              <a:gd name="adj1" fmla="val -102333"/>
              <a:gd name="adj2" fmla="val 72690"/>
            </a:avLst>
          </a:prstGeom>
          <a:solidFill>
            <a:srgbClr val="FF0000"/>
          </a:solidFill>
          <a:ln w="19050">
            <a:solidFill>
              <a:schemeClr val="bg1"/>
            </a:solidFill>
            <a:miter lim="800000"/>
            <a:headEnd/>
            <a:tailEnd/>
          </a:ln>
        </p:spPr>
        <p:txBody>
          <a:bodyPr anchor="ct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r>
              <a:rPr lang="en-US" altLang="en-US" sz="1400" b="1" u="sng">
                <a:solidFill>
                  <a:schemeClr val="bg1"/>
                </a:solidFill>
              </a:rPr>
              <a:t>HLC 1</a:t>
            </a:r>
            <a:r>
              <a:rPr lang="en-US" altLang="en-US" sz="1400" b="1">
                <a:solidFill>
                  <a:schemeClr val="bg1"/>
                </a:solidFill>
              </a:rPr>
              <a:t>         Remove 555-5555 from output of R1</a:t>
            </a:r>
            <a:r>
              <a:rPr lang="ja-JP" altLang="en-US" sz="1400" b="1">
                <a:solidFill>
                  <a:schemeClr val="bg1"/>
                </a:solidFill>
              </a:rPr>
              <a:t>’</a:t>
            </a:r>
            <a:r>
              <a:rPr lang="en-US" altLang="ja-JP" sz="1400" b="1">
                <a:solidFill>
                  <a:schemeClr val="bg1"/>
                </a:solidFill>
              </a:rPr>
              <a:t>s Regex op.</a:t>
            </a:r>
            <a:endParaRPr lang="en-US" altLang="en-US" sz="1400" b="1" i="1">
              <a:solidFill>
                <a:schemeClr val="bg1"/>
              </a:solidFill>
            </a:endParaRPr>
          </a:p>
        </p:txBody>
      </p:sp>
      <p:grpSp>
        <p:nvGrpSpPr>
          <p:cNvPr id="164870" name="Group 25"/>
          <p:cNvGrpSpPr>
            <a:grpSpLocks/>
          </p:cNvGrpSpPr>
          <p:nvPr/>
        </p:nvGrpSpPr>
        <p:grpSpPr bwMode="auto">
          <a:xfrm>
            <a:off x="2895600" y="2286000"/>
            <a:ext cx="2667000" cy="4495800"/>
            <a:chOff x="4800600" y="2895600"/>
            <a:chExt cx="2743200" cy="3733800"/>
          </a:xfrm>
        </p:grpSpPr>
        <p:sp>
          <p:nvSpPr>
            <p:cNvPr id="164873" name="Rectangle 4"/>
            <p:cNvSpPr>
              <a:spLocks noChangeArrowheads="1"/>
            </p:cNvSpPr>
            <p:nvPr/>
          </p:nvSpPr>
          <p:spPr bwMode="auto">
            <a:xfrm>
              <a:off x="5864225" y="3811588"/>
              <a:ext cx="762000" cy="357187"/>
            </a:xfrm>
            <a:prstGeom prst="rect">
              <a:avLst/>
            </a:prstGeom>
            <a:solidFill>
              <a:srgbClr val="FF9933"/>
            </a:solidFill>
            <a:ln w="9525">
              <a:solidFill>
                <a:schemeClr val="tx1"/>
              </a:solidFill>
              <a:miter lim="800000"/>
              <a:headEnd/>
              <a:tailEnd/>
            </a:ln>
          </p:spPr>
          <p:txBody>
            <a:bodyPr wrap="none" anchor="ct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spcBef>
                  <a:spcPct val="0"/>
                </a:spcBef>
              </a:pPr>
              <a:r>
                <a:rPr lang="en-US" altLang="en-US" i="1">
                  <a:solidFill>
                    <a:schemeClr val="tx1"/>
                  </a:solidFill>
                  <a:sym typeface="Symbol" panose="05050102010706020507" pitchFamily="18" charset="2"/>
                </a:rPr>
                <a:t></a:t>
              </a:r>
              <a:r>
                <a:rPr lang="en-US" altLang="en-US" i="1" baseline="-25000">
                  <a:solidFill>
                    <a:schemeClr val="tx1"/>
                  </a:solidFill>
                  <a:sym typeface="Symbol" panose="05050102010706020507" pitchFamily="18" charset="2"/>
                </a:rPr>
                <a:t>true</a:t>
              </a:r>
            </a:p>
          </p:txBody>
        </p:sp>
        <p:sp>
          <p:nvSpPr>
            <p:cNvPr id="164874" name="Rectangle 5"/>
            <p:cNvSpPr>
              <a:spLocks noChangeArrowheads="1"/>
            </p:cNvSpPr>
            <p:nvPr/>
          </p:nvSpPr>
          <p:spPr bwMode="auto">
            <a:xfrm>
              <a:off x="5060950" y="3341688"/>
              <a:ext cx="2362200" cy="304800"/>
            </a:xfrm>
            <a:prstGeom prst="rect">
              <a:avLst/>
            </a:prstGeom>
            <a:solidFill>
              <a:srgbClr val="FF9933"/>
            </a:solidFill>
            <a:ln w="9525">
              <a:solidFill>
                <a:schemeClr val="tx1"/>
              </a:solidFill>
              <a:miter lim="800000"/>
              <a:headEnd/>
              <a:tailEnd/>
            </a:ln>
          </p:spPr>
          <p:txBody>
            <a:bodyPr wrap="none" anchor="ct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spcBef>
                  <a:spcPct val="0"/>
                </a:spcBef>
                <a:buFont typeface="Symbol" panose="05050102010706020507" pitchFamily="18" charset="2"/>
                <a:buChar char="p"/>
              </a:pPr>
              <a:r>
                <a:rPr lang="en-US" altLang="en-US" i="1" baseline="-25000">
                  <a:solidFill>
                    <a:schemeClr val="tx1"/>
                  </a:solidFill>
                  <a:sym typeface="Symbol" panose="05050102010706020507" pitchFamily="18" charset="2"/>
                </a:rPr>
                <a:t>Merge(F.match, P.match) as match</a:t>
              </a:r>
            </a:p>
          </p:txBody>
        </p:sp>
        <p:cxnSp>
          <p:nvCxnSpPr>
            <p:cNvPr id="164875" name="AutoShape 6"/>
            <p:cNvCxnSpPr>
              <a:cxnSpLocks noChangeShapeType="1"/>
              <a:stCxn id="164873" idx="0"/>
              <a:endCxn id="164874" idx="2"/>
            </p:cNvCxnSpPr>
            <p:nvPr/>
          </p:nvCxnSpPr>
          <p:spPr bwMode="auto">
            <a:xfrm flipH="1" flipV="1">
              <a:off x="6242050" y="3646488"/>
              <a:ext cx="3175" cy="16510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164876" name="Rectangle 7"/>
            <p:cNvSpPr>
              <a:spLocks noChangeArrowheads="1"/>
            </p:cNvSpPr>
            <p:nvPr/>
          </p:nvSpPr>
          <p:spPr bwMode="auto">
            <a:xfrm>
              <a:off x="5105400" y="4343400"/>
              <a:ext cx="2286000" cy="381000"/>
            </a:xfrm>
            <a:prstGeom prst="rect">
              <a:avLst/>
            </a:prstGeom>
            <a:solidFill>
              <a:srgbClr val="FF9933"/>
            </a:solidFill>
            <a:ln w="9525">
              <a:solidFill>
                <a:schemeClr val="tx1"/>
              </a:solidFill>
              <a:miter lim="800000"/>
              <a:headEnd/>
              <a:tailEnd/>
            </a:ln>
          </p:spPr>
          <p:txBody>
            <a:bodyPr wrap="none" anchor="ct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spcBef>
                  <a:spcPct val="0"/>
                </a:spcBef>
              </a:pPr>
              <a:r>
                <a:rPr lang="en-US" altLang="en-US" sz="2400">
                  <a:solidFill>
                    <a:schemeClr val="tx1"/>
                  </a:solidFill>
                  <a:latin typeface="Lucida Sans Unicode" panose="020B0602030504020204" pitchFamily="34" charset="0"/>
                  <a:sym typeface="Symbol" panose="05050102010706020507" pitchFamily="18" charset="2"/>
                </a:rPr>
                <a:t>⋈</a:t>
              </a:r>
              <a:r>
                <a:rPr lang="en-US" altLang="en-US" i="1" baseline="-25000">
                  <a:solidFill>
                    <a:schemeClr val="tx1"/>
                  </a:solidFill>
                  <a:sym typeface="Symbol" panose="05050102010706020507" pitchFamily="18" charset="2"/>
                </a:rPr>
                <a:t>Follows(F.match,P.match,0,60)</a:t>
              </a:r>
            </a:p>
          </p:txBody>
        </p:sp>
        <p:cxnSp>
          <p:nvCxnSpPr>
            <p:cNvPr id="164877" name="AutoShape 8"/>
            <p:cNvCxnSpPr>
              <a:cxnSpLocks noChangeShapeType="1"/>
              <a:stCxn id="164876" idx="0"/>
              <a:endCxn id="164873" idx="2"/>
            </p:cNvCxnSpPr>
            <p:nvPr/>
          </p:nvCxnSpPr>
          <p:spPr bwMode="auto">
            <a:xfrm flipH="1" flipV="1">
              <a:off x="6245225" y="4168775"/>
              <a:ext cx="3175" cy="174625"/>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164878" name="AutoShape 12"/>
            <p:cNvCxnSpPr>
              <a:cxnSpLocks noChangeShapeType="1"/>
              <a:stCxn id="164879" idx="0"/>
            </p:cNvCxnSpPr>
            <p:nvPr/>
          </p:nvCxnSpPr>
          <p:spPr bwMode="auto">
            <a:xfrm flipV="1">
              <a:off x="5529263" y="4730750"/>
              <a:ext cx="0" cy="43815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164879" name="Rectangle 21"/>
            <p:cNvSpPr>
              <a:spLocks noChangeArrowheads="1"/>
            </p:cNvSpPr>
            <p:nvPr/>
          </p:nvSpPr>
          <p:spPr bwMode="auto">
            <a:xfrm>
              <a:off x="4953000" y="5168900"/>
              <a:ext cx="1152525" cy="546100"/>
            </a:xfrm>
            <a:prstGeom prst="rect">
              <a:avLst/>
            </a:prstGeom>
            <a:solidFill>
              <a:srgbClr val="FF9933"/>
            </a:solidFill>
            <a:ln w="9525">
              <a:solidFill>
                <a:schemeClr val="tx1"/>
              </a:solidFill>
              <a:miter lim="800000"/>
              <a:headEnd/>
              <a:tailEnd/>
            </a:ln>
          </p:spPr>
          <p:txBody>
            <a:bodyPr wrap="none" anchor="ct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spcBef>
                  <a:spcPct val="0"/>
                </a:spcBef>
              </a:pPr>
              <a:r>
                <a:rPr lang="en-US" altLang="en-US" sz="1400" i="1">
                  <a:solidFill>
                    <a:schemeClr val="tx1"/>
                  </a:solidFill>
                  <a:sym typeface="Symbol" panose="05050102010706020507" pitchFamily="18" charset="2"/>
                </a:rPr>
                <a:t>Dictionary</a:t>
              </a:r>
            </a:p>
            <a:p>
              <a:pPr eaLnBrk="1" hangingPunct="1">
                <a:spcBef>
                  <a:spcPct val="0"/>
                </a:spcBef>
              </a:pPr>
              <a:r>
                <a:rPr lang="ja-JP" altLang="en-US" sz="1400" i="1" baseline="-25000">
                  <a:solidFill>
                    <a:schemeClr val="tx1"/>
                  </a:solidFill>
                  <a:sym typeface="Symbol" panose="05050102010706020507" pitchFamily="18" charset="2"/>
                </a:rPr>
                <a:t>‘</a:t>
              </a:r>
              <a:r>
                <a:rPr lang="en-US" altLang="ja-JP" sz="1400" i="1" baseline="-25000">
                  <a:solidFill>
                    <a:schemeClr val="tx1"/>
                  </a:solidFill>
                  <a:sym typeface="Symbol" panose="05050102010706020507" pitchFamily="18" charset="2"/>
                </a:rPr>
                <a:t>firstName.dict</a:t>
              </a:r>
              <a:r>
                <a:rPr lang="ja-JP" altLang="en-US" sz="1400" i="1" baseline="-25000">
                  <a:solidFill>
                    <a:schemeClr val="tx1"/>
                  </a:solidFill>
                  <a:sym typeface="Symbol" panose="05050102010706020507" pitchFamily="18" charset="2"/>
                </a:rPr>
                <a:t>’</a:t>
              </a:r>
              <a:r>
                <a:rPr lang="en-US" altLang="ja-JP" sz="1400" i="1" baseline="-25000">
                  <a:solidFill>
                    <a:schemeClr val="tx1"/>
                  </a:solidFill>
                  <a:sym typeface="Symbol" panose="05050102010706020507" pitchFamily="18" charset="2"/>
                </a:rPr>
                <a:t>, text</a:t>
              </a:r>
              <a:endParaRPr lang="en-US" altLang="en-US" sz="1400" i="1" baseline="-25000">
                <a:solidFill>
                  <a:schemeClr val="tx1"/>
                </a:solidFill>
                <a:sym typeface="Symbol" panose="05050102010706020507" pitchFamily="18" charset="2"/>
              </a:endParaRPr>
            </a:p>
          </p:txBody>
        </p:sp>
        <p:sp>
          <p:nvSpPr>
            <p:cNvPr id="164880" name="Rectangle 24"/>
            <p:cNvSpPr>
              <a:spLocks noChangeArrowheads="1"/>
            </p:cNvSpPr>
            <p:nvPr/>
          </p:nvSpPr>
          <p:spPr bwMode="auto">
            <a:xfrm>
              <a:off x="6397625" y="5168900"/>
              <a:ext cx="1069975" cy="546100"/>
            </a:xfrm>
            <a:prstGeom prst="rect">
              <a:avLst/>
            </a:prstGeom>
            <a:solidFill>
              <a:srgbClr val="FF9933"/>
            </a:solidFill>
            <a:ln w="9525">
              <a:solidFill>
                <a:schemeClr val="tx1"/>
              </a:solidFill>
              <a:miter lim="800000"/>
              <a:headEnd/>
              <a:tailEnd/>
            </a:ln>
          </p:spPr>
          <p:txBody>
            <a:bodyPr wrap="none" anchor="ct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spcBef>
                  <a:spcPct val="0"/>
                </a:spcBef>
              </a:pPr>
              <a:r>
                <a:rPr lang="en-US" altLang="en-US" sz="1400" i="1">
                  <a:solidFill>
                    <a:schemeClr val="tx1"/>
                  </a:solidFill>
                  <a:sym typeface="Symbol" panose="05050102010706020507" pitchFamily="18" charset="2"/>
                </a:rPr>
                <a:t>Regex</a:t>
              </a:r>
            </a:p>
            <a:p>
              <a:pPr eaLnBrk="1" hangingPunct="1">
                <a:spcBef>
                  <a:spcPct val="0"/>
                </a:spcBef>
              </a:pPr>
              <a:r>
                <a:rPr lang="ja-JP" altLang="en-US" sz="1400" i="1" baseline="-25000">
                  <a:solidFill>
                    <a:schemeClr val="tx1"/>
                  </a:solidFill>
                  <a:sym typeface="Symbol" panose="05050102010706020507" pitchFamily="18" charset="2"/>
                </a:rPr>
                <a:t>‘</a:t>
              </a:r>
              <a:r>
                <a:rPr lang="en-US" altLang="ja-JP" sz="1400" i="1" baseline="-25000">
                  <a:solidFill>
                    <a:schemeClr val="tx1"/>
                  </a:solidFill>
                  <a:sym typeface="Symbol" panose="05050102010706020507" pitchFamily="18" charset="2"/>
                </a:rPr>
                <a:t>\d{3}-\d{4}</a:t>
              </a:r>
              <a:r>
                <a:rPr lang="ja-JP" altLang="en-US" sz="1400" i="1" baseline="-25000">
                  <a:solidFill>
                    <a:schemeClr val="tx1"/>
                  </a:solidFill>
                  <a:sym typeface="Symbol" panose="05050102010706020507" pitchFamily="18" charset="2"/>
                </a:rPr>
                <a:t>’</a:t>
              </a:r>
              <a:r>
                <a:rPr lang="en-US" altLang="ja-JP" sz="1400" i="1" baseline="-25000">
                  <a:solidFill>
                    <a:schemeClr val="tx1"/>
                  </a:solidFill>
                  <a:sym typeface="Symbol" panose="05050102010706020507" pitchFamily="18" charset="2"/>
                </a:rPr>
                <a:t>, text</a:t>
              </a:r>
              <a:endParaRPr lang="en-US" altLang="en-US" sz="1400" i="1" baseline="-25000">
                <a:solidFill>
                  <a:schemeClr val="tx1"/>
                </a:solidFill>
                <a:sym typeface="Symbol" panose="05050102010706020507" pitchFamily="18" charset="2"/>
              </a:endParaRPr>
            </a:p>
          </p:txBody>
        </p:sp>
        <p:cxnSp>
          <p:nvCxnSpPr>
            <p:cNvPr id="164881" name="AutoShape 26"/>
            <p:cNvCxnSpPr>
              <a:cxnSpLocks noChangeShapeType="1"/>
              <a:stCxn id="164892" idx="0"/>
              <a:endCxn id="164879" idx="2"/>
            </p:cNvCxnSpPr>
            <p:nvPr/>
          </p:nvCxnSpPr>
          <p:spPr bwMode="auto">
            <a:xfrm flipH="1" flipV="1">
              <a:off x="5529263" y="5715000"/>
              <a:ext cx="719137" cy="30480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164882" name="AutoShape 28"/>
            <p:cNvCxnSpPr>
              <a:cxnSpLocks noChangeShapeType="1"/>
              <a:stCxn id="164892" idx="0"/>
              <a:endCxn id="164880" idx="2"/>
            </p:cNvCxnSpPr>
            <p:nvPr/>
          </p:nvCxnSpPr>
          <p:spPr bwMode="auto">
            <a:xfrm flipV="1">
              <a:off x="6248400" y="5715000"/>
              <a:ext cx="684213" cy="30480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164883" name="Rectangle 29"/>
            <p:cNvSpPr>
              <a:spLocks noChangeArrowheads="1"/>
            </p:cNvSpPr>
            <p:nvPr/>
          </p:nvSpPr>
          <p:spPr bwMode="auto">
            <a:xfrm>
              <a:off x="4876800" y="5092700"/>
              <a:ext cx="1295400" cy="698500"/>
            </a:xfrm>
            <a:prstGeom prst="rect">
              <a:avLst/>
            </a:prstGeom>
            <a:noFill/>
            <a:ln w="9525">
              <a:solidFill>
                <a:schemeClr val="tx1"/>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l" eaLnBrk="1" hangingPunct="1">
                <a:spcBef>
                  <a:spcPct val="0"/>
                </a:spcBef>
              </a:pPr>
              <a:endParaRPr lang="en-US" altLang="en-US" sz="1800">
                <a:solidFill>
                  <a:schemeClr val="tx1"/>
                </a:solidFill>
              </a:endParaRPr>
            </a:p>
          </p:txBody>
        </p:sp>
        <p:sp>
          <p:nvSpPr>
            <p:cNvPr id="164884" name="Text Box 30"/>
            <p:cNvSpPr txBox="1">
              <a:spLocks noChangeArrowheads="1"/>
            </p:cNvSpPr>
            <p:nvPr/>
          </p:nvSpPr>
          <p:spPr bwMode="auto">
            <a:xfrm>
              <a:off x="4800600" y="4905375"/>
              <a:ext cx="34607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l" eaLnBrk="1" hangingPunct="1">
                <a:spcBef>
                  <a:spcPct val="0"/>
                </a:spcBef>
              </a:pPr>
              <a:r>
                <a:rPr lang="en-US" altLang="en-US" sz="1000" b="1" i="1">
                  <a:solidFill>
                    <a:schemeClr val="tx1"/>
                  </a:solidFill>
                </a:rPr>
                <a:t>R2</a:t>
              </a:r>
            </a:p>
          </p:txBody>
        </p:sp>
        <p:sp>
          <p:nvSpPr>
            <p:cNvPr id="164885" name="Rectangle 33"/>
            <p:cNvSpPr>
              <a:spLocks noChangeArrowheads="1"/>
            </p:cNvSpPr>
            <p:nvPr/>
          </p:nvSpPr>
          <p:spPr bwMode="auto">
            <a:xfrm>
              <a:off x="6343650" y="5102225"/>
              <a:ext cx="1200150" cy="688975"/>
            </a:xfrm>
            <a:prstGeom prst="rect">
              <a:avLst/>
            </a:prstGeom>
            <a:noFill/>
            <a:ln w="9525">
              <a:solidFill>
                <a:schemeClr val="tx1"/>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l" eaLnBrk="1" hangingPunct="1">
                <a:spcBef>
                  <a:spcPct val="0"/>
                </a:spcBef>
              </a:pPr>
              <a:endParaRPr lang="en-US" altLang="en-US" sz="1800">
                <a:solidFill>
                  <a:schemeClr val="tx1"/>
                </a:solidFill>
              </a:endParaRPr>
            </a:p>
          </p:txBody>
        </p:sp>
        <p:sp>
          <p:nvSpPr>
            <p:cNvPr id="164886" name="Text Box 34"/>
            <p:cNvSpPr txBox="1">
              <a:spLocks noChangeArrowheads="1"/>
            </p:cNvSpPr>
            <p:nvPr/>
          </p:nvSpPr>
          <p:spPr bwMode="auto">
            <a:xfrm>
              <a:off x="6248400" y="4914900"/>
              <a:ext cx="34607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l" eaLnBrk="1" hangingPunct="1">
                <a:spcBef>
                  <a:spcPct val="0"/>
                </a:spcBef>
              </a:pPr>
              <a:r>
                <a:rPr lang="en-US" altLang="en-US" sz="1000" b="1" i="1">
                  <a:solidFill>
                    <a:schemeClr val="tx1"/>
                  </a:solidFill>
                </a:rPr>
                <a:t>R1</a:t>
              </a:r>
            </a:p>
          </p:txBody>
        </p:sp>
        <p:sp>
          <p:nvSpPr>
            <p:cNvPr id="164887" name="Text Box 37"/>
            <p:cNvSpPr txBox="1">
              <a:spLocks noChangeArrowheads="1"/>
            </p:cNvSpPr>
            <p:nvPr/>
          </p:nvSpPr>
          <p:spPr bwMode="auto">
            <a:xfrm>
              <a:off x="4876800" y="2976563"/>
              <a:ext cx="34607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l" eaLnBrk="1" hangingPunct="1">
                <a:spcBef>
                  <a:spcPct val="0"/>
                </a:spcBef>
              </a:pPr>
              <a:r>
                <a:rPr lang="en-US" altLang="en-US" sz="1000" b="1" i="1">
                  <a:solidFill>
                    <a:schemeClr val="tx1"/>
                  </a:solidFill>
                </a:rPr>
                <a:t>R3</a:t>
              </a:r>
            </a:p>
          </p:txBody>
        </p:sp>
        <p:sp>
          <p:nvSpPr>
            <p:cNvPr id="164888" name="Rectangle 52"/>
            <p:cNvSpPr>
              <a:spLocks noChangeArrowheads="1"/>
            </p:cNvSpPr>
            <p:nvPr/>
          </p:nvSpPr>
          <p:spPr bwMode="auto">
            <a:xfrm>
              <a:off x="4953000" y="3200400"/>
              <a:ext cx="2590800" cy="1641475"/>
            </a:xfrm>
            <a:prstGeom prst="rect">
              <a:avLst/>
            </a:prstGeom>
            <a:noFill/>
            <a:ln w="9525">
              <a:solidFill>
                <a:schemeClr val="tx1"/>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l" eaLnBrk="1" hangingPunct="1">
                <a:spcBef>
                  <a:spcPct val="0"/>
                </a:spcBef>
              </a:pPr>
              <a:endParaRPr lang="en-US" altLang="en-US" sz="1800">
                <a:solidFill>
                  <a:schemeClr val="tx1"/>
                </a:solidFill>
              </a:endParaRPr>
            </a:p>
          </p:txBody>
        </p:sp>
        <p:sp>
          <p:nvSpPr>
            <p:cNvPr id="164889" name="Rectangle 64"/>
            <p:cNvSpPr>
              <a:spLocks noChangeArrowheads="1"/>
            </p:cNvSpPr>
            <p:nvPr/>
          </p:nvSpPr>
          <p:spPr bwMode="auto">
            <a:xfrm>
              <a:off x="5864225" y="4422775"/>
              <a:ext cx="1371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spcBef>
                  <a:spcPct val="0"/>
                </a:spcBef>
              </a:pPr>
              <a:endParaRPr lang="en-US" altLang="en-US" sz="1000" i="1" baseline="-25000">
                <a:solidFill>
                  <a:schemeClr val="tx1"/>
                </a:solidFill>
                <a:sym typeface="Symbol" panose="05050102010706020507" pitchFamily="18" charset="2"/>
              </a:endParaRPr>
            </a:p>
          </p:txBody>
        </p:sp>
        <p:cxnSp>
          <p:nvCxnSpPr>
            <p:cNvPr id="164890" name="AutoShape 12"/>
            <p:cNvCxnSpPr>
              <a:cxnSpLocks noChangeShapeType="1"/>
            </p:cNvCxnSpPr>
            <p:nvPr/>
          </p:nvCxnSpPr>
          <p:spPr bwMode="auto">
            <a:xfrm flipV="1">
              <a:off x="6797675" y="4737100"/>
              <a:ext cx="0" cy="43815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164891" name="AutoShape 12"/>
            <p:cNvCxnSpPr>
              <a:cxnSpLocks noChangeShapeType="1"/>
            </p:cNvCxnSpPr>
            <p:nvPr/>
          </p:nvCxnSpPr>
          <p:spPr bwMode="auto">
            <a:xfrm flipV="1">
              <a:off x="6248400" y="2895600"/>
              <a:ext cx="0" cy="43815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164892" name="AutoShape 45"/>
            <p:cNvSpPr>
              <a:spLocks noChangeArrowheads="1"/>
            </p:cNvSpPr>
            <p:nvPr/>
          </p:nvSpPr>
          <p:spPr bwMode="auto">
            <a:xfrm>
              <a:off x="5943600" y="6019800"/>
              <a:ext cx="609600" cy="609600"/>
            </a:xfrm>
            <a:prstGeom prst="foldedCorner">
              <a:avLst>
                <a:gd name="adj" fmla="val 12500"/>
              </a:avLst>
            </a:prstGeom>
            <a:solidFill>
              <a:srgbClr val="FFFF66"/>
            </a:solidFill>
            <a:ln w="9525">
              <a:solidFill>
                <a:schemeClr val="tx1"/>
              </a:solidFill>
              <a:round/>
              <a:headEnd/>
              <a:tailEnd/>
            </a:ln>
          </p:spPr>
          <p:txBody>
            <a:bodyPr wrap="none" anchor="ct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spcBef>
                  <a:spcPct val="0"/>
                </a:spcBef>
              </a:pPr>
              <a:r>
                <a:rPr lang="en-US" altLang="en-US" sz="1800">
                  <a:solidFill>
                    <a:schemeClr val="tx1"/>
                  </a:solidFill>
                </a:rPr>
                <a:t>Doc</a:t>
              </a:r>
            </a:p>
          </p:txBody>
        </p:sp>
      </p:grpSp>
      <p:sp>
        <p:nvSpPr>
          <p:cNvPr id="42" name="Rectangle 41"/>
          <p:cNvSpPr>
            <a:spLocks noChangeArrowheads="1"/>
          </p:cNvSpPr>
          <p:nvPr/>
        </p:nvSpPr>
        <p:spPr bwMode="auto">
          <a:xfrm>
            <a:off x="1981200" y="1600200"/>
            <a:ext cx="4876800" cy="457200"/>
          </a:xfrm>
          <a:prstGeom prst="rect">
            <a:avLst/>
          </a:prstGeom>
          <a:solidFill>
            <a:srgbClr val="D3DEEA"/>
          </a:solidFill>
          <a:ln w="10000">
            <a:solidFill>
              <a:schemeClr val="accent1"/>
            </a:solidFill>
            <a:miter lim="800000"/>
            <a:headEnd/>
            <a:tailEnd/>
          </a:ln>
          <a:effectLst>
            <a:outerShdw blurRad="63500" dist="30000" dir="5400000" rotWithShape="0">
              <a:srgbClr val="000000">
                <a:alpha val="45000"/>
              </a:srgbClr>
            </a:outerShdw>
          </a:effectLst>
        </p:spPr>
        <p:txBody>
          <a:bodyPr anchor="ct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r>
              <a:rPr lang="en-US" altLang="en-US" sz="1400" b="1">
                <a:solidFill>
                  <a:srgbClr val="000000"/>
                </a:solidFill>
                <a:latin typeface="Tw Cen MT" panose="020B0602020104020603" pitchFamily="34" charset="0"/>
              </a:rPr>
              <a:t>Goal: remove </a:t>
            </a:r>
            <a:r>
              <a:rPr lang="ja-JP" altLang="en-US" sz="1400" b="1">
                <a:solidFill>
                  <a:srgbClr val="000000"/>
                </a:solidFill>
                <a:latin typeface="Tw Cen MT" panose="020B0602020104020603" pitchFamily="34" charset="0"/>
              </a:rPr>
              <a:t>“</a:t>
            </a:r>
            <a:r>
              <a:rPr lang="en-US" altLang="ja-JP" sz="1400" b="1">
                <a:solidFill>
                  <a:srgbClr val="000000"/>
                </a:solidFill>
                <a:latin typeface="Tw Cen MT" panose="020B0602020104020603" pitchFamily="34" charset="0"/>
              </a:rPr>
              <a:t>James</a:t>
            </a:r>
            <a:r>
              <a:rPr lang="en-US" altLang="ja-JP" sz="1400" b="1">
                <a:solidFill>
                  <a:srgbClr val="000000"/>
                </a:solidFill>
                <a:latin typeface="Tw Cen MT" panose="020B0602020104020603" pitchFamily="34" charset="0"/>
                <a:sym typeface="Wingdings" panose="05000000000000000000" pitchFamily="2" charset="2"/>
              </a:rPr>
              <a:t>  </a:t>
            </a:r>
            <a:r>
              <a:rPr lang="en-US" altLang="ja-JP" sz="1400" b="1">
                <a:solidFill>
                  <a:srgbClr val="000000"/>
                </a:solidFill>
                <a:latin typeface="Tw Cen MT" panose="020B0602020104020603" pitchFamily="34" charset="0"/>
              </a:rPr>
              <a:t>555-5555</a:t>
            </a:r>
            <a:r>
              <a:rPr lang="ja-JP" altLang="en-US" sz="1400" b="1">
                <a:solidFill>
                  <a:srgbClr val="000000"/>
                </a:solidFill>
                <a:latin typeface="Tw Cen MT" panose="020B0602020104020603" pitchFamily="34" charset="0"/>
              </a:rPr>
              <a:t>”</a:t>
            </a:r>
            <a:r>
              <a:rPr lang="en-US" altLang="ja-JP" sz="1400" b="1">
                <a:solidFill>
                  <a:srgbClr val="000000"/>
                </a:solidFill>
                <a:latin typeface="Tw Cen MT" panose="020B0602020104020603" pitchFamily="34" charset="0"/>
              </a:rPr>
              <a:t> from output</a:t>
            </a:r>
            <a:endParaRPr lang="en-US" altLang="en-US" sz="1400" b="1">
              <a:solidFill>
                <a:srgbClr val="000000"/>
              </a:solidFill>
              <a:latin typeface="Tw Cen MT" panose="020B0602020104020603" pitchFamily="34" charset="0"/>
            </a:endParaRPr>
          </a:p>
        </p:txBody>
      </p:sp>
      <p:sp>
        <p:nvSpPr>
          <p:cNvPr id="298012" name="Rectangle 28"/>
          <p:cNvSpPr>
            <a:spLocks noChangeArrowheads="1"/>
          </p:cNvSpPr>
          <p:nvPr/>
        </p:nvSpPr>
        <p:spPr bwMode="auto">
          <a:xfrm>
            <a:off x="153988" y="871538"/>
            <a:ext cx="8837612" cy="4984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lIns="92075" tIns="46038" rIns="92075" bIns="46038" anchor="b"/>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l">
              <a:lnSpc>
                <a:spcPct val="90000"/>
              </a:lnSpc>
              <a:spcBef>
                <a:spcPct val="0"/>
              </a:spcBef>
            </a:pPr>
            <a:r>
              <a:rPr lang="en-US" altLang="en-US" sz="2300">
                <a:solidFill>
                  <a:schemeClr val="tx2"/>
                </a:solidFill>
              </a:rPr>
              <a:t>Method Overview: High Level Change – What Operator to Modify ?</a:t>
            </a:r>
          </a:p>
        </p:txBody>
      </p:sp>
      <p:sp>
        <p:nvSpPr>
          <p:cNvPr id="30" name="Rectangle 2"/>
          <p:cNvSpPr txBox="1">
            <a:spLocks noChangeArrowheads="1"/>
          </p:cNvSpPr>
          <p:nvPr/>
        </p:nvSpPr>
        <p:spPr>
          <a:xfrm>
            <a:off x="357517" y="6237498"/>
            <a:ext cx="3572163" cy="1119187"/>
          </a:xfrm>
          <a:prstGeom prst="rect">
            <a:avLst/>
          </a:prstGeom>
          <a:noFill/>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lvl1pPr marL="173038" indent="-173038" algn="l" rtl="0" eaLnBrk="0" fontAlgn="base" hangingPunct="0">
              <a:spcBef>
                <a:spcPct val="50000"/>
              </a:spcBef>
              <a:spcAft>
                <a:spcPct val="0"/>
              </a:spcAft>
              <a:buClr>
                <a:schemeClr val="tx1"/>
              </a:buClr>
              <a:buFont typeface="Wingdings" panose="05000000000000000000" pitchFamily="2" charset="2"/>
              <a:buChar char="§"/>
              <a:defRPr sz="1600" kern="1200">
                <a:solidFill>
                  <a:schemeClr val="tx1"/>
                </a:solidFill>
                <a:latin typeface="Whitney Light" pitchFamily="50" charset="0"/>
                <a:ea typeface="+mn-ea"/>
                <a:cs typeface="+mn-cs"/>
              </a:defRPr>
            </a:lvl1pPr>
            <a:lvl2pPr marL="509588" indent="-163513" algn="l" rtl="0" eaLnBrk="0" fontAlgn="base" hangingPunct="0">
              <a:spcBef>
                <a:spcPct val="0"/>
              </a:spcBef>
              <a:spcAft>
                <a:spcPct val="0"/>
              </a:spcAft>
              <a:buClr>
                <a:schemeClr val="tx1"/>
              </a:buClr>
              <a:buFont typeface="Arial" panose="020B0604020202020204" pitchFamily="34" charset="0"/>
              <a:buChar char="–"/>
              <a:defRPr sz="1600" kern="1200">
                <a:solidFill>
                  <a:schemeClr val="tx1"/>
                </a:solidFill>
                <a:latin typeface="Whitney Light" pitchFamily="50" charset="0"/>
                <a:ea typeface="+mn-ea"/>
                <a:cs typeface="+mn-cs"/>
              </a:defRPr>
            </a:lvl2pPr>
            <a:lvl3pPr marL="855663" indent="-173038" algn="l" rtl="0" eaLnBrk="0" fontAlgn="base" hangingPunct="0">
              <a:spcBef>
                <a:spcPct val="0"/>
              </a:spcBef>
              <a:spcAft>
                <a:spcPct val="0"/>
              </a:spcAft>
              <a:buClr>
                <a:schemeClr val="tx1"/>
              </a:buClr>
              <a:buChar char="•"/>
              <a:defRPr sz="1600" kern="1200">
                <a:solidFill>
                  <a:schemeClr val="tx1"/>
                </a:solidFill>
                <a:latin typeface="Whitney Light" pitchFamily="50" charset="0"/>
                <a:ea typeface="+mn-ea"/>
                <a:cs typeface="+mn-cs"/>
              </a:defRPr>
            </a:lvl3pPr>
            <a:lvl4pPr marL="1203325" indent="-173038" algn="l" rtl="0" eaLnBrk="0" fontAlgn="base" hangingPunct="0">
              <a:spcBef>
                <a:spcPct val="20000"/>
              </a:spcBef>
              <a:spcAft>
                <a:spcPct val="0"/>
              </a:spcAft>
              <a:buClr>
                <a:schemeClr val="bg1"/>
              </a:buClr>
              <a:defRPr sz="1600" kern="1200">
                <a:solidFill>
                  <a:schemeClr val="bg1"/>
                </a:solidFill>
                <a:latin typeface="+mn-lt"/>
                <a:ea typeface="+mn-ea"/>
                <a:cs typeface="+mn-cs"/>
              </a:defRPr>
            </a:lvl4pPr>
            <a:lvl5pPr marL="1539875" indent="-163513" algn="l" rtl="0" eaLnBrk="0" fontAlgn="base" hangingPunct="0">
              <a:spcBef>
                <a:spcPct val="20000"/>
              </a:spcBef>
              <a:spcAft>
                <a:spcPct val="0"/>
              </a:spcAft>
              <a:buClr>
                <a:schemeClr val="bg1"/>
              </a:buClr>
              <a:buChar char="»"/>
              <a:defRPr sz="16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80000"/>
              </a:lnSpc>
              <a:buFont typeface="Wingdings" charset="0"/>
              <a:buChar char="§"/>
              <a:defRPr/>
            </a:pPr>
            <a:r>
              <a:rPr lang="en-US" dirty="0" smtClean="0">
                <a:ea typeface="ＭＳ Ｐゴシック" charset="0"/>
                <a:cs typeface="ＭＳ Ｐゴシック" charset="0"/>
              </a:rPr>
              <a:t>Canonical algebraic representation of extraction rules as trees of operators</a:t>
            </a:r>
          </a:p>
          <a:p>
            <a:pPr lvl="1">
              <a:lnSpc>
                <a:spcPct val="80000"/>
              </a:lnSpc>
              <a:buFont typeface="Arial" charset="0"/>
              <a:buChar char="–"/>
              <a:defRPr/>
            </a:pPr>
            <a:endParaRPr lang="en-US" sz="1500" dirty="0">
              <a:ea typeface="ＭＳ Ｐゴシック" charset="0"/>
            </a:endParaRPr>
          </a:p>
        </p:txBody>
      </p:sp>
    </p:spTree>
    <p:extLst>
      <p:ext uri="{BB962C8B-B14F-4D97-AF65-F5344CB8AC3E}">
        <p14:creationId xmlns:p14="http://schemas.microsoft.com/office/powerpoint/2010/main" val="377853547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16793"/>
                                        </p:tgtEl>
                                        <p:attrNameLst>
                                          <p:attrName>style.visibility</p:attrName>
                                        </p:attrNameLst>
                                      </p:cBhvr>
                                      <p:to>
                                        <p:strVal val="visible"/>
                                      </p:to>
                                    </p:set>
                                    <p:animEffect transition="in" filter="wipe(down)">
                                      <p:cBhvr>
                                        <p:cTn id="7" dur="500"/>
                                        <p:tgtEl>
                                          <p:spTgt spid="41679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16791"/>
                                        </p:tgtEl>
                                        <p:attrNameLst>
                                          <p:attrName>style.visibility</p:attrName>
                                        </p:attrNameLst>
                                      </p:cBhvr>
                                      <p:to>
                                        <p:strVal val="visible"/>
                                      </p:to>
                                    </p:set>
                                    <p:animEffect transition="in" filter="wipe(down)">
                                      <p:cBhvr>
                                        <p:cTn id="12" dur="500"/>
                                        <p:tgtEl>
                                          <p:spTgt spid="41679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16792"/>
                                        </p:tgtEl>
                                        <p:attrNameLst>
                                          <p:attrName>style.visibility</p:attrName>
                                        </p:attrNameLst>
                                      </p:cBhvr>
                                      <p:to>
                                        <p:strVal val="visible"/>
                                      </p:to>
                                    </p:set>
                                    <p:animEffect transition="in" filter="wipe(down)">
                                      <p:cBhvr>
                                        <p:cTn id="17" dur="500"/>
                                        <p:tgtEl>
                                          <p:spTgt spid="4167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6791" grpId="0" animBg="1"/>
      <p:bldP spid="416792" grpId="0" animBg="1"/>
      <p:bldP spid="416793"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8"/>
          <p:cNvSpPr>
            <a:spLocks noGrp="1" noChangeArrowheads="1"/>
          </p:cNvSpPr>
          <p:nvPr>
            <p:ph type="sldNum" sz="quarter" idx="10"/>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fld id="{EF3FC1C3-8C07-47C8-B517-BD6AD1891BA5}" type="slidenum">
              <a:rPr lang="en-US" altLang="en-US" sz="1000">
                <a:solidFill>
                  <a:srgbClr val="FFFFFF"/>
                </a:solidFill>
              </a:rPr>
              <a:pPr eaLnBrk="1" hangingPunct="1"/>
              <a:t>77</a:t>
            </a:fld>
            <a:endParaRPr lang="en-US" altLang="en-US" sz="1000">
              <a:solidFill>
                <a:srgbClr val="FFFFFF"/>
              </a:solidFill>
            </a:endParaRPr>
          </a:p>
        </p:txBody>
      </p:sp>
      <p:sp>
        <p:nvSpPr>
          <p:cNvPr id="166914" name="Slide Number Placeholder 4"/>
          <p:cNvSpPr txBox="1">
            <a:spLocks noGrp="1"/>
          </p:cNvSpPr>
          <p:nvPr/>
        </p:nvSpPr>
        <p:spPr bwMode="auto">
          <a:xfrm>
            <a:off x="0" y="1271588"/>
            <a:ext cx="533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lnSpc>
                <a:spcPct val="80000"/>
              </a:lnSpc>
            </a:pPr>
            <a:fld id="{336B1913-A6CD-48DE-B557-1917BE4F02CF}" type="slidenum">
              <a:rPr lang="en-US" altLang="en-US" sz="1200" b="1">
                <a:solidFill>
                  <a:srgbClr val="FFFFFF"/>
                </a:solidFill>
              </a:rPr>
              <a:pPr eaLnBrk="1" hangingPunct="1">
                <a:lnSpc>
                  <a:spcPct val="80000"/>
                </a:lnSpc>
              </a:pPr>
              <a:t>77</a:t>
            </a:fld>
            <a:endParaRPr lang="en-US" altLang="en-US" sz="1200" b="1">
              <a:solidFill>
                <a:srgbClr val="FFFFFF"/>
              </a:solidFill>
            </a:endParaRPr>
          </a:p>
        </p:txBody>
      </p:sp>
      <p:sp>
        <p:nvSpPr>
          <p:cNvPr id="416791" name="AutoShape 23"/>
          <p:cNvSpPr>
            <a:spLocks noChangeArrowheads="1"/>
          </p:cNvSpPr>
          <p:nvPr/>
        </p:nvSpPr>
        <p:spPr bwMode="auto">
          <a:xfrm>
            <a:off x="533400" y="3886200"/>
            <a:ext cx="1828800" cy="838200"/>
          </a:xfrm>
          <a:prstGeom prst="wedgeRectCallout">
            <a:avLst>
              <a:gd name="adj1" fmla="val 94796"/>
              <a:gd name="adj2" fmla="val 129931"/>
            </a:avLst>
          </a:prstGeom>
          <a:solidFill>
            <a:srgbClr val="FF0000"/>
          </a:solidFill>
          <a:ln w="19050">
            <a:solidFill>
              <a:schemeClr val="bg1"/>
            </a:solidFill>
            <a:miter lim="800000"/>
            <a:headEnd/>
            <a:tailEnd/>
          </a:ln>
        </p:spPr>
        <p:txBody>
          <a:bodyPr anchor="ct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r>
              <a:rPr lang="en-US" altLang="en-US" sz="1400" b="1" u="sng">
                <a:solidFill>
                  <a:schemeClr val="bg1"/>
                </a:solidFill>
              </a:rPr>
              <a:t>HLC 2</a:t>
            </a:r>
            <a:r>
              <a:rPr lang="en-US" altLang="en-US" sz="1400" b="1">
                <a:solidFill>
                  <a:schemeClr val="bg1"/>
                </a:solidFill>
              </a:rPr>
              <a:t>         Remove James from output of R2</a:t>
            </a:r>
            <a:r>
              <a:rPr lang="ja-JP" altLang="en-US" sz="1400" b="1">
                <a:solidFill>
                  <a:schemeClr val="bg1"/>
                </a:solidFill>
              </a:rPr>
              <a:t>’</a:t>
            </a:r>
            <a:r>
              <a:rPr lang="en-US" altLang="ja-JP" sz="1400" b="1">
                <a:solidFill>
                  <a:schemeClr val="bg1"/>
                </a:solidFill>
              </a:rPr>
              <a:t> Dictionary op. </a:t>
            </a:r>
            <a:endParaRPr lang="en-US" altLang="en-US" sz="1400" b="1" i="1">
              <a:solidFill>
                <a:schemeClr val="bg1"/>
              </a:solidFill>
            </a:endParaRPr>
          </a:p>
        </p:txBody>
      </p:sp>
      <p:sp>
        <p:nvSpPr>
          <p:cNvPr id="416792" name="AutoShape 24"/>
          <p:cNvSpPr>
            <a:spLocks noChangeArrowheads="1"/>
          </p:cNvSpPr>
          <p:nvPr/>
        </p:nvSpPr>
        <p:spPr bwMode="auto">
          <a:xfrm>
            <a:off x="5791200" y="2590800"/>
            <a:ext cx="2286000" cy="838200"/>
          </a:xfrm>
          <a:prstGeom prst="wedgeRectCallout">
            <a:avLst>
              <a:gd name="adj1" fmla="val -64301"/>
              <a:gd name="adj2" fmla="val 137625"/>
            </a:avLst>
          </a:prstGeom>
          <a:solidFill>
            <a:srgbClr val="FF0000"/>
          </a:solidFill>
          <a:ln w="19050">
            <a:solidFill>
              <a:schemeClr val="bg1"/>
            </a:solidFill>
            <a:miter lim="800000"/>
            <a:headEnd/>
            <a:tailEnd/>
          </a:ln>
        </p:spPr>
        <p:txBody>
          <a:bodyPr anchor="ct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r>
              <a:rPr lang="en-US" altLang="en-US" sz="1400" b="1" u="sng">
                <a:solidFill>
                  <a:schemeClr val="bg1"/>
                </a:solidFill>
              </a:rPr>
              <a:t>HLC 3</a:t>
            </a:r>
            <a:r>
              <a:rPr lang="en-US" altLang="en-US" sz="1400" b="1">
                <a:solidFill>
                  <a:schemeClr val="bg1"/>
                </a:solidFill>
              </a:rPr>
              <a:t>: Remove James</a:t>
            </a:r>
            <a:r>
              <a:rPr lang="en-US" altLang="en-US" sz="1400" b="1">
                <a:solidFill>
                  <a:schemeClr val="bg1"/>
                </a:solidFill>
                <a:sym typeface="Wingdings" panose="05000000000000000000" pitchFamily="2" charset="2"/>
              </a:rPr>
              <a:t></a:t>
            </a:r>
            <a:r>
              <a:rPr lang="en-US" altLang="en-US" sz="1400" b="1">
                <a:solidFill>
                  <a:schemeClr val="bg1"/>
                </a:solidFill>
              </a:rPr>
              <a:t>555-5555   from output of R3</a:t>
            </a:r>
            <a:r>
              <a:rPr lang="ja-JP" altLang="en-US" sz="1400" b="1">
                <a:solidFill>
                  <a:schemeClr val="bg1"/>
                </a:solidFill>
              </a:rPr>
              <a:t>’</a:t>
            </a:r>
            <a:r>
              <a:rPr lang="en-US" altLang="ja-JP" sz="1400" b="1">
                <a:solidFill>
                  <a:schemeClr val="bg1"/>
                </a:solidFill>
              </a:rPr>
              <a:t>s   join op.</a:t>
            </a:r>
            <a:endParaRPr lang="en-US" altLang="en-US" sz="1400" b="1" i="1">
              <a:solidFill>
                <a:schemeClr val="bg1"/>
              </a:solidFill>
            </a:endParaRPr>
          </a:p>
        </p:txBody>
      </p:sp>
      <p:sp>
        <p:nvSpPr>
          <p:cNvPr id="166917" name="AutoShape 25"/>
          <p:cNvSpPr>
            <a:spLocks noChangeArrowheads="1"/>
          </p:cNvSpPr>
          <p:nvPr/>
        </p:nvSpPr>
        <p:spPr bwMode="auto">
          <a:xfrm>
            <a:off x="6324600" y="4495800"/>
            <a:ext cx="1752600" cy="838200"/>
          </a:xfrm>
          <a:prstGeom prst="wedgeRectCallout">
            <a:avLst>
              <a:gd name="adj1" fmla="val -102333"/>
              <a:gd name="adj2" fmla="val 72690"/>
            </a:avLst>
          </a:prstGeom>
          <a:solidFill>
            <a:srgbClr val="FF0000"/>
          </a:solidFill>
          <a:ln w="19050">
            <a:solidFill>
              <a:schemeClr val="bg1"/>
            </a:solidFill>
            <a:miter lim="800000"/>
            <a:headEnd/>
            <a:tailEnd/>
          </a:ln>
        </p:spPr>
        <p:txBody>
          <a:bodyPr anchor="ct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r>
              <a:rPr lang="en-US" altLang="en-US" sz="1400" b="1" u="sng">
                <a:solidFill>
                  <a:schemeClr val="bg1"/>
                </a:solidFill>
              </a:rPr>
              <a:t>HLC 1</a:t>
            </a:r>
            <a:r>
              <a:rPr lang="en-US" altLang="en-US" sz="1400" b="1">
                <a:solidFill>
                  <a:schemeClr val="bg1"/>
                </a:solidFill>
              </a:rPr>
              <a:t>         Remove 555-5555 from output of R1</a:t>
            </a:r>
            <a:r>
              <a:rPr lang="ja-JP" altLang="en-US" sz="1400" b="1">
                <a:solidFill>
                  <a:schemeClr val="bg1"/>
                </a:solidFill>
              </a:rPr>
              <a:t>’</a:t>
            </a:r>
            <a:r>
              <a:rPr lang="en-US" altLang="ja-JP" sz="1400" b="1">
                <a:solidFill>
                  <a:schemeClr val="bg1"/>
                </a:solidFill>
              </a:rPr>
              <a:t>s Regex op.</a:t>
            </a:r>
            <a:endParaRPr lang="en-US" altLang="en-US" sz="1400" b="1" i="1">
              <a:solidFill>
                <a:schemeClr val="bg1"/>
              </a:solidFill>
            </a:endParaRPr>
          </a:p>
        </p:txBody>
      </p:sp>
      <p:grpSp>
        <p:nvGrpSpPr>
          <p:cNvPr id="166918" name="Group 25"/>
          <p:cNvGrpSpPr>
            <a:grpSpLocks/>
          </p:cNvGrpSpPr>
          <p:nvPr/>
        </p:nvGrpSpPr>
        <p:grpSpPr bwMode="auto">
          <a:xfrm>
            <a:off x="2895600" y="2286000"/>
            <a:ext cx="2667000" cy="4495800"/>
            <a:chOff x="4800600" y="2895600"/>
            <a:chExt cx="2743200" cy="3733800"/>
          </a:xfrm>
        </p:grpSpPr>
        <p:sp>
          <p:nvSpPr>
            <p:cNvPr id="166924" name="Rectangle 4"/>
            <p:cNvSpPr>
              <a:spLocks noChangeArrowheads="1"/>
            </p:cNvSpPr>
            <p:nvPr/>
          </p:nvSpPr>
          <p:spPr bwMode="auto">
            <a:xfrm>
              <a:off x="5864225" y="3811588"/>
              <a:ext cx="762000" cy="357187"/>
            </a:xfrm>
            <a:prstGeom prst="rect">
              <a:avLst/>
            </a:prstGeom>
            <a:solidFill>
              <a:srgbClr val="FF9933"/>
            </a:solidFill>
            <a:ln w="9525">
              <a:solidFill>
                <a:schemeClr val="tx1"/>
              </a:solidFill>
              <a:miter lim="800000"/>
              <a:headEnd/>
              <a:tailEnd/>
            </a:ln>
          </p:spPr>
          <p:txBody>
            <a:bodyPr wrap="none" anchor="ct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spcBef>
                  <a:spcPct val="0"/>
                </a:spcBef>
              </a:pPr>
              <a:r>
                <a:rPr lang="en-US" altLang="en-US" i="1">
                  <a:solidFill>
                    <a:schemeClr val="tx1"/>
                  </a:solidFill>
                  <a:sym typeface="Symbol" panose="05050102010706020507" pitchFamily="18" charset="2"/>
                </a:rPr>
                <a:t></a:t>
              </a:r>
              <a:r>
                <a:rPr lang="en-US" altLang="en-US" i="1" baseline="-25000">
                  <a:solidFill>
                    <a:schemeClr val="tx1"/>
                  </a:solidFill>
                  <a:sym typeface="Symbol" panose="05050102010706020507" pitchFamily="18" charset="2"/>
                </a:rPr>
                <a:t>true</a:t>
              </a:r>
            </a:p>
          </p:txBody>
        </p:sp>
        <p:sp>
          <p:nvSpPr>
            <p:cNvPr id="166925" name="Rectangle 5"/>
            <p:cNvSpPr>
              <a:spLocks noChangeArrowheads="1"/>
            </p:cNvSpPr>
            <p:nvPr/>
          </p:nvSpPr>
          <p:spPr bwMode="auto">
            <a:xfrm>
              <a:off x="5060950" y="3341688"/>
              <a:ext cx="2362200" cy="304800"/>
            </a:xfrm>
            <a:prstGeom prst="rect">
              <a:avLst/>
            </a:prstGeom>
            <a:solidFill>
              <a:srgbClr val="FF9933"/>
            </a:solidFill>
            <a:ln w="9525">
              <a:solidFill>
                <a:schemeClr val="tx1"/>
              </a:solidFill>
              <a:miter lim="800000"/>
              <a:headEnd/>
              <a:tailEnd/>
            </a:ln>
          </p:spPr>
          <p:txBody>
            <a:bodyPr wrap="none" anchor="ct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spcBef>
                  <a:spcPct val="0"/>
                </a:spcBef>
                <a:buFont typeface="Symbol" panose="05050102010706020507" pitchFamily="18" charset="2"/>
                <a:buChar char="p"/>
              </a:pPr>
              <a:r>
                <a:rPr lang="en-US" altLang="en-US" i="1" baseline="-25000">
                  <a:solidFill>
                    <a:schemeClr val="tx1"/>
                  </a:solidFill>
                  <a:sym typeface="Symbol" panose="05050102010706020507" pitchFamily="18" charset="2"/>
                </a:rPr>
                <a:t>Merge(F.match, P.match) as match</a:t>
              </a:r>
            </a:p>
          </p:txBody>
        </p:sp>
        <p:cxnSp>
          <p:nvCxnSpPr>
            <p:cNvPr id="166926" name="AutoShape 6"/>
            <p:cNvCxnSpPr>
              <a:cxnSpLocks noChangeShapeType="1"/>
              <a:stCxn id="166924" idx="0"/>
              <a:endCxn id="166925" idx="2"/>
            </p:cNvCxnSpPr>
            <p:nvPr/>
          </p:nvCxnSpPr>
          <p:spPr bwMode="auto">
            <a:xfrm flipH="1" flipV="1">
              <a:off x="6242050" y="3646488"/>
              <a:ext cx="3175" cy="16510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166927" name="Rectangle 7"/>
            <p:cNvSpPr>
              <a:spLocks noChangeArrowheads="1"/>
            </p:cNvSpPr>
            <p:nvPr/>
          </p:nvSpPr>
          <p:spPr bwMode="auto">
            <a:xfrm>
              <a:off x="5105400" y="4343400"/>
              <a:ext cx="2286000" cy="381000"/>
            </a:xfrm>
            <a:prstGeom prst="rect">
              <a:avLst/>
            </a:prstGeom>
            <a:solidFill>
              <a:srgbClr val="FF9933"/>
            </a:solidFill>
            <a:ln w="9525">
              <a:solidFill>
                <a:schemeClr val="tx1"/>
              </a:solidFill>
              <a:miter lim="800000"/>
              <a:headEnd/>
              <a:tailEnd/>
            </a:ln>
          </p:spPr>
          <p:txBody>
            <a:bodyPr wrap="none" anchor="ct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spcBef>
                  <a:spcPct val="0"/>
                </a:spcBef>
              </a:pPr>
              <a:r>
                <a:rPr lang="en-US" altLang="en-US" sz="2400">
                  <a:solidFill>
                    <a:schemeClr val="tx1"/>
                  </a:solidFill>
                  <a:latin typeface="Lucida Sans Unicode" panose="020B0602030504020204" pitchFamily="34" charset="0"/>
                  <a:sym typeface="Symbol" panose="05050102010706020507" pitchFamily="18" charset="2"/>
                </a:rPr>
                <a:t>⋈</a:t>
              </a:r>
              <a:r>
                <a:rPr lang="en-US" altLang="en-US" i="1" baseline="-25000">
                  <a:solidFill>
                    <a:schemeClr val="tx1"/>
                  </a:solidFill>
                  <a:sym typeface="Symbol" panose="05050102010706020507" pitchFamily="18" charset="2"/>
                </a:rPr>
                <a:t>Follows(F.match,P.match,0,60)</a:t>
              </a:r>
            </a:p>
          </p:txBody>
        </p:sp>
        <p:cxnSp>
          <p:nvCxnSpPr>
            <p:cNvPr id="166928" name="AutoShape 8"/>
            <p:cNvCxnSpPr>
              <a:cxnSpLocks noChangeShapeType="1"/>
              <a:stCxn id="166927" idx="0"/>
              <a:endCxn id="166924" idx="2"/>
            </p:cNvCxnSpPr>
            <p:nvPr/>
          </p:nvCxnSpPr>
          <p:spPr bwMode="auto">
            <a:xfrm flipH="1" flipV="1">
              <a:off x="6245225" y="4168775"/>
              <a:ext cx="3175" cy="174625"/>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166929" name="AutoShape 12"/>
            <p:cNvCxnSpPr>
              <a:cxnSpLocks noChangeShapeType="1"/>
              <a:stCxn id="166930" idx="0"/>
            </p:cNvCxnSpPr>
            <p:nvPr/>
          </p:nvCxnSpPr>
          <p:spPr bwMode="auto">
            <a:xfrm flipV="1">
              <a:off x="5529263" y="4730750"/>
              <a:ext cx="0" cy="43815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166930" name="Rectangle 21"/>
            <p:cNvSpPr>
              <a:spLocks noChangeArrowheads="1"/>
            </p:cNvSpPr>
            <p:nvPr/>
          </p:nvSpPr>
          <p:spPr bwMode="auto">
            <a:xfrm>
              <a:off x="4953000" y="5168900"/>
              <a:ext cx="1152525" cy="546100"/>
            </a:xfrm>
            <a:prstGeom prst="rect">
              <a:avLst/>
            </a:prstGeom>
            <a:solidFill>
              <a:srgbClr val="FF9933"/>
            </a:solidFill>
            <a:ln w="9525">
              <a:solidFill>
                <a:schemeClr val="tx1"/>
              </a:solidFill>
              <a:miter lim="800000"/>
              <a:headEnd/>
              <a:tailEnd/>
            </a:ln>
          </p:spPr>
          <p:txBody>
            <a:bodyPr wrap="none" anchor="ct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spcBef>
                  <a:spcPct val="0"/>
                </a:spcBef>
              </a:pPr>
              <a:r>
                <a:rPr lang="en-US" altLang="en-US" sz="1400" i="1">
                  <a:solidFill>
                    <a:schemeClr val="tx1"/>
                  </a:solidFill>
                  <a:sym typeface="Symbol" panose="05050102010706020507" pitchFamily="18" charset="2"/>
                </a:rPr>
                <a:t>Dictionary</a:t>
              </a:r>
            </a:p>
            <a:p>
              <a:pPr eaLnBrk="1" hangingPunct="1">
                <a:spcBef>
                  <a:spcPct val="0"/>
                </a:spcBef>
              </a:pPr>
              <a:r>
                <a:rPr lang="ja-JP" altLang="en-US" sz="1400" i="1" baseline="-25000">
                  <a:solidFill>
                    <a:schemeClr val="tx1"/>
                  </a:solidFill>
                  <a:sym typeface="Symbol" panose="05050102010706020507" pitchFamily="18" charset="2"/>
                </a:rPr>
                <a:t>‘</a:t>
              </a:r>
              <a:r>
                <a:rPr lang="en-US" altLang="ja-JP" sz="1400" i="1" baseline="-25000">
                  <a:solidFill>
                    <a:schemeClr val="tx1"/>
                  </a:solidFill>
                  <a:sym typeface="Symbol" panose="05050102010706020507" pitchFamily="18" charset="2"/>
                </a:rPr>
                <a:t>firstName.dict</a:t>
              </a:r>
              <a:r>
                <a:rPr lang="ja-JP" altLang="en-US" sz="1400" i="1" baseline="-25000">
                  <a:solidFill>
                    <a:schemeClr val="tx1"/>
                  </a:solidFill>
                  <a:sym typeface="Symbol" panose="05050102010706020507" pitchFamily="18" charset="2"/>
                </a:rPr>
                <a:t>’</a:t>
              </a:r>
              <a:r>
                <a:rPr lang="en-US" altLang="ja-JP" sz="1400" i="1" baseline="-25000">
                  <a:solidFill>
                    <a:schemeClr val="tx1"/>
                  </a:solidFill>
                  <a:sym typeface="Symbol" panose="05050102010706020507" pitchFamily="18" charset="2"/>
                </a:rPr>
                <a:t>, text</a:t>
              </a:r>
              <a:endParaRPr lang="en-US" altLang="en-US" sz="1400" i="1" baseline="-25000">
                <a:solidFill>
                  <a:schemeClr val="tx1"/>
                </a:solidFill>
                <a:sym typeface="Symbol" panose="05050102010706020507" pitchFamily="18" charset="2"/>
              </a:endParaRPr>
            </a:p>
          </p:txBody>
        </p:sp>
        <p:sp>
          <p:nvSpPr>
            <p:cNvPr id="166931" name="Rectangle 24"/>
            <p:cNvSpPr>
              <a:spLocks noChangeArrowheads="1"/>
            </p:cNvSpPr>
            <p:nvPr/>
          </p:nvSpPr>
          <p:spPr bwMode="auto">
            <a:xfrm>
              <a:off x="6397625" y="5168900"/>
              <a:ext cx="1069975" cy="546100"/>
            </a:xfrm>
            <a:prstGeom prst="rect">
              <a:avLst/>
            </a:prstGeom>
            <a:solidFill>
              <a:srgbClr val="FF9933"/>
            </a:solidFill>
            <a:ln w="9525">
              <a:solidFill>
                <a:schemeClr val="tx1"/>
              </a:solidFill>
              <a:miter lim="800000"/>
              <a:headEnd/>
              <a:tailEnd/>
            </a:ln>
          </p:spPr>
          <p:txBody>
            <a:bodyPr wrap="none" anchor="ct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spcBef>
                  <a:spcPct val="0"/>
                </a:spcBef>
              </a:pPr>
              <a:r>
                <a:rPr lang="en-US" altLang="en-US" sz="1400" i="1">
                  <a:solidFill>
                    <a:schemeClr val="tx1"/>
                  </a:solidFill>
                  <a:sym typeface="Symbol" panose="05050102010706020507" pitchFamily="18" charset="2"/>
                </a:rPr>
                <a:t>Regex</a:t>
              </a:r>
            </a:p>
            <a:p>
              <a:pPr eaLnBrk="1" hangingPunct="1">
                <a:spcBef>
                  <a:spcPct val="0"/>
                </a:spcBef>
              </a:pPr>
              <a:r>
                <a:rPr lang="ja-JP" altLang="en-US" sz="1400" i="1" baseline="-25000">
                  <a:solidFill>
                    <a:schemeClr val="tx1"/>
                  </a:solidFill>
                  <a:sym typeface="Symbol" panose="05050102010706020507" pitchFamily="18" charset="2"/>
                </a:rPr>
                <a:t>‘</a:t>
              </a:r>
              <a:r>
                <a:rPr lang="en-US" altLang="ja-JP" sz="1400" i="1" baseline="-25000">
                  <a:solidFill>
                    <a:schemeClr val="tx1"/>
                  </a:solidFill>
                  <a:sym typeface="Symbol" panose="05050102010706020507" pitchFamily="18" charset="2"/>
                </a:rPr>
                <a:t>\d{3}-\d{4}</a:t>
              </a:r>
              <a:r>
                <a:rPr lang="ja-JP" altLang="en-US" sz="1400" i="1" baseline="-25000">
                  <a:solidFill>
                    <a:schemeClr val="tx1"/>
                  </a:solidFill>
                  <a:sym typeface="Symbol" panose="05050102010706020507" pitchFamily="18" charset="2"/>
                </a:rPr>
                <a:t>’</a:t>
              </a:r>
              <a:r>
                <a:rPr lang="en-US" altLang="ja-JP" sz="1400" i="1" baseline="-25000">
                  <a:solidFill>
                    <a:schemeClr val="tx1"/>
                  </a:solidFill>
                  <a:sym typeface="Symbol" panose="05050102010706020507" pitchFamily="18" charset="2"/>
                </a:rPr>
                <a:t>, text</a:t>
              </a:r>
              <a:endParaRPr lang="en-US" altLang="en-US" sz="1400" i="1" baseline="-25000">
                <a:solidFill>
                  <a:schemeClr val="tx1"/>
                </a:solidFill>
                <a:sym typeface="Symbol" panose="05050102010706020507" pitchFamily="18" charset="2"/>
              </a:endParaRPr>
            </a:p>
          </p:txBody>
        </p:sp>
        <p:cxnSp>
          <p:nvCxnSpPr>
            <p:cNvPr id="166932" name="AutoShape 26"/>
            <p:cNvCxnSpPr>
              <a:cxnSpLocks noChangeShapeType="1"/>
              <a:stCxn id="166943" idx="0"/>
              <a:endCxn id="166930" idx="2"/>
            </p:cNvCxnSpPr>
            <p:nvPr/>
          </p:nvCxnSpPr>
          <p:spPr bwMode="auto">
            <a:xfrm flipH="1" flipV="1">
              <a:off x="5529263" y="5715000"/>
              <a:ext cx="719137" cy="30480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166933" name="AutoShape 28"/>
            <p:cNvCxnSpPr>
              <a:cxnSpLocks noChangeShapeType="1"/>
              <a:stCxn id="166943" idx="0"/>
              <a:endCxn id="166931" idx="2"/>
            </p:cNvCxnSpPr>
            <p:nvPr/>
          </p:nvCxnSpPr>
          <p:spPr bwMode="auto">
            <a:xfrm flipV="1">
              <a:off x="6248400" y="5715000"/>
              <a:ext cx="684213" cy="30480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166934" name="Rectangle 29"/>
            <p:cNvSpPr>
              <a:spLocks noChangeArrowheads="1"/>
            </p:cNvSpPr>
            <p:nvPr/>
          </p:nvSpPr>
          <p:spPr bwMode="auto">
            <a:xfrm>
              <a:off x="4876800" y="5092700"/>
              <a:ext cx="1295400" cy="698500"/>
            </a:xfrm>
            <a:prstGeom prst="rect">
              <a:avLst/>
            </a:prstGeom>
            <a:noFill/>
            <a:ln w="9525">
              <a:solidFill>
                <a:schemeClr val="tx1"/>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l" eaLnBrk="1" hangingPunct="1">
                <a:spcBef>
                  <a:spcPct val="0"/>
                </a:spcBef>
              </a:pPr>
              <a:endParaRPr lang="en-US" altLang="en-US" sz="1800">
                <a:solidFill>
                  <a:schemeClr val="tx1"/>
                </a:solidFill>
              </a:endParaRPr>
            </a:p>
          </p:txBody>
        </p:sp>
        <p:sp>
          <p:nvSpPr>
            <p:cNvPr id="166935" name="Text Box 30"/>
            <p:cNvSpPr txBox="1">
              <a:spLocks noChangeArrowheads="1"/>
            </p:cNvSpPr>
            <p:nvPr/>
          </p:nvSpPr>
          <p:spPr bwMode="auto">
            <a:xfrm>
              <a:off x="4800600" y="4905375"/>
              <a:ext cx="34607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l" eaLnBrk="1" hangingPunct="1">
                <a:spcBef>
                  <a:spcPct val="0"/>
                </a:spcBef>
              </a:pPr>
              <a:r>
                <a:rPr lang="en-US" altLang="en-US" sz="1000" b="1" i="1">
                  <a:solidFill>
                    <a:schemeClr val="tx1"/>
                  </a:solidFill>
                </a:rPr>
                <a:t>R2</a:t>
              </a:r>
            </a:p>
          </p:txBody>
        </p:sp>
        <p:sp>
          <p:nvSpPr>
            <p:cNvPr id="166936" name="Rectangle 33"/>
            <p:cNvSpPr>
              <a:spLocks noChangeArrowheads="1"/>
            </p:cNvSpPr>
            <p:nvPr/>
          </p:nvSpPr>
          <p:spPr bwMode="auto">
            <a:xfrm>
              <a:off x="6343650" y="5102225"/>
              <a:ext cx="1200150" cy="688975"/>
            </a:xfrm>
            <a:prstGeom prst="rect">
              <a:avLst/>
            </a:prstGeom>
            <a:noFill/>
            <a:ln w="9525">
              <a:solidFill>
                <a:schemeClr val="tx1"/>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l" eaLnBrk="1" hangingPunct="1">
                <a:spcBef>
                  <a:spcPct val="0"/>
                </a:spcBef>
              </a:pPr>
              <a:endParaRPr lang="en-US" altLang="en-US" sz="1800">
                <a:solidFill>
                  <a:schemeClr val="tx1"/>
                </a:solidFill>
              </a:endParaRPr>
            </a:p>
          </p:txBody>
        </p:sp>
        <p:sp>
          <p:nvSpPr>
            <p:cNvPr id="166937" name="Text Box 34"/>
            <p:cNvSpPr txBox="1">
              <a:spLocks noChangeArrowheads="1"/>
            </p:cNvSpPr>
            <p:nvPr/>
          </p:nvSpPr>
          <p:spPr bwMode="auto">
            <a:xfrm>
              <a:off x="6248400" y="4914900"/>
              <a:ext cx="34607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l" eaLnBrk="1" hangingPunct="1">
                <a:spcBef>
                  <a:spcPct val="0"/>
                </a:spcBef>
              </a:pPr>
              <a:r>
                <a:rPr lang="en-US" altLang="en-US" sz="1000" b="1" i="1">
                  <a:solidFill>
                    <a:schemeClr val="tx1"/>
                  </a:solidFill>
                </a:rPr>
                <a:t>R1</a:t>
              </a:r>
            </a:p>
          </p:txBody>
        </p:sp>
        <p:sp>
          <p:nvSpPr>
            <p:cNvPr id="166938" name="Text Box 37"/>
            <p:cNvSpPr txBox="1">
              <a:spLocks noChangeArrowheads="1"/>
            </p:cNvSpPr>
            <p:nvPr/>
          </p:nvSpPr>
          <p:spPr bwMode="auto">
            <a:xfrm>
              <a:off x="4876800" y="2976563"/>
              <a:ext cx="34607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l" eaLnBrk="1" hangingPunct="1">
                <a:spcBef>
                  <a:spcPct val="0"/>
                </a:spcBef>
              </a:pPr>
              <a:r>
                <a:rPr lang="en-US" altLang="en-US" sz="1000" b="1" i="1">
                  <a:solidFill>
                    <a:schemeClr val="tx1"/>
                  </a:solidFill>
                </a:rPr>
                <a:t>R3</a:t>
              </a:r>
            </a:p>
          </p:txBody>
        </p:sp>
        <p:sp>
          <p:nvSpPr>
            <p:cNvPr id="166939" name="Rectangle 52"/>
            <p:cNvSpPr>
              <a:spLocks noChangeArrowheads="1"/>
            </p:cNvSpPr>
            <p:nvPr/>
          </p:nvSpPr>
          <p:spPr bwMode="auto">
            <a:xfrm>
              <a:off x="4953000" y="3200400"/>
              <a:ext cx="2590800" cy="1641475"/>
            </a:xfrm>
            <a:prstGeom prst="rect">
              <a:avLst/>
            </a:prstGeom>
            <a:noFill/>
            <a:ln w="9525">
              <a:solidFill>
                <a:schemeClr val="tx1"/>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l" eaLnBrk="1" hangingPunct="1">
                <a:spcBef>
                  <a:spcPct val="0"/>
                </a:spcBef>
              </a:pPr>
              <a:endParaRPr lang="en-US" altLang="en-US" sz="1800">
                <a:solidFill>
                  <a:schemeClr val="tx1"/>
                </a:solidFill>
              </a:endParaRPr>
            </a:p>
          </p:txBody>
        </p:sp>
        <p:sp>
          <p:nvSpPr>
            <p:cNvPr id="166940" name="Rectangle 64"/>
            <p:cNvSpPr>
              <a:spLocks noChangeArrowheads="1"/>
            </p:cNvSpPr>
            <p:nvPr/>
          </p:nvSpPr>
          <p:spPr bwMode="auto">
            <a:xfrm>
              <a:off x="5864225" y="4422775"/>
              <a:ext cx="1371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spcBef>
                  <a:spcPct val="0"/>
                </a:spcBef>
              </a:pPr>
              <a:endParaRPr lang="en-US" altLang="en-US" sz="1000" i="1" baseline="-25000">
                <a:solidFill>
                  <a:schemeClr val="tx1"/>
                </a:solidFill>
                <a:sym typeface="Symbol" panose="05050102010706020507" pitchFamily="18" charset="2"/>
              </a:endParaRPr>
            </a:p>
          </p:txBody>
        </p:sp>
        <p:cxnSp>
          <p:nvCxnSpPr>
            <p:cNvPr id="166941" name="AutoShape 12"/>
            <p:cNvCxnSpPr>
              <a:cxnSpLocks noChangeShapeType="1"/>
            </p:cNvCxnSpPr>
            <p:nvPr/>
          </p:nvCxnSpPr>
          <p:spPr bwMode="auto">
            <a:xfrm flipV="1">
              <a:off x="6797675" y="4737100"/>
              <a:ext cx="0" cy="43815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166942" name="AutoShape 12"/>
            <p:cNvCxnSpPr>
              <a:cxnSpLocks noChangeShapeType="1"/>
            </p:cNvCxnSpPr>
            <p:nvPr/>
          </p:nvCxnSpPr>
          <p:spPr bwMode="auto">
            <a:xfrm flipV="1">
              <a:off x="6248400" y="2895600"/>
              <a:ext cx="0" cy="43815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166943" name="AutoShape 45"/>
            <p:cNvSpPr>
              <a:spLocks noChangeArrowheads="1"/>
            </p:cNvSpPr>
            <p:nvPr/>
          </p:nvSpPr>
          <p:spPr bwMode="auto">
            <a:xfrm>
              <a:off x="5943600" y="6019800"/>
              <a:ext cx="609600" cy="609600"/>
            </a:xfrm>
            <a:prstGeom prst="foldedCorner">
              <a:avLst>
                <a:gd name="adj" fmla="val 12500"/>
              </a:avLst>
            </a:prstGeom>
            <a:solidFill>
              <a:srgbClr val="FFFF66"/>
            </a:solidFill>
            <a:ln w="9525">
              <a:solidFill>
                <a:schemeClr val="tx1"/>
              </a:solidFill>
              <a:round/>
              <a:headEnd/>
              <a:tailEnd/>
            </a:ln>
          </p:spPr>
          <p:txBody>
            <a:bodyPr wrap="none" anchor="ct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spcBef>
                  <a:spcPct val="0"/>
                </a:spcBef>
              </a:pPr>
              <a:r>
                <a:rPr lang="en-US" altLang="en-US" sz="1800">
                  <a:solidFill>
                    <a:schemeClr val="tx1"/>
                  </a:solidFill>
                </a:rPr>
                <a:t>Doc</a:t>
              </a:r>
            </a:p>
          </p:txBody>
        </p:sp>
      </p:grpSp>
      <p:sp>
        <p:nvSpPr>
          <p:cNvPr id="42" name="Rectangle 41"/>
          <p:cNvSpPr>
            <a:spLocks noChangeArrowheads="1"/>
          </p:cNvSpPr>
          <p:nvPr/>
        </p:nvSpPr>
        <p:spPr bwMode="auto">
          <a:xfrm>
            <a:off x="1981200" y="1600200"/>
            <a:ext cx="4876800" cy="457200"/>
          </a:xfrm>
          <a:prstGeom prst="rect">
            <a:avLst/>
          </a:prstGeom>
          <a:solidFill>
            <a:srgbClr val="D3DEEA"/>
          </a:solidFill>
          <a:ln w="10000">
            <a:solidFill>
              <a:schemeClr val="accent1"/>
            </a:solidFill>
            <a:miter lim="800000"/>
            <a:headEnd/>
            <a:tailEnd/>
          </a:ln>
          <a:effectLst>
            <a:outerShdw blurRad="63500" dist="30000" dir="5400000" rotWithShape="0">
              <a:srgbClr val="000000">
                <a:alpha val="45000"/>
              </a:srgbClr>
            </a:outerShdw>
          </a:effectLst>
        </p:spPr>
        <p:txBody>
          <a:bodyPr anchor="ct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r>
              <a:rPr lang="en-US" altLang="en-US" sz="1400" b="1">
                <a:solidFill>
                  <a:srgbClr val="000000"/>
                </a:solidFill>
                <a:latin typeface="Tw Cen MT" panose="020B0602020104020603" pitchFamily="34" charset="0"/>
              </a:rPr>
              <a:t>Goal: remove </a:t>
            </a:r>
            <a:r>
              <a:rPr lang="ja-JP" altLang="en-US" sz="1400" b="1">
                <a:solidFill>
                  <a:srgbClr val="000000"/>
                </a:solidFill>
                <a:latin typeface="Tw Cen MT" panose="020B0602020104020603" pitchFamily="34" charset="0"/>
              </a:rPr>
              <a:t>“</a:t>
            </a:r>
            <a:r>
              <a:rPr lang="en-US" altLang="ja-JP" sz="1400" b="1">
                <a:solidFill>
                  <a:srgbClr val="000000"/>
                </a:solidFill>
                <a:latin typeface="Tw Cen MT" panose="020B0602020104020603" pitchFamily="34" charset="0"/>
              </a:rPr>
              <a:t>James</a:t>
            </a:r>
            <a:r>
              <a:rPr lang="en-US" altLang="ja-JP" sz="1400" b="1">
                <a:solidFill>
                  <a:srgbClr val="000000"/>
                </a:solidFill>
                <a:latin typeface="Tw Cen MT" panose="020B0602020104020603" pitchFamily="34" charset="0"/>
                <a:sym typeface="Wingdings" panose="05000000000000000000" pitchFamily="2" charset="2"/>
              </a:rPr>
              <a:t>  </a:t>
            </a:r>
            <a:r>
              <a:rPr lang="en-US" altLang="ja-JP" sz="1400" b="1">
                <a:solidFill>
                  <a:srgbClr val="000000"/>
                </a:solidFill>
                <a:latin typeface="Tw Cen MT" panose="020B0602020104020603" pitchFamily="34" charset="0"/>
              </a:rPr>
              <a:t>555-5555</a:t>
            </a:r>
            <a:r>
              <a:rPr lang="ja-JP" altLang="en-US" sz="1400" b="1">
                <a:solidFill>
                  <a:srgbClr val="000000"/>
                </a:solidFill>
                <a:latin typeface="Tw Cen MT" panose="020B0602020104020603" pitchFamily="34" charset="0"/>
              </a:rPr>
              <a:t>”</a:t>
            </a:r>
            <a:r>
              <a:rPr lang="en-US" altLang="ja-JP" sz="1400" b="1">
                <a:solidFill>
                  <a:srgbClr val="000000"/>
                </a:solidFill>
                <a:latin typeface="Tw Cen MT" panose="020B0602020104020603" pitchFamily="34" charset="0"/>
              </a:rPr>
              <a:t> from output</a:t>
            </a:r>
            <a:endParaRPr lang="en-US" altLang="en-US" sz="1400" b="1">
              <a:solidFill>
                <a:srgbClr val="000000"/>
              </a:solidFill>
              <a:latin typeface="Tw Cen MT" panose="020B0602020104020603" pitchFamily="34" charset="0"/>
            </a:endParaRPr>
          </a:p>
        </p:txBody>
      </p:sp>
      <p:sp>
        <p:nvSpPr>
          <p:cNvPr id="45" name="AutoShape 20"/>
          <p:cNvSpPr>
            <a:spLocks noChangeArrowheads="1"/>
          </p:cNvSpPr>
          <p:nvPr/>
        </p:nvSpPr>
        <p:spPr bwMode="auto">
          <a:xfrm>
            <a:off x="762000" y="3810000"/>
            <a:ext cx="1752600" cy="609600"/>
          </a:xfrm>
          <a:prstGeom prst="wedgeRectCallout">
            <a:avLst>
              <a:gd name="adj1" fmla="val 73227"/>
              <a:gd name="adj2" fmla="val 172917"/>
            </a:avLst>
          </a:prstGeom>
          <a:solidFill>
            <a:srgbClr val="0070C0"/>
          </a:solidFill>
          <a:ln w="19050">
            <a:solidFill>
              <a:schemeClr val="bg1"/>
            </a:solidFill>
            <a:miter lim="800000"/>
            <a:headEnd/>
            <a:tailEnd/>
          </a:ln>
        </p:spPr>
        <p:txBody>
          <a:bodyPr anchor="ct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r>
              <a:rPr lang="en-US" altLang="en-US" sz="1200" b="1" u="sng">
                <a:solidFill>
                  <a:schemeClr val="bg1"/>
                </a:solidFill>
              </a:rPr>
              <a:t>LLC 1</a:t>
            </a:r>
            <a:r>
              <a:rPr lang="en-US" altLang="en-US" sz="1200" b="1">
                <a:solidFill>
                  <a:schemeClr val="bg1"/>
                </a:solidFill>
              </a:rPr>
              <a:t>             Remove </a:t>
            </a:r>
            <a:r>
              <a:rPr lang="ja-JP" altLang="en-US" sz="1200" b="1">
                <a:solidFill>
                  <a:schemeClr val="bg1"/>
                </a:solidFill>
              </a:rPr>
              <a:t>‘</a:t>
            </a:r>
            <a:r>
              <a:rPr lang="en-US" altLang="ja-JP" sz="1200" b="1">
                <a:solidFill>
                  <a:schemeClr val="bg1"/>
                </a:solidFill>
              </a:rPr>
              <a:t>James</a:t>
            </a:r>
            <a:r>
              <a:rPr lang="ja-JP" altLang="en-US" sz="1200" b="1">
                <a:solidFill>
                  <a:schemeClr val="bg1"/>
                </a:solidFill>
              </a:rPr>
              <a:t>’</a:t>
            </a:r>
            <a:r>
              <a:rPr lang="en-US" altLang="ja-JP" sz="1200" b="1">
                <a:solidFill>
                  <a:schemeClr val="bg1"/>
                </a:solidFill>
              </a:rPr>
              <a:t> from FirstNames.dict</a:t>
            </a:r>
            <a:endParaRPr lang="en-US" altLang="en-US" sz="1200" b="1" i="1">
              <a:solidFill>
                <a:schemeClr val="bg1"/>
              </a:solidFill>
            </a:endParaRPr>
          </a:p>
        </p:txBody>
      </p:sp>
      <p:sp>
        <p:nvSpPr>
          <p:cNvPr id="46" name="AutoShape 22"/>
          <p:cNvSpPr>
            <a:spLocks noChangeArrowheads="1"/>
          </p:cNvSpPr>
          <p:nvPr/>
        </p:nvSpPr>
        <p:spPr bwMode="auto">
          <a:xfrm>
            <a:off x="533400" y="5410200"/>
            <a:ext cx="1828800" cy="762000"/>
          </a:xfrm>
          <a:prstGeom prst="wedgeRectCallout">
            <a:avLst>
              <a:gd name="adj1" fmla="val 79838"/>
              <a:gd name="adj2" fmla="val -33144"/>
            </a:avLst>
          </a:prstGeom>
          <a:solidFill>
            <a:srgbClr val="0070C0"/>
          </a:solidFill>
          <a:ln w="19050">
            <a:solidFill>
              <a:schemeClr val="bg1"/>
            </a:solidFill>
            <a:miter lim="800000"/>
            <a:headEnd/>
            <a:tailEnd/>
          </a:ln>
        </p:spPr>
        <p:txBody>
          <a:bodyPr anchor="ct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r>
              <a:rPr lang="en-US" altLang="en-US" sz="1200" b="1" u="sng">
                <a:solidFill>
                  <a:schemeClr val="bg1"/>
                </a:solidFill>
              </a:rPr>
              <a:t>LLC 2</a:t>
            </a:r>
            <a:r>
              <a:rPr lang="en-US" altLang="en-US" sz="1200" b="1">
                <a:solidFill>
                  <a:schemeClr val="bg1"/>
                </a:solidFill>
              </a:rPr>
              <a:t>                       Add filter pred. on street suffix in right context of match</a:t>
            </a:r>
            <a:endParaRPr lang="en-US" altLang="en-US" sz="1200" b="1" i="1">
              <a:solidFill>
                <a:schemeClr val="bg1"/>
              </a:solidFill>
            </a:endParaRPr>
          </a:p>
        </p:txBody>
      </p:sp>
      <p:sp>
        <p:nvSpPr>
          <p:cNvPr id="47" name="AutoShape 21"/>
          <p:cNvSpPr>
            <a:spLocks noChangeArrowheads="1"/>
          </p:cNvSpPr>
          <p:nvPr/>
        </p:nvSpPr>
        <p:spPr bwMode="auto">
          <a:xfrm>
            <a:off x="6172200" y="3200400"/>
            <a:ext cx="2209800" cy="609600"/>
          </a:xfrm>
          <a:prstGeom prst="wedgeRectCallout">
            <a:avLst>
              <a:gd name="adj1" fmla="val -83718"/>
              <a:gd name="adj2" fmla="val 123731"/>
            </a:avLst>
          </a:prstGeom>
          <a:solidFill>
            <a:srgbClr val="0070C0"/>
          </a:solidFill>
          <a:ln w="19050">
            <a:solidFill>
              <a:schemeClr val="bg1"/>
            </a:solidFill>
            <a:miter lim="800000"/>
            <a:headEnd/>
            <a:tailEnd/>
          </a:ln>
        </p:spPr>
        <p:txBody>
          <a:bodyPr anchor="ct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r>
              <a:rPr lang="en-US" altLang="en-US" sz="1200" b="1" u="sng">
                <a:solidFill>
                  <a:schemeClr val="bg1"/>
                </a:solidFill>
              </a:rPr>
              <a:t>LLC 3</a:t>
            </a:r>
            <a:r>
              <a:rPr lang="en-US" altLang="en-US" sz="1200" b="1">
                <a:solidFill>
                  <a:schemeClr val="bg1"/>
                </a:solidFill>
              </a:rPr>
              <a:t>                        Change join predicate to Follows(name,phone,0,10)</a:t>
            </a:r>
          </a:p>
        </p:txBody>
      </p:sp>
      <p:sp>
        <p:nvSpPr>
          <p:cNvPr id="300063" name="Rectangle 31"/>
          <p:cNvSpPr>
            <a:spLocks noChangeArrowheads="1"/>
          </p:cNvSpPr>
          <p:nvPr/>
        </p:nvSpPr>
        <p:spPr bwMode="auto">
          <a:xfrm>
            <a:off x="153988" y="871538"/>
            <a:ext cx="8990012" cy="4984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lIns="92075" tIns="46038" rIns="92075" bIns="46038" anchor="b"/>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l">
              <a:lnSpc>
                <a:spcPct val="90000"/>
              </a:lnSpc>
              <a:spcBef>
                <a:spcPct val="0"/>
              </a:spcBef>
            </a:pPr>
            <a:r>
              <a:rPr lang="en-US" altLang="en-US" sz="2200">
                <a:solidFill>
                  <a:schemeClr val="tx2"/>
                </a:solidFill>
              </a:rPr>
              <a:t>Method Overview: Low-Level Changes – How to Modify the Operator ?</a:t>
            </a:r>
          </a:p>
        </p:txBody>
      </p:sp>
      <p:sp>
        <p:nvSpPr>
          <p:cNvPr id="33" name="Rectangle 2"/>
          <p:cNvSpPr txBox="1">
            <a:spLocks noChangeArrowheads="1"/>
          </p:cNvSpPr>
          <p:nvPr/>
        </p:nvSpPr>
        <p:spPr>
          <a:xfrm>
            <a:off x="357517" y="6237498"/>
            <a:ext cx="3572163" cy="1119187"/>
          </a:xfrm>
          <a:prstGeom prst="rect">
            <a:avLst/>
          </a:prstGeom>
          <a:noFill/>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lvl1pPr marL="173038" indent="-173038" algn="l" rtl="0" eaLnBrk="0" fontAlgn="base" hangingPunct="0">
              <a:spcBef>
                <a:spcPct val="50000"/>
              </a:spcBef>
              <a:spcAft>
                <a:spcPct val="0"/>
              </a:spcAft>
              <a:buClr>
                <a:schemeClr val="tx1"/>
              </a:buClr>
              <a:buFont typeface="Wingdings" panose="05000000000000000000" pitchFamily="2" charset="2"/>
              <a:buChar char="§"/>
              <a:defRPr sz="1600" kern="1200">
                <a:solidFill>
                  <a:schemeClr val="tx1"/>
                </a:solidFill>
                <a:latin typeface="Whitney Light" pitchFamily="50" charset="0"/>
                <a:ea typeface="+mn-ea"/>
                <a:cs typeface="+mn-cs"/>
              </a:defRPr>
            </a:lvl1pPr>
            <a:lvl2pPr marL="509588" indent="-163513" algn="l" rtl="0" eaLnBrk="0" fontAlgn="base" hangingPunct="0">
              <a:spcBef>
                <a:spcPct val="0"/>
              </a:spcBef>
              <a:spcAft>
                <a:spcPct val="0"/>
              </a:spcAft>
              <a:buClr>
                <a:schemeClr val="tx1"/>
              </a:buClr>
              <a:buFont typeface="Arial" panose="020B0604020202020204" pitchFamily="34" charset="0"/>
              <a:buChar char="–"/>
              <a:defRPr sz="1600" kern="1200">
                <a:solidFill>
                  <a:schemeClr val="tx1"/>
                </a:solidFill>
                <a:latin typeface="Whitney Light" pitchFamily="50" charset="0"/>
                <a:ea typeface="+mn-ea"/>
                <a:cs typeface="+mn-cs"/>
              </a:defRPr>
            </a:lvl2pPr>
            <a:lvl3pPr marL="855663" indent="-173038" algn="l" rtl="0" eaLnBrk="0" fontAlgn="base" hangingPunct="0">
              <a:spcBef>
                <a:spcPct val="0"/>
              </a:spcBef>
              <a:spcAft>
                <a:spcPct val="0"/>
              </a:spcAft>
              <a:buClr>
                <a:schemeClr val="tx1"/>
              </a:buClr>
              <a:buChar char="•"/>
              <a:defRPr sz="1600" kern="1200">
                <a:solidFill>
                  <a:schemeClr val="tx1"/>
                </a:solidFill>
                <a:latin typeface="Whitney Light" pitchFamily="50" charset="0"/>
                <a:ea typeface="+mn-ea"/>
                <a:cs typeface="+mn-cs"/>
              </a:defRPr>
            </a:lvl3pPr>
            <a:lvl4pPr marL="1203325" indent="-173038" algn="l" rtl="0" eaLnBrk="0" fontAlgn="base" hangingPunct="0">
              <a:spcBef>
                <a:spcPct val="20000"/>
              </a:spcBef>
              <a:spcAft>
                <a:spcPct val="0"/>
              </a:spcAft>
              <a:buClr>
                <a:schemeClr val="bg1"/>
              </a:buClr>
              <a:defRPr sz="1600" kern="1200">
                <a:solidFill>
                  <a:schemeClr val="bg1"/>
                </a:solidFill>
                <a:latin typeface="+mn-lt"/>
                <a:ea typeface="+mn-ea"/>
                <a:cs typeface="+mn-cs"/>
              </a:defRPr>
            </a:lvl4pPr>
            <a:lvl5pPr marL="1539875" indent="-163513" algn="l" rtl="0" eaLnBrk="0" fontAlgn="base" hangingPunct="0">
              <a:spcBef>
                <a:spcPct val="20000"/>
              </a:spcBef>
              <a:spcAft>
                <a:spcPct val="0"/>
              </a:spcAft>
              <a:buClr>
                <a:schemeClr val="bg1"/>
              </a:buClr>
              <a:buChar char="»"/>
              <a:defRPr sz="16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80000"/>
              </a:lnSpc>
              <a:buFont typeface="Wingdings" charset="0"/>
              <a:buChar char="§"/>
              <a:defRPr/>
            </a:pPr>
            <a:r>
              <a:rPr lang="en-US" dirty="0" smtClean="0">
                <a:ea typeface="ＭＳ Ｐゴシック" charset="0"/>
                <a:cs typeface="ＭＳ Ｐゴシック" charset="0"/>
              </a:rPr>
              <a:t>Canonical algebraic representation of extraction rules as trees of operators</a:t>
            </a:r>
          </a:p>
          <a:p>
            <a:pPr lvl="1">
              <a:lnSpc>
                <a:spcPct val="80000"/>
              </a:lnSpc>
              <a:buFont typeface="Arial" charset="0"/>
              <a:buChar char="–"/>
              <a:defRPr/>
            </a:pPr>
            <a:endParaRPr lang="en-US" sz="1500" dirty="0">
              <a:ea typeface="ＭＳ Ｐゴシック" charset="0"/>
            </a:endParaRPr>
          </a:p>
        </p:txBody>
      </p:sp>
    </p:spTree>
    <p:extLst>
      <p:ext uri="{BB962C8B-B14F-4D97-AF65-F5344CB8AC3E}">
        <p14:creationId xmlns:p14="http://schemas.microsoft.com/office/powerpoint/2010/main" val="416234926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xit" presetSubtype="0" fill="hold" grpId="0" nodeType="clickEffect">
                                  <p:stCondLst>
                                    <p:cond delay="0"/>
                                  </p:stCondLst>
                                  <p:childTnLst>
                                    <p:animEffect transition="out" filter="dissolve">
                                      <p:cBhvr>
                                        <p:cTn id="6" dur="500"/>
                                        <p:tgtEl>
                                          <p:spTgt spid="416791"/>
                                        </p:tgtEl>
                                      </p:cBhvr>
                                    </p:animEffect>
                                    <p:set>
                                      <p:cBhvr>
                                        <p:cTn id="7" dur="1" fill="hold">
                                          <p:stCondLst>
                                            <p:cond delay="499"/>
                                          </p:stCondLst>
                                        </p:cTn>
                                        <p:tgtEl>
                                          <p:spTgt spid="416791"/>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wipe(down)">
                                      <p:cBhvr>
                                        <p:cTn id="12" dur="500"/>
                                        <p:tgtEl>
                                          <p:spTgt spid="4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wipe(down)">
                                      <p:cBhvr>
                                        <p:cTn id="17" dur="500"/>
                                        <p:tgtEl>
                                          <p:spTgt spid="4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xit" presetSubtype="0" fill="hold" grpId="0" nodeType="clickEffect">
                                  <p:stCondLst>
                                    <p:cond delay="0"/>
                                  </p:stCondLst>
                                  <p:childTnLst>
                                    <p:animEffect transition="out" filter="dissolve">
                                      <p:cBhvr>
                                        <p:cTn id="21" dur="500"/>
                                        <p:tgtEl>
                                          <p:spTgt spid="416792"/>
                                        </p:tgtEl>
                                      </p:cBhvr>
                                    </p:animEffect>
                                    <p:set>
                                      <p:cBhvr>
                                        <p:cTn id="22" dur="1" fill="hold">
                                          <p:stCondLst>
                                            <p:cond delay="499"/>
                                          </p:stCondLst>
                                        </p:cTn>
                                        <p:tgtEl>
                                          <p:spTgt spid="416792"/>
                                        </p:tgtEl>
                                        <p:attrNameLst>
                                          <p:attrName>style.visibility</p:attrName>
                                        </p:attrNameLst>
                                      </p:cBhvr>
                                      <p:to>
                                        <p:strVal val="hidden"/>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wipe(down)">
                                      <p:cBhvr>
                                        <p:cTn id="2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6791" grpId="0" animBg="1"/>
      <p:bldP spid="416792" grpId="0" animBg="1"/>
      <p:bldP spid="45" grpId="0" animBg="1"/>
      <p:bldP spid="46" grpId="0" animBg="1"/>
      <p:bldP spid="47"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8"/>
          <p:cNvSpPr>
            <a:spLocks noGrp="1" noChangeArrowheads="1"/>
          </p:cNvSpPr>
          <p:nvPr>
            <p:ph type="sldNum" sz="quarter" idx="10"/>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fld id="{D96531C1-A261-4C6C-9C88-8FFD43642C85}" type="slidenum">
              <a:rPr lang="en-US" altLang="en-US" sz="1000">
                <a:solidFill>
                  <a:srgbClr val="FFFFFF"/>
                </a:solidFill>
              </a:rPr>
              <a:pPr eaLnBrk="1" hangingPunct="1"/>
              <a:t>78</a:t>
            </a:fld>
            <a:endParaRPr lang="en-US" altLang="en-US" sz="1000">
              <a:solidFill>
                <a:srgbClr val="FFFFFF"/>
              </a:solidFill>
            </a:endParaRPr>
          </a:p>
        </p:txBody>
      </p:sp>
      <p:sp>
        <p:nvSpPr>
          <p:cNvPr id="304130" name="Rectangle 2"/>
          <p:cNvSpPr>
            <a:spLocks noGrp="1" noChangeArrowheads="1"/>
          </p:cNvSpPr>
          <p:nvPr>
            <p:ph type="title"/>
          </p:nvPr>
        </p:nvSpPr>
        <p:spPr>
          <a:noFill/>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r>
              <a:rPr lang="en-US">
                <a:ea typeface="ＭＳ Ｐゴシック" charset="0"/>
              </a:rPr>
              <a:t>Computing Provenance</a:t>
            </a:r>
            <a:endParaRPr lang="en-US" sz="2400">
              <a:solidFill>
                <a:schemeClr val="tx1"/>
              </a:solidFill>
              <a:ea typeface="ＭＳ Ｐゴシック" charset="0"/>
            </a:endParaRPr>
          </a:p>
        </p:txBody>
      </p:sp>
      <p:grpSp>
        <p:nvGrpSpPr>
          <p:cNvPr id="169987" name="Group 3"/>
          <p:cNvGrpSpPr>
            <a:grpSpLocks/>
          </p:cNvGrpSpPr>
          <p:nvPr/>
        </p:nvGrpSpPr>
        <p:grpSpPr bwMode="auto">
          <a:xfrm>
            <a:off x="76200" y="4352925"/>
            <a:ext cx="4343400" cy="1514475"/>
            <a:chOff x="48" y="2742"/>
            <a:chExt cx="2736" cy="954"/>
          </a:xfrm>
        </p:grpSpPr>
        <p:sp>
          <p:nvSpPr>
            <p:cNvPr id="304132" name="Text Box 4"/>
            <p:cNvSpPr txBox="1">
              <a:spLocks noChangeArrowheads="1"/>
            </p:cNvSpPr>
            <p:nvPr/>
          </p:nvSpPr>
          <p:spPr bwMode="auto">
            <a:xfrm>
              <a:off x="48" y="2742"/>
              <a:ext cx="1253" cy="2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defRPr/>
              </a:pPr>
              <a:r>
                <a:rPr lang="en-US" sz="1600" b="1" u="sng">
                  <a:solidFill>
                    <a:schemeClr val="tx1"/>
                  </a:solidFill>
                  <a:latin typeface="Arial" charset="0"/>
                  <a:ea typeface="ＭＳ Ｐゴシック" charset="0"/>
                </a:rPr>
                <a:t>PersonPhone rule:</a:t>
              </a:r>
            </a:p>
          </p:txBody>
        </p:sp>
        <p:sp>
          <p:nvSpPr>
            <p:cNvPr id="304133" name="Rectangle 5"/>
            <p:cNvSpPr>
              <a:spLocks noChangeArrowheads="1"/>
            </p:cNvSpPr>
            <p:nvPr/>
          </p:nvSpPr>
          <p:spPr bwMode="auto">
            <a:xfrm>
              <a:off x="48" y="2967"/>
              <a:ext cx="2736" cy="72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spcBef>
                  <a:spcPct val="0"/>
                </a:spcBef>
                <a:defRPr/>
              </a:pPr>
              <a:r>
                <a:rPr lang="en-US" sz="1200" b="1">
                  <a:solidFill>
                    <a:srgbClr val="D60093"/>
                  </a:solidFill>
                  <a:latin typeface="Arial" charset="0"/>
                  <a:ea typeface="ＭＳ Ｐゴシック" charset="0"/>
                </a:rPr>
                <a:t>insert</a:t>
              </a:r>
              <a:r>
                <a:rPr lang="en-US" sz="1200" b="1">
                  <a:solidFill>
                    <a:schemeClr val="tx1"/>
                  </a:solidFill>
                  <a:latin typeface="Arial" charset="0"/>
                  <a:ea typeface="ＭＳ Ｐゴシック" charset="0"/>
                </a:rPr>
                <a:t> </a:t>
              </a:r>
              <a:r>
                <a:rPr lang="en-US" sz="1200" b="1">
                  <a:solidFill>
                    <a:srgbClr val="D60093"/>
                  </a:solidFill>
                  <a:latin typeface="Arial" charset="0"/>
                  <a:ea typeface="ＭＳ Ｐゴシック" charset="0"/>
                </a:rPr>
                <a:t>into</a:t>
              </a:r>
              <a:r>
                <a:rPr lang="en-US" sz="1200">
                  <a:solidFill>
                    <a:schemeClr val="tx1"/>
                  </a:solidFill>
                  <a:latin typeface="Arial" charset="0"/>
                  <a:ea typeface="ＭＳ Ｐゴシック" charset="0"/>
                </a:rPr>
                <a:t> PersonPhone </a:t>
              </a:r>
              <a:endParaRPr lang="en-US" sz="1200" b="1">
                <a:solidFill>
                  <a:schemeClr val="tx1"/>
                </a:solidFill>
                <a:latin typeface="Arial" charset="0"/>
                <a:ea typeface="ＭＳ Ｐゴシック" charset="0"/>
              </a:endParaRPr>
            </a:p>
            <a:p>
              <a:pPr algn="l">
                <a:spcBef>
                  <a:spcPct val="0"/>
                </a:spcBef>
                <a:defRPr/>
              </a:pPr>
              <a:r>
                <a:rPr lang="en-US" sz="1200" b="1">
                  <a:solidFill>
                    <a:srgbClr val="D60093"/>
                  </a:solidFill>
                  <a:latin typeface="Arial" charset="0"/>
                  <a:ea typeface="ＭＳ Ｐゴシック" charset="0"/>
                </a:rPr>
                <a:t>select</a:t>
              </a:r>
              <a:r>
                <a:rPr lang="en-US" sz="1200">
                  <a:solidFill>
                    <a:schemeClr val="tx1"/>
                  </a:solidFill>
                  <a:latin typeface="Arial" charset="0"/>
                  <a:ea typeface="ＭＳ Ｐゴシック" charset="0"/>
                </a:rPr>
                <a:t> Merge(F.match, P.match) </a:t>
              </a:r>
              <a:r>
                <a:rPr lang="en-US" sz="1200" b="1">
                  <a:solidFill>
                    <a:srgbClr val="D60093"/>
                  </a:solidFill>
                  <a:latin typeface="Arial" charset="0"/>
                  <a:ea typeface="ＭＳ Ｐゴシック" charset="0"/>
                </a:rPr>
                <a:t>as</a:t>
              </a:r>
              <a:r>
                <a:rPr lang="en-US" sz="1200">
                  <a:solidFill>
                    <a:schemeClr val="tx1"/>
                  </a:solidFill>
                  <a:latin typeface="Arial" charset="0"/>
                  <a:ea typeface="ＭＳ Ｐゴシック" charset="0"/>
                </a:rPr>
                <a:t> match</a:t>
              </a:r>
            </a:p>
            <a:p>
              <a:pPr algn="l">
                <a:spcBef>
                  <a:spcPct val="0"/>
                </a:spcBef>
                <a:defRPr/>
              </a:pPr>
              <a:r>
                <a:rPr lang="en-US" sz="1200" b="1">
                  <a:solidFill>
                    <a:srgbClr val="D60093"/>
                  </a:solidFill>
                  <a:latin typeface="Arial" charset="0"/>
                  <a:ea typeface="ＭＳ Ｐゴシック" charset="0"/>
                </a:rPr>
                <a:t>from</a:t>
              </a:r>
              <a:r>
                <a:rPr lang="en-US" sz="1200">
                  <a:solidFill>
                    <a:schemeClr val="tx1"/>
                  </a:solidFill>
                  <a:latin typeface="Arial" charset="0"/>
                  <a:ea typeface="ＭＳ Ｐゴシック" charset="0"/>
                </a:rPr>
                <a:t>    Person F, Phone P</a:t>
              </a:r>
            </a:p>
            <a:p>
              <a:pPr algn="l">
                <a:spcBef>
                  <a:spcPct val="0"/>
                </a:spcBef>
                <a:defRPr/>
              </a:pPr>
              <a:r>
                <a:rPr lang="en-US" sz="1200" b="1">
                  <a:solidFill>
                    <a:srgbClr val="D60093"/>
                  </a:solidFill>
                  <a:latin typeface="Arial" charset="0"/>
                  <a:ea typeface="ＭＳ Ｐゴシック" charset="0"/>
                </a:rPr>
                <a:t>where</a:t>
              </a:r>
              <a:r>
                <a:rPr lang="en-US" sz="1200">
                  <a:solidFill>
                    <a:schemeClr val="tx1"/>
                  </a:solidFill>
                  <a:latin typeface="Arial" charset="0"/>
                  <a:ea typeface="ＭＳ Ｐゴシック" charset="0"/>
                </a:rPr>
                <a:t> Follows(F.match, P.match, 0, 60);</a:t>
              </a:r>
              <a:endParaRPr sz="1400" noProof="1">
                <a:solidFill>
                  <a:schemeClr val="tx1"/>
                </a:solidFill>
                <a:latin typeface="Consolas" charset="0"/>
                <a:ea typeface="ＭＳ Ｐゴシック" charset="0"/>
              </a:endParaRPr>
            </a:p>
            <a:p>
              <a:pPr algn="l">
                <a:spcBef>
                  <a:spcPct val="0"/>
                </a:spcBef>
                <a:defRPr/>
              </a:pPr>
              <a:r>
                <a:rPr sz="2200" noProof="1">
                  <a:solidFill>
                    <a:schemeClr val="tx1"/>
                  </a:solidFill>
                  <a:latin typeface="Consolas" charset="0"/>
                  <a:ea typeface="ＭＳ Ｐゴシック" charset="0"/>
                </a:rPr>
                <a:t>	</a:t>
              </a:r>
            </a:p>
          </p:txBody>
        </p:sp>
      </p:grpSp>
      <p:graphicFrame>
        <p:nvGraphicFramePr>
          <p:cNvPr id="304134" name="Group 6"/>
          <p:cNvGraphicFramePr>
            <a:graphicFrameLocks noGrp="1"/>
          </p:cNvGraphicFramePr>
          <p:nvPr/>
        </p:nvGraphicFramePr>
        <p:xfrm>
          <a:off x="5105400" y="4972050"/>
          <a:ext cx="2743200" cy="895350"/>
        </p:xfrm>
        <a:graphic>
          <a:graphicData uri="http://schemas.openxmlformats.org/drawingml/2006/table">
            <a:tbl>
              <a:tblPr/>
              <a:tblGrid>
                <a:gridCol w="2743200"/>
              </a:tblGrid>
              <a:tr h="298450">
                <a:tc>
                  <a:txBody>
                    <a:bodyPr/>
                    <a:lstStyle/>
                    <a:p>
                      <a:pPr marL="0" marR="0" lvl="0" indent="0" algn="l" defTabSz="914400" rtl="0" eaLnBrk="0" fontAlgn="base" latinLnBrk="0" hangingPunct="0">
                        <a:lnSpc>
                          <a:spcPct val="100000"/>
                        </a:lnSpc>
                        <a:spcBef>
                          <a:spcPct val="35000"/>
                        </a:spcBef>
                        <a:spcAft>
                          <a:spcPct val="15000"/>
                        </a:spcAft>
                        <a:buClr>
                          <a:schemeClr val="accent2"/>
                        </a:buClr>
                        <a:buSzTx/>
                        <a:buFont typeface="Wingdings" charset="0"/>
                        <a:buNone/>
                        <a:tabLst/>
                      </a:pPr>
                      <a:r>
                        <a:rPr kumimoji="0" lang="en-US" sz="1200" b="1" i="0" u="none" strike="noStrike" cap="none" normalizeH="0" baseline="0">
                          <a:ln>
                            <a:noFill/>
                          </a:ln>
                          <a:solidFill>
                            <a:schemeClr val="bg1"/>
                          </a:solidFill>
                          <a:effectLst/>
                          <a:latin typeface="Arial" charset="0"/>
                          <a:ea typeface="ＭＳ Ｐゴシック" charset="0"/>
                          <a:cs typeface="ＭＳ Ｐゴシック" charset="0"/>
                        </a:rPr>
                        <a:t>match</a:t>
                      </a:r>
                    </a:p>
                  </a:txBody>
                  <a:tcPr marL="45720" marR="4572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r>
              <a:tr h="298450">
                <a:tc>
                  <a:txBody>
                    <a:bodyPr/>
                    <a:lstStyle/>
                    <a:p>
                      <a:pPr marL="0" marR="0" lvl="0" indent="0" algn="l" defTabSz="914400" rtl="0" eaLnBrk="0" fontAlgn="base" latinLnBrk="0" hangingPunct="0">
                        <a:lnSpc>
                          <a:spcPct val="100000"/>
                        </a:lnSpc>
                        <a:spcBef>
                          <a:spcPct val="35000"/>
                        </a:spcBef>
                        <a:spcAft>
                          <a:spcPct val="15000"/>
                        </a:spcAft>
                        <a:buClr>
                          <a:schemeClr val="accent2"/>
                        </a:buClr>
                        <a:buSzTx/>
                        <a:buFont typeface="Wingdings" charset="0"/>
                        <a:buNone/>
                        <a:tabLst/>
                      </a:pPr>
                      <a:r>
                        <a:rPr kumimoji="0" lang="en-US" sz="1200" b="0" i="0" u="none" strike="noStrike" cap="none" normalizeH="0" baseline="0">
                          <a:ln>
                            <a:noFill/>
                          </a:ln>
                          <a:solidFill>
                            <a:schemeClr val="tx1"/>
                          </a:solidFill>
                          <a:effectLst/>
                          <a:latin typeface="Arial" charset="0"/>
                          <a:ea typeface="ＭＳ Ｐゴシック" charset="0"/>
                          <a:cs typeface="ＭＳ Ｐゴシック" charset="0"/>
                        </a:rPr>
                        <a:t>Anna at James St. office (555-5555</a:t>
                      </a:r>
                    </a:p>
                  </a:txBody>
                  <a:tcPr marL="45720" marR="4572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8450">
                <a:tc>
                  <a:txBody>
                    <a:bodyPr/>
                    <a:lstStyle/>
                    <a:p>
                      <a:pPr marL="0" marR="0" lvl="0" indent="0" algn="l" defTabSz="914400" rtl="0" eaLnBrk="0" fontAlgn="base" latinLnBrk="0" hangingPunct="0">
                        <a:lnSpc>
                          <a:spcPct val="100000"/>
                        </a:lnSpc>
                        <a:spcBef>
                          <a:spcPct val="35000"/>
                        </a:spcBef>
                        <a:spcAft>
                          <a:spcPct val="15000"/>
                        </a:spcAft>
                        <a:buClr>
                          <a:schemeClr val="accent2"/>
                        </a:buClr>
                        <a:buSzTx/>
                        <a:buFont typeface="Wingdings" charset="0"/>
                        <a:buNone/>
                        <a:tabLst/>
                      </a:pPr>
                      <a:r>
                        <a:rPr kumimoji="0" lang="en-US" sz="1200" b="0" i="0" u="none" strike="noStrike" cap="none" normalizeH="0" baseline="0">
                          <a:ln>
                            <a:noFill/>
                          </a:ln>
                          <a:solidFill>
                            <a:schemeClr val="tx1"/>
                          </a:solidFill>
                          <a:effectLst/>
                          <a:latin typeface="Arial" charset="0"/>
                          <a:ea typeface="ＭＳ Ｐゴシック" charset="0"/>
                          <a:cs typeface="ＭＳ Ｐゴシック" charset="0"/>
                        </a:rPr>
                        <a:t>James St. office (555-5555</a:t>
                      </a:r>
                    </a:p>
                  </a:txBody>
                  <a:tcPr marL="45720" marR="4572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04144" name="Text Box 16"/>
          <p:cNvSpPr txBox="1">
            <a:spLocks noChangeArrowheads="1"/>
          </p:cNvSpPr>
          <p:nvPr/>
        </p:nvSpPr>
        <p:spPr bwMode="auto">
          <a:xfrm>
            <a:off x="5000625" y="4724400"/>
            <a:ext cx="1327150" cy="304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defRPr/>
            </a:pPr>
            <a:r>
              <a:rPr lang="en-US" sz="1400" b="1">
                <a:solidFill>
                  <a:schemeClr val="tx1"/>
                </a:solidFill>
                <a:latin typeface="Arial" charset="0"/>
                <a:ea typeface="ＭＳ Ｐゴシック" charset="0"/>
              </a:rPr>
              <a:t>PersonPhone</a:t>
            </a:r>
          </a:p>
        </p:txBody>
      </p:sp>
      <p:sp>
        <p:nvSpPr>
          <p:cNvPr id="304145" name="AutoShape 17"/>
          <p:cNvSpPr>
            <a:spLocks noChangeArrowheads="1"/>
          </p:cNvSpPr>
          <p:nvPr/>
        </p:nvSpPr>
        <p:spPr bwMode="auto">
          <a:xfrm>
            <a:off x="3352800" y="4724400"/>
            <a:ext cx="1524000" cy="914400"/>
          </a:xfrm>
          <a:custGeom>
            <a:avLst/>
            <a:gdLst>
              <a:gd name="T0" fmla="*/ 1143000 w 21600"/>
              <a:gd name="T1" fmla="*/ 0 h 21600"/>
              <a:gd name="T2" fmla="*/ 0 w 21600"/>
              <a:gd name="T3" fmla="*/ 457200 h 21600"/>
              <a:gd name="T4" fmla="*/ 1143000 w 21600"/>
              <a:gd name="T5" fmla="*/ 914400 h 21600"/>
              <a:gd name="T6" fmla="*/ 1524000 w 21600"/>
              <a:gd name="T7" fmla="*/ 457200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FF00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endParaRPr lang="en-US"/>
          </a:p>
        </p:txBody>
      </p:sp>
      <p:sp>
        <p:nvSpPr>
          <p:cNvPr id="304146" name="Rectangle 18"/>
          <p:cNvSpPr>
            <a:spLocks noGrp="1" noChangeArrowheads="1"/>
          </p:cNvSpPr>
          <p:nvPr>
            <p:ph type="body" idx="1"/>
          </p:nvPr>
        </p:nvSpPr>
        <p:spPr>
          <a:xfrm>
            <a:off x="228600" y="1219200"/>
            <a:ext cx="8610600" cy="1524000"/>
          </a:xfrm>
          <a:noFill/>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lnSpc>
                <a:spcPct val="90000"/>
              </a:lnSpc>
              <a:buFont typeface="Wingdings" charset="0"/>
              <a:buChar char="§"/>
              <a:defRPr/>
            </a:pPr>
            <a:r>
              <a:rPr lang="en-US" sz="1800" dirty="0">
                <a:ea typeface="ＭＳ Ｐゴシック" charset="0"/>
                <a:cs typeface="ＭＳ Ｐゴシック" charset="0"/>
              </a:rPr>
              <a:t>Explains output data in terms of the input data, the intermediate data, and the </a:t>
            </a:r>
            <a:r>
              <a:rPr lang="en-US" sz="1800" dirty="0" smtClean="0">
                <a:ea typeface="ＭＳ Ｐゴシック" charset="0"/>
                <a:cs typeface="ＭＳ Ｐゴシック" charset="0"/>
              </a:rPr>
              <a:t>transformation (e.g., </a:t>
            </a:r>
            <a:r>
              <a:rPr lang="en-US" sz="1800" dirty="0" smtClean="0">
                <a:ea typeface="ＭＳ Ｐゴシック" charset="0"/>
              </a:rPr>
              <a:t>SQL query</a:t>
            </a:r>
            <a:r>
              <a:rPr lang="en-US" sz="1800" dirty="0">
                <a:ea typeface="ＭＳ Ｐゴシック" charset="0"/>
              </a:rPr>
              <a:t>, ETL, </a:t>
            </a:r>
            <a:r>
              <a:rPr lang="en-US" sz="1800" dirty="0" smtClean="0">
                <a:ea typeface="ＭＳ Ｐゴシック" charset="0"/>
              </a:rPr>
              <a:t>workflow)</a:t>
            </a:r>
            <a:endParaRPr lang="en-US" sz="1800" dirty="0">
              <a:ea typeface="ＭＳ Ｐゴシック" charset="0"/>
            </a:endParaRPr>
          </a:p>
          <a:p>
            <a:pPr lvl="1">
              <a:lnSpc>
                <a:spcPct val="90000"/>
              </a:lnSpc>
              <a:buFont typeface="Arial" charset="0"/>
              <a:buChar char="–"/>
              <a:defRPr/>
            </a:pPr>
            <a:r>
              <a:rPr lang="en-US" dirty="0">
                <a:ea typeface="ＭＳ Ｐゴシック" charset="0"/>
              </a:rPr>
              <a:t>Recent surveys: [Davidson08] [Cheney09] </a:t>
            </a:r>
          </a:p>
          <a:p>
            <a:pPr>
              <a:lnSpc>
                <a:spcPct val="90000"/>
              </a:lnSpc>
              <a:buFont typeface="Wingdings" charset="0"/>
              <a:buChar char="§"/>
              <a:defRPr/>
            </a:pPr>
            <a:r>
              <a:rPr lang="en-US" sz="1800" dirty="0" smtClean="0">
                <a:ea typeface="ＭＳ Ｐゴシック" charset="0"/>
                <a:cs typeface="ＭＳ Ｐゴシック" charset="0"/>
              </a:rPr>
              <a:t>For SQL-like queries, can be automatically computed </a:t>
            </a:r>
            <a:r>
              <a:rPr lang="en-US" sz="1800" dirty="0" smtClean="0">
                <a:ea typeface="ＭＳ Ｐゴシック" charset="0"/>
                <a:cs typeface="ＭＳ Ｐゴシック" charset="0"/>
                <a:sym typeface="Wingdings" panose="05000000000000000000" pitchFamily="2" charset="2"/>
              </a:rPr>
              <a:t> Transparent ML: </a:t>
            </a:r>
            <a:r>
              <a:rPr lang="en-US" sz="1800" dirty="0" smtClean="0">
                <a:ea typeface="ＭＳ Ｐゴシック" charset="0"/>
                <a:cs typeface="ＭＳ Ｐゴシック" charset="0"/>
              </a:rPr>
              <a:t>Output can be explained automatically !</a:t>
            </a:r>
            <a:endParaRPr lang="en-US" sz="1800" dirty="0">
              <a:ea typeface="ＭＳ Ｐゴシック" charset="0"/>
              <a:cs typeface="ＭＳ Ｐゴシック" charset="0"/>
            </a:endParaRPr>
          </a:p>
          <a:p>
            <a:pPr lvl="1">
              <a:lnSpc>
                <a:spcPct val="90000"/>
              </a:lnSpc>
              <a:buFont typeface="Arial" charset="0"/>
              <a:buChar char="–"/>
              <a:defRPr/>
            </a:pPr>
            <a:endParaRPr lang="en-US" sz="1700" dirty="0">
              <a:ea typeface="ＭＳ Ｐゴシック" charset="0"/>
            </a:endParaRPr>
          </a:p>
        </p:txBody>
      </p:sp>
      <p:sp>
        <p:nvSpPr>
          <p:cNvPr id="304147" name="Text Box 19"/>
          <p:cNvSpPr txBox="1">
            <a:spLocks noChangeArrowheads="1"/>
          </p:cNvSpPr>
          <p:nvPr/>
        </p:nvSpPr>
        <p:spPr bwMode="auto">
          <a:xfrm>
            <a:off x="2133600" y="3265488"/>
            <a:ext cx="3962400" cy="369887"/>
          </a:xfrm>
          <a:prstGeom prst="rect">
            <a:avLst/>
          </a:prstGeom>
          <a:solidFill>
            <a:schemeClr val="hlink"/>
          </a:solidFill>
          <a:ln w="19050">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spcBef>
                <a:spcPct val="35000"/>
              </a:spcBef>
              <a:spcAft>
                <a:spcPct val="15000"/>
              </a:spcAft>
              <a:buClr>
                <a:schemeClr val="accent2"/>
              </a:buClr>
              <a:buFont typeface="Wingdings" charset="0"/>
              <a:buNone/>
              <a:defRPr/>
            </a:pPr>
            <a:r>
              <a:rPr lang="en-US" sz="1700">
                <a:solidFill>
                  <a:schemeClr val="bg1"/>
                </a:solidFill>
                <a:latin typeface="Arial" charset="0"/>
                <a:ea typeface="ＭＳ Ｐゴシック" charset="0"/>
              </a:rPr>
              <a:t>                                                                                                                                              </a:t>
            </a:r>
          </a:p>
        </p:txBody>
      </p:sp>
      <p:sp>
        <p:nvSpPr>
          <p:cNvPr id="304148" name="Rectangle 20"/>
          <p:cNvSpPr>
            <a:spLocks noChangeArrowheads="1"/>
          </p:cNvSpPr>
          <p:nvPr/>
        </p:nvSpPr>
        <p:spPr bwMode="auto">
          <a:xfrm>
            <a:off x="2133600" y="3036888"/>
            <a:ext cx="609600" cy="685800"/>
          </a:xfrm>
          <a:prstGeom prst="rect">
            <a:avLst/>
          </a:prstGeom>
          <a:solidFill>
            <a:srgbClr val="00CCFF"/>
          </a:solidFill>
          <a:ln w="19050">
            <a:solidFill>
              <a:srgbClr val="0000FF"/>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tIns="0"/>
          <a:lstStyle/>
          <a:p>
            <a:pPr>
              <a:defRPr/>
            </a:pPr>
            <a:r>
              <a:rPr lang="en-US" sz="1600" i="1">
                <a:solidFill>
                  <a:schemeClr val="tx1"/>
                </a:solidFill>
                <a:latin typeface="Georgia" charset="0"/>
                <a:ea typeface="ＭＳ Ｐゴシック" charset="0"/>
              </a:rPr>
              <a:t>Person</a:t>
            </a:r>
          </a:p>
        </p:txBody>
      </p:sp>
      <p:sp>
        <p:nvSpPr>
          <p:cNvPr id="304149" name="Rectangle 21"/>
          <p:cNvSpPr>
            <a:spLocks noChangeArrowheads="1"/>
          </p:cNvSpPr>
          <p:nvPr/>
        </p:nvSpPr>
        <p:spPr bwMode="auto">
          <a:xfrm>
            <a:off x="4676775" y="3036888"/>
            <a:ext cx="962025" cy="685800"/>
          </a:xfrm>
          <a:prstGeom prst="rect">
            <a:avLst/>
          </a:prstGeom>
          <a:solidFill>
            <a:srgbClr val="FFCC00"/>
          </a:solidFill>
          <a:ln w="19050">
            <a:solidFill>
              <a:srgbClr val="FF6600"/>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tIns="0"/>
          <a:lstStyle/>
          <a:p>
            <a:pPr>
              <a:defRPr/>
            </a:pPr>
            <a:r>
              <a:rPr lang="en-US" sz="1600" i="1">
                <a:solidFill>
                  <a:schemeClr val="tx1"/>
                </a:solidFill>
                <a:latin typeface="Georgia" charset="0"/>
                <a:ea typeface="ＭＳ Ｐゴシック" charset="0"/>
              </a:rPr>
              <a:t>Phone</a:t>
            </a:r>
          </a:p>
        </p:txBody>
      </p:sp>
      <p:sp>
        <p:nvSpPr>
          <p:cNvPr id="304150" name="Rectangle 22"/>
          <p:cNvSpPr>
            <a:spLocks noChangeArrowheads="1"/>
          </p:cNvSpPr>
          <p:nvPr/>
        </p:nvSpPr>
        <p:spPr bwMode="auto">
          <a:xfrm>
            <a:off x="3000375" y="3036888"/>
            <a:ext cx="685800" cy="685800"/>
          </a:xfrm>
          <a:prstGeom prst="rect">
            <a:avLst/>
          </a:prstGeom>
          <a:solidFill>
            <a:srgbClr val="00CCFF"/>
          </a:solidFill>
          <a:ln w="19050">
            <a:solidFill>
              <a:srgbClr val="0000FF"/>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tIns="0"/>
          <a:lstStyle/>
          <a:p>
            <a:pPr>
              <a:defRPr/>
            </a:pPr>
            <a:r>
              <a:rPr lang="en-US" sz="1600" i="1">
                <a:solidFill>
                  <a:schemeClr val="tx1"/>
                </a:solidFill>
                <a:latin typeface="Georgia" charset="0"/>
                <a:ea typeface="ＭＳ Ｐゴシック" charset="0"/>
              </a:rPr>
              <a:t>Person</a:t>
            </a:r>
          </a:p>
        </p:txBody>
      </p:sp>
      <p:sp>
        <p:nvSpPr>
          <p:cNvPr id="304151" name="Text Box 23"/>
          <p:cNvSpPr txBox="1">
            <a:spLocks noChangeArrowheads="1"/>
          </p:cNvSpPr>
          <p:nvPr/>
        </p:nvSpPr>
        <p:spPr bwMode="auto">
          <a:xfrm>
            <a:off x="2133600" y="3265488"/>
            <a:ext cx="3987800" cy="350837"/>
          </a:xfrm>
          <a:prstGeom prst="rect">
            <a:avLst/>
          </a:prstGeom>
          <a:noFill/>
          <a:ln>
            <a:noFill/>
          </a:ln>
          <a:effectLst/>
          <a:extLst>
            <a:ext uri="{909E8E84-426E-40dd-AFC4-6F175D3DCCD1}">
              <a14:hiddenFill xmlns="" xmlns:a14="http://schemas.microsoft.com/office/drawing/2010/main">
                <a:solidFill>
                  <a:schemeClr val="hlink"/>
                </a:solidFill>
              </a14:hiddenFill>
            </a:ext>
            <a:ext uri="{91240B29-F687-4f45-9708-019B960494DF}">
              <a14:hiddenLine xmlns="" xmlns:a14="http://schemas.microsoft.com/office/drawing/2010/main" w="1905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l" eaLnBrk="1" hangingPunct="1">
              <a:spcBef>
                <a:spcPct val="35000"/>
              </a:spcBef>
              <a:spcAft>
                <a:spcPct val="15000"/>
              </a:spcAft>
              <a:buClr>
                <a:schemeClr val="accent2"/>
              </a:buClr>
              <a:buFont typeface="Wingdings" panose="05000000000000000000" pitchFamily="2" charset="2"/>
              <a:buNone/>
            </a:pPr>
            <a:r>
              <a:rPr lang="en-US" altLang="en-US" sz="1700">
                <a:solidFill>
                  <a:schemeClr val="tx1"/>
                </a:solidFill>
              </a:rPr>
              <a:t>Anna at James St. office (555-5555) ….</a:t>
            </a:r>
            <a:endParaRPr lang="en-US" altLang="en-US" sz="1700">
              <a:solidFill>
                <a:schemeClr val="bg1"/>
              </a:solidFill>
            </a:endParaRPr>
          </a:p>
        </p:txBody>
      </p:sp>
    </p:spTree>
    <p:extLst>
      <p:ext uri="{BB962C8B-B14F-4D97-AF65-F5344CB8AC3E}">
        <p14:creationId xmlns:p14="http://schemas.microsoft.com/office/powerpoint/2010/main" val="4232550227"/>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8"/>
          <p:cNvSpPr>
            <a:spLocks noGrp="1" noChangeArrowheads="1"/>
          </p:cNvSpPr>
          <p:nvPr>
            <p:ph type="sldNum" sz="quarter" idx="10"/>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fld id="{C013D927-B228-4363-B842-8FD6A6C6AC3F}" type="slidenum">
              <a:rPr lang="en-US" altLang="en-US" sz="1000">
                <a:solidFill>
                  <a:srgbClr val="FFFFFF"/>
                </a:solidFill>
              </a:rPr>
              <a:pPr eaLnBrk="1" hangingPunct="1"/>
              <a:t>79</a:t>
            </a:fld>
            <a:endParaRPr lang="en-US" altLang="en-US" sz="1000">
              <a:solidFill>
                <a:srgbClr val="FFFFFF"/>
              </a:solidFill>
            </a:endParaRPr>
          </a:p>
        </p:txBody>
      </p:sp>
      <p:grpSp>
        <p:nvGrpSpPr>
          <p:cNvPr id="306178" name="Group 2"/>
          <p:cNvGrpSpPr>
            <a:grpSpLocks/>
          </p:cNvGrpSpPr>
          <p:nvPr/>
        </p:nvGrpSpPr>
        <p:grpSpPr bwMode="auto">
          <a:xfrm>
            <a:off x="76200" y="4352925"/>
            <a:ext cx="4343400" cy="1514475"/>
            <a:chOff x="48" y="2742"/>
            <a:chExt cx="2736" cy="954"/>
          </a:xfrm>
        </p:grpSpPr>
        <p:sp>
          <p:nvSpPr>
            <p:cNvPr id="306179" name="Text Box 3"/>
            <p:cNvSpPr txBox="1">
              <a:spLocks noChangeArrowheads="1"/>
            </p:cNvSpPr>
            <p:nvPr/>
          </p:nvSpPr>
          <p:spPr bwMode="auto">
            <a:xfrm>
              <a:off x="48" y="2742"/>
              <a:ext cx="1253" cy="2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defRPr/>
              </a:pPr>
              <a:r>
                <a:rPr lang="en-US" sz="1600" b="1" u="sng">
                  <a:solidFill>
                    <a:schemeClr val="tx1"/>
                  </a:solidFill>
                  <a:latin typeface="Arial" charset="0"/>
                  <a:ea typeface="ＭＳ Ｐゴシック" charset="0"/>
                </a:rPr>
                <a:t>PersonPhone rule:</a:t>
              </a:r>
            </a:p>
          </p:txBody>
        </p:sp>
        <p:sp>
          <p:nvSpPr>
            <p:cNvPr id="306180" name="Rectangle 4"/>
            <p:cNvSpPr>
              <a:spLocks noChangeArrowheads="1"/>
            </p:cNvSpPr>
            <p:nvPr/>
          </p:nvSpPr>
          <p:spPr bwMode="auto">
            <a:xfrm>
              <a:off x="48" y="2967"/>
              <a:ext cx="2736" cy="72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spcBef>
                  <a:spcPct val="0"/>
                </a:spcBef>
                <a:defRPr/>
              </a:pPr>
              <a:r>
                <a:rPr lang="en-US" sz="1200" b="1">
                  <a:solidFill>
                    <a:srgbClr val="D60093"/>
                  </a:solidFill>
                  <a:latin typeface="Arial" charset="0"/>
                  <a:ea typeface="ＭＳ Ｐゴシック" charset="0"/>
                </a:rPr>
                <a:t>insert</a:t>
              </a:r>
              <a:r>
                <a:rPr lang="en-US" sz="1200" b="1">
                  <a:solidFill>
                    <a:schemeClr val="tx1"/>
                  </a:solidFill>
                  <a:latin typeface="Arial" charset="0"/>
                  <a:ea typeface="ＭＳ Ｐゴシック" charset="0"/>
                </a:rPr>
                <a:t> </a:t>
              </a:r>
              <a:r>
                <a:rPr lang="en-US" sz="1200" b="1">
                  <a:solidFill>
                    <a:srgbClr val="D60093"/>
                  </a:solidFill>
                  <a:latin typeface="Arial" charset="0"/>
                  <a:ea typeface="ＭＳ Ｐゴシック" charset="0"/>
                </a:rPr>
                <a:t>into</a:t>
              </a:r>
              <a:r>
                <a:rPr lang="en-US" sz="1200">
                  <a:solidFill>
                    <a:schemeClr val="tx1"/>
                  </a:solidFill>
                  <a:latin typeface="Arial" charset="0"/>
                  <a:ea typeface="ＭＳ Ｐゴシック" charset="0"/>
                </a:rPr>
                <a:t> PersonPhone </a:t>
              </a:r>
              <a:endParaRPr lang="en-US" sz="1200" b="1">
                <a:solidFill>
                  <a:schemeClr val="tx1"/>
                </a:solidFill>
                <a:latin typeface="Arial" charset="0"/>
                <a:ea typeface="ＭＳ Ｐゴシック" charset="0"/>
              </a:endParaRPr>
            </a:p>
            <a:p>
              <a:pPr algn="l">
                <a:spcBef>
                  <a:spcPct val="0"/>
                </a:spcBef>
                <a:defRPr/>
              </a:pPr>
              <a:r>
                <a:rPr lang="en-US" sz="1200" b="1">
                  <a:solidFill>
                    <a:srgbClr val="D60093"/>
                  </a:solidFill>
                  <a:latin typeface="Arial" charset="0"/>
                  <a:ea typeface="ＭＳ Ｐゴシック" charset="0"/>
                </a:rPr>
                <a:t>select</a:t>
              </a:r>
              <a:r>
                <a:rPr lang="en-US" sz="1200">
                  <a:solidFill>
                    <a:schemeClr val="tx1"/>
                  </a:solidFill>
                  <a:latin typeface="Arial" charset="0"/>
                  <a:ea typeface="ＭＳ Ｐゴシック" charset="0"/>
                </a:rPr>
                <a:t> Merge(F.match, P.match) </a:t>
              </a:r>
              <a:r>
                <a:rPr lang="en-US" sz="1200" b="1">
                  <a:solidFill>
                    <a:srgbClr val="D60093"/>
                  </a:solidFill>
                  <a:latin typeface="Arial" charset="0"/>
                  <a:ea typeface="ＭＳ Ｐゴシック" charset="0"/>
                </a:rPr>
                <a:t>as</a:t>
              </a:r>
              <a:r>
                <a:rPr lang="en-US" sz="1200">
                  <a:solidFill>
                    <a:schemeClr val="tx1"/>
                  </a:solidFill>
                  <a:latin typeface="Arial" charset="0"/>
                  <a:ea typeface="ＭＳ Ｐゴシック" charset="0"/>
                </a:rPr>
                <a:t> match</a:t>
              </a:r>
            </a:p>
            <a:p>
              <a:pPr algn="l">
                <a:spcBef>
                  <a:spcPct val="0"/>
                </a:spcBef>
                <a:defRPr/>
              </a:pPr>
              <a:r>
                <a:rPr lang="en-US" sz="1200" b="1">
                  <a:solidFill>
                    <a:srgbClr val="D60093"/>
                  </a:solidFill>
                  <a:latin typeface="Arial" charset="0"/>
                  <a:ea typeface="ＭＳ Ｐゴシック" charset="0"/>
                </a:rPr>
                <a:t>from</a:t>
              </a:r>
              <a:r>
                <a:rPr lang="en-US" sz="1200">
                  <a:solidFill>
                    <a:schemeClr val="tx1"/>
                  </a:solidFill>
                  <a:latin typeface="Arial" charset="0"/>
                  <a:ea typeface="ＭＳ Ｐゴシック" charset="0"/>
                </a:rPr>
                <a:t>    Person F, Phone P</a:t>
              </a:r>
            </a:p>
            <a:p>
              <a:pPr algn="l">
                <a:spcBef>
                  <a:spcPct val="0"/>
                </a:spcBef>
                <a:defRPr/>
              </a:pPr>
              <a:r>
                <a:rPr lang="en-US" sz="1200" b="1">
                  <a:solidFill>
                    <a:srgbClr val="D60093"/>
                  </a:solidFill>
                  <a:latin typeface="Arial" charset="0"/>
                  <a:ea typeface="ＭＳ Ｐゴシック" charset="0"/>
                </a:rPr>
                <a:t>where</a:t>
              </a:r>
              <a:r>
                <a:rPr lang="en-US" sz="1200">
                  <a:solidFill>
                    <a:schemeClr val="tx1"/>
                  </a:solidFill>
                  <a:latin typeface="Arial" charset="0"/>
                  <a:ea typeface="ＭＳ Ｐゴシック" charset="0"/>
                </a:rPr>
                <a:t> Follows(F.match, P.match, 0, 60);</a:t>
              </a:r>
              <a:endParaRPr sz="1400" noProof="1">
                <a:solidFill>
                  <a:schemeClr val="tx1"/>
                </a:solidFill>
                <a:latin typeface="Consolas" charset="0"/>
                <a:ea typeface="ＭＳ Ｐゴシック" charset="0"/>
              </a:endParaRPr>
            </a:p>
            <a:p>
              <a:pPr algn="l">
                <a:spcBef>
                  <a:spcPct val="0"/>
                </a:spcBef>
                <a:defRPr/>
              </a:pPr>
              <a:r>
                <a:rPr sz="2200" noProof="1">
                  <a:solidFill>
                    <a:schemeClr val="tx1"/>
                  </a:solidFill>
                  <a:latin typeface="Consolas" charset="0"/>
                  <a:ea typeface="ＭＳ Ｐゴシック" charset="0"/>
                </a:rPr>
                <a:t>	</a:t>
              </a:r>
            </a:p>
          </p:txBody>
        </p:sp>
      </p:grpSp>
      <p:sp>
        <p:nvSpPr>
          <p:cNvPr id="306181" name="Rectangle 5"/>
          <p:cNvSpPr>
            <a:spLocks noGrp="1" noChangeArrowheads="1"/>
          </p:cNvSpPr>
          <p:nvPr>
            <p:ph type="title"/>
          </p:nvPr>
        </p:nvSpPr>
        <p:spPr>
          <a:noFill/>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r>
              <a:rPr lang="en-US">
                <a:ea typeface="ＭＳ Ｐゴシック" charset="0"/>
              </a:rPr>
              <a:t>Computing Provenance</a:t>
            </a:r>
          </a:p>
        </p:txBody>
      </p:sp>
      <p:sp>
        <p:nvSpPr>
          <p:cNvPr id="306182" name="Text Box 6"/>
          <p:cNvSpPr txBox="1">
            <a:spLocks noChangeArrowheads="1"/>
          </p:cNvSpPr>
          <p:nvPr/>
        </p:nvSpPr>
        <p:spPr bwMode="auto">
          <a:xfrm>
            <a:off x="76200" y="4338638"/>
            <a:ext cx="2973388" cy="3365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defRPr/>
            </a:pPr>
            <a:r>
              <a:rPr lang="en-US" sz="1600" b="1" u="sng">
                <a:solidFill>
                  <a:srgbClr val="FF0000"/>
                </a:solidFill>
                <a:latin typeface="Arial" charset="0"/>
                <a:ea typeface="ＭＳ Ｐゴシック" charset="0"/>
              </a:rPr>
              <a:t>Rewritten PersonPhone rule:</a:t>
            </a:r>
          </a:p>
        </p:txBody>
      </p:sp>
      <p:sp>
        <p:nvSpPr>
          <p:cNvPr id="306183" name="Rectangle 7"/>
          <p:cNvSpPr>
            <a:spLocks noChangeArrowheads="1"/>
          </p:cNvSpPr>
          <p:nvPr/>
        </p:nvSpPr>
        <p:spPr bwMode="auto">
          <a:xfrm>
            <a:off x="76200" y="4695825"/>
            <a:ext cx="4343400" cy="17049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l" eaLnBrk="1" hangingPunct="1">
              <a:spcBef>
                <a:spcPct val="0"/>
              </a:spcBef>
            </a:pPr>
            <a:r>
              <a:rPr lang="en-US" altLang="en-US" sz="1200" b="1">
                <a:solidFill>
                  <a:srgbClr val="D60093"/>
                </a:solidFill>
              </a:rPr>
              <a:t>insert</a:t>
            </a:r>
            <a:r>
              <a:rPr lang="en-US" altLang="en-US" sz="1200" b="1">
                <a:solidFill>
                  <a:schemeClr val="tx1"/>
                </a:solidFill>
              </a:rPr>
              <a:t> </a:t>
            </a:r>
            <a:r>
              <a:rPr lang="en-US" altLang="en-US" sz="1200" b="1">
                <a:solidFill>
                  <a:srgbClr val="D60093"/>
                </a:solidFill>
              </a:rPr>
              <a:t>into</a:t>
            </a:r>
            <a:r>
              <a:rPr lang="en-US" altLang="en-US" sz="1200">
                <a:solidFill>
                  <a:schemeClr val="tx1"/>
                </a:solidFill>
              </a:rPr>
              <a:t> PersonPhone </a:t>
            </a:r>
            <a:endParaRPr lang="en-US" altLang="en-US" sz="1200" b="1">
              <a:solidFill>
                <a:schemeClr val="tx1"/>
              </a:solidFill>
            </a:endParaRPr>
          </a:p>
          <a:p>
            <a:pPr algn="l" eaLnBrk="1" hangingPunct="1">
              <a:spcBef>
                <a:spcPct val="0"/>
              </a:spcBef>
            </a:pPr>
            <a:r>
              <a:rPr lang="en-US" altLang="en-US" sz="1200" b="1">
                <a:solidFill>
                  <a:srgbClr val="D60093"/>
                </a:solidFill>
              </a:rPr>
              <a:t>select</a:t>
            </a:r>
            <a:r>
              <a:rPr lang="en-US" altLang="en-US" sz="1200">
                <a:solidFill>
                  <a:schemeClr val="tx1"/>
                </a:solidFill>
              </a:rPr>
              <a:t> Merge(F.match, P.match) </a:t>
            </a:r>
            <a:r>
              <a:rPr lang="en-US" altLang="en-US" sz="1200" b="1">
                <a:solidFill>
                  <a:srgbClr val="D60093"/>
                </a:solidFill>
              </a:rPr>
              <a:t>as</a:t>
            </a:r>
            <a:r>
              <a:rPr lang="en-US" altLang="en-US" sz="1200">
                <a:solidFill>
                  <a:schemeClr val="tx1"/>
                </a:solidFill>
              </a:rPr>
              <a:t> match,</a:t>
            </a:r>
          </a:p>
          <a:p>
            <a:pPr algn="l" eaLnBrk="1" hangingPunct="1">
              <a:spcBef>
                <a:spcPct val="0"/>
              </a:spcBef>
            </a:pPr>
            <a:r>
              <a:rPr lang="en-US" altLang="en-US" sz="1200">
                <a:solidFill>
                  <a:schemeClr val="tx1"/>
                </a:solidFill>
              </a:rPr>
              <a:t>            </a:t>
            </a:r>
            <a:r>
              <a:rPr lang="en-US" altLang="en-US" sz="1200">
                <a:solidFill>
                  <a:srgbClr val="FF0000"/>
                </a:solidFill>
              </a:rPr>
              <a:t>GenerateID() as ID,</a:t>
            </a:r>
          </a:p>
          <a:p>
            <a:pPr algn="l" eaLnBrk="1" hangingPunct="1">
              <a:spcBef>
                <a:spcPct val="0"/>
              </a:spcBef>
            </a:pPr>
            <a:r>
              <a:rPr lang="en-US" altLang="en-US" sz="1200">
                <a:solidFill>
                  <a:srgbClr val="FF0000"/>
                </a:solidFill>
              </a:rPr>
              <a:t>            P.id as nameProv, Ph.id as numberProv</a:t>
            </a:r>
          </a:p>
          <a:p>
            <a:pPr algn="l" eaLnBrk="1" hangingPunct="1">
              <a:spcBef>
                <a:spcPct val="0"/>
              </a:spcBef>
            </a:pPr>
            <a:r>
              <a:rPr lang="en-US" altLang="en-US" sz="1200">
                <a:solidFill>
                  <a:srgbClr val="FF0000"/>
                </a:solidFill>
              </a:rPr>
              <a:t>           </a:t>
            </a:r>
            <a:r>
              <a:rPr lang="ja-JP" altLang="en-US" sz="1200">
                <a:solidFill>
                  <a:srgbClr val="FF0000"/>
                </a:solidFill>
              </a:rPr>
              <a:t>‘</a:t>
            </a:r>
            <a:r>
              <a:rPr lang="en-US" altLang="ja-JP" sz="1200">
                <a:solidFill>
                  <a:srgbClr val="FF0000"/>
                </a:solidFill>
              </a:rPr>
              <a:t>AND</a:t>
            </a:r>
            <a:r>
              <a:rPr lang="ja-JP" altLang="en-US" sz="1200">
                <a:solidFill>
                  <a:srgbClr val="FF0000"/>
                </a:solidFill>
              </a:rPr>
              <a:t>’</a:t>
            </a:r>
            <a:r>
              <a:rPr lang="en-US" altLang="ja-JP" sz="1200">
                <a:solidFill>
                  <a:srgbClr val="FF0000"/>
                </a:solidFill>
              </a:rPr>
              <a:t> as how</a:t>
            </a:r>
          </a:p>
          <a:p>
            <a:pPr algn="l" eaLnBrk="1" hangingPunct="1">
              <a:spcBef>
                <a:spcPct val="0"/>
              </a:spcBef>
            </a:pPr>
            <a:r>
              <a:rPr lang="en-US" altLang="en-US" sz="1200" b="1">
                <a:solidFill>
                  <a:srgbClr val="D60093"/>
                </a:solidFill>
              </a:rPr>
              <a:t>from</a:t>
            </a:r>
            <a:r>
              <a:rPr lang="en-US" altLang="en-US" sz="1200">
                <a:solidFill>
                  <a:schemeClr val="tx1"/>
                </a:solidFill>
              </a:rPr>
              <a:t>    Person F, Phone P</a:t>
            </a:r>
          </a:p>
          <a:p>
            <a:pPr algn="l" eaLnBrk="1" hangingPunct="1">
              <a:spcBef>
                <a:spcPct val="0"/>
              </a:spcBef>
            </a:pPr>
            <a:r>
              <a:rPr lang="en-US" altLang="en-US" sz="1200" b="1">
                <a:solidFill>
                  <a:srgbClr val="D60093"/>
                </a:solidFill>
              </a:rPr>
              <a:t>where</a:t>
            </a:r>
            <a:r>
              <a:rPr lang="en-US" altLang="en-US" sz="1200">
                <a:solidFill>
                  <a:schemeClr val="tx1"/>
                </a:solidFill>
              </a:rPr>
              <a:t> Follows(F.match, P.match, 0, 60);</a:t>
            </a:r>
            <a:endParaRPr lang="en-US" altLang="en-US" sz="1400" noProof="1">
              <a:solidFill>
                <a:schemeClr val="tx1"/>
              </a:solidFill>
              <a:latin typeface="Consolas" panose="020B0609020204030204" pitchFamily="49" charset="0"/>
            </a:endParaRPr>
          </a:p>
          <a:p>
            <a:pPr algn="l" eaLnBrk="1" hangingPunct="1">
              <a:spcBef>
                <a:spcPct val="0"/>
              </a:spcBef>
            </a:pPr>
            <a:r>
              <a:rPr lang="en-US" altLang="en-US" sz="2200" noProof="1">
                <a:solidFill>
                  <a:schemeClr val="tx1"/>
                </a:solidFill>
                <a:latin typeface="Consolas" panose="020B0609020204030204" pitchFamily="49" charset="0"/>
              </a:rPr>
              <a:t>	</a:t>
            </a:r>
          </a:p>
        </p:txBody>
      </p:sp>
      <p:sp>
        <p:nvSpPr>
          <p:cNvPr id="306184" name="Text Box 8"/>
          <p:cNvSpPr txBox="1">
            <a:spLocks noChangeArrowheads="1"/>
          </p:cNvSpPr>
          <p:nvPr/>
        </p:nvSpPr>
        <p:spPr bwMode="auto">
          <a:xfrm>
            <a:off x="2133600" y="3265488"/>
            <a:ext cx="3962400" cy="369887"/>
          </a:xfrm>
          <a:prstGeom prst="rect">
            <a:avLst/>
          </a:prstGeom>
          <a:solidFill>
            <a:schemeClr val="hlink"/>
          </a:solidFill>
          <a:ln w="19050">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spcBef>
                <a:spcPct val="35000"/>
              </a:spcBef>
              <a:spcAft>
                <a:spcPct val="15000"/>
              </a:spcAft>
              <a:buClr>
                <a:schemeClr val="accent2"/>
              </a:buClr>
              <a:buFont typeface="Wingdings" charset="0"/>
              <a:buNone/>
              <a:defRPr/>
            </a:pPr>
            <a:r>
              <a:rPr lang="en-US" sz="1700">
                <a:solidFill>
                  <a:schemeClr val="bg1"/>
                </a:solidFill>
                <a:latin typeface="Arial" charset="0"/>
                <a:ea typeface="ＭＳ Ｐゴシック" charset="0"/>
              </a:rPr>
              <a:t>                                                                                                                                              </a:t>
            </a:r>
          </a:p>
        </p:txBody>
      </p:sp>
      <p:sp>
        <p:nvSpPr>
          <p:cNvPr id="306185" name="Rectangle 9"/>
          <p:cNvSpPr>
            <a:spLocks noChangeArrowheads="1"/>
          </p:cNvSpPr>
          <p:nvPr/>
        </p:nvSpPr>
        <p:spPr bwMode="auto">
          <a:xfrm>
            <a:off x="2133600" y="3036888"/>
            <a:ext cx="609600" cy="685800"/>
          </a:xfrm>
          <a:prstGeom prst="rect">
            <a:avLst/>
          </a:prstGeom>
          <a:solidFill>
            <a:srgbClr val="00CCFF"/>
          </a:solidFill>
          <a:ln w="19050">
            <a:solidFill>
              <a:srgbClr val="0000FF"/>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tIns="0"/>
          <a:lstStyle/>
          <a:p>
            <a:pPr>
              <a:defRPr/>
            </a:pPr>
            <a:r>
              <a:rPr lang="en-US" sz="1600" i="1">
                <a:solidFill>
                  <a:schemeClr val="tx1"/>
                </a:solidFill>
                <a:latin typeface="Georgia" charset="0"/>
                <a:ea typeface="ＭＳ Ｐゴシック" charset="0"/>
              </a:rPr>
              <a:t>Person</a:t>
            </a:r>
          </a:p>
        </p:txBody>
      </p:sp>
      <p:sp>
        <p:nvSpPr>
          <p:cNvPr id="306186" name="Rectangle 10"/>
          <p:cNvSpPr>
            <a:spLocks noChangeArrowheads="1"/>
          </p:cNvSpPr>
          <p:nvPr/>
        </p:nvSpPr>
        <p:spPr bwMode="auto">
          <a:xfrm>
            <a:off x="4676775" y="3036888"/>
            <a:ext cx="962025" cy="685800"/>
          </a:xfrm>
          <a:prstGeom prst="rect">
            <a:avLst/>
          </a:prstGeom>
          <a:solidFill>
            <a:srgbClr val="FFCC00"/>
          </a:solidFill>
          <a:ln w="19050">
            <a:solidFill>
              <a:srgbClr val="FF6600"/>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tIns="0"/>
          <a:lstStyle/>
          <a:p>
            <a:pPr>
              <a:defRPr/>
            </a:pPr>
            <a:r>
              <a:rPr lang="en-US" sz="1600" i="1">
                <a:solidFill>
                  <a:schemeClr val="tx1"/>
                </a:solidFill>
                <a:latin typeface="Georgia" charset="0"/>
                <a:ea typeface="ＭＳ Ｐゴシック" charset="0"/>
              </a:rPr>
              <a:t>Phone</a:t>
            </a:r>
          </a:p>
        </p:txBody>
      </p:sp>
      <p:sp>
        <p:nvSpPr>
          <p:cNvPr id="306187" name="Rectangle 11"/>
          <p:cNvSpPr>
            <a:spLocks noChangeArrowheads="1"/>
          </p:cNvSpPr>
          <p:nvPr/>
        </p:nvSpPr>
        <p:spPr bwMode="auto">
          <a:xfrm>
            <a:off x="3000375" y="3036888"/>
            <a:ext cx="685800" cy="685800"/>
          </a:xfrm>
          <a:prstGeom prst="rect">
            <a:avLst/>
          </a:prstGeom>
          <a:solidFill>
            <a:srgbClr val="00CCFF"/>
          </a:solidFill>
          <a:ln w="19050">
            <a:solidFill>
              <a:srgbClr val="0000FF"/>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tIns="0"/>
          <a:lstStyle/>
          <a:p>
            <a:pPr>
              <a:defRPr/>
            </a:pPr>
            <a:r>
              <a:rPr lang="en-US" sz="1600" i="1">
                <a:solidFill>
                  <a:schemeClr val="tx1"/>
                </a:solidFill>
                <a:latin typeface="Georgia" charset="0"/>
                <a:ea typeface="ＭＳ Ｐゴシック" charset="0"/>
              </a:rPr>
              <a:t>Person</a:t>
            </a:r>
          </a:p>
        </p:txBody>
      </p:sp>
      <p:sp>
        <p:nvSpPr>
          <p:cNvPr id="306188" name="Text Box 12"/>
          <p:cNvSpPr txBox="1">
            <a:spLocks noChangeArrowheads="1"/>
          </p:cNvSpPr>
          <p:nvPr/>
        </p:nvSpPr>
        <p:spPr bwMode="auto">
          <a:xfrm>
            <a:off x="2133600" y="3265488"/>
            <a:ext cx="3987800" cy="350837"/>
          </a:xfrm>
          <a:prstGeom prst="rect">
            <a:avLst/>
          </a:prstGeom>
          <a:noFill/>
          <a:ln>
            <a:noFill/>
          </a:ln>
          <a:effectLst/>
          <a:extLst>
            <a:ext uri="{909E8E84-426E-40dd-AFC4-6F175D3DCCD1}">
              <a14:hiddenFill xmlns="" xmlns:a14="http://schemas.microsoft.com/office/drawing/2010/main">
                <a:solidFill>
                  <a:schemeClr val="hlink"/>
                </a:solidFill>
              </a14:hiddenFill>
            </a:ext>
            <a:ext uri="{91240B29-F687-4f45-9708-019B960494DF}">
              <a14:hiddenLine xmlns="" xmlns:a14="http://schemas.microsoft.com/office/drawing/2010/main" w="1905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l" eaLnBrk="1" hangingPunct="1">
              <a:spcBef>
                <a:spcPct val="35000"/>
              </a:spcBef>
              <a:spcAft>
                <a:spcPct val="15000"/>
              </a:spcAft>
              <a:buClr>
                <a:schemeClr val="accent2"/>
              </a:buClr>
              <a:buFont typeface="Wingdings" panose="05000000000000000000" pitchFamily="2" charset="2"/>
              <a:buNone/>
            </a:pPr>
            <a:r>
              <a:rPr lang="en-US" altLang="en-US" sz="1700">
                <a:solidFill>
                  <a:schemeClr val="tx1"/>
                </a:solidFill>
              </a:rPr>
              <a:t>Anna at James St. office (555-5555) ….</a:t>
            </a:r>
            <a:endParaRPr lang="en-US" altLang="en-US" sz="1700">
              <a:solidFill>
                <a:schemeClr val="bg1"/>
              </a:solidFill>
            </a:endParaRPr>
          </a:p>
        </p:txBody>
      </p:sp>
      <p:sp>
        <p:nvSpPr>
          <p:cNvPr id="306189" name="Text Box 13"/>
          <p:cNvSpPr txBox="1">
            <a:spLocks noChangeArrowheads="1"/>
          </p:cNvSpPr>
          <p:nvPr/>
        </p:nvSpPr>
        <p:spPr bwMode="auto">
          <a:xfrm>
            <a:off x="2012950" y="2768600"/>
            <a:ext cx="625475" cy="3365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defRPr/>
            </a:pPr>
            <a:r>
              <a:rPr lang="en-US" sz="1600" b="1">
                <a:solidFill>
                  <a:schemeClr val="tx1"/>
                </a:solidFill>
                <a:latin typeface="Arial" charset="0"/>
                <a:ea typeface="ＭＳ Ｐゴシック" charset="0"/>
              </a:rPr>
              <a:t>ID: 1</a:t>
            </a:r>
          </a:p>
        </p:txBody>
      </p:sp>
      <p:sp>
        <p:nvSpPr>
          <p:cNvPr id="306190" name="Text Box 14"/>
          <p:cNvSpPr txBox="1">
            <a:spLocks noChangeArrowheads="1"/>
          </p:cNvSpPr>
          <p:nvPr/>
        </p:nvSpPr>
        <p:spPr bwMode="auto">
          <a:xfrm>
            <a:off x="2879725" y="2768600"/>
            <a:ext cx="625475" cy="3365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defRPr/>
            </a:pPr>
            <a:r>
              <a:rPr lang="en-US" sz="1600" b="1">
                <a:solidFill>
                  <a:schemeClr val="tx1"/>
                </a:solidFill>
                <a:latin typeface="Arial" charset="0"/>
                <a:ea typeface="ＭＳ Ｐゴシック" charset="0"/>
              </a:rPr>
              <a:t>ID: 2</a:t>
            </a:r>
          </a:p>
        </p:txBody>
      </p:sp>
      <p:sp>
        <p:nvSpPr>
          <p:cNvPr id="306191" name="Text Box 15"/>
          <p:cNvSpPr txBox="1">
            <a:spLocks noChangeArrowheads="1"/>
          </p:cNvSpPr>
          <p:nvPr/>
        </p:nvSpPr>
        <p:spPr bwMode="auto">
          <a:xfrm>
            <a:off x="4572000" y="2768600"/>
            <a:ext cx="625475" cy="3365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defRPr/>
            </a:pPr>
            <a:r>
              <a:rPr lang="en-US" sz="1600" b="1">
                <a:solidFill>
                  <a:schemeClr val="tx1"/>
                </a:solidFill>
                <a:latin typeface="Arial" charset="0"/>
                <a:ea typeface="ＭＳ Ｐゴシック" charset="0"/>
              </a:rPr>
              <a:t>ID: 3</a:t>
            </a:r>
          </a:p>
        </p:txBody>
      </p:sp>
      <p:grpSp>
        <p:nvGrpSpPr>
          <p:cNvPr id="306192" name="Group 16"/>
          <p:cNvGrpSpPr>
            <a:grpSpLocks/>
          </p:cNvGrpSpPr>
          <p:nvPr/>
        </p:nvGrpSpPr>
        <p:grpSpPr bwMode="auto">
          <a:xfrm>
            <a:off x="2438400" y="3732213"/>
            <a:ext cx="6238875" cy="1824037"/>
            <a:chOff x="1536" y="2351"/>
            <a:chExt cx="3930" cy="1149"/>
          </a:xfrm>
        </p:grpSpPr>
        <p:sp>
          <p:nvSpPr>
            <p:cNvPr id="306193" name="Oval 17"/>
            <p:cNvSpPr>
              <a:spLocks noChangeArrowheads="1"/>
            </p:cNvSpPr>
            <p:nvPr/>
          </p:nvSpPr>
          <p:spPr bwMode="auto">
            <a:xfrm>
              <a:off x="1824" y="2592"/>
              <a:ext cx="96" cy="96"/>
            </a:xfrm>
            <a:prstGeom prst="ellipse">
              <a:avLst/>
            </a:prstGeom>
            <a:solidFill>
              <a:schemeClr val="bg2"/>
            </a:solidFill>
            <a:ln w="19050">
              <a:solidFill>
                <a:schemeClr val="bg2"/>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spcBef>
                  <a:spcPct val="0"/>
                </a:spcBef>
                <a:defRPr/>
              </a:pPr>
              <a:endParaRPr lang="en-US" b="1">
                <a:solidFill>
                  <a:schemeClr val="tx1"/>
                </a:solidFill>
                <a:latin typeface="Arial" charset="0"/>
                <a:ea typeface="ＭＳ Ｐゴシック" charset="0"/>
              </a:endParaRPr>
            </a:p>
          </p:txBody>
        </p:sp>
        <p:cxnSp>
          <p:nvCxnSpPr>
            <p:cNvPr id="306194" name="AutoShape 18"/>
            <p:cNvCxnSpPr>
              <a:cxnSpLocks noChangeShapeType="1"/>
              <a:stCxn id="306193" idx="2"/>
              <a:endCxn id="306185" idx="2"/>
            </p:cNvCxnSpPr>
            <p:nvPr/>
          </p:nvCxnSpPr>
          <p:spPr bwMode="auto">
            <a:xfrm rot="10800000">
              <a:off x="1536" y="2351"/>
              <a:ext cx="282" cy="289"/>
            </a:xfrm>
            <a:prstGeom prst="curvedConnector2">
              <a:avLst/>
            </a:prstGeom>
            <a:noFill/>
            <a:ln w="38100">
              <a:solidFill>
                <a:schemeClr val="bg2"/>
              </a:solidFill>
              <a:prstDash val="sysDot"/>
              <a:round/>
              <a:headEnd type="triangle" w="med" len="me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306195" name="AutoShape 19"/>
            <p:cNvCxnSpPr>
              <a:cxnSpLocks noChangeShapeType="1"/>
              <a:stCxn id="306193" idx="6"/>
              <a:endCxn id="306186" idx="2"/>
            </p:cNvCxnSpPr>
            <p:nvPr/>
          </p:nvCxnSpPr>
          <p:spPr bwMode="auto">
            <a:xfrm flipV="1">
              <a:off x="1926" y="2351"/>
              <a:ext cx="1323" cy="289"/>
            </a:xfrm>
            <a:prstGeom prst="curvedConnector2">
              <a:avLst/>
            </a:prstGeom>
            <a:noFill/>
            <a:ln w="38100">
              <a:solidFill>
                <a:schemeClr val="bg2"/>
              </a:solidFill>
              <a:prstDash val="sysDot"/>
              <a:round/>
              <a:headEnd type="triangle" w="med" len="me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306196" name="AutoShape 20"/>
            <p:cNvCxnSpPr>
              <a:cxnSpLocks noChangeShapeType="1"/>
              <a:stCxn id="306193" idx="5"/>
            </p:cNvCxnSpPr>
            <p:nvPr/>
          </p:nvCxnSpPr>
          <p:spPr bwMode="auto">
            <a:xfrm rot="16200000" flipH="1">
              <a:off x="2182" y="2404"/>
              <a:ext cx="728" cy="1280"/>
            </a:xfrm>
            <a:prstGeom prst="curvedConnector2">
              <a:avLst/>
            </a:prstGeom>
            <a:noFill/>
            <a:ln w="38100">
              <a:solidFill>
                <a:schemeClr val="bg2"/>
              </a:solidFill>
              <a:prstDash val="sysDot"/>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306197" name="Oval 21"/>
            <p:cNvSpPr>
              <a:spLocks noChangeArrowheads="1"/>
            </p:cNvSpPr>
            <p:nvPr/>
          </p:nvSpPr>
          <p:spPr bwMode="auto">
            <a:xfrm>
              <a:off x="4926" y="3312"/>
              <a:ext cx="162" cy="183"/>
            </a:xfrm>
            <a:prstGeom prst="ellipse">
              <a:avLst/>
            </a:prstGeom>
            <a:solidFill>
              <a:schemeClr val="bg1">
                <a:alpha val="25000"/>
              </a:schemeClr>
            </a:solidFill>
            <a:ln w="19050">
              <a:solidFill>
                <a:schemeClr val="bg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spcBef>
                  <a:spcPct val="0"/>
                </a:spcBef>
                <a:defRPr/>
              </a:pPr>
              <a:r>
                <a:rPr lang="en-US" sz="1800">
                  <a:solidFill>
                    <a:schemeClr val="tx1"/>
                  </a:solidFill>
                  <a:latin typeface="Arial" charset="0"/>
                  <a:ea typeface="ＭＳ Ｐゴシック" charset="0"/>
                </a:rPr>
                <a:t>1</a:t>
              </a:r>
            </a:p>
          </p:txBody>
        </p:sp>
        <p:sp>
          <p:nvSpPr>
            <p:cNvPr id="306198" name="Oval 22"/>
            <p:cNvSpPr>
              <a:spLocks noChangeArrowheads="1"/>
            </p:cNvSpPr>
            <p:nvPr/>
          </p:nvSpPr>
          <p:spPr bwMode="auto">
            <a:xfrm>
              <a:off x="5304" y="3312"/>
              <a:ext cx="162" cy="183"/>
            </a:xfrm>
            <a:prstGeom prst="ellipse">
              <a:avLst/>
            </a:prstGeom>
            <a:solidFill>
              <a:schemeClr val="bg1">
                <a:alpha val="25000"/>
              </a:schemeClr>
            </a:solidFill>
            <a:ln w="19050">
              <a:solidFill>
                <a:schemeClr val="bg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spcBef>
                  <a:spcPct val="0"/>
                </a:spcBef>
                <a:defRPr/>
              </a:pPr>
              <a:r>
                <a:rPr lang="en-US" sz="1800">
                  <a:solidFill>
                    <a:schemeClr val="tx1"/>
                  </a:solidFill>
                  <a:latin typeface="Arial" charset="0"/>
                  <a:ea typeface="ＭＳ Ｐゴシック" charset="0"/>
                </a:rPr>
                <a:t>3</a:t>
              </a:r>
            </a:p>
          </p:txBody>
        </p:sp>
        <p:sp>
          <p:nvSpPr>
            <p:cNvPr id="306199" name="Text Box 23"/>
            <p:cNvSpPr txBox="1">
              <a:spLocks noChangeArrowheads="1"/>
            </p:cNvSpPr>
            <p:nvPr/>
          </p:nvSpPr>
          <p:spPr bwMode="auto">
            <a:xfrm>
              <a:off x="5088" y="3346"/>
              <a:ext cx="290" cy="15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defRPr/>
              </a:pPr>
              <a:r>
                <a:rPr lang="en-US" sz="1000" b="1">
                  <a:solidFill>
                    <a:schemeClr val="tx1"/>
                  </a:solidFill>
                  <a:latin typeface="Arial" charset="0"/>
                  <a:ea typeface="ＭＳ Ｐゴシック" charset="0"/>
                  <a:sym typeface="Symbol" charset="0"/>
                </a:rPr>
                <a:t>AND</a:t>
              </a:r>
            </a:p>
          </p:txBody>
        </p:sp>
      </p:grpSp>
      <p:grpSp>
        <p:nvGrpSpPr>
          <p:cNvPr id="306200" name="Group 24"/>
          <p:cNvGrpSpPr>
            <a:grpSpLocks/>
          </p:cNvGrpSpPr>
          <p:nvPr/>
        </p:nvGrpSpPr>
        <p:grpSpPr bwMode="auto">
          <a:xfrm>
            <a:off x="3343275" y="3732213"/>
            <a:ext cx="5343525" cy="2135187"/>
            <a:chOff x="2106" y="2351"/>
            <a:chExt cx="3366" cy="1345"/>
          </a:xfrm>
        </p:grpSpPr>
        <p:cxnSp>
          <p:nvCxnSpPr>
            <p:cNvPr id="306201" name="AutoShape 25"/>
            <p:cNvCxnSpPr>
              <a:cxnSpLocks noChangeShapeType="1"/>
              <a:stCxn id="306206" idx="2"/>
              <a:endCxn id="306187" idx="2"/>
            </p:cNvCxnSpPr>
            <p:nvPr/>
          </p:nvCxnSpPr>
          <p:spPr bwMode="auto">
            <a:xfrm rot="10800000">
              <a:off x="2106" y="2351"/>
              <a:ext cx="576" cy="433"/>
            </a:xfrm>
            <a:prstGeom prst="curvedConnector2">
              <a:avLst/>
            </a:prstGeom>
            <a:noFill/>
            <a:ln w="38100">
              <a:solidFill>
                <a:schemeClr val="bg2"/>
              </a:solidFill>
              <a:prstDash val="sysDot"/>
              <a:round/>
              <a:headEnd type="triangle" w="med" len="me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306202" name="AutoShape 26"/>
            <p:cNvCxnSpPr>
              <a:cxnSpLocks noChangeShapeType="1"/>
              <a:stCxn id="306206" idx="6"/>
              <a:endCxn id="306186" idx="2"/>
            </p:cNvCxnSpPr>
            <p:nvPr/>
          </p:nvCxnSpPr>
          <p:spPr bwMode="auto">
            <a:xfrm flipV="1">
              <a:off x="2790" y="2351"/>
              <a:ext cx="459" cy="433"/>
            </a:xfrm>
            <a:prstGeom prst="curvedConnector2">
              <a:avLst/>
            </a:prstGeom>
            <a:noFill/>
            <a:ln w="38100">
              <a:solidFill>
                <a:schemeClr val="bg2"/>
              </a:solidFill>
              <a:prstDash val="sysDot"/>
              <a:round/>
              <a:headEnd type="triangle" w="med" len="me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306203" name="AutoShape 27"/>
            <p:cNvCxnSpPr>
              <a:cxnSpLocks noChangeShapeType="1"/>
              <a:stCxn id="306206" idx="4"/>
            </p:cNvCxnSpPr>
            <p:nvPr/>
          </p:nvCxnSpPr>
          <p:spPr bwMode="auto">
            <a:xfrm rot="16200000" flipH="1">
              <a:off x="2582" y="2992"/>
              <a:ext cx="758" cy="450"/>
            </a:xfrm>
            <a:prstGeom prst="curvedConnector2">
              <a:avLst/>
            </a:prstGeom>
            <a:noFill/>
            <a:ln w="38100">
              <a:solidFill>
                <a:schemeClr val="bg2"/>
              </a:solidFill>
              <a:prstDash val="sysDot"/>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306204" name="Oval 28"/>
            <p:cNvSpPr>
              <a:spLocks noChangeArrowheads="1"/>
            </p:cNvSpPr>
            <p:nvPr/>
          </p:nvSpPr>
          <p:spPr bwMode="auto">
            <a:xfrm>
              <a:off x="4932" y="3513"/>
              <a:ext cx="162" cy="183"/>
            </a:xfrm>
            <a:prstGeom prst="ellipse">
              <a:avLst/>
            </a:prstGeom>
            <a:solidFill>
              <a:schemeClr val="bg1">
                <a:alpha val="25000"/>
              </a:schemeClr>
            </a:solidFill>
            <a:ln w="19050">
              <a:solidFill>
                <a:schemeClr val="bg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spcBef>
                  <a:spcPct val="0"/>
                </a:spcBef>
                <a:defRPr/>
              </a:pPr>
              <a:r>
                <a:rPr lang="en-US" sz="1800">
                  <a:solidFill>
                    <a:schemeClr val="tx1"/>
                  </a:solidFill>
                  <a:latin typeface="Arial" charset="0"/>
                  <a:ea typeface="ＭＳ Ｐゴシック" charset="0"/>
                </a:rPr>
                <a:t>2</a:t>
              </a:r>
            </a:p>
          </p:txBody>
        </p:sp>
        <p:sp>
          <p:nvSpPr>
            <p:cNvPr id="306205" name="Oval 29"/>
            <p:cNvSpPr>
              <a:spLocks noChangeArrowheads="1"/>
            </p:cNvSpPr>
            <p:nvPr/>
          </p:nvSpPr>
          <p:spPr bwMode="auto">
            <a:xfrm>
              <a:off x="5310" y="3513"/>
              <a:ext cx="162" cy="183"/>
            </a:xfrm>
            <a:prstGeom prst="ellipse">
              <a:avLst/>
            </a:prstGeom>
            <a:solidFill>
              <a:schemeClr val="bg1">
                <a:alpha val="25000"/>
              </a:schemeClr>
            </a:solidFill>
            <a:ln w="19050">
              <a:solidFill>
                <a:schemeClr val="bg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spcBef>
                  <a:spcPct val="0"/>
                </a:spcBef>
                <a:defRPr/>
              </a:pPr>
              <a:r>
                <a:rPr lang="en-US" sz="1800">
                  <a:solidFill>
                    <a:schemeClr val="tx1"/>
                  </a:solidFill>
                  <a:latin typeface="Arial" charset="0"/>
                  <a:ea typeface="ＭＳ Ｐゴシック" charset="0"/>
                </a:rPr>
                <a:t>3</a:t>
              </a:r>
            </a:p>
          </p:txBody>
        </p:sp>
        <p:sp>
          <p:nvSpPr>
            <p:cNvPr id="306206" name="Oval 30"/>
            <p:cNvSpPr>
              <a:spLocks noChangeArrowheads="1"/>
            </p:cNvSpPr>
            <p:nvPr/>
          </p:nvSpPr>
          <p:spPr bwMode="auto">
            <a:xfrm>
              <a:off x="2688" y="2736"/>
              <a:ext cx="96" cy="96"/>
            </a:xfrm>
            <a:prstGeom prst="ellipse">
              <a:avLst/>
            </a:prstGeom>
            <a:solidFill>
              <a:schemeClr val="bg2"/>
            </a:solidFill>
            <a:ln w="19050">
              <a:solidFill>
                <a:schemeClr val="bg2"/>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spcBef>
                  <a:spcPct val="0"/>
                </a:spcBef>
                <a:defRPr/>
              </a:pPr>
              <a:endParaRPr lang="en-US" sz="3000" b="1">
                <a:solidFill>
                  <a:schemeClr val="tx1"/>
                </a:solidFill>
                <a:latin typeface="Arial" charset="0"/>
                <a:ea typeface="ＭＳ Ｐゴシック" charset="0"/>
              </a:endParaRPr>
            </a:p>
          </p:txBody>
        </p:sp>
        <p:sp>
          <p:nvSpPr>
            <p:cNvPr id="306207" name="Text Box 31"/>
            <p:cNvSpPr txBox="1">
              <a:spLocks noChangeArrowheads="1"/>
            </p:cNvSpPr>
            <p:nvPr/>
          </p:nvSpPr>
          <p:spPr bwMode="auto">
            <a:xfrm>
              <a:off x="5094" y="3529"/>
              <a:ext cx="290" cy="15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defRPr/>
              </a:pPr>
              <a:r>
                <a:rPr lang="en-US" sz="1000" b="1">
                  <a:solidFill>
                    <a:schemeClr val="tx1"/>
                  </a:solidFill>
                  <a:latin typeface="Arial" charset="0"/>
                  <a:ea typeface="ＭＳ Ｐゴシック" charset="0"/>
                  <a:sym typeface="Symbol" charset="0"/>
                </a:rPr>
                <a:t>AND</a:t>
              </a:r>
            </a:p>
          </p:txBody>
        </p:sp>
      </p:grpSp>
      <p:graphicFrame>
        <p:nvGraphicFramePr>
          <p:cNvPr id="306208" name="Group 32"/>
          <p:cNvGraphicFramePr>
            <a:graphicFrameLocks noGrp="1"/>
          </p:cNvGraphicFramePr>
          <p:nvPr/>
        </p:nvGraphicFramePr>
        <p:xfrm>
          <a:off x="5057775" y="4962525"/>
          <a:ext cx="2743200" cy="895350"/>
        </p:xfrm>
        <a:graphic>
          <a:graphicData uri="http://schemas.openxmlformats.org/drawingml/2006/table">
            <a:tbl>
              <a:tblPr/>
              <a:tblGrid>
                <a:gridCol w="2743200"/>
              </a:tblGrid>
              <a:tr h="298450">
                <a:tc>
                  <a:txBody>
                    <a:bodyPr/>
                    <a:lstStyle/>
                    <a:p>
                      <a:pPr marL="0" marR="0" lvl="0" indent="0" algn="l" defTabSz="914400" rtl="0" eaLnBrk="0" fontAlgn="base" latinLnBrk="0" hangingPunct="0">
                        <a:lnSpc>
                          <a:spcPct val="100000"/>
                        </a:lnSpc>
                        <a:spcBef>
                          <a:spcPct val="35000"/>
                        </a:spcBef>
                        <a:spcAft>
                          <a:spcPct val="15000"/>
                        </a:spcAft>
                        <a:buClr>
                          <a:schemeClr val="accent2"/>
                        </a:buClr>
                        <a:buSzTx/>
                        <a:buFont typeface="Wingdings" charset="0"/>
                        <a:buNone/>
                        <a:tabLst/>
                      </a:pPr>
                      <a:r>
                        <a:rPr kumimoji="0" lang="en-US" sz="1200" b="1" i="0" u="none" strike="noStrike" cap="none" normalizeH="0" baseline="0">
                          <a:ln>
                            <a:noFill/>
                          </a:ln>
                          <a:solidFill>
                            <a:schemeClr val="bg1"/>
                          </a:solidFill>
                          <a:effectLst/>
                          <a:latin typeface="Arial" charset="0"/>
                          <a:ea typeface="ＭＳ Ｐゴシック" charset="0"/>
                          <a:cs typeface="ＭＳ Ｐゴシック" charset="0"/>
                        </a:rPr>
                        <a:t>match</a:t>
                      </a:r>
                    </a:p>
                  </a:txBody>
                  <a:tcPr marL="45720" marR="4572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r>
              <a:tr h="298450">
                <a:tc>
                  <a:txBody>
                    <a:bodyPr/>
                    <a:lstStyle/>
                    <a:p>
                      <a:pPr marL="0" marR="0" lvl="0" indent="0" algn="l" defTabSz="914400" rtl="0" eaLnBrk="0" fontAlgn="base" latinLnBrk="0" hangingPunct="0">
                        <a:lnSpc>
                          <a:spcPct val="100000"/>
                        </a:lnSpc>
                        <a:spcBef>
                          <a:spcPct val="35000"/>
                        </a:spcBef>
                        <a:spcAft>
                          <a:spcPct val="15000"/>
                        </a:spcAft>
                        <a:buClr>
                          <a:schemeClr val="accent2"/>
                        </a:buClr>
                        <a:buSzTx/>
                        <a:buFont typeface="Wingdings" charset="0"/>
                        <a:buNone/>
                        <a:tabLst/>
                      </a:pPr>
                      <a:r>
                        <a:rPr kumimoji="0" lang="en-US" sz="1200" b="0" i="0" u="none" strike="noStrike" cap="none" normalizeH="0" baseline="0">
                          <a:ln>
                            <a:noFill/>
                          </a:ln>
                          <a:solidFill>
                            <a:schemeClr val="tx1"/>
                          </a:solidFill>
                          <a:effectLst/>
                          <a:latin typeface="Arial" charset="0"/>
                          <a:ea typeface="ＭＳ Ｐゴシック" charset="0"/>
                          <a:cs typeface="ＭＳ Ｐゴシック" charset="0"/>
                        </a:rPr>
                        <a:t>Anna at James St. office (555-5555</a:t>
                      </a:r>
                    </a:p>
                  </a:txBody>
                  <a:tcPr marL="45720" marR="4572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8450">
                <a:tc>
                  <a:txBody>
                    <a:bodyPr/>
                    <a:lstStyle/>
                    <a:p>
                      <a:pPr marL="0" marR="0" lvl="0" indent="0" algn="l" defTabSz="914400" rtl="0" eaLnBrk="0" fontAlgn="base" latinLnBrk="0" hangingPunct="0">
                        <a:lnSpc>
                          <a:spcPct val="100000"/>
                        </a:lnSpc>
                        <a:spcBef>
                          <a:spcPct val="35000"/>
                        </a:spcBef>
                        <a:spcAft>
                          <a:spcPct val="15000"/>
                        </a:spcAft>
                        <a:buClr>
                          <a:schemeClr val="accent2"/>
                        </a:buClr>
                        <a:buSzTx/>
                        <a:buFont typeface="Wingdings" charset="0"/>
                        <a:buNone/>
                        <a:tabLst/>
                      </a:pPr>
                      <a:r>
                        <a:rPr kumimoji="0" lang="en-US" sz="1200" b="0" i="0" u="none" strike="noStrike" cap="none" normalizeH="0" baseline="0">
                          <a:ln>
                            <a:noFill/>
                          </a:ln>
                          <a:solidFill>
                            <a:schemeClr val="tx1"/>
                          </a:solidFill>
                          <a:effectLst/>
                          <a:latin typeface="Arial" charset="0"/>
                          <a:ea typeface="ＭＳ Ｐゴシック" charset="0"/>
                          <a:cs typeface="ＭＳ Ｐゴシック" charset="0"/>
                        </a:rPr>
                        <a:t>James St. office (555-5555</a:t>
                      </a:r>
                    </a:p>
                  </a:txBody>
                  <a:tcPr marL="45720" marR="4572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06218" name="Text Box 42"/>
          <p:cNvSpPr txBox="1">
            <a:spLocks noChangeArrowheads="1"/>
          </p:cNvSpPr>
          <p:nvPr/>
        </p:nvSpPr>
        <p:spPr bwMode="auto">
          <a:xfrm>
            <a:off x="4953000" y="4714875"/>
            <a:ext cx="1327150" cy="304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defRPr/>
            </a:pPr>
            <a:r>
              <a:rPr lang="en-US" sz="1400" b="1">
                <a:solidFill>
                  <a:schemeClr val="tx1"/>
                </a:solidFill>
                <a:latin typeface="Arial" charset="0"/>
                <a:ea typeface="ＭＳ Ｐゴシック" charset="0"/>
              </a:rPr>
              <a:t>PersonPhone</a:t>
            </a:r>
          </a:p>
        </p:txBody>
      </p:sp>
      <p:sp>
        <p:nvSpPr>
          <p:cNvPr id="306219" name="AutoShape 43"/>
          <p:cNvSpPr>
            <a:spLocks noChangeArrowheads="1"/>
          </p:cNvSpPr>
          <p:nvPr/>
        </p:nvSpPr>
        <p:spPr bwMode="auto">
          <a:xfrm>
            <a:off x="7239000" y="4038600"/>
            <a:ext cx="1447800" cy="381000"/>
          </a:xfrm>
          <a:prstGeom prst="wedgeRectCallout">
            <a:avLst>
              <a:gd name="adj1" fmla="val 17435"/>
              <a:gd name="adj2" fmla="val 261250"/>
            </a:avLst>
          </a:prstGeom>
          <a:solidFill>
            <a:srgbClr val="FF0000"/>
          </a:solidFill>
          <a:ln w="19050">
            <a:solidFill>
              <a:schemeClr val="bg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nchor="ctr"/>
          <a:lstStyle/>
          <a:p>
            <a:pPr>
              <a:defRPr/>
            </a:pPr>
            <a:r>
              <a:rPr lang="en-US" sz="1600" b="1">
                <a:solidFill>
                  <a:schemeClr val="bg1"/>
                </a:solidFill>
                <a:latin typeface="Arial" charset="0"/>
                <a:ea typeface="ＭＳ Ｐゴシック" charset="0"/>
              </a:rPr>
              <a:t>Provenance</a:t>
            </a:r>
            <a:endParaRPr lang="en-US" sz="1600" b="1" i="1">
              <a:solidFill>
                <a:schemeClr val="bg1"/>
              </a:solidFill>
              <a:latin typeface="Arial" charset="0"/>
              <a:ea typeface="ＭＳ Ｐゴシック" charset="0"/>
            </a:endParaRPr>
          </a:p>
        </p:txBody>
      </p:sp>
      <p:sp>
        <p:nvSpPr>
          <p:cNvPr id="306220" name="AutoShape 44"/>
          <p:cNvSpPr>
            <a:spLocks noChangeArrowheads="1"/>
          </p:cNvSpPr>
          <p:nvPr/>
        </p:nvSpPr>
        <p:spPr bwMode="auto">
          <a:xfrm>
            <a:off x="3352800" y="4724400"/>
            <a:ext cx="1524000" cy="914400"/>
          </a:xfrm>
          <a:custGeom>
            <a:avLst/>
            <a:gdLst>
              <a:gd name="T0" fmla="*/ 1143000 w 21600"/>
              <a:gd name="T1" fmla="*/ 0 h 21600"/>
              <a:gd name="T2" fmla="*/ 0 w 21600"/>
              <a:gd name="T3" fmla="*/ 457200 h 21600"/>
              <a:gd name="T4" fmla="*/ 1143000 w 21600"/>
              <a:gd name="T5" fmla="*/ 914400 h 21600"/>
              <a:gd name="T6" fmla="*/ 1524000 w 21600"/>
              <a:gd name="T7" fmla="*/ 457200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FF00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endParaRPr lang="en-US"/>
          </a:p>
        </p:txBody>
      </p:sp>
      <p:sp>
        <p:nvSpPr>
          <p:cNvPr id="306221" name="Rectangle 45"/>
          <p:cNvSpPr>
            <a:spLocks noGrp="1" noChangeArrowheads="1"/>
          </p:cNvSpPr>
          <p:nvPr>
            <p:ph type="body" idx="1"/>
          </p:nvPr>
        </p:nvSpPr>
        <p:spPr>
          <a:xfrm>
            <a:off x="228600" y="1219201"/>
            <a:ext cx="8610600" cy="1524000"/>
          </a:xfrm>
          <a:noFill/>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lnSpc>
                <a:spcPct val="90000"/>
              </a:lnSpc>
              <a:buFont typeface="Wingdings" charset="0"/>
              <a:buChar char="§"/>
              <a:defRPr/>
            </a:pPr>
            <a:r>
              <a:rPr lang="en-US" sz="1800" dirty="0">
                <a:ea typeface="ＭＳ Ｐゴシック" charset="0"/>
                <a:cs typeface="ＭＳ Ｐゴシック" charset="0"/>
              </a:rPr>
              <a:t>Explains output data in terms of the input data, the intermediate data, and the transformation (e.g., </a:t>
            </a:r>
            <a:r>
              <a:rPr lang="en-US" sz="1800" dirty="0">
                <a:ea typeface="ＭＳ Ｐゴシック" charset="0"/>
              </a:rPr>
              <a:t>SQL query, ETL, workflow)</a:t>
            </a:r>
          </a:p>
          <a:p>
            <a:pPr lvl="1">
              <a:lnSpc>
                <a:spcPct val="90000"/>
              </a:lnSpc>
              <a:buFont typeface="Arial" charset="0"/>
              <a:buChar char="–"/>
              <a:defRPr/>
            </a:pPr>
            <a:r>
              <a:rPr lang="en-US" dirty="0">
                <a:ea typeface="ＭＳ Ｐゴシック" charset="0"/>
              </a:rPr>
              <a:t>Recent surveys: [Davidson08] [Cheney09] </a:t>
            </a:r>
          </a:p>
          <a:p>
            <a:pPr>
              <a:lnSpc>
                <a:spcPct val="90000"/>
              </a:lnSpc>
              <a:buFont typeface="Wingdings" charset="0"/>
              <a:buChar char="§"/>
              <a:defRPr/>
            </a:pPr>
            <a:r>
              <a:rPr lang="en-US" sz="1800" dirty="0">
                <a:ea typeface="ＭＳ Ｐゴシック" charset="0"/>
                <a:cs typeface="ＭＳ Ｐゴシック" charset="0"/>
              </a:rPr>
              <a:t>For SQL-like queries, can be automatically computed </a:t>
            </a:r>
            <a:r>
              <a:rPr lang="en-US" sz="1800" dirty="0">
                <a:ea typeface="ＭＳ Ｐゴシック" charset="0"/>
                <a:cs typeface="ＭＳ Ｐゴシック" charset="0"/>
                <a:sym typeface="Wingdings" panose="05000000000000000000" pitchFamily="2" charset="2"/>
              </a:rPr>
              <a:t> Transparent ML: </a:t>
            </a:r>
            <a:r>
              <a:rPr lang="en-US" sz="1800" dirty="0">
                <a:ea typeface="ＭＳ Ｐゴシック" charset="0"/>
                <a:cs typeface="ＭＳ Ｐゴシック" charset="0"/>
              </a:rPr>
              <a:t>Output can be explained automatically !</a:t>
            </a:r>
          </a:p>
          <a:p>
            <a:pPr>
              <a:lnSpc>
                <a:spcPct val="90000"/>
              </a:lnSpc>
              <a:buFont typeface="Wingdings" charset="0"/>
              <a:buChar char="§"/>
              <a:defRPr/>
            </a:pPr>
            <a:endParaRPr lang="en-US" sz="1700" dirty="0">
              <a:ea typeface="ＭＳ Ｐゴシック" charset="0"/>
              <a:cs typeface="ＭＳ Ｐゴシック" charset="0"/>
            </a:endParaRPr>
          </a:p>
        </p:txBody>
      </p:sp>
    </p:spTree>
    <p:extLst>
      <p:ext uri="{BB962C8B-B14F-4D97-AF65-F5344CB8AC3E}">
        <p14:creationId xmlns:p14="http://schemas.microsoft.com/office/powerpoint/2010/main" val="267246586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xit" presetSubtype="0" fill="hold" nodeType="withEffect">
                                  <p:stCondLst>
                                    <p:cond delay="0"/>
                                  </p:stCondLst>
                                  <p:childTnLst>
                                    <p:animEffect transition="out" filter="dissolve">
                                      <p:cBhvr>
                                        <p:cTn id="6" dur="500"/>
                                        <p:tgtEl>
                                          <p:spTgt spid="306178"/>
                                        </p:tgtEl>
                                      </p:cBhvr>
                                    </p:animEffect>
                                    <p:set>
                                      <p:cBhvr>
                                        <p:cTn id="7" dur="1" fill="hold">
                                          <p:stCondLst>
                                            <p:cond delay="499"/>
                                          </p:stCondLst>
                                        </p:cTn>
                                        <p:tgtEl>
                                          <p:spTgt spid="306178"/>
                                        </p:tgtEl>
                                        <p:attrNameLst>
                                          <p:attrName>style.visibility</p:attrName>
                                        </p:attrNameLst>
                                      </p:cBhvr>
                                      <p:to>
                                        <p:strVal val="hidden"/>
                                      </p:to>
                                    </p:set>
                                  </p:childTnLst>
                                </p:cTn>
                              </p:par>
                              <p:par>
                                <p:cTn id="8" presetID="9" presetClass="exit" presetSubtype="0" fill="hold" grpId="0" nodeType="withEffect">
                                  <p:stCondLst>
                                    <p:cond delay="0"/>
                                  </p:stCondLst>
                                  <p:childTnLst>
                                    <p:animEffect transition="out" filter="dissolve">
                                      <p:cBhvr>
                                        <p:cTn id="9" dur="500"/>
                                        <p:tgtEl>
                                          <p:spTgt spid="306220"/>
                                        </p:tgtEl>
                                      </p:cBhvr>
                                    </p:animEffect>
                                    <p:set>
                                      <p:cBhvr>
                                        <p:cTn id="10" dur="1" fill="hold">
                                          <p:stCondLst>
                                            <p:cond delay="499"/>
                                          </p:stCondLst>
                                        </p:cTn>
                                        <p:tgtEl>
                                          <p:spTgt spid="306220"/>
                                        </p:tgtEl>
                                        <p:attrNameLst>
                                          <p:attrName>style.visibility</p:attrName>
                                        </p:attrNameLst>
                                      </p:cBhvr>
                                      <p:to>
                                        <p:strVal val="hidden"/>
                                      </p:to>
                                    </p:set>
                                  </p:childTnLst>
                                </p:cTn>
                              </p:par>
                              <p:par>
                                <p:cTn id="11" presetID="9" presetClass="entr" presetSubtype="0" fill="hold" grpId="0" nodeType="withEffect">
                                  <p:stCondLst>
                                    <p:cond delay="0"/>
                                  </p:stCondLst>
                                  <p:childTnLst>
                                    <p:set>
                                      <p:cBhvr>
                                        <p:cTn id="12" dur="1" fill="hold">
                                          <p:stCondLst>
                                            <p:cond delay="0"/>
                                          </p:stCondLst>
                                        </p:cTn>
                                        <p:tgtEl>
                                          <p:spTgt spid="306183"/>
                                        </p:tgtEl>
                                        <p:attrNameLst>
                                          <p:attrName>style.visibility</p:attrName>
                                        </p:attrNameLst>
                                      </p:cBhvr>
                                      <p:to>
                                        <p:strVal val="visible"/>
                                      </p:to>
                                    </p:set>
                                    <p:animEffect transition="in" filter="dissolve">
                                      <p:cBhvr>
                                        <p:cTn id="13" dur="500"/>
                                        <p:tgtEl>
                                          <p:spTgt spid="306183"/>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306182"/>
                                        </p:tgtEl>
                                        <p:attrNameLst>
                                          <p:attrName>style.visibility</p:attrName>
                                        </p:attrNameLst>
                                      </p:cBhvr>
                                      <p:to>
                                        <p:strVal val="visible"/>
                                      </p:to>
                                    </p:set>
                                    <p:animEffect transition="in" filter="dissolve">
                                      <p:cBhvr>
                                        <p:cTn id="16" dur="500"/>
                                        <p:tgtEl>
                                          <p:spTgt spid="306182"/>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306189"/>
                                        </p:tgtEl>
                                        <p:attrNameLst>
                                          <p:attrName>style.visibility</p:attrName>
                                        </p:attrNameLst>
                                      </p:cBhvr>
                                      <p:to>
                                        <p:strVal val="visible"/>
                                      </p:to>
                                    </p:set>
                                    <p:animEffect transition="in" filter="dissolve">
                                      <p:cBhvr>
                                        <p:cTn id="21" dur="500"/>
                                        <p:tgtEl>
                                          <p:spTgt spid="306189"/>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306190"/>
                                        </p:tgtEl>
                                        <p:attrNameLst>
                                          <p:attrName>style.visibility</p:attrName>
                                        </p:attrNameLst>
                                      </p:cBhvr>
                                      <p:to>
                                        <p:strVal val="visible"/>
                                      </p:to>
                                    </p:set>
                                    <p:animEffect transition="in" filter="dissolve">
                                      <p:cBhvr>
                                        <p:cTn id="24" dur="500"/>
                                        <p:tgtEl>
                                          <p:spTgt spid="306190"/>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306191"/>
                                        </p:tgtEl>
                                        <p:attrNameLst>
                                          <p:attrName>style.visibility</p:attrName>
                                        </p:attrNameLst>
                                      </p:cBhvr>
                                      <p:to>
                                        <p:strVal val="visible"/>
                                      </p:to>
                                    </p:set>
                                    <p:animEffect transition="in" filter="dissolve">
                                      <p:cBhvr>
                                        <p:cTn id="27" dur="500"/>
                                        <p:tgtEl>
                                          <p:spTgt spid="30619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1" fill="hold" nodeType="clickEffect">
                                  <p:stCondLst>
                                    <p:cond delay="0"/>
                                  </p:stCondLst>
                                  <p:childTnLst>
                                    <p:set>
                                      <p:cBhvr>
                                        <p:cTn id="31" dur="1" fill="hold">
                                          <p:stCondLst>
                                            <p:cond delay="0"/>
                                          </p:stCondLst>
                                        </p:cTn>
                                        <p:tgtEl>
                                          <p:spTgt spid="306192"/>
                                        </p:tgtEl>
                                        <p:attrNameLst>
                                          <p:attrName>style.visibility</p:attrName>
                                        </p:attrNameLst>
                                      </p:cBhvr>
                                      <p:to>
                                        <p:strVal val="visible"/>
                                      </p:to>
                                    </p:set>
                                    <p:animEffect transition="in" filter="wipe(up)">
                                      <p:cBhvr>
                                        <p:cTn id="32" dur="500"/>
                                        <p:tgtEl>
                                          <p:spTgt spid="306192"/>
                                        </p:tgtEl>
                                      </p:cBhvr>
                                    </p:animEffect>
                                  </p:childTnLst>
                                </p:cTn>
                              </p:par>
                            </p:childTnLst>
                          </p:cTn>
                        </p:par>
                        <p:par>
                          <p:cTn id="33" fill="hold" nodeType="afterGroup">
                            <p:stCondLst>
                              <p:cond delay="500"/>
                            </p:stCondLst>
                            <p:childTnLst>
                              <p:par>
                                <p:cTn id="34" presetID="22" presetClass="entr" presetSubtype="4" fill="hold" grpId="0" nodeType="afterEffect">
                                  <p:stCondLst>
                                    <p:cond delay="0"/>
                                  </p:stCondLst>
                                  <p:childTnLst>
                                    <p:set>
                                      <p:cBhvr>
                                        <p:cTn id="35" dur="1" fill="hold">
                                          <p:stCondLst>
                                            <p:cond delay="0"/>
                                          </p:stCondLst>
                                        </p:cTn>
                                        <p:tgtEl>
                                          <p:spTgt spid="306219"/>
                                        </p:tgtEl>
                                        <p:attrNameLst>
                                          <p:attrName>style.visibility</p:attrName>
                                        </p:attrNameLst>
                                      </p:cBhvr>
                                      <p:to>
                                        <p:strVal val="visible"/>
                                      </p:to>
                                    </p:set>
                                    <p:animEffect transition="in" filter="wipe(down)">
                                      <p:cBhvr>
                                        <p:cTn id="36" dur="500"/>
                                        <p:tgtEl>
                                          <p:spTgt spid="306219"/>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2" presetClass="entr" presetSubtype="1" fill="hold" nodeType="clickEffect">
                                  <p:stCondLst>
                                    <p:cond delay="0"/>
                                  </p:stCondLst>
                                  <p:childTnLst>
                                    <p:set>
                                      <p:cBhvr>
                                        <p:cTn id="40" dur="1" fill="hold">
                                          <p:stCondLst>
                                            <p:cond delay="0"/>
                                          </p:stCondLst>
                                        </p:cTn>
                                        <p:tgtEl>
                                          <p:spTgt spid="306200"/>
                                        </p:tgtEl>
                                        <p:attrNameLst>
                                          <p:attrName>style.visibility</p:attrName>
                                        </p:attrNameLst>
                                      </p:cBhvr>
                                      <p:to>
                                        <p:strVal val="visible"/>
                                      </p:to>
                                    </p:set>
                                    <p:animEffect transition="in" filter="wipe(up)">
                                      <p:cBhvr>
                                        <p:cTn id="41" dur="500"/>
                                        <p:tgtEl>
                                          <p:spTgt spid="3062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6182" grpId="0"/>
      <p:bldP spid="306183" grpId="0"/>
      <p:bldP spid="306189" grpId="0"/>
      <p:bldP spid="306190" grpId="0"/>
      <p:bldP spid="306191" grpId="0"/>
      <p:bldP spid="306219" grpId="0" animBg="1"/>
      <p:bldP spid="30622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p:txBody>
          <a:bodyPr>
            <a:normAutofit fontScale="90000"/>
          </a:bodyPr>
          <a:lstStyle/>
          <a:p>
            <a:pPr eaLnBrk="1" hangingPunct="1">
              <a:defRPr/>
            </a:pPr>
            <a:r>
              <a:rPr lang="en-US" sz="3200" dirty="0" smtClean="0"/>
              <a:t>Information </a:t>
            </a:r>
            <a:r>
              <a:rPr lang="en-US" sz="3200" dirty="0"/>
              <a:t>Extraction: Scalability</a:t>
            </a:r>
          </a:p>
        </p:txBody>
      </p:sp>
      <p:sp>
        <p:nvSpPr>
          <p:cNvPr id="4" name="Rectangle 6"/>
          <p:cNvSpPr>
            <a:spLocks noGrp="1" noChangeArrowheads="1"/>
          </p:cNvSpPr>
          <p:nvPr>
            <p:ph type="sldNum" sz="quarter" idx="10"/>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8BFCB61F-6E8F-467A-B3E3-C07E8EA827FF}" type="slidenum">
              <a:rPr lang="en-US" sz="1400"/>
              <a:pPr eaLnBrk="1" hangingPunct="1"/>
              <a:t>8</a:t>
            </a:fld>
            <a:endParaRPr lang="en-US" sz="1400"/>
          </a:p>
        </p:txBody>
      </p:sp>
      <p:sp>
        <p:nvSpPr>
          <p:cNvPr id="129027" name="Rectangle 3"/>
          <p:cNvSpPr>
            <a:spLocks noGrp="1" noChangeArrowheads="1"/>
          </p:cNvSpPr>
          <p:nvPr>
            <p:ph idx="4294967295"/>
          </p:nvPr>
        </p:nvSpPr>
        <p:spPr>
          <a:xfrm>
            <a:off x="365919" y="685800"/>
            <a:ext cx="8686800" cy="4479925"/>
          </a:xfrm>
        </p:spPr>
        <p:txBody>
          <a:bodyPr/>
          <a:lstStyle/>
          <a:p>
            <a:pPr marL="0" indent="0" eaLnBrk="1" hangingPunct="1">
              <a:buFontTx/>
              <a:buNone/>
            </a:pPr>
            <a:r>
              <a:rPr lang="en-US" sz="2400" dirty="0" smtClean="0">
                <a:ea typeface="MS PGothic" panose="020B0600070205080204" pitchFamily="34" charset="-128"/>
              </a:rPr>
              <a:t>Large data volumes </a:t>
            </a:r>
          </a:p>
          <a:p>
            <a:pPr marL="458788" lvl="1" eaLnBrk="1" hangingPunct="1"/>
            <a:endParaRPr lang="en-US" sz="2000" dirty="0" smtClean="0">
              <a:ea typeface="MS PGothic" panose="020B0600070205080204" pitchFamily="34" charset="-128"/>
            </a:endParaRPr>
          </a:p>
          <a:p>
            <a:pPr marL="458788" lvl="1" eaLnBrk="1" hangingPunct="1"/>
            <a:r>
              <a:rPr lang="en-US" sz="2000" dirty="0" smtClean="0">
                <a:ea typeface="MS PGothic" panose="020B0600070205080204" pitchFamily="34" charset="-128"/>
              </a:rPr>
              <a:t>Customer360 </a:t>
            </a:r>
          </a:p>
          <a:p>
            <a:pPr marL="912813" lvl="2" eaLnBrk="1" hangingPunct="1"/>
            <a:r>
              <a:rPr lang="en-US" sz="1800" dirty="0" smtClean="0">
                <a:ea typeface="MS PGothic" panose="020B0600070205080204" pitchFamily="34" charset="-128"/>
              </a:rPr>
              <a:t>Twitter has 450M+ messages per day; 1TB+ per day  </a:t>
            </a:r>
            <a:r>
              <a:rPr lang="en-US" sz="1800" dirty="0" smtClean="0">
                <a:ea typeface="MS PGothic" panose="020B0600070205080204" pitchFamily="34" charset="-128"/>
                <a:sym typeface="Wingdings" panose="05000000000000000000" pitchFamily="2" charset="2"/>
              </a:rPr>
              <a:t> 400+ TB per year</a:t>
            </a:r>
          </a:p>
          <a:p>
            <a:pPr marL="912813" lvl="2" eaLnBrk="1" hangingPunct="1"/>
            <a:r>
              <a:rPr lang="en-US" sz="1800" dirty="0" smtClean="0">
                <a:ea typeface="MS PGothic" panose="020B0600070205080204" pitchFamily="34" charset="-128"/>
              </a:rPr>
              <a:t>Add to it enterprise-specific Facebook, </a:t>
            </a:r>
            <a:r>
              <a:rPr lang="en-US" sz="1800" dirty="0" err="1" smtClean="0">
                <a:ea typeface="MS PGothic" panose="020B0600070205080204" pitchFamily="34" charset="-128"/>
              </a:rPr>
              <a:t>Tumblr</a:t>
            </a:r>
            <a:r>
              <a:rPr lang="en-US" sz="1800" dirty="0" smtClean="0">
                <a:ea typeface="MS PGothic" panose="020B0600070205080204" pitchFamily="34" charset="-128"/>
              </a:rPr>
              <a:t>, and tens of thousands of blogs/forums</a:t>
            </a:r>
          </a:p>
          <a:p>
            <a:pPr marL="458788" lvl="1" eaLnBrk="1" hangingPunct="1"/>
            <a:endParaRPr lang="en-US" sz="2000" dirty="0" smtClean="0">
              <a:ea typeface="MS PGothic" panose="020B0600070205080204" pitchFamily="34" charset="-128"/>
            </a:endParaRPr>
          </a:p>
          <a:p>
            <a:pPr marL="458788" lvl="1" eaLnBrk="1" hangingPunct="1"/>
            <a:r>
              <a:rPr lang="en-US" sz="2000" dirty="0" smtClean="0">
                <a:ea typeface="MS PGothic" panose="020B0600070205080204" pitchFamily="34" charset="-128"/>
              </a:rPr>
              <a:t>Financial Data</a:t>
            </a:r>
          </a:p>
          <a:p>
            <a:pPr marL="912813" lvl="2" eaLnBrk="1" hangingPunct="1"/>
            <a:r>
              <a:rPr lang="en-US" sz="1800" dirty="0" smtClean="0">
                <a:ea typeface="MS PGothic" panose="020B0600070205080204" pitchFamily="34" charset="-128"/>
              </a:rPr>
              <a:t>Regulatory filings can be in tens of millions and several TBs   </a:t>
            </a:r>
          </a:p>
          <a:p>
            <a:pPr marL="458788" lvl="1" eaLnBrk="1" hangingPunct="1"/>
            <a:endParaRPr lang="en-US" sz="2000" dirty="0" smtClean="0">
              <a:ea typeface="MS PGothic" panose="020B0600070205080204" pitchFamily="34" charset="-128"/>
            </a:endParaRPr>
          </a:p>
          <a:p>
            <a:pPr marL="458788" lvl="1" eaLnBrk="1" hangingPunct="1"/>
            <a:r>
              <a:rPr lang="en-US" sz="2000" dirty="0" smtClean="0">
                <a:ea typeface="MS PGothic" panose="020B0600070205080204" pitchFamily="34" charset="-128"/>
              </a:rPr>
              <a:t>Machine data</a:t>
            </a:r>
          </a:p>
          <a:p>
            <a:pPr marL="912813" lvl="2" eaLnBrk="1" hangingPunct="1"/>
            <a:r>
              <a:rPr lang="en-US" sz="1800" dirty="0" smtClean="0">
                <a:ea typeface="MS PGothic" panose="020B0600070205080204" pitchFamily="34" charset="-128"/>
              </a:rPr>
              <a:t>One application server under moderate load at medium logging level </a:t>
            </a:r>
            <a:r>
              <a:rPr lang="en-US" sz="1800" dirty="0" smtClean="0">
                <a:ea typeface="MS PGothic" panose="020B0600070205080204" pitchFamily="34" charset="-128"/>
                <a:sym typeface="Wingdings" panose="05000000000000000000" pitchFamily="2" charset="2"/>
              </a:rPr>
              <a:t> 1GB of app server logs per day</a:t>
            </a:r>
          </a:p>
          <a:p>
            <a:pPr marL="912813" lvl="2" eaLnBrk="1" hangingPunct="1"/>
            <a:r>
              <a:rPr lang="en-US" sz="1800" dirty="0" smtClean="0">
                <a:ea typeface="MS PGothic" panose="020B0600070205080204" pitchFamily="34" charset="-128"/>
              </a:rPr>
              <a:t>A medium-size data center has tens of thousands of servers </a:t>
            </a:r>
            <a:r>
              <a:rPr lang="en-US" sz="1800" dirty="0" smtClean="0">
                <a:ea typeface="MS PGothic" panose="020B0600070205080204" pitchFamily="34" charset="-128"/>
                <a:sym typeface="Wingdings" panose="05000000000000000000" pitchFamily="2" charset="2"/>
              </a:rPr>
              <a:t> Tens of Terabytes of system logs per day </a:t>
            </a:r>
            <a:endParaRPr lang="en-US" sz="1800" dirty="0" smtClean="0">
              <a:ea typeface="MS PGothic" panose="020B0600070205080204" pitchFamily="34" charset="-128"/>
            </a:endParaRPr>
          </a:p>
          <a:p>
            <a:pPr marL="0" indent="0" eaLnBrk="1" hangingPunct="1">
              <a:buFontTx/>
              <a:buNone/>
            </a:pPr>
            <a:endParaRPr lang="en-US" sz="2000" dirty="0" smtClean="0">
              <a:ea typeface="MS PGothic" panose="020B0600070205080204" pitchFamily="34" charset="-128"/>
            </a:endParaRPr>
          </a:p>
        </p:txBody>
      </p:sp>
      <p:sp>
        <p:nvSpPr>
          <p:cNvPr id="3" name="Date Placeholder 2"/>
          <p:cNvSpPr>
            <a:spLocks noGrp="1"/>
          </p:cNvSpPr>
          <p:nvPr>
            <p:ph type="dt" sz="half" idx="12"/>
          </p:nvPr>
        </p:nvSpPr>
        <p:spPr/>
        <p:txBody>
          <a:bodyPr/>
          <a:lstStyle/>
          <a:p>
            <a:pPr>
              <a:defRPr/>
            </a:pPr>
            <a:r>
              <a:rPr lang="en-US" altLang="en-US" smtClean="0"/>
              <a:t> </a:t>
            </a:r>
            <a:endParaRPr lang="en-US" altLang="en-US"/>
          </a:p>
        </p:txBody>
      </p:sp>
    </p:spTree>
    <p:extLst>
      <p:ext uri="{BB962C8B-B14F-4D97-AF65-F5344CB8AC3E}">
        <p14:creationId xmlns:p14="http://schemas.microsoft.com/office/powerpoint/2010/main" val="412954827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8"/>
          <p:cNvSpPr>
            <a:spLocks noGrp="1" noChangeArrowheads="1"/>
          </p:cNvSpPr>
          <p:nvPr>
            <p:ph type="sldNum" sz="quarter" idx="10"/>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fld id="{85316D82-5C8A-4854-95E2-4CF08225F1DB}" type="slidenum">
              <a:rPr lang="en-US" altLang="en-US" sz="1000">
                <a:solidFill>
                  <a:srgbClr val="FFFFFF"/>
                </a:solidFill>
              </a:rPr>
              <a:pPr eaLnBrk="1" hangingPunct="1"/>
              <a:t>80</a:t>
            </a:fld>
            <a:endParaRPr lang="en-US" altLang="en-US" sz="1000">
              <a:solidFill>
                <a:srgbClr val="FFFFFF"/>
              </a:solidFill>
            </a:endParaRPr>
          </a:p>
        </p:txBody>
      </p:sp>
      <p:sp>
        <p:nvSpPr>
          <p:cNvPr id="309250" name="Rectangle 2"/>
          <p:cNvSpPr>
            <a:spLocks noGrp="1" noChangeArrowheads="1"/>
          </p:cNvSpPr>
          <p:nvPr>
            <p:ph type="title"/>
          </p:nvPr>
        </p:nvSpPr>
        <p:spPr>
          <a:noFill/>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r>
              <a:rPr lang="en-US" dirty="0">
                <a:ea typeface="ＭＳ Ｐゴシック" charset="0"/>
              </a:rPr>
              <a:t>Generating High-Level Changes (HLCs</a:t>
            </a:r>
            <a:r>
              <a:rPr lang="en-US" dirty="0" smtClean="0">
                <a:ea typeface="ＭＳ Ｐゴシック" charset="0"/>
              </a:rPr>
              <a:t>) and Low-Level Changes (LLCs)</a:t>
            </a:r>
            <a:endParaRPr lang="en-US" dirty="0">
              <a:ea typeface="ＭＳ Ｐゴシック" charset="0"/>
            </a:endParaRPr>
          </a:p>
        </p:txBody>
      </p:sp>
      <p:sp>
        <p:nvSpPr>
          <p:cNvPr id="309251" name="Rectangle 3"/>
          <p:cNvSpPr>
            <a:spLocks noGrp="1" noChangeArrowheads="1"/>
          </p:cNvSpPr>
          <p:nvPr>
            <p:ph type="body" sz="half" idx="2"/>
          </p:nvPr>
        </p:nvSpPr>
        <p:spPr>
          <a:xfrm>
            <a:off x="182563" y="1752600"/>
            <a:ext cx="4084637" cy="3902075"/>
          </a:xfrm>
          <a:noFill/>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marL="381000" indent="-381000">
              <a:buFont typeface="Wingdings" charset="0"/>
              <a:buChar char="§"/>
              <a:defRPr/>
            </a:pPr>
            <a:r>
              <a:rPr lang="en-US" sz="2000" dirty="0" smtClean="0">
                <a:ea typeface="ＭＳ Ｐゴシック" charset="0"/>
                <a:cs typeface="ＭＳ Ｐゴシック" charset="0"/>
              </a:rPr>
              <a:t>HLCs: compute directly from provenance graph and negative examples</a:t>
            </a:r>
          </a:p>
          <a:p>
            <a:pPr marL="319088" indent="-319088">
              <a:lnSpc>
                <a:spcPct val="80000"/>
              </a:lnSpc>
              <a:buFont typeface="Wingdings" charset="0"/>
              <a:buChar char="§"/>
              <a:defRPr/>
            </a:pPr>
            <a:r>
              <a:rPr lang="en-US" sz="1900" dirty="0" smtClean="0">
                <a:ea typeface="ＭＳ Ｐゴシック" charset="0"/>
                <a:cs typeface="ＭＳ Ｐゴシック" charset="0"/>
              </a:rPr>
              <a:t>LLCs: Naive approach</a:t>
            </a:r>
            <a:endParaRPr lang="en-US" sz="1900" dirty="0">
              <a:ea typeface="ＭＳ Ｐゴシック" charset="0"/>
              <a:cs typeface="ＭＳ Ｐゴシック" charset="0"/>
            </a:endParaRPr>
          </a:p>
          <a:p>
            <a:pPr marL="639763" lvl="1" indent="-273050">
              <a:lnSpc>
                <a:spcPct val="80000"/>
              </a:lnSpc>
              <a:buFont typeface="Arial" charset="0"/>
              <a:buChar char="–"/>
              <a:defRPr/>
            </a:pPr>
            <a:r>
              <a:rPr lang="en-US" sz="2000" dirty="0" smtClean="0">
                <a:ea typeface="ＭＳ Ｐゴシック" charset="0"/>
              </a:rPr>
              <a:t>For </a:t>
            </a:r>
            <a:r>
              <a:rPr lang="en-US" sz="2000" dirty="0">
                <a:ea typeface="ＭＳ Ｐゴシック" charset="0"/>
              </a:rPr>
              <a:t>each </a:t>
            </a:r>
            <a:r>
              <a:rPr lang="en-US" sz="2000" dirty="0" smtClean="0">
                <a:ea typeface="ＭＳ Ｐゴシック" charset="0"/>
              </a:rPr>
              <a:t>HLC </a:t>
            </a:r>
            <a:r>
              <a:rPr lang="en-US" sz="2000" i="1" dirty="0" smtClean="0">
                <a:ea typeface="ＭＳ Ｐゴシック" charset="0"/>
              </a:rPr>
              <a:t>(</a:t>
            </a:r>
            <a:r>
              <a:rPr lang="en-US" sz="2000" i="1" dirty="0" err="1" smtClean="0">
                <a:ea typeface="ＭＳ Ｐゴシック" charset="0"/>
              </a:rPr>
              <a:t>t</a:t>
            </a:r>
            <a:r>
              <a:rPr lang="en-US" sz="2000" i="1" baseline="-25000" dirty="0" err="1" smtClean="0">
                <a:ea typeface="ＭＳ Ｐゴシック" charset="0"/>
              </a:rPr>
              <a:t>i</a:t>
            </a:r>
            <a:r>
              <a:rPr lang="en-US" sz="2000" i="1" dirty="0" smtClean="0">
                <a:ea typeface="ＭＳ Ｐゴシック" charset="0"/>
              </a:rPr>
              <a:t>, Op), </a:t>
            </a:r>
            <a:r>
              <a:rPr lang="en-US" sz="2000" dirty="0">
                <a:ea typeface="ＭＳ Ｐゴシック" charset="0"/>
              </a:rPr>
              <a:t>enumerate all possible LLCs</a:t>
            </a:r>
          </a:p>
          <a:p>
            <a:pPr marL="639763" lvl="1" indent="-273050">
              <a:lnSpc>
                <a:spcPct val="80000"/>
              </a:lnSpc>
              <a:buFont typeface="Arial" charset="0"/>
              <a:buChar char="–"/>
              <a:defRPr/>
            </a:pPr>
            <a:r>
              <a:rPr lang="en-US" sz="2000" dirty="0">
                <a:ea typeface="ＭＳ Ｐゴシック" charset="0"/>
              </a:rPr>
              <a:t>For each LLC:</a:t>
            </a:r>
          </a:p>
          <a:p>
            <a:pPr lvl="2" indent="-228600">
              <a:lnSpc>
                <a:spcPct val="80000"/>
              </a:lnSpc>
              <a:defRPr/>
            </a:pPr>
            <a:r>
              <a:rPr lang="en-US" sz="1800" dirty="0">
                <a:ea typeface="ＭＳ Ｐゴシック" charset="0"/>
              </a:rPr>
              <a:t>Compute </a:t>
            </a:r>
            <a:r>
              <a:rPr lang="en-US" sz="1800" dirty="0" smtClean="0">
                <a:ea typeface="ＭＳ Ｐゴシック" charset="0"/>
              </a:rPr>
              <a:t>set </a:t>
            </a:r>
            <a:r>
              <a:rPr lang="en-US" sz="1800" dirty="0">
                <a:ea typeface="ＭＳ Ｐゴシック" charset="0"/>
              </a:rPr>
              <a:t>of local tuples it removes from the output of </a:t>
            </a:r>
            <a:r>
              <a:rPr lang="en-US" sz="1800" i="1" dirty="0">
                <a:ea typeface="ＭＳ Ｐゴシック" charset="0"/>
              </a:rPr>
              <a:t>Op</a:t>
            </a:r>
          </a:p>
          <a:p>
            <a:pPr lvl="2" indent="-228600">
              <a:lnSpc>
                <a:spcPct val="80000"/>
              </a:lnSpc>
              <a:defRPr/>
            </a:pPr>
            <a:r>
              <a:rPr lang="en-US" sz="1800" dirty="0">
                <a:ea typeface="ＭＳ Ｐゴシック" charset="0"/>
              </a:rPr>
              <a:t>Propagate </a:t>
            </a:r>
            <a:r>
              <a:rPr lang="en-US" sz="1800" dirty="0" smtClean="0">
                <a:ea typeface="ＭＳ Ｐゴシック" charset="0"/>
              </a:rPr>
              <a:t>removals </a:t>
            </a:r>
            <a:r>
              <a:rPr lang="en-US" sz="1800" dirty="0">
                <a:ea typeface="ＭＳ Ｐゴシック" charset="0"/>
              </a:rPr>
              <a:t>up </a:t>
            </a:r>
            <a:r>
              <a:rPr lang="en-US" sz="1800" dirty="0" smtClean="0">
                <a:ea typeface="ＭＳ Ｐゴシック" charset="0"/>
              </a:rPr>
              <a:t>the </a:t>
            </a:r>
            <a:r>
              <a:rPr lang="en-US" sz="1800" dirty="0">
                <a:ea typeface="ＭＳ Ｐゴシック" charset="0"/>
              </a:rPr>
              <a:t>provenance graph to compute the effect on end-to-end result</a:t>
            </a:r>
          </a:p>
          <a:p>
            <a:pPr marL="639763" lvl="1" indent="-273050">
              <a:lnSpc>
                <a:spcPct val="80000"/>
              </a:lnSpc>
              <a:buFont typeface="Arial" charset="0"/>
              <a:buChar char="–"/>
              <a:defRPr/>
            </a:pPr>
            <a:r>
              <a:rPr lang="en-US" sz="2000" dirty="0">
                <a:ea typeface="ＭＳ Ｐゴシック" charset="0"/>
              </a:rPr>
              <a:t>Rank </a:t>
            </a:r>
            <a:r>
              <a:rPr lang="en-US" sz="2000" dirty="0" smtClean="0">
                <a:ea typeface="ＭＳ Ｐゴシック" charset="0"/>
              </a:rPr>
              <a:t>LLCs based on improvement in F1</a:t>
            </a:r>
            <a:endParaRPr lang="en-US" sz="2000" dirty="0">
              <a:ea typeface="ＭＳ Ｐゴシック" charset="0"/>
            </a:endParaRPr>
          </a:p>
          <a:p>
            <a:pPr marL="381000" indent="-381000">
              <a:buFont typeface="Wingdings" charset="0"/>
              <a:buChar char="§"/>
              <a:defRPr/>
            </a:pPr>
            <a:endParaRPr lang="en-US" sz="2000" b="0" dirty="0">
              <a:ea typeface="ＭＳ Ｐゴシック" charset="0"/>
              <a:cs typeface="ＭＳ Ｐゴシック" charset="0"/>
            </a:endParaRPr>
          </a:p>
        </p:txBody>
      </p:sp>
      <p:grpSp>
        <p:nvGrpSpPr>
          <p:cNvPr id="309252" name="Group 4"/>
          <p:cNvGrpSpPr>
            <a:grpSpLocks/>
          </p:cNvGrpSpPr>
          <p:nvPr/>
        </p:nvGrpSpPr>
        <p:grpSpPr bwMode="auto">
          <a:xfrm>
            <a:off x="7010400" y="1828800"/>
            <a:ext cx="2133600" cy="3576638"/>
            <a:chOff x="2650" y="960"/>
            <a:chExt cx="1344" cy="2253"/>
          </a:xfrm>
        </p:grpSpPr>
        <p:sp>
          <p:nvSpPr>
            <p:cNvPr id="175161" name="Text Box 391"/>
            <p:cNvSpPr txBox="1">
              <a:spLocks noChangeArrowheads="1"/>
            </p:cNvSpPr>
            <p:nvPr/>
          </p:nvSpPr>
          <p:spPr bwMode="auto">
            <a:xfrm>
              <a:off x="2890" y="1392"/>
              <a:ext cx="912" cy="237"/>
            </a:xfrm>
            <a:prstGeom prst="rect">
              <a:avLst/>
            </a:prstGeom>
            <a:solidFill>
              <a:srgbClr val="FF6600"/>
            </a:solidFill>
            <a:ln w="9525">
              <a:solidFill>
                <a:schemeClr val="tx1"/>
              </a:solidFill>
              <a:miter lim="800000"/>
              <a:headEnd/>
              <a:tailEnd/>
            </a:ln>
          </p:spPr>
          <p:txBody>
            <a:bodyPr>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spcBef>
                  <a:spcPct val="0"/>
                </a:spcBef>
              </a:pPr>
              <a:r>
                <a:rPr lang="en-US" altLang="en-US" sz="1800" i="1">
                  <a:solidFill>
                    <a:schemeClr val="tx1"/>
                  </a:solidFill>
                </a:rPr>
                <a:t>(</a:t>
              </a:r>
              <a:r>
                <a:rPr lang="en-US" altLang="en-US" sz="1800" i="1">
                  <a:solidFill>
                    <a:schemeClr val="tx1"/>
                  </a:solidFill>
                  <a:latin typeface="Times New Roman" panose="02020603050405020304" pitchFamily="18" charset="0"/>
                </a:rPr>
                <a:t>t</a:t>
              </a:r>
              <a:r>
                <a:rPr lang="en-US" altLang="en-US" sz="1800" baseline="-25000">
                  <a:solidFill>
                    <a:schemeClr val="tx1"/>
                  </a:solidFill>
                  <a:latin typeface="Times New Roman" panose="02020603050405020304" pitchFamily="18" charset="0"/>
                </a:rPr>
                <a:t>5 </a:t>
              </a:r>
              <a:r>
                <a:rPr lang="en-US" altLang="en-US" sz="1800">
                  <a:solidFill>
                    <a:schemeClr val="tx1"/>
                  </a:solidFill>
                </a:rPr>
                <a:t>, </a:t>
              </a:r>
              <a:r>
                <a:rPr lang="en-US" altLang="en-US" sz="1800" i="1">
                  <a:solidFill>
                    <a:schemeClr val="tx1"/>
                  </a:solidFill>
                  <a:sym typeface="Symbol" panose="05050102010706020507" pitchFamily="18" charset="2"/>
                </a:rPr>
                <a:t></a:t>
              </a:r>
              <a:r>
                <a:rPr lang="en-US" altLang="en-US" sz="1800" i="1" baseline="-25000">
                  <a:solidFill>
                    <a:schemeClr val="tx1"/>
                  </a:solidFill>
                </a:rPr>
                <a:t>3 </a:t>
              </a:r>
              <a:r>
                <a:rPr lang="en-US" altLang="en-US" sz="1800" i="1">
                  <a:solidFill>
                    <a:schemeClr val="tx1"/>
                  </a:solidFill>
                </a:rPr>
                <a:t>)</a:t>
              </a:r>
            </a:p>
          </p:txBody>
        </p:sp>
        <p:sp>
          <p:nvSpPr>
            <p:cNvPr id="175162" name="Text Box 391"/>
            <p:cNvSpPr txBox="1">
              <a:spLocks noChangeArrowheads="1"/>
            </p:cNvSpPr>
            <p:nvPr/>
          </p:nvSpPr>
          <p:spPr bwMode="auto">
            <a:xfrm>
              <a:off x="2890" y="1824"/>
              <a:ext cx="912" cy="237"/>
            </a:xfrm>
            <a:prstGeom prst="rect">
              <a:avLst/>
            </a:prstGeom>
            <a:solidFill>
              <a:srgbClr val="FF6600"/>
            </a:solidFill>
            <a:ln w="9525">
              <a:solidFill>
                <a:schemeClr val="tx1"/>
              </a:solidFill>
              <a:miter lim="800000"/>
              <a:headEnd/>
              <a:tailEnd/>
            </a:ln>
          </p:spPr>
          <p:txBody>
            <a:bodyPr>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spcBef>
                  <a:spcPct val="0"/>
                </a:spcBef>
              </a:pPr>
              <a:r>
                <a:rPr lang="en-US" altLang="en-US" sz="1800" i="1">
                  <a:solidFill>
                    <a:schemeClr val="tx1"/>
                  </a:solidFill>
                </a:rPr>
                <a:t>(</a:t>
              </a:r>
              <a:r>
                <a:rPr lang="en-US" altLang="en-US" sz="1800" i="1">
                  <a:solidFill>
                    <a:schemeClr val="tx1"/>
                  </a:solidFill>
                  <a:latin typeface="Times New Roman" panose="02020603050405020304" pitchFamily="18" charset="0"/>
                </a:rPr>
                <a:t>t</a:t>
              </a:r>
              <a:r>
                <a:rPr lang="en-US" altLang="en-US" sz="1800" baseline="-25000">
                  <a:solidFill>
                    <a:schemeClr val="tx1"/>
                  </a:solidFill>
                  <a:latin typeface="Times New Roman" panose="02020603050405020304" pitchFamily="18" charset="0"/>
                </a:rPr>
                <a:t>4</a:t>
              </a:r>
              <a:r>
                <a:rPr lang="en-US" altLang="en-US" sz="1800">
                  <a:solidFill>
                    <a:schemeClr val="tx1"/>
                  </a:solidFill>
                </a:rPr>
                <a:t>, </a:t>
              </a:r>
              <a:r>
                <a:rPr lang="en-US" altLang="en-US" sz="1800" i="1">
                  <a:solidFill>
                    <a:schemeClr val="tx1"/>
                  </a:solidFill>
                  <a:sym typeface="Symbol" panose="05050102010706020507" pitchFamily="18" charset="2"/>
                </a:rPr>
                <a:t></a:t>
              </a:r>
              <a:r>
                <a:rPr lang="en-US" altLang="en-US" sz="1800" i="1" baseline="-25000">
                  <a:solidFill>
                    <a:schemeClr val="tx1"/>
                  </a:solidFill>
                </a:rPr>
                <a:t>3 </a:t>
              </a:r>
              <a:r>
                <a:rPr lang="en-US" altLang="en-US" sz="1800" i="1">
                  <a:solidFill>
                    <a:schemeClr val="tx1"/>
                  </a:solidFill>
                </a:rPr>
                <a:t>)</a:t>
              </a:r>
            </a:p>
          </p:txBody>
        </p:sp>
        <p:sp>
          <p:nvSpPr>
            <p:cNvPr id="175163" name="Text Box 391"/>
            <p:cNvSpPr txBox="1">
              <a:spLocks noChangeArrowheads="1"/>
            </p:cNvSpPr>
            <p:nvPr/>
          </p:nvSpPr>
          <p:spPr bwMode="auto">
            <a:xfrm>
              <a:off x="2890" y="2208"/>
              <a:ext cx="912" cy="294"/>
            </a:xfrm>
            <a:prstGeom prst="rect">
              <a:avLst/>
            </a:prstGeom>
            <a:solidFill>
              <a:srgbClr val="FF6600"/>
            </a:solidFill>
            <a:ln w="9525">
              <a:solidFill>
                <a:schemeClr val="tx1"/>
              </a:solidFill>
              <a:miter lim="800000"/>
              <a:headEnd/>
              <a:tailEnd/>
            </a:ln>
          </p:spPr>
          <p:txBody>
            <a:bodyPr>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spcBef>
                  <a:spcPct val="0"/>
                </a:spcBef>
              </a:pPr>
              <a:r>
                <a:rPr lang="en-US" altLang="en-US" sz="1800" i="1">
                  <a:solidFill>
                    <a:schemeClr val="tx1"/>
                  </a:solidFill>
                </a:rPr>
                <a:t>(</a:t>
              </a:r>
              <a:r>
                <a:rPr lang="en-US" altLang="en-US" sz="1800" i="1">
                  <a:solidFill>
                    <a:schemeClr val="tx1"/>
                  </a:solidFill>
                  <a:latin typeface="Times New Roman" panose="02020603050405020304" pitchFamily="18" charset="0"/>
                </a:rPr>
                <a:t>t</a:t>
              </a:r>
              <a:r>
                <a:rPr lang="en-US" altLang="en-US" sz="1800" baseline="-25000">
                  <a:solidFill>
                    <a:schemeClr val="tx1"/>
                  </a:solidFill>
                  <a:latin typeface="Times New Roman" panose="02020603050405020304" pitchFamily="18" charset="0"/>
                </a:rPr>
                <a:t>3</a:t>
              </a:r>
              <a:r>
                <a:rPr lang="en-US" altLang="en-US" sz="1800">
                  <a:solidFill>
                    <a:schemeClr val="tx1"/>
                  </a:solidFill>
                </a:rPr>
                <a:t>, </a:t>
              </a:r>
              <a:r>
                <a:rPr lang="en-US" altLang="en-US" sz="2400">
                  <a:solidFill>
                    <a:schemeClr val="tx1"/>
                  </a:solidFill>
                  <a:sym typeface="Symbol" panose="05050102010706020507" pitchFamily="18" charset="2"/>
                </a:rPr>
                <a:t>⋈</a:t>
              </a:r>
              <a:r>
                <a:rPr lang="en-US" altLang="en-US" sz="1800" i="1" baseline="-25000">
                  <a:solidFill>
                    <a:schemeClr val="tx1"/>
                  </a:solidFill>
                </a:rPr>
                <a:t>3 </a:t>
              </a:r>
              <a:r>
                <a:rPr lang="en-US" altLang="en-US" sz="1800" i="1">
                  <a:solidFill>
                    <a:schemeClr val="tx1"/>
                  </a:solidFill>
                </a:rPr>
                <a:t>)</a:t>
              </a:r>
            </a:p>
          </p:txBody>
        </p:sp>
        <p:sp>
          <p:nvSpPr>
            <p:cNvPr id="175164" name="Text Box 391"/>
            <p:cNvSpPr txBox="1">
              <a:spLocks noChangeArrowheads="1"/>
            </p:cNvSpPr>
            <p:nvPr/>
          </p:nvSpPr>
          <p:spPr bwMode="auto">
            <a:xfrm>
              <a:off x="2890" y="2688"/>
              <a:ext cx="912" cy="237"/>
            </a:xfrm>
            <a:prstGeom prst="rect">
              <a:avLst/>
            </a:prstGeom>
            <a:solidFill>
              <a:srgbClr val="FF6600"/>
            </a:solidFill>
            <a:ln w="9525">
              <a:solidFill>
                <a:schemeClr val="tx1"/>
              </a:solidFill>
              <a:miter lim="800000"/>
              <a:headEnd/>
              <a:tailEnd/>
            </a:ln>
          </p:spPr>
          <p:txBody>
            <a:bodyPr>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spcBef>
                  <a:spcPct val="0"/>
                </a:spcBef>
              </a:pPr>
              <a:r>
                <a:rPr lang="en-US" altLang="en-US" sz="1800" i="1">
                  <a:solidFill>
                    <a:schemeClr val="tx1"/>
                  </a:solidFill>
                </a:rPr>
                <a:t>(</a:t>
              </a:r>
              <a:r>
                <a:rPr lang="en-US" altLang="en-US" sz="1800" i="1">
                  <a:solidFill>
                    <a:schemeClr val="tx1"/>
                  </a:solidFill>
                  <a:latin typeface="Times New Roman" panose="02020603050405020304" pitchFamily="18" charset="0"/>
                </a:rPr>
                <a:t>t</a:t>
              </a:r>
              <a:r>
                <a:rPr lang="en-US" altLang="en-US" sz="1800" baseline="-25000">
                  <a:solidFill>
                    <a:schemeClr val="tx1"/>
                  </a:solidFill>
                  <a:latin typeface="Times New Roman" panose="02020603050405020304" pitchFamily="18" charset="0"/>
                </a:rPr>
                <a:t>1</a:t>
              </a:r>
              <a:r>
                <a:rPr lang="en-US" altLang="en-US" sz="1800">
                  <a:solidFill>
                    <a:schemeClr val="tx1"/>
                  </a:solidFill>
                </a:rPr>
                <a:t>, </a:t>
              </a:r>
              <a:r>
                <a:rPr lang="en-US" altLang="en-US" sz="1400" i="1">
                  <a:solidFill>
                    <a:schemeClr val="tx1"/>
                  </a:solidFill>
                </a:rPr>
                <a:t>Regex</a:t>
              </a:r>
              <a:r>
                <a:rPr lang="en-US" altLang="en-US" sz="1400" i="1" baseline="-25000">
                  <a:solidFill>
                    <a:schemeClr val="tx1"/>
                  </a:solidFill>
                </a:rPr>
                <a:t>1</a:t>
              </a:r>
              <a:r>
                <a:rPr lang="en-US" altLang="en-US" sz="1800" i="1">
                  <a:solidFill>
                    <a:schemeClr val="tx1"/>
                  </a:solidFill>
                </a:rPr>
                <a:t>)</a:t>
              </a:r>
            </a:p>
          </p:txBody>
        </p:sp>
        <p:sp>
          <p:nvSpPr>
            <p:cNvPr id="175165" name="Text Box 391"/>
            <p:cNvSpPr txBox="1">
              <a:spLocks noChangeArrowheads="1"/>
            </p:cNvSpPr>
            <p:nvPr/>
          </p:nvSpPr>
          <p:spPr bwMode="auto">
            <a:xfrm>
              <a:off x="2890" y="2976"/>
              <a:ext cx="923" cy="237"/>
            </a:xfrm>
            <a:prstGeom prst="rect">
              <a:avLst/>
            </a:prstGeom>
            <a:solidFill>
              <a:srgbClr val="FF6600"/>
            </a:solidFill>
            <a:ln w="9525">
              <a:solidFill>
                <a:schemeClr val="tx1"/>
              </a:solidFill>
              <a:miter lim="800000"/>
              <a:headEnd/>
              <a:tailEnd/>
            </a:ln>
          </p:spPr>
          <p:txBody>
            <a:bodyPr wrap="none">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spcBef>
                  <a:spcPct val="0"/>
                </a:spcBef>
              </a:pPr>
              <a:r>
                <a:rPr lang="en-US" altLang="en-US" sz="1800" i="1">
                  <a:solidFill>
                    <a:schemeClr val="tx1"/>
                  </a:solidFill>
                </a:rPr>
                <a:t>(</a:t>
              </a:r>
              <a:r>
                <a:rPr lang="en-US" altLang="en-US" sz="1800" i="1">
                  <a:solidFill>
                    <a:schemeClr val="tx1"/>
                  </a:solidFill>
                  <a:latin typeface="Times New Roman" panose="02020603050405020304" pitchFamily="18" charset="0"/>
                </a:rPr>
                <a:t>t</a:t>
              </a:r>
              <a:r>
                <a:rPr lang="en-US" altLang="en-US" sz="1800" baseline="-25000">
                  <a:solidFill>
                    <a:schemeClr val="tx1"/>
                  </a:solidFill>
                  <a:latin typeface="Times New Roman" panose="02020603050405020304" pitchFamily="18" charset="0"/>
                </a:rPr>
                <a:t>2</a:t>
              </a:r>
              <a:r>
                <a:rPr lang="en-US" altLang="en-US" sz="1800">
                  <a:solidFill>
                    <a:schemeClr val="tx1"/>
                  </a:solidFill>
                </a:rPr>
                <a:t>, </a:t>
              </a:r>
              <a:r>
                <a:rPr lang="en-US" altLang="en-US" sz="1400" i="1">
                  <a:solidFill>
                    <a:schemeClr val="tx1"/>
                  </a:solidFill>
                </a:rPr>
                <a:t>Dictionary</a:t>
              </a:r>
              <a:r>
                <a:rPr lang="en-US" altLang="en-US" sz="1400" i="1" baseline="-25000">
                  <a:solidFill>
                    <a:schemeClr val="tx1"/>
                  </a:solidFill>
                </a:rPr>
                <a:t>2</a:t>
              </a:r>
              <a:r>
                <a:rPr lang="en-US" altLang="en-US" sz="1800" i="1">
                  <a:solidFill>
                    <a:schemeClr val="tx1"/>
                  </a:solidFill>
                </a:rPr>
                <a:t>)</a:t>
              </a:r>
            </a:p>
          </p:txBody>
        </p:sp>
        <p:sp>
          <p:nvSpPr>
            <p:cNvPr id="309258" name="Rectangle 10"/>
            <p:cNvSpPr>
              <a:spLocks noChangeArrowheads="1"/>
            </p:cNvSpPr>
            <p:nvPr/>
          </p:nvSpPr>
          <p:spPr bwMode="auto">
            <a:xfrm>
              <a:off x="2650" y="960"/>
              <a:ext cx="1344"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sz="1800" i="1" u="sng">
                  <a:solidFill>
                    <a:schemeClr val="tx1"/>
                  </a:solidFill>
                  <a:latin typeface="Arial" charset="0"/>
                  <a:ea typeface="ＭＳ Ｐゴシック" charset="0"/>
                </a:rPr>
                <a:t>HLCs:</a:t>
              </a:r>
              <a:endParaRPr lang="en-US" sz="2000" b="1" u="sng">
                <a:solidFill>
                  <a:schemeClr val="tx1"/>
                </a:solidFill>
                <a:latin typeface="Consolas" charset="0"/>
                <a:ea typeface="ＭＳ Ｐゴシック" charset="0"/>
                <a:cs typeface="Courier New" charset="0"/>
              </a:endParaRPr>
            </a:p>
          </p:txBody>
        </p:sp>
      </p:grpSp>
      <p:sp>
        <p:nvSpPr>
          <p:cNvPr id="175109" name="Rectangle 292"/>
          <p:cNvSpPr>
            <a:spLocks noChangeArrowheads="1"/>
          </p:cNvSpPr>
          <p:nvPr/>
        </p:nvSpPr>
        <p:spPr bwMode="auto">
          <a:xfrm>
            <a:off x="4495800" y="4573588"/>
            <a:ext cx="2667000" cy="463550"/>
          </a:xfrm>
          <a:prstGeom prst="rect">
            <a:avLst/>
          </a:prstGeom>
          <a:solidFill>
            <a:srgbClr val="C0C0C0"/>
          </a:solidFill>
          <a:ln w="9525">
            <a:solidFill>
              <a:schemeClr val="tx1"/>
            </a:solidFill>
            <a:miter lim="800000"/>
            <a:headEnd/>
            <a:tailEnd/>
          </a:ln>
        </p:spPr>
        <p:txBody>
          <a:bodyPr wrap="none" anchor="ct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l" eaLnBrk="1" hangingPunct="1">
              <a:spcBef>
                <a:spcPct val="0"/>
              </a:spcBef>
            </a:pPr>
            <a:endParaRPr lang="en-US" altLang="en-US" sz="1800">
              <a:solidFill>
                <a:schemeClr val="tx1"/>
              </a:solidFill>
            </a:endParaRPr>
          </a:p>
        </p:txBody>
      </p:sp>
      <p:graphicFrame>
        <p:nvGraphicFramePr>
          <p:cNvPr id="309260" name="Group 12"/>
          <p:cNvGraphicFramePr>
            <a:graphicFrameLocks noGrp="1"/>
          </p:cNvGraphicFramePr>
          <p:nvPr/>
        </p:nvGraphicFramePr>
        <p:xfrm>
          <a:off x="4819650" y="2438400"/>
          <a:ext cx="1981200" cy="518048"/>
        </p:xfrm>
        <a:graphic>
          <a:graphicData uri="http://schemas.openxmlformats.org/drawingml/2006/table">
            <a:tbl>
              <a:tblPr/>
              <a:tblGrid>
                <a:gridCol w="1981200"/>
              </a:tblGrid>
              <a:tr h="517525">
                <a:tc>
                  <a:txBody>
                    <a:bodyPr/>
                    <a:lstStyle/>
                    <a:p>
                      <a:pPr marL="0" marR="0" lvl="0" indent="0" algn="ctr" defTabSz="914400" rtl="0" eaLnBrk="0" fontAlgn="base" latinLnBrk="0" hangingPunct="0">
                        <a:lnSpc>
                          <a:spcPct val="100000"/>
                        </a:lnSpc>
                        <a:spcBef>
                          <a:spcPct val="35000"/>
                        </a:spcBef>
                        <a:spcAft>
                          <a:spcPct val="15000"/>
                        </a:spcAft>
                        <a:buClr>
                          <a:schemeClr val="accent2"/>
                        </a:buClr>
                        <a:buSzTx/>
                        <a:buFont typeface="Wingdings" charset="0"/>
                        <a:buNone/>
                        <a:tabLst/>
                      </a:pPr>
                      <a:r>
                        <a:rPr kumimoji="0" lang="en-US" sz="1400" b="1" i="0" u="none" strike="noStrike" cap="none" normalizeH="0" baseline="0">
                          <a:ln>
                            <a:noFill/>
                          </a:ln>
                          <a:solidFill>
                            <a:schemeClr val="tx1"/>
                          </a:solidFill>
                          <a:effectLst/>
                          <a:latin typeface="Arial" charset="0"/>
                          <a:ea typeface="ＭＳ Ｐゴシック" charset="0"/>
                          <a:cs typeface="ＭＳ Ｐゴシック" charset="0"/>
                        </a:rPr>
                        <a:t>James St. office     (555-5555</a:t>
                      </a:r>
                    </a:p>
                  </a:txBody>
                  <a:tcPr marL="9144" marR="9144" marT="45664" marB="4566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00"/>
                    </a:solidFill>
                  </a:tcPr>
                </a:tc>
              </a:tr>
            </a:tbl>
          </a:graphicData>
        </a:graphic>
      </p:graphicFrame>
      <p:sp>
        <p:nvSpPr>
          <p:cNvPr id="175116" name="Text Box 137"/>
          <p:cNvSpPr txBox="1">
            <a:spLocks noChangeArrowheads="1"/>
          </p:cNvSpPr>
          <p:nvPr/>
        </p:nvSpPr>
        <p:spPr bwMode="auto">
          <a:xfrm>
            <a:off x="5781675" y="2944813"/>
            <a:ext cx="33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l" eaLnBrk="1" hangingPunct="1">
              <a:spcBef>
                <a:spcPct val="0"/>
              </a:spcBef>
            </a:pPr>
            <a:r>
              <a:rPr lang="en-US" altLang="en-US" sz="1400" i="1">
                <a:solidFill>
                  <a:schemeClr val="tx1"/>
                </a:solidFill>
                <a:sym typeface="Symbol" panose="05050102010706020507" pitchFamily="18" charset="2"/>
              </a:rPr>
              <a:t></a:t>
            </a:r>
            <a:r>
              <a:rPr lang="en-US" altLang="en-US" sz="1000" i="1" baseline="-25000">
                <a:solidFill>
                  <a:schemeClr val="tx1"/>
                </a:solidFill>
              </a:rPr>
              <a:t>3</a:t>
            </a:r>
          </a:p>
        </p:txBody>
      </p:sp>
      <p:graphicFrame>
        <p:nvGraphicFramePr>
          <p:cNvPr id="309267" name="Group 19"/>
          <p:cNvGraphicFramePr>
            <a:graphicFrameLocks noGrp="1"/>
          </p:cNvGraphicFramePr>
          <p:nvPr/>
        </p:nvGraphicFramePr>
        <p:xfrm>
          <a:off x="4991100" y="3927475"/>
          <a:ext cx="1524000" cy="304800"/>
        </p:xfrm>
        <a:graphic>
          <a:graphicData uri="http://schemas.openxmlformats.org/drawingml/2006/table">
            <a:tbl>
              <a:tblPr/>
              <a:tblGrid>
                <a:gridCol w="825500"/>
                <a:gridCol w="698500"/>
              </a:tblGrid>
              <a:tr h="228600">
                <a:tc>
                  <a:txBody>
                    <a:bodyPr/>
                    <a:lstStyle/>
                    <a:p>
                      <a:pPr marL="0" marR="0" lvl="0" indent="0" algn="ctr" defTabSz="914400" rtl="0" eaLnBrk="0" fontAlgn="base" latinLnBrk="0" hangingPunct="0">
                        <a:lnSpc>
                          <a:spcPct val="100000"/>
                        </a:lnSpc>
                        <a:spcBef>
                          <a:spcPct val="35000"/>
                        </a:spcBef>
                        <a:spcAft>
                          <a:spcPct val="15000"/>
                        </a:spcAft>
                        <a:buClr>
                          <a:schemeClr val="accent2"/>
                        </a:buClr>
                        <a:buSzTx/>
                        <a:buFont typeface="Wingdings" charset="0"/>
                        <a:buNone/>
                        <a:tabLst/>
                      </a:pPr>
                      <a:r>
                        <a:rPr kumimoji="0" lang="en-US" sz="1400" b="1" i="0" u="none" strike="noStrike" cap="none" normalizeH="0" baseline="0">
                          <a:ln>
                            <a:noFill/>
                          </a:ln>
                          <a:solidFill>
                            <a:schemeClr val="tx1"/>
                          </a:solidFill>
                          <a:effectLst/>
                          <a:latin typeface="Arial" charset="0"/>
                          <a:ea typeface="ＭＳ Ｐゴシック" charset="0"/>
                          <a:cs typeface="ＭＳ Ｐゴシック" charset="0"/>
                        </a:rPr>
                        <a:t>555-5555</a:t>
                      </a:r>
                    </a:p>
                  </a:txBody>
                  <a:tcPr marL="9144" marR="914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00"/>
                    </a:solidFill>
                  </a:tcPr>
                </a:tc>
                <a:tc>
                  <a:txBody>
                    <a:bodyPr/>
                    <a:lstStyle/>
                    <a:p>
                      <a:pPr marL="0" marR="0" lvl="0" indent="0" algn="ctr" defTabSz="914400" rtl="0" eaLnBrk="0" fontAlgn="base" latinLnBrk="0" hangingPunct="0">
                        <a:lnSpc>
                          <a:spcPct val="100000"/>
                        </a:lnSpc>
                        <a:spcBef>
                          <a:spcPct val="35000"/>
                        </a:spcBef>
                        <a:spcAft>
                          <a:spcPct val="15000"/>
                        </a:spcAft>
                        <a:buClr>
                          <a:schemeClr val="accent2"/>
                        </a:buClr>
                        <a:buSzTx/>
                        <a:buFont typeface="Wingdings" charset="0"/>
                        <a:buNone/>
                        <a:tabLst/>
                      </a:pPr>
                      <a:r>
                        <a:rPr kumimoji="0" lang="en-US" sz="1400" b="1" i="0" u="none" strike="noStrike" cap="none" normalizeH="0" baseline="0">
                          <a:ln>
                            <a:noFill/>
                          </a:ln>
                          <a:solidFill>
                            <a:schemeClr val="tx1"/>
                          </a:solidFill>
                          <a:effectLst/>
                          <a:latin typeface="Arial" charset="0"/>
                          <a:ea typeface="ＭＳ Ｐゴシック" charset="0"/>
                          <a:cs typeface="ＭＳ Ｐゴシック" charset="0"/>
                        </a:rPr>
                        <a:t>James</a:t>
                      </a:r>
                    </a:p>
                  </a:txBody>
                  <a:tcPr marL="9144" marR="914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00"/>
                    </a:solidFill>
                  </a:tcPr>
                </a:tc>
              </a:tr>
            </a:tbl>
          </a:graphicData>
        </a:graphic>
      </p:graphicFrame>
      <p:sp>
        <p:nvSpPr>
          <p:cNvPr id="175125" name="Text Box 149"/>
          <p:cNvSpPr txBox="1">
            <a:spLocks noChangeArrowheads="1"/>
          </p:cNvSpPr>
          <p:nvPr/>
        </p:nvSpPr>
        <p:spPr bwMode="auto">
          <a:xfrm>
            <a:off x="5743575" y="3602038"/>
            <a:ext cx="6096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l" eaLnBrk="1" hangingPunct="1">
              <a:spcBef>
                <a:spcPct val="0"/>
              </a:spcBef>
            </a:pPr>
            <a:r>
              <a:rPr lang="en-US" altLang="en-US" sz="1400" i="1">
                <a:solidFill>
                  <a:schemeClr val="tx1"/>
                </a:solidFill>
                <a:sym typeface="Symbol" panose="05050102010706020507" pitchFamily="18" charset="2"/>
              </a:rPr>
              <a:t></a:t>
            </a:r>
            <a:r>
              <a:rPr lang="en-US" altLang="en-US" sz="1000" i="1" baseline="-25000">
                <a:solidFill>
                  <a:schemeClr val="tx1"/>
                </a:solidFill>
              </a:rPr>
              <a:t>3</a:t>
            </a:r>
          </a:p>
        </p:txBody>
      </p:sp>
      <p:sp>
        <p:nvSpPr>
          <p:cNvPr id="175126" name="Text Box 152"/>
          <p:cNvSpPr txBox="1">
            <a:spLocks noChangeArrowheads="1"/>
          </p:cNvSpPr>
          <p:nvPr/>
        </p:nvSpPr>
        <p:spPr bwMode="auto">
          <a:xfrm>
            <a:off x="5810250" y="4176713"/>
            <a:ext cx="3889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l" eaLnBrk="1" hangingPunct="1">
              <a:spcBef>
                <a:spcPct val="0"/>
              </a:spcBef>
            </a:pPr>
            <a:r>
              <a:rPr lang="en-US" altLang="en-US" sz="2000">
                <a:solidFill>
                  <a:schemeClr val="tx1"/>
                </a:solidFill>
                <a:latin typeface="Lucida Sans Unicode" panose="020B0602030504020204" pitchFamily="34" charset="0"/>
                <a:sym typeface="Symbol" panose="05050102010706020507" pitchFamily="18" charset="2"/>
              </a:rPr>
              <a:t>⋈</a:t>
            </a:r>
            <a:r>
              <a:rPr lang="en-US" altLang="en-US" i="1" baseline="-25000">
                <a:solidFill>
                  <a:schemeClr val="tx1"/>
                </a:solidFill>
              </a:rPr>
              <a:t>3</a:t>
            </a:r>
          </a:p>
        </p:txBody>
      </p:sp>
      <p:graphicFrame>
        <p:nvGraphicFramePr>
          <p:cNvPr id="309277" name="Group 29"/>
          <p:cNvGraphicFramePr>
            <a:graphicFrameLocks noGrp="1"/>
          </p:cNvGraphicFramePr>
          <p:nvPr/>
        </p:nvGraphicFramePr>
        <p:xfrm>
          <a:off x="4743450" y="4635500"/>
          <a:ext cx="838200" cy="304800"/>
        </p:xfrm>
        <a:graphic>
          <a:graphicData uri="http://schemas.openxmlformats.org/drawingml/2006/table">
            <a:tbl>
              <a:tblPr/>
              <a:tblGrid>
                <a:gridCol w="838200"/>
              </a:tblGrid>
              <a:tr h="228600">
                <a:tc>
                  <a:txBody>
                    <a:bodyPr/>
                    <a:lstStyle/>
                    <a:p>
                      <a:pPr marL="0" marR="0" lvl="0" indent="0" algn="ctr" defTabSz="914400" rtl="0" eaLnBrk="0" fontAlgn="base" latinLnBrk="0" hangingPunct="0">
                        <a:lnSpc>
                          <a:spcPct val="100000"/>
                        </a:lnSpc>
                        <a:spcBef>
                          <a:spcPct val="35000"/>
                        </a:spcBef>
                        <a:spcAft>
                          <a:spcPct val="15000"/>
                        </a:spcAft>
                        <a:buClr>
                          <a:schemeClr val="accent2"/>
                        </a:buClr>
                        <a:buSzTx/>
                        <a:buFont typeface="Wingdings" charset="0"/>
                        <a:buNone/>
                        <a:tabLst/>
                      </a:pPr>
                      <a:r>
                        <a:rPr kumimoji="0" lang="en-US" sz="1400" b="1" i="0" u="none" strike="noStrike" cap="none" normalizeH="0" baseline="0">
                          <a:ln>
                            <a:noFill/>
                          </a:ln>
                          <a:solidFill>
                            <a:schemeClr val="tx1"/>
                          </a:solidFill>
                          <a:effectLst/>
                          <a:latin typeface="Arial" charset="0"/>
                          <a:ea typeface="ＭＳ Ｐゴシック" charset="0"/>
                          <a:cs typeface="ＭＳ Ｐゴシック" charset="0"/>
                        </a:rPr>
                        <a:t>555-5555</a:t>
                      </a:r>
                    </a:p>
                  </a:txBody>
                  <a:tcPr marL="9144" marR="914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00"/>
                    </a:solidFill>
                  </a:tcPr>
                </a:tc>
              </a:tr>
            </a:tbl>
          </a:graphicData>
        </a:graphic>
      </p:graphicFrame>
      <p:sp>
        <p:nvSpPr>
          <p:cNvPr id="175133" name="Text Box 173"/>
          <p:cNvSpPr txBox="1">
            <a:spLocks noChangeArrowheads="1"/>
          </p:cNvSpPr>
          <p:nvPr/>
        </p:nvSpPr>
        <p:spPr bwMode="auto">
          <a:xfrm>
            <a:off x="4972050" y="5265738"/>
            <a:ext cx="59848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l" eaLnBrk="1" hangingPunct="1">
              <a:spcBef>
                <a:spcPct val="0"/>
              </a:spcBef>
            </a:pPr>
            <a:r>
              <a:rPr lang="en-US" altLang="en-US" sz="1000" i="1">
                <a:solidFill>
                  <a:schemeClr val="tx1"/>
                </a:solidFill>
              </a:rPr>
              <a:t>Regex</a:t>
            </a:r>
            <a:r>
              <a:rPr lang="en-US" altLang="en-US" sz="1000" i="1" baseline="-25000">
                <a:solidFill>
                  <a:schemeClr val="tx1"/>
                </a:solidFill>
              </a:rPr>
              <a:t>1</a:t>
            </a:r>
          </a:p>
        </p:txBody>
      </p:sp>
      <p:graphicFrame>
        <p:nvGraphicFramePr>
          <p:cNvPr id="309284" name="Group 36"/>
          <p:cNvGraphicFramePr>
            <a:graphicFrameLocks noGrp="1"/>
          </p:cNvGraphicFramePr>
          <p:nvPr/>
        </p:nvGraphicFramePr>
        <p:xfrm>
          <a:off x="5962650" y="4630738"/>
          <a:ext cx="990600" cy="304800"/>
        </p:xfrm>
        <a:graphic>
          <a:graphicData uri="http://schemas.openxmlformats.org/drawingml/2006/table">
            <a:tbl>
              <a:tblPr/>
              <a:tblGrid>
                <a:gridCol w="990600"/>
              </a:tblGrid>
              <a:tr h="227013">
                <a:tc>
                  <a:txBody>
                    <a:bodyPr/>
                    <a:lstStyle/>
                    <a:p>
                      <a:pPr marL="0" marR="0" lvl="0" indent="0" algn="ctr" defTabSz="914400" rtl="0" eaLnBrk="0" fontAlgn="base" latinLnBrk="0" hangingPunct="0">
                        <a:lnSpc>
                          <a:spcPct val="100000"/>
                        </a:lnSpc>
                        <a:spcBef>
                          <a:spcPct val="35000"/>
                        </a:spcBef>
                        <a:spcAft>
                          <a:spcPct val="15000"/>
                        </a:spcAft>
                        <a:buClr>
                          <a:schemeClr val="accent2"/>
                        </a:buClr>
                        <a:buSzTx/>
                        <a:buFont typeface="Wingdings" charset="0"/>
                        <a:buNone/>
                        <a:tabLst/>
                      </a:pPr>
                      <a:r>
                        <a:rPr kumimoji="0" lang="en-US" sz="1400" b="1" i="0" u="none" strike="noStrike" cap="none" normalizeH="0" baseline="0">
                          <a:ln>
                            <a:noFill/>
                          </a:ln>
                          <a:solidFill>
                            <a:schemeClr val="tx1"/>
                          </a:solidFill>
                          <a:effectLst/>
                          <a:latin typeface="Arial" charset="0"/>
                          <a:ea typeface="ＭＳ Ｐゴシック" charset="0"/>
                          <a:cs typeface="ＭＳ Ｐゴシック" charset="0"/>
                        </a:rPr>
                        <a:t>James</a:t>
                      </a:r>
                    </a:p>
                  </a:txBody>
                  <a:tcPr marL="9144" marR="914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00"/>
                    </a:solidFill>
                  </a:tcPr>
                </a:tc>
              </a:tr>
            </a:tbl>
          </a:graphicData>
        </a:graphic>
      </p:graphicFrame>
      <p:sp>
        <p:nvSpPr>
          <p:cNvPr id="175140" name="Text Box 218"/>
          <p:cNvSpPr txBox="1">
            <a:spLocks noChangeArrowheads="1"/>
          </p:cNvSpPr>
          <p:nvPr/>
        </p:nvSpPr>
        <p:spPr bwMode="auto">
          <a:xfrm>
            <a:off x="6191250" y="5265738"/>
            <a:ext cx="79692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l" eaLnBrk="1" hangingPunct="1">
              <a:spcBef>
                <a:spcPct val="0"/>
              </a:spcBef>
            </a:pPr>
            <a:r>
              <a:rPr lang="en-US" altLang="en-US" sz="1000" i="1">
                <a:solidFill>
                  <a:schemeClr val="tx1"/>
                </a:solidFill>
              </a:rPr>
              <a:t>Dictionary</a:t>
            </a:r>
            <a:r>
              <a:rPr lang="en-US" altLang="en-US" sz="1000" i="1" baseline="-25000">
                <a:solidFill>
                  <a:schemeClr val="tx1"/>
                </a:solidFill>
              </a:rPr>
              <a:t>2</a:t>
            </a:r>
          </a:p>
        </p:txBody>
      </p:sp>
      <p:cxnSp>
        <p:nvCxnSpPr>
          <p:cNvPr id="175141" name="AutoShape 373"/>
          <p:cNvCxnSpPr>
            <a:cxnSpLocks noChangeShapeType="1"/>
          </p:cNvCxnSpPr>
          <p:nvPr/>
        </p:nvCxnSpPr>
        <p:spPr bwMode="auto">
          <a:xfrm flipV="1">
            <a:off x="5810250" y="4933950"/>
            <a:ext cx="647700" cy="85725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175142" name="AutoShape 374"/>
          <p:cNvCxnSpPr>
            <a:cxnSpLocks noChangeShapeType="1"/>
          </p:cNvCxnSpPr>
          <p:nvPr/>
        </p:nvCxnSpPr>
        <p:spPr bwMode="auto">
          <a:xfrm flipH="1" flipV="1">
            <a:off x="5162550" y="4938713"/>
            <a:ext cx="647700" cy="852487"/>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175143" name="Text Box 391"/>
          <p:cNvSpPr txBox="1">
            <a:spLocks noChangeArrowheads="1"/>
          </p:cNvSpPr>
          <p:nvPr/>
        </p:nvSpPr>
        <p:spPr bwMode="auto">
          <a:xfrm>
            <a:off x="4533900" y="2579688"/>
            <a:ext cx="3460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l" eaLnBrk="1" hangingPunct="1">
              <a:spcBef>
                <a:spcPct val="0"/>
              </a:spcBef>
            </a:pPr>
            <a:r>
              <a:rPr lang="en-US" altLang="en-US" sz="1400" i="1">
                <a:solidFill>
                  <a:schemeClr val="tx1"/>
                </a:solidFill>
              </a:rPr>
              <a:t>t</a:t>
            </a:r>
            <a:r>
              <a:rPr lang="en-US" altLang="en-US" sz="1400" baseline="-25000">
                <a:solidFill>
                  <a:schemeClr val="tx1"/>
                </a:solidFill>
              </a:rPr>
              <a:t>5</a:t>
            </a:r>
            <a:r>
              <a:rPr lang="en-US" altLang="en-US" sz="1400">
                <a:solidFill>
                  <a:schemeClr val="tx1"/>
                </a:solidFill>
              </a:rPr>
              <a:t>:</a:t>
            </a:r>
            <a:endParaRPr lang="en-US" altLang="en-US" sz="1400" baseline="-25000">
              <a:solidFill>
                <a:schemeClr val="tx1"/>
              </a:solidFill>
            </a:endParaRPr>
          </a:p>
        </p:txBody>
      </p:sp>
      <p:sp>
        <p:nvSpPr>
          <p:cNvPr id="175144" name="Text Box 394"/>
          <p:cNvSpPr txBox="1">
            <a:spLocks noChangeArrowheads="1"/>
          </p:cNvSpPr>
          <p:nvPr/>
        </p:nvSpPr>
        <p:spPr bwMode="auto">
          <a:xfrm>
            <a:off x="5689600" y="4621213"/>
            <a:ext cx="3460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l" eaLnBrk="1" hangingPunct="1">
              <a:spcBef>
                <a:spcPct val="0"/>
              </a:spcBef>
            </a:pPr>
            <a:r>
              <a:rPr lang="en-US" altLang="en-US" sz="1400" i="1">
                <a:solidFill>
                  <a:schemeClr val="tx1"/>
                </a:solidFill>
              </a:rPr>
              <a:t>t</a:t>
            </a:r>
            <a:r>
              <a:rPr lang="en-US" altLang="en-US" sz="1400" baseline="-25000">
                <a:solidFill>
                  <a:schemeClr val="tx1"/>
                </a:solidFill>
              </a:rPr>
              <a:t>2</a:t>
            </a:r>
            <a:r>
              <a:rPr lang="en-US" altLang="en-US" sz="1400">
                <a:solidFill>
                  <a:schemeClr val="tx1"/>
                </a:solidFill>
              </a:rPr>
              <a:t>:</a:t>
            </a:r>
            <a:endParaRPr lang="en-US" altLang="en-US" sz="1400" baseline="-25000">
              <a:solidFill>
                <a:schemeClr val="tx1"/>
              </a:solidFill>
            </a:endParaRPr>
          </a:p>
        </p:txBody>
      </p:sp>
      <p:sp>
        <p:nvSpPr>
          <p:cNvPr id="175145" name="Text Box 395"/>
          <p:cNvSpPr txBox="1">
            <a:spLocks noChangeArrowheads="1"/>
          </p:cNvSpPr>
          <p:nvPr/>
        </p:nvSpPr>
        <p:spPr bwMode="auto">
          <a:xfrm>
            <a:off x="4486275" y="4621213"/>
            <a:ext cx="3460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l" eaLnBrk="1" hangingPunct="1">
              <a:spcBef>
                <a:spcPct val="0"/>
              </a:spcBef>
            </a:pPr>
            <a:r>
              <a:rPr lang="en-US" altLang="en-US" sz="1400" i="1">
                <a:solidFill>
                  <a:schemeClr val="tx1"/>
                </a:solidFill>
              </a:rPr>
              <a:t>t</a:t>
            </a:r>
            <a:r>
              <a:rPr lang="en-US" altLang="en-US" sz="1400" baseline="-25000">
                <a:solidFill>
                  <a:schemeClr val="tx1"/>
                </a:solidFill>
              </a:rPr>
              <a:t>1</a:t>
            </a:r>
            <a:r>
              <a:rPr lang="en-US" altLang="en-US" sz="1400">
                <a:solidFill>
                  <a:schemeClr val="tx1"/>
                </a:solidFill>
              </a:rPr>
              <a:t>:</a:t>
            </a:r>
            <a:endParaRPr lang="en-US" altLang="en-US" sz="1400" baseline="-25000">
              <a:solidFill>
                <a:schemeClr val="tx1"/>
              </a:solidFill>
            </a:endParaRPr>
          </a:p>
        </p:txBody>
      </p:sp>
      <p:sp>
        <p:nvSpPr>
          <p:cNvPr id="175146" name="Text Box 396"/>
          <p:cNvSpPr txBox="1">
            <a:spLocks noChangeArrowheads="1"/>
          </p:cNvSpPr>
          <p:nvPr/>
        </p:nvSpPr>
        <p:spPr bwMode="auto">
          <a:xfrm>
            <a:off x="4714875" y="3297238"/>
            <a:ext cx="3460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l" eaLnBrk="1" hangingPunct="1">
              <a:spcBef>
                <a:spcPct val="0"/>
              </a:spcBef>
            </a:pPr>
            <a:r>
              <a:rPr lang="en-US" altLang="en-US" sz="1400" i="1">
                <a:solidFill>
                  <a:schemeClr val="tx1"/>
                </a:solidFill>
              </a:rPr>
              <a:t>t</a:t>
            </a:r>
            <a:r>
              <a:rPr lang="en-US" altLang="en-US" sz="1400" baseline="-25000">
                <a:solidFill>
                  <a:schemeClr val="tx1"/>
                </a:solidFill>
              </a:rPr>
              <a:t>4</a:t>
            </a:r>
            <a:r>
              <a:rPr lang="en-US" altLang="en-US" sz="1400">
                <a:solidFill>
                  <a:schemeClr val="tx1"/>
                </a:solidFill>
              </a:rPr>
              <a:t>:</a:t>
            </a:r>
            <a:endParaRPr lang="en-US" altLang="en-US" sz="1400" baseline="-25000">
              <a:solidFill>
                <a:schemeClr val="tx1"/>
              </a:solidFill>
            </a:endParaRPr>
          </a:p>
        </p:txBody>
      </p:sp>
      <p:sp>
        <p:nvSpPr>
          <p:cNvPr id="175147" name="Text Box 397"/>
          <p:cNvSpPr txBox="1">
            <a:spLocks noChangeArrowheads="1"/>
          </p:cNvSpPr>
          <p:nvPr/>
        </p:nvSpPr>
        <p:spPr bwMode="auto">
          <a:xfrm>
            <a:off x="4714875" y="3963988"/>
            <a:ext cx="3460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l" eaLnBrk="1" hangingPunct="1">
              <a:spcBef>
                <a:spcPct val="0"/>
              </a:spcBef>
            </a:pPr>
            <a:r>
              <a:rPr lang="en-US" altLang="en-US" sz="1400" i="1">
                <a:solidFill>
                  <a:schemeClr val="tx1"/>
                </a:solidFill>
              </a:rPr>
              <a:t>t</a:t>
            </a:r>
            <a:r>
              <a:rPr lang="en-US" altLang="en-US" sz="1400" baseline="-25000">
                <a:solidFill>
                  <a:schemeClr val="tx1"/>
                </a:solidFill>
              </a:rPr>
              <a:t>3</a:t>
            </a:r>
            <a:r>
              <a:rPr lang="en-US" altLang="en-US" sz="1400">
                <a:solidFill>
                  <a:schemeClr val="tx1"/>
                </a:solidFill>
              </a:rPr>
              <a:t>:</a:t>
            </a:r>
            <a:endParaRPr lang="en-US" altLang="en-US" sz="1400" baseline="-25000">
              <a:solidFill>
                <a:schemeClr val="tx1"/>
              </a:solidFill>
            </a:endParaRPr>
          </a:p>
        </p:txBody>
      </p:sp>
      <p:sp>
        <p:nvSpPr>
          <p:cNvPr id="309298" name="Line 50"/>
          <p:cNvSpPr>
            <a:spLocks noChangeShapeType="1"/>
          </p:cNvSpPr>
          <p:nvPr/>
        </p:nvSpPr>
        <p:spPr bwMode="auto">
          <a:xfrm flipV="1">
            <a:off x="5810250" y="4268788"/>
            <a:ext cx="0" cy="304800"/>
          </a:xfrm>
          <a:prstGeom prst="line">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graphicFrame>
        <p:nvGraphicFramePr>
          <p:cNvPr id="309299" name="Group 51"/>
          <p:cNvGraphicFramePr>
            <a:graphicFrameLocks noGrp="1"/>
          </p:cNvGraphicFramePr>
          <p:nvPr/>
        </p:nvGraphicFramePr>
        <p:xfrm>
          <a:off x="4991100" y="3268663"/>
          <a:ext cx="1524000" cy="304800"/>
        </p:xfrm>
        <a:graphic>
          <a:graphicData uri="http://schemas.openxmlformats.org/drawingml/2006/table">
            <a:tbl>
              <a:tblPr/>
              <a:tblGrid>
                <a:gridCol w="825500"/>
                <a:gridCol w="698500"/>
              </a:tblGrid>
              <a:tr h="228600">
                <a:tc>
                  <a:txBody>
                    <a:bodyPr/>
                    <a:lstStyle/>
                    <a:p>
                      <a:pPr marL="0" marR="0" lvl="0" indent="0" algn="ctr" defTabSz="914400" rtl="0" eaLnBrk="0" fontAlgn="base" latinLnBrk="0" hangingPunct="0">
                        <a:lnSpc>
                          <a:spcPct val="100000"/>
                        </a:lnSpc>
                        <a:spcBef>
                          <a:spcPct val="35000"/>
                        </a:spcBef>
                        <a:spcAft>
                          <a:spcPct val="15000"/>
                        </a:spcAft>
                        <a:buClr>
                          <a:schemeClr val="accent2"/>
                        </a:buClr>
                        <a:buSzTx/>
                        <a:buFont typeface="Wingdings" charset="0"/>
                        <a:buNone/>
                        <a:tabLst/>
                      </a:pPr>
                      <a:r>
                        <a:rPr kumimoji="0" lang="en-US" sz="1400" b="1" i="0" u="none" strike="noStrike" cap="none" normalizeH="0" baseline="0">
                          <a:ln>
                            <a:noFill/>
                          </a:ln>
                          <a:solidFill>
                            <a:schemeClr val="tx1"/>
                          </a:solidFill>
                          <a:effectLst/>
                          <a:latin typeface="Arial" charset="0"/>
                          <a:ea typeface="ＭＳ Ｐゴシック" charset="0"/>
                          <a:cs typeface="ＭＳ Ｐゴシック" charset="0"/>
                        </a:rPr>
                        <a:t>555-5555</a:t>
                      </a:r>
                    </a:p>
                  </a:txBody>
                  <a:tcPr marL="9144" marR="914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00"/>
                    </a:solidFill>
                  </a:tcPr>
                </a:tc>
                <a:tc>
                  <a:txBody>
                    <a:bodyPr/>
                    <a:lstStyle/>
                    <a:p>
                      <a:pPr marL="0" marR="0" lvl="0" indent="0" algn="ctr" defTabSz="914400" rtl="0" eaLnBrk="0" fontAlgn="base" latinLnBrk="0" hangingPunct="0">
                        <a:lnSpc>
                          <a:spcPct val="100000"/>
                        </a:lnSpc>
                        <a:spcBef>
                          <a:spcPct val="35000"/>
                        </a:spcBef>
                        <a:spcAft>
                          <a:spcPct val="15000"/>
                        </a:spcAft>
                        <a:buClr>
                          <a:schemeClr val="accent2"/>
                        </a:buClr>
                        <a:buSzTx/>
                        <a:buFont typeface="Wingdings" charset="0"/>
                        <a:buNone/>
                        <a:tabLst/>
                      </a:pPr>
                      <a:r>
                        <a:rPr kumimoji="0" lang="en-US" sz="1400" b="1" i="0" u="none" strike="noStrike" cap="none" normalizeH="0" baseline="0">
                          <a:ln>
                            <a:noFill/>
                          </a:ln>
                          <a:solidFill>
                            <a:schemeClr val="tx1"/>
                          </a:solidFill>
                          <a:effectLst/>
                          <a:latin typeface="Arial" charset="0"/>
                          <a:ea typeface="ＭＳ Ｐゴシック" charset="0"/>
                          <a:cs typeface="ＭＳ Ｐゴシック" charset="0"/>
                        </a:rPr>
                        <a:t>James</a:t>
                      </a:r>
                    </a:p>
                  </a:txBody>
                  <a:tcPr marL="9144" marR="914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00"/>
                    </a:solidFill>
                  </a:tcPr>
                </a:tc>
              </a:tr>
            </a:tbl>
          </a:graphicData>
        </a:graphic>
      </p:graphicFrame>
      <p:sp>
        <p:nvSpPr>
          <p:cNvPr id="309307" name="Line 59"/>
          <p:cNvSpPr>
            <a:spLocks noChangeShapeType="1"/>
          </p:cNvSpPr>
          <p:nvPr/>
        </p:nvSpPr>
        <p:spPr bwMode="auto">
          <a:xfrm flipV="1">
            <a:off x="5810250" y="3600450"/>
            <a:ext cx="0" cy="304800"/>
          </a:xfrm>
          <a:prstGeom prst="line">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309308" name="Line 60"/>
          <p:cNvSpPr>
            <a:spLocks noChangeShapeType="1"/>
          </p:cNvSpPr>
          <p:nvPr/>
        </p:nvSpPr>
        <p:spPr bwMode="auto">
          <a:xfrm flipV="1">
            <a:off x="5810250" y="2954338"/>
            <a:ext cx="0" cy="304800"/>
          </a:xfrm>
          <a:prstGeom prst="line">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309309" name="Rectangle 61"/>
          <p:cNvSpPr>
            <a:spLocks noChangeArrowheads="1"/>
          </p:cNvSpPr>
          <p:nvPr/>
        </p:nvSpPr>
        <p:spPr bwMode="auto">
          <a:xfrm>
            <a:off x="4743450" y="1447800"/>
            <a:ext cx="2133600" cy="7794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sz="1800" i="1" u="sng">
                <a:solidFill>
                  <a:schemeClr val="tx1"/>
                </a:solidFill>
                <a:latin typeface="Arial" charset="0"/>
                <a:ea typeface="ＭＳ Ｐゴシック" charset="0"/>
              </a:rPr>
              <a:t>Provenance graph</a:t>
            </a:r>
          </a:p>
          <a:p>
            <a:pPr>
              <a:defRPr/>
            </a:pPr>
            <a:r>
              <a:rPr lang="en-US" sz="1800" i="1" u="sng">
                <a:solidFill>
                  <a:schemeClr val="tx1"/>
                </a:solidFill>
                <a:latin typeface="Arial" charset="0"/>
                <a:ea typeface="ＭＳ Ｐゴシック" charset="0"/>
              </a:rPr>
              <a:t> of a wrong output</a:t>
            </a:r>
            <a:endParaRPr lang="en-US" sz="2000" b="1" u="sng">
              <a:solidFill>
                <a:schemeClr val="tx1"/>
              </a:solidFill>
              <a:latin typeface="Consolas" charset="0"/>
              <a:ea typeface="ＭＳ Ｐゴシック" charset="0"/>
              <a:cs typeface="Courier New" charset="0"/>
            </a:endParaRPr>
          </a:p>
        </p:txBody>
      </p:sp>
      <p:sp>
        <p:nvSpPr>
          <p:cNvPr id="309310" name="AutoShape 62"/>
          <p:cNvSpPr>
            <a:spLocks noChangeArrowheads="1"/>
          </p:cNvSpPr>
          <p:nvPr/>
        </p:nvSpPr>
        <p:spPr bwMode="auto">
          <a:xfrm>
            <a:off x="5505450" y="5791200"/>
            <a:ext cx="609600" cy="609600"/>
          </a:xfrm>
          <a:prstGeom prst="foldedCorner">
            <a:avLst>
              <a:gd name="adj" fmla="val 12500"/>
            </a:avLst>
          </a:prstGeom>
          <a:solidFill>
            <a:srgbClr val="FFFF66"/>
          </a:solid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spcBef>
                <a:spcPct val="0"/>
              </a:spcBef>
              <a:defRPr/>
            </a:pPr>
            <a:r>
              <a:rPr lang="en-US" sz="1800">
                <a:solidFill>
                  <a:schemeClr val="tx1"/>
                </a:solidFill>
                <a:latin typeface="Arial" charset="0"/>
                <a:ea typeface="ＭＳ Ｐゴシック" charset="0"/>
              </a:rPr>
              <a:t>Doc</a:t>
            </a:r>
          </a:p>
        </p:txBody>
      </p:sp>
    </p:spTree>
    <p:extLst>
      <p:ext uri="{BB962C8B-B14F-4D97-AF65-F5344CB8AC3E}">
        <p14:creationId xmlns:p14="http://schemas.microsoft.com/office/powerpoint/2010/main" val="113915354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309252"/>
                                        </p:tgtEl>
                                        <p:attrNameLst>
                                          <p:attrName>style.visibility</p:attrName>
                                        </p:attrNameLst>
                                      </p:cBhvr>
                                      <p:to>
                                        <p:strVal val="visible"/>
                                      </p:to>
                                    </p:set>
                                    <p:animEffect transition="in" filter="wipe(up)">
                                      <p:cBhvr>
                                        <p:cTn id="7" dur="500"/>
                                        <p:tgtEl>
                                          <p:spTgt spid="3092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8"/>
          <p:cNvSpPr>
            <a:spLocks noGrp="1" noChangeArrowheads="1"/>
          </p:cNvSpPr>
          <p:nvPr>
            <p:ph type="sldNum" sz="quarter" idx="10"/>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fld id="{4CDED8A9-F1DE-47AC-822E-36F04B6FF486}" type="slidenum">
              <a:rPr lang="en-US" altLang="en-US" sz="1000">
                <a:solidFill>
                  <a:srgbClr val="FFFFFF"/>
                </a:solidFill>
              </a:rPr>
              <a:pPr eaLnBrk="1" hangingPunct="1"/>
              <a:t>81</a:t>
            </a:fld>
            <a:endParaRPr lang="en-US" altLang="en-US" sz="1000">
              <a:solidFill>
                <a:srgbClr val="FFFFFF"/>
              </a:solidFill>
            </a:endParaRPr>
          </a:p>
        </p:txBody>
      </p:sp>
      <p:sp>
        <p:nvSpPr>
          <p:cNvPr id="316418" name="Rectangle 2"/>
          <p:cNvSpPr>
            <a:spLocks noGrp="1" noChangeArrowheads="1"/>
          </p:cNvSpPr>
          <p:nvPr>
            <p:ph type="title"/>
          </p:nvPr>
        </p:nvSpPr>
        <p:spPr>
          <a:noFill/>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r>
              <a:rPr lang="en-US" altLang="en-US" smtClean="0"/>
              <a:t>Problems with the Naïve Approach</a:t>
            </a:r>
          </a:p>
        </p:txBody>
      </p:sp>
      <p:sp>
        <p:nvSpPr>
          <p:cNvPr id="316419" name="Rectangle 3"/>
          <p:cNvSpPr>
            <a:spLocks noGrp="1" noChangeArrowheads="1"/>
          </p:cNvSpPr>
          <p:nvPr>
            <p:ph type="body" idx="1"/>
          </p:nvPr>
        </p:nvSpPr>
        <p:spPr>
          <a:xfrm>
            <a:off x="182563" y="1325564"/>
            <a:ext cx="8686800" cy="3954461"/>
          </a:xfrm>
          <a:noFill/>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normAutofit/>
          </a:bodyPr>
          <a:lstStyle/>
          <a:p>
            <a:pPr>
              <a:lnSpc>
                <a:spcPct val="80000"/>
              </a:lnSpc>
              <a:buFont typeface="Wingdings" charset="0"/>
              <a:buChar char="§"/>
              <a:defRPr/>
            </a:pPr>
            <a:r>
              <a:rPr lang="en-US" sz="2000" dirty="0">
                <a:solidFill>
                  <a:srgbClr val="FF0000"/>
                </a:solidFill>
                <a:ea typeface="ＭＳ Ｐゴシック" charset="0"/>
                <a:cs typeface="ＭＳ Ｐゴシック" charset="0"/>
              </a:rPr>
              <a:t>Problem 1: </a:t>
            </a:r>
            <a:r>
              <a:rPr lang="en-US" sz="2000" dirty="0" smtClean="0">
                <a:ea typeface="ＭＳ Ｐゴシック" charset="0"/>
                <a:cs typeface="ＭＳ Ｐゴシック" charset="0"/>
              </a:rPr>
              <a:t>Given </a:t>
            </a:r>
            <a:r>
              <a:rPr lang="en-US" sz="2000" dirty="0">
                <a:ea typeface="ＭＳ Ｐゴシック" charset="0"/>
                <a:cs typeface="ＭＳ Ｐゴシック" charset="0"/>
              </a:rPr>
              <a:t>an </a:t>
            </a:r>
            <a:r>
              <a:rPr lang="en-US" sz="2000" dirty="0" smtClean="0">
                <a:ea typeface="ＭＳ Ｐゴシック" charset="0"/>
                <a:cs typeface="ＭＳ Ｐゴシック" charset="0"/>
              </a:rPr>
              <a:t>HLC, </a:t>
            </a:r>
            <a:r>
              <a:rPr lang="en-US" sz="2000" dirty="0">
                <a:ea typeface="ＭＳ Ｐゴシック" charset="0"/>
                <a:cs typeface="ＭＳ Ｐゴシック" charset="0"/>
              </a:rPr>
              <a:t>the number of possible LLCs may be </a:t>
            </a:r>
            <a:r>
              <a:rPr lang="en-US" sz="2000" dirty="0" smtClean="0">
                <a:ea typeface="ＭＳ Ｐゴシック" charset="0"/>
                <a:cs typeface="ＭＳ Ｐゴシック" charset="0"/>
              </a:rPr>
              <a:t>large</a:t>
            </a:r>
            <a:endParaRPr lang="en-US" sz="2000" dirty="0">
              <a:ea typeface="ＭＳ Ｐゴシック" charset="0"/>
              <a:cs typeface="ＭＳ Ｐゴシック" charset="0"/>
            </a:endParaRPr>
          </a:p>
          <a:p>
            <a:pPr lvl="1">
              <a:lnSpc>
                <a:spcPct val="80000"/>
              </a:lnSpc>
              <a:buFont typeface="Arial" charset="0"/>
              <a:buChar char="–"/>
              <a:defRPr/>
            </a:pPr>
            <a:r>
              <a:rPr lang="en-US" sz="2000" dirty="0">
                <a:ea typeface="ＭＳ Ｐゴシック" charset="0"/>
              </a:rPr>
              <a:t>E.g., HLC is (</a:t>
            </a:r>
            <a:r>
              <a:rPr lang="en-US" sz="2000" i="1" dirty="0">
                <a:latin typeface="Times New Roman" charset="0"/>
                <a:ea typeface="ＭＳ Ｐゴシック" charset="0"/>
              </a:rPr>
              <a:t>t</a:t>
            </a:r>
            <a:r>
              <a:rPr lang="en-US" sz="2000" dirty="0">
                <a:ea typeface="ＭＳ Ｐゴシック" charset="0"/>
              </a:rPr>
              <a:t>, </a:t>
            </a:r>
            <a:r>
              <a:rPr lang="en-US" sz="2000" i="1" dirty="0">
                <a:latin typeface="Times New Roman" charset="0"/>
                <a:ea typeface="ＭＳ Ｐゴシック" charset="0"/>
              </a:rPr>
              <a:t>Dictionary</a:t>
            </a:r>
            <a:r>
              <a:rPr lang="en-US" sz="2000" dirty="0">
                <a:ea typeface="ＭＳ Ｐゴシック" charset="0"/>
              </a:rPr>
              <a:t>), 1000 dictionary entries  </a:t>
            </a:r>
            <a:r>
              <a:rPr lang="en-US" sz="2000" dirty="0" smtClean="0">
                <a:ea typeface="ＭＳ Ｐゴシック" charset="0"/>
                <a:sym typeface="Wingdings" charset="0"/>
              </a:rPr>
              <a:t> </a:t>
            </a:r>
            <a:r>
              <a:rPr lang="en-US" sz="2000" dirty="0">
                <a:ea typeface="ＭＳ Ｐゴシック" charset="0"/>
              </a:rPr>
              <a:t>2</a:t>
            </a:r>
            <a:r>
              <a:rPr lang="en-US" sz="2000" baseline="30000" dirty="0">
                <a:ea typeface="ＭＳ Ｐゴシック" charset="0"/>
              </a:rPr>
              <a:t>999</a:t>
            </a:r>
            <a:r>
              <a:rPr lang="en-US" sz="2000" dirty="0">
                <a:ea typeface="ＭＳ Ｐゴシック" charset="0"/>
              </a:rPr>
              <a:t>-1 possible LLCs </a:t>
            </a:r>
            <a:r>
              <a:rPr lang="en-US" sz="2000" dirty="0" smtClean="0">
                <a:ea typeface="ＭＳ Ｐゴシック" charset="0"/>
              </a:rPr>
              <a:t>!</a:t>
            </a:r>
            <a:endParaRPr lang="en-US" sz="2000" dirty="0">
              <a:ea typeface="ＭＳ Ｐゴシック" charset="0"/>
            </a:endParaRPr>
          </a:p>
          <a:p>
            <a:pPr>
              <a:lnSpc>
                <a:spcPct val="80000"/>
              </a:lnSpc>
              <a:buFont typeface="Wingdings" charset="0"/>
              <a:buChar char="§"/>
              <a:defRPr/>
            </a:pPr>
            <a:r>
              <a:rPr lang="en-US" sz="2000" dirty="0">
                <a:solidFill>
                  <a:srgbClr val="FF0000"/>
                </a:solidFill>
                <a:ea typeface="ＭＳ Ｐゴシック" charset="0"/>
                <a:cs typeface="ＭＳ Ｐゴシック" charset="0"/>
              </a:rPr>
              <a:t>Solution:</a:t>
            </a:r>
            <a:r>
              <a:rPr lang="en-US" sz="2000" dirty="0">
                <a:ea typeface="ＭＳ Ｐゴシック" charset="0"/>
                <a:cs typeface="ＭＳ Ｐゴシック" charset="0"/>
              </a:rPr>
              <a:t> </a:t>
            </a:r>
            <a:r>
              <a:rPr lang="en-US" sz="2000" dirty="0" smtClean="0">
                <a:ea typeface="ＭＳ Ｐゴシック" charset="0"/>
                <a:cs typeface="ＭＳ Ｐゴシック" charset="0"/>
              </a:rPr>
              <a:t>Limit </a:t>
            </a:r>
            <a:r>
              <a:rPr lang="en-US" sz="2000" dirty="0">
                <a:ea typeface="ＭＳ Ｐゴシック" charset="0"/>
                <a:cs typeface="ＭＳ Ｐゴシック" charset="0"/>
              </a:rPr>
              <a:t>the LLCs considered to a set of tractable size, while still considering all feasible combinations of HLCs for </a:t>
            </a:r>
            <a:r>
              <a:rPr lang="en-US" sz="2000" i="1" dirty="0">
                <a:latin typeface="Times New Roman" charset="0"/>
                <a:ea typeface="ＭＳ Ｐゴシック" charset="0"/>
                <a:cs typeface="ＭＳ Ｐゴシック" charset="0"/>
              </a:rPr>
              <a:t>Op</a:t>
            </a:r>
          </a:p>
          <a:p>
            <a:pPr lvl="1">
              <a:lnSpc>
                <a:spcPct val="80000"/>
              </a:lnSpc>
              <a:buFont typeface="Arial" charset="0"/>
              <a:buChar char="–"/>
              <a:defRPr/>
            </a:pPr>
            <a:r>
              <a:rPr lang="en-US" sz="2000" dirty="0">
                <a:ea typeface="ＭＳ Ｐゴシック" charset="0"/>
              </a:rPr>
              <a:t>Generate a single LLC for each of </a:t>
            </a:r>
            <a:r>
              <a:rPr lang="en-US" sz="2000" i="1" dirty="0">
                <a:latin typeface="Times New Roman" charset="0"/>
                <a:ea typeface="ＭＳ Ｐゴシック" charset="0"/>
              </a:rPr>
              <a:t>k</a:t>
            </a:r>
            <a:r>
              <a:rPr lang="en-US" sz="2000" dirty="0">
                <a:ea typeface="ＭＳ Ｐゴシック" charset="0"/>
              </a:rPr>
              <a:t> promising combinations of HLCs for </a:t>
            </a:r>
            <a:r>
              <a:rPr lang="en-US" sz="2000" i="1" dirty="0">
                <a:latin typeface="Times New Roman" charset="0"/>
                <a:ea typeface="ＭＳ Ｐゴシック" charset="0"/>
              </a:rPr>
              <a:t>Op</a:t>
            </a:r>
          </a:p>
          <a:p>
            <a:pPr lvl="1">
              <a:lnSpc>
                <a:spcPct val="80000"/>
              </a:lnSpc>
              <a:buFont typeface="Arial" charset="0"/>
              <a:buChar char="–"/>
              <a:defRPr/>
            </a:pPr>
            <a:r>
              <a:rPr lang="en-US" sz="2000" i="1" dirty="0">
                <a:latin typeface="Times New Roman" charset="0"/>
                <a:ea typeface="ＭＳ Ｐゴシック" charset="0"/>
              </a:rPr>
              <a:t>k</a:t>
            </a:r>
            <a:r>
              <a:rPr lang="en-US" sz="2000" dirty="0">
                <a:ea typeface="ＭＳ Ｐゴシック" charset="0"/>
              </a:rPr>
              <a:t> is the number of LLCs presented to the </a:t>
            </a:r>
            <a:r>
              <a:rPr lang="en-US" sz="2000" dirty="0" smtClean="0">
                <a:ea typeface="ＭＳ Ｐゴシック" charset="0"/>
              </a:rPr>
              <a:t>user</a:t>
            </a:r>
          </a:p>
          <a:p>
            <a:pPr>
              <a:buFont typeface="Wingdings" charset="0"/>
              <a:buChar char="§"/>
              <a:defRPr/>
            </a:pPr>
            <a:r>
              <a:rPr lang="en-US" sz="2000" dirty="0">
                <a:solidFill>
                  <a:srgbClr val="FF0000"/>
                </a:solidFill>
                <a:ea typeface="ＭＳ Ｐゴシック" charset="0"/>
                <a:cs typeface="ＭＳ Ｐゴシック" charset="0"/>
              </a:rPr>
              <a:t>Problem 2:</a:t>
            </a:r>
            <a:r>
              <a:rPr lang="en-US" sz="2000" dirty="0">
                <a:ea typeface="ＭＳ Ｐゴシック" charset="0"/>
                <a:cs typeface="ＭＳ Ｐゴシック" charset="0"/>
              </a:rPr>
              <a:t> </a:t>
            </a:r>
            <a:r>
              <a:rPr lang="en-US" sz="2000" dirty="0" smtClean="0">
                <a:ea typeface="ＭＳ Ｐゴシック" charset="0"/>
                <a:cs typeface="ＭＳ Ｐゴシック" charset="0"/>
              </a:rPr>
              <a:t>Traversing </a:t>
            </a:r>
            <a:r>
              <a:rPr lang="en-US" sz="2000" dirty="0">
                <a:ea typeface="ＭＳ Ｐゴシック" charset="0"/>
                <a:cs typeface="ＭＳ Ｐゴシック" charset="0"/>
              </a:rPr>
              <a:t>the provenance graph is expensive</a:t>
            </a:r>
          </a:p>
          <a:p>
            <a:pPr lvl="1">
              <a:buFont typeface="Arial" charset="0"/>
              <a:buChar char="–"/>
              <a:defRPr/>
            </a:pPr>
            <a:r>
              <a:rPr lang="en-US" sz="2000" i="1" dirty="0">
                <a:latin typeface="Times New Roman" charset="0"/>
                <a:ea typeface="ＭＳ Ｐゴシック" charset="0"/>
              </a:rPr>
              <a:t>O(n</a:t>
            </a:r>
            <a:r>
              <a:rPr lang="en-US" sz="2000" i="1" baseline="30000" dirty="0">
                <a:latin typeface="Times New Roman" charset="0"/>
                <a:ea typeface="ＭＳ Ｐゴシック" charset="0"/>
              </a:rPr>
              <a:t>2</a:t>
            </a:r>
            <a:r>
              <a:rPr lang="en-US" sz="2000" i="1" dirty="0">
                <a:latin typeface="Times New Roman" charset="0"/>
                <a:ea typeface="ＭＳ Ｐゴシック" charset="0"/>
              </a:rPr>
              <a:t>)</a:t>
            </a:r>
            <a:r>
              <a:rPr lang="en-US" sz="2000" dirty="0">
                <a:ea typeface="ＭＳ Ｐゴシック" charset="0"/>
              </a:rPr>
              <a:t>, where </a:t>
            </a:r>
            <a:r>
              <a:rPr lang="en-US" sz="2000" i="1" dirty="0">
                <a:latin typeface="Times New Roman" charset="0"/>
                <a:ea typeface="ＭＳ Ｐゴシック" charset="0"/>
              </a:rPr>
              <a:t>n</a:t>
            </a:r>
            <a:r>
              <a:rPr lang="en-US" sz="2000" dirty="0">
                <a:ea typeface="ＭＳ Ｐゴシック" charset="0"/>
              </a:rPr>
              <a:t> is the size of the operator </a:t>
            </a:r>
            <a:r>
              <a:rPr lang="en-US" sz="2000" dirty="0" smtClean="0">
                <a:ea typeface="ＭＳ Ｐゴシック" charset="0"/>
              </a:rPr>
              <a:t>tree</a:t>
            </a:r>
            <a:endParaRPr lang="en-US" sz="900" dirty="0">
              <a:ea typeface="ＭＳ Ｐゴシック" charset="0"/>
            </a:endParaRPr>
          </a:p>
          <a:p>
            <a:pPr>
              <a:buFont typeface="Wingdings" charset="0"/>
              <a:buChar char="§"/>
              <a:defRPr/>
            </a:pPr>
            <a:r>
              <a:rPr lang="en-US" sz="2000" dirty="0">
                <a:solidFill>
                  <a:srgbClr val="FF0000"/>
                </a:solidFill>
                <a:ea typeface="ＭＳ Ｐゴシック" charset="0"/>
                <a:cs typeface="ＭＳ Ｐゴシック" charset="0"/>
              </a:rPr>
              <a:t>Solution:</a:t>
            </a:r>
            <a:r>
              <a:rPr lang="en-US" sz="2000" dirty="0">
                <a:ea typeface="ＭＳ Ｐゴシック" charset="0"/>
                <a:cs typeface="ＭＳ Ｐゴシック" charset="0"/>
              </a:rPr>
              <a:t> For each </a:t>
            </a:r>
            <a:r>
              <a:rPr lang="en-US" sz="2000" i="1" dirty="0">
                <a:latin typeface="Times New Roman" charset="0"/>
                <a:ea typeface="ＭＳ Ｐゴシック" charset="0"/>
                <a:cs typeface="ＭＳ Ｐゴシック" charset="0"/>
              </a:rPr>
              <a:t>Op</a:t>
            </a:r>
            <a:r>
              <a:rPr lang="en-US" sz="2000" dirty="0">
                <a:ea typeface="ＭＳ Ｐゴシック" charset="0"/>
                <a:cs typeface="ＭＳ Ｐゴシック" charset="0"/>
              </a:rPr>
              <a:t> and tuple </a:t>
            </a:r>
            <a:r>
              <a:rPr lang="en-US" sz="2000" i="1" dirty="0" err="1">
                <a:latin typeface="Times New Roman" charset="0"/>
                <a:ea typeface="ＭＳ Ｐゴシック" charset="0"/>
                <a:cs typeface="ＭＳ Ｐゴシック" charset="0"/>
              </a:rPr>
              <a:t>t</a:t>
            </a:r>
            <a:r>
              <a:rPr lang="en-US" sz="2000" i="1" baseline="-25000" dirty="0" err="1">
                <a:latin typeface="Times New Roman" charset="0"/>
                <a:ea typeface="ＭＳ Ｐゴシック" charset="0"/>
                <a:cs typeface="ＭＳ Ｐゴシック" charset="0"/>
              </a:rPr>
              <a:t>i</a:t>
            </a:r>
            <a:r>
              <a:rPr lang="en-US" sz="2000" dirty="0">
                <a:ea typeface="ＭＳ Ｐゴシック" charset="0"/>
                <a:cs typeface="ＭＳ Ｐゴシック" charset="0"/>
              </a:rPr>
              <a:t> in the output of </a:t>
            </a:r>
            <a:r>
              <a:rPr lang="en-US" sz="2000" i="1" dirty="0">
                <a:latin typeface="Times New Roman" charset="0"/>
                <a:ea typeface="ＭＳ Ｐゴシック" charset="0"/>
                <a:cs typeface="ＭＳ Ｐゴシック" charset="0"/>
              </a:rPr>
              <a:t>Op</a:t>
            </a:r>
            <a:r>
              <a:rPr lang="en-US" sz="2000" dirty="0">
                <a:ea typeface="ＭＳ Ｐゴシック" charset="0"/>
                <a:cs typeface="ＭＳ Ｐゴシック" charset="0"/>
              </a:rPr>
              <a:t>, remember mapping </a:t>
            </a:r>
            <a:r>
              <a:rPr lang="en-US" sz="2000" i="1" dirty="0" err="1">
                <a:latin typeface="Times New Roman" charset="0"/>
                <a:ea typeface="ＭＳ Ｐゴシック" charset="0"/>
                <a:cs typeface="ＭＳ Ｐゴシック" charset="0"/>
              </a:rPr>
              <a:t>t</a:t>
            </a:r>
            <a:r>
              <a:rPr lang="en-US" sz="2000" i="1" baseline="-25000" dirty="0" err="1">
                <a:latin typeface="Times New Roman" charset="0"/>
                <a:ea typeface="ＭＳ Ｐゴシック" charset="0"/>
                <a:cs typeface="ＭＳ Ｐゴシック" charset="0"/>
              </a:rPr>
              <a:t>i</a:t>
            </a:r>
            <a:r>
              <a:rPr lang="en-US" sz="2000" dirty="0">
                <a:ea typeface="ＭＳ Ｐゴシック" charset="0"/>
                <a:cs typeface="ＭＳ Ｐゴシック" charset="0"/>
              </a:rPr>
              <a:t> </a:t>
            </a:r>
            <a:r>
              <a:rPr lang="en-US" sz="2000" dirty="0">
                <a:ea typeface="ＭＳ Ｐゴシック" charset="0"/>
                <a:cs typeface="ＭＳ Ｐゴシック" charset="0"/>
                <a:sym typeface="Wingdings" charset="0"/>
              </a:rPr>
              <a:t></a:t>
            </a:r>
            <a:r>
              <a:rPr lang="en-US" sz="2000" dirty="0">
                <a:ea typeface="ＭＳ Ｐゴシック" charset="0"/>
                <a:cs typeface="ＭＳ Ｐゴシック" charset="0"/>
              </a:rPr>
              <a:t> {set of affected output tuples}</a:t>
            </a:r>
          </a:p>
          <a:p>
            <a:pPr lvl="1">
              <a:buFont typeface="Wingdings" charset="0"/>
              <a:buChar char="§"/>
              <a:defRPr/>
            </a:pPr>
            <a:r>
              <a:rPr lang="en-US" sz="2000" b="1" dirty="0">
                <a:ea typeface="ＭＳ Ｐゴシック" charset="0"/>
                <a:cs typeface="ＭＳ Ｐゴシック" charset="0"/>
              </a:rPr>
              <a:t>Transparent ML: </a:t>
            </a:r>
            <a:r>
              <a:rPr lang="en-US" sz="2000" dirty="0">
                <a:ea typeface="ＭＳ Ｐゴシック" charset="0"/>
                <a:cs typeface="ＭＳ Ｐゴシック" charset="0"/>
              </a:rPr>
              <a:t>Mapping can be computed efficiently because model is explainable!</a:t>
            </a:r>
          </a:p>
          <a:p>
            <a:pPr lvl="1">
              <a:lnSpc>
                <a:spcPct val="80000"/>
              </a:lnSpc>
              <a:buFont typeface="Arial" charset="0"/>
              <a:buChar char="–"/>
              <a:defRPr/>
            </a:pPr>
            <a:endParaRPr lang="en-US" sz="2000" dirty="0">
              <a:ea typeface="ＭＳ Ｐゴシック" charset="0"/>
            </a:endParaRPr>
          </a:p>
          <a:p>
            <a:pPr>
              <a:lnSpc>
                <a:spcPct val="80000"/>
              </a:lnSpc>
              <a:buFont typeface="Wingdings" charset="0"/>
              <a:buNone/>
              <a:defRPr/>
            </a:pPr>
            <a:endParaRPr lang="en-US" sz="2000" i="1" dirty="0">
              <a:latin typeface="Times New Roman" charset="0"/>
              <a:ea typeface="ＭＳ Ｐゴシック" charset="0"/>
              <a:cs typeface="ＭＳ Ｐゴシック" charset="0"/>
            </a:endParaRPr>
          </a:p>
          <a:p>
            <a:pPr>
              <a:lnSpc>
                <a:spcPct val="80000"/>
              </a:lnSpc>
              <a:buFont typeface="Wingdings" charset="0"/>
              <a:buChar char="§"/>
              <a:defRPr/>
            </a:pPr>
            <a:endParaRPr lang="en-US" sz="2000" dirty="0">
              <a:ea typeface="ＭＳ Ｐゴシック" charset="0"/>
              <a:cs typeface="ＭＳ Ｐゴシック" charset="0"/>
            </a:endParaRPr>
          </a:p>
        </p:txBody>
      </p:sp>
      <p:grpSp>
        <p:nvGrpSpPr>
          <p:cNvPr id="5" name="Group 4"/>
          <p:cNvGrpSpPr>
            <a:grpSpLocks/>
          </p:cNvGrpSpPr>
          <p:nvPr/>
        </p:nvGrpSpPr>
        <p:grpSpPr bwMode="auto">
          <a:xfrm>
            <a:off x="1219200" y="4879975"/>
            <a:ext cx="6172200" cy="2057400"/>
            <a:chOff x="576" y="2640"/>
            <a:chExt cx="3888" cy="1296"/>
          </a:xfrm>
        </p:grpSpPr>
        <p:sp>
          <p:nvSpPr>
            <p:cNvPr id="6" name="Oval 5"/>
            <p:cNvSpPr>
              <a:spLocks noChangeArrowheads="1"/>
            </p:cNvSpPr>
            <p:nvPr/>
          </p:nvSpPr>
          <p:spPr bwMode="auto">
            <a:xfrm>
              <a:off x="2688" y="2688"/>
              <a:ext cx="1776" cy="1008"/>
            </a:xfrm>
            <a:prstGeom prst="ellipse">
              <a:avLst/>
            </a:prstGeom>
            <a:solidFill>
              <a:srgbClr val="DDDDDD"/>
            </a:solidFill>
            <a:ln w="19050">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800">
                <a:solidFill>
                  <a:schemeClr val="bg1"/>
                </a:solidFill>
                <a:latin typeface="Arial" charset="0"/>
                <a:ea typeface="ＭＳ Ｐゴシック" charset="0"/>
              </a:endParaRPr>
            </a:p>
          </p:txBody>
        </p:sp>
        <p:sp>
          <p:nvSpPr>
            <p:cNvPr id="7" name="Oval 6"/>
            <p:cNvSpPr>
              <a:spLocks noChangeArrowheads="1"/>
            </p:cNvSpPr>
            <p:nvPr/>
          </p:nvSpPr>
          <p:spPr bwMode="auto">
            <a:xfrm>
              <a:off x="3168" y="3264"/>
              <a:ext cx="528" cy="432"/>
            </a:xfrm>
            <a:prstGeom prst="ellipse">
              <a:avLst/>
            </a:prstGeom>
            <a:solidFill>
              <a:srgbClr val="C0C0C0"/>
            </a:solidFill>
            <a:ln w="19050">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8" name="Oval 7"/>
            <p:cNvSpPr>
              <a:spLocks noChangeArrowheads="1"/>
            </p:cNvSpPr>
            <p:nvPr/>
          </p:nvSpPr>
          <p:spPr bwMode="auto">
            <a:xfrm>
              <a:off x="3264" y="2823"/>
              <a:ext cx="336" cy="336"/>
            </a:xfrm>
            <a:prstGeom prst="ellipse">
              <a:avLst/>
            </a:prstGeom>
            <a:solidFill>
              <a:srgbClr val="C0C0C0"/>
            </a:solidFill>
            <a:ln w="19050">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9" name="Text Box 8"/>
            <p:cNvSpPr txBox="1">
              <a:spLocks noChangeArrowheads="1"/>
            </p:cNvSpPr>
            <p:nvPr/>
          </p:nvSpPr>
          <p:spPr bwMode="auto">
            <a:xfrm>
              <a:off x="2976" y="2976"/>
              <a:ext cx="200"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defRPr/>
              </a:pPr>
              <a:r>
                <a:rPr lang="en-US" sz="1800">
                  <a:solidFill>
                    <a:srgbClr val="33CC33"/>
                  </a:solidFill>
                  <a:latin typeface="Arial" charset="0"/>
                  <a:ea typeface="ＭＳ Ｐゴシック" charset="0"/>
                </a:rPr>
                <a:t>+</a:t>
              </a:r>
            </a:p>
          </p:txBody>
        </p:sp>
        <p:sp>
          <p:nvSpPr>
            <p:cNvPr id="10" name="Text Box 9"/>
            <p:cNvSpPr txBox="1">
              <a:spLocks noChangeArrowheads="1"/>
            </p:cNvSpPr>
            <p:nvPr/>
          </p:nvSpPr>
          <p:spPr bwMode="auto">
            <a:xfrm>
              <a:off x="3072" y="2928"/>
              <a:ext cx="200"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defRPr/>
              </a:pPr>
              <a:r>
                <a:rPr lang="en-US" sz="1800">
                  <a:solidFill>
                    <a:srgbClr val="33CC33"/>
                  </a:solidFill>
                  <a:latin typeface="Arial" charset="0"/>
                  <a:ea typeface="ＭＳ Ｐゴシック" charset="0"/>
                </a:rPr>
                <a:t>+</a:t>
              </a:r>
            </a:p>
          </p:txBody>
        </p:sp>
        <p:sp>
          <p:nvSpPr>
            <p:cNvPr id="11" name="Text Box 10"/>
            <p:cNvSpPr txBox="1">
              <a:spLocks noChangeArrowheads="1"/>
            </p:cNvSpPr>
            <p:nvPr/>
          </p:nvSpPr>
          <p:spPr bwMode="auto">
            <a:xfrm>
              <a:off x="3064" y="3024"/>
              <a:ext cx="200"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defRPr/>
              </a:pPr>
              <a:r>
                <a:rPr lang="en-US" sz="1800">
                  <a:solidFill>
                    <a:srgbClr val="33CC33"/>
                  </a:solidFill>
                  <a:latin typeface="Arial" charset="0"/>
                  <a:ea typeface="ＭＳ Ｐゴシック" charset="0"/>
                </a:rPr>
                <a:t>+</a:t>
              </a:r>
            </a:p>
          </p:txBody>
        </p:sp>
        <p:sp>
          <p:nvSpPr>
            <p:cNvPr id="12" name="Text Box 11"/>
            <p:cNvSpPr txBox="1">
              <a:spLocks noChangeArrowheads="1"/>
            </p:cNvSpPr>
            <p:nvPr/>
          </p:nvSpPr>
          <p:spPr bwMode="auto">
            <a:xfrm>
              <a:off x="3264" y="3120"/>
              <a:ext cx="200"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defRPr/>
              </a:pPr>
              <a:r>
                <a:rPr lang="en-US" sz="1800">
                  <a:solidFill>
                    <a:srgbClr val="33CC33"/>
                  </a:solidFill>
                  <a:latin typeface="Arial" charset="0"/>
                  <a:ea typeface="ＭＳ Ｐゴシック" charset="0"/>
                </a:rPr>
                <a:t>+</a:t>
              </a:r>
            </a:p>
          </p:txBody>
        </p:sp>
        <p:sp>
          <p:nvSpPr>
            <p:cNvPr id="13" name="Text Box 12"/>
            <p:cNvSpPr txBox="1">
              <a:spLocks noChangeArrowheads="1"/>
            </p:cNvSpPr>
            <p:nvPr/>
          </p:nvSpPr>
          <p:spPr bwMode="auto">
            <a:xfrm>
              <a:off x="3552" y="2736"/>
              <a:ext cx="200"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defRPr/>
              </a:pPr>
              <a:r>
                <a:rPr lang="en-US" sz="1800">
                  <a:solidFill>
                    <a:srgbClr val="33CC33"/>
                  </a:solidFill>
                  <a:latin typeface="Arial" charset="0"/>
                  <a:ea typeface="ＭＳ Ｐゴシック" charset="0"/>
                </a:rPr>
                <a:t>+</a:t>
              </a:r>
            </a:p>
          </p:txBody>
        </p:sp>
        <p:sp>
          <p:nvSpPr>
            <p:cNvPr id="14" name="Text Box 13"/>
            <p:cNvSpPr txBox="1">
              <a:spLocks noChangeArrowheads="1"/>
            </p:cNvSpPr>
            <p:nvPr/>
          </p:nvSpPr>
          <p:spPr bwMode="auto">
            <a:xfrm>
              <a:off x="3256" y="2832"/>
              <a:ext cx="200"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defRPr/>
              </a:pPr>
              <a:r>
                <a:rPr lang="en-US" sz="1800">
                  <a:solidFill>
                    <a:srgbClr val="33CC33"/>
                  </a:solidFill>
                  <a:latin typeface="Arial" charset="0"/>
                  <a:ea typeface="ＭＳ Ｐゴシック" charset="0"/>
                </a:rPr>
                <a:t>+</a:t>
              </a:r>
            </a:p>
          </p:txBody>
        </p:sp>
        <p:sp>
          <p:nvSpPr>
            <p:cNvPr id="15" name="Text Box 14"/>
            <p:cNvSpPr txBox="1">
              <a:spLocks noChangeArrowheads="1"/>
            </p:cNvSpPr>
            <p:nvPr/>
          </p:nvSpPr>
          <p:spPr bwMode="auto">
            <a:xfrm>
              <a:off x="3352" y="2784"/>
              <a:ext cx="200"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defRPr/>
              </a:pPr>
              <a:r>
                <a:rPr lang="en-US" sz="1800">
                  <a:solidFill>
                    <a:srgbClr val="33CC33"/>
                  </a:solidFill>
                  <a:latin typeface="Arial" charset="0"/>
                  <a:ea typeface="ＭＳ Ｐゴシック" charset="0"/>
                </a:rPr>
                <a:t>+</a:t>
              </a:r>
            </a:p>
          </p:txBody>
        </p:sp>
        <p:sp>
          <p:nvSpPr>
            <p:cNvPr id="16" name="Text Box 15"/>
            <p:cNvSpPr txBox="1">
              <a:spLocks noChangeArrowheads="1"/>
            </p:cNvSpPr>
            <p:nvPr/>
          </p:nvSpPr>
          <p:spPr bwMode="auto">
            <a:xfrm>
              <a:off x="3304" y="2976"/>
              <a:ext cx="200"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defRPr/>
              </a:pPr>
              <a:r>
                <a:rPr lang="en-US" sz="1800">
                  <a:solidFill>
                    <a:srgbClr val="33CC33"/>
                  </a:solidFill>
                  <a:latin typeface="Arial" charset="0"/>
                  <a:ea typeface="ＭＳ Ｐゴシック" charset="0"/>
                </a:rPr>
                <a:t>+</a:t>
              </a:r>
            </a:p>
          </p:txBody>
        </p:sp>
        <p:sp>
          <p:nvSpPr>
            <p:cNvPr id="17" name="Text Box 16"/>
            <p:cNvSpPr txBox="1">
              <a:spLocks noChangeArrowheads="1"/>
            </p:cNvSpPr>
            <p:nvPr/>
          </p:nvSpPr>
          <p:spPr bwMode="auto">
            <a:xfrm>
              <a:off x="3544" y="2976"/>
              <a:ext cx="200"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defRPr/>
              </a:pPr>
              <a:r>
                <a:rPr lang="en-US" sz="1800">
                  <a:solidFill>
                    <a:srgbClr val="33CC33"/>
                  </a:solidFill>
                  <a:latin typeface="Arial" charset="0"/>
                  <a:ea typeface="ＭＳ Ｐゴシック" charset="0"/>
                </a:rPr>
                <a:t>+</a:t>
              </a:r>
            </a:p>
          </p:txBody>
        </p:sp>
        <p:sp>
          <p:nvSpPr>
            <p:cNvPr id="18" name="Text Box 17"/>
            <p:cNvSpPr txBox="1">
              <a:spLocks noChangeArrowheads="1"/>
            </p:cNvSpPr>
            <p:nvPr/>
          </p:nvSpPr>
          <p:spPr bwMode="auto">
            <a:xfrm>
              <a:off x="3688" y="3072"/>
              <a:ext cx="200"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defRPr/>
              </a:pPr>
              <a:r>
                <a:rPr lang="en-US" sz="1800">
                  <a:solidFill>
                    <a:srgbClr val="33CC33"/>
                  </a:solidFill>
                  <a:latin typeface="Arial" charset="0"/>
                  <a:ea typeface="ＭＳ Ｐゴシック" charset="0"/>
                </a:rPr>
                <a:t>+</a:t>
              </a:r>
            </a:p>
          </p:txBody>
        </p:sp>
        <p:sp>
          <p:nvSpPr>
            <p:cNvPr id="19" name="Text Box 18"/>
            <p:cNvSpPr txBox="1">
              <a:spLocks noChangeArrowheads="1"/>
            </p:cNvSpPr>
            <p:nvPr/>
          </p:nvSpPr>
          <p:spPr bwMode="auto">
            <a:xfrm>
              <a:off x="2832" y="2880"/>
              <a:ext cx="200"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defRPr/>
              </a:pPr>
              <a:r>
                <a:rPr lang="en-US" sz="1800">
                  <a:solidFill>
                    <a:srgbClr val="33CC33"/>
                  </a:solidFill>
                  <a:latin typeface="Arial" charset="0"/>
                  <a:ea typeface="ＭＳ Ｐゴシック" charset="0"/>
                </a:rPr>
                <a:t>+</a:t>
              </a:r>
            </a:p>
          </p:txBody>
        </p:sp>
        <p:sp>
          <p:nvSpPr>
            <p:cNvPr id="20" name="Text Box 19"/>
            <p:cNvSpPr txBox="1">
              <a:spLocks noChangeArrowheads="1"/>
            </p:cNvSpPr>
            <p:nvPr/>
          </p:nvSpPr>
          <p:spPr bwMode="auto">
            <a:xfrm>
              <a:off x="3256" y="2832"/>
              <a:ext cx="200"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defRPr/>
              </a:pPr>
              <a:r>
                <a:rPr lang="en-US" sz="1800">
                  <a:solidFill>
                    <a:srgbClr val="33CC33"/>
                  </a:solidFill>
                  <a:latin typeface="Arial" charset="0"/>
                  <a:ea typeface="ＭＳ Ｐゴシック" charset="0"/>
                </a:rPr>
                <a:t>+</a:t>
              </a:r>
            </a:p>
          </p:txBody>
        </p:sp>
        <p:sp>
          <p:nvSpPr>
            <p:cNvPr id="21" name="Text Box 20"/>
            <p:cNvSpPr txBox="1">
              <a:spLocks noChangeArrowheads="1"/>
            </p:cNvSpPr>
            <p:nvPr/>
          </p:nvSpPr>
          <p:spPr bwMode="auto">
            <a:xfrm>
              <a:off x="2736" y="3024"/>
              <a:ext cx="200"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defRPr/>
              </a:pPr>
              <a:r>
                <a:rPr lang="en-US" sz="1800">
                  <a:solidFill>
                    <a:srgbClr val="33CC33"/>
                  </a:solidFill>
                  <a:latin typeface="Arial" charset="0"/>
                  <a:ea typeface="ＭＳ Ｐゴシック" charset="0"/>
                </a:rPr>
                <a:t>+</a:t>
              </a:r>
            </a:p>
          </p:txBody>
        </p:sp>
        <p:sp>
          <p:nvSpPr>
            <p:cNvPr id="22" name="Text Box 21"/>
            <p:cNvSpPr txBox="1">
              <a:spLocks noChangeArrowheads="1"/>
            </p:cNvSpPr>
            <p:nvPr/>
          </p:nvSpPr>
          <p:spPr bwMode="auto">
            <a:xfrm>
              <a:off x="3024" y="2841"/>
              <a:ext cx="200"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defRPr/>
              </a:pPr>
              <a:r>
                <a:rPr lang="en-US" sz="1800">
                  <a:solidFill>
                    <a:srgbClr val="33CC33"/>
                  </a:solidFill>
                  <a:latin typeface="Arial" charset="0"/>
                  <a:ea typeface="ＭＳ Ｐゴシック" charset="0"/>
                </a:rPr>
                <a:t>+</a:t>
              </a:r>
            </a:p>
          </p:txBody>
        </p:sp>
        <p:sp>
          <p:nvSpPr>
            <p:cNvPr id="23" name="Text Box 22"/>
            <p:cNvSpPr txBox="1">
              <a:spLocks noChangeArrowheads="1"/>
            </p:cNvSpPr>
            <p:nvPr/>
          </p:nvSpPr>
          <p:spPr bwMode="auto">
            <a:xfrm>
              <a:off x="3744" y="2832"/>
              <a:ext cx="200"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defRPr/>
              </a:pPr>
              <a:r>
                <a:rPr lang="en-US" sz="1800">
                  <a:solidFill>
                    <a:srgbClr val="33CC33"/>
                  </a:solidFill>
                  <a:latin typeface="Arial" charset="0"/>
                  <a:ea typeface="ＭＳ Ｐゴシック" charset="0"/>
                </a:rPr>
                <a:t>+</a:t>
              </a:r>
            </a:p>
          </p:txBody>
        </p:sp>
        <p:sp>
          <p:nvSpPr>
            <p:cNvPr id="24" name="Text Box 23"/>
            <p:cNvSpPr txBox="1">
              <a:spLocks noChangeArrowheads="1"/>
            </p:cNvSpPr>
            <p:nvPr/>
          </p:nvSpPr>
          <p:spPr bwMode="auto">
            <a:xfrm>
              <a:off x="3984" y="2880"/>
              <a:ext cx="200"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defRPr/>
              </a:pPr>
              <a:r>
                <a:rPr lang="en-US" sz="1800">
                  <a:solidFill>
                    <a:srgbClr val="33CC33"/>
                  </a:solidFill>
                  <a:latin typeface="Arial" charset="0"/>
                  <a:ea typeface="ＭＳ Ｐゴシック" charset="0"/>
                </a:rPr>
                <a:t>+</a:t>
              </a:r>
            </a:p>
          </p:txBody>
        </p:sp>
        <p:sp>
          <p:nvSpPr>
            <p:cNvPr id="25" name="Text Box 24"/>
            <p:cNvSpPr txBox="1">
              <a:spLocks noChangeArrowheads="1"/>
            </p:cNvSpPr>
            <p:nvPr/>
          </p:nvSpPr>
          <p:spPr bwMode="auto">
            <a:xfrm>
              <a:off x="3840" y="3024"/>
              <a:ext cx="200"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defRPr/>
              </a:pPr>
              <a:r>
                <a:rPr lang="en-US" sz="1800">
                  <a:solidFill>
                    <a:srgbClr val="33CC33"/>
                  </a:solidFill>
                  <a:latin typeface="Arial" charset="0"/>
                  <a:ea typeface="ＭＳ Ｐゴシック" charset="0"/>
                </a:rPr>
                <a:t>+</a:t>
              </a:r>
            </a:p>
          </p:txBody>
        </p:sp>
        <p:sp>
          <p:nvSpPr>
            <p:cNvPr id="26" name="Text Box 25"/>
            <p:cNvSpPr txBox="1">
              <a:spLocks noChangeArrowheads="1"/>
            </p:cNvSpPr>
            <p:nvPr/>
          </p:nvSpPr>
          <p:spPr bwMode="auto">
            <a:xfrm>
              <a:off x="3744" y="2736"/>
              <a:ext cx="200"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defRPr/>
              </a:pPr>
              <a:r>
                <a:rPr lang="en-US" sz="1800">
                  <a:solidFill>
                    <a:srgbClr val="33CC33"/>
                  </a:solidFill>
                  <a:latin typeface="Arial" charset="0"/>
                  <a:ea typeface="ＭＳ Ｐゴシック" charset="0"/>
                </a:rPr>
                <a:t>+</a:t>
              </a:r>
            </a:p>
          </p:txBody>
        </p:sp>
        <p:sp>
          <p:nvSpPr>
            <p:cNvPr id="27" name="Text Box 26"/>
            <p:cNvSpPr txBox="1">
              <a:spLocks noChangeArrowheads="1"/>
            </p:cNvSpPr>
            <p:nvPr/>
          </p:nvSpPr>
          <p:spPr bwMode="auto">
            <a:xfrm>
              <a:off x="3264" y="2640"/>
              <a:ext cx="200"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defRPr/>
              </a:pPr>
              <a:r>
                <a:rPr lang="en-US" sz="1800">
                  <a:solidFill>
                    <a:srgbClr val="33CC33"/>
                  </a:solidFill>
                  <a:latin typeface="Arial" charset="0"/>
                  <a:ea typeface="ＭＳ Ｐゴシック" charset="0"/>
                </a:rPr>
                <a:t>+</a:t>
              </a:r>
            </a:p>
          </p:txBody>
        </p:sp>
        <p:sp>
          <p:nvSpPr>
            <p:cNvPr id="28" name="Text Box 27"/>
            <p:cNvSpPr txBox="1">
              <a:spLocks noChangeArrowheads="1"/>
            </p:cNvSpPr>
            <p:nvPr/>
          </p:nvSpPr>
          <p:spPr bwMode="auto">
            <a:xfrm>
              <a:off x="3408" y="2688"/>
              <a:ext cx="200"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defRPr/>
              </a:pPr>
              <a:r>
                <a:rPr lang="en-US" sz="1800">
                  <a:solidFill>
                    <a:srgbClr val="33CC33"/>
                  </a:solidFill>
                  <a:latin typeface="Arial" charset="0"/>
                  <a:ea typeface="ＭＳ Ｐゴシック" charset="0"/>
                </a:rPr>
                <a:t>+</a:t>
              </a:r>
            </a:p>
          </p:txBody>
        </p:sp>
        <p:sp>
          <p:nvSpPr>
            <p:cNvPr id="29" name="Text Box 28"/>
            <p:cNvSpPr txBox="1">
              <a:spLocks noChangeArrowheads="1"/>
            </p:cNvSpPr>
            <p:nvPr/>
          </p:nvSpPr>
          <p:spPr bwMode="auto">
            <a:xfrm>
              <a:off x="3456" y="3024"/>
              <a:ext cx="200"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defRPr/>
              </a:pPr>
              <a:r>
                <a:rPr lang="en-US" sz="1800">
                  <a:solidFill>
                    <a:srgbClr val="33CC33"/>
                  </a:solidFill>
                  <a:latin typeface="Arial" charset="0"/>
                  <a:ea typeface="ＭＳ Ｐゴシック" charset="0"/>
                </a:rPr>
                <a:t>+</a:t>
              </a:r>
            </a:p>
          </p:txBody>
        </p:sp>
        <p:sp>
          <p:nvSpPr>
            <p:cNvPr id="30" name="Text Box 29"/>
            <p:cNvSpPr txBox="1">
              <a:spLocks noChangeArrowheads="1"/>
            </p:cNvSpPr>
            <p:nvPr/>
          </p:nvSpPr>
          <p:spPr bwMode="auto">
            <a:xfrm>
              <a:off x="3888" y="2784"/>
              <a:ext cx="200"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defRPr/>
              </a:pPr>
              <a:r>
                <a:rPr lang="en-US" sz="1800">
                  <a:solidFill>
                    <a:srgbClr val="33CC33"/>
                  </a:solidFill>
                  <a:latin typeface="Arial" charset="0"/>
                  <a:ea typeface="ＭＳ Ｐゴシック" charset="0"/>
                </a:rPr>
                <a:t>+</a:t>
              </a:r>
            </a:p>
          </p:txBody>
        </p:sp>
        <p:sp>
          <p:nvSpPr>
            <p:cNvPr id="31" name="Text Box 30"/>
            <p:cNvSpPr txBox="1">
              <a:spLocks noChangeArrowheads="1"/>
            </p:cNvSpPr>
            <p:nvPr/>
          </p:nvSpPr>
          <p:spPr bwMode="auto">
            <a:xfrm>
              <a:off x="4128" y="2880"/>
              <a:ext cx="200"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defRPr/>
              </a:pPr>
              <a:r>
                <a:rPr lang="en-US" sz="1800">
                  <a:solidFill>
                    <a:srgbClr val="33CC33"/>
                  </a:solidFill>
                  <a:latin typeface="Arial" charset="0"/>
                  <a:ea typeface="ＭＳ Ｐゴシック" charset="0"/>
                </a:rPr>
                <a:t>+</a:t>
              </a:r>
            </a:p>
          </p:txBody>
        </p:sp>
        <p:sp>
          <p:nvSpPr>
            <p:cNvPr id="32" name="Text Box 31"/>
            <p:cNvSpPr txBox="1">
              <a:spLocks noChangeArrowheads="1"/>
            </p:cNvSpPr>
            <p:nvPr/>
          </p:nvSpPr>
          <p:spPr bwMode="auto">
            <a:xfrm>
              <a:off x="3696" y="2928"/>
              <a:ext cx="200"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defRPr/>
              </a:pPr>
              <a:r>
                <a:rPr lang="en-US" sz="1800">
                  <a:solidFill>
                    <a:srgbClr val="33CC33"/>
                  </a:solidFill>
                  <a:latin typeface="Arial" charset="0"/>
                  <a:ea typeface="ＭＳ Ｐゴシック" charset="0"/>
                </a:rPr>
                <a:t>+</a:t>
              </a:r>
            </a:p>
          </p:txBody>
        </p:sp>
        <p:sp>
          <p:nvSpPr>
            <p:cNvPr id="33" name="Text Box 32"/>
            <p:cNvSpPr txBox="1">
              <a:spLocks noChangeArrowheads="1"/>
            </p:cNvSpPr>
            <p:nvPr/>
          </p:nvSpPr>
          <p:spPr bwMode="auto">
            <a:xfrm>
              <a:off x="3456" y="2880"/>
              <a:ext cx="200"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defRPr/>
              </a:pPr>
              <a:r>
                <a:rPr lang="en-US" sz="1800">
                  <a:solidFill>
                    <a:srgbClr val="33CC33"/>
                  </a:solidFill>
                  <a:latin typeface="Arial" charset="0"/>
                  <a:ea typeface="ＭＳ Ｐゴシック" charset="0"/>
                </a:rPr>
                <a:t>+</a:t>
              </a:r>
            </a:p>
          </p:txBody>
        </p:sp>
        <p:sp>
          <p:nvSpPr>
            <p:cNvPr id="34" name="Text Box 33"/>
            <p:cNvSpPr txBox="1">
              <a:spLocks noChangeArrowheads="1"/>
            </p:cNvSpPr>
            <p:nvPr/>
          </p:nvSpPr>
          <p:spPr bwMode="auto">
            <a:xfrm>
              <a:off x="2928" y="3312"/>
              <a:ext cx="164"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defRPr/>
              </a:pPr>
              <a:r>
                <a:rPr lang="en-US" sz="1800">
                  <a:solidFill>
                    <a:srgbClr val="FF0000"/>
                  </a:solidFill>
                  <a:latin typeface="Arial" charset="0"/>
                  <a:ea typeface="ＭＳ Ｐゴシック" charset="0"/>
                </a:rPr>
                <a:t>-</a:t>
              </a:r>
            </a:p>
          </p:txBody>
        </p:sp>
        <p:sp>
          <p:nvSpPr>
            <p:cNvPr id="35" name="Text Box 34"/>
            <p:cNvSpPr txBox="1">
              <a:spLocks noChangeArrowheads="1"/>
            </p:cNvSpPr>
            <p:nvPr/>
          </p:nvSpPr>
          <p:spPr bwMode="auto">
            <a:xfrm>
              <a:off x="3024" y="3408"/>
              <a:ext cx="164"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defRPr/>
              </a:pPr>
              <a:r>
                <a:rPr lang="en-US" sz="1800">
                  <a:solidFill>
                    <a:srgbClr val="FF0000"/>
                  </a:solidFill>
                  <a:latin typeface="Arial" charset="0"/>
                  <a:ea typeface="ＭＳ Ｐゴシック" charset="0"/>
                </a:rPr>
                <a:t>-</a:t>
              </a:r>
            </a:p>
          </p:txBody>
        </p:sp>
        <p:sp>
          <p:nvSpPr>
            <p:cNvPr id="36" name="Text Box 35"/>
            <p:cNvSpPr txBox="1">
              <a:spLocks noChangeArrowheads="1"/>
            </p:cNvSpPr>
            <p:nvPr/>
          </p:nvSpPr>
          <p:spPr bwMode="auto">
            <a:xfrm>
              <a:off x="3120" y="3360"/>
              <a:ext cx="164"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defRPr/>
              </a:pPr>
              <a:r>
                <a:rPr lang="en-US" sz="1800">
                  <a:solidFill>
                    <a:srgbClr val="FF0000"/>
                  </a:solidFill>
                  <a:latin typeface="Arial" charset="0"/>
                  <a:ea typeface="ＭＳ Ｐゴシック" charset="0"/>
                </a:rPr>
                <a:t>-</a:t>
              </a:r>
            </a:p>
          </p:txBody>
        </p:sp>
        <p:sp>
          <p:nvSpPr>
            <p:cNvPr id="37" name="Text Box 36"/>
            <p:cNvSpPr txBox="1">
              <a:spLocks noChangeArrowheads="1"/>
            </p:cNvSpPr>
            <p:nvPr/>
          </p:nvSpPr>
          <p:spPr bwMode="auto">
            <a:xfrm>
              <a:off x="3216" y="3408"/>
              <a:ext cx="164"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defRPr/>
              </a:pPr>
              <a:r>
                <a:rPr lang="en-US" sz="1800">
                  <a:solidFill>
                    <a:srgbClr val="FF0000"/>
                  </a:solidFill>
                  <a:latin typeface="Arial" charset="0"/>
                  <a:ea typeface="ＭＳ Ｐゴシック" charset="0"/>
                </a:rPr>
                <a:t>-</a:t>
              </a:r>
            </a:p>
          </p:txBody>
        </p:sp>
        <p:sp>
          <p:nvSpPr>
            <p:cNvPr id="38" name="Text Box 37"/>
            <p:cNvSpPr txBox="1">
              <a:spLocks noChangeArrowheads="1"/>
            </p:cNvSpPr>
            <p:nvPr/>
          </p:nvSpPr>
          <p:spPr bwMode="auto">
            <a:xfrm>
              <a:off x="3216" y="3465"/>
              <a:ext cx="164"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defRPr/>
              </a:pPr>
              <a:r>
                <a:rPr lang="en-US" sz="1800">
                  <a:solidFill>
                    <a:srgbClr val="FF0000"/>
                  </a:solidFill>
                  <a:latin typeface="Arial" charset="0"/>
                  <a:ea typeface="ＭＳ Ｐゴシック" charset="0"/>
                </a:rPr>
                <a:t>-</a:t>
              </a:r>
            </a:p>
          </p:txBody>
        </p:sp>
        <p:sp>
          <p:nvSpPr>
            <p:cNvPr id="39" name="Text Box 38"/>
            <p:cNvSpPr txBox="1">
              <a:spLocks noChangeArrowheads="1"/>
            </p:cNvSpPr>
            <p:nvPr/>
          </p:nvSpPr>
          <p:spPr bwMode="auto">
            <a:xfrm>
              <a:off x="3168" y="3264"/>
              <a:ext cx="164"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defRPr/>
              </a:pPr>
              <a:r>
                <a:rPr lang="en-US" sz="1800">
                  <a:solidFill>
                    <a:srgbClr val="FF0000"/>
                  </a:solidFill>
                  <a:latin typeface="Arial" charset="0"/>
                  <a:ea typeface="ＭＳ Ｐゴシック" charset="0"/>
                </a:rPr>
                <a:t>-</a:t>
              </a:r>
            </a:p>
          </p:txBody>
        </p:sp>
        <p:sp>
          <p:nvSpPr>
            <p:cNvPr id="40" name="Text Box 39"/>
            <p:cNvSpPr txBox="1">
              <a:spLocks noChangeArrowheads="1"/>
            </p:cNvSpPr>
            <p:nvPr/>
          </p:nvSpPr>
          <p:spPr bwMode="auto">
            <a:xfrm>
              <a:off x="3292" y="3312"/>
              <a:ext cx="164"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defRPr/>
              </a:pPr>
              <a:r>
                <a:rPr lang="en-US" sz="1800">
                  <a:solidFill>
                    <a:srgbClr val="FF0000"/>
                  </a:solidFill>
                  <a:latin typeface="Arial" charset="0"/>
                  <a:ea typeface="ＭＳ Ｐゴシック" charset="0"/>
                </a:rPr>
                <a:t>-</a:t>
              </a:r>
            </a:p>
          </p:txBody>
        </p:sp>
        <p:sp>
          <p:nvSpPr>
            <p:cNvPr id="41" name="Text Box 40"/>
            <p:cNvSpPr txBox="1">
              <a:spLocks noChangeArrowheads="1"/>
            </p:cNvSpPr>
            <p:nvPr/>
          </p:nvSpPr>
          <p:spPr bwMode="auto">
            <a:xfrm>
              <a:off x="3360" y="3264"/>
              <a:ext cx="164"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defRPr/>
              </a:pPr>
              <a:r>
                <a:rPr lang="en-US" sz="1800">
                  <a:solidFill>
                    <a:srgbClr val="FF0000"/>
                  </a:solidFill>
                  <a:latin typeface="Arial" charset="0"/>
                  <a:ea typeface="ＭＳ Ｐゴシック" charset="0"/>
                </a:rPr>
                <a:t>-</a:t>
              </a:r>
            </a:p>
          </p:txBody>
        </p:sp>
        <p:sp>
          <p:nvSpPr>
            <p:cNvPr id="42" name="Text Box 41"/>
            <p:cNvSpPr txBox="1">
              <a:spLocks noChangeArrowheads="1"/>
            </p:cNvSpPr>
            <p:nvPr/>
          </p:nvSpPr>
          <p:spPr bwMode="auto">
            <a:xfrm>
              <a:off x="3456" y="3360"/>
              <a:ext cx="164"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defRPr/>
              </a:pPr>
              <a:r>
                <a:rPr lang="en-US" sz="1800">
                  <a:solidFill>
                    <a:srgbClr val="FF0000"/>
                  </a:solidFill>
                  <a:latin typeface="Arial" charset="0"/>
                  <a:ea typeface="ＭＳ Ｐゴシック" charset="0"/>
                </a:rPr>
                <a:t>-</a:t>
              </a:r>
            </a:p>
          </p:txBody>
        </p:sp>
        <p:sp>
          <p:nvSpPr>
            <p:cNvPr id="43" name="Text Box 42"/>
            <p:cNvSpPr txBox="1">
              <a:spLocks noChangeArrowheads="1"/>
            </p:cNvSpPr>
            <p:nvPr/>
          </p:nvSpPr>
          <p:spPr bwMode="auto">
            <a:xfrm>
              <a:off x="3552" y="3312"/>
              <a:ext cx="164"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defRPr/>
              </a:pPr>
              <a:r>
                <a:rPr lang="en-US" sz="1800">
                  <a:solidFill>
                    <a:srgbClr val="FF0000"/>
                  </a:solidFill>
                  <a:latin typeface="Arial" charset="0"/>
                  <a:ea typeface="ＭＳ Ｐゴシック" charset="0"/>
                </a:rPr>
                <a:t>-</a:t>
              </a:r>
            </a:p>
          </p:txBody>
        </p:sp>
        <p:sp>
          <p:nvSpPr>
            <p:cNvPr id="44" name="Text Box 43"/>
            <p:cNvSpPr txBox="1">
              <a:spLocks noChangeArrowheads="1"/>
            </p:cNvSpPr>
            <p:nvPr/>
          </p:nvSpPr>
          <p:spPr bwMode="auto">
            <a:xfrm>
              <a:off x="3648" y="3360"/>
              <a:ext cx="164"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defRPr/>
              </a:pPr>
              <a:r>
                <a:rPr lang="en-US" sz="1800">
                  <a:solidFill>
                    <a:srgbClr val="FF0000"/>
                  </a:solidFill>
                  <a:latin typeface="Arial" charset="0"/>
                  <a:ea typeface="ＭＳ Ｐゴシック" charset="0"/>
                </a:rPr>
                <a:t>-</a:t>
              </a:r>
            </a:p>
          </p:txBody>
        </p:sp>
        <p:sp>
          <p:nvSpPr>
            <p:cNvPr id="45" name="Text Box 44"/>
            <p:cNvSpPr txBox="1">
              <a:spLocks noChangeArrowheads="1"/>
            </p:cNvSpPr>
            <p:nvPr/>
          </p:nvSpPr>
          <p:spPr bwMode="auto">
            <a:xfrm>
              <a:off x="3648" y="3417"/>
              <a:ext cx="164"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defRPr/>
              </a:pPr>
              <a:r>
                <a:rPr lang="en-US" sz="1800">
                  <a:solidFill>
                    <a:srgbClr val="FF0000"/>
                  </a:solidFill>
                  <a:latin typeface="Arial" charset="0"/>
                  <a:ea typeface="ＭＳ Ｐゴシック" charset="0"/>
                </a:rPr>
                <a:t>-</a:t>
              </a:r>
            </a:p>
          </p:txBody>
        </p:sp>
        <p:sp>
          <p:nvSpPr>
            <p:cNvPr id="46" name="Text Box 45"/>
            <p:cNvSpPr txBox="1">
              <a:spLocks noChangeArrowheads="1"/>
            </p:cNvSpPr>
            <p:nvPr/>
          </p:nvSpPr>
          <p:spPr bwMode="auto">
            <a:xfrm>
              <a:off x="3724" y="3264"/>
              <a:ext cx="164"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defRPr/>
              </a:pPr>
              <a:r>
                <a:rPr lang="en-US" sz="1800">
                  <a:solidFill>
                    <a:srgbClr val="FF0000"/>
                  </a:solidFill>
                  <a:latin typeface="Arial" charset="0"/>
                  <a:ea typeface="ＭＳ Ｐゴシック" charset="0"/>
                </a:rPr>
                <a:t>-</a:t>
              </a:r>
            </a:p>
          </p:txBody>
        </p:sp>
        <p:sp>
          <p:nvSpPr>
            <p:cNvPr id="47" name="Text Box 46"/>
            <p:cNvSpPr txBox="1">
              <a:spLocks noChangeArrowheads="1"/>
            </p:cNvSpPr>
            <p:nvPr/>
          </p:nvSpPr>
          <p:spPr bwMode="auto">
            <a:xfrm>
              <a:off x="3792" y="3120"/>
              <a:ext cx="164"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defRPr/>
              </a:pPr>
              <a:r>
                <a:rPr lang="en-US" sz="1800">
                  <a:solidFill>
                    <a:srgbClr val="FF0000"/>
                  </a:solidFill>
                  <a:latin typeface="Arial" charset="0"/>
                  <a:ea typeface="ＭＳ Ｐゴシック" charset="0"/>
                </a:rPr>
                <a:t>-</a:t>
              </a:r>
            </a:p>
          </p:txBody>
        </p:sp>
        <p:sp>
          <p:nvSpPr>
            <p:cNvPr id="48" name="Text Box 47"/>
            <p:cNvSpPr txBox="1">
              <a:spLocks noChangeArrowheads="1"/>
            </p:cNvSpPr>
            <p:nvPr/>
          </p:nvSpPr>
          <p:spPr bwMode="auto">
            <a:xfrm>
              <a:off x="3888" y="3216"/>
              <a:ext cx="164"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defRPr/>
              </a:pPr>
              <a:r>
                <a:rPr lang="en-US" sz="1800">
                  <a:solidFill>
                    <a:srgbClr val="FF0000"/>
                  </a:solidFill>
                  <a:latin typeface="Arial" charset="0"/>
                  <a:ea typeface="ＭＳ Ｐゴシック" charset="0"/>
                </a:rPr>
                <a:t>-</a:t>
              </a:r>
            </a:p>
          </p:txBody>
        </p:sp>
        <p:sp>
          <p:nvSpPr>
            <p:cNvPr id="49" name="Text Box 48"/>
            <p:cNvSpPr txBox="1">
              <a:spLocks noChangeArrowheads="1"/>
            </p:cNvSpPr>
            <p:nvPr/>
          </p:nvSpPr>
          <p:spPr bwMode="auto">
            <a:xfrm>
              <a:off x="3984" y="3168"/>
              <a:ext cx="164"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defRPr/>
              </a:pPr>
              <a:r>
                <a:rPr lang="en-US" sz="1800">
                  <a:solidFill>
                    <a:srgbClr val="FF0000"/>
                  </a:solidFill>
                  <a:latin typeface="Arial" charset="0"/>
                  <a:ea typeface="ＭＳ Ｐゴシック" charset="0"/>
                </a:rPr>
                <a:t>-</a:t>
              </a:r>
            </a:p>
          </p:txBody>
        </p:sp>
        <p:sp>
          <p:nvSpPr>
            <p:cNvPr id="50" name="Text Box 49"/>
            <p:cNvSpPr txBox="1">
              <a:spLocks noChangeArrowheads="1"/>
            </p:cNvSpPr>
            <p:nvPr/>
          </p:nvSpPr>
          <p:spPr bwMode="auto">
            <a:xfrm>
              <a:off x="4080" y="3216"/>
              <a:ext cx="164"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defRPr/>
              </a:pPr>
              <a:r>
                <a:rPr lang="en-US" sz="1800">
                  <a:solidFill>
                    <a:srgbClr val="FF0000"/>
                  </a:solidFill>
                  <a:latin typeface="Arial" charset="0"/>
                  <a:ea typeface="ＭＳ Ｐゴシック" charset="0"/>
                </a:rPr>
                <a:t>-</a:t>
              </a:r>
            </a:p>
          </p:txBody>
        </p:sp>
        <p:sp>
          <p:nvSpPr>
            <p:cNvPr id="51" name="Text Box 50"/>
            <p:cNvSpPr txBox="1">
              <a:spLocks noChangeArrowheads="1"/>
            </p:cNvSpPr>
            <p:nvPr/>
          </p:nvSpPr>
          <p:spPr bwMode="auto">
            <a:xfrm>
              <a:off x="4080" y="3273"/>
              <a:ext cx="164"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defRPr/>
              </a:pPr>
              <a:r>
                <a:rPr lang="en-US" sz="1800">
                  <a:solidFill>
                    <a:srgbClr val="FF0000"/>
                  </a:solidFill>
                  <a:latin typeface="Arial" charset="0"/>
                  <a:ea typeface="ＭＳ Ｐゴシック" charset="0"/>
                </a:rPr>
                <a:t>-</a:t>
              </a:r>
            </a:p>
          </p:txBody>
        </p:sp>
        <p:sp>
          <p:nvSpPr>
            <p:cNvPr id="52" name="Text Box 51"/>
            <p:cNvSpPr txBox="1">
              <a:spLocks noChangeArrowheads="1"/>
            </p:cNvSpPr>
            <p:nvPr/>
          </p:nvSpPr>
          <p:spPr bwMode="auto">
            <a:xfrm>
              <a:off x="4156" y="3120"/>
              <a:ext cx="164"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defRPr/>
              </a:pPr>
              <a:r>
                <a:rPr lang="en-US" sz="1800">
                  <a:solidFill>
                    <a:srgbClr val="FF0000"/>
                  </a:solidFill>
                  <a:latin typeface="Arial" charset="0"/>
                  <a:ea typeface="ＭＳ Ｐゴシック" charset="0"/>
                </a:rPr>
                <a:t>-</a:t>
              </a:r>
            </a:p>
          </p:txBody>
        </p:sp>
        <p:sp>
          <p:nvSpPr>
            <p:cNvPr id="53" name="Text Box 52"/>
            <p:cNvSpPr txBox="1">
              <a:spLocks noChangeArrowheads="1"/>
            </p:cNvSpPr>
            <p:nvPr/>
          </p:nvSpPr>
          <p:spPr bwMode="auto">
            <a:xfrm>
              <a:off x="3408" y="3456"/>
              <a:ext cx="164"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defRPr/>
              </a:pPr>
              <a:r>
                <a:rPr lang="en-US" sz="1800">
                  <a:solidFill>
                    <a:srgbClr val="FF0000"/>
                  </a:solidFill>
                  <a:latin typeface="Arial" charset="0"/>
                  <a:ea typeface="ＭＳ Ｐゴシック" charset="0"/>
                </a:rPr>
                <a:t>-</a:t>
              </a:r>
            </a:p>
          </p:txBody>
        </p:sp>
        <p:sp>
          <p:nvSpPr>
            <p:cNvPr id="54" name="Text Box 53"/>
            <p:cNvSpPr txBox="1">
              <a:spLocks noChangeArrowheads="1"/>
            </p:cNvSpPr>
            <p:nvPr/>
          </p:nvSpPr>
          <p:spPr bwMode="auto">
            <a:xfrm>
              <a:off x="3504" y="3216"/>
              <a:ext cx="164"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defRPr/>
              </a:pPr>
              <a:r>
                <a:rPr lang="en-US" sz="1800">
                  <a:solidFill>
                    <a:srgbClr val="FF0000"/>
                  </a:solidFill>
                  <a:latin typeface="Arial" charset="0"/>
                  <a:ea typeface="ＭＳ Ｐゴシック" charset="0"/>
                </a:rPr>
                <a:t>-</a:t>
              </a:r>
            </a:p>
          </p:txBody>
        </p:sp>
        <p:sp>
          <p:nvSpPr>
            <p:cNvPr id="55" name="Text Box 54"/>
            <p:cNvSpPr txBox="1">
              <a:spLocks noChangeArrowheads="1"/>
            </p:cNvSpPr>
            <p:nvPr/>
          </p:nvSpPr>
          <p:spPr bwMode="auto">
            <a:xfrm>
              <a:off x="3868" y="3321"/>
              <a:ext cx="164"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defRPr/>
              </a:pPr>
              <a:r>
                <a:rPr lang="en-US" sz="1800">
                  <a:solidFill>
                    <a:srgbClr val="FF0000"/>
                  </a:solidFill>
                  <a:latin typeface="Arial" charset="0"/>
                  <a:ea typeface="ＭＳ Ｐゴシック" charset="0"/>
                </a:rPr>
                <a:t>-</a:t>
              </a:r>
            </a:p>
          </p:txBody>
        </p:sp>
        <p:sp>
          <p:nvSpPr>
            <p:cNvPr id="56" name="Text Box 55"/>
            <p:cNvSpPr txBox="1">
              <a:spLocks noChangeArrowheads="1"/>
            </p:cNvSpPr>
            <p:nvPr/>
          </p:nvSpPr>
          <p:spPr bwMode="auto">
            <a:xfrm>
              <a:off x="2832" y="3216"/>
              <a:ext cx="164"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defRPr/>
              </a:pPr>
              <a:r>
                <a:rPr lang="en-US" sz="1800">
                  <a:solidFill>
                    <a:srgbClr val="FF0000"/>
                  </a:solidFill>
                  <a:latin typeface="Arial" charset="0"/>
                  <a:ea typeface="ＭＳ Ｐゴシック" charset="0"/>
                </a:rPr>
                <a:t>-</a:t>
              </a:r>
            </a:p>
          </p:txBody>
        </p:sp>
        <p:sp>
          <p:nvSpPr>
            <p:cNvPr id="57" name="Text Box 56"/>
            <p:cNvSpPr txBox="1">
              <a:spLocks noChangeArrowheads="1"/>
            </p:cNvSpPr>
            <p:nvPr/>
          </p:nvSpPr>
          <p:spPr bwMode="auto">
            <a:xfrm>
              <a:off x="2928" y="3120"/>
              <a:ext cx="164"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defRPr/>
              </a:pPr>
              <a:r>
                <a:rPr lang="en-US" sz="1800">
                  <a:solidFill>
                    <a:srgbClr val="FF0000"/>
                  </a:solidFill>
                  <a:latin typeface="Arial" charset="0"/>
                  <a:ea typeface="ＭＳ Ｐゴシック" charset="0"/>
                </a:rPr>
                <a:t>-</a:t>
              </a:r>
            </a:p>
          </p:txBody>
        </p:sp>
        <p:sp>
          <p:nvSpPr>
            <p:cNvPr id="58" name="Text Box 57"/>
            <p:cNvSpPr txBox="1">
              <a:spLocks noChangeArrowheads="1"/>
            </p:cNvSpPr>
            <p:nvPr/>
          </p:nvSpPr>
          <p:spPr bwMode="auto">
            <a:xfrm>
              <a:off x="3052" y="3225"/>
              <a:ext cx="164"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defRPr/>
              </a:pPr>
              <a:r>
                <a:rPr lang="en-US" sz="1800">
                  <a:solidFill>
                    <a:srgbClr val="FF0000"/>
                  </a:solidFill>
                  <a:latin typeface="Arial" charset="0"/>
                  <a:ea typeface="ＭＳ Ｐゴシック" charset="0"/>
                </a:rPr>
                <a:t>-</a:t>
              </a:r>
            </a:p>
          </p:txBody>
        </p:sp>
        <p:sp>
          <p:nvSpPr>
            <p:cNvPr id="59" name="Text Box 58"/>
            <p:cNvSpPr txBox="1">
              <a:spLocks noChangeArrowheads="1"/>
            </p:cNvSpPr>
            <p:nvPr/>
          </p:nvSpPr>
          <p:spPr bwMode="auto">
            <a:xfrm>
              <a:off x="3648" y="3168"/>
              <a:ext cx="164"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defRPr/>
              </a:pPr>
              <a:r>
                <a:rPr lang="en-US" sz="1800">
                  <a:solidFill>
                    <a:srgbClr val="FF0000"/>
                  </a:solidFill>
                  <a:latin typeface="Arial" charset="0"/>
                  <a:ea typeface="ＭＳ Ｐゴシック" charset="0"/>
                </a:rPr>
                <a:t>-</a:t>
              </a:r>
            </a:p>
          </p:txBody>
        </p:sp>
        <p:sp>
          <p:nvSpPr>
            <p:cNvPr id="60" name="Text Box 59"/>
            <p:cNvSpPr txBox="1">
              <a:spLocks noChangeArrowheads="1"/>
            </p:cNvSpPr>
            <p:nvPr/>
          </p:nvSpPr>
          <p:spPr bwMode="auto">
            <a:xfrm>
              <a:off x="3744" y="3465"/>
              <a:ext cx="164"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defRPr/>
              </a:pPr>
              <a:r>
                <a:rPr lang="en-US" sz="1800">
                  <a:solidFill>
                    <a:srgbClr val="FF0000"/>
                  </a:solidFill>
                  <a:latin typeface="Arial" charset="0"/>
                  <a:ea typeface="ＭＳ Ｐゴシック" charset="0"/>
                </a:rPr>
                <a:t>-</a:t>
              </a:r>
            </a:p>
          </p:txBody>
        </p:sp>
        <p:sp>
          <p:nvSpPr>
            <p:cNvPr id="61" name="Oval 60"/>
            <p:cNvSpPr>
              <a:spLocks noChangeArrowheads="1"/>
            </p:cNvSpPr>
            <p:nvPr/>
          </p:nvSpPr>
          <p:spPr bwMode="auto">
            <a:xfrm>
              <a:off x="912" y="2976"/>
              <a:ext cx="528" cy="480"/>
            </a:xfrm>
            <a:prstGeom prst="ellipse">
              <a:avLst/>
            </a:prstGeom>
            <a:solidFill>
              <a:srgbClr val="C0C0C0"/>
            </a:solidFill>
            <a:ln w="19050">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sp>
          <p:nvSpPr>
            <p:cNvPr id="62" name="Text Box 61"/>
            <p:cNvSpPr txBox="1">
              <a:spLocks noChangeArrowheads="1"/>
            </p:cNvSpPr>
            <p:nvPr/>
          </p:nvSpPr>
          <p:spPr bwMode="auto">
            <a:xfrm>
              <a:off x="576" y="3484"/>
              <a:ext cx="1402" cy="40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defRPr/>
              </a:pPr>
              <a:r>
                <a:rPr lang="en-US" sz="1800">
                  <a:solidFill>
                    <a:schemeClr val="tx1"/>
                  </a:solidFill>
                  <a:latin typeface="Arial" charset="0"/>
                  <a:ea typeface="ＭＳ Ｐゴシック" charset="0"/>
                </a:rPr>
                <a:t>Tuples to remove from output of </a:t>
              </a:r>
              <a:r>
                <a:rPr lang="en-US" sz="1800" i="1">
                  <a:solidFill>
                    <a:schemeClr val="tx1"/>
                  </a:solidFill>
                  <a:latin typeface="Times New Roman" charset="0"/>
                  <a:ea typeface="ＭＳ Ｐゴシック" charset="0"/>
                </a:rPr>
                <a:t>Op</a:t>
              </a:r>
            </a:p>
          </p:txBody>
        </p:sp>
        <p:sp>
          <p:nvSpPr>
            <p:cNvPr id="63" name="Text Box 62"/>
            <p:cNvSpPr txBox="1">
              <a:spLocks noChangeArrowheads="1"/>
            </p:cNvSpPr>
            <p:nvPr/>
          </p:nvSpPr>
          <p:spPr bwMode="auto">
            <a:xfrm>
              <a:off x="2966" y="3705"/>
              <a:ext cx="1402"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sz="1800">
                  <a:solidFill>
                    <a:schemeClr val="tx1"/>
                  </a:solidFill>
                  <a:latin typeface="Arial" charset="0"/>
                  <a:ea typeface="ＭＳ Ｐゴシック" charset="0"/>
                </a:rPr>
                <a:t>Output tuples</a:t>
              </a:r>
              <a:endParaRPr lang="en-US" sz="1800" i="1">
                <a:solidFill>
                  <a:schemeClr val="tx1"/>
                </a:solidFill>
                <a:latin typeface="Times New Roman" charset="0"/>
                <a:ea typeface="ＭＳ Ｐゴシック" charset="0"/>
              </a:endParaRPr>
            </a:p>
          </p:txBody>
        </p:sp>
        <p:cxnSp>
          <p:nvCxnSpPr>
            <p:cNvPr id="64" name="AutoShape 63"/>
            <p:cNvCxnSpPr>
              <a:cxnSpLocks noChangeShapeType="1"/>
              <a:stCxn id="61" idx="0"/>
              <a:endCxn id="8" idx="0"/>
            </p:cNvCxnSpPr>
            <p:nvPr/>
          </p:nvCxnSpPr>
          <p:spPr bwMode="auto">
            <a:xfrm flipV="1">
              <a:off x="1176" y="2817"/>
              <a:ext cx="2256" cy="153"/>
            </a:xfrm>
            <a:prstGeom prst="straightConnector1">
              <a:avLst/>
            </a:prstGeom>
            <a:noFill/>
            <a:ln w="19050">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65" name="AutoShape 64"/>
            <p:cNvCxnSpPr>
              <a:cxnSpLocks noChangeShapeType="1"/>
              <a:stCxn id="61" idx="4"/>
              <a:endCxn id="8" idx="4"/>
            </p:cNvCxnSpPr>
            <p:nvPr/>
          </p:nvCxnSpPr>
          <p:spPr bwMode="auto">
            <a:xfrm flipV="1">
              <a:off x="1176" y="3165"/>
              <a:ext cx="2256" cy="297"/>
            </a:xfrm>
            <a:prstGeom prst="straightConnector1">
              <a:avLst/>
            </a:prstGeom>
            <a:noFill/>
            <a:ln w="19050">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66" name="AutoShape 65"/>
            <p:cNvCxnSpPr>
              <a:cxnSpLocks noChangeShapeType="1"/>
              <a:stCxn id="61" idx="4"/>
              <a:endCxn id="7" idx="3"/>
            </p:cNvCxnSpPr>
            <p:nvPr/>
          </p:nvCxnSpPr>
          <p:spPr bwMode="auto">
            <a:xfrm>
              <a:off x="1176" y="3462"/>
              <a:ext cx="2069" cy="177"/>
            </a:xfrm>
            <a:prstGeom prst="straightConnector1">
              <a:avLst/>
            </a:prstGeom>
            <a:noFill/>
            <a:ln w="19050">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67" name="AutoShape 66"/>
            <p:cNvCxnSpPr>
              <a:cxnSpLocks noChangeShapeType="1"/>
              <a:stCxn id="61" idx="0"/>
              <a:endCxn id="7" idx="0"/>
            </p:cNvCxnSpPr>
            <p:nvPr/>
          </p:nvCxnSpPr>
          <p:spPr bwMode="auto">
            <a:xfrm>
              <a:off x="1176" y="2970"/>
              <a:ext cx="2256" cy="288"/>
            </a:xfrm>
            <a:prstGeom prst="straightConnector1">
              <a:avLst/>
            </a:prstGeom>
            <a:noFill/>
            <a:ln w="19050">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grpSp>
    </p:spTree>
    <p:extLst>
      <p:ext uri="{BB962C8B-B14F-4D97-AF65-F5344CB8AC3E}">
        <p14:creationId xmlns:p14="http://schemas.microsoft.com/office/powerpoint/2010/main" val="102888688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316419">
                                            <p:txEl>
                                              <p:pRg st="2" end="2"/>
                                            </p:txEl>
                                          </p:spTgt>
                                        </p:tgtEl>
                                        <p:attrNameLst>
                                          <p:attrName>style.visibility</p:attrName>
                                        </p:attrNameLst>
                                      </p:cBhvr>
                                      <p:to>
                                        <p:strVal val="visible"/>
                                      </p:to>
                                    </p:set>
                                    <p:animEffect transition="in" filter="dissolve">
                                      <p:cBhvr>
                                        <p:cTn id="7" dur="500"/>
                                        <p:tgtEl>
                                          <p:spTgt spid="316419">
                                            <p:txEl>
                                              <p:pRg st="2" end="2"/>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316419">
                                            <p:txEl>
                                              <p:pRg st="3" end="3"/>
                                            </p:txEl>
                                          </p:spTgt>
                                        </p:tgtEl>
                                        <p:attrNameLst>
                                          <p:attrName>style.visibility</p:attrName>
                                        </p:attrNameLst>
                                      </p:cBhvr>
                                      <p:to>
                                        <p:strVal val="visible"/>
                                      </p:to>
                                    </p:set>
                                    <p:animEffect transition="in" filter="dissolve">
                                      <p:cBhvr>
                                        <p:cTn id="10" dur="500"/>
                                        <p:tgtEl>
                                          <p:spTgt spid="316419">
                                            <p:txEl>
                                              <p:pRg st="3" end="3"/>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316419">
                                            <p:txEl>
                                              <p:pRg st="4" end="4"/>
                                            </p:txEl>
                                          </p:spTgt>
                                        </p:tgtEl>
                                        <p:attrNameLst>
                                          <p:attrName>style.visibility</p:attrName>
                                        </p:attrNameLst>
                                      </p:cBhvr>
                                      <p:to>
                                        <p:strVal val="visible"/>
                                      </p:to>
                                    </p:set>
                                    <p:animEffect transition="in" filter="dissolve">
                                      <p:cBhvr>
                                        <p:cTn id="13" dur="500"/>
                                        <p:tgtEl>
                                          <p:spTgt spid="316419">
                                            <p:txEl>
                                              <p:pRg st="4" end="4"/>
                                            </p:txEl>
                                          </p:spTgt>
                                        </p:tgtEl>
                                      </p:cBhvr>
                                    </p:animEffect>
                                  </p:childTnLst>
                                </p:cTn>
                              </p:par>
                              <p:par>
                                <p:cTn id="14" presetID="9" presetClass="entr" presetSubtype="0" fill="hold" nodeType="withEffect">
                                  <p:stCondLst>
                                    <p:cond delay="0"/>
                                  </p:stCondLst>
                                  <p:childTnLst>
                                    <p:set>
                                      <p:cBhvr>
                                        <p:cTn id="15" dur="1" fill="hold">
                                          <p:stCondLst>
                                            <p:cond delay="0"/>
                                          </p:stCondLst>
                                        </p:cTn>
                                        <p:tgtEl>
                                          <p:spTgt spid="316419">
                                            <p:txEl>
                                              <p:pRg st="5" end="5"/>
                                            </p:txEl>
                                          </p:spTgt>
                                        </p:tgtEl>
                                        <p:attrNameLst>
                                          <p:attrName>style.visibility</p:attrName>
                                        </p:attrNameLst>
                                      </p:cBhvr>
                                      <p:to>
                                        <p:strVal val="visible"/>
                                      </p:to>
                                    </p:set>
                                    <p:animEffect transition="in" filter="dissolve">
                                      <p:cBhvr>
                                        <p:cTn id="16" dur="500"/>
                                        <p:tgtEl>
                                          <p:spTgt spid="316419">
                                            <p:txEl>
                                              <p:pRg st="5" end="5"/>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316419">
                                            <p:txEl>
                                              <p:pRg st="6" end="6"/>
                                            </p:txEl>
                                          </p:spTgt>
                                        </p:tgtEl>
                                        <p:attrNameLst>
                                          <p:attrName>style.visibility</p:attrName>
                                        </p:attrNameLst>
                                      </p:cBhvr>
                                      <p:to>
                                        <p:strVal val="visible"/>
                                      </p:to>
                                    </p:set>
                                    <p:animEffect transition="in" filter="dissolve">
                                      <p:cBhvr>
                                        <p:cTn id="19" dur="500"/>
                                        <p:tgtEl>
                                          <p:spTgt spid="316419">
                                            <p:txEl>
                                              <p:pRg st="6" end="6"/>
                                            </p:txEl>
                                          </p:spTgt>
                                        </p:tgtEl>
                                      </p:cBhvr>
                                    </p:animEffect>
                                  </p:childTnLst>
                                </p:cTn>
                              </p:par>
                              <p:par>
                                <p:cTn id="20" presetID="9" presetClass="entr" presetSubtype="0" fill="hold" nodeType="withEffect">
                                  <p:stCondLst>
                                    <p:cond delay="0"/>
                                  </p:stCondLst>
                                  <p:childTnLst>
                                    <p:set>
                                      <p:cBhvr>
                                        <p:cTn id="21" dur="1" fill="hold">
                                          <p:stCondLst>
                                            <p:cond delay="0"/>
                                          </p:stCondLst>
                                        </p:cTn>
                                        <p:tgtEl>
                                          <p:spTgt spid="316419">
                                            <p:txEl>
                                              <p:pRg st="7" end="7"/>
                                            </p:txEl>
                                          </p:spTgt>
                                        </p:tgtEl>
                                        <p:attrNameLst>
                                          <p:attrName>style.visibility</p:attrName>
                                        </p:attrNameLst>
                                      </p:cBhvr>
                                      <p:to>
                                        <p:strVal val="visible"/>
                                      </p:to>
                                    </p:set>
                                    <p:animEffect transition="in" filter="dissolve">
                                      <p:cBhvr>
                                        <p:cTn id="22" dur="500"/>
                                        <p:tgtEl>
                                          <p:spTgt spid="316419">
                                            <p:txEl>
                                              <p:pRg st="7" end="7"/>
                                            </p:txEl>
                                          </p:spTgt>
                                        </p:tgtEl>
                                      </p:cBhvr>
                                    </p:animEffect>
                                  </p:childTnLst>
                                </p:cTn>
                              </p:par>
                              <p:par>
                                <p:cTn id="23" presetID="9" presetClass="entr" presetSubtype="0" fill="hold" nodeType="withEffect">
                                  <p:stCondLst>
                                    <p:cond delay="0"/>
                                  </p:stCondLst>
                                  <p:childTnLst>
                                    <p:set>
                                      <p:cBhvr>
                                        <p:cTn id="24" dur="1" fill="hold">
                                          <p:stCondLst>
                                            <p:cond delay="0"/>
                                          </p:stCondLst>
                                        </p:cTn>
                                        <p:tgtEl>
                                          <p:spTgt spid="316419">
                                            <p:txEl>
                                              <p:pRg st="8" end="8"/>
                                            </p:txEl>
                                          </p:spTgt>
                                        </p:tgtEl>
                                        <p:attrNameLst>
                                          <p:attrName>style.visibility</p:attrName>
                                        </p:attrNameLst>
                                      </p:cBhvr>
                                      <p:to>
                                        <p:strVal val="visible"/>
                                      </p:to>
                                    </p:set>
                                    <p:animEffect transition="in" filter="dissolve">
                                      <p:cBhvr>
                                        <p:cTn id="25" dur="500"/>
                                        <p:tgtEl>
                                          <p:spTgt spid="316419">
                                            <p:txEl>
                                              <p:pRg st="8" end="8"/>
                                            </p:txEl>
                                          </p:spTgt>
                                        </p:tgtEl>
                                      </p:cBhvr>
                                    </p:animEffect>
                                  </p:childTnLst>
                                </p:cTn>
                              </p:par>
                              <p:par>
                                <p:cTn id="26" presetID="9"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dissolve">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8"/>
          <p:cNvSpPr>
            <a:spLocks noGrp="1" noChangeArrowheads="1"/>
          </p:cNvSpPr>
          <p:nvPr>
            <p:ph type="sldNum" sz="quarter" idx="10"/>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fld id="{F4CAE06A-2243-4E90-A153-80DE3B8C085D}" type="slidenum">
              <a:rPr lang="en-US" altLang="en-US" sz="1000">
                <a:solidFill>
                  <a:srgbClr val="FFFFFF"/>
                </a:solidFill>
              </a:rPr>
              <a:pPr eaLnBrk="1" hangingPunct="1"/>
              <a:t>82</a:t>
            </a:fld>
            <a:endParaRPr lang="en-US" altLang="en-US" sz="1000">
              <a:solidFill>
                <a:srgbClr val="FFFFFF"/>
              </a:solidFill>
            </a:endParaRPr>
          </a:p>
        </p:txBody>
      </p:sp>
      <p:sp>
        <p:nvSpPr>
          <p:cNvPr id="318466" name="Rectangle 2"/>
          <p:cNvSpPr>
            <a:spLocks noGrp="1" noChangeArrowheads="1"/>
          </p:cNvSpPr>
          <p:nvPr>
            <p:ph type="title"/>
          </p:nvPr>
        </p:nvSpPr>
        <p:spPr>
          <a:noFill/>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r>
              <a:rPr lang="en-US">
                <a:ea typeface="ＭＳ Ｐゴシック" charset="0"/>
              </a:rPr>
              <a:t>Types of Low-Level Changes</a:t>
            </a:r>
          </a:p>
        </p:txBody>
      </p:sp>
      <p:sp>
        <p:nvSpPr>
          <p:cNvPr id="318467" name="Rectangle 3"/>
          <p:cNvSpPr>
            <a:spLocks noGrp="1" noChangeArrowheads="1"/>
          </p:cNvSpPr>
          <p:nvPr>
            <p:ph type="body" idx="1"/>
          </p:nvPr>
        </p:nvSpPr>
        <p:spPr>
          <a:xfrm>
            <a:off x="304800" y="1325563"/>
            <a:ext cx="8686800" cy="5075237"/>
          </a:xfrm>
          <a:noFill/>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marL="457200" indent="-457200">
              <a:lnSpc>
                <a:spcPct val="80000"/>
              </a:lnSpc>
              <a:buFont typeface="Wingdings" panose="05000000000000000000" pitchFamily="2" charset="2"/>
              <a:buAutoNum type="arabicPeriod"/>
            </a:pPr>
            <a:r>
              <a:rPr lang="en-US" altLang="en-US" sz="1400" dirty="0" smtClean="0"/>
              <a:t>Modify numerical join parameters - implements HLCs for </a:t>
            </a:r>
            <a:r>
              <a:rPr lang="en-US" altLang="en-US" dirty="0" smtClean="0">
                <a:sym typeface="Symbol" panose="05050102010706020507" pitchFamily="18" charset="2"/>
              </a:rPr>
              <a:t>⋈</a:t>
            </a:r>
            <a:r>
              <a:rPr lang="en-US" altLang="en-US" sz="1800" dirty="0" smtClean="0">
                <a:sym typeface="Symbol" panose="05050102010706020507" pitchFamily="18" charset="2"/>
              </a:rPr>
              <a:t> </a:t>
            </a:r>
          </a:p>
          <a:p>
            <a:pPr marL="817563" lvl="1" indent="-419100">
              <a:lnSpc>
                <a:spcPct val="80000"/>
              </a:lnSpc>
              <a:buFont typeface="Wingdings" panose="05000000000000000000" pitchFamily="2" charset="2"/>
              <a:buChar char="§"/>
            </a:pPr>
            <a:r>
              <a:rPr lang="en-US" altLang="en-US" sz="1200" dirty="0" smtClean="0"/>
              <a:t>E.g., </a:t>
            </a:r>
            <a:r>
              <a:rPr lang="ja-JP" altLang="en-US" sz="1200" dirty="0" smtClean="0"/>
              <a:t>“</a:t>
            </a:r>
            <a:r>
              <a:rPr lang="en-US" altLang="ja-JP" sz="1200" dirty="0" smtClean="0"/>
              <a:t>Modify max char. distance of </a:t>
            </a:r>
            <a:r>
              <a:rPr lang="en-US" altLang="ja-JP" sz="1200" i="1" dirty="0" smtClean="0">
                <a:latin typeface="Times New Roman" panose="02020603050405020304" pitchFamily="18" charset="0"/>
              </a:rPr>
              <a:t>Follows()</a:t>
            </a:r>
            <a:r>
              <a:rPr lang="en-US" altLang="ja-JP" sz="1200" dirty="0" smtClean="0"/>
              <a:t> predicate in the </a:t>
            </a:r>
            <a:r>
              <a:rPr lang="en-US" altLang="ja-JP" sz="2000" dirty="0" smtClean="0">
                <a:sym typeface="Symbol" panose="05050102010706020507" pitchFamily="18" charset="2"/>
              </a:rPr>
              <a:t>⋈</a:t>
            </a:r>
            <a:r>
              <a:rPr lang="en-US" altLang="ja-JP" sz="1200" dirty="0" smtClean="0"/>
              <a:t> operator of rule R3 from 60 to 20</a:t>
            </a:r>
            <a:r>
              <a:rPr lang="ja-JP" altLang="en-US" sz="1200" dirty="0" smtClean="0"/>
              <a:t>”</a:t>
            </a:r>
            <a:endParaRPr lang="en-US" altLang="ja-JP" sz="1200" dirty="0" smtClean="0"/>
          </a:p>
          <a:p>
            <a:pPr marL="817563" lvl="1" indent="-419100">
              <a:lnSpc>
                <a:spcPct val="80000"/>
              </a:lnSpc>
              <a:buFont typeface="Wingdings" panose="05000000000000000000" pitchFamily="2" charset="2"/>
              <a:buChar char="§"/>
            </a:pPr>
            <a:endParaRPr lang="en-US" altLang="en-US" sz="1200" dirty="0" smtClean="0"/>
          </a:p>
          <a:p>
            <a:pPr marL="457200" indent="-457200">
              <a:lnSpc>
                <a:spcPct val="80000"/>
              </a:lnSpc>
              <a:buFont typeface="Wingdings" panose="05000000000000000000" pitchFamily="2" charset="2"/>
              <a:buAutoNum type="arabicPeriod"/>
            </a:pPr>
            <a:r>
              <a:rPr lang="en-US" altLang="en-US" sz="1400" dirty="0" smtClean="0"/>
              <a:t>Remove dictionary entries - implements HLCs for </a:t>
            </a:r>
            <a:r>
              <a:rPr lang="en-US" altLang="en-US" sz="1400" dirty="0" smtClean="0">
                <a:latin typeface="Times New Roman" panose="02020603050405020304" pitchFamily="18" charset="0"/>
              </a:rPr>
              <a:t>Dictionary</a:t>
            </a:r>
            <a:r>
              <a:rPr lang="en-US" altLang="en-US" sz="1400" dirty="0" smtClean="0"/>
              <a:t>, </a:t>
            </a:r>
            <a:r>
              <a:rPr lang="en-US" altLang="en-US" sz="1600" i="1" dirty="0" smtClean="0">
                <a:solidFill>
                  <a:srgbClr val="000000"/>
                </a:solidFill>
                <a:sym typeface="Symbol" panose="05050102010706020507" pitchFamily="18" charset="2"/>
              </a:rPr>
              <a:t></a:t>
            </a:r>
            <a:r>
              <a:rPr lang="en-US" altLang="en-US" sz="1400" i="1" baseline="-25000" dirty="0" smtClean="0">
                <a:latin typeface="Times New Roman" panose="02020603050405020304" pitchFamily="18" charset="0"/>
              </a:rPr>
              <a:t>ContainsDict()</a:t>
            </a:r>
            <a:endParaRPr lang="en-US" altLang="en-US" sz="1400" dirty="0" smtClean="0"/>
          </a:p>
          <a:p>
            <a:pPr marL="817563" lvl="1" indent="-419100">
              <a:lnSpc>
                <a:spcPct val="80000"/>
              </a:lnSpc>
              <a:buFont typeface="Wingdings" panose="05000000000000000000" pitchFamily="2" charset="2"/>
              <a:buChar char="§"/>
            </a:pPr>
            <a:r>
              <a:rPr lang="en-US" altLang="en-US" sz="1200" dirty="0" smtClean="0"/>
              <a:t>E.g., </a:t>
            </a:r>
            <a:r>
              <a:rPr lang="ja-JP" altLang="en-US" sz="1200" dirty="0" smtClean="0"/>
              <a:t>“</a:t>
            </a:r>
            <a:r>
              <a:rPr lang="en-US" altLang="ja-JP" sz="1200" dirty="0" smtClean="0"/>
              <a:t>Modify the </a:t>
            </a:r>
            <a:r>
              <a:rPr lang="en-US" altLang="ja-JP" sz="1200" dirty="0" smtClean="0">
                <a:latin typeface="Times New Roman" panose="02020603050405020304" pitchFamily="18" charset="0"/>
              </a:rPr>
              <a:t>Dictionary</a:t>
            </a:r>
            <a:r>
              <a:rPr lang="en-US" altLang="ja-JP" sz="1200" dirty="0" smtClean="0"/>
              <a:t> operator of rule R2 by removing entry </a:t>
            </a:r>
            <a:r>
              <a:rPr lang="en-US" altLang="ja-JP" sz="1200" i="1" dirty="0" err="1" smtClean="0">
                <a:latin typeface="Times New Roman" panose="02020603050405020304" pitchFamily="18" charset="0"/>
              </a:rPr>
              <a:t>james</a:t>
            </a:r>
            <a:r>
              <a:rPr lang="en-US" altLang="ja-JP" sz="1200" dirty="0" smtClean="0"/>
              <a:t> from </a:t>
            </a:r>
            <a:r>
              <a:rPr lang="en-US" altLang="ja-JP" sz="1200" dirty="0" err="1" smtClean="0"/>
              <a:t>first_names.dict</a:t>
            </a:r>
            <a:r>
              <a:rPr lang="ja-JP" altLang="en-US" sz="1200" dirty="0" smtClean="0"/>
              <a:t>”</a:t>
            </a:r>
            <a:endParaRPr lang="en-US" altLang="ja-JP" sz="1200" dirty="0" smtClean="0"/>
          </a:p>
          <a:p>
            <a:pPr marL="817563" lvl="1" indent="-419100">
              <a:lnSpc>
                <a:spcPct val="80000"/>
              </a:lnSpc>
              <a:buFont typeface="Wingdings" panose="05000000000000000000" pitchFamily="2" charset="2"/>
              <a:buChar char="§"/>
            </a:pPr>
            <a:r>
              <a:rPr lang="en-US" altLang="en-US" sz="1200" dirty="0" smtClean="0"/>
              <a:t>More on this later</a:t>
            </a:r>
          </a:p>
          <a:p>
            <a:pPr marL="817563" lvl="1" indent="-419100">
              <a:lnSpc>
                <a:spcPct val="80000"/>
              </a:lnSpc>
              <a:buFont typeface="Wingdings" panose="05000000000000000000" pitchFamily="2" charset="2"/>
              <a:buChar char="§"/>
            </a:pPr>
            <a:endParaRPr lang="en-US" altLang="en-US" sz="1200" dirty="0" smtClean="0"/>
          </a:p>
          <a:p>
            <a:pPr marL="457200" indent="-457200">
              <a:lnSpc>
                <a:spcPct val="80000"/>
              </a:lnSpc>
              <a:buFont typeface="Wingdings" panose="05000000000000000000" pitchFamily="2" charset="2"/>
              <a:buAutoNum type="arabicPeriod"/>
            </a:pPr>
            <a:r>
              <a:rPr lang="en-US" altLang="en-US" sz="1400" dirty="0" smtClean="0"/>
              <a:t>Add filtering dictionary - implements HLCs for </a:t>
            </a:r>
            <a:r>
              <a:rPr lang="en-US" altLang="en-US" sz="1600" i="1" dirty="0" smtClean="0">
                <a:solidFill>
                  <a:srgbClr val="000000"/>
                </a:solidFill>
                <a:sym typeface="Symbol" panose="05050102010706020507" pitchFamily="18" charset="2"/>
              </a:rPr>
              <a:t> </a:t>
            </a:r>
          </a:p>
          <a:p>
            <a:pPr marL="817563" lvl="1" indent="-419100">
              <a:lnSpc>
                <a:spcPct val="80000"/>
              </a:lnSpc>
              <a:buFont typeface="Wingdings" panose="05000000000000000000" pitchFamily="2" charset="2"/>
              <a:buChar char="§"/>
            </a:pPr>
            <a:r>
              <a:rPr lang="en-US" altLang="en-US" sz="1200" dirty="0" smtClean="0"/>
              <a:t>Parameters: target of filter (match, or left/right context)</a:t>
            </a:r>
          </a:p>
          <a:p>
            <a:pPr marL="817563" lvl="1" indent="-419100">
              <a:lnSpc>
                <a:spcPct val="80000"/>
              </a:lnSpc>
              <a:buFont typeface="Wingdings" panose="05000000000000000000" pitchFamily="2" charset="2"/>
              <a:buChar char="§"/>
            </a:pPr>
            <a:r>
              <a:rPr lang="en-US" altLang="en-US" sz="1200" dirty="0" smtClean="0"/>
              <a:t>E.g., </a:t>
            </a:r>
            <a:r>
              <a:rPr lang="ja-JP" altLang="en-US" sz="1200" dirty="0" smtClean="0"/>
              <a:t>“</a:t>
            </a:r>
            <a:r>
              <a:rPr lang="en-US" altLang="ja-JP" sz="1200" dirty="0" smtClean="0"/>
              <a:t>Add predicate </a:t>
            </a:r>
            <a:r>
              <a:rPr lang="en-US" altLang="ja-JP" sz="1200" i="1" dirty="0" smtClean="0">
                <a:latin typeface="Times New Roman" panose="02020603050405020304" pitchFamily="18" charset="0"/>
              </a:rPr>
              <a:t>Not(ContainsDict(</a:t>
            </a:r>
            <a:r>
              <a:rPr lang="ja-JP" altLang="en-US" sz="1200" i="1" dirty="0" smtClean="0"/>
              <a:t>‘</a:t>
            </a:r>
            <a:r>
              <a:rPr lang="en-US" altLang="ja-JP" sz="1200" i="1" dirty="0" err="1" smtClean="0">
                <a:latin typeface="Times New Roman" panose="02020603050405020304" pitchFamily="18" charset="0"/>
              </a:rPr>
              <a:t>street_suffix.dict</a:t>
            </a:r>
            <a:r>
              <a:rPr lang="ja-JP" altLang="en-US" sz="1200" i="1" dirty="0" smtClean="0"/>
              <a:t>’</a:t>
            </a:r>
            <a:r>
              <a:rPr lang="en-US" altLang="ja-JP" sz="1200" i="1" dirty="0" smtClean="0">
                <a:latin typeface="Times New Roman" panose="02020603050405020304" pitchFamily="18" charset="0"/>
              </a:rPr>
              <a:t>, </a:t>
            </a:r>
            <a:r>
              <a:rPr lang="en-US" altLang="ja-JP" sz="1200" i="1" dirty="0" err="1" smtClean="0">
                <a:latin typeface="Times New Roman" panose="02020603050405020304" pitchFamily="18" charset="0"/>
              </a:rPr>
              <a:t>RightContextTok</a:t>
            </a:r>
            <a:r>
              <a:rPr lang="en-US" altLang="ja-JP" sz="1200" i="1" dirty="0" smtClean="0">
                <a:latin typeface="Times New Roman" panose="02020603050405020304" pitchFamily="18" charset="0"/>
              </a:rPr>
              <a:t>(match,2)))</a:t>
            </a:r>
            <a:r>
              <a:rPr lang="en-US" altLang="ja-JP" sz="1200" dirty="0" smtClean="0"/>
              <a:t> to </a:t>
            </a:r>
            <a:r>
              <a:rPr lang="en-US" altLang="ja-JP" sz="1600" i="1" dirty="0" smtClean="0">
                <a:solidFill>
                  <a:srgbClr val="000000"/>
                </a:solidFill>
                <a:sym typeface="Symbol" panose="05050102010706020507" pitchFamily="18" charset="2"/>
              </a:rPr>
              <a:t></a:t>
            </a:r>
            <a:r>
              <a:rPr lang="en-US" altLang="ja-JP" sz="1200" dirty="0" smtClean="0"/>
              <a:t> operator of rule R2</a:t>
            </a:r>
            <a:r>
              <a:rPr lang="ja-JP" altLang="en-US" sz="1200" dirty="0" smtClean="0"/>
              <a:t>”</a:t>
            </a:r>
            <a:endParaRPr lang="en-US" altLang="ja-JP" sz="1200" dirty="0" smtClean="0"/>
          </a:p>
          <a:p>
            <a:pPr marL="817563" lvl="1" indent="-419100">
              <a:lnSpc>
                <a:spcPct val="80000"/>
              </a:lnSpc>
              <a:buFont typeface="Wingdings" panose="05000000000000000000" pitchFamily="2" charset="2"/>
              <a:buChar char="§"/>
            </a:pPr>
            <a:endParaRPr lang="en-US" altLang="en-US" sz="1200" dirty="0" smtClean="0"/>
          </a:p>
          <a:p>
            <a:pPr marL="457200" indent="-457200">
              <a:lnSpc>
                <a:spcPct val="80000"/>
              </a:lnSpc>
              <a:buFont typeface="Wingdings" panose="05000000000000000000" pitchFamily="2" charset="2"/>
              <a:buAutoNum type="arabicPeriod"/>
            </a:pPr>
            <a:r>
              <a:rPr lang="en-US" altLang="en-US" sz="1400" dirty="0" smtClean="0"/>
              <a:t>Add filtering view - applies to an entire view</a:t>
            </a:r>
          </a:p>
          <a:p>
            <a:pPr marL="817563" lvl="1" indent="-419100">
              <a:lnSpc>
                <a:spcPct val="80000"/>
              </a:lnSpc>
              <a:buFont typeface="Wingdings" panose="05000000000000000000" pitchFamily="2" charset="2"/>
              <a:buChar char="§"/>
            </a:pPr>
            <a:r>
              <a:rPr lang="en-US" altLang="en-US" sz="1200" dirty="0" smtClean="0"/>
              <a:t>Parameters: filtering view, filtering mode (</a:t>
            </a:r>
            <a:r>
              <a:rPr lang="en-US" altLang="en-US" sz="1200" i="1" dirty="0" smtClean="0">
                <a:latin typeface="Times New Roman" panose="02020603050405020304" pitchFamily="18" charset="0"/>
              </a:rPr>
              <a:t>Contains</a:t>
            </a:r>
            <a:r>
              <a:rPr lang="en-US" altLang="en-US" sz="1200" dirty="0" smtClean="0"/>
              <a:t>, </a:t>
            </a:r>
            <a:r>
              <a:rPr lang="en-US" altLang="en-US" sz="1200" i="1" dirty="0" err="1" smtClean="0">
                <a:latin typeface="Times New Roman" panose="02020603050405020304" pitchFamily="18" charset="0"/>
              </a:rPr>
              <a:t>IsContained</a:t>
            </a:r>
            <a:r>
              <a:rPr lang="en-US" altLang="en-US" sz="1200" dirty="0" smtClean="0"/>
              <a:t>, </a:t>
            </a:r>
            <a:r>
              <a:rPr lang="en-US" altLang="en-US" sz="1200" i="1" dirty="0" smtClean="0">
                <a:latin typeface="Times New Roman" panose="02020603050405020304" pitchFamily="18" charset="0"/>
              </a:rPr>
              <a:t>Overlaps</a:t>
            </a:r>
            <a:r>
              <a:rPr lang="en-US" altLang="en-US" sz="1200" dirty="0" smtClean="0"/>
              <a:t>)</a:t>
            </a:r>
            <a:endParaRPr lang="en-US" altLang="en-US" sz="1700" dirty="0" smtClean="0">
              <a:sym typeface="Symbol" panose="05050102010706020507" pitchFamily="18" charset="2"/>
            </a:endParaRPr>
          </a:p>
          <a:p>
            <a:pPr marL="817563" lvl="1" indent="-419100">
              <a:lnSpc>
                <a:spcPct val="80000"/>
              </a:lnSpc>
              <a:buFont typeface="Wingdings" panose="05000000000000000000" pitchFamily="2" charset="2"/>
              <a:buChar char="§"/>
            </a:pPr>
            <a:r>
              <a:rPr lang="en-US" altLang="en-US" sz="1200" dirty="0" smtClean="0"/>
              <a:t>E.g., </a:t>
            </a:r>
            <a:r>
              <a:rPr lang="ja-JP" altLang="en-US" sz="1200" dirty="0" smtClean="0"/>
              <a:t>“</a:t>
            </a:r>
            <a:r>
              <a:rPr lang="en-US" altLang="ja-JP" sz="1200" dirty="0" smtClean="0"/>
              <a:t>Subtract from the result of rule R3 </a:t>
            </a:r>
            <a:r>
              <a:rPr lang="en-US" altLang="ja-JP" sz="1200" i="1" dirty="0" err="1" smtClean="0">
                <a:latin typeface="Times New Roman" panose="02020603050405020304" pitchFamily="18" charset="0"/>
              </a:rPr>
              <a:t>PersonPhone</a:t>
            </a:r>
            <a:r>
              <a:rPr lang="en-US" altLang="ja-JP" sz="1200" dirty="0" smtClean="0"/>
              <a:t> spans that are strictly contained within another </a:t>
            </a:r>
            <a:r>
              <a:rPr lang="en-US" altLang="ja-JP" sz="1200" i="1" dirty="0" err="1" smtClean="0">
                <a:latin typeface="Times New Roman" panose="02020603050405020304" pitchFamily="18" charset="0"/>
              </a:rPr>
              <a:t>PersonPhone</a:t>
            </a:r>
            <a:r>
              <a:rPr lang="en-US" altLang="ja-JP" sz="1200" dirty="0" smtClean="0"/>
              <a:t> span</a:t>
            </a:r>
            <a:r>
              <a:rPr lang="ja-JP" altLang="en-US" sz="1200" dirty="0" smtClean="0"/>
              <a:t>”</a:t>
            </a:r>
            <a:endParaRPr lang="en-US" altLang="ja-JP" sz="1200" dirty="0" smtClean="0"/>
          </a:p>
          <a:p>
            <a:pPr marL="457200" indent="-457200">
              <a:lnSpc>
                <a:spcPct val="80000"/>
              </a:lnSpc>
              <a:buFont typeface="Wingdings" panose="05000000000000000000" pitchFamily="2" charset="2"/>
              <a:buAutoNum type="arabicPeriod"/>
            </a:pPr>
            <a:endParaRPr lang="en-US" altLang="en-US" sz="1400" dirty="0" smtClean="0"/>
          </a:p>
          <a:p>
            <a:pPr marL="457200" indent="-457200">
              <a:lnSpc>
                <a:spcPct val="80000"/>
              </a:lnSpc>
            </a:pPr>
            <a:r>
              <a:rPr lang="en-US" altLang="en-US" sz="1400" dirty="0" smtClean="0">
                <a:solidFill>
                  <a:srgbClr val="FF0000"/>
                </a:solidFill>
              </a:rPr>
              <a:t>Other LLC generation modules can be easily added</a:t>
            </a:r>
          </a:p>
          <a:p>
            <a:pPr marL="817563" lvl="1" indent="-419100">
              <a:lnSpc>
                <a:spcPct val="80000"/>
              </a:lnSpc>
              <a:buFont typeface="Wingdings" panose="05000000000000000000" pitchFamily="2" charset="2"/>
              <a:buChar char="§"/>
            </a:pPr>
            <a:endParaRPr lang="en-US" altLang="en-US" sz="1200" dirty="0" smtClean="0">
              <a:solidFill>
                <a:srgbClr val="FF0000"/>
              </a:solidFill>
            </a:endParaRPr>
          </a:p>
        </p:txBody>
      </p:sp>
    </p:spTree>
    <p:extLst>
      <p:ext uri="{BB962C8B-B14F-4D97-AF65-F5344CB8AC3E}">
        <p14:creationId xmlns:p14="http://schemas.microsoft.com/office/powerpoint/2010/main" val="4286476922"/>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Slide Number Placeholder 3"/>
          <p:cNvSpPr>
            <a:spLocks noGrp="1"/>
          </p:cNvSpPr>
          <p:nvPr>
            <p:ph type="sldNum" sz="quarter" idx="10"/>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fld id="{025F5866-BAD1-492A-A0CC-72D5BBB3A2E6}" type="slidenum">
              <a:rPr lang="en-US" altLang="en-US" sz="1000">
                <a:solidFill>
                  <a:srgbClr val="FFFFFF"/>
                </a:solidFill>
              </a:rPr>
              <a:pPr eaLnBrk="1" hangingPunct="1"/>
              <a:t>83</a:t>
            </a:fld>
            <a:endParaRPr lang="en-US" altLang="en-US" sz="1000">
              <a:solidFill>
                <a:srgbClr val="FFFFFF"/>
              </a:solidFill>
            </a:endParaRPr>
          </a:p>
        </p:txBody>
      </p:sp>
      <p:sp>
        <p:nvSpPr>
          <p:cNvPr id="321538" name="Rectangle 2"/>
          <p:cNvSpPr>
            <a:spLocks noGrp="1" noChangeArrowheads="1"/>
          </p:cNvSpPr>
          <p:nvPr>
            <p:ph type="title"/>
          </p:nvPr>
        </p:nvSpPr>
        <p:spPr>
          <a:noFill/>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r>
              <a:rPr lang="en-US" dirty="0">
                <a:ea typeface="ＭＳ Ｐゴシック" charset="0"/>
              </a:rPr>
              <a:t>LLC Generation: </a:t>
            </a:r>
            <a:r>
              <a:rPr lang="en-US" dirty="0" smtClean="0">
                <a:ea typeface="ＭＳ Ｐゴシック" charset="0"/>
              </a:rPr>
              <a:t>Learning a </a:t>
            </a:r>
            <a:r>
              <a:rPr lang="en-US" dirty="0">
                <a:ea typeface="ＭＳ Ｐゴシック" charset="0"/>
              </a:rPr>
              <a:t>Filter Dictionary </a:t>
            </a:r>
          </a:p>
        </p:txBody>
      </p:sp>
      <p:graphicFrame>
        <p:nvGraphicFramePr>
          <p:cNvPr id="321539" name="Group 3"/>
          <p:cNvGraphicFramePr>
            <a:graphicFrameLocks noGrp="1"/>
          </p:cNvGraphicFramePr>
          <p:nvPr>
            <p:ph idx="1"/>
          </p:nvPr>
        </p:nvGraphicFramePr>
        <p:xfrm>
          <a:off x="330200" y="2317750"/>
          <a:ext cx="4419600" cy="1555750"/>
        </p:xfrm>
        <a:graphic>
          <a:graphicData uri="http://schemas.openxmlformats.org/drawingml/2006/table">
            <a:tbl>
              <a:tblPr/>
              <a:tblGrid>
                <a:gridCol w="1041400"/>
                <a:gridCol w="457200"/>
                <a:gridCol w="2921000"/>
              </a:tblGrid>
              <a:tr h="250825">
                <a:tc>
                  <a:txBody>
                    <a:bodyPr/>
                    <a:lstStyle>
                      <a:lvl1pPr algn="l" eaLnBrk="0" hangingPunct="0">
                        <a:spcBef>
                          <a:spcPct val="35000"/>
                        </a:spcBef>
                        <a:spcAft>
                          <a:spcPct val="15000"/>
                        </a:spcAft>
                        <a:buClr>
                          <a:schemeClr val="accent2"/>
                        </a:buClr>
                        <a:buFont typeface="Wingdings" panose="05000000000000000000" pitchFamily="2" charset="2"/>
                        <a:defRPr sz="2000" b="1">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lgn="l" eaLnBrk="0" hangingPunct="0">
                        <a:spcBef>
                          <a:spcPct val="20000"/>
                        </a:spcBef>
                        <a:buClr>
                          <a:schemeClr val="accent2"/>
                        </a:buClr>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2pPr>
                      <a:lvl3pPr marL="1143000" indent="-228600" algn="l" eaLnBrk="0" hangingPunct="0">
                        <a:spcBef>
                          <a:spcPct val="20000"/>
                        </a:spcBef>
                        <a:buClr>
                          <a:schemeClr val="accent2"/>
                        </a:buClr>
                        <a:defRPr>
                          <a:solidFill>
                            <a:schemeClr val="tx1"/>
                          </a:solidFill>
                          <a:latin typeface="Arial" panose="020B0604020202020204" pitchFamily="34" charset="0"/>
                          <a:ea typeface="MS PGothic" panose="020B0600070205080204" pitchFamily="34" charset="-128"/>
                          <a:cs typeface="Arial" panose="020B0604020202020204" pitchFamily="34" charset="0"/>
                        </a:defRPr>
                      </a:lvl3pPr>
                      <a:lvl4pPr marL="16002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4pPr>
                      <a:lvl5pPr marL="20574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9pPr>
                    </a:lstStyle>
                    <a:p>
                      <a:pPr marL="0" marR="0" lvl="0" indent="0" algn="l" defTabSz="914400" rtl="0" eaLnBrk="0" fontAlgn="base" latinLnBrk="0" hangingPunct="0">
                        <a:lnSpc>
                          <a:spcPct val="100000"/>
                        </a:lnSpc>
                        <a:spcBef>
                          <a:spcPct val="35000"/>
                        </a:spcBef>
                        <a:spcAft>
                          <a:spcPct val="15000"/>
                        </a:spcAft>
                        <a:buClr>
                          <a:schemeClr val="accent2"/>
                        </a:buClr>
                        <a:buSzTx/>
                        <a:buFont typeface="Wingdings" panose="05000000000000000000" pitchFamily="2" charset="2"/>
                        <a:buNone/>
                        <a:tabLst/>
                      </a:pPr>
                      <a:r>
                        <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MS PGothic" panose="020B0600070205080204" pitchFamily="34" charset="-128"/>
                        </a:rPr>
                        <a:t>James</a:t>
                      </a:r>
                    </a:p>
                  </a:txBody>
                  <a:tcPr horzOverflow="overflow">
                    <a:lnL>
                      <a:noFill/>
                    </a:lnL>
                    <a:lnR>
                      <a:noFill/>
                    </a:lnR>
                    <a:lnT>
                      <a:noFill/>
                    </a:lnT>
                    <a:lnB>
                      <a:noFill/>
                    </a:lnB>
                    <a:lnTlToBr>
                      <a:noFill/>
                    </a:lnTlToBr>
                    <a:lnBlToTr>
                      <a:noFill/>
                    </a:lnBlToTr>
                    <a:noFill/>
                  </a:tcPr>
                </a:tc>
                <a:tc>
                  <a:txBody>
                    <a:bodyPr/>
                    <a:lstStyle>
                      <a:lvl1pPr algn="l" eaLnBrk="0" hangingPunct="0">
                        <a:spcBef>
                          <a:spcPct val="35000"/>
                        </a:spcBef>
                        <a:spcAft>
                          <a:spcPct val="15000"/>
                        </a:spcAft>
                        <a:buClr>
                          <a:schemeClr val="accent2"/>
                        </a:buClr>
                        <a:buFont typeface="Wingdings" panose="05000000000000000000" pitchFamily="2" charset="2"/>
                        <a:defRPr sz="2000" b="1">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lgn="l" eaLnBrk="0" hangingPunct="0">
                        <a:spcBef>
                          <a:spcPct val="20000"/>
                        </a:spcBef>
                        <a:buClr>
                          <a:schemeClr val="accent2"/>
                        </a:buClr>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2pPr>
                      <a:lvl3pPr marL="1143000" indent="-228600" algn="l" eaLnBrk="0" hangingPunct="0">
                        <a:spcBef>
                          <a:spcPct val="20000"/>
                        </a:spcBef>
                        <a:buClr>
                          <a:schemeClr val="accent2"/>
                        </a:buClr>
                        <a:defRPr>
                          <a:solidFill>
                            <a:schemeClr val="tx1"/>
                          </a:solidFill>
                          <a:latin typeface="Arial" panose="020B0604020202020204" pitchFamily="34" charset="0"/>
                          <a:ea typeface="MS PGothic" panose="020B0600070205080204" pitchFamily="34" charset="-128"/>
                          <a:cs typeface="Arial" panose="020B0604020202020204" pitchFamily="34" charset="0"/>
                        </a:defRPr>
                      </a:lvl3pPr>
                      <a:lvl4pPr marL="16002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4pPr>
                      <a:lvl5pPr marL="20574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9pPr>
                    </a:lstStyle>
                    <a:p>
                      <a:pPr marL="0" marR="0" lvl="0" indent="0" algn="l" defTabSz="914400" rtl="0" eaLnBrk="0" fontAlgn="base" latinLnBrk="0" hangingPunct="0">
                        <a:lnSpc>
                          <a:spcPct val="100000"/>
                        </a:lnSpc>
                        <a:spcBef>
                          <a:spcPct val="35000"/>
                        </a:spcBef>
                        <a:spcAft>
                          <a:spcPct val="15000"/>
                        </a:spcAft>
                        <a:buClr>
                          <a:schemeClr val="accent2"/>
                        </a:buClr>
                        <a:buSzTx/>
                        <a:buFont typeface="Wingdings" panose="05000000000000000000" pitchFamily="2" charset="2"/>
                        <a:buNone/>
                        <a:tabLst/>
                      </a:pPr>
                      <a:r>
                        <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MS PGothic" panose="020B0600070205080204" pitchFamily="34" charset="-128"/>
                          <a:sym typeface="Wingdings" panose="05000000000000000000" pitchFamily="2" charset="2"/>
                        </a:rPr>
                        <a:t></a:t>
                      </a:r>
                      <a:endPar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MS PGothic" panose="020B0600070205080204" pitchFamily="34" charset="-128"/>
                      </a:endParaRPr>
                    </a:p>
                  </a:txBody>
                  <a:tcPr horzOverflow="overflow">
                    <a:lnL>
                      <a:noFill/>
                    </a:lnL>
                    <a:lnR>
                      <a:noFill/>
                    </a:lnR>
                    <a:lnT>
                      <a:noFill/>
                    </a:lnT>
                    <a:lnB>
                      <a:noFill/>
                    </a:lnB>
                    <a:lnTlToBr>
                      <a:noFill/>
                    </a:lnTlToBr>
                    <a:lnBlToTr>
                      <a:noFill/>
                    </a:lnBlToTr>
                    <a:noFill/>
                  </a:tcPr>
                </a:tc>
                <a:tc>
                  <a:txBody>
                    <a:bodyPr/>
                    <a:lstStyle>
                      <a:lvl1pPr algn="l" eaLnBrk="0" hangingPunct="0">
                        <a:spcBef>
                          <a:spcPct val="35000"/>
                        </a:spcBef>
                        <a:spcAft>
                          <a:spcPct val="15000"/>
                        </a:spcAft>
                        <a:buClr>
                          <a:schemeClr val="accent2"/>
                        </a:buClr>
                        <a:buFont typeface="Wingdings" panose="05000000000000000000" pitchFamily="2" charset="2"/>
                        <a:defRPr sz="2000" b="1">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lgn="l" eaLnBrk="0" hangingPunct="0">
                        <a:spcBef>
                          <a:spcPct val="20000"/>
                        </a:spcBef>
                        <a:buClr>
                          <a:schemeClr val="accent2"/>
                        </a:buClr>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2pPr>
                      <a:lvl3pPr marL="1143000" indent="-228600" algn="l" eaLnBrk="0" hangingPunct="0">
                        <a:spcBef>
                          <a:spcPct val="20000"/>
                        </a:spcBef>
                        <a:buClr>
                          <a:schemeClr val="accent2"/>
                        </a:buClr>
                        <a:defRPr>
                          <a:solidFill>
                            <a:schemeClr val="tx1"/>
                          </a:solidFill>
                          <a:latin typeface="Arial" panose="020B0604020202020204" pitchFamily="34" charset="0"/>
                          <a:ea typeface="MS PGothic" panose="020B0600070205080204" pitchFamily="34" charset="-128"/>
                          <a:cs typeface="Arial" panose="020B0604020202020204" pitchFamily="34" charset="0"/>
                        </a:defRPr>
                      </a:lvl3pPr>
                      <a:lvl4pPr marL="16002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4pPr>
                      <a:lvl5pPr marL="20574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9pPr>
                    </a:lstStyle>
                    <a:p>
                      <a:pPr marL="0" marR="0" lvl="0" indent="0" algn="l" defTabSz="914400" rtl="0" eaLnBrk="0" fontAlgn="base" latinLnBrk="0" hangingPunct="0">
                        <a:lnSpc>
                          <a:spcPct val="100000"/>
                        </a:lnSpc>
                        <a:spcBef>
                          <a:spcPct val="35000"/>
                        </a:spcBef>
                        <a:spcAft>
                          <a:spcPct val="15000"/>
                        </a:spcAft>
                        <a:buClr>
                          <a:schemeClr val="accent2"/>
                        </a:buClr>
                        <a:buSzTx/>
                        <a:buFont typeface="Wingdings" panose="05000000000000000000" pitchFamily="2" charset="2"/>
                        <a:buNone/>
                        <a:tabLst/>
                      </a:pPr>
                      <a:r>
                        <a:rPr kumimoji="0" lang="en-US" altLang="en-US" sz="1400" b="1" i="0" u="none" strike="noStrike" cap="none" normalizeH="0" baseline="0" smtClean="0">
                          <a:ln>
                            <a:noFill/>
                          </a:ln>
                          <a:solidFill>
                            <a:srgbClr val="FF0000"/>
                          </a:solidFill>
                          <a:effectLst/>
                          <a:latin typeface="Arial" panose="020B0604020202020204" pitchFamily="34" charset="0"/>
                          <a:ea typeface="MS PGothic" panose="020B0600070205080204" pitchFamily="34" charset="-128"/>
                          <a:cs typeface="MS PGothic" panose="020B0600070205080204" pitchFamily="34" charset="-128"/>
                        </a:rPr>
                        <a:t>James</a:t>
                      </a:r>
                      <a:r>
                        <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MS PGothic" panose="020B0600070205080204" pitchFamily="34" charset="-128"/>
                        </a:rPr>
                        <a:t> St</a:t>
                      </a:r>
                    </a:p>
                  </a:txBody>
                  <a:tcPr horzOverflow="overflow">
                    <a:lnL>
                      <a:noFill/>
                    </a:lnL>
                    <a:lnR>
                      <a:noFill/>
                    </a:lnR>
                    <a:lnT>
                      <a:noFill/>
                    </a:lnT>
                    <a:lnB>
                      <a:noFill/>
                    </a:lnB>
                    <a:lnTlToBr>
                      <a:noFill/>
                    </a:lnTlToBr>
                    <a:lnBlToTr>
                      <a:noFill/>
                    </a:lnBlToTr>
                    <a:noFill/>
                  </a:tcPr>
                </a:tc>
              </a:tr>
              <a:tr h="250825">
                <a:tc>
                  <a:txBody>
                    <a:bodyPr/>
                    <a:lstStyle>
                      <a:lvl1pPr algn="l" eaLnBrk="0" hangingPunct="0">
                        <a:spcBef>
                          <a:spcPct val="35000"/>
                        </a:spcBef>
                        <a:spcAft>
                          <a:spcPct val="15000"/>
                        </a:spcAft>
                        <a:buClr>
                          <a:schemeClr val="accent2"/>
                        </a:buClr>
                        <a:buFont typeface="Wingdings" panose="05000000000000000000" pitchFamily="2" charset="2"/>
                        <a:defRPr sz="2000" b="1">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lgn="l" eaLnBrk="0" hangingPunct="0">
                        <a:spcBef>
                          <a:spcPct val="20000"/>
                        </a:spcBef>
                        <a:buClr>
                          <a:schemeClr val="accent2"/>
                        </a:buClr>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2pPr>
                      <a:lvl3pPr marL="1143000" indent="-228600" algn="l" eaLnBrk="0" hangingPunct="0">
                        <a:spcBef>
                          <a:spcPct val="20000"/>
                        </a:spcBef>
                        <a:buClr>
                          <a:schemeClr val="accent2"/>
                        </a:buClr>
                        <a:defRPr>
                          <a:solidFill>
                            <a:schemeClr val="tx1"/>
                          </a:solidFill>
                          <a:latin typeface="Arial" panose="020B0604020202020204" pitchFamily="34" charset="0"/>
                          <a:ea typeface="MS PGothic" panose="020B0600070205080204" pitchFamily="34" charset="-128"/>
                          <a:cs typeface="Arial" panose="020B0604020202020204" pitchFamily="34" charset="0"/>
                        </a:defRPr>
                      </a:lvl3pPr>
                      <a:lvl4pPr marL="16002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4pPr>
                      <a:lvl5pPr marL="20574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9pPr>
                    </a:lstStyle>
                    <a:p>
                      <a:pPr marL="0" marR="0" lvl="0" indent="0" algn="l" defTabSz="914400" rtl="0" eaLnBrk="0" fontAlgn="base" latinLnBrk="0" hangingPunct="0">
                        <a:lnSpc>
                          <a:spcPct val="100000"/>
                        </a:lnSpc>
                        <a:spcBef>
                          <a:spcPct val="35000"/>
                        </a:spcBef>
                        <a:spcAft>
                          <a:spcPct val="15000"/>
                        </a:spcAft>
                        <a:buClr>
                          <a:schemeClr val="accent2"/>
                        </a:buClr>
                        <a:buSzTx/>
                        <a:buFont typeface="Wingdings" panose="05000000000000000000" pitchFamily="2" charset="2"/>
                        <a:buNone/>
                        <a:tabLst/>
                      </a:pPr>
                      <a:r>
                        <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MS PGothic" panose="020B0600070205080204" pitchFamily="34" charset="-128"/>
                        </a:rPr>
                        <a:t>Morgan</a:t>
                      </a:r>
                    </a:p>
                  </a:txBody>
                  <a:tcPr horzOverflow="overflow">
                    <a:lnL>
                      <a:noFill/>
                    </a:lnL>
                    <a:lnR>
                      <a:noFill/>
                    </a:lnR>
                    <a:lnT>
                      <a:noFill/>
                    </a:lnT>
                    <a:lnB>
                      <a:noFill/>
                    </a:lnB>
                    <a:lnTlToBr>
                      <a:noFill/>
                    </a:lnTlToBr>
                    <a:lnBlToTr>
                      <a:noFill/>
                    </a:lnBlToTr>
                    <a:noFill/>
                  </a:tcPr>
                </a:tc>
                <a:tc>
                  <a:txBody>
                    <a:bodyPr/>
                    <a:lstStyle>
                      <a:lvl1pPr algn="l" eaLnBrk="0" hangingPunct="0">
                        <a:spcBef>
                          <a:spcPct val="35000"/>
                        </a:spcBef>
                        <a:spcAft>
                          <a:spcPct val="15000"/>
                        </a:spcAft>
                        <a:buClr>
                          <a:schemeClr val="accent2"/>
                        </a:buClr>
                        <a:buFont typeface="Wingdings" panose="05000000000000000000" pitchFamily="2" charset="2"/>
                        <a:defRPr sz="2000" b="1">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lgn="l" eaLnBrk="0" hangingPunct="0">
                        <a:spcBef>
                          <a:spcPct val="20000"/>
                        </a:spcBef>
                        <a:buClr>
                          <a:schemeClr val="accent2"/>
                        </a:buClr>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2pPr>
                      <a:lvl3pPr marL="1143000" indent="-228600" algn="l" eaLnBrk="0" hangingPunct="0">
                        <a:spcBef>
                          <a:spcPct val="20000"/>
                        </a:spcBef>
                        <a:buClr>
                          <a:schemeClr val="accent2"/>
                        </a:buClr>
                        <a:defRPr>
                          <a:solidFill>
                            <a:schemeClr val="tx1"/>
                          </a:solidFill>
                          <a:latin typeface="Arial" panose="020B0604020202020204" pitchFamily="34" charset="0"/>
                          <a:ea typeface="MS PGothic" panose="020B0600070205080204" pitchFamily="34" charset="-128"/>
                          <a:cs typeface="Arial" panose="020B0604020202020204" pitchFamily="34" charset="0"/>
                        </a:defRPr>
                      </a:lvl3pPr>
                      <a:lvl4pPr marL="16002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4pPr>
                      <a:lvl5pPr marL="20574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9pPr>
                    </a:lstStyle>
                    <a:p>
                      <a:pPr marL="0" marR="0" lvl="0" indent="0" algn="l" defTabSz="914400" rtl="0" eaLnBrk="0" fontAlgn="base" latinLnBrk="0" hangingPunct="0">
                        <a:lnSpc>
                          <a:spcPct val="100000"/>
                        </a:lnSpc>
                        <a:spcBef>
                          <a:spcPct val="35000"/>
                        </a:spcBef>
                        <a:spcAft>
                          <a:spcPct val="15000"/>
                        </a:spcAft>
                        <a:buClr>
                          <a:schemeClr val="accent2"/>
                        </a:buClr>
                        <a:buSzTx/>
                        <a:buFont typeface="Wingdings" panose="05000000000000000000" pitchFamily="2" charset="2"/>
                        <a:buNone/>
                        <a:tabLst/>
                      </a:pPr>
                      <a:r>
                        <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MS PGothic" panose="020B0600070205080204" pitchFamily="34" charset="-128"/>
                          <a:sym typeface="Wingdings" panose="05000000000000000000" pitchFamily="2" charset="2"/>
                        </a:rPr>
                        <a:t></a:t>
                      </a:r>
                    </a:p>
                  </a:txBody>
                  <a:tcPr horzOverflow="overflow">
                    <a:lnL>
                      <a:noFill/>
                    </a:lnL>
                    <a:lnR>
                      <a:noFill/>
                    </a:lnR>
                    <a:lnT>
                      <a:noFill/>
                    </a:lnT>
                    <a:lnB>
                      <a:noFill/>
                    </a:lnB>
                    <a:lnTlToBr>
                      <a:noFill/>
                    </a:lnTlToBr>
                    <a:lnBlToTr>
                      <a:noFill/>
                    </a:lnBlToTr>
                    <a:noFill/>
                  </a:tcPr>
                </a:tc>
                <a:tc>
                  <a:txBody>
                    <a:bodyPr/>
                    <a:lstStyle>
                      <a:lvl1pPr algn="l" eaLnBrk="0" hangingPunct="0">
                        <a:spcBef>
                          <a:spcPct val="35000"/>
                        </a:spcBef>
                        <a:spcAft>
                          <a:spcPct val="15000"/>
                        </a:spcAft>
                        <a:buClr>
                          <a:schemeClr val="accent2"/>
                        </a:buClr>
                        <a:buFont typeface="Wingdings" panose="05000000000000000000" pitchFamily="2" charset="2"/>
                        <a:defRPr sz="2000" b="1">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lgn="l" eaLnBrk="0" hangingPunct="0">
                        <a:spcBef>
                          <a:spcPct val="20000"/>
                        </a:spcBef>
                        <a:buClr>
                          <a:schemeClr val="accent2"/>
                        </a:buClr>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2pPr>
                      <a:lvl3pPr marL="1143000" indent="-228600" algn="l" eaLnBrk="0" hangingPunct="0">
                        <a:spcBef>
                          <a:spcPct val="20000"/>
                        </a:spcBef>
                        <a:buClr>
                          <a:schemeClr val="accent2"/>
                        </a:buClr>
                        <a:defRPr>
                          <a:solidFill>
                            <a:schemeClr val="tx1"/>
                          </a:solidFill>
                          <a:latin typeface="Arial" panose="020B0604020202020204" pitchFamily="34" charset="0"/>
                          <a:ea typeface="MS PGothic" panose="020B0600070205080204" pitchFamily="34" charset="-128"/>
                          <a:cs typeface="Arial" panose="020B0604020202020204" pitchFamily="34" charset="0"/>
                        </a:defRPr>
                      </a:lvl3pPr>
                      <a:lvl4pPr marL="16002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4pPr>
                      <a:lvl5pPr marL="20574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9pPr>
                    </a:lstStyle>
                    <a:p>
                      <a:pPr marL="0" marR="0" lvl="0" indent="0" algn="l" defTabSz="914400" rtl="0" eaLnBrk="0" fontAlgn="base" latinLnBrk="0" hangingPunct="0">
                        <a:lnSpc>
                          <a:spcPct val="100000"/>
                        </a:lnSpc>
                        <a:spcBef>
                          <a:spcPct val="35000"/>
                        </a:spcBef>
                        <a:spcAft>
                          <a:spcPct val="15000"/>
                        </a:spcAft>
                        <a:buClr>
                          <a:schemeClr val="accent2"/>
                        </a:buClr>
                        <a:buSzTx/>
                        <a:buFont typeface="Wingdings" panose="05000000000000000000" pitchFamily="2" charset="2"/>
                        <a:buNone/>
                        <a:tabLst/>
                      </a:pPr>
                      <a:r>
                        <a:rPr kumimoji="0" lang="en-US" altLang="en-US" sz="1400" b="1" i="0" u="none" strike="noStrike" cap="none" normalizeH="0" baseline="0" smtClean="0">
                          <a:ln>
                            <a:noFill/>
                          </a:ln>
                          <a:solidFill>
                            <a:srgbClr val="FF0000"/>
                          </a:solidFill>
                          <a:effectLst/>
                          <a:latin typeface="Arial" panose="020B0604020202020204" pitchFamily="34" charset="0"/>
                          <a:ea typeface="MS PGothic" panose="020B0600070205080204" pitchFamily="34" charset="-128"/>
                          <a:cs typeface="MS PGothic" panose="020B0600070205080204" pitchFamily="34" charset="-128"/>
                        </a:rPr>
                        <a:t>Morgan </a:t>
                      </a:r>
                      <a:r>
                        <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MS PGothic" panose="020B0600070205080204" pitchFamily="34" charset="-128"/>
                        </a:rPr>
                        <a:t>Ave</a:t>
                      </a:r>
                    </a:p>
                  </a:txBody>
                  <a:tcPr horzOverflow="overflow">
                    <a:lnL>
                      <a:noFill/>
                    </a:lnL>
                    <a:lnR>
                      <a:noFill/>
                    </a:lnR>
                    <a:lnT>
                      <a:noFill/>
                    </a:lnT>
                    <a:lnB>
                      <a:noFill/>
                    </a:lnB>
                    <a:lnTlToBr>
                      <a:noFill/>
                    </a:lnTlToBr>
                    <a:lnBlToTr>
                      <a:noFill/>
                    </a:lnBlToTr>
                    <a:noFill/>
                  </a:tcPr>
                </a:tc>
              </a:tr>
              <a:tr h="250825">
                <a:tc>
                  <a:txBody>
                    <a:bodyPr/>
                    <a:lstStyle>
                      <a:lvl1pPr algn="l" eaLnBrk="0" hangingPunct="0">
                        <a:spcBef>
                          <a:spcPct val="35000"/>
                        </a:spcBef>
                        <a:spcAft>
                          <a:spcPct val="15000"/>
                        </a:spcAft>
                        <a:buClr>
                          <a:schemeClr val="accent2"/>
                        </a:buClr>
                        <a:buFont typeface="Wingdings" panose="05000000000000000000" pitchFamily="2" charset="2"/>
                        <a:defRPr sz="2000" b="1">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lgn="l" eaLnBrk="0" hangingPunct="0">
                        <a:spcBef>
                          <a:spcPct val="20000"/>
                        </a:spcBef>
                        <a:buClr>
                          <a:schemeClr val="accent2"/>
                        </a:buClr>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2pPr>
                      <a:lvl3pPr marL="1143000" indent="-228600" algn="l" eaLnBrk="0" hangingPunct="0">
                        <a:spcBef>
                          <a:spcPct val="20000"/>
                        </a:spcBef>
                        <a:buClr>
                          <a:schemeClr val="accent2"/>
                        </a:buClr>
                        <a:defRPr>
                          <a:solidFill>
                            <a:schemeClr val="tx1"/>
                          </a:solidFill>
                          <a:latin typeface="Arial" panose="020B0604020202020204" pitchFamily="34" charset="0"/>
                          <a:ea typeface="MS PGothic" panose="020B0600070205080204" pitchFamily="34" charset="-128"/>
                          <a:cs typeface="Arial" panose="020B0604020202020204" pitchFamily="34" charset="0"/>
                        </a:defRPr>
                      </a:lvl3pPr>
                      <a:lvl4pPr marL="16002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4pPr>
                      <a:lvl5pPr marL="20574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9pPr>
                    </a:lstStyle>
                    <a:p>
                      <a:pPr marL="0" marR="0" lvl="0" indent="0" algn="l" defTabSz="914400" rtl="0" eaLnBrk="0" fontAlgn="base" latinLnBrk="0" hangingPunct="0">
                        <a:lnSpc>
                          <a:spcPct val="100000"/>
                        </a:lnSpc>
                        <a:spcBef>
                          <a:spcPct val="35000"/>
                        </a:spcBef>
                        <a:spcAft>
                          <a:spcPct val="15000"/>
                        </a:spcAft>
                        <a:buClr>
                          <a:schemeClr val="accent2"/>
                        </a:buClr>
                        <a:buSzTx/>
                        <a:buFont typeface="Wingdings" panose="05000000000000000000" pitchFamily="2" charset="2"/>
                        <a:buNone/>
                        <a:tabLst/>
                      </a:pPr>
                      <a:r>
                        <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MS PGothic" panose="020B0600070205080204" pitchFamily="34" charset="-128"/>
                        </a:rPr>
                        <a:t>June</a:t>
                      </a:r>
                    </a:p>
                  </a:txBody>
                  <a:tcPr horzOverflow="overflow">
                    <a:lnL>
                      <a:noFill/>
                    </a:lnL>
                    <a:lnR>
                      <a:noFill/>
                    </a:lnR>
                    <a:lnT>
                      <a:noFill/>
                    </a:lnT>
                    <a:lnB>
                      <a:noFill/>
                    </a:lnB>
                    <a:lnTlToBr>
                      <a:noFill/>
                    </a:lnTlToBr>
                    <a:lnBlToTr>
                      <a:noFill/>
                    </a:lnBlToTr>
                    <a:noFill/>
                  </a:tcPr>
                </a:tc>
                <a:tc>
                  <a:txBody>
                    <a:bodyPr/>
                    <a:lstStyle>
                      <a:lvl1pPr algn="l" eaLnBrk="0" hangingPunct="0">
                        <a:spcBef>
                          <a:spcPct val="35000"/>
                        </a:spcBef>
                        <a:spcAft>
                          <a:spcPct val="15000"/>
                        </a:spcAft>
                        <a:buClr>
                          <a:schemeClr val="accent2"/>
                        </a:buClr>
                        <a:buFont typeface="Wingdings" panose="05000000000000000000" pitchFamily="2" charset="2"/>
                        <a:defRPr sz="2000" b="1">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lgn="l" eaLnBrk="0" hangingPunct="0">
                        <a:spcBef>
                          <a:spcPct val="20000"/>
                        </a:spcBef>
                        <a:buClr>
                          <a:schemeClr val="accent2"/>
                        </a:buClr>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2pPr>
                      <a:lvl3pPr marL="1143000" indent="-228600" algn="l" eaLnBrk="0" hangingPunct="0">
                        <a:spcBef>
                          <a:spcPct val="20000"/>
                        </a:spcBef>
                        <a:buClr>
                          <a:schemeClr val="accent2"/>
                        </a:buClr>
                        <a:defRPr>
                          <a:solidFill>
                            <a:schemeClr val="tx1"/>
                          </a:solidFill>
                          <a:latin typeface="Arial" panose="020B0604020202020204" pitchFamily="34" charset="0"/>
                          <a:ea typeface="MS PGothic" panose="020B0600070205080204" pitchFamily="34" charset="-128"/>
                          <a:cs typeface="Arial" panose="020B0604020202020204" pitchFamily="34" charset="0"/>
                        </a:defRPr>
                      </a:lvl3pPr>
                      <a:lvl4pPr marL="16002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4pPr>
                      <a:lvl5pPr marL="20574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9pPr>
                    </a:lstStyle>
                    <a:p>
                      <a:pPr marL="0" marR="0" lvl="0" indent="0" algn="l" defTabSz="914400" rtl="0" eaLnBrk="0" fontAlgn="base" latinLnBrk="0" hangingPunct="0">
                        <a:lnSpc>
                          <a:spcPct val="100000"/>
                        </a:lnSpc>
                        <a:spcBef>
                          <a:spcPct val="35000"/>
                        </a:spcBef>
                        <a:spcAft>
                          <a:spcPct val="15000"/>
                        </a:spcAft>
                        <a:buClr>
                          <a:schemeClr val="accent2"/>
                        </a:buClr>
                        <a:buSzTx/>
                        <a:buFont typeface="Wingdings" panose="05000000000000000000" pitchFamily="2" charset="2"/>
                        <a:buNone/>
                        <a:tabLst/>
                      </a:pPr>
                      <a:r>
                        <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MS PGothic" panose="020B0600070205080204" pitchFamily="34" charset="-128"/>
                          <a:sym typeface="Wingdings" panose="05000000000000000000" pitchFamily="2" charset="2"/>
                        </a:rPr>
                        <a:t></a:t>
                      </a:r>
                    </a:p>
                  </a:txBody>
                  <a:tcPr horzOverflow="overflow">
                    <a:lnL>
                      <a:noFill/>
                    </a:lnL>
                    <a:lnR>
                      <a:noFill/>
                    </a:lnR>
                    <a:lnT>
                      <a:noFill/>
                    </a:lnT>
                    <a:lnB>
                      <a:noFill/>
                    </a:lnB>
                    <a:lnTlToBr>
                      <a:noFill/>
                    </a:lnTlToBr>
                    <a:lnBlToTr>
                      <a:noFill/>
                    </a:lnBlToTr>
                    <a:noFill/>
                  </a:tcPr>
                </a:tc>
                <a:tc>
                  <a:txBody>
                    <a:bodyPr/>
                    <a:lstStyle>
                      <a:lvl1pPr algn="l" eaLnBrk="0" hangingPunct="0">
                        <a:spcBef>
                          <a:spcPct val="35000"/>
                        </a:spcBef>
                        <a:spcAft>
                          <a:spcPct val="15000"/>
                        </a:spcAft>
                        <a:buClr>
                          <a:schemeClr val="accent2"/>
                        </a:buClr>
                        <a:buFont typeface="Wingdings" panose="05000000000000000000" pitchFamily="2" charset="2"/>
                        <a:defRPr sz="2000" b="1">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lgn="l" eaLnBrk="0" hangingPunct="0">
                        <a:spcBef>
                          <a:spcPct val="20000"/>
                        </a:spcBef>
                        <a:buClr>
                          <a:schemeClr val="accent2"/>
                        </a:buClr>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2pPr>
                      <a:lvl3pPr marL="1143000" indent="-228600" algn="l" eaLnBrk="0" hangingPunct="0">
                        <a:spcBef>
                          <a:spcPct val="20000"/>
                        </a:spcBef>
                        <a:buClr>
                          <a:schemeClr val="accent2"/>
                        </a:buClr>
                        <a:defRPr>
                          <a:solidFill>
                            <a:schemeClr val="tx1"/>
                          </a:solidFill>
                          <a:latin typeface="Arial" panose="020B0604020202020204" pitchFamily="34" charset="0"/>
                          <a:ea typeface="MS PGothic" panose="020B0600070205080204" pitchFamily="34" charset="-128"/>
                          <a:cs typeface="Arial" panose="020B0604020202020204" pitchFamily="34" charset="0"/>
                        </a:defRPr>
                      </a:lvl3pPr>
                      <a:lvl4pPr marL="16002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4pPr>
                      <a:lvl5pPr marL="20574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9pPr>
                    </a:lstStyle>
                    <a:p>
                      <a:pPr marL="0" marR="0" lvl="0" indent="0" algn="l" defTabSz="914400" rtl="0" eaLnBrk="0" fontAlgn="base" latinLnBrk="0" hangingPunct="0">
                        <a:lnSpc>
                          <a:spcPct val="100000"/>
                        </a:lnSpc>
                        <a:spcBef>
                          <a:spcPct val="35000"/>
                        </a:spcBef>
                        <a:spcAft>
                          <a:spcPct val="15000"/>
                        </a:spcAft>
                        <a:buClr>
                          <a:schemeClr val="accent2"/>
                        </a:buClr>
                        <a:buSzTx/>
                        <a:buFont typeface="Wingdings" panose="05000000000000000000" pitchFamily="2" charset="2"/>
                        <a:buNone/>
                        <a:tabLst/>
                      </a:pPr>
                      <a:r>
                        <a:rPr kumimoji="0" lang="en-US" altLang="en-US" sz="1400" b="1" i="0" u="none" strike="noStrike" cap="none" normalizeH="0" baseline="0" smtClean="0">
                          <a:ln>
                            <a:noFill/>
                          </a:ln>
                          <a:solidFill>
                            <a:srgbClr val="FF0000"/>
                          </a:solidFill>
                          <a:effectLst/>
                          <a:latin typeface="Arial" panose="020B0604020202020204" pitchFamily="34" charset="0"/>
                          <a:ea typeface="MS PGothic" panose="020B0600070205080204" pitchFamily="34" charset="-128"/>
                          <a:cs typeface="MS PGothic" panose="020B0600070205080204" pitchFamily="34" charset="-128"/>
                        </a:rPr>
                        <a:t>June</a:t>
                      </a:r>
                      <a:r>
                        <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MS PGothic" panose="020B0600070205080204" pitchFamily="34" charset="-128"/>
                        </a:rPr>
                        <a:t> Blvd</a:t>
                      </a:r>
                    </a:p>
                  </a:txBody>
                  <a:tcPr horzOverflow="overflow">
                    <a:lnL>
                      <a:noFill/>
                    </a:lnL>
                    <a:lnR>
                      <a:noFill/>
                    </a:lnR>
                    <a:lnT>
                      <a:noFill/>
                    </a:lnT>
                    <a:lnB>
                      <a:noFill/>
                    </a:lnB>
                    <a:lnTlToBr>
                      <a:noFill/>
                    </a:lnTlToBr>
                    <a:lnBlToTr>
                      <a:noFill/>
                    </a:lnBlToTr>
                    <a:noFill/>
                  </a:tcPr>
                </a:tc>
              </a:tr>
              <a:tr h="336550">
                <a:tc>
                  <a:txBody>
                    <a:bodyPr/>
                    <a:lstStyle>
                      <a:lvl1pPr algn="l" eaLnBrk="0" hangingPunct="0">
                        <a:spcBef>
                          <a:spcPct val="35000"/>
                        </a:spcBef>
                        <a:spcAft>
                          <a:spcPct val="15000"/>
                        </a:spcAft>
                        <a:buClr>
                          <a:schemeClr val="accent2"/>
                        </a:buClr>
                        <a:buFont typeface="Wingdings" panose="05000000000000000000" pitchFamily="2" charset="2"/>
                        <a:defRPr sz="2000" b="1">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lgn="l" eaLnBrk="0" hangingPunct="0">
                        <a:spcBef>
                          <a:spcPct val="20000"/>
                        </a:spcBef>
                        <a:buClr>
                          <a:schemeClr val="accent2"/>
                        </a:buClr>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2pPr>
                      <a:lvl3pPr marL="1143000" indent="-228600" algn="l" eaLnBrk="0" hangingPunct="0">
                        <a:spcBef>
                          <a:spcPct val="20000"/>
                        </a:spcBef>
                        <a:buClr>
                          <a:schemeClr val="accent2"/>
                        </a:buClr>
                        <a:defRPr>
                          <a:solidFill>
                            <a:schemeClr val="tx1"/>
                          </a:solidFill>
                          <a:latin typeface="Arial" panose="020B0604020202020204" pitchFamily="34" charset="0"/>
                          <a:ea typeface="MS PGothic" panose="020B0600070205080204" pitchFamily="34" charset="-128"/>
                          <a:cs typeface="Arial" panose="020B0604020202020204" pitchFamily="34" charset="0"/>
                        </a:defRPr>
                      </a:lvl3pPr>
                      <a:lvl4pPr marL="16002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4pPr>
                      <a:lvl5pPr marL="20574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9pPr>
                    </a:lstStyle>
                    <a:p>
                      <a:pPr marL="0" marR="0" lvl="0" indent="0" algn="l" defTabSz="914400" rtl="0" eaLnBrk="0" fontAlgn="base" latinLnBrk="0" hangingPunct="0">
                        <a:lnSpc>
                          <a:spcPct val="100000"/>
                        </a:lnSpc>
                        <a:spcBef>
                          <a:spcPct val="35000"/>
                        </a:spcBef>
                        <a:spcAft>
                          <a:spcPct val="15000"/>
                        </a:spcAft>
                        <a:buClr>
                          <a:schemeClr val="accent2"/>
                        </a:buClr>
                        <a:buSzTx/>
                        <a:buFont typeface="Wingdings" panose="05000000000000000000" pitchFamily="2" charset="2"/>
                        <a:buNone/>
                        <a:tabLst/>
                      </a:pPr>
                      <a:r>
                        <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MS PGothic" panose="020B0600070205080204" pitchFamily="34" charset="-128"/>
                        </a:rPr>
                        <a:t>Anna</a:t>
                      </a:r>
                    </a:p>
                  </a:txBody>
                  <a:tcPr horzOverflow="overflow">
                    <a:lnL>
                      <a:noFill/>
                    </a:lnL>
                    <a:lnR>
                      <a:noFill/>
                    </a:lnR>
                    <a:lnT>
                      <a:noFill/>
                    </a:lnT>
                    <a:lnB>
                      <a:noFill/>
                    </a:lnB>
                    <a:lnTlToBr>
                      <a:noFill/>
                    </a:lnTlToBr>
                    <a:lnBlToTr>
                      <a:noFill/>
                    </a:lnBlToTr>
                    <a:noFill/>
                  </a:tcPr>
                </a:tc>
                <a:tc>
                  <a:txBody>
                    <a:bodyPr/>
                    <a:lstStyle>
                      <a:lvl1pPr algn="l" eaLnBrk="0" hangingPunct="0">
                        <a:spcBef>
                          <a:spcPct val="35000"/>
                        </a:spcBef>
                        <a:spcAft>
                          <a:spcPct val="15000"/>
                        </a:spcAft>
                        <a:buClr>
                          <a:schemeClr val="accent2"/>
                        </a:buClr>
                        <a:buFont typeface="Wingdings" panose="05000000000000000000" pitchFamily="2" charset="2"/>
                        <a:defRPr sz="2000" b="1">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lgn="l" eaLnBrk="0" hangingPunct="0">
                        <a:spcBef>
                          <a:spcPct val="20000"/>
                        </a:spcBef>
                        <a:buClr>
                          <a:schemeClr val="accent2"/>
                        </a:buClr>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2pPr>
                      <a:lvl3pPr marL="1143000" indent="-228600" algn="l" eaLnBrk="0" hangingPunct="0">
                        <a:spcBef>
                          <a:spcPct val="20000"/>
                        </a:spcBef>
                        <a:buClr>
                          <a:schemeClr val="accent2"/>
                        </a:buClr>
                        <a:defRPr>
                          <a:solidFill>
                            <a:schemeClr val="tx1"/>
                          </a:solidFill>
                          <a:latin typeface="Arial" panose="020B0604020202020204" pitchFamily="34" charset="0"/>
                          <a:ea typeface="MS PGothic" panose="020B0600070205080204" pitchFamily="34" charset="-128"/>
                          <a:cs typeface="Arial" panose="020B0604020202020204" pitchFamily="34" charset="0"/>
                        </a:defRPr>
                      </a:lvl3pPr>
                      <a:lvl4pPr marL="16002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4pPr>
                      <a:lvl5pPr marL="20574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9pPr>
                    </a:lstStyle>
                    <a:p>
                      <a:pPr marL="0" marR="0" lvl="0" indent="0" algn="l" defTabSz="914400" rtl="0" eaLnBrk="0" fontAlgn="base" latinLnBrk="0" hangingPunct="0">
                        <a:lnSpc>
                          <a:spcPct val="100000"/>
                        </a:lnSpc>
                        <a:spcBef>
                          <a:spcPct val="35000"/>
                        </a:spcBef>
                        <a:spcAft>
                          <a:spcPct val="15000"/>
                        </a:spcAft>
                        <a:buClr>
                          <a:schemeClr val="accent2"/>
                        </a:buClr>
                        <a:buSzTx/>
                        <a:buFont typeface="Wingdings" panose="05000000000000000000" pitchFamily="2" charset="2"/>
                        <a:buNone/>
                        <a:tabLst/>
                      </a:pPr>
                      <a:r>
                        <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MS PGothic" panose="020B0600070205080204" pitchFamily="34" charset="-128"/>
                          <a:sym typeface="Wingdings" panose="05000000000000000000" pitchFamily="2" charset="2"/>
                        </a:rPr>
                        <a:t></a:t>
                      </a:r>
                    </a:p>
                  </a:txBody>
                  <a:tcPr horzOverflow="overflow">
                    <a:lnL>
                      <a:noFill/>
                    </a:lnL>
                    <a:lnR>
                      <a:noFill/>
                    </a:lnR>
                    <a:lnT>
                      <a:noFill/>
                    </a:lnT>
                    <a:lnB>
                      <a:noFill/>
                    </a:lnB>
                    <a:lnTlToBr>
                      <a:noFill/>
                    </a:lnTlToBr>
                    <a:lnBlToTr>
                      <a:noFill/>
                    </a:lnBlToTr>
                    <a:noFill/>
                  </a:tcPr>
                </a:tc>
                <a:tc>
                  <a:txBody>
                    <a:bodyPr/>
                    <a:lstStyle>
                      <a:lvl1pPr algn="l" eaLnBrk="0" hangingPunct="0">
                        <a:spcBef>
                          <a:spcPct val="35000"/>
                        </a:spcBef>
                        <a:spcAft>
                          <a:spcPct val="15000"/>
                        </a:spcAft>
                        <a:buClr>
                          <a:schemeClr val="accent2"/>
                        </a:buClr>
                        <a:buFont typeface="Wingdings" panose="05000000000000000000" pitchFamily="2" charset="2"/>
                        <a:defRPr sz="2000" b="1">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lgn="l" eaLnBrk="0" hangingPunct="0">
                        <a:spcBef>
                          <a:spcPct val="20000"/>
                        </a:spcBef>
                        <a:buClr>
                          <a:schemeClr val="accent2"/>
                        </a:buClr>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2pPr>
                      <a:lvl3pPr marL="1143000" indent="-228600" algn="l" eaLnBrk="0" hangingPunct="0">
                        <a:spcBef>
                          <a:spcPct val="20000"/>
                        </a:spcBef>
                        <a:buClr>
                          <a:schemeClr val="accent2"/>
                        </a:buClr>
                        <a:defRPr>
                          <a:solidFill>
                            <a:schemeClr val="tx1"/>
                          </a:solidFill>
                          <a:latin typeface="Arial" panose="020B0604020202020204" pitchFamily="34" charset="0"/>
                          <a:ea typeface="MS PGothic" panose="020B0600070205080204" pitchFamily="34" charset="-128"/>
                          <a:cs typeface="Arial" panose="020B0604020202020204" pitchFamily="34" charset="0"/>
                        </a:defRPr>
                      </a:lvl3pPr>
                      <a:lvl4pPr marL="16002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4pPr>
                      <a:lvl5pPr marL="20574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9pPr>
                    </a:lstStyle>
                    <a:p>
                      <a:pPr marL="0" marR="0" lvl="0" indent="0" algn="l" defTabSz="914400" rtl="0" eaLnBrk="0" fontAlgn="base" latinLnBrk="0" hangingPunct="0">
                        <a:lnSpc>
                          <a:spcPct val="100000"/>
                        </a:lnSpc>
                        <a:spcBef>
                          <a:spcPct val="35000"/>
                        </a:spcBef>
                        <a:spcAft>
                          <a:spcPct val="15000"/>
                        </a:spcAft>
                        <a:buClr>
                          <a:schemeClr val="accent2"/>
                        </a:buClr>
                        <a:buSzTx/>
                        <a:buFont typeface="Wingdings" panose="05000000000000000000" pitchFamily="2" charset="2"/>
                        <a:buNone/>
                        <a:tabLst/>
                      </a:pPr>
                      <a:r>
                        <a:rPr kumimoji="0" lang="en-US" altLang="en-US" sz="1400" b="1" i="0" u="none" strike="noStrike" cap="none" normalizeH="0" baseline="0" smtClean="0">
                          <a:ln>
                            <a:noFill/>
                          </a:ln>
                          <a:solidFill>
                            <a:srgbClr val="FF0000"/>
                          </a:solidFill>
                          <a:effectLst/>
                          <a:latin typeface="Arial" panose="020B0604020202020204" pitchFamily="34" charset="0"/>
                          <a:ea typeface="MS PGothic" panose="020B0600070205080204" pitchFamily="34" charset="-128"/>
                          <a:cs typeface="MS PGothic" panose="020B0600070205080204" pitchFamily="34" charset="-128"/>
                        </a:rPr>
                        <a:t>Anna</a:t>
                      </a:r>
                      <a:r>
                        <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MS PGothic" panose="020B0600070205080204" pitchFamily="34" charset="-128"/>
                        </a:rPr>
                        <a:t> Karenina Blvd</a:t>
                      </a:r>
                    </a:p>
                  </a:txBody>
                  <a:tcPr horzOverflow="overflow">
                    <a:lnL>
                      <a:noFill/>
                    </a:lnL>
                    <a:lnR>
                      <a:noFill/>
                    </a:lnR>
                    <a:lnT>
                      <a:noFill/>
                    </a:lnT>
                    <a:lnB>
                      <a:noFill/>
                    </a:lnB>
                    <a:lnTlToBr>
                      <a:noFill/>
                    </a:lnTlToBr>
                    <a:lnBlToTr>
                      <a:noFill/>
                    </a:lnBlToTr>
                    <a:noFill/>
                  </a:tcPr>
                </a:tc>
              </a:tr>
              <a:tr h="250825">
                <a:tc>
                  <a:txBody>
                    <a:bodyPr/>
                    <a:lstStyle>
                      <a:lvl1pPr algn="l" eaLnBrk="0" hangingPunct="0">
                        <a:spcBef>
                          <a:spcPct val="35000"/>
                        </a:spcBef>
                        <a:spcAft>
                          <a:spcPct val="15000"/>
                        </a:spcAft>
                        <a:buClr>
                          <a:schemeClr val="accent2"/>
                        </a:buClr>
                        <a:buFont typeface="Wingdings" panose="05000000000000000000" pitchFamily="2" charset="2"/>
                        <a:defRPr sz="2000" b="1">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lgn="l" eaLnBrk="0" hangingPunct="0">
                        <a:spcBef>
                          <a:spcPct val="20000"/>
                        </a:spcBef>
                        <a:buClr>
                          <a:schemeClr val="accent2"/>
                        </a:buClr>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2pPr>
                      <a:lvl3pPr marL="1143000" indent="-228600" algn="l" eaLnBrk="0" hangingPunct="0">
                        <a:spcBef>
                          <a:spcPct val="20000"/>
                        </a:spcBef>
                        <a:buClr>
                          <a:schemeClr val="accent2"/>
                        </a:buClr>
                        <a:defRPr>
                          <a:solidFill>
                            <a:schemeClr val="tx1"/>
                          </a:solidFill>
                          <a:latin typeface="Arial" panose="020B0604020202020204" pitchFamily="34" charset="0"/>
                          <a:ea typeface="MS PGothic" panose="020B0600070205080204" pitchFamily="34" charset="-128"/>
                          <a:cs typeface="Arial" panose="020B0604020202020204" pitchFamily="34" charset="0"/>
                        </a:defRPr>
                      </a:lvl3pPr>
                      <a:lvl4pPr marL="16002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4pPr>
                      <a:lvl5pPr marL="20574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9pPr>
                    </a:lstStyle>
                    <a:p>
                      <a:pPr marL="0" marR="0" lvl="0" indent="0" algn="l" defTabSz="914400" rtl="0" eaLnBrk="0" fontAlgn="base" latinLnBrk="0" hangingPunct="0">
                        <a:lnSpc>
                          <a:spcPct val="100000"/>
                        </a:lnSpc>
                        <a:spcBef>
                          <a:spcPct val="35000"/>
                        </a:spcBef>
                        <a:spcAft>
                          <a:spcPct val="15000"/>
                        </a:spcAft>
                        <a:buClr>
                          <a:schemeClr val="accent2"/>
                        </a:buClr>
                        <a:buSzTx/>
                        <a:buFont typeface="Wingdings" panose="05000000000000000000" pitchFamily="2" charset="2"/>
                        <a:buNone/>
                        <a:tabLst/>
                      </a:pPr>
                      <a:r>
                        <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MS PGothic" panose="020B0600070205080204" pitchFamily="34" charset="-128"/>
                        </a:rPr>
                        <a:t>Hall</a:t>
                      </a:r>
                    </a:p>
                  </a:txBody>
                  <a:tcPr horzOverflow="overflow">
                    <a:lnL>
                      <a:noFill/>
                    </a:lnL>
                    <a:lnR>
                      <a:noFill/>
                    </a:lnR>
                    <a:lnT>
                      <a:noFill/>
                    </a:lnT>
                    <a:lnB>
                      <a:noFill/>
                    </a:lnB>
                    <a:lnTlToBr>
                      <a:noFill/>
                    </a:lnTlToBr>
                    <a:lnBlToTr>
                      <a:noFill/>
                    </a:lnBlToTr>
                    <a:noFill/>
                  </a:tcPr>
                </a:tc>
                <a:tc>
                  <a:txBody>
                    <a:bodyPr/>
                    <a:lstStyle>
                      <a:lvl1pPr algn="l" eaLnBrk="0" hangingPunct="0">
                        <a:spcBef>
                          <a:spcPct val="35000"/>
                        </a:spcBef>
                        <a:spcAft>
                          <a:spcPct val="15000"/>
                        </a:spcAft>
                        <a:buClr>
                          <a:schemeClr val="accent2"/>
                        </a:buClr>
                        <a:buFont typeface="Wingdings" panose="05000000000000000000" pitchFamily="2" charset="2"/>
                        <a:defRPr sz="2000" b="1">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lgn="l" eaLnBrk="0" hangingPunct="0">
                        <a:spcBef>
                          <a:spcPct val="20000"/>
                        </a:spcBef>
                        <a:buClr>
                          <a:schemeClr val="accent2"/>
                        </a:buClr>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2pPr>
                      <a:lvl3pPr marL="1143000" indent="-228600" algn="l" eaLnBrk="0" hangingPunct="0">
                        <a:spcBef>
                          <a:spcPct val="20000"/>
                        </a:spcBef>
                        <a:buClr>
                          <a:schemeClr val="accent2"/>
                        </a:buClr>
                        <a:defRPr>
                          <a:solidFill>
                            <a:schemeClr val="tx1"/>
                          </a:solidFill>
                          <a:latin typeface="Arial" panose="020B0604020202020204" pitchFamily="34" charset="0"/>
                          <a:ea typeface="MS PGothic" panose="020B0600070205080204" pitchFamily="34" charset="-128"/>
                          <a:cs typeface="Arial" panose="020B0604020202020204" pitchFamily="34" charset="0"/>
                        </a:defRPr>
                      </a:lvl3pPr>
                      <a:lvl4pPr marL="16002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4pPr>
                      <a:lvl5pPr marL="20574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9pPr>
                    </a:lstStyle>
                    <a:p>
                      <a:pPr marL="0" marR="0" lvl="0" indent="0" algn="l" defTabSz="914400" rtl="0" eaLnBrk="0" fontAlgn="base" latinLnBrk="0" hangingPunct="0">
                        <a:lnSpc>
                          <a:spcPct val="100000"/>
                        </a:lnSpc>
                        <a:spcBef>
                          <a:spcPct val="35000"/>
                        </a:spcBef>
                        <a:spcAft>
                          <a:spcPct val="15000"/>
                        </a:spcAft>
                        <a:buClr>
                          <a:schemeClr val="accent2"/>
                        </a:buClr>
                        <a:buSzTx/>
                        <a:buFont typeface="Wingdings" panose="05000000000000000000" pitchFamily="2" charset="2"/>
                        <a:buNone/>
                        <a:tabLst/>
                      </a:pPr>
                      <a:r>
                        <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MS PGothic" panose="020B0600070205080204" pitchFamily="34" charset="-128"/>
                          <a:sym typeface="Wingdings" panose="05000000000000000000" pitchFamily="2" charset="2"/>
                        </a:rPr>
                        <a:t></a:t>
                      </a:r>
                    </a:p>
                  </a:txBody>
                  <a:tcPr horzOverflow="overflow">
                    <a:lnL>
                      <a:noFill/>
                    </a:lnL>
                    <a:lnR>
                      <a:noFill/>
                    </a:lnR>
                    <a:lnT>
                      <a:noFill/>
                    </a:lnT>
                    <a:lnB>
                      <a:noFill/>
                    </a:lnB>
                    <a:lnTlToBr>
                      <a:noFill/>
                    </a:lnTlToBr>
                    <a:lnBlToTr>
                      <a:noFill/>
                    </a:lnBlToTr>
                    <a:noFill/>
                  </a:tcPr>
                </a:tc>
                <a:tc>
                  <a:txBody>
                    <a:bodyPr/>
                    <a:lstStyle>
                      <a:lvl1pPr algn="l" eaLnBrk="0" hangingPunct="0">
                        <a:spcBef>
                          <a:spcPct val="35000"/>
                        </a:spcBef>
                        <a:spcAft>
                          <a:spcPct val="15000"/>
                        </a:spcAft>
                        <a:buClr>
                          <a:schemeClr val="accent2"/>
                        </a:buClr>
                        <a:buFont typeface="Wingdings" panose="05000000000000000000" pitchFamily="2" charset="2"/>
                        <a:defRPr sz="2000" b="1">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lgn="l" eaLnBrk="0" hangingPunct="0">
                        <a:spcBef>
                          <a:spcPct val="20000"/>
                        </a:spcBef>
                        <a:buClr>
                          <a:schemeClr val="accent2"/>
                        </a:buClr>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2pPr>
                      <a:lvl3pPr marL="1143000" indent="-228600" algn="l" eaLnBrk="0" hangingPunct="0">
                        <a:spcBef>
                          <a:spcPct val="20000"/>
                        </a:spcBef>
                        <a:buClr>
                          <a:schemeClr val="accent2"/>
                        </a:buClr>
                        <a:defRPr>
                          <a:solidFill>
                            <a:schemeClr val="tx1"/>
                          </a:solidFill>
                          <a:latin typeface="Arial" panose="020B0604020202020204" pitchFamily="34" charset="0"/>
                          <a:ea typeface="MS PGothic" panose="020B0600070205080204" pitchFamily="34" charset="-128"/>
                          <a:cs typeface="Arial" panose="020B0604020202020204" pitchFamily="34" charset="0"/>
                        </a:defRPr>
                      </a:lvl3pPr>
                      <a:lvl4pPr marL="16002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4pPr>
                      <a:lvl5pPr marL="20574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9pPr>
                    </a:lstStyle>
                    <a:p>
                      <a:pPr marL="0" marR="0" lvl="0" indent="0" algn="l" defTabSz="914400" rtl="0" eaLnBrk="0" fontAlgn="base" latinLnBrk="0" hangingPunct="0">
                        <a:lnSpc>
                          <a:spcPct val="100000"/>
                        </a:lnSpc>
                        <a:spcBef>
                          <a:spcPct val="35000"/>
                        </a:spcBef>
                        <a:spcAft>
                          <a:spcPct val="15000"/>
                        </a:spcAft>
                        <a:buClr>
                          <a:schemeClr val="accent2"/>
                        </a:buClr>
                        <a:buSzTx/>
                        <a:buFont typeface="Wingdings" panose="05000000000000000000" pitchFamily="2" charset="2"/>
                        <a:buNone/>
                        <a:tabLst/>
                      </a:pPr>
                      <a:r>
                        <a:rPr kumimoji="0" lang="en-US" altLang="en-US" sz="1400" b="1" i="0" u="none" strike="noStrike" cap="none" normalizeH="0" baseline="0" smtClean="0">
                          <a:ln>
                            <a:noFill/>
                          </a:ln>
                          <a:solidFill>
                            <a:srgbClr val="FF0000"/>
                          </a:solidFill>
                          <a:effectLst/>
                          <a:latin typeface="Arial" panose="020B0604020202020204" pitchFamily="34" charset="0"/>
                          <a:ea typeface="MS PGothic" panose="020B0600070205080204" pitchFamily="34" charset="-128"/>
                          <a:cs typeface="MS PGothic" panose="020B0600070205080204" pitchFamily="34" charset="-128"/>
                        </a:rPr>
                        <a:t>Hall</a:t>
                      </a:r>
                      <a:r>
                        <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MS PGothic" panose="020B0600070205080204" pitchFamily="34" charset="-128"/>
                        </a:rPr>
                        <a:t> St</a:t>
                      </a:r>
                      <a:endParaRPr kumimoji="0" lang="en-US" altLang="en-US" sz="1400" b="1" i="0" u="none" strike="noStrike" cap="none" normalizeH="0" baseline="0" smtClean="0">
                        <a:ln>
                          <a:noFill/>
                        </a:ln>
                        <a:solidFill>
                          <a:srgbClr val="33CC33"/>
                        </a:solidFill>
                        <a:effectLst/>
                        <a:latin typeface="Arial" panose="020B0604020202020204" pitchFamily="34" charset="0"/>
                        <a:ea typeface="MS PGothic" panose="020B0600070205080204" pitchFamily="34" charset="-128"/>
                        <a:cs typeface="MS PGothic" panose="020B0600070205080204" pitchFamily="34" charset="-128"/>
                      </a:endParaRPr>
                    </a:p>
                  </a:txBody>
                  <a:tcPr horzOverflow="overflow">
                    <a:lnL>
                      <a:noFill/>
                    </a:lnL>
                    <a:lnR>
                      <a:noFill/>
                    </a:lnR>
                    <a:lnT>
                      <a:noFill/>
                    </a:lnT>
                    <a:lnB>
                      <a:noFill/>
                    </a:lnB>
                    <a:lnTlToBr>
                      <a:noFill/>
                    </a:lnTlToBr>
                    <a:lnBlToTr>
                      <a:noFill/>
                    </a:lnBlToTr>
                    <a:noFill/>
                  </a:tcPr>
                </a:tc>
              </a:tr>
            </a:tbl>
          </a:graphicData>
        </a:graphic>
      </p:graphicFrame>
      <p:sp>
        <p:nvSpPr>
          <p:cNvPr id="321569" name="Text Box 33"/>
          <p:cNvSpPr txBox="1">
            <a:spLocks noChangeArrowheads="1"/>
          </p:cNvSpPr>
          <p:nvPr/>
        </p:nvSpPr>
        <p:spPr bwMode="auto">
          <a:xfrm>
            <a:off x="228600" y="1677988"/>
            <a:ext cx="1066800" cy="48736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sz="1200">
                <a:solidFill>
                  <a:schemeClr val="tx1"/>
                </a:solidFill>
                <a:latin typeface="Arial" charset="0"/>
                <a:ea typeface="ＭＳ Ｐゴシック" charset="0"/>
              </a:rPr>
              <a:t>Output of     </a:t>
            </a:r>
            <a:r>
              <a:rPr lang="en-US" sz="1400" b="1" i="1">
                <a:solidFill>
                  <a:srgbClr val="000000"/>
                </a:solidFill>
                <a:latin typeface="Arial" charset="0"/>
                <a:ea typeface="ＭＳ Ｐゴシック" charset="0"/>
                <a:sym typeface="Symbol" charset="0"/>
              </a:rPr>
              <a:t></a:t>
            </a:r>
            <a:r>
              <a:rPr lang="en-US" sz="1400">
                <a:solidFill>
                  <a:schemeClr val="tx1"/>
                </a:solidFill>
                <a:latin typeface="Arial" charset="0"/>
                <a:ea typeface="ＭＳ Ｐゴシック" charset="0"/>
              </a:rPr>
              <a:t> </a:t>
            </a:r>
            <a:r>
              <a:rPr lang="en-US" sz="1200">
                <a:solidFill>
                  <a:schemeClr val="tx1"/>
                </a:solidFill>
                <a:latin typeface="Arial" charset="0"/>
                <a:ea typeface="ＭＳ Ｐゴシック" charset="0"/>
              </a:rPr>
              <a:t> operator</a:t>
            </a:r>
            <a:endParaRPr lang="en-US" sz="1200" i="1">
              <a:solidFill>
                <a:schemeClr val="tx1"/>
              </a:solidFill>
              <a:latin typeface="Times New Roman" charset="0"/>
              <a:ea typeface="ＭＳ Ｐゴシック" charset="0"/>
            </a:endParaRPr>
          </a:p>
        </p:txBody>
      </p:sp>
      <p:sp>
        <p:nvSpPr>
          <p:cNvPr id="321570" name="Text Box 34"/>
          <p:cNvSpPr txBox="1">
            <a:spLocks noChangeArrowheads="1"/>
          </p:cNvSpPr>
          <p:nvPr/>
        </p:nvSpPr>
        <p:spPr bwMode="auto">
          <a:xfrm>
            <a:off x="1752600" y="1677988"/>
            <a:ext cx="133985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sz="1200">
                <a:solidFill>
                  <a:schemeClr val="tx1"/>
                </a:solidFill>
                <a:latin typeface="Arial" charset="0"/>
                <a:ea typeface="ＭＳ Ｐゴシック" charset="0"/>
              </a:rPr>
              <a:t>Final output of </a:t>
            </a:r>
            <a:r>
              <a:rPr lang="en-US" sz="1200" i="1">
                <a:solidFill>
                  <a:schemeClr val="tx1"/>
                </a:solidFill>
                <a:latin typeface="Times New Roman" charset="0"/>
                <a:ea typeface="ＭＳ Ｐゴシック" charset="0"/>
              </a:rPr>
              <a:t>Person</a:t>
            </a:r>
            <a:r>
              <a:rPr lang="en-US" sz="1200">
                <a:solidFill>
                  <a:schemeClr val="tx1"/>
                </a:solidFill>
                <a:latin typeface="Arial" charset="0"/>
                <a:ea typeface="ＭＳ Ｐゴシック" charset="0"/>
              </a:rPr>
              <a:t> extractor</a:t>
            </a:r>
            <a:endParaRPr lang="en-US" sz="1200" i="1">
              <a:solidFill>
                <a:schemeClr val="tx1"/>
              </a:solidFill>
              <a:latin typeface="Times New Roman" charset="0"/>
              <a:ea typeface="ＭＳ Ｐゴシック" charset="0"/>
            </a:endParaRPr>
          </a:p>
        </p:txBody>
      </p:sp>
      <p:graphicFrame>
        <p:nvGraphicFramePr>
          <p:cNvPr id="321571" name="Group 35"/>
          <p:cNvGraphicFramePr>
            <a:graphicFrameLocks noGrp="1"/>
          </p:cNvGraphicFramePr>
          <p:nvPr/>
        </p:nvGraphicFramePr>
        <p:xfrm>
          <a:off x="5410200" y="2317750"/>
          <a:ext cx="4419600" cy="1554163"/>
        </p:xfrm>
        <a:graphic>
          <a:graphicData uri="http://schemas.openxmlformats.org/drawingml/2006/table">
            <a:tbl>
              <a:tblPr/>
              <a:tblGrid>
                <a:gridCol w="990600"/>
                <a:gridCol w="381000"/>
                <a:gridCol w="3048000"/>
              </a:tblGrid>
              <a:tr h="298450">
                <a:tc>
                  <a:txBody>
                    <a:bodyPr/>
                    <a:lstStyle>
                      <a:lvl1pPr algn="l" eaLnBrk="0" hangingPunct="0">
                        <a:spcBef>
                          <a:spcPct val="35000"/>
                        </a:spcBef>
                        <a:spcAft>
                          <a:spcPct val="15000"/>
                        </a:spcAft>
                        <a:buClr>
                          <a:schemeClr val="accent2"/>
                        </a:buClr>
                        <a:buFont typeface="Wingdings" panose="05000000000000000000" pitchFamily="2" charset="2"/>
                        <a:defRPr sz="2000" b="1">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lgn="l" eaLnBrk="0" hangingPunct="0">
                        <a:spcBef>
                          <a:spcPct val="20000"/>
                        </a:spcBef>
                        <a:buClr>
                          <a:schemeClr val="accent2"/>
                        </a:buClr>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2pPr>
                      <a:lvl3pPr marL="1143000" indent="-228600" algn="l" eaLnBrk="0" hangingPunct="0">
                        <a:spcBef>
                          <a:spcPct val="20000"/>
                        </a:spcBef>
                        <a:buClr>
                          <a:schemeClr val="accent2"/>
                        </a:buClr>
                        <a:defRPr>
                          <a:solidFill>
                            <a:schemeClr val="tx1"/>
                          </a:solidFill>
                          <a:latin typeface="Arial" panose="020B0604020202020204" pitchFamily="34" charset="0"/>
                          <a:ea typeface="MS PGothic" panose="020B0600070205080204" pitchFamily="34" charset="-128"/>
                          <a:cs typeface="Arial" panose="020B0604020202020204" pitchFamily="34" charset="0"/>
                        </a:defRPr>
                      </a:lvl3pPr>
                      <a:lvl4pPr marL="16002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4pPr>
                      <a:lvl5pPr marL="20574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9pPr>
                    </a:lstStyle>
                    <a:p>
                      <a:pPr marL="0" marR="0" lvl="0" indent="0" algn="l" defTabSz="914400" rtl="0" eaLnBrk="0" fontAlgn="base" latinLnBrk="0" hangingPunct="0">
                        <a:lnSpc>
                          <a:spcPct val="100000"/>
                        </a:lnSpc>
                        <a:spcBef>
                          <a:spcPct val="35000"/>
                        </a:spcBef>
                        <a:spcAft>
                          <a:spcPct val="15000"/>
                        </a:spcAft>
                        <a:buClr>
                          <a:schemeClr val="accent2"/>
                        </a:buClr>
                        <a:buSzTx/>
                        <a:buFont typeface="Wingdings" panose="05000000000000000000" pitchFamily="2" charset="2"/>
                        <a:buNone/>
                        <a:tabLst/>
                      </a:pPr>
                      <a:r>
                        <a:rPr kumimoji="0" lang="ja-JP"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MS PGothic" panose="020B0600070205080204" pitchFamily="34" charset="-128"/>
                        </a:rPr>
                        <a:t>‘</a:t>
                      </a:r>
                      <a:r>
                        <a:rPr kumimoji="0" lang="en-US" altLang="ja-JP"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MS PGothic" panose="020B0600070205080204" pitchFamily="34" charset="-128"/>
                        </a:rPr>
                        <a:t>st</a:t>
                      </a:r>
                      <a:r>
                        <a:rPr kumimoji="0" lang="ja-JP"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MS PGothic" panose="020B0600070205080204" pitchFamily="34" charset="-128"/>
                        </a:rPr>
                        <a:t>’</a:t>
                      </a:r>
                      <a:endPar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MS PGothic" panose="020B0600070205080204" pitchFamily="34" charset="-128"/>
                      </a:endParaRPr>
                    </a:p>
                  </a:txBody>
                  <a:tcPr horzOverflow="overflow">
                    <a:lnL>
                      <a:noFill/>
                    </a:lnL>
                    <a:lnR>
                      <a:noFill/>
                    </a:lnR>
                    <a:lnT>
                      <a:noFill/>
                    </a:lnT>
                    <a:lnB>
                      <a:noFill/>
                    </a:lnB>
                    <a:lnTlToBr>
                      <a:noFill/>
                    </a:lnTlToBr>
                    <a:lnBlToTr>
                      <a:noFill/>
                    </a:lnBlToTr>
                    <a:noFill/>
                  </a:tcPr>
                </a:tc>
                <a:tc>
                  <a:txBody>
                    <a:bodyPr/>
                    <a:lstStyle>
                      <a:lvl1pPr algn="l" eaLnBrk="0" hangingPunct="0">
                        <a:spcBef>
                          <a:spcPct val="35000"/>
                        </a:spcBef>
                        <a:spcAft>
                          <a:spcPct val="15000"/>
                        </a:spcAft>
                        <a:buClr>
                          <a:schemeClr val="accent2"/>
                        </a:buClr>
                        <a:buFont typeface="Wingdings" panose="05000000000000000000" pitchFamily="2" charset="2"/>
                        <a:defRPr sz="2000" b="1">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lgn="l" eaLnBrk="0" hangingPunct="0">
                        <a:spcBef>
                          <a:spcPct val="20000"/>
                        </a:spcBef>
                        <a:buClr>
                          <a:schemeClr val="accent2"/>
                        </a:buClr>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2pPr>
                      <a:lvl3pPr marL="1143000" indent="-228600" algn="l" eaLnBrk="0" hangingPunct="0">
                        <a:spcBef>
                          <a:spcPct val="20000"/>
                        </a:spcBef>
                        <a:buClr>
                          <a:schemeClr val="accent2"/>
                        </a:buClr>
                        <a:defRPr>
                          <a:solidFill>
                            <a:schemeClr val="tx1"/>
                          </a:solidFill>
                          <a:latin typeface="Arial" panose="020B0604020202020204" pitchFamily="34" charset="0"/>
                          <a:ea typeface="MS PGothic" panose="020B0600070205080204" pitchFamily="34" charset="-128"/>
                          <a:cs typeface="Arial" panose="020B0604020202020204" pitchFamily="34" charset="0"/>
                        </a:defRPr>
                      </a:lvl3pPr>
                      <a:lvl4pPr marL="16002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4pPr>
                      <a:lvl5pPr marL="20574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9pPr>
                    </a:lstStyle>
                    <a:p>
                      <a:pPr marL="0" marR="0" lvl="0" indent="0" algn="l" defTabSz="914400" rtl="0" eaLnBrk="0" fontAlgn="base" latinLnBrk="0" hangingPunct="0">
                        <a:lnSpc>
                          <a:spcPct val="100000"/>
                        </a:lnSpc>
                        <a:spcBef>
                          <a:spcPct val="35000"/>
                        </a:spcBef>
                        <a:spcAft>
                          <a:spcPct val="15000"/>
                        </a:spcAft>
                        <a:buClr>
                          <a:schemeClr val="accent2"/>
                        </a:buClr>
                        <a:buSzTx/>
                        <a:buFont typeface="Wingdings" panose="05000000000000000000" pitchFamily="2" charset="2"/>
                        <a:buNone/>
                        <a:tabLst/>
                      </a:pPr>
                      <a:r>
                        <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MS PGothic" panose="020B0600070205080204" pitchFamily="34" charset="-128"/>
                          <a:sym typeface="Wingdings" panose="05000000000000000000" pitchFamily="2" charset="2"/>
                        </a:rPr>
                        <a:t></a:t>
                      </a:r>
                    </a:p>
                  </a:txBody>
                  <a:tcPr horzOverflow="overflow">
                    <a:lnL>
                      <a:noFill/>
                    </a:lnL>
                    <a:lnR>
                      <a:noFill/>
                    </a:lnR>
                    <a:lnT>
                      <a:noFill/>
                    </a:lnT>
                    <a:lnB>
                      <a:noFill/>
                    </a:lnB>
                    <a:lnTlToBr>
                      <a:noFill/>
                    </a:lnTlToBr>
                    <a:lnBlToTr>
                      <a:noFill/>
                    </a:lnBlToTr>
                    <a:noFill/>
                  </a:tcPr>
                </a:tc>
                <a:tc>
                  <a:txBody>
                    <a:bodyPr/>
                    <a:lstStyle>
                      <a:lvl1pPr algn="l" eaLnBrk="0" hangingPunct="0">
                        <a:spcBef>
                          <a:spcPct val="35000"/>
                        </a:spcBef>
                        <a:spcAft>
                          <a:spcPct val="15000"/>
                        </a:spcAft>
                        <a:buClr>
                          <a:schemeClr val="accent2"/>
                        </a:buClr>
                        <a:buFont typeface="Wingdings" panose="05000000000000000000" pitchFamily="2" charset="2"/>
                        <a:defRPr sz="2000" b="1">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lgn="l" eaLnBrk="0" hangingPunct="0">
                        <a:spcBef>
                          <a:spcPct val="20000"/>
                        </a:spcBef>
                        <a:buClr>
                          <a:schemeClr val="accent2"/>
                        </a:buClr>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2pPr>
                      <a:lvl3pPr marL="1143000" indent="-228600" algn="l" eaLnBrk="0" hangingPunct="0">
                        <a:spcBef>
                          <a:spcPct val="20000"/>
                        </a:spcBef>
                        <a:buClr>
                          <a:schemeClr val="accent2"/>
                        </a:buClr>
                        <a:defRPr>
                          <a:solidFill>
                            <a:schemeClr val="tx1"/>
                          </a:solidFill>
                          <a:latin typeface="Arial" panose="020B0604020202020204" pitchFamily="34" charset="0"/>
                          <a:ea typeface="MS PGothic" panose="020B0600070205080204" pitchFamily="34" charset="-128"/>
                          <a:cs typeface="Arial" panose="020B0604020202020204" pitchFamily="34" charset="0"/>
                        </a:defRPr>
                      </a:lvl3pPr>
                      <a:lvl4pPr marL="16002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4pPr>
                      <a:lvl5pPr marL="20574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9pPr>
                    </a:lstStyle>
                    <a:p>
                      <a:pPr marL="0" marR="0" lvl="0" indent="0" algn="l" defTabSz="914400" rtl="0" eaLnBrk="0" fontAlgn="base" latinLnBrk="0" hangingPunct="0">
                        <a:lnSpc>
                          <a:spcPct val="100000"/>
                        </a:lnSpc>
                        <a:spcBef>
                          <a:spcPct val="35000"/>
                        </a:spcBef>
                        <a:spcAft>
                          <a:spcPct val="15000"/>
                        </a:spcAft>
                        <a:buClr>
                          <a:schemeClr val="accent2"/>
                        </a:buClr>
                        <a:buSzTx/>
                        <a:buFont typeface="Wingdings" panose="05000000000000000000" pitchFamily="2" charset="2"/>
                        <a:buNone/>
                        <a:tabLst/>
                      </a:pPr>
                      <a:r>
                        <a:rPr kumimoji="0" lang="en-US" altLang="en-US" sz="1400" b="1" i="0" u="none" strike="noStrike" cap="none" normalizeH="0" baseline="0" smtClean="0">
                          <a:ln>
                            <a:noFill/>
                          </a:ln>
                          <a:solidFill>
                            <a:srgbClr val="FF0000"/>
                          </a:solidFill>
                          <a:effectLst/>
                          <a:latin typeface="Arial" panose="020B0604020202020204" pitchFamily="34" charset="0"/>
                          <a:ea typeface="MS PGothic" panose="020B0600070205080204" pitchFamily="34" charset="-128"/>
                          <a:cs typeface="MS PGothic" panose="020B0600070205080204" pitchFamily="34" charset="-128"/>
                        </a:rPr>
                        <a:t>James</a:t>
                      </a:r>
                      <a:r>
                        <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MS PGothic" panose="020B0600070205080204" pitchFamily="34" charset="-128"/>
                        </a:rPr>
                        <a:t> St</a:t>
                      </a:r>
                    </a:p>
                  </a:txBody>
                  <a:tcPr horzOverflow="overflow">
                    <a:lnL>
                      <a:noFill/>
                    </a:lnL>
                    <a:lnR>
                      <a:noFill/>
                    </a:lnR>
                    <a:lnT>
                      <a:noFill/>
                    </a:lnT>
                    <a:lnB>
                      <a:noFill/>
                    </a:lnB>
                    <a:lnTlToBr>
                      <a:noFill/>
                    </a:lnTlToBr>
                    <a:lnBlToTr>
                      <a:noFill/>
                    </a:lnBlToTr>
                    <a:noFill/>
                  </a:tcPr>
                </a:tc>
              </a:tr>
              <a:tr h="298450">
                <a:tc>
                  <a:txBody>
                    <a:bodyPr/>
                    <a:lstStyle>
                      <a:lvl1pPr algn="l" eaLnBrk="0" hangingPunct="0">
                        <a:spcBef>
                          <a:spcPct val="35000"/>
                        </a:spcBef>
                        <a:spcAft>
                          <a:spcPct val="15000"/>
                        </a:spcAft>
                        <a:buClr>
                          <a:schemeClr val="accent2"/>
                        </a:buClr>
                        <a:buFont typeface="Wingdings" panose="05000000000000000000" pitchFamily="2" charset="2"/>
                        <a:defRPr sz="2000" b="1">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lgn="l" eaLnBrk="0" hangingPunct="0">
                        <a:spcBef>
                          <a:spcPct val="20000"/>
                        </a:spcBef>
                        <a:buClr>
                          <a:schemeClr val="accent2"/>
                        </a:buClr>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2pPr>
                      <a:lvl3pPr marL="1143000" indent="-228600" algn="l" eaLnBrk="0" hangingPunct="0">
                        <a:spcBef>
                          <a:spcPct val="20000"/>
                        </a:spcBef>
                        <a:buClr>
                          <a:schemeClr val="accent2"/>
                        </a:buClr>
                        <a:defRPr>
                          <a:solidFill>
                            <a:schemeClr val="tx1"/>
                          </a:solidFill>
                          <a:latin typeface="Arial" panose="020B0604020202020204" pitchFamily="34" charset="0"/>
                          <a:ea typeface="MS PGothic" panose="020B0600070205080204" pitchFamily="34" charset="-128"/>
                          <a:cs typeface="Arial" panose="020B0604020202020204" pitchFamily="34" charset="0"/>
                        </a:defRPr>
                      </a:lvl3pPr>
                      <a:lvl4pPr marL="16002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4pPr>
                      <a:lvl5pPr marL="20574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9pPr>
                    </a:lstStyle>
                    <a:p>
                      <a:pPr marL="0" marR="0" lvl="0" indent="0" algn="l" defTabSz="914400" rtl="0" eaLnBrk="0" fontAlgn="base" latinLnBrk="0" hangingPunct="0">
                        <a:lnSpc>
                          <a:spcPct val="100000"/>
                        </a:lnSpc>
                        <a:spcBef>
                          <a:spcPct val="35000"/>
                        </a:spcBef>
                        <a:spcAft>
                          <a:spcPct val="15000"/>
                        </a:spcAft>
                        <a:buClr>
                          <a:schemeClr val="accent2"/>
                        </a:buClr>
                        <a:buSzTx/>
                        <a:buFont typeface="Wingdings" panose="05000000000000000000" pitchFamily="2" charset="2"/>
                        <a:buNone/>
                        <a:tabLst/>
                      </a:pPr>
                      <a:endPar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MS PGothic" panose="020B0600070205080204" pitchFamily="34" charset="-128"/>
                      </a:endParaRPr>
                    </a:p>
                  </a:txBody>
                  <a:tcPr horzOverflow="overflow">
                    <a:lnL>
                      <a:noFill/>
                    </a:lnL>
                    <a:lnR>
                      <a:noFill/>
                    </a:lnR>
                    <a:lnT>
                      <a:noFill/>
                    </a:lnT>
                    <a:lnB>
                      <a:noFill/>
                    </a:lnB>
                    <a:lnTlToBr>
                      <a:noFill/>
                    </a:lnTlToBr>
                    <a:lnBlToTr>
                      <a:noFill/>
                    </a:lnBlToTr>
                    <a:noFill/>
                  </a:tcPr>
                </a:tc>
                <a:tc>
                  <a:txBody>
                    <a:bodyPr/>
                    <a:lstStyle>
                      <a:lvl1pPr algn="l" eaLnBrk="0" hangingPunct="0">
                        <a:spcBef>
                          <a:spcPct val="35000"/>
                        </a:spcBef>
                        <a:spcAft>
                          <a:spcPct val="15000"/>
                        </a:spcAft>
                        <a:buClr>
                          <a:schemeClr val="accent2"/>
                        </a:buClr>
                        <a:buFont typeface="Wingdings" panose="05000000000000000000" pitchFamily="2" charset="2"/>
                        <a:defRPr sz="2000" b="1">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lgn="l" eaLnBrk="0" hangingPunct="0">
                        <a:spcBef>
                          <a:spcPct val="20000"/>
                        </a:spcBef>
                        <a:buClr>
                          <a:schemeClr val="accent2"/>
                        </a:buClr>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2pPr>
                      <a:lvl3pPr marL="1143000" indent="-228600" algn="l" eaLnBrk="0" hangingPunct="0">
                        <a:spcBef>
                          <a:spcPct val="20000"/>
                        </a:spcBef>
                        <a:buClr>
                          <a:schemeClr val="accent2"/>
                        </a:buClr>
                        <a:defRPr>
                          <a:solidFill>
                            <a:schemeClr val="tx1"/>
                          </a:solidFill>
                          <a:latin typeface="Arial" panose="020B0604020202020204" pitchFamily="34" charset="0"/>
                          <a:ea typeface="MS PGothic" panose="020B0600070205080204" pitchFamily="34" charset="-128"/>
                          <a:cs typeface="Arial" panose="020B0604020202020204" pitchFamily="34" charset="0"/>
                        </a:defRPr>
                      </a:lvl3pPr>
                      <a:lvl4pPr marL="16002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4pPr>
                      <a:lvl5pPr marL="20574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9pPr>
                    </a:lstStyle>
                    <a:p>
                      <a:pPr marL="0" marR="0" lvl="0" indent="0" algn="l" defTabSz="914400" rtl="0" eaLnBrk="0" fontAlgn="base" latinLnBrk="0" hangingPunct="0">
                        <a:lnSpc>
                          <a:spcPct val="100000"/>
                        </a:lnSpc>
                        <a:spcBef>
                          <a:spcPct val="35000"/>
                        </a:spcBef>
                        <a:spcAft>
                          <a:spcPct val="15000"/>
                        </a:spcAft>
                        <a:buClr>
                          <a:schemeClr val="accent2"/>
                        </a:buClr>
                        <a:buSzTx/>
                        <a:buFont typeface="Wingdings" panose="05000000000000000000" pitchFamily="2" charset="2"/>
                        <a:buNone/>
                        <a:tabLst/>
                      </a:pPr>
                      <a:endPar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MS PGothic" panose="020B0600070205080204" pitchFamily="34" charset="-128"/>
                        <a:sym typeface="Wingdings" panose="05000000000000000000" pitchFamily="2" charset="2"/>
                      </a:endParaRPr>
                    </a:p>
                  </a:txBody>
                  <a:tcPr horzOverflow="overflow">
                    <a:lnL>
                      <a:noFill/>
                    </a:lnL>
                    <a:lnR>
                      <a:noFill/>
                    </a:lnR>
                    <a:lnT>
                      <a:noFill/>
                    </a:lnT>
                    <a:lnB>
                      <a:noFill/>
                    </a:lnB>
                    <a:lnTlToBr>
                      <a:noFill/>
                    </a:lnTlToBr>
                    <a:lnBlToTr>
                      <a:noFill/>
                    </a:lnBlToTr>
                    <a:noFill/>
                  </a:tcPr>
                </a:tc>
                <a:tc>
                  <a:txBody>
                    <a:bodyPr/>
                    <a:lstStyle>
                      <a:lvl1pPr algn="l" eaLnBrk="0" hangingPunct="0">
                        <a:spcBef>
                          <a:spcPct val="35000"/>
                        </a:spcBef>
                        <a:spcAft>
                          <a:spcPct val="15000"/>
                        </a:spcAft>
                        <a:buClr>
                          <a:schemeClr val="accent2"/>
                        </a:buClr>
                        <a:buFont typeface="Wingdings" panose="05000000000000000000" pitchFamily="2" charset="2"/>
                        <a:defRPr sz="2000" b="1">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lgn="l" eaLnBrk="0" hangingPunct="0">
                        <a:spcBef>
                          <a:spcPct val="20000"/>
                        </a:spcBef>
                        <a:buClr>
                          <a:schemeClr val="accent2"/>
                        </a:buClr>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2pPr>
                      <a:lvl3pPr marL="1143000" indent="-228600" algn="l" eaLnBrk="0" hangingPunct="0">
                        <a:spcBef>
                          <a:spcPct val="20000"/>
                        </a:spcBef>
                        <a:buClr>
                          <a:schemeClr val="accent2"/>
                        </a:buClr>
                        <a:defRPr>
                          <a:solidFill>
                            <a:schemeClr val="tx1"/>
                          </a:solidFill>
                          <a:latin typeface="Arial" panose="020B0604020202020204" pitchFamily="34" charset="0"/>
                          <a:ea typeface="MS PGothic" panose="020B0600070205080204" pitchFamily="34" charset="-128"/>
                          <a:cs typeface="Arial" panose="020B0604020202020204" pitchFamily="34" charset="0"/>
                        </a:defRPr>
                      </a:lvl3pPr>
                      <a:lvl4pPr marL="16002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4pPr>
                      <a:lvl5pPr marL="20574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9pPr>
                    </a:lstStyle>
                    <a:p>
                      <a:pPr marL="0" marR="0" lvl="0" indent="0" algn="l" defTabSz="914400" rtl="0" eaLnBrk="0" fontAlgn="base" latinLnBrk="0" hangingPunct="0">
                        <a:lnSpc>
                          <a:spcPct val="100000"/>
                        </a:lnSpc>
                        <a:spcBef>
                          <a:spcPct val="35000"/>
                        </a:spcBef>
                        <a:spcAft>
                          <a:spcPct val="15000"/>
                        </a:spcAft>
                        <a:buClr>
                          <a:schemeClr val="accent2"/>
                        </a:buClr>
                        <a:buSzTx/>
                        <a:buFont typeface="Wingdings" panose="05000000000000000000" pitchFamily="2" charset="2"/>
                        <a:buNone/>
                        <a:tabLst/>
                      </a:pPr>
                      <a:r>
                        <a:rPr kumimoji="0" lang="en-US" altLang="en-US" sz="1400" b="1" i="0" u="none" strike="noStrike" cap="none" normalizeH="0" baseline="0" smtClean="0">
                          <a:ln>
                            <a:noFill/>
                          </a:ln>
                          <a:solidFill>
                            <a:srgbClr val="FF0000"/>
                          </a:solidFill>
                          <a:effectLst/>
                          <a:latin typeface="Arial" panose="020B0604020202020204" pitchFamily="34" charset="0"/>
                          <a:ea typeface="MS PGothic" panose="020B0600070205080204" pitchFamily="34" charset="-128"/>
                          <a:cs typeface="MS PGothic" panose="020B0600070205080204" pitchFamily="34" charset="-128"/>
                        </a:rPr>
                        <a:t>Hall</a:t>
                      </a:r>
                      <a:r>
                        <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MS PGothic" panose="020B0600070205080204" pitchFamily="34" charset="-128"/>
                        </a:rPr>
                        <a:t> St</a:t>
                      </a:r>
                    </a:p>
                  </a:txBody>
                  <a:tcPr horzOverflow="overflow">
                    <a:lnL>
                      <a:noFill/>
                    </a:lnL>
                    <a:lnR>
                      <a:noFill/>
                    </a:lnR>
                    <a:lnT>
                      <a:noFill/>
                    </a:lnT>
                    <a:lnB>
                      <a:noFill/>
                    </a:lnB>
                    <a:lnTlToBr>
                      <a:noFill/>
                    </a:lnTlToBr>
                    <a:lnBlToTr>
                      <a:noFill/>
                    </a:lnBlToTr>
                    <a:noFill/>
                  </a:tcPr>
                </a:tc>
              </a:tr>
              <a:tr h="298450">
                <a:tc>
                  <a:txBody>
                    <a:bodyPr/>
                    <a:lstStyle>
                      <a:lvl1pPr algn="l" eaLnBrk="0" hangingPunct="0">
                        <a:spcBef>
                          <a:spcPct val="35000"/>
                        </a:spcBef>
                        <a:spcAft>
                          <a:spcPct val="15000"/>
                        </a:spcAft>
                        <a:buClr>
                          <a:schemeClr val="accent2"/>
                        </a:buClr>
                        <a:buFont typeface="Wingdings" panose="05000000000000000000" pitchFamily="2" charset="2"/>
                        <a:defRPr sz="2000" b="1">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lgn="l" eaLnBrk="0" hangingPunct="0">
                        <a:spcBef>
                          <a:spcPct val="20000"/>
                        </a:spcBef>
                        <a:buClr>
                          <a:schemeClr val="accent2"/>
                        </a:buClr>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2pPr>
                      <a:lvl3pPr marL="1143000" indent="-228600" algn="l" eaLnBrk="0" hangingPunct="0">
                        <a:spcBef>
                          <a:spcPct val="20000"/>
                        </a:spcBef>
                        <a:buClr>
                          <a:schemeClr val="accent2"/>
                        </a:buClr>
                        <a:defRPr>
                          <a:solidFill>
                            <a:schemeClr val="tx1"/>
                          </a:solidFill>
                          <a:latin typeface="Arial" panose="020B0604020202020204" pitchFamily="34" charset="0"/>
                          <a:ea typeface="MS PGothic" panose="020B0600070205080204" pitchFamily="34" charset="-128"/>
                          <a:cs typeface="Arial" panose="020B0604020202020204" pitchFamily="34" charset="0"/>
                        </a:defRPr>
                      </a:lvl3pPr>
                      <a:lvl4pPr marL="16002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4pPr>
                      <a:lvl5pPr marL="20574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9pPr>
                    </a:lstStyle>
                    <a:p>
                      <a:pPr marL="0" marR="0" lvl="0" indent="0" algn="l" defTabSz="914400" rtl="0" eaLnBrk="0" fontAlgn="base" latinLnBrk="0" hangingPunct="0">
                        <a:lnSpc>
                          <a:spcPct val="100000"/>
                        </a:lnSpc>
                        <a:spcBef>
                          <a:spcPct val="35000"/>
                        </a:spcBef>
                        <a:spcAft>
                          <a:spcPct val="15000"/>
                        </a:spcAft>
                        <a:buClr>
                          <a:schemeClr val="accent2"/>
                        </a:buClr>
                        <a:buSzTx/>
                        <a:buFont typeface="Wingdings" panose="05000000000000000000" pitchFamily="2" charset="2"/>
                        <a:buNone/>
                        <a:tabLst/>
                      </a:pPr>
                      <a:r>
                        <a:rPr kumimoji="0" lang="ja-JP"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MS PGothic" panose="020B0600070205080204" pitchFamily="34" charset="-128"/>
                        </a:rPr>
                        <a:t>‘</a:t>
                      </a:r>
                      <a:r>
                        <a:rPr kumimoji="0" lang="en-US" altLang="ja-JP"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MS PGothic" panose="020B0600070205080204" pitchFamily="34" charset="-128"/>
                        </a:rPr>
                        <a:t>blvd</a:t>
                      </a:r>
                      <a:r>
                        <a:rPr kumimoji="0" lang="ja-JP"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MS PGothic" panose="020B0600070205080204" pitchFamily="34" charset="-128"/>
                        </a:rPr>
                        <a:t>’</a:t>
                      </a:r>
                      <a:endPar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MS PGothic" panose="020B0600070205080204" pitchFamily="34" charset="-128"/>
                      </a:endParaRPr>
                    </a:p>
                  </a:txBody>
                  <a:tcPr horzOverflow="overflow">
                    <a:lnL>
                      <a:noFill/>
                    </a:lnL>
                    <a:lnR>
                      <a:noFill/>
                    </a:lnR>
                    <a:lnT>
                      <a:noFill/>
                    </a:lnT>
                    <a:lnB>
                      <a:noFill/>
                    </a:lnB>
                    <a:lnTlToBr>
                      <a:noFill/>
                    </a:lnTlToBr>
                    <a:lnBlToTr>
                      <a:noFill/>
                    </a:lnBlToTr>
                    <a:noFill/>
                  </a:tcPr>
                </a:tc>
                <a:tc>
                  <a:txBody>
                    <a:bodyPr/>
                    <a:lstStyle>
                      <a:lvl1pPr algn="l" eaLnBrk="0" hangingPunct="0">
                        <a:spcBef>
                          <a:spcPct val="35000"/>
                        </a:spcBef>
                        <a:spcAft>
                          <a:spcPct val="15000"/>
                        </a:spcAft>
                        <a:buClr>
                          <a:schemeClr val="accent2"/>
                        </a:buClr>
                        <a:buFont typeface="Wingdings" panose="05000000000000000000" pitchFamily="2" charset="2"/>
                        <a:defRPr sz="2000" b="1">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lgn="l" eaLnBrk="0" hangingPunct="0">
                        <a:spcBef>
                          <a:spcPct val="20000"/>
                        </a:spcBef>
                        <a:buClr>
                          <a:schemeClr val="accent2"/>
                        </a:buClr>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2pPr>
                      <a:lvl3pPr marL="1143000" indent="-228600" algn="l" eaLnBrk="0" hangingPunct="0">
                        <a:spcBef>
                          <a:spcPct val="20000"/>
                        </a:spcBef>
                        <a:buClr>
                          <a:schemeClr val="accent2"/>
                        </a:buClr>
                        <a:defRPr>
                          <a:solidFill>
                            <a:schemeClr val="tx1"/>
                          </a:solidFill>
                          <a:latin typeface="Arial" panose="020B0604020202020204" pitchFamily="34" charset="0"/>
                          <a:ea typeface="MS PGothic" panose="020B0600070205080204" pitchFamily="34" charset="-128"/>
                          <a:cs typeface="Arial" panose="020B0604020202020204" pitchFamily="34" charset="0"/>
                        </a:defRPr>
                      </a:lvl3pPr>
                      <a:lvl4pPr marL="16002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4pPr>
                      <a:lvl5pPr marL="20574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9pPr>
                    </a:lstStyle>
                    <a:p>
                      <a:pPr marL="0" marR="0" lvl="0" indent="0" algn="l" defTabSz="914400" rtl="0" eaLnBrk="0" fontAlgn="base" latinLnBrk="0" hangingPunct="0">
                        <a:lnSpc>
                          <a:spcPct val="100000"/>
                        </a:lnSpc>
                        <a:spcBef>
                          <a:spcPct val="35000"/>
                        </a:spcBef>
                        <a:spcAft>
                          <a:spcPct val="15000"/>
                        </a:spcAft>
                        <a:buClr>
                          <a:schemeClr val="accent2"/>
                        </a:buClr>
                        <a:buSzTx/>
                        <a:buFont typeface="Wingdings" panose="05000000000000000000" pitchFamily="2" charset="2"/>
                        <a:buNone/>
                        <a:tabLst/>
                      </a:pPr>
                      <a:r>
                        <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MS PGothic" panose="020B0600070205080204" pitchFamily="34" charset="-128"/>
                          <a:sym typeface="Wingdings" panose="05000000000000000000" pitchFamily="2" charset="2"/>
                        </a:rPr>
                        <a:t></a:t>
                      </a:r>
                      <a:endPar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MS PGothic" panose="020B0600070205080204" pitchFamily="34" charset="-128"/>
                      </a:endParaRPr>
                    </a:p>
                  </a:txBody>
                  <a:tcPr horzOverflow="overflow">
                    <a:lnL>
                      <a:noFill/>
                    </a:lnL>
                    <a:lnR>
                      <a:noFill/>
                    </a:lnR>
                    <a:lnT>
                      <a:noFill/>
                    </a:lnT>
                    <a:lnB>
                      <a:noFill/>
                    </a:lnB>
                    <a:lnTlToBr>
                      <a:noFill/>
                    </a:lnTlToBr>
                    <a:lnBlToTr>
                      <a:noFill/>
                    </a:lnBlToTr>
                    <a:noFill/>
                  </a:tcPr>
                </a:tc>
                <a:tc>
                  <a:txBody>
                    <a:bodyPr/>
                    <a:lstStyle>
                      <a:lvl1pPr algn="l" eaLnBrk="0" hangingPunct="0">
                        <a:spcBef>
                          <a:spcPct val="35000"/>
                        </a:spcBef>
                        <a:spcAft>
                          <a:spcPct val="15000"/>
                        </a:spcAft>
                        <a:buClr>
                          <a:schemeClr val="accent2"/>
                        </a:buClr>
                        <a:buFont typeface="Wingdings" panose="05000000000000000000" pitchFamily="2" charset="2"/>
                        <a:defRPr sz="2000" b="1">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lgn="l" eaLnBrk="0" hangingPunct="0">
                        <a:spcBef>
                          <a:spcPct val="20000"/>
                        </a:spcBef>
                        <a:buClr>
                          <a:schemeClr val="accent2"/>
                        </a:buClr>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2pPr>
                      <a:lvl3pPr marL="1143000" indent="-228600" algn="l" eaLnBrk="0" hangingPunct="0">
                        <a:spcBef>
                          <a:spcPct val="20000"/>
                        </a:spcBef>
                        <a:buClr>
                          <a:schemeClr val="accent2"/>
                        </a:buClr>
                        <a:defRPr>
                          <a:solidFill>
                            <a:schemeClr val="tx1"/>
                          </a:solidFill>
                          <a:latin typeface="Arial" panose="020B0604020202020204" pitchFamily="34" charset="0"/>
                          <a:ea typeface="MS PGothic" panose="020B0600070205080204" pitchFamily="34" charset="-128"/>
                          <a:cs typeface="Arial" panose="020B0604020202020204" pitchFamily="34" charset="0"/>
                        </a:defRPr>
                      </a:lvl3pPr>
                      <a:lvl4pPr marL="16002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4pPr>
                      <a:lvl5pPr marL="20574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9pPr>
                    </a:lstStyle>
                    <a:p>
                      <a:pPr marL="0" marR="0" lvl="0" indent="0" algn="l" defTabSz="914400" rtl="0" eaLnBrk="0" fontAlgn="base" latinLnBrk="0" hangingPunct="0">
                        <a:lnSpc>
                          <a:spcPct val="100000"/>
                        </a:lnSpc>
                        <a:spcBef>
                          <a:spcPct val="35000"/>
                        </a:spcBef>
                        <a:spcAft>
                          <a:spcPct val="15000"/>
                        </a:spcAft>
                        <a:buClr>
                          <a:schemeClr val="accent2"/>
                        </a:buClr>
                        <a:buSzTx/>
                        <a:buFont typeface="Wingdings" panose="05000000000000000000" pitchFamily="2" charset="2"/>
                        <a:buNone/>
                        <a:tabLst/>
                      </a:pPr>
                      <a:r>
                        <a:rPr kumimoji="0" lang="en-US" altLang="en-US" sz="1400" b="1" i="0" u="none" strike="noStrike" cap="none" normalizeH="0" baseline="0" smtClean="0">
                          <a:ln>
                            <a:noFill/>
                          </a:ln>
                          <a:solidFill>
                            <a:srgbClr val="FF0000"/>
                          </a:solidFill>
                          <a:effectLst/>
                          <a:latin typeface="Arial" panose="020B0604020202020204" pitchFamily="34" charset="0"/>
                          <a:ea typeface="MS PGothic" panose="020B0600070205080204" pitchFamily="34" charset="-128"/>
                          <a:cs typeface="MS PGothic" panose="020B0600070205080204" pitchFamily="34" charset="-128"/>
                        </a:rPr>
                        <a:t>June</a:t>
                      </a:r>
                      <a:r>
                        <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MS PGothic" panose="020B0600070205080204" pitchFamily="34" charset="-128"/>
                        </a:rPr>
                        <a:t> Blvd</a:t>
                      </a:r>
                    </a:p>
                  </a:txBody>
                  <a:tcPr horzOverflow="overflow">
                    <a:lnL>
                      <a:noFill/>
                    </a:lnL>
                    <a:lnR>
                      <a:noFill/>
                    </a:lnR>
                    <a:lnT>
                      <a:noFill/>
                    </a:lnT>
                    <a:lnB>
                      <a:noFill/>
                    </a:lnB>
                    <a:lnTlToBr>
                      <a:noFill/>
                    </a:lnTlToBr>
                    <a:lnBlToTr>
                      <a:noFill/>
                    </a:lnBlToTr>
                    <a:noFill/>
                  </a:tcPr>
                </a:tc>
              </a:tr>
              <a:tr h="334963">
                <a:tc>
                  <a:txBody>
                    <a:bodyPr/>
                    <a:lstStyle>
                      <a:lvl1pPr algn="l" eaLnBrk="0" hangingPunct="0">
                        <a:spcBef>
                          <a:spcPct val="35000"/>
                        </a:spcBef>
                        <a:spcAft>
                          <a:spcPct val="15000"/>
                        </a:spcAft>
                        <a:buClr>
                          <a:schemeClr val="accent2"/>
                        </a:buClr>
                        <a:buFont typeface="Wingdings" panose="05000000000000000000" pitchFamily="2" charset="2"/>
                        <a:defRPr sz="2000" b="1">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lgn="l" eaLnBrk="0" hangingPunct="0">
                        <a:spcBef>
                          <a:spcPct val="20000"/>
                        </a:spcBef>
                        <a:buClr>
                          <a:schemeClr val="accent2"/>
                        </a:buClr>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2pPr>
                      <a:lvl3pPr marL="1143000" indent="-228600" algn="l" eaLnBrk="0" hangingPunct="0">
                        <a:spcBef>
                          <a:spcPct val="20000"/>
                        </a:spcBef>
                        <a:buClr>
                          <a:schemeClr val="accent2"/>
                        </a:buClr>
                        <a:defRPr>
                          <a:solidFill>
                            <a:schemeClr val="tx1"/>
                          </a:solidFill>
                          <a:latin typeface="Arial" panose="020B0604020202020204" pitchFamily="34" charset="0"/>
                          <a:ea typeface="MS PGothic" panose="020B0600070205080204" pitchFamily="34" charset="-128"/>
                          <a:cs typeface="Arial" panose="020B0604020202020204" pitchFamily="34" charset="0"/>
                        </a:defRPr>
                      </a:lvl3pPr>
                      <a:lvl4pPr marL="16002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4pPr>
                      <a:lvl5pPr marL="20574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9pPr>
                    </a:lstStyle>
                    <a:p>
                      <a:pPr marL="0" marR="0" lvl="0" indent="0" algn="l" defTabSz="914400" rtl="0" eaLnBrk="0" fontAlgn="base" latinLnBrk="0" hangingPunct="0">
                        <a:lnSpc>
                          <a:spcPct val="100000"/>
                        </a:lnSpc>
                        <a:spcBef>
                          <a:spcPct val="35000"/>
                        </a:spcBef>
                        <a:spcAft>
                          <a:spcPct val="15000"/>
                        </a:spcAft>
                        <a:buClr>
                          <a:schemeClr val="accent2"/>
                        </a:buClr>
                        <a:buSzTx/>
                        <a:buFont typeface="Wingdings" panose="05000000000000000000" pitchFamily="2" charset="2"/>
                        <a:buNone/>
                        <a:tabLst/>
                      </a:pPr>
                      <a:endPar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MS PGothic" panose="020B0600070205080204" pitchFamily="34" charset="-128"/>
                      </a:endParaRPr>
                    </a:p>
                  </a:txBody>
                  <a:tcPr horzOverflow="overflow">
                    <a:lnL>
                      <a:noFill/>
                    </a:lnL>
                    <a:lnR>
                      <a:noFill/>
                    </a:lnR>
                    <a:lnT>
                      <a:noFill/>
                    </a:lnT>
                    <a:lnB>
                      <a:noFill/>
                    </a:lnB>
                    <a:lnTlToBr>
                      <a:noFill/>
                    </a:lnTlToBr>
                    <a:lnBlToTr>
                      <a:noFill/>
                    </a:lnBlToTr>
                    <a:noFill/>
                  </a:tcPr>
                </a:tc>
                <a:tc>
                  <a:txBody>
                    <a:bodyPr/>
                    <a:lstStyle>
                      <a:lvl1pPr algn="l" eaLnBrk="0" hangingPunct="0">
                        <a:spcBef>
                          <a:spcPct val="35000"/>
                        </a:spcBef>
                        <a:spcAft>
                          <a:spcPct val="15000"/>
                        </a:spcAft>
                        <a:buClr>
                          <a:schemeClr val="accent2"/>
                        </a:buClr>
                        <a:buFont typeface="Wingdings" panose="05000000000000000000" pitchFamily="2" charset="2"/>
                        <a:defRPr sz="2000" b="1">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lgn="l" eaLnBrk="0" hangingPunct="0">
                        <a:spcBef>
                          <a:spcPct val="20000"/>
                        </a:spcBef>
                        <a:buClr>
                          <a:schemeClr val="accent2"/>
                        </a:buClr>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2pPr>
                      <a:lvl3pPr marL="1143000" indent="-228600" algn="l" eaLnBrk="0" hangingPunct="0">
                        <a:spcBef>
                          <a:spcPct val="20000"/>
                        </a:spcBef>
                        <a:buClr>
                          <a:schemeClr val="accent2"/>
                        </a:buClr>
                        <a:defRPr>
                          <a:solidFill>
                            <a:schemeClr val="tx1"/>
                          </a:solidFill>
                          <a:latin typeface="Arial" panose="020B0604020202020204" pitchFamily="34" charset="0"/>
                          <a:ea typeface="MS PGothic" panose="020B0600070205080204" pitchFamily="34" charset="-128"/>
                          <a:cs typeface="Arial" panose="020B0604020202020204" pitchFamily="34" charset="0"/>
                        </a:defRPr>
                      </a:lvl3pPr>
                      <a:lvl4pPr marL="16002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4pPr>
                      <a:lvl5pPr marL="20574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9pPr>
                    </a:lstStyle>
                    <a:p>
                      <a:pPr marL="0" marR="0" lvl="0" indent="0" algn="l" defTabSz="914400" rtl="0" eaLnBrk="0" fontAlgn="base" latinLnBrk="0" hangingPunct="0">
                        <a:lnSpc>
                          <a:spcPct val="100000"/>
                        </a:lnSpc>
                        <a:spcBef>
                          <a:spcPct val="35000"/>
                        </a:spcBef>
                        <a:spcAft>
                          <a:spcPct val="15000"/>
                        </a:spcAft>
                        <a:buClr>
                          <a:schemeClr val="accent2"/>
                        </a:buClr>
                        <a:buSzTx/>
                        <a:buFont typeface="Wingdings" panose="05000000000000000000" pitchFamily="2" charset="2"/>
                        <a:buNone/>
                        <a:tabLst/>
                      </a:pPr>
                      <a:endPar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MS PGothic" panose="020B0600070205080204" pitchFamily="34" charset="-128"/>
                        <a:sym typeface="Wingdings" panose="05000000000000000000" pitchFamily="2" charset="2"/>
                      </a:endParaRPr>
                    </a:p>
                  </a:txBody>
                  <a:tcPr horzOverflow="overflow">
                    <a:lnL>
                      <a:noFill/>
                    </a:lnL>
                    <a:lnR>
                      <a:noFill/>
                    </a:lnR>
                    <a:lnT>
                      <a:noFill/>
                    </a:lnT>
                    <a:lnB>
                      <a:noFill/>
                    </a:lnB>
                    <a:lnTlToBr>
                      <a:noFill/>
                    </a:lnTlToBr>
                    <a:lnBlToTr>
                      <a:noFill/>
                    </a:lnBlToTr>
                    <a:noFill/>
                  </a:tcPr>
                </a:tc>
                <a:tc>
                  <a:txBody>
                    <a:bodyPr/>
                    <a:lstStyle>
                      <a:lvl1pPr algn="l" eaLnBrk="0" hangingPunct="0">
                        <a:spcBef>
                          <a:spcPct val="35000"/>
                        </a:spcBef>
                        <a:spcAft>
                          <a:spcPct val="15000"/>
                        </a:spcAft>
                        <a:buClr>
                          <a:schemeClr val="accent2"/>
                        </a:buClr>
                        <a:buFont typeface="Wingdings" panose="05000000000000000000" pitchFamily="2" charset="2"/>
                        <a:defRPr sz="2000" b="1">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lgn="l" eaLnBrk="0" hangingPunct="0">
                        <a:spcBef>
                          <a:spcPct val="20000"/>
                        </a:spcBef>
                        <a:buClr>
                          <a:schemeClr val="accent2"/>
                        </a:buClr>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2pPr>
                      <a:lvl3pPr marL="1143000" indent="-228600" algn="l" eaLnBrk="0" hangingPunct="0">
                        <a:spcBef>
                          <a:spcPct val="20000"/>
                        </a:spcBef>
                        <a:buClr>
                          <a:schemeClr val="accent2"/>
                        </a:buClr>
                        <a:defRPr>
                          <a:solidFill>
                            <a:schemeClr val="tx1"/>
                          </a:solidFill>
                          <a:latin typeface="Arial" panose="020B0604020202020204" pitchFamily="34" charset="0"/>
                          <a:ea typeface="MS PGothic" panose="020B0600070205080204" pitchFamily="34" charset="-128"/>
                          <a:cs typeface="Arial" panose="020B0604020202020204" pitchFamily="34" charset="0"/>
                        </a:defRPr>
                      </a:lvl3pPr>
                      <a:lvl4pPr marL="16002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4pPr>
                      <a:lvl5pPr marL="20574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9pPr>
                    </a:lstStyle>
                    <a:p>
                      <a:pPr marL="0" marR="0" lvl="0" indent="0" algn="l" defTabSz="914400" rtl="0" eaLnBrk="0" fontAlgn="base" latinLnBrk="0" hangingPunct="0">
                        <a:lnSpc>
                          <a:spcPct val="100000"/>
                        </a:lnSpc>
                        <a:spcBef>
                          <a:spcPct val="35000"/>
                        </a:spcBef>
                        <a:spcAft>
                          <a:spcPct val="15000"/>
                        </a:spcAft>
                        <a:buClr>
                          <a:schemeClr val="accent2"/>
                        </a:buClr>
                        <a:buSzTx/>
                        <a:buFont typeface="Wingdings" panose="05000000000000000000" pitchFamily="2" charset="2"/>
                        <a:buNone/>
                        <a:tabLst/>
                      </a:pPr>
                      <a:r>
                        <a:rPr kumimoji="0" lang="en-US" altLang="en-US" sz="1400" b="1" i="0" u="none" strike="noStrike" cap="none" normalizeH="0" baseline="0" smtClean="0">
                          <a:ln>
                            <a:noFill/>
                          </a:ln>
                          <a:solidFill>
                            <a:srgbClr val="FF0000"/>
                          </a:solidFill>
                          <a:effectLst/>
                          <a:latin typeface="Arial" panose="020B0604020202020204" pitchFamily="34" charset="0"/>
                          <a:ea typeface="MS PGothic" panose="020B0600070205080204" pitchFamily="34" charset="-128"/>
                          <a:cs typeface="MS PGothic" panose="020B0600070205080204" pitchFamily="34" charset="-128"/>
                        </a:rPr>
                        <a:t>Anna</a:t>
                      </a:r>
                      <a:r>
                        <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MS PGothic" panose="020B0600070205080204" pitchFamily="34" charset="-128"/>
                        </a:rPr>
                        <a:t> Karenina Blvd</a:t>
                      </a:r>
                    </a:p>
                  </a:txBody>
                  <a:tcPr horzOverflow="overflow">
                    <a:lnL>
                      <a:noFill/>
                    </a:lnL>
                    <a:lnR>
                      <a:noFill/>
                    </a:lnR>
                    <a:lnT>
                      <a:noFill/>
                    </a:lnT>
                    <a:lnB>
                      <a:noFill/>
                    </a:lnB>
                    <a:lnTlToBr>
                      <a:noFill/>
                    </a:lnTlToBr>
                    <a:lnBlToTr>
                      <a:noFill/>
                    </a:lnBlToTr>
                    <a:noFill/>
                  </a:tcPr>
                </a:tc>
              </a:tr>
              <a:tr h="300038">
                <a:tc>
                  <a:txBody>
                    <a:bodyPr/>
                    <a:lstStyle>
                      <a:lvl1pPr algn="l" eaLnBrk="0" hangingPunct="0">
                        <a:spcBef>
                          <a:spcPct val="35000"/>
                        </a:spcBef>
                        <a:spcAft>
                          <a:spcPct val="15000"/>
                        </a:spcAft>
                        <a:buClr>
                          <a:schemeClr val="accent2"/>
                        </a:buClr>
                        <a:buFont typeface="Wingdings" panose="05000000000000000000" pitchFamily="2" charset="2"/>
                        <a:defRPr sz="2000" b="1">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lgn="l" eaLnBrk="0" hangingPunct="0">
                        <a:spcBef>
                          <a:spcPct val="20000"/>
                        </a:spcBef>
                        <a:buClr>
                          <a:schemeClr val="accent2"/>
                        </a:buClr>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2pPr>
                      <a:lvl3pPr marL="1143000" indent="-228600" algn="l" eaLnBrk="0" hangingPunct="0">
                        <a:spcBef>
                          <a:spcPct val="20000"/>
                        </a:spcBef>
                        <a:buClr>
                          <a:schemeClr val="accent2"/>
                        </a:buClr>
                        <a:defRPr>
                          <a:solidFill>
                            <a:schemeClr val="tx1"/>
                          </a:solidFill>
                          <a:latin typeface="Arial" panose="020B0604020202020204" pitchFamily="34" charset="0"/>
                          <a:ea typeface="MS PGothic" panose="020B0600070205080204" pitchFamily="34" charset="-128"/>
                          <a:cs typeface="Arial" panose="020B0604020202020204" pitchFamily="34" charset="0"/>
                        </a:defRPr>
                      </a:lvl3pPr>
                      <a:lvl4pPr marL="16002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4pPr>
                      <a:lvl5pPr marL="20574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9pPr>
                    </a:lstStyle>
                    <a:p>
                      <a:pPr marL="0" marR="0" lvl="0" indent="0" algn="l" defTabSz="914400" rtl="0" eaLnBrk="0" fontAlgn="base" latinLnBrk="0" hangingPunct="0">
                        <a:lnSpc>
                          <a:spcPct val="100000"/>
                        </a:lnSpc>
                        <a:spcBef>
                          <a:spcPct val="35000"/>
                        </a:spcBef>
                        <a:spcAft>
                          <a:spcPct val="15000"/>
                        </a:spcAft>
                        <a:buClr>
                          <a:schemeClr val="accent2"/>
                        </a:buClr>
                        <a:buSzTx/>
                        <a:buFont typeface="Wingdings" panose="05000000000000000000" pitchFamily="2" charset="2"/>
                        <a:buNone/>
                        <a:tabLst/>
                      </a:pPr>
                      <a:r>
                        <a:rPr kumimoji="0" lang="ja-JP"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MS PGothic" panose="020B0600070205080204" pitchFamily="34" charset="-128"/>
                        </a:rPr>
                        <a:t>‘</a:t>
                      </a:r>
                      <a:r>
                        <a:rPr kumimoji="0" lang="en-US" altLang="ja-JP"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MS PGothic" panose="020B0600070205080204" pitchFamily="34" charset="-128"/>
                        </a:rPr>
                        <a:t>ave</a:t>
                      </a:r>
                      <a:r>
                        <a:rPr kumimoji="0" lang="ja-JP"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MS PGothic" panose="020B0600070205080204" pitchFamily="34" charset="-128"/>
                        </a:rPr>
                        <a:t>’</a:t>
                      </a:r>
                      <a:endPar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MS PGothic" panose="020B0600070205080204" pitchFamily="34" charset="-128"/>
                      </a:endParaRPr>
                    </a:p>
                  </a:txBody>
                  <a:tcPr horzOverflow="overflow">
                    <a:lnL>
                      <a:noFill/>
                    </a:lnL>
                    <a:lnR>
                      <a:noFill/>
                    </a:lnR>
                    <a:lnT>
                      <a:noFill/>
                    </a:lnT>
                    <a:lnB>
                      <a:noFill/>
                    </a:lnB>
                    <a:lnTlToBr>
                      <a:noFill/>
                    </a:lnTlToBr>
                    <a:lnBlToTr>
                      <a:noFill/>
                    </a:lnBlToTr>
                    <a:noFill/>
                  </a:tcPr>
                </a:tc>
                <a:tc>
                  <a:txBody>
                    <a:bodyPr/>
                    <a:lstStyle>
                      <a:lvl1pPr algn="l" eaLnBrk="0" hangingPunct="0">
                        <a:spcBef>
                          <a:spcPct val="35000"/>
                        </a:spcBef>
                        <a:spcAft>
                          <a:spcPct val="15000"/>
                        </a:spcAft>
                        <a:buClr>
                          <a:schemeClr val="accent2"/>
                        </a:buClr>
                        <a:buFont typeface="Wingdings" panose="05000000000000000000" pitchFamily="2" charset="2"/>
                        <a:defRPr sz="2000" b="1">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lgn="l" eaLnBrk="0" hangingPunct="0">
                        <a:spcBef>
                          <a:spcPct val="20000"/>
                        </a:spcBef>
                        <a:buClr>
                          <a:schemeClr val="accent2"/>
                        </a:buClr>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2pPr>
                      <a:lvl3pPr marL="1143000" indent="-228600" algn="l" eaLnBrk="0" hangingPunct="0">
                        <a:spcBef>
                          <a:spcPct val="20000"/>
                        </a:spcBef>
                        <a:buClr>
                          <a:schemeClr val="accent2"/>
                        </a:buClr>
                        <a:defRPr>
                          <a:solidFill>
                            <a:schemeClr val="tx1"/>
                          </a:solidFill>
                          <a:latin typeface="Arial" panose="020B0604020202020204" pitchFamily="34" charset="0"/>
                          <a:ea typeface="MS PGothic" panose="020B0600070205080204" pitchFamily="34" charset="-128"/>
                          <a:cs typeface="Arial" panose="020B0604020202020204" pitchFamily="34" charset="0"/>
                        </a:defRPr>
                      </a:lvl3pPr>
                      <a:lvl4pPr marL="16002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4pPr>
                      <a:lvl5pPr marL="20574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9pPr>
                    </a:lstStyle>
                    <a:p>
                      <a:pPr marL="0" marR="0" lvl="0" indent="0" algn="l" defTabSz="914400" rtl="0" eaLnBrk="0" fontAlgn="base" latinLnBrk="0" hangingPunct="0">
                        <a:lnSpc>
                          <a:spcPct val="100000"/>
                        </a:lnSpc>
                        <a:spcBef>
                          <a:spcPct val="35000"/>
                        </a:spcBef>
                        <a:spcAft>
                          <a:spcPct val="15000"/>
                        </a:spcAft>
                        <a:buClr>
                          <a:schemeClr val="accent2"/>
                        </a:buClr>
                        <a:buSzTx/>
                        <a:buFont typeface="Wingdings" panose="05000000000000000000" pitchFamily="2" charset="2"/>
                        <a:buNone/>
                        <a:tabLst/>
                      </a:pPr>
                      <a:r>
                        <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MS PGothic" panose="020B0600070205080204" pitchFamily="34" charset="-128"/>
                          <a:sym typeface="Wingdings" panose="05000000000000000000" pitchFamily="2" charset="2"/>
                        </a:rPr>
                        <a:t></a:t>
                      </a:r>
                    </a:p>
                  </a:txBody>
                  <a:tcPr horzOverflow="overflow">
                    <a:lnL>
                      <a:noFill/>
                    </a:lnL>
                    <a:lnR>
                      <a:noFill/>
                    </a:lnR>
                    <a:lnT>
                      <a:noFill/>
                    </a:lnT>
                    <a:lnB>
                      <a:noFill/>
                    </a:lnB>
                    <a:lnTlToBr>
                      <a:noFill/>
                    </a:lnTlToBr>
                    <a:lnBlToTr>
                      <a:noFill/>
                    </a:lnBlToTr>
                    <a:noFill/>
                  </a:tcPr>
                </a:tc>
                <a:tc>
                  <a:txBody>
                    <a:bodyPr/>
                    <a:lstStyle>
                      <a:lvl1pPr algn="l" eaLnBrk="0" hangingPunct="0">
                        <a:spcBef>
                          <a:spcPct val="35000"/>
                        </a:spcBef>
                        <a:spcAft>
                          <a:spcPct val="15000"/>
                        </a:spcAft>
                        <a:buClr>
                          <a:schemeClr val="accent2"/>
                        </a:buClr>
                        <a:buFont typeface="Wingdings" panose="05000000000000000000" pitchFamily="2" charset="2"/>
                        <a:defRPr sz="2000" b="1">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742950" indent="-285750" algn="l" eaLnBrk="0" hangingPunct="0">
                        <a:spcBef>
                          <a:spcPct val="20000"/>
                        </a:spcBef>
                        <a:buClr>
                          <a:schemeClr val="accent2"/>
                        </a:buClr>
                        <a:buFont typeface="Arial" panose="020B0604020202020204" pitchFamily="34" charset="0"/>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2pPr>
                      <a:lvl3pPr marL="1143000" indent="-228600" algn="l" eaLnBrk="0" hangingPunct="0">
                        <a:spcBef>
                          <a:spcPct val="20000"/>
                        </a:spcBef>
                        <a:buClr>
                          <a:schemeClr val="accent2"/>
                        </a:buClr>
                        <a:defRPr>
                          <a:solidFill>
                            <a:schemeClr val="tx1"/>
                          </a:solidFill>
                          <a:latin typeface="Arial" panose="020B0604020202020204" pitchFamily="34" charset="0"/>
                          <a:ea typeface="MS PGothic" panose="020B0600070205080204" pitchFamily="34" charset="-128"/>
                          <a:cs typeface="Arial" panose="020B0604020202020204" pitchFamily="34" charset="0"/>
                        </a:defRPr>
                      </a:lvl3pPr>
                      <a:lvl4pPr marL="16002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4pPr>
                      <a:lvl5pPr marL="2057400" indent="-228600" algn="l" eaLnBrk="0" hangingPunct="0">
                        <a:spcBef>
                          <a:spcPct val="20000"/>
                        </a:spcBef>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9pPr>
                    </a:lstStyle>
                    <a:p>
                      <a:pPr marL="0" marR="0" lvl="0" indent="0" algn="l" defTabSz="914400" rtl="0" eaLnBrk="0" fontAlgn="base" latinLnBrk="0" hangingPunct="0">
                        <a:lnSpc>
                          <a:spcPct val="100000"/>
                        </a:lnSpc>
                        <a:spcBef>
                          <a:spcPct val="35000"/>
                        </a:spcBef>
                        <a:spcAft>
                          <a:spcPct val="15000"/>
                        </a:spcAft>
                        <a:buClr>
                          <a:schemeClr val="accent2"/>
                        </a:buClr>
                        <a:buSzTx/>
                        <a:buFont typeface="Wingdings" panose="05000000000000000000" pitchFamily="2" charset="2"/>
                        <a:buNone/>
                        <a:tabLst/>
                      </a:pPr>
                      <a:r>
                        <a:rPr kumimoji="0" lang="en-US" altLang="en-US" sz="1400" b="1" i="0" u="none" strike="noStrike" cap="none" normalizeH="0" baseline="0" smtClean="0">
                          <a:ln>
                            <a:noFill/>
                          </a:ln>
                          <a:solidFill>
                            <a:srgbClr val="FF0000"/>
                          </a:solidFill>
                          <a:effectLst/>
                          <a:latin typeface="Arial" panose="020B0604020202020204" pitchFamily="34" charset="0"/>
                          <a:ea typeface="MS PGothic" panose="020B0600070205080204" pitchFamily="34" charset="-128"/>
                          <a:cs typeface="MS PGothic" panose="020B0600070205080204" pitchFamily="34" charset="-128"/>
                        </a:rPr>
                        <a:t>Morgan </a:t>
                      </a:r>
                      <a:r>
                        <a:rPr kumimoji="0" lang="en-US" altLang="en-US" sz="14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MS PGothic" panose="020B0600070205080204" pitchFamily="34" charset="-128"/>
                        </a:rPr>
                        <a:t>Ave</a:t>
                      </a:r>
                    </a:p>
                  </a:txBody>
                  <a:tcPr horzOverflow="overflow">
                    <a:lnL>
                      <a:noFill/>
                    </a:lnL>
                    <a:lnR>
                      <a:noFill/>
                    </a:lnR>
                    <a:lnT>
                      <a:noFill/>
                    </a:lnT>
                    <a:lnB>
                      <a:noFill/>
                    </a:lnB>
                    <a:lnTlToBr>
                      <a:noFill/>
                    </a:lnTlToBr>
                    <a:lnBlToTr>
                      <a:noFill/>
                    </a:lnBlToTr>
                    <a:noFill/>
                  </a:tcPr>
                </a:tc>
              </a:tr>
            </a:tbl>
          </a:graphicData>
        </a:graphic>
      </p:graphicFrame>
      <p:sp>
        <p:nvSpPr>
          <p:cNvPr id="321597" name="Line 61"/>
          <p:cNvSpPr>
            <a:spLocks noChangeShapeType="1"/>
          </p:cNvSpPr>
          <p:nvPr/>
        </p:nvSpPr>
        <p:spPr bwMode="auto">
          <a:xfrm>
            <a:off x="76200" y="2209800"/>
            <a:ext cx="3733800" cy="0"/>
          </a:xfrm>
          <a:prstGeom prst="line">
            <a:avLst/>
          </a:prstGeom>
          <a:noFill/>
          <a:ln w="19050">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grpSp>
        <p:nvGrpSpPr>
          <p:cNvPr id="321598" name="Group 62"/>
          <p:cNvGrpSpPr>
            <a:grpSpLocks/>
          </p:cNvGrpSpPr>
          <p:nvPr/>
        </p:nvGrpSpPr>
        <p:grpSpPr bwMode="auto">
          <a:xfrm>
            <a:off x="3962400" y="1676400"/>
            <a:ext cx="4800600" cy="1752600"/>
            <a:chOff x="2496" y="1056"/>
            <a:chExt cx="3024" cy="1104"/>
          </a:xfrm>
        </p:grpSpPr>
        <p:grpSp>
          <p:nvGrpSpPr>
            <p:cNvPr id="185385" name="Group 63"/>
            <p:cNvGrpSpPr>
              <a:grpSpLocks/>
            </p:cNvGrpSpPr>
            <p:nvPr/>
          </p:nvGrpSpPr>
          <p:grpSpPr bwMode="auto">
            <a:xfrm>
              <a:off x="3199" y="1056"/>
              <a:ext cx="2321" cy="336"/>
              <a:chOff x="3199" y="1056"/>
              <a:chExt cx="2321" cy="336"/>
            </a:xfrm>
          </p:grpSpPr>
          <p:sp>
            <p:nvSpPr>
              <p:cNvPr id="321600" name="Text Box 64"/>
              <p:cNvSpPr txBox="1">
                <a:spLocks noChangeArrowheads="1"/>
              </p:cNvSpPr>
              <p:nvPr/>
            </p:nvSpPr>
            <p:spPr bwMode="auto">
              <a:xfrm>
                <a:off x="3199" y="1057"/>
                <a:ext cx="929" cy="2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sz="1200">
                    <a:solidFill>
                      <a:schemeClr val="tx1"/>
                    </a:solidFill>
                    <a:latin typeface="Arial" charset="0"/>
                    <a:ea typeface="ＭＳ Ｐゴシック" charset="0"/>
                  </a:rPr>
                  <a:t>Common token in right context</a:t>
                </a:r>
                <a:endParaRPr lang="en-US" sz="1200" i="1">
                  <a:solidFill>
                    <a:schemeClr val="tx1"/>
                  </a:solidFill>
                  <a:latin typeface="Times New Roman" charset="0"/>
                  <a:ea typeface="ＭＳ Ｐゴシック" charset="0"/>
                </a:endParaRPr>
              </a:p>
            </p:txBody>
          </p:sp>
          <p:sp>
            <p:nvSpPr>
              <p:cNvPr id="321601" name="Text Box 65"/>
              <p:cNvSpPr txBox="1">
                <a:spLocks noChangeArrowheads="1"/>
              </p:cNvSpPr>
              <p:nvPr/>
            </p:nvSpPr>
            <p:spPr bwMode="auto">
              <a:xfrm>
                <a:off x="4223" y="1056"/>
                <a:ext cx="1009" cy="2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sz="1200">
                    <a:solidFill>
                      <a:schemeClr val="tx1"/>
                    </a:solidFill>
                    <a:latin typeface="Arial" charset="0"/>
                    <a:ea typeface="ＭＳ Ｐゴシック" charset="0"/>
                  </a:rPr>
                  <a:t>Effects of filtering with the token</a:t>
                </a:r>
                <a:endParaRPr lang="en-US" sz="1200" i="1">
                  <a:solidFill>
                    <a:schemeClr val="tx1"/>
                  </a:solidFill>
                  <a:latin typeface="Times New Roman" charset="0"/>
                  <a:ea typeface="ＭＳ Ｐゴシック" charset="0"/>
                </a:endParaRPr>
              </a:p>
            </p:txBody>
          </p:sp>
          <p:sp>
            <p:nvSpPr>
              <p:cNvPr id="321602" name="Line 66"/>
              <p:cNvSpPr>
                <a:spLocks noChangeShapeType="1"/>
              </p:cNvSpPr>
              <p:nvPr/>
            </p:nvSpPr>
            <p:spPr bwMode="auto">
              <a:xfrm>
                <a:off x="3285" y="1392"/>
                <a:ext cx="2235" cy="0"/>
              </a:xfrm>
              <a:prstGeom prst="line">
                <a:avLst/>
              </a:prstGeom>
              <a:noFill/>
              <a:ln w="19050">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1600">
                  <a:latin typeface="Arial" charset="0"/>
                  <a:ea typeface="ＭＳ Ｐゴシック" charset="0"/>
                </a:endParaRPr>
              </a:p>
            </p:txBody>
          </p:sp>
        </p:grpSp>
        <p:sp>
          <p:nvSpPr>
            <p:cNvPr id="321603" name="AutoShape 67"/>
            <p:cNvSpPr>
              <a:spLocks noChangeArrowheads="1"/>
            </p:cNvSpPr>
            <p:nvPr/>
          </p:nvSpPr>
          <p:spPr bwMode="auto">
            <a:xfrm>
              <a:off x="2496" y="1584"/>
              <a:ext cx="720" cy="576"/>
            </a:xfrm>
            <a:custGeom>
              <a:avLst/>
              <a:gdLst>
                <a:gd name="T0" fmla="*/ 540 w 21600"/>
                <a:gd name="T1" fmla="*/ 0 h 21600"/>
                <a:gd name="T2" fmla="*/ 0 w 21600"/>
                <a:gd name="T3" fmla="*/ 288 h 21600"/>
                <a:gd name="T4" fmla="*/ 540 w 21600"/>
                <a:gd name="T5" fmla="*/ 576 h 21600"/>
                <a:gd name="T6" fmla="*/ 720 w 21600"/>
                <a:gd name="T7" fmla="*/ 288 h 21600"/>
                <a:gd name="T8" fmla="*/ 17694720 60000 65536"/>
                <a:gd name="T9" fmla="*/ 11796480 60000 65536"/>
                <a:gd name="T10" fmla="*/ 5898240 60000 65536"/>
                <a:gd name="T11" fmla="*/ 0 60000 65536"/>
                <a:gd name="T12" fmla="*/ 3390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FF00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endParaRPr lang="en-US"/>
            </a:p>
          </p:txBody>
        </p:sp>
      </p:grpSp>
      <p:sp>
        <p:nvSpPr>
          <p:cNvPr id="321604" name="Text Box 68"/>
          <p:cNvSpPr txBox="1">
            <a:spLocks noChangeArrowheads="1"/>
          </p:cNvSpPr>
          <p:nvPr/>
        </p:nvSpPr>
        <p:spPr bwMode="auto">
          <a:xfrm>
            <a:off x="304800" y="4327525"/>
            <a:ext cx="7943850" cy="6556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l" eaLnBrk="1" hangingPunct="1"/>
            <a:r>
              <a:rPr lang="en-US" altLang="en-US" b="1" u="sng">
                <a:solidFill>
                  <a:schemeClr val="tx1"/>
                </a:solidFill>
              </a:rPr>
              <a:t>Generated LLCs:</a:t>
            </a:r>
            <a:r>
              <a:rPr lang="en-US" altLang="en-US" sz="1200" b="1" u="sng">
                <a:solidFill>
                  <a:schemeClr val="tx1"/>
                </a:solidFill>
              </a:rPr>
              <a:t> </a:t>
            </a:r>
          </a:p>
          <a:p>
            <a:pPr algn="l" eaLnBrk="1" hangingPunct="1"/>
            <a:r>
              <a:rPr lang="en-US" altLang="en-US" sz="1400" b="1">
                <a:solidFill>
                  <a:schemeClr val="tx1"/>
                </a:solidFill>
              </a:rPr>
              <a:t>Add </a:t>
            </a:r>
            <a:r>
              <a:rPr lang="en-US" altLang="en-US" sz="1400" b="1" i="1">
                <a:solidFill>
                  <a:schemeClr val="tx1"/>
                </a:solidFill>
                <a:latin typeface="Times New Roman" panose="02020603050405020304" pitchFamily="18" charset="0"/>
              </a:rPr>
              <a:t>ContainsDict(</a:t>
            </a:r>
            <a:r>
              <a:rPr lang="ja-JP" altLang="en-US" sz="1400" b="1" i="1">
                <a:solidFill>
                  <a:schemeClr val="tx1"/>
                </a:solidFill>
              </a:rPr>
              <a:t>‘</a:t>
            </a:r>
            <a:r>
              <a:rPr lang="en-US" altLang="ja-JP" sz="1400" b="1" i="1">
                <a:solidFill>
                  <a:schemeClr val="tx1"/>
                </a:solidFill>
                <a:latin typeface="Times New Roman" panose="02020603050405020304" pitchFamily="18" charset="0"/>
              </a:rPr>
              <a:t>SuffxDict</a:t>
            </a:r>
            <a:r>
              <a:rPr lang="ja-JP" altLang="en-US" sz="1400" b="1" i="1">
                <a:solidFill>
                  <a:schemeClr val="tx1"/>
                </a:solidFill>
              </a:rPr>
              <a:t>’</a:t>
            </a:r>
            <a:r>
              <a:rPr lang="en-US" altLang="ja-JP" sz="1400" b="1" i="1">
                <a:solidFill>
                  <a:schemeClr val="tx1"/>
                </a:solidFill>
                <a:latin typeface="Times New Roman" panose="02020603050405020304" pitchFamily="18" charset="0"/>
              </a:rPr>
              <a:t>, RightContextTok(match,2))</a:t>
            </a:r>
            <a:r>
              <a:rPr lang="en-US" altLang="ja-JP" sz="1400" b="1">
                <a:solidFill>
                  <a:schemeClr val="tx1"/>
                </a:solidFill>
              </a:rPr>
              <a:t> to </a:t>
            </a:r>
            <a:r>
              <a:rPr lang="en-US" altLang="ja-JP" sz="1400" b="1" i="1">
                <a:solidFill>
                  <a:srgbClr val="000000"/>
                </a:solidFill>
                <a:sym typeface="Symbol" panose="05050102010706020507" pitchFamily="18" charset="2"/>
              </a:rPr>
              <a:t></a:t>
            </a:r>
            <a:r>
              <a:rPr lang="en-US" altLang="ja-JP" sz="1400" b="1">
                <a:solidFill>
                  <a:schemeClr val="tx1"/>
                </a:solidFill>
              </a:rPr>
              <a:t> operator, where </a:t>
            </a:r>
            <a:r>
              <a:rPr lang="en-US" altLang="ja-JP" sz="1400" b="1" i="1">
                <a:solidFill>
                  <a:schemeClr val="tx1"/>
                </a:solidFill>
                <a:latin typeface="Times New Roman" panose="02020603050405020304" pitchFamily="18" charset="0"/>
              </a:rPr>
              <a:t>SuffixDict</a:t>
            </a:r>
            <a:r>
              <a:rPr lang="en-US" altLang="ja-JP" sz="1400" b="1">
                <a:solidFill>
                  <a:schemeClr val="tx1"/>
                </a:solidFill>
              </a:rPr>
              <a:t> contains:</a:t>
            </a:r>
            <a:endParaRPr lang="en-US" altLang="en-US" sz="1400" b="1">
              <a:solidFill>
                <a:schemeClr val="tx1"/>
              </a:solidFill>
            </a:endParaRPr>
          </a:p>
        </p:txBody>
      </p:sp>
      <p:sp>
        <p:nvSpPr>
          <p:cNvPr id="321605" name="Text Box 69"/>
          <p:cNvSpPr txBox="1">
            <a:spLocks noChangeArrowheads="1"/>
          </p:cNvSpPr>
          <p:nvPr/>
        </p:nvSpPr>
        <p:spPr bwMode="auto">
          <a:xfrm>
            <a:off x="336550" y="4949825"/>
            <a:ext cx="1987550" cy="11922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9050">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marL="342900" indent="-342900"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l" eaLnBrk="1" hangingPunct="1">
              <a:buFontTx/>
              <a:buAutoNum type="arabicPeriod"/>
            </a:pPr>
            <a:r>
              <a:rPr lang="ja-JP" altLang="en-US" sz="1800">
                <a:solidFill>
                  <a:schemeClr val="tx1"/>
                </a:solidFill>
              </a:rPr>
              <a:t>‘</a:t>
            </a:r>
            <a:r>
              <a:rPr lang="en-US" altLang="ja-JP" sz="1800">
                <a:solidFill>
                  <a:schemeClr val="tx1"/>
                </a:solidFill>
              </a:rPr>
              <a:t>st</a:t>
            </a:r>
            <a:r>
              <a:rPr lang="ja-JP" altLang="en-US" sz="1800">
                <a:solidFill>
                  <a:schemeClr val="tx1"/>
                </a:solidFill>
              </a:rPr>
              <a:t>’</a:t>
            </a:r>
            <a:endParaRPr lang="en-US" altLang="ja-JP" sz="1800">
              <a:solidFill>
                <a:schemeClr val="tx1"/>
              </a:solidFill>
            </a:endParaRPr>
          </a:p>
          <a:p>
            <a:pPr algn="l" eaLnBrk="1" hangingPunct="1">
              <a:buFontTx/>
              <a:buAutoNum type="arabicPeriod"/>
            </a:pPr>
            <a:r>
              <a:rPr lang="ja-JP" altLang="en-US" sz="1800">
                <a:solidFill>
                  <a:schemeClr val="tx1"/>
                </a:solidFill>
              </a:rPr>
              <a:t>‘</a:t>
            </a:r>
            <a:r>
              <a:rPr lang="en-US" altLang="ja-JP" sz="1800">
                <a:solidFill>
                  <a:schemeClr val="tx1"/>
                </a:solidFill>
              </a:rPr>
              <a:t>st</a:t>
            </a:r>
            <a:r>
              <a:rPr lang="ja-JP" altLang="en-US" sz="1800">
                <a:solidFill>
                  <a:schemeClr val="tx1"/>
                </a:solidFill>
              </a:rPr>
              <a:t>’</a:t>
            </a:r>
            <a:r>
              <a:rPr lang="en-US" altLang="ja-JP" sz="1800">
                <a:solidFill>
                  <a:schemeClr val="tx1"/>
                </a:solidFill>
              </a:rPr>
              <a:t>,</a:t>
            </a:r>
            <a:r>
              <a:rPr lang="ja-JP" altLang="en-US" sz="1800">
                <a:solidFill>
                  <a:schemeClr val="tx1"/>
                </a:solidFill>
              </a:rPr>
              <a:t>’</a:t>
            </a:r>
            <a:r>
              <a:rPr lang="en-US" altLang="ja-JP" sz="1800">
                <a:solidFill>
                  <a:schemeClr val="tx1"/>
                </a:solidFill>
              </a:rPr>
              <a:t>blvd</a:t>
            </a:r>
            <a:r>
              <a:rPr lang="ja-JP" altLang="en-US" sz="1800">
                <a:solidFill>
                  <a:schemeClr val="tx1"/>
                </a:solidFill>
              </a:rPr>
              <a:t>’</a:t>
            </a:r>
            <a:endParaRPr lang="en-US" altLang="ja-JP" sz="1800">
              <a:solidFill>
                <a:schemeClr val="tx1"/>
              </a:solidFill>
            </a:endParaRPr>
          </a:p>
          <a:p>
            <a:pPr algn="l" eaLnBrk="1" hangingPunct="1">
              <a:buFontTx/>
              <a:buAutoNum type="arabicPeriod"/>
            </a:pPr>
            <a:r>
              <a:rPr lang="ja-JP" altLang="en-US" sz="1800">
                <a:solidFill>
                  <a:schemeClr val="tx1"/>
                </a:solidFill>
              </a:rPr>
              <a:t>‘</a:t>
            </a:r>
            <a:r>
              <a:rPr lang="en-US" altLang="ja-JP" sz="1800">
                <a:solidFill>
                  <a:schemeClr val="tx1"/>
                </a:solidFill>
              </a:rPr>
              <a:t>st</a:t>
            </a:r>
            <a:r>
              <a:rPr lang="ja-JP" altLang="en-US" sz="1800">
                <a:solidFill>
                  <a:schemeClr val="tx1"/>
                </a:solidFill>
              </a:rPr>
              <a:t>’</a:t>
            </a:r>
            <a:r>
              <a:rPr lang="en-US" altLang="ja-JP" sz="1800">
                <a:solidFill>
                  <a:schemeClr val="tx1"/>
                </a:solidFill>
              </a:rPr>
              <a:t>, </a:t>
            </a:r>
            <a:r>
              <a:rPr lang="ja-JP" altLang="en-US" sz="1800">
                <a:solidFill>
                  <a:schemeClr val="tx1"/>
                </a:solidFill>
              </a:rPr>
              <a:t>‘</a:t>
            </a:r>
            <a:r>
              <a:rPr lang="en-US" altLang="ja-JP" sz="1800">
                <a:solidFill>
                  <a:schemeClr val="tx1"/>
                </a:solidFill>
              </a:rPr>
              <a:t>blvd</a:t>
            </a:r>
            <a:r>
              <a:rPr lang="ja-JP" altLang="en-US" sz="1800">
                <a:solidFill>
                  <a:schemeClr val="tx1"/>
                </a:solidFill>
              </a:rPr>
              <a:t>’</a:t>
            </a:r>
            <a:r>
              <a:rPr lang="en-US" altLang="ja-JP" sz="1800">
                <a:solidFill>
                  <a:schemeClr val="tx1"/>
                </a:solidFill>
              </a:rPr>
              <a:t>,</a:t>
            </a:r>
            <a:r>
              <a:rPr lang="ja-JP" altLang="en-US" sz="1800">
                <a:solidFill>
                  <a:schemeClr val="tx1"/>
                </a:solidFill>
              </a:rPr>
              <a:t>’</a:t>
            </a:r>
            <a:r>
              <a:rPr lang="en-US" altLang="ja-JP" sz="1800">
                <a:solidFill>
                  <a:schemeClr val="tx1"/>
                </a:solidFill>
              </a:rPr>
              <a:t>ave</a:t>
            </a:r>
            <a:r>
              <a:rPr lang="ja-JP" altLang="en-US" sz="1800">
                <a:solidFill>
                  <a:schemeClr val="tx1"/>
                </a:solidFill>
              </a:rPr>
              <a:t>’</a:t>
            </a:r>
            <a:endParaRPr lang="en-US" altLang="en-US" sz="1800">
              <a:solidFill>
                <a:schemeClr val="tx1"/>
              </a:solidFill>
            </a:endParaRPr>
          </a:p>
        </p:txBody>
      </p:sp>
    </p:spTree>
    <p:extLst>
      <p:ext uri="{BB962C8B-B14F-4D97-AF65-F5344CB8AC3E}">
        <p14:creationId xmlns:p14="http://schemas.microsoft.com/office/powerpoint/2010/main" val="369448145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321571"/>
                                        </p:tgtEl>
                                        <p:attrNameLst>
                                          <p:attrName>style.visibility</p:attrName>
                                        </p:attrNameLst>
                                      </p:cBhvr>
                                      <p:to>
                                        <p:strVal val="visible"/>
                                      </p:to>
                                    </p:set>
                                    <p:animEffect transition="in" filter="wipe(left)">
                                      <p:cBhvr>
                                        <p:cTn id="7" dur="500"/>
                                        <p:tgtEl>
                                          <p:spTgt spid="321571"/>
                                        </p:tgtEl>
                                      </p:cBhvr>
                                    </p:animEffect>
                                  </p:childTnLst>
                                </p:cTn>
                              </p:par>
                              <p:par>
                                <p:cTn id="8" presetID="22" presetClass="entr" presetSubtype="8" fill="hold" nodeType="withEffect">
                                  <p:stCondLst>
                                    <p:cond delay="0"/>
                                  </p:stCondLst>
                                  <p:childTnLst>
                                    <p:set>
                                      <p:cBhvr>
                                        <p:cTn id="9" dur="1" fill="hold">
                                          <p:stCondLst>
                                            <p:cond delay="0"/>
                                          </p:stCondLst>
                                        </p:cTn>
                                        <p:tgtEl>
                                          <p:spTgt spid="321598"/>
                                        </p:tgtEl>
                                        <p:attrNameLst>
                                          <p:attrName>style.visibility</p:attrName>
                                        </p:attrNameLst>
                                      </p:cBhvr>
                                      <p:to>
                                        <p:strVal val="visible"/>
                                      </p:to>
                                    </p:set>
                                    <p:animEffect transition="in" filter="wipe(left)">
                                      <p:cBhvr>
                                        <p:cTn id="10" dur="500"/>
                                        <p:tgtEl>
                                          <p:spTgt spid="321598"/>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321604"/>
                                        </p:tgtEl>
                                        <p:attrNameLst>
                                          <p:attrName>style.visibility</p:attrName>
                                        </p:attrNameLst>
                                      </p:cBhvr>
                                      <p:to>
                                        <p:strVal val="visible"/>
                                      </p:to>
                                    </p:set>
                                    <p:animEffect transition="in" filter="dissolve">
                                      <p:cBhvr>
                                        <p:cTn id="15" dur="500"/>
                                        <p:tgtEl>
                                          <p:spTgt spid="321604"/>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321605"/>
                                        </p:tgtEl>
                                        <p:attrNameLst>
                                          <p:attrName>style.visibility</p:attrName>
                                        </p:attrNameLst>
                                      </p:cBhvr>
                                      <p:to>
                                        <p:strVal val="visible"/>
                                      </p:to>
                                    </p:set>
                                    <p:animEffect transition="in" filter="dissolve">
                                      <p:cBhvr>
                                        <p:cTn id="18" dur="500"/>
                                        <p:tgtEl>
                                          <p:spTgt spid="3216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1604" grpId="0"/>
      <p:bldP spid="321605"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8"/>
          <p:cNvSpPr>
            <a:spLocks noGrp="1" noChangeArrowheads="1"/>
          </p:cNvSpPr>
          <p:nvPr>
            <p:ph type="sldNum" sz="quarter" idx="10"/>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fld id="{1E00AC97-3B30-40AA-A506-C7CF72864572}" type="slidenum">
              <a:rPr lang="en-US" altLang="en-US" sz="1000">
                <a:solidFill>
                  <a:srgbClr val="FFFFFF"/>
                </a:solidFill>
              </a:rPr>
              <a:pPr eaLnBrk="1" hangingPunct="1"/>
              <a:t>84</a:t>
            </a:fld>
            <a:endParaRPr lang="en-US" altLang="en-US" sz="1000">
              <a:solidFill>
                <a:srgbClr val="FFFFFF"/>
              </a:solidFill>
            </a:endParaRPr>
          </a:p>
        </p:txBody>
      </p:sp>
      <p:sp>
        <p:nvSpPr>
          <p:cNvPr id="7" name="Title 1"/>
          <p:cNvSpPr>
            <a:spLocks noGrp="1"/>
          </p:cNvSpPr>
          <p:nvPr>
            <p:ph type="title" idx="4294967295"/>
          </p:nvPr>
        </p:nvSpPr>
        <p:spPr>
          <a:xfrm>
            <a:off x="228600" y="609600"/>
            <a:ext cx="8534400" cy="1143000"/>
          </a:xfrm>
        </p:spPr>
        <p:txBody>
          <a:bodyPr lIns="0" rIns="0" bIns="0">
            <a:normAutofit/>
          </a:bodyPr>
          <a:lstStyle/>
          <a:p>
            <a:r>
              <a:rPr lang="en-US" altLang="en-US" sz="2400" b="1" dirty="0" smtClean="0"/>
              <a:t>Dictionary Refinement Problem [Roy et al, SIGMOD 2013]</a:t>
            </a:r>
          </a:p>
        </p:txBody>
      </p:sp>
      <p:sp>
        <p:nvSpPr>
          <p:cNvPr id="8" name="Flowchart: Process 7"/>
          <p:cNvSpPr/>
          <p:nvPr/>
        </p:nvSpPr>
        <p:spPr>
          <a:xfrm>
            <a:off x="1295400" y="4343400"/>
            <a:ext cx="5486400" cy="1447800"/>
          </a:xfrm>
          <a:prstGeom prst="flowChartProcess">
            <a:avLst/>
          </a:prstGeom>
          <a:solidFill>
            <a:schemeClr val="bg1">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spcBef>
                <a:spcPct val="0"/>
              </a:spcBef>
            </a:pPr>
            <a:r>
              <a:rPr lang="en-US" altLang="en-US" sz="2000" b="1" dirty="0">
                <a:solidFill>
                  <a:srgbClr val="0B5395"/>
                </a:solidFill>
              </a:rPr>
              <a:t>Goal:     Maximize  F-score</a:t>
            </a:r>
          </a:p>
          <a:p>
            <a:pPr eaLnBrk="1" hangingPunct="1">
              <a:spcBef>
                <a:spcPct val="0"/>
              </a:spcBef>
            </a:pPr>
            <a:r>
              <a:rPr lang="en-US" altLang="en-US" sz="1800" dirty="0">
                <a:solidFill>
                  <a:schemeClr val="tx1"/>
                </a:solidFill>
              </a:rPr>
              <a:t>Select a set </a:t>
            </a:r>
            <a:r>
              <a:rPr lang="en-US" altLang="en-US" sz="1800" b="1" i="1" dirty="0">
                <a:solidFill>
                  <a:schemeClr val="tx1"/>
                </a:solidFill>
              </a:rPr>
              <a:t>S</a:t>
            </a:r>
            <a:r>
              <a:rPr lang="en-US" altLang="en-US" sz="1800" dirty="0">
                <a:solidFill>
                  <a:schemeClr val="tx1"/>
                </a:solidFill>
              </a:rPr>
              <a:t> of entries to </a:t>
            </a:r>
            <a:r>
              <a:rPr lang="en-US" altLang="en-US" sz="1800" dirty="0" smtClean="0">
                <a:solidFill>
                  <a:schemeClr val="tx1"/>
                </a:solidFill>
              </a:rPr>
              <a:t>remove from dictionaries </a:t>
            </a:r>
            <a:endParaRPr lang="en-US" altLang="en-US" sz="1800" dirty="0">
              <a:solidFill>
                <a:schemeClr val="tx1"/>
              </a:solidFill>
            </a:endParaRPr>
          </a:p>
          <a:p>
            <a:pPr eaLnBrk="1" hangingPunct="1">
              <a:spcBef>
                <a:spcPct val="0"/>
              </a:spcBef>
            </a:pPr>
            <a:r>
              <a:rPr lang="en-US" altLang="en-US" sz="1800" dirty="0">
                <a:solidFill>
                  <a:schemeClr val="tx1"/>
                </a:solidFill>
              </a:rPr>
              <a:t>     … that maximizes the new F-score</a:t>
            </a:r>
          </a:p>
          <a:p>
            <a:pPr eaLnBrk="1" hangingPunct="1">
              <a:spcBef>
                <a:spcPct val="0"/>
              </a:spcBef>
            </a:pPr>
            <a:r>
              <a:rPr lang="en-US" altLang="en-US" sz="1800" dirty="0">
                <a:solidFill>
                  <a:schemeClr val="tx1"/>
                </a:solidFill>
              </a:rPr>
              <a:t>          … subject to </a:t>
            </a:r>
            <a:r>
              <a:rPr lang="en-US" altLang="en-US" sz="1800" b="1" i="1" dirty="0">
                <a:solidFill>
                  <a:schemeClr val="tx1"/>
                </a:solidFill>
              </a:rPr>
              <a:t>|S| ≤ k </a:t>
            </a:r>
          </a:p>
          <a:p>
            <a:pPr eaLnBrk="1" hangingPunct="1">
              <a:spcBef>
                <a:spcPct val="0"/>
              </a:spcBef>
            </a:pPr>
            <a:r>
              <a:rPr lang="en-US" altLang="en-US" sz="1800" dirty="0">
                <a:solidFill>
                  <a:schemeClr val="tx1"/>
                </a:solidFill>
              </a:rPr>
              <a:t>                          or new recall </a:t>
            </a:r>
            <a:r>
              <a:rPr lang="en-US" altLang="en-US" sz="1800" b="1" i="1" dirty="0">
                <a:solidFill>
                  <a:schemeClr val="tx1"/>
                </a:solidFill>
              </a:rPr>
              <a:t>≥ r</a:t>
            </a:r>
          </a:p>
        </p:txBody>
      </p:sp>
      <p:sp>
        <p:nvSpPr>
          <p:cNvPr id="9" name="Rectangular Callout 8"/>
          <p:cNvSpPr/>
          <p:nvPr/>
        </p:nvSpPr>
        <p:spPr>
          <a:xfrm>
            <a:off x="609600" y="5562600"/>
            <a:ext cx="2667000" cy="685800"/>
          </a:xfrm>
          <a:prstGeom prst="wedgeRectCallout">
            <a:avLst>
              <a:gd name="adj1" fmla="val 63089"/>
              <a:gd name="adj2" fmla="val -67748"/>
            </a:avLst>
          </a:prstGeom>
          <a:solidFill>
            <a:srgbClr val="FAEAD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800" b="1" dirty="0">
                <a:solidFill>
                  <a:schemeClr val="tx1"/>
                </a:solidFill>
              </a:rPr>
              <a:t>Size Constraint</a:t>
            </a:r>
          </a:p>
          <a:p>
            <a:pPr fontAlgn="auto">
              <a:spcBef>
                <a:spcPts val="0"/>
              </a:spcBef>
              <a:spcAft>
                <a:spcPts val="0"/>
              </a:spcAft>
              <a:defRPr/>
            </a:pPr>
            <a:r>
              <a:rPr lang="en-US" sz="1800" dirty="0">
                <a:solidFill>
                  <a:schemeClr val="tx1"/>
                </a:solidFill>
              </a:rPr>
              <a:t>(limit #deleted entries)</a:t>
            </a:r>
          </a:p>
        </p:txBody>
      </p:sp>
      <p:sp>
        <p:nvSpPr>
          <p:cNvPr id="10" name="Rectangular Callout 9"/>
          <p:cNvSpPr/>
          <p:nvPr/>
        </p:nvSpPr>
        <p:spPr>
          <a:xfrm>
            <a:off x="5715000" y="5867400"/>
            <a:ext cx="3124200" cy="762000"/>
          </a:xfrm>
          <a:prstGeom prst="wedgeRectCallout">
            <a:avLst>
              <a:gd name="adj1" fmla="val -59917"/>
              <a:gd name="adj2" fmla="val -69910"/>
            </a:avLst>
          </a:prstGeom>
          <a:solidFill>
            <a:srgbClr val="FAEAD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800" b="1" dirty="0">
                <a:solidFill>
                  <a:schemeClr val="tx1"/>
                </a:solidFill>
              </a:rPr>
              <a:t>Recall Constraint</a:t>
            </a:r>
          </a:p>
          <a:p>
            <a:pPr fontAlgn="auto">
              <a:spcBef>
                <a:spcPts val="0"/>
              </a:spcBef>
              <a:spcAft>
                <a:spcPts val="0"/>
              </a:spcAft>
              <a:defRPr/>
            </a:pPr>
            <a:r>
              <a:rPr lang="en-US" sz="1800" dirty="0">
                <a:solidFill>
                  <a:schemeClr val="tx1"/>
                </a:solidFill>
              </a:rPr>
              <a:t>(limit #true positives deleted)</a:t>
            </a:r>
          </a:p>
        </p:txBody>
      </p:sp>
      <p:graphicFrame>
        <p:nvGraphicFramePr>
          <p:cNvPr id="11" name="Group 98"/>
          <p:cNvGraphicFramePr>
            <a:graphicFrameLocks noGrp="1"/>
          </p:cNvGraphicFramePr>
          <p:nvPr/>
        </p:nvGraphicFramePr>
        <p:xfrm>
          <a:off x="685800" y="1722438"/>
          <a:ext cx="1295400" cy="1641485"/>
        </p:xfrm>
        <a:graphic>
          <a:graphicData uri="http://schemas.openxmlformats.org/drawingml/2006/table">
            <a:tbl>
              <a:tblPr/>
              <a:tblGrid>
                <a:gridCol w="914400"/>
                <a:gridCol w="381000"/>
              </a:tblGrid>
              <a:tr h="328295">
                <a:tc>
                  <a:txBody>
                    <a:bodyPr/>
                    <a:lstStyle/>
                    <a:p>
                      <a:pPr marL="0" marR="0" lvl="0" indent="0" algn="l" defTabSz="457200" rtl="0" eaLnBrk="0" fontAlgn="base" latinLnBrk="0" hangingPunct="0">
                        <a:lnSpc>
                          <a:spcPct val="93000"/>
                        </a:lnSpc>
                        <a:spcBef>
                          <a:spcPts val="225"/>
                        </a:spcBef>
                        <a:spcAft>
                          <a:spcPct val="1500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US" sz="900" b="1" i="0" u="none" strike="noStrike" cap="none" normalizeH="0" baseline="0" dirty="0">
                          <a:ln>
                            <a:noFill/>
                          </a:ln>
                          <a:solidFill>
                            <a:srgbClr val="000000"/>
                          </a:solidFill>
                          <a:effectLst/>
                          <a:latin typeface="Arial" charset="0"/>
                          <a:ea typeface="ＭＳ Ｐゴシック" charset="0"/>
                          <a:cs typeface="Arial" charset="0"/>
                        </a:rPr>
                        <a:t>April</a:t>
                      </a:r>
                    </a:p>
                  </a:txBody>
                  <a:tcPr marL="90000" marR="45720" marT="54738"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457200" rtl="0" eaLnBrk="0" fontAlgn="base" latinLnBrk="0" hangingPunct="0">
                        <a:lnSpc>
                          <a:spcPct val="93000"/>
                        </a:lnSpc>
                        <a:spcBef>
                          <a:spcPts val="225"/>
                        </a:spcBef>
                        <a:spcAft>
                          <a:spcPct val="1500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US" sz="1600" b="0" i="0" u="none" strike="noStrike" cap="none" normalizeH="0" baseline="0">
                          <a:ln>
                            <a:noFill/>
                          </a:ln>
                          <a:solidFill>
                            <a:srgbClr val="FF0000"/>
                          </a:solidFill>
                          <a:effectLst/>
                          <a:latin typeface="Arial" charset="0"/>
                          <a:ea typeface="ＭＳ Ｐゴシック" charset="0"/>
                          <a:cs typeface="Arial" charset="0"/>
                          <a:sym typeface="Wingdings" charset="0"/>
                        </a:rPr>
                        <a:t></a:t>
                      </a:r>
                      <a:endParaRPr kumimoji="0" lang="en-US" sz="1600" b="0" i="0" u="none" strike="noStrike" cap="none" normalizeH="0" baseline="0">
                        <a:ln>
                          <a:noFill/>
                        </a:ln>
                        <a:solidFill>
                          <a:srgbClr val="FF0000"/>
                        </a:solidFill>
                        <a:effectLst/>
                        <a:latin typeface="Arial" charset="0"/>
                        <a:ea typeface="ＭＳ Ｐゴシック" charset="0"/>
                        <a:cs typeface="Arial" charset="0"/>
                      </a:endParaRPr>
                    </a:p>
                  </a:txBody>
                  <a:tcPr marL="90000" marR="45720" marT="54738"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chemeClr val="bg2"/>
                    </a:solidFill>
                  </a:tcPr>
                </a:tc>
              </a:tr>
              <a:tr h="328295">
                <a:tc>
                  <a:txBody>
                    <a:bodyPr/>
                    <a:lstStyle/>
                    <a:p>
                      <a:pPr marL="0" marR="0" lvl="0" indent="0" algn="l" defTabSz="457200" rtl="0" eaLnBrk="0" fontAlgn="base" latinLnBrk="0" hangingPunct="0">
                        <a:lnSpc>
                          <a:spcPct val="93000"/>
                        </a:lnSpc>
                        <a:spcBef>
                          <a:spcPts val="225"/>
                        </a:spcBef>
                        <a:spcAft>
                          <a:spcPct val="1500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US" sz="900" b="1" i="0" u="none" strike="noStrike" cap="none" normalizeH="0" baseline="0">
                          <a:ln>
                            <a:noFill/>
                          </a:ln>
                          <a:solidFill>
                            <a:srgbClr val="000000"/>
                          </a:solidFill>
                          <a:effectLst/>
                          <a:latin typeface="Arial" charset="0"/>
                          <a:ea typeface="ＭＳ Ｐゴシック" charset="0"/>
                          <a:cs typeface="Arial" charset="0"/>
                        </a:rPr>
                        <a:t>Chelsea</a:t>
                      </a:r>
                    </a:p>
                  </a:txBody>
                  <a:tcPr marL="90000" marR="45720" marT="54738"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457200" rtl="0" eaLnBrk="0" fontAlgn="base" latinLnBrk="0" hangingPunct="0">
                        <a:lnSpc>
                          <a:spcPct val="93000"/>
                        </a:lnSpc>
                        <a:spcBef>
                          <a:spcPts val="225"/>
                        </a:spcBef>
                        <a:spcAft>
                          <a:spcPct val="1500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US" sz="1600" b="0" i="0" u="none" strike="noStrike" cap="none" normalizeH="0" baseline="0">
                          <a:ln>
                            <a:noFill/>
                          </a:ln>
                          <a:solidFill>
                            <a:srgbClr val="FF0000"/>
                          </a:solidFill>
                          <a:effectLst/>
                          <a:latin typeface="Arial" charset="0"/>
                          <a:ea typeface="ＭＳ Ｐゴシック" charset="0"/>
                          <a:cs typeface="Arial" charset="0"/>
                          <a:sym typeface="Wingdings" charset="0"/>
                        </a:rPr>
                        <a:t></a:t>
                      </a:r>
                      <a:endParaRPr kumimoji="0" lang="en-US" sz="1600" b="0" i="0" u="none" strike="noStrike" cap="none" normalizeH="0" baseline="0">
                        <a:ln>
                          <a:noFill/>
                        </a:ln>
                        <a:solidFill>
                          <a:srgbClr val="FF0000"/>
                        </a:solidFill>
                        <a:effectLst/>
                        <a:latin typeface="Arial" charset="0"/>
                        <a:ea typeface="ＭＳ Ｐゴシック" charset="0"/>
                        <a:cs typeface="Arial" charset="0"/>
                      </a:endParaRPr>
                    </a:p>
                  </a:txBody>
                  <a:tcPr marL="90000" marR="45720" marT="54738"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chemeClr val="bg2"/>
                    </a:solidFill>
                  </a:tcPr>
                </a:tc>
              </a:tr>
              <a:tr h="328295">
                <a:tc>
                  <a:txBody>
                    <a:bodyPr/>
                    <a:lstStyle/>
                    <a:p>
                      <a:pPr marL="0" marR="0" lvl="0" indent="0" algn="l" defTabSz="457200" rtl="0" eaLnBrk="0" fontAlgn="base" latinLnBrk="0" hangingPunct="0">
                        <a:lnSpc>
                          <a:spcPct val="93000"/>
                        </a:lnSpc>
                        <a:spcBef>
                          <a:spcPts val="225"/>
                        </a:spcBef>
                        <a:spcAft>
                          <a:spcPct val="1500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US" sz="900" b="1" i="0" u="none" strike="noStrike" cap="none" normalizeH="0" baseline="0">
                          <a:ln>
                            <a:noFill/>
                          </a:ln>
                          <a:solidFill>
                            <a:srgbClr val="000000"/>
                          </a:solidFill>
                          <a:effectLst/>
                          <a:latin typeface="Arial" charset="0"/>
                          <a:ea typeface="ＭＳ Ｐゴシック" charset="0"/>
                          <a:cs typeface="Arial" charset="0"/>
                        </a:rPr>
                        <a:t>April Smith</a:t>
                      </a:r>
                    </a:p>
                  </a:txBody>
                  <a:tcPr marL="90000" marR="45720" marT="54738"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457200" rtl="0" eaLnBrk="0" fontAlgn="base" latinLnBrk="0" hangingPunct="0">
                        <a:lnSpc>
                          <a:spcPct val="93000"/>
                        </a:lnSpc>
                        <a:spcBef>
                          <a:spcPts val="225"/>
                        </a:spcBef>
                        <a:spcAft>
                          <a:spcPct val="1500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US" sz="1600" b="0" i="0" u="none" strike="noStrike" cap="none" normalizeH="0" baseline="0" dirty="0">
                          <a:ln>
                            <a:noFill/>
                          </a:ln>
                          <a:solidFill>
                            <a:srgbClr val="639729"/>
                          </a:solidFill>
                          <a:effectLst/>
                          <a:latin typeface="Arial" charset="0"/>
                          <a:ea typeface="ＭＳ Ｐゴシック" charset="0"/>
                          <a:cs typeface="Arial" charset="0"/>
                          <a:sym typeface="Wingdings" charset="0"/>
                        </a:rPr>
                        <a:t></a:t>
                      </a:r>
                      <a:endParaRPr kumimoji="0" lang="en-US" sz="1600" b="0" i="0" u="none" strike="noStrike" cap="none" normalizeH="0" baseline="0" dirty="0">
                        <a:ln>
                          <a:noFill/>
                        </a:ln>
                        <a:solidFill>
                          <a:srgbClr val="639729"/>
                        </a:solidFill>
                        <a:effectLst/>
                        <a:latin typeface="Arial" charset="0"/>
                        <a:ea typeface="ＭＳ Ｐゴシック" charset="0"/>
                        <a:cs typeface="Arial" charset="0"/>
                      </a:endParaRPr>
                    </a:p>
                  </a:txBody>
                  <a:tcPr marL="90000" marR="45720" marT="54738"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chemeClr val="bg2"/>
                    </a:solidFill>
                  </a:tcPr>
                </a:tc>
              </a:tr>
              <a:tr h="328295">
                <a:tc>
                  <a:txBody>
                    <a:bodyPr/>
                    <a:lstStyle/>
                    <a:p>
                      <a:pPr marL="0" marR="0" lvl="0" indent="0" algn="l" defTabSz="457200" rtl="0" eaLnBrk="0" fontAlgn="base" latinLnBrk="0" hangingPunct="0">
                        <a:lnSpc>
                          <a:spcPct val="93000"/>
                        </a:lnSpc>
                        <a:spcBef>
                          <a:spcPts val="225"/>
                        </a:spcBef>
                        <a:spcAft>
                          <a:spcPct val="1500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US" sz="900" b="1" i="0" u="none" strike="noStrike" cap="none" normalizeH="0" baseline="0">
                          <a:ln>
                            <a:noFill/>
                          </a:ln>
                          <a:solidFill>
                            <a:srgbClr val="000000"/>
                          </a:solidFill>
                          <a:effectLst/>
                          <a:latin typeface="Arial" charset="0"/>
                          <a:ea typeface="ＭＳ Ｐゴシック" charset="0"/>
                          <a:cs typeface="Arial" charset="0"/>
                        </a:rPr>
                        <a:t>John Lee</a:t>
                      </a:r>
                    </a:p>
                  </a:txBody>
                  <a:tcPr marL="90000" marR="45720" marT="54738"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457200" rtl="0" eaLnBrk="0" fontAlgn="base" latinLnBrk="0" hangingPunct="0">
                        <a:lnSpc>
                          <a:spcPct val="93000"/>
                        </a:lnSpc>
                        <a:spcBef>
                          <a:spcPts val="225"/>
                        </a:spcBef>
                        <a:spcAft>
                          <a:spcPct val="1500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US" sz="1600" b="0" i="0" u="none" strike="noStrike" cap="none" normalizeH="0" baseline="0">
                          <a:ln>
                            <a:noFill/>
                          </a:ln>
                          <a:solidFill>
                            <a:srgbClr val="639729"/>
                          </a:solidFill>
                          <a:effectLst/>
                          <a:latin typeface="Arial" charset="0"/>
                          <a:ea typeface="ＭＳ Ｐゴシック" charset="0"/>
                          <a:cs typeface="Arial" charset="0"/>
                          <a:sym typeface="Wingdings" charset="0"/>
                        </a:rPr>
                        <a:t></a:t>
                      </a:r>
                      <a:endParaRPr kumimoji="0" lang="en-US" sz="1600" b="0" i="0" u="none" strike="noStrike" cap="none" normalizeH="0" baseline="0">
                        <a:ln>
                          <a:noFill/>
                        </a:ln>
                        <a:solidFill>
                          <a:srgbClr val="639729"/>
                        </a:solidFill>
                        <a:effectLst/>
                        <a:latin typeface="Arial" charset="0"/>
                        <a:ea typeface="ＭＳ Ｐゴシック" charset="0"/>
                        <a:cs typeface="Arial" charset="0"/>
                      </a:endParaRPr>
                    </a:p>
                  </a:txBody>
                  <a:tcPr marL="90000" marR="45720" marT="54738"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chemeClr val="bg2"/>
                    </a:solidFill>
                  </a:tcPr>
                </a:tc>
              </a:tr>
              <a:tr h="328295">
                <a:tc>
                  <a:txBody>
                    <a:bodyPr/>
                    <a:lstStyle/>
                    <a:p>
                      <a:pPr marL="0" marR="0" lvl="0" indent="0" algn="l" defTabSz="457200" rtl="0" eaLnBrk="0" fontAlgn="base" latinLnBrk="0" hangingPunct="0">
                        <a:lnSpc>
                          <a:spcPct val="93000"/>
                        </a:lnSpc>
                        <a:spcBef>
                          <a:spcPts val="225"/>
                        </a:spcBef>
                        <a:spcAft>
                          <a:spcPct val="1500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US" sz="900" b="1" i="0" u="none" strike="noStrike" cap="none" normalizeH="0" baseline="0" dirty="0">
                          <a:ln>
                            <a:noFill/>
                          </a:ln>
                          <a:solidFill>
                            <a:srgbClr val="000000"/>
                          </a:solidFill>
                          <a:effectLst/>
                          <a:latin typeface="Arial" charset="0"/>
                          <a:ea typeface="ＭＳ Ｐゴシック" charset="0"/>
                          <a:cs typeface="Arial" charset="0"/>
                        </a:rPr>
                        <a:t>David</a:t>
                      </a:r>
                    </a:p>
                  </a:txBody>
                  <a:tcPr marL="90000" marR="45720" marT="54738"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457200" rtl="0" eaLnBrk="0" fontAlgn="base" latinLnBrk="0" hangingPunct="0">
                        <a:lnSpc>
                          <a:spcPct val="93000"/>
                        </a:lnSpc>
                        <a:spcBef>
                          <a:spcPts val="225"/>
                        </a:spcBef>
                        <a:spcAft>
                          <a:spcPct val="1500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US" sz="1600" b="0" i="0" u="none" strike="noStrike" cap="none" normalizeH="0" baseline="0">
                          <a:ln>
                            <a:noFill/>
                          </a:ln>
                          <a:solidFill>
                            <a:srgbClr val="639729"/>
                          </a:solidFill>
                          <a:effectLst/>
                          <a:latin typeface="Arial" charset="0"/>
                          <a:ea typeface="ＭＳ Ｐゴシック" charset="0"/>
                          <a:cs typeface="Arial" charset="0"/>
                          <a:sym typeface="Wingdings" charset="0"/>
                        </a:rPr>
                        <a:t></a:t>
                      </a:r>
                      <a:endParaRPr kumimoji="0" lang="en-US" sz="1600" b="0" i="0" u="none" strike="noStrike" cap="none" normalizeH="0" baseline="0">
                        <a:ln>
                          <a:noFill/>
                        </a:ln>
                        <a:solidFill>
                          <a:srgbClr val="639729"/>
                        </a:solidFill>
                        <a:effectLst/>
                        <a:latin typeface="Arial" charset="0"/>
                        <a:ea typeface="ＭＳ Ｐゴシック" charset="0"/>
                        <a:cs typeface="Arial" charset="0"/>
                      </a:endParaRPr>
                    </a:p>
                  </a:txBody>
                  <a:tcPr marL="90000" marR="45720" marT="54738"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chemeClr val="bg2"/>
                    </a:solidFill>
                  </a:tcPr>
                </a:tc>
              </a:tr>
            </a:tbl>
          </a:graphicData>
        </a:graphic>
      </p:graphicFrame>
      <p:sp>
        <p:nvSpPr>
          <p:cNvPr id="12" name="Text Box 44"/>
          <p:cNvSpPr txBox="1">
            <a:spLocks noChangeArrowheads="1"/>
          </p:cNvSpPr>
          <p:nvPr/>
        </p:nvSpPr>
        <p:spPr bwMode="auto">
          <a:xfrm>
            <a:off x="1981200" y="2433242"/>
            <a:ext cx="1143000" cy="309958"/>
          </a:xfrm>
          <a:prstGeom prst="rect">
            <a:avLst/>
          </a:prstGeom>
          <a:solidFill>
            <a:schemeClr val="accent3">
              <a:lumMod val="40000"/>
              <a:lumOff val="60000"/>
            </a:schemeClr>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90000" tIns="46800" rIns="90000" bIns="46800">
            <a:spAutoFit/>
          </a:bodyPr>
          <a:lstStyle/>
          <a:p>
            <a:pPr algn="l" fontAlgn="auto">
              <a:spcBef>
                <a:spcPts val="0"/>
              </a:spcBef>
              <a:spcAft>
                <a:spcPts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400" b="1" dirty="0">
                <a:solidFill>
                  <a:srgbClr val="000000"/>
                </a:solidFill>
                <a:latin typeface="+mn-lt"/>
                <a:ea typeface="+mn-ea"/>
              </a:rPr>
              <a:t>w</a:t>
            </a:r>
            <a:r>
              <a:rPr lang="en-US" sz="1400" b="1" baseline="-25000" dirty="0">
                <a:solidFill>
                  <a:srgbClr val="000000"/>
                </a:solidFill>
                <a:latin typeface="+mn-lt"/>
                <a:ea typeface="+mn-ea"/>
              </a:rPr>
              <a:t>5</a:t>
            </a:r>
            <a:r>
              <a:rPr lang="en-US" sz="1400" b="1" dirty="0">
                <a:solidFill>
                  <a:srgbClr val="000000"/>
                </a:solidFill>
                <a:latin typeface="+mn-lt"/>
                <a:ea typeface="+mn-ea"/>
              </a:rPr>
              <a:t> + w</a:t>
            </a:r>
            <a:r>
              <a:rPr lang="en-US" sz="1400" b="1" baseline="-25000" dirty="0">
                <a:solidFill>
                  <a:srgbClr val="000000"/>
                </a:solidFill>
                <a:latin typeface="+mn-lt"/>
                <a:ea typeface="+mn-ea"/>
              </a:rPr>
              <a:t>3</a:t>
            </a:r>
            <a:r>
              <a:rPr lang="en-US" sz="1400" b="1" dirty="0">
                <a:solidFill>
                  <a:srgbClr val="000000"/>
                </a:solidFill>
                <a:latin typeface="+mn-lt"/>
                <a:ea typeface="+mn-ea"/>
              </a:rPr>
              <a:t> w</a:t>
            </a:r>
            <a:r>
              <a:rPr lang="en-US" sz="1400" b="1" baseline="-25000" dirty="0">
                <a:solidFill>
                  <a:srgbClr val="000000"/>
                </a:solidFill>
                <a:latin typeface="+mn-lt"/>
                <a:ea typeface="+mn-ea"/>
              </a:rPr>
              <a:t>4</a:t>
            </a:r>
            <a:endParaRPr lang="en-US" sz="1400" baseline="-25000" dirty="0">
              <a:solidFill>
                <a:srgbClr val="000000"/>
              </a:solidFill>
              <a:latin typeface="+mn-lt"/>
              <a:ea typeface="+mn-ea"/>
            </a:endParaRPr>
          </a:p>
        </p:txBody>
      </p:sp>
      <p:sp>
        <p:nvSpPr>
          <p:cNvPr id="13" name="Text Box 44"/>
          <p:cNvSpPr txBox="1">
            <a:spLocks noChangeArrowheads="1"/>
          </p:cNvSpPr>
          <p:nvPr/>
        </p:nvSpPr>
        <p:spPr bwMode="auto">
          <a:xfrm>
            <a:off x="1981200" y="1752600"/>
            <a:ext cx="533400" cy="309958"/>
          </a:xfrm>
          <a:prstGeom prst="rect">
            <a:avLst/>
          </a:prstGeom>
          <a:solidFill>
            <a:schemeClr val="accent3">
              <a:lumMod val="40000"/>
              <a:lumOff val="60000"/>
            </a:schemeClr>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90000" tIns="46800" rIns="90000" bIns="46800">
            <a:spAutoFit/>
          </a:bodyPr>
          <a:lstStyle/>
          <a:p>
            <a:pPr algn="l" fontAlgn="auto">
              <a:spcBef>
                <a:spcPts val="0"/>
              </a:spcBef>
              <a:spcAft>
                <a:spcPts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400" b="1" dirty="0">
                <a:solidFill>
                  <a:srgbClr val="000000"/>
                </a:solidFill>
                <a:latin typeface="+mn-lt"/>
                <a:ea typeface="+mn-ea"/>
              </a:rPr>
              <a:t>w</a:t>
            </a:r>
            <a:r>
              <a:rPr lang="en-US" sz="1400" b="1" baseline="-25000" dirty="0">
                <a:solidFill>
                  <a:srgbClr val="000000"/>
                </a:solidFill>
                <a:latin typeface="+mn-lt"/>
                <a:ea typeface="+mn-ea"/>
              </a:rPr>
              <a:t>3</a:t>
            </a:r>
            <a:endParaRPr lang="en-US" sz="1400" baseline="-25000" dirty="0">
              <a:solidFill>
                <a:srgbClr val="000000"/>
              </a:solidFill>
              <a:latin typeface="+mn-lt"/>
              <a:ea typeface="+mn-ea"/>
            </a:endParaRPr>
          </a:p>
        </p:txBody>
      </p:sp>
      <p:sp>
        <p:nvSpPr>
          <p:cNvPr id="20" name="Flowchart: Process 19"/>
          <p:cNvSpPr>
            <a:spLocks noChangeArrowheads="1"/>
          </p:cNvSpPr>
          <p:nvPr/>
        </p:nvSpPr>
        <p:spPr bwMode="auto">
          <a:xfrm>
            <a:off x="3352800" y="1143000"/>
            <a:ext cx="5334000" cy="1447800"/>
          </a:xfrm>
          <a:prstGeom prst="flowChartProcess">
            <a:avLst/>
          </a:prstGeom>
          <a:solidFill>
            <a:srgbClr val="F2F2F2"/>
          </a:solidFill>
          <a:ln>
            <a:noFill/>
          </a:ln>
          <a:effectLst>
            <a:outerShdw blurRad="63500" dist="27940" dir="5400000" algn="ctr" rotWithShape="0">
              <a:srgbClr val="000000">
                <a:alpha val="31999"/>
              </a:srgbClr>
            </a:outerShdw>
          </a:effectLst>
          <a:extLst>
            <a:ext uri="{91240B29-F687-4f45-9708-019B960494DF}">
              <a14:hiddenLine xmlns="" xmlns:a14="http://schemas.microsoft.com/office/drawing/2010/main" w="25400">
                <a:solidFill>
                  <a:srgbClr val="000000"/>
                </a:solidFill>
                <a:miter lim="800000"/>
                <a:headEnd/>
                <a:tailEnd/>
              </a14:hiddenLine>
            </a:ext>
          </a:extLst>
        </p:spPr>
        <p:txBody>
          <a:bodyPr anchor="ctr"/>
          <a:lstStyle/>
          <a:p>
            <a:pPr algn="l" fontAlgn="auto">
              <a:spcBef>
                <a:spcPts val="0"/>
              </a:spcBef>
              <a:spcAft>
                <a:spcPts val="0"/>
              </a:spcAft>
              <a:defRPr/>
            </a:pPr>
            <a:endParaRPr lang="en-US" sz="2000" dirty="0">
              <a:solidFill>
                <a:schemeClr val="tx1"/>
              </a:solidFill>
              <a:latin typeface="+mn-lt"/>
              <a:ea typeface="+mn-ea"/>
            </a:endParaRPr>
          </a:p>
          <a:p>
            <a:pPr algn="l" fontAlgn="auto">
              <a:spcBef>
                <a:spcPts val="0"/>
              </a:spcBef>
              <a:spcAft>
                <a:spcPts val="0"/>
              </a:spcAft>
              <a:defRPr/>
            </a:pPr>
            <a:r>
              <a:rPr lang="en-US" sz="2000" dirty="0">
                <a:solidFill>
                  <a:schemeClr val="tx1"/>
                </a:solidFill>
                <a:latin typeface="+mn-lt"/>
                <a:ea typeface="+mn-ea"/>
              </a:rPr>
              <a:t>Input:</a:t>
            </a:r>
          </a:p>
          <a:p>
            <a:pPr lvl="1" algn="l" fontAlgn="auto">
              <a:spcBef>
                <a:spcPts val="0"/>
              </a:spcBef>
              <a:spcAft>
                <a:spcPts val="0"/>
              </a:spcAft>
              <a:buFont typeface="Arial" pitchFamily="34" charset="0"/>
              <a:buChar char="•"/>
              <a:defRPr/>
            </a:pPr>
            <a:r>
              <a:rPr lang="en-US" sz="2000" dirty="0" smtClean="0">
                <a:solidFill>
                  <a:schemeClr val="tx1"/>
                </a:solidFill>
                <a:latin typeface="+mn-lt"/>
                <a:ea typeface="+mn-ea"/>
              </a:rPr>
              <a:t>SQL-like rule program</a:t>
            </a:r>
          </a:p>
          <a:p>
            <a:pPr lvl="1" algn="l" fontAlgn="auto">
              <a:spcBef>
                <a:spcPts val="0"/>
              </a:spcBef>
              <a:spcAft>
                <a:spcPts val="0"/>
              </a:spcAft>
              <a:buFont typeface="Arial" pitchFamily="34" charset="0"/>
              <a:buChar char="•"/>
              <a:defRPr/>
            </a:pPr>
            <a:r>
              <a:rPr lang="en-US" sz="2000" dirty="0">
                <a:latin typeface="+mn-lt"/>
              </a:rPr>
              <a:t> </a:t>
            </a:r>
            <a:r>
              <a:rPr lang="en-US" sz="1800" dirty="0" smtClean="0">
                <a:solidFill>
                  <a:schemeClr val="tx1"/>
                </a:solidFill>
                <a:latin typeface="+mn-lt"/>
                <a:ea typeface="+mn-ea"/>
              </a:rPr>
              <a:t>Boolean </a:t>
            </a:r>
            <a:r>
              <a:rPr lang="en-US" sz="1800" dirty="0">
                <a:solidFill>
                  <a:schemeClr val="tx1"/>
                </a:solidFill>
                <a:latin typeface="+mn-lt"/>
                <a:ea typeface="+mn-ea"/>
              </a:rPr>
              <a:t>provenance of each result</a:t>
            </a:r>
          </a:p>
          <a:p>
            <a:pPr lvl="1" algn="l" fontAlgn="auto">
              <a:spcBef>
                <a:spcPts val="0"/>
              </a:spcBef>
              <a:spcAft>
                <a:spcPts val="0"/>
              </a:spcAft>
              <a:buFont typeface="Arial" pitchFamily="34" charset="0"/>
              <a:buChar char="•"/>
              <a:defRPr/>
            </a:pPr>
            <a:r>
              <a:rPr lang="en-US" sz="1800" b="1" dirty="0">
                <a:solidFill>
                  <a:schemeClr val="tx1"/>
                </a:solidFill>
                <a:latin typeface="+mn-lt"/>
                <a:ea typeface="+mn-ea"/>
                <a:sym typeface="Wingdings"/>
              </a:rPr>
              <a:t> </a:t>
            </a:r>
            <a:r>
              <a:rPr lang="en-US" sz="1800" b="1" dirty="0">
                <a:solidFill>
                  <a:srgbClr val="639729"/>
                </a:solidFill>
                <a:latin typeface="+mn-lt"/>
                <a:ea typeface="+mn-ea"/>
                <a:sym typeface="Wingdings"/>
              </a:rPr>
              <a:t> </a:t>
            </a:r>
            <a:r>
              <a:rPr lang="en-US" sz="1800" b="1" dirty="0">
                <a:solidFill>
                  <a:schemeClr val="tx1"/>
                </a:solidFill>
                <a:latin typeface="+mn-lt"/>
                <a:ea typeface="+mn-ea"/>
                <a:sym typeface="Wingdings"/>
              </a:rPr>
              <a:t>/</a:t>
            </a:r>
            <a:r>
              <a:rPr lang="en-US" sz="1800" b="1" dirty="0">
                <a:solidFill>
                  <a:srgbClr val="FF0000"/>
                </a:solidFill>
                <a:latin typeface="+mn-lt"/>
                <a:ea typeface="+mn-ea"/>
                <a:sym typeface="Wingdings"/>
              </a:rPr>
              <a:t>  </a:t>
            </a:r>
            <a:r>
              <a:rPr lang="en-US" sz="1800" dirty="0">
                <a:solidFill>
                  <a:schemeClr val="tx1"/>
                </a:solidFill>
                <a:latin typeface="+mn-lt"/>
                <a:ea typeface="+mn-ea"/>
              </a:rPr>
              <a:t>Label of each result</a:t>
            </a:r>
          </a:p>
          <a:p>
            <a:pPr lvl="1" algn="l" fontAlgn="auto">
              <a:spcBef>
                <a:spcPts val="0"/>
              </a:spcBef>
              <a:spcAft>
                <a:spcPts val="0"/>
              </a:spcAft>
              <a:buFont typeface="Arial" pitchFamily="34" charset="0"/>
              <a:buChar char="•"/>
              <a:defRPr/>
            </a:pPr>
            <a:endParaRPr lang="en-US" sz="1800" dirty="0">
              <a:solidFill>
                <a:schemeClr val="tx1"/>
              </a:solidFill>
              <a:latin typeface="+mn-lt"/>
              <a:ea typeface="+mn-ea"/>
            </a:endParaRPr>
          </a:p>
        </p:txBody>
      </p:sp>
      <p:sp>
        <p:nvSpPr>
          <p:cNvPr id="21" name="Text Box 44"/>
          <p:cNvSpPr txBox="1">
            <a:spLocks noChangeArrowheads="1"/>
          </p:cNvSpPr>
          <p:nvPr/>
        </p:nvSpPr>
        <p:spPr bwMode="auto">
          <a:xfrm>
            <a:off x="1981200" y="3195242"/>
            <a:ext cx="533400" cy="309958"/>
          </a:xfrm>
          <a:prstGeom prst="rect">
            <a:avLst/>
          </a:prstGeom>
          <a:solidFill>
            <a:schemeClr val="accent3">
              <a:lumMod val="40000"/>
              <a:lumOff val="60000"/>
            </a:schemeClr>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90000" tIns="46800" rIns="90000" bIns="46800">
            <a:spAutoFit/>
          </a:bodyPr>
          <a:lstStyle/>
          <a:p>
            <a:pPr algn="l" fontAlgn="auto">
              <a:spcBef>
                <a:spcPts val="0"/>
              </a:spcBef>
              <a:spcAft>
                <a:spcPts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400" b="1" dirty="0">
                <a:solidFill>
                  <a:srgbClr val="000000"/>
                </a:solidFill>
                <a:latin typeface="+mn-lt"/>
                <a:ea typeface="+mn-ea"/>
              </a:rPr>
              <a:t>w</a:t>
            </a:r>
            <a:r>
              <a:rPr lang="en-US" sz="1400" b="1" baseline="-25000" dirty="0">
                <a:solidFill>
                  <a:srgbClr val="000000"/>
                </a:solidFill>
                <a:latin typeface="+mn-lt"/>
                <a:ea typeface="+mn-ea"/>
              </a:rPr>
              <a:t>7</a:t>
            </a:r>
            <a:endParaRPr lang="en-US" sz="1400" baseline="-25000" dirty="0">
              <a:solidFill>
                <a:srgbClr val="000000"/>
              </a:solidFill>
              <a:latin typeface="+mn-lt"/>
              <a:ea typeface="+mn-ea"/>
            </a:endParaRPr>
          </a:p>
        </p:txBody>
      </p:sp>
      <p:sp>
        <p:nvSpPr>
          <p:cNvPr id="22" name="Text Box 44"/>
          <p:cNvSpPr txBox="1">
            <a:spLocks noChangeArrowheads="1"/>
          </p:cNvSpPr>
          <p:nvPr/>
        </p:nvSpPr>
        <p:spPr bwMode="auto">
          <a:xfrm>
            <a:off x="1981200" y="2128442"/>
            <a:ext cx="533400" cy="309958"/>
          </a:xfrm>
          <a:prstGeom prst="rect">
            <a:avLst/>
          </a:prstGeom>
          <a:solidFill>
            <a:schemeClr val="accent3">
              <a:lumMod val="40000"/>
              <a:lumOff val="60000"/>
            </a:schemeClr>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90000" tIns="46800" rIns="90000" bIns="46800">
            <a:spAutoFit/>
          </a:bodyPr>
          <a:lstStyle/>
          <a:p>
            <a:pPr algn="l" fontAlgn="auto">
              <a:spcBef>
                <a:spcPts val="0"/>
              </a:spcBef>
              <a:spcAft>
                <a:spcPts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400" b="1" dirty="0">
                <a:solidFill>
                  <a:srgbClr val="000000"/>
                </a:solidFill>
                <a:latin typeface="+mn-lt"/>
                <a:ea typeface="+mn-ea"/>
              </a:rPr>
              <a:t>w</a:t>
            </a:r>
            <a:r>
              <a:rPr lang="en-US" sz="1400" b="1" baseline="-25000" dirty="0">
                <a:solidFill>
                  <a:srgbClr val="000000"/>
                </a:solidFill>
                <a:latin typeface="+mn-lt"/>
                <a:ea typeface="+mn-ea"/>
              </a:rPr>
              <a:t>1</a:t>
            </a:r>
            <a:endParaRPr lang="en-US" sz="1400" baseline="-25000" dirty="0">
              <a:solidFill>
                <a:srgbClr val="000000"/>
              </a:solidFill>
              <a:latin typeface="+mn-lt"/>
              <a:ea typeface="+mn-ea"/>
            </a:endParaRPr>
          </a:p>
        </p:txBody>
      </p:sp>
      <p:sp>
        <p:nvSpPr>
          <p:cNvPr id="23" name="Text Box 44"/>
          <p:cNvSpPr txBox="1">
            <a:spLocks noChangeArrowheads="1"/>
          </p:cNvSpPr>
          <p:nvPr/>
        </p:nvSpPr>
        <p:spPr bwMode="auto">
          <a:xfrm>
            <a:off x="1981200" y="2814242"/>
            <a:ext cx="762000" cy="309958"/>
          </a:xfrm>
          <a:prstGeom prst="rect">
            <a:avLst/>
          </a:prstGeom>
          <a:solidFill>
            <a:schemeClr val="accent3">
              <a:lumMod val="40000"/>
              <a:lumOff val="60000"/>
            </a:schemeClr>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90000" tIns="46800" rIns="90000" bIns="46800">
            <a:spAutoFit/>
          </a:bodyPr>
          <a:lstStyle/>
          <a:p>
            <a:pPr algn="l" fontAlgn="auto">
              <a:spcBef>
                <a:spcPts val="0"/>
              </a:spcBef>
              <a:spcAft>
                <a:spcPts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400" b="1" dirty="0">
                <a:solidFill>
                  <a:srgbClr val="000000"/>
                </a:solidFill>
                <a:latin typeface="+mn-lt"/>
                <a:ea typeface="+mn-ea"/>
              </a:rPr>
              <a:t>w</a:t>
            </a:r>
            <a:r>
              <a:rPr lang="en-US" sz="1400" b="1" baseline="-25000" dirty="0">
                <a:solidFill>
                  <a:srgbClr val="000000"/>
                </a:solidFill>
                <a:latin typeface="+mn-lt"/>
                <a:ea typeface="+mn-ea"/>
              </a:rPr>
              <a:t>2</a:t>
            </a:r>
            <a:r>
              <a:rPr lang="en-US" sz="1400" b="1" dirty="0">
                <a:solidFill>
                  <a:srgbClr val="000000"/>
                </a:solidFill>
                <a:latin typeface="+mn-lt"/>
                <a:ea typeface="+mn-ea"/>
              </a:rPr>
              <a:t> w</a:t>
            </a:r>
            <a:r>
              <a:rPr lang="en-US" sz="1400" b="1" baseline="-25000" dirty="0">
                <a:solidFill>
                  <a:srgbClr val="000000"/>
                </a:solidFill>
                <a:latin typeface="+mn-lt"/>
                <a:ea typeface="+mn-ea"/>
              </a:rPr>
              <a:t>6</a:t>
            </a:r>
            <a:endParaRPr lang="en-US" sz="1400" baseline="-25000" dirty="0">
              <a:solidFill>
                <a:srgbClr val="000000"/>
              </a:solidFill>
              <a:latin typeface="+mn-lt"/>
              <a:ea typeface="+mn-ea"/>
            </a:endParaRPr>
          </a:p>
        </p:txBody>
      </p:sp>
      <p:sp>
        <p:nvSpPr>
          <p:cNvPr id="25" name="Oval Callout 24"/>
          <p:cNvSpPr/>
          <p:nvPr/>
        </p:nvSpPr>
        <p:spPr>
          <a:xfrm>
            <a:off x="3810000" y="2971800"/>
            <a:ext cx="4953000" cy="914400"/>
          </a:xfrm>
          <a:prstGeom prst="wedgeEllipseCallout">
            <a:avLst>
              <a:gd name="adj1" fmla="val -34954"/>
              <a:gd name="adj2" fmla="val -96206"/>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600" dirty="0">
                <a:solidFill>
                  <a:schemeClr val="tx1"/>
                </a:solidFill>
              </a:rPr>
              <a:t>We also studied </a:t>
            </a:r>
          </a:p>
          <a:p>
            <a:pPr fontAlgn="auto">
              <a:spcBef>
                <a:spcPts val="0"/>
              </a:spcBef>
              <a:spcAft>
                <a:spcPts val="0"/>
              </a:spcAft>
              <a:defRPr/>
            </a:pPr>
            <a:r>
              <a:rPr lang="en-US" sz="1600" dirty="0">
                <a:solidFill>
                  <a:schemeClr val="tx1"/>
                </a:solidFill>
              </a:rPr>
              <a:t>the </a:t>
            </a:r>
            <a:r>
              <a:rPr lang="en-US" sz="1600" dirty="0">
                <a:solidFill>
                  <a:srgbClr val="FF0000"/>
                </a:solidFill>
              </a:rPr>
              <a:t>incomplete labeling</a:t>
            </a:r>
            <a:r>
              <a:rPr lang="en-US" sz="1600" dirty="0">
                <a:solidFill>
                  <a:schemeClr val="tx1"/>
                </a:solidFill>
              </a:rPr>
              <a:t> case</a:t>
            </a:r>
          </a:p>
        </p:txBody>
      </p:sp>
      <p:sp>
        <p:nvSpPr>
          <p:cNvPr id="26" name="Rectangle 25"/>
          <p:cNvSpPr/>
          <p:nvPr/>
        </p:nvSpPr>
        <p:spPr>
          <a:xfrm>
            <a:off x="1600200" y="3200400"/>
            <a:ext cx="3810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sz="1800"/>
          </a:p>
        </p:txBody>
      </p:sp>
      <p:sp>
        <p:nvSpPr>
          <p:cNvPr id="27" name="Rectangle 26"/>
          <p:cNvSpPr/>
          <p:nvPr/>
        </p:nvSpPr>
        <p:spPr>
          <a:xfrm>
            <a:off x="1600200" y="2819400"/>
            <a:ext cx="3810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sz="1800"/>
          </a:p>
        </p:txBody>
      </p:sp>
      <p:sp>
        <p:nvSpPr>
          <p:cNvPr id="28" name="Rectangle 27"/>
          <p:cNvSpPr/>
          <p:nvPr/>
        </p:nvSpPr>
        <p:spPr>
          <a:xfrm>
            <a:off x="1600200" y="1752600"/>
            <a:ext cx="3810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sz="1800"/>
          </a:p>
        </p:txBody>
      </p:sp>
      <p:sp>
        <p:nvSpPr>
          <p:cNvPr id="29" name="TextBox 28"/>
          <p:cNvSpPr txBox="1"/>
          <p:nvPr/>
        </p:nvSpPr>
        <p:spPr>
          <a:xfrm>
            <a:off x="6858000" y="4495800"/>
            <a:ext cx="2057400" cy="830263"/>
          </a:xfrm>
          <a:prstGeom prst="rect">
            <a:avLst/>
          </a:prstGeom>
          <a:solidFill>
            <a:schemeClr val="accent3">
              <a:lumMod val="20000"/>
              <a:lumOff val="80000"/>
            </a:schemeClr>
          </a:solidFill>
        </p:spPr>
        <p:txBody>
          <a:bodyPr>
            <a:spAutoFit/>
          </a:bodyPr>
          <a:lstStyle/>
          <a:p>
            <a:pPr algn="l" fontAlgn="auto">
              <a:spcBef>
                <a:spcPts val="0"/>
              </a:spcBef>
              <a:spcAft>
                <a:spcPts val="0"/>
              </a:spcAft>
              <a:defRPr/>
            </a:pPr>
            <a:endParaRPr lang="en-US" sz="1600" dirty="0">
              <a:solidFill>
                <a:schemeClr val="tx1"/>
              </a:solidFill>
              <a:latin typeface="+mn-lt"/>
              <a:ea typeface="+mn-ea"/>
            </a:endParaRPr>
          </a:p>
          <a:p>
            <a:pPr algn="l" fontAlgn="auto">
              <a:spcBef>
                <a:spcPts val="0"/>
              </a:spcBef>
              <a:spcAft>
                <a:spcPts val="0"/>
              </a:spcAft>
              <a:defRPr/>
            </a:pPr>
            <a:r>
              <a:rPr lang="en-US" sz="1600" b="1" dirty="0">
                <a:solidFill>
                  <a:schemeClr val="tx1"/>
                </a:solidFill>
                <a:latin typeface="+mn-lt"/>
                <a:ea typeface="+mn-ea"/>
              </a:rPr>
              <a:t>S</a:t>
            </a:r>
            <a:r>
              <a:rPr lang="en-US" sz="1600" dirty="0">
                <a:solidFill>
                  <a:schemeClr val="tx1"/>
                </a:solidFill>
                <a:latin typeface="+mn-lt"/>
                <a:ea typeface="+mn-ea"/>
              </a:rPr>
              <a:t> = </a:t>
            </a:r>
          </a:p>
          <a:p>
            <a:pPr algn="l" fontAlgn="auto">
              <a:spcBef>
                <a:spcPts val="0"/>
              </a:spcBef>
              <a:spcAft>
                <a:spcPts val="0"/>
              </a:spcAft>
              <a:defRPr/>
            </a:pPr>
            <a:endParaRPr lang="en-US" sz="1600" dirty="0">
              <a:solidFill>
                <a:schemeClr val="tx1"/>
              </a:solidFill>
              <a:latin typeface="+mn-lt"/>
              <a:ea typeface="+mn-ea"/>
            </a:endParaRPr>
          </a:p>
        </p:txBody>
      </p:sp>
      <p:sp>
        <p:nvSpPr>
          <p:cNvPr id="30" name="TextBox 29"/>
          <p:cNvSpPr txBox="1">
            <a:spLocks noChangeArrowheads="1"/>
          </p:cNvSpPr>
          <p:nvPr/>
        </p:nvSpPr>
        <p:spPr bwMode="auto">
          <a:xfrm>
            <a:off x="7391400" y="4114800"/>
            <a:ext cx="16764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l" eaLnBrk="1" hangingPunct="1">
              <a:spcBef>
                <a:spcPct val="0"/>
              </a:spcBef>
            </a:pPr>
            <a:r>
              <a:rPr lang="en-US" altLang="en-US">
                <a:solidFill>
                  <a:schemeClr val="tx1"/>
                </a:solidFill>
              </a:rPr>
              <a:t>Possible output</a:t>
            </a:r>
          </a:p>
        </p:txBody>
      </p:sp>
      <p:sp>
        <p:nvSpPr>
          <p:cNvPr id="31" name="TextBox 30"/>
          <p:cNvSpPr txBox="1">
            <a:spLocks noChangeArrowheads="1"/>
          </p:cNvSpPr>
          <p:nvPr/>
        </p:nvSpPr>
        <p:spPr bwMode="auto">
          <a:xfrm>
            <a:off x="6858000" y="5410200"/>
            <a:ext cx="2209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l" eaLnBrk="1" hangingPunct="1">
              <a:spcBef>
                <a:spcPct val="0"/>
              </a:spcBef>
            </a:pPr>
            <a:r>
              <a:rPr lang="en-US" altLang="en-US" sz="1800">
                <a:solidFill>
                  <a:schemeClr val="tx1"/>
                </a:solidFill>
              </a:rPr>
              <a:t>New F-score = 1 </a:t>
            </a:r>
            <a:r>
              <a:rPr lang="en-US" altLang="en-US" sz="1800">
                <a:solidFill>
                  <a:schemeClr val="tx1"/>
                </a:solidFill>
                <a:sym typeface="Wingdings" panose="05000000000000000000" pitchFamily="2" charset="2"/>
              </a:rPr>
              <a:t></a:t>
            </a:r>
            <a:endParaRPr lang="en-US" altLang="en-US" sz="1800">
              <a:solidFill>
                <a:schemeClr val="tx1"/>
              </a:solidFill>
            </a:endParaRPr>
          </a:p>
        </p:txBody>
      </p:sp>
      <p:cxnSp>
        <p:nvCxnSpPr>
          <p:cNvPr id="33" name="Straight Connector 32"/>
          <p:cNvCxnSpPr/>
          <p:nvPr/>
        </p:nvCxnSpPr>
        <p:spPr>
          <a:xfrm>
            <a:off x="457200" y="1905000"/>
            <a:ext cx="10668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457200" y="2209800"/>
            <a:ext cx="10668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32" name="TextBox 31"/>
          <p:cNvSpPr txBox="1">
            <a:spLocks noChangeArrowheads="1"/>
          </p:cNvSpPr>
          <p:nvPr/>
        </p:nvSpPr>
        <p:spPr bwMode="auto">
          <a:xfrm>
            <a:off x="7467600" y="4656138"/>
            <a:ext cx="126682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l" eaLnBrk="1" hangingPunct="1">
              <a:spcBef>
                <a:spcPct val="0"/>
              </a:spcBef>
            </a:pPr>
            <a:r>
              <a:rPr lang="en-US" altLang="en-US">
                <a:solidFill>
                  <a:schemeClr val="tx1"/>
                </a:solidFill>
              </a:rPr>
              <a:t>w1: chelsea</a:t>
            </a:r>
          </a:p>
          <a:p>
            <a:pPr algn="l" eaLnBrk="1" hangingPunct="1">
              <a:spcBef>
                <a:spcPct val="0"/>
              </a:spcBef>
            </a:pPr>
            <a:r>
              <a:rPr lang="en-US" altLang="en-US">
                <a:solidFill>
                  <a:schemeClr val="tx1"/>
                </a:solidFill>
              </a:rPr>
              <a:t>w3: april</a:t>
            </a:r>
          </a:p>
          <a:p>
            <a:pPr algn="l" eaLnBrk="1" hangingPunct="1">
              <a:spcBef>
                <a:spcPct val="0"/>
              </a:spcBef>
            </a:pPr>
            <a:endParaRPr lang="en-US" altLang="en-US">
              <a:solidFill>
                <a:schemeClr val="tx1"/>
              </a:solidFill>
            </a:endParaRPr>
          </a:p>
        </p:txBody>
      </p:sp>
      <p:sp>
        <p:nvSpPr>
          <p:cNvPr id="35" name="Left Brace 34"/>
          <p:cNvSpPr/>
          <p:nvPr/>
        </p:nvSpPr>
        <p:spPr>
          <a:xfrm>
            <a:off x="7315200" y="4648200"/>
            <a:ext cx="152400" cy="533400"/>
          </a:xfrm>
          <a:prstGeom prst="leftBrace">
            <a:avLst/>
          </a:prstGeom>
          <a:ln w="38100"/>
        </p:spPr>
        <p:style>
          <a:lnRef idx="1">
            <a:schemeClr val="accent1"/>
          </a:lnRef>
          <a:fillRef idx="0">
            <a:schemeClr val="accent1"/>
          </a:fillRef>
          <a:effectRef idx="0">
            <a:schemeClr val="accent1"/>
          </a:effectRef>
          <a:fontRef idx="minor">
            <a:schemeClr val="tx1"/>
          </a:fontRef>
        </p:style>
        <p:txBody>
          <a:bodyPr anchor="ctr"/>
          <a:lstStyle/>
          <a:p>
            <a:pPr fontAlgn="auto">
              <a:spcBef>
                <a:spcPts val="0"/>
              </a:spcBef>
              <a:spcAft>
                <a:spcPts val="0"/>
              </a:spcAft>
              <a:defRPr/>
            </a:pPr>
            <a:endParaRPr lang="en-US" sz="1800" b="1" dirty="0"/>
          </a:p>
        </p:txBody>
      </p:sp>
      <p:sp>
        <p:nvSpPr>
          <p:cNvPr id="36" name="Left Brace 35"/>
          <p:cNvSpPr/>
          <p:nvPr/>
        </p:nvSpPr>
        <p:spPr>
          <a:xfrm flipH="1">
            <a:off x="8686800" y="4648200"/>
            <a:ext cx="152400" cy="533400"/>
          </a:xfrm>
          <a:prstGeom prst="leftBrace">
            <a:avLst/>
          </a:prstGeom>
          <a:ln w="38100"/>
        </p:spPr>
        <p:style>
          <a:lnRef idx="1">
            <a:schemeClr val="accent1"/>
          </a:lnRef>
          <a:fillRef idx="0">
            <a:schemeClr val="accent1"/>
          </a:fillRef>
          <a:effectRef idx="0">
            <a:schemeClr val="accent1"/>
          </a:effectRef>
          <a:fontRef idx="minor">
            <a:schemeClr val="tx1"/>
          </a:fontRef>
        </p:style>
        <p:txBody>
          <a:bodyPr anchor="ctr"/>
          <a:lstStyle/>
          <a:p>
            <a:pPr fontAlgn="auto">
              <a:spcBef>
                <a:spcPts val="0"/>
              </a:spcBef>
              <a:spcAft>
                <a:spcPts val="0"/>
              </a:spcAft>
              <a:defRPr/>
            </a:pPr>
            <a:endParaRPr lang="en-US" sz="1800" b="1" dirty="0"/>
          </a:p>
        </p:txBody>
      </p:sp>
      <p:sp>
        <p:nvSpPr>
          <p:cNvPr id="38" name="Rectangle 37"/>
          <p:cNvSpPr/>
          <p:nvPr/>
        </p:nvSpPr>
        <p:spPr>
          <a:xfrm>
            <a:off x="1473199" y="2290762"/>
            <a:ext cx="6113463" cy="2279430"/>
          </a:xfrm>
          <a:prstGeom prst="rect">
            <a:avLst/>
          </a:prstGeom>
          <a:solidFill>
            <a:srgbClr val="FFFADE"/>
          </a:solidFill>
          <a:effectLst>
            <a:outerShdw blurRad="50800" dist="38100" dir="2700000" algn="tl" rotWithShape="0">
              <a:prstClr val="black">
                <a:alpha val="40000"/>
              </a:prstClr>
            </a:outerShdw>
          </a:effectLst>
        </p:spPr>
        <p:txBody>
          <a:bodyPr wrap="square" anchor="ctr" anchorCtr="0">
            <a:noAutofit/>
          </a:bodyPr>
          <a:lstStyle/>
          <a:p>
            <a:pPr algn="ctr">
              <a:lnSpc>
                <a:spcPct val="80000"/>
              </a:lnSpc>
            </a:pPr>
            <a:r>
              <a:rPr lang="en-US" altLang="en-US" sz="2800" b="1" dirty="0" smtClean="0">
                <a:latin typeface="Whitney Light" pitchFamily="50" charset="0"/>
              </a:rPr>
              <a:t>Challenges</a:t>
            </a:r>
          </a:p>
          <a:p>
            <a:pPr>
              <a:lnSpc>
                <a:spcPct val="80000"/>
              </a:lnSpc>
            </a:pPr>
            <a:endParaRPr lang="en-US" altLang="en-US" sz="2800" b="1" dirty="0" smtClean="0">
              <a:latin typeface="Whitney Light" pitchFamily="50" charset="0"/>
            </a:endParaRPr>
          </a:p>
          <a:p>
            <a:pPr marL="285750" indent="-285750">
              <a:lnSpc>
                <a:spcPct val="80000"/>
              </a:lnSpc>
              <a:buFont typeface="Arial" panose="020B0604020202020204" pitchFamily="34" charset="0"/>
              <a:buChar char="•"/>
            </a:pPr>
            <a:r>
              <a:rPr lang="en-US" altLang="en-US" sz="2800" dirty="0">
                <a:latin typeface="Whitney Light" pitchFamily="50" charset="0"/>
              </a:rPr>
              <a:t>Complex input-output dependencies</a:t>
            </a:r>
          </a:p>
          <a:p>
            <a:pPr marL="285750" indent="-285750">
              <a:lnSpc>
                <a:spcPct val="80000"/>
              </a:lnSpc>
              <a:buFont typeface="Arial" panose="020B0604020202020204" pitchFamily="34" charset="0"/>
              <a:buChar char="•"/>
            </a:pPr>
            <a:r>
              <a:rPr lang="en-US" altLang="en-US" sz="2800" dirty="0" smtClean="0">
                <a:latin typeface="Whitney Light" pitchFamily="50" charset="0"/>
              </a:rPr>
              <a:t>Complex </a:t>
            </a:r>
            <a:r>
              <a:rPr lang="en-US" altLang="en-US" sz="2800" dirty="0">
                <a:latin typeface="Whitney Light" pitchFamily="50" charset="0"/>
              </a:rPr>
              <a:t>objective function</a:t>
            </a:r>
          </a:p>
        </p:txBody>
      </p:sp>
    </p:spTree>
    <p:extLst>
      <p:ext uri="{BB962C8B-B14F-4D97-AF65-F5344CB8AC3E}">
        <p14:creationId xmlns:p14="http://schemas.microsoft.com/office/powerpoint/2010/main" val="109657346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20">
                                            <p:bg/>
                                          </p:spTgt>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5"/>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3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3"/>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1"/>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9"/>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6"/>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5"/>
                                        </p:tgtEl>
                                        <p:attrNameLst>
                                          <p:attrName>style.visibility</p:attrName>
                                        </p:attrNameLst>
                                      </p:cBhvr>
                                      <p:to>
                                        <p:strVal val="visible"/>
                                      </p:to>
                                    </p:set>
                                  </p:childTnLst>
                                </p:cTn>
                              </p:par>
                              <p:par>
                                <p:cTn id="45" presetID="1" presetClass="exit" presetSubtype="0" fill="hold" nodeType="withEffect">
                                  <p:stCondLst>
                                    <p:cond delay="0"/>
                                  </p:stCondLst>
                                  <p:childTnLst>
                                    <p:set>
                                      <p:cBhvr>
                                        <p:cTn id="46" dur="1" fill="hold">
                                          <p:stCondLst>
                                            <p:cond delay="0"/>
                                          </p:stCondLst>
                                        </p:cTn>
                                        <p:tgtEl>
                                          <p:spTgt spid="33"/>
                                        </p:tgtEl>
                                        <p:attrNameLst>
                                          <p:attrName>style.visibility</p:attrName>
                                        </p:attrNameLst>
                                      </p:cBhvr>
                                      <p:to>
                                        <p:strVal val="hidden"/>
                                      </p:to>
                                    </p:set>
                                  </p:childTnLst>
                                </p:cTn>
                              </p:par>
                              <p:par>
                                <p:cTn id="47" presetID="1" presetClass="exit" presetSubtype="0" fill="hold" nodeType="withEffect">
                                  <p:stCondLst>
                                    <p:cond delay="0"/>
                                  </p:stCondLst>
                                  <p:childTnLst>
                                    <p:set>
                                      <p:cBhvr>
                                        <p:cTn id="48" dur="1" fill="hold">
                                          <p:stCondLst>
                                            <p:cond delay="0"/>
                                          </p:stCondLst>
                                        </p:cTn>
                                        <p:tgtEl>
                                          <p:spTgt spid="34"/>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fade">
                                      <p:cBhvr>
                                        <p:cTn id="5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allAtOnce" animBg="1"/>
      <p:bldP spid="20" grpId="1" animBg="1"/>
      <p:bldP spid="25" grpId="0" animBg="1"/>
      <p:bldP spid="26" grpId="0" animBg="1"/>
      <p:bldP spid="27" grpId="0" animBg="1"/>
      <p:bldP spid="28" grpId="0" animBg="1"/>
      <p:bldP spid="29" grpId="0" animBg="1"/>
      <p:bldP spid="30" grpId="0"/>
      <p:bldP spid="31" grpId="0"/>
      <p:bldP spid="32" grpId="0"/>
      <p:bldP spid="35" grpId="0" animBg="1"/>
      <p:bldP spid="36" grpId="0" animBg="1"/>
      <p:bldP spid="38"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8"/>
          <p:cNvSpPr>
            <a:spLocks noGrp="1" noChangeArrowheads="1"/>
          </p:cNvSpPr>
          <p:nvPr>
            <p:ph type="sldNum" sz="quarter" idx="10"/>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fld id="{C834824D-6421-401B-85E8-53EA9CCD83B1}" type="slidenum">
              <a:rPr lang="en-US" altLang="en-US" sz="1000">
                <a:solidFill>
                  <a:srgbClr val="FFFFFF"/>
                </a:solidFill>
              </a:rPr>
              <a:pPr eaLnBrk="1" hangingPunct="1"/>
              <a:t>85</a:t>
            </a:fld>
            <a:endParaRPr lang="en-US" altLang="en-US" sz="1000">
              <a:solidFill>
                <a:srgbClr val="FFFFFF"/>
              </a:solidFill>
            </a:endParaRPr>
          </a:p>
        </p:txBody>
      </p:sp>
      <p:sp>
        <p:nvSpPr>
          <p:cNvPr id="375813" name="Title 1"/>
          <p:cNvSpPr>
            <a:spLocks noGrp="1"/>
          </p:cNvSpPr>
          <p:nvPr>
            <p:ph type="title" idx="4294967295"/>
          </p:nvPr>
        </p:nvSpPr>
        <p:spPr>
          <a:xfrm>
            <a:off x="228600" y="609600"/>
            <a:ext cx="8763000" cy="11430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rIns="0" bIns="0"/>
          <a:lstStyle/>
          <a:p>
            <a:pPr>
              <a:defRPr/>
            </a:pPr>
            <a:r>
              <a:rPr lang="en-US" b="1" dirty="0">
                <a:ea typeface="ＭＳ Ｐゴシック" charset="0"/>
              </a:rPr>
              <a:t>Complex Objective Function</a:t>
            </a:r>
            <a:br>
              <a:rPr lang="en-US" b="1" dirty="0">
                <a:ea typeface="ＭＳ Ｐゴシック" charset="0"/>
              </a:rPr>
            </a:br>
            <a:endParaRPr lang="en-US" b="1" dirty="0">
              <a:ea typeface="ＭＳ Ｐゴシック" charset="0"/>
            </a:endParaRPr>
          </a:p>
        </p:txBody>
      </p:sp>
      <p:sp>
        <p:nvSpPr>
          <p:cNvPr id="31" name="Content Placeholder 2"/>
          <p:cNvSpPr txBox="1">
            <a:spLocks/>
          </p:cNvSpPr>
          <p:nvPr/>
        </p:nvSpPr>
        <p:spPr>
          <a:xfrm>
            <a:off x="152400" y="2590800"/>
            <a:ext cx="8763000" cy="2057400"/>
          </a:xfrm>
          <a:prstGeom prst="rect">
            <a:avLst/>
          </a:prstGeom>
          <a:ln>
            <a:noFill/>
          </a:ln>
        </p:spPr>
        <p:txBody>
          <a:bodyPr>
            <a:normAutofit/>
          </a:bodyPr>
          <a:lstStyle/>
          <a:p>
            <a:pPr marL="274320" indent="-274320" algn="l" fontAlgn="auto">
              <a:spcBef>
                <a:spcPct val="20000"/>
              </a:spcBef>
              <a:spcAft>
                <a:spcPts val="0"/>
              </a:spcAft>
              <a:buClr>
                <a:schemeClr val="accent3"/>
              </a:buClr>
              <a:buSzPct val="95000"/>
              <a:defRPr/>
            </a:pPr>
            <a:endParaRPr lang="en-US" sz="2000" dirty="0">
              <a:solidFill>
                <a:schemeClr val="tx1"/>
              </a:solidFill>
              <a:latin typeface="+mn-lt"/>
              <a:ea typeface="+mn-ea"/>
            </a:endParaRPr>
          </a:p>
        </p:txBody>
      </p:sp>
      <p:sp>
        <p:nvSpPr>
          <p:cNvPr id="32" name="TextBox 31"/>
          <p:cNvSpPr txBox="1"/>
          <p:nvPr/>
        </p:nvSpPr>
        <p:spPr>
          <a:xfrm>
            <a:off x="4800600" y="2819400"/>
            <a:ext cx="2819400" cy="584200"/>
          </a:xfrm>
          <a:prstGeom prst="rect">
            <a:avLst/>
          </a:prstGeom>
          <a:solidFill>
            <a:schemeClr val="bg1">
              <a:lumMod val="85000"/>
            </a:schemeClr>
          </a:solidFill>
        </p:spPr>
        <p:txBody>
          <a:bodyPr>
            <a:spAutoFit/>
          </a:bodyPr>
          <a:lstStyle/>
          <a:p>
            <a:pPr fontAlgn="auto">
              <a:spcBef>
                <a:spcPts val="0"/>
              </a:spcBef>
              <a:spcAft>
                <a:spcPts val="0"/>
              </a:spcAft>
              <a:defRPr/>
            </a:pPr>
            <a:r>
              <a:rPr lang="en-US" sz="3200" b="1" dirty="0">
                <a:solidFill>
                  <a:schemeClr val="tx1"/>
                </a:solidFill>
                <a:latin typeface="+mn-lt"/>
                <a:ea typeface="+mn-ea"/>
              </a:rPr>
              <a:t>2 * </a:t>
            </a:r>
            <a:r>
              <a:rPr lang="en-US" sz="3200" b="1" dirty="0">
                <a:solidFill>
                  <a:srgbClr val="00B050"/>
                </a:solidFill>
                <a:latin typeface="+mn-lt"/>
                <a:ea typeface="+mn-ea"/>
              </a:rPr>
              <a:t>G</a:t>
            </a:r>
            <a:r>
              <a:rPr lang="en-US" sz="3200" b="1" baseline="-25000" dirty="0">
                <a:solidFill>
                  <a:srgbClr val="00B050"/>
                </a:solidFill>
                <a:latin typeface="+mn-lt"/>
                <a:ea typeface="+mn-ea"/>
              </a:rPr>
              <a:t>-s</a:t>
            </a:r>
          </a:p>
        </p:txBody>
      </p:sp>
      <p:sp>
        <p:nvSpPr>
          <p:cNvPr id="33" name="TextBox 32"/>
          <p:cNvSpPr txBox="1"/>
          <p:nvPr/>
        </p:nvSpPr>
        <p:spPr>
          <a:xfrm>
            <a:off x="4800600" y="3429000"/>
            <a:ext cx="2819400" cy="584200"/>
          </a:xfrm>
          <a:prstGeom prst="rect">
            <a:avLst/>
          </a:prstGeom>
          <a:solidFill>
            <a:schemeClr val="bg1">
              <a:lumMod val="85000"/>
            </a:schemeClr>
          </a:solidFill>
        </p:spPr>
        <p:txBody>
          <a:bodyPr>
            <a:spAutoFit/>
          </a:bodyPr>
          <a:lstStyle/>
          <a:p>
            <a:pPr fontAlgn="auto">
              <a:spcBef>
                <a:spcPts val="0"/>
              </a:spcBef>
              <a:spcAft>
                <a:spcPts val="0"/>
              </a:spcAft>
              <a:defRPr/>
            </a:pPr>
            <a:r>
              <a:rPr lang="en-US" sz="3200" b="1" dirty="0">
                <a:solidFill>
                  <a:srgbClr val="00B050"/>
                </a:solidFill>
                <a:latin typeface="+mn-lt"/>
                <a:ea typeface="+mn-ea"/>
              </a:rPr>
              <a:t>G</a:t>
            </a:r>
            <a:r>
              <a:rPr lang="en-US" sz="3200" b="1" baseline="-25000" dirty="0">
                <a:solidFill>
                  <a:srgbClr val="00B050"/>
                </a:solidFill>
                <a:latin typeface="+mn-lt"/>
                <a:ea typeface="+mn-ea"/>
              </a:rPr>
              <a:t>o</a:t>
            </a:r>
            <a:r>
              <a:rPr lang="en-US" sz="3200" b="1" baseline="-25000" dirty="0">
                <a:solidFill>
                  <a:prstClr val="black"/>
                </a:solidFill>
                <a:latin typeface="+mn-lt"/>
                <a:ea typeface="+mn-ea"/>
              </a:rPr>
              <a:t> </a:t>
            </a:r>
            <a:r>
              <a:rPr lang="en-US" sz="3200" b="1" dirty="0">
                <a:solidFill>
                  <a:prstClr val="black"/>
                </a:solidFill>
                <a:latin typeface="+mn-lt"/>
                <a:ea typeface="+mn-ea"/>
              </a:rPr>
              <a:t>+ </a:t>
            </a:r>
            <a:r>
              <a:rPr lang="en-US" sz="3200" b="1" dirty="0">
                <a:solidFill>
                  <a:srgbClr val="00B050"/>
                </a:solidFill>
                <a:latin typeface="+mn-lt"/>
                <a:ea typeface="+mn-ea"/>
              </a:rPr>
              <a:t>G</a:t>
            </a:r>
            <a:r>
              <a:rPr lang="en-US" sz="3200" b="1" baseline="-25000" dirty="0">
                <a:solidFill>
                  <a:srgbClr val="00B050"/>
                </a:solidFill>
                <a:latin typeface="+mn-lt"/>
                <a:ea typeface="+mn-ea"/>
              </a:rPr>
              <a:t>-s</a:t>
            </a:r>
            <a:r>
              <a:rPr lang="en-US" sz="3200" b="1" baseline="-25000" dirty="0">
                <a:solidFill>
                  <a:prstClr val="black"/>
                </a:solidFill>
                <a:latin typeface="+mn-lt"/>
                <a:ea typeface="+mn-ea"/>
              </a:rPr>
              <a:t> </a:t>
            </a:r>
            <a:r>
              <a:rPr lang="en-US" sz="3200" b="1" dirty="0">
                <a:solidFill>
                  <a:prstClr val="black"/>
                </a:solidFill>
                <a:latin typeface="+mn-lt"/>
                <a:ea typeface="+mn-ea"/>
              </a:rPr>
              <a:t>+ </a:t>
            </a:r>
            <a:r>
              <a:rPr lang="en-US" sz="3200" b="1" dirty="0">
                <a:solidFill>
                  <a:srgbClr val="FF0000"/>
                </a:solidFill>
                <a:latin typeface="+mn-lt"/>
                <a:ea typeface="+mn-ea"/>
              </a:rPr>
              <a:t>B</a:t>
            </a:r>
            <a:r>
              <a:rPr lang="en-US" sz="3200" b="1" baseline="-25000" dirty="0">
                <a:solidFill>
                  <a:srgbClr val="FF0000"/>
                </a:solidFill>
                <a:latin typeface="+mn-lt"/>
                <a:ea typeface="+mn-ea"/>
              </a:rPr>
              <a:t>-s</a:t>
            </a:r>
            <a:endParaRPr lang="en-US" sz="1800" b="1" dirty="0">
              <a:solidFill>
                <a:srgbClr val="FF0000"/>
              </a:solidFill>
              <a:latin typeface="+mn-lt"/>
              <a:ea typeface="+mn-ea"/>
            </a:endParaRPr>
          </a:p>
        </p:txBody>
      </p:sp>
      <p:cxnSp>
        <p:nvCxnSpPr>
          <p:cNvPr id="34" name="Straight Connector 33"/>
          <p:cNvCxnSpPr/>
          <p:nvPr/>
        </p:nvCxnSpPr>
        <p:spPr>
          <a:xfrm>
            <a:off x="4800600" y="3417888"/>
            <a:ext cx="28194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98663" name="TextBox 36"/>
          <p:cNvSpPr txBox="1">
            <a:spLocks noChangeArrowheads="1"/>
          </p:cNvSpPr>
          <p:nvPr/>
        </p:nvSpPr>
        <p:spPr bwMode="auto">
          <a:xfrm>
            <a:off x="228600" y="3171825"/>
            <a:ext cx="4953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l" eaLnBrk="1" hangingPunct="1">
              <a:spcBef>
                <a:spcPct val="0"/>
              </a:spcBef>
            </a:pPr>
            <a:r>
              <a:rPr lang="en-US" altLang="en-US" sz="2400">
                <a:solidFill>
                  <a:srgbClr val="002060"/>
                </a:solidFill>
              </a:rPr>
              <a:t>New F-score after deleting S  = </a:t>
            </a:r>
          </a:p>
        </p:txBody>
      </p:sp>
      <p:sp>
        <p:nvSpPr>
          <p:cNvPr id="198664" name="TextBox 47"/>
          <p:cNvSpPr txBox="1">
            <a:spLocks noChangeArrowheads="1"/>
          </p:cNvSpPr>
          <p:nvPr/>
        </p:nvSpPr>
        <p:spPr bwMode="auto">
          <a:xfrm>
            <a:off x="152400" y="4394200"/>
            <a:ext cx="55626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l" eaLnBrk="1" hangingPunct="1">
              <a:spcBef>
                <a:spcPct val="0"/>
              </a:spcBef>
            </a:pPr>
            <a:r>
              <a:rPr lang="en-US" altLang="en-US" sz="2000">
                <a:solidFill>
                  <a:srgbClr val="00B050"/>
                </a:solidFill>
              </a:rPr>
              <a:t>G</a:t>
            </a:r>
            <a:r>
              <a:rPr lang="en-US" altLang="en-US" sz="2000" baseline="-25000">
                <a:solidFill>
                  <a:srgbClr val="00B050"/>
                </a:solidFill>
              </a:rPr>
              <a:t>o </a:t>
            </a:r>
            <a:r>
              <a:rPr lang="en-US" altLang="en-US" sz="2000">
                <a:solidFill>
                  <a:schemeClr val="tx1"/>
                </a:solidFill>
              </a:rPr>
              <a:t>= original #</a:t>
            </a:r>
            <a:r>
              <a:rPr lang="en-US" altLang="en-US" sz="2000">
                <a:solidFill>
                  <a:srgbClr val="639729"/>
                </a:solidFill>
                <a:sym typeface="Wingdings" panose="05000000000000000000" pitchFamily="2" charset="2"/>
              </a:rPr>
              <a:t>true positives</a:t>
            </a:r>
            <a:endParaRPr lang="en-US" altLang="en-US" sz="2000">
              <a:solidFill>
                <a:schemeClr val="tx1"/>
              </a:solidFill>
            </a:endParaRPr>
          </a:p>
          <a:p>
            <a:pPr algn="l" eaLnBrk="1" hangingPunct="1">
              <a:spcBef>
                <a:spcPct val="0"/>
              </a:spcBef>
            </a:pPr>
            <a:endParaRPr lang="en-US" altLang="en-US" sz="1000">
              <a:solidFill>
                <a:schemeClr val="tx1"/>
              </a:solidFill>
            </a:endParaRPr>
          </a:p>
          <a:p>
            <a:pPr algn="l" eaLnBrk="1" hangingPunct="1">
              <a:spcBef>
                <a:spcPct val="0"/>
              </a:spcBef>
            </a:pPr>
            <a:r>
              <a:rPr lang="en-US" altLang="en-US" sz="2000">
                <a:solidFill>
                  <a:srgbClr val="00B050"/>
                </a:solidFill>
              </a:rPr>
              <a:t>G</a:t>
            </a:r>
            <a:r>
              <a:rPr lang="en-US" altLang="en-US" sz="2000" baseline="-25000">
                <a:solidFill>
                  <a:srgbClr val="00B050"/>
                </a:solidFill>
              </a:rPr>
              <a:t>-s </a:t>
            </a:r>
            <a:r>
              <a:rPr lang="en-US" altLang="en-US" sz="2000">
                <a:solidFill>
                  <a:schemeClr val="tx1"/>
                </a:solidFill>
              </a:rPr>
              <a:t>= remaining #</a:t>
            </a:r>
            <a:r>
              <a:rPr lang="en-US" altLang="en-US" sz="2000">
                <a:solidFill>
                  <a:srgbClr val="639729"/>
                </a:solidFill>
                <a:sym typeface="Wingdings" panose="05000000000000000000" pitchFamily="2" charset="2"/>
              </a:rPr>
              <a:t>true positives </a:t>
            </a:r>
            <a:r>
              <a:rPr lang="en-US" altLang="en-US" sz="2000">
                <a:solidFill>
                  <a:schemeClr val="tx1"/>
                </a:solidFill>
              </a:rPr>
              <a:t>after deleting  S</a:t>
            </a:r>
          </a:p>
          <a:p>
            <a:pPr algn="l" eaLnBrk="1" hangingPunct="1">
              <a:spcBef>
                <a:spcPct val="0"/>
              </a:spcBef>
            </a:pPr>
            <a:endParaRPr lang="en-US" altLang="en-US" sz="1000">
              <a:solidFill>
                <a:srgbClr val="FF0000"/>
              </a:solidFill>
            </a:endParaRPr>
          </a:p>
          <a:p>
            <a:pPr algn="l" eaLnBrk="1" hangingPunct="1">
              <a:spcBef>
                <a:spcPct val="0"/>
              </a:spcBef>
            </a:pPr>
            <a:r>
              <a:rPr lang="en-US" altLang="en-US" sz="2000">
                <a:solidFill>
                  <a:srgbClr val="FF0000"/>
                </a:solidFill>
              </a:rPr>
              <a:t>B</a:t>
            </a:r>
            <a:r>
              <a:rPr lang="en-US" altLang="en-US" sz="2000" baseline="-25000">
                <a:solidFill>
                  <a:srgbClr val="FF0000"/>
                </a:solidFill>
              </a:rPr>
              <a:t>-s </a:t>
            </a:r>
            <a:r>
              <a:rPr lang="en-US" altLang="en-US" sz="2000">
                <a:solidFill>
                  <a:schemeClr val="tx1"/>
                </a:solidFill>
              </a:rPr>
              <a:t>=</a:t>
            </a:r>
            <a:r>
              <a:rPr lang="en-US" altLang="en-US" sz="2000">
                <a:solidFill>
                  <a:schemeClr val="tx1"/>
                </a:solidFill>
                <a:sym typeface="Wingdings" panose="05000000000000000000" pitchFamily="2" charset="2"/>
              </a:rPr>
              <a:t> remaining </a:t>
            </a:r>
            <a:r>
              <a:rPr lang="en-US" altLang="en-US" sz="2000">
                <a:solidFill>
                  <a:schemeClr val="tx1"/>
                </a:solidFill>
              </a:rPr>
              <a:t>#</a:t>
            </a:r>
            <a:r>
              <a:rPr lang="en-US" altLang="en-US" sz="2000">
                <a:solidFill>
                  <a:srgbClr val="FF0000"/>
                </a:solidFill>
                <a:sym typeface="Wingdings" panose="05000000000000000000" pitchFamily="2" charset="2"/>
              </a:rPr>
              <a:t>false positives</a:t>
            </a:r>
            <a:r>
              <a:rPr lang="en-US" altLang="en-US" sz="2000">
                <a:solidFill>
                  <a:srgbClr val="639729"/>
                </a:solidFill>
                <a:sym typeface="Wingdings" panose="05000000000000000000" pitchFamily="2" charset="2"/>
              </a:rPr>
              <a:t> </a:t>
            </a:r>
            <a:r>
              <a:rPr lang="en-US" altLang="en-US" sz="2000">
                <a:solidFill>
                  <a:schemeClr val="tx1"/>
                </a:solidFill>
              </a:rPr>
              <a:t>after deleting  S</a:t>
            </a:r>
          </a:p>
        </p:txBody>
      </p:sp>
      <p:sp>
        <p:nvSpPr>
          <p:cNvPr id="51" name="Line Callout 1 50"/>
          <p:cNvSpPr/>
          <p:nvPr/>
        </p:nvSpPr>
        <p:spPr>
          <a:xfrm>
            <a:off x="2057400" y="1524000"/>
            <a:ext cx="5486400" cy="914400"/>
          </a:xfrm>
          <a:prstGeom prst="borderCallout1">
            <a:avLst>
              <a:gd name="adj1" fmla="val 101959"/>
              <a:gd name="adj2" fmla="val 91098"/>
              <a:gd name="adj3" fmla="val 174373"/>
              <a:gd name="adj4" fmla="val 85790"/>
            </a:avLst>
          </a:prstGeom>
          <a:solidFill>
            <a:srgbClr val="FAEAD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2000" dirty="0">
                <a:solidFill>
                  <a:schemeClr val="tx1"/>
                </a:solidFill>
              </a:rPr>
              <a:t>Both numerator and denominator depend on S</a:t>
            </a:r>
          </a:p>
          <a:p>
            <a:pPr fontAlgn="auto">
              <a:spcBef>
                <a:spcPts val="0"/>
              </a:spcBef>
              <a:spcAft>
                <a:spcPts val="0"/>
              </a:spcAft>
              <a:defRPr/>
            </a:pPr>
            <a:endParaRPr lang="en-US" sz="2000" dirty="0">
              <a:solidFill>
                <a:schemeClr val="tx1"/>
              </a:solidFill>
            </a:endParaRPr>
          </a:p>
          <a:p>
            <a:pPr fontAlgn="auto">
              <a:spcBef>
                <a:spcPts val="0"/>
              </a:spcBef>
              <a:spcAft>
                <a:spcPts val="0"/>
              </a:spcAft>
              <a:defRPr/>
            </a:pPr>
            <a:r>
              <a:rPr lang="en-US" sz="1800" dirty="0">
                <a:solidFill>
                  <a:schemeClr val="tx1"/>
                </a:solidFill>
              </a:rPr>
              <a:t>(even if we try to rewrite the expression)</a:t>
            </a:r>
          </a:p>
        </p:txBody>
      </p:sp>
      <p:cxnSp>
        <p:nvCxnSpPr>
          <p:cNvPr id="53" name="Straight Connector 52"/>
          <p:cNvCxnSpPr/>
          <p:nvPr/>
        </p:nvCxnSpPr>
        <p:spPr>
          <a:xfrm flipH="1" flipV="1">
            <a:off x="7086600" y="2438400"/>
            <a:ext cx="228600" cy="1295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845682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8"/>
          <p:cNvSpPr>
            <a:spLocks noGrp="1" noChangeArrowheads="1"/>
          </p:cNvSpPr>
          <p:nvPr>
            <p:ph type="sldNum" sz="quarter" idx="10"/>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fld id="{F613A7B6-D925-43B2-ACE5-3CDECD229314}" type="slidenum">
              <a:rPr lang="en-US" altLang="en-US" sz="1000">
                <a:solidFill>
                  <a:srgbClr val="FFFFFF"/>
                </a:solidFill>
              </a:rPr>
              <a:pPr eaLnBrk="1" hangingPunct="1"/>
              <a:t>86</a:t>
            </a:fld>
            <a:endParaRPr lang="en-US" altLang="en-US" sz="1000">
              <a:solidFill>
                <a:srgbClr val="FFFFFF"/>
              </a:solidFill>
            </a:endParaRPr>
          </a:p>
        </p:txBody>
      </p:sp>
      <p:sp>
        <p:nvSpPr>
          <p:cNvPr id="2" name="Title 1"/>
          <p:cNvSpPr>
            <a:spLocks noGrp="1"/>
          </p:cNvSpPr>
          <p:nvPr>
            <p:ph type="title" idx="4294967295"/>
          </p:nvPr>
        </p:nvSpPr>
        <p:spPr/>
        <p:txBody>
          <a:bodyPr lIns="0" rIns="0" bIns="0">
            <a:normAutofit/>
          </a:bodyPr>
          <a:lstStyle/>
          <a:p>
            <a:pPr>
              <a:defRPr/>
            </a:pPr>
            <a:r>
              <a:rPr lang="en-US" b="1">
                <a:ea typeface="ＭＳ Ｐゴシック" charset="0"/>
              </a:rPr>
              <a:t>Results: Simple Rules </a:t>
            </a:r>
          </a:p>
        </p:txBody>
      </p:sp>
      <p:graphicFrame>
        <p:nvGraphicFramePr>
          <p:cNvPr id="4" name="Content Placeholder 3"/>
          <p:cNvGraphicFramePr>
            <a:graphicFrameLocks noGrp="1"/>
          </p:cNvGraphicFramePr>
          <p:nvPr>
            <p:ph idx="4294967295"/>
          </p:nvPr>
        </p:nvGraphicFramePr>
        <p:xfrm>
          <a:off x="762000" y="1524000"/>
          <a:ext cx="5560483" cy="4495800"/>
        </p:xfrm>
        <a:graphic>
          <a:graphicData uri="http://schemas.openxmlformats.org/drawingml/2006/table">
            <a:tbl>
              <a:tblPr firstRow="1" bandRow="1">
                <a:tableStyleId>{5C22544A-7EE6-4342-B048-85BDC9FD1C3A}</a:tableStyleId>
              </a:tblPr>
              <a:tblGrid>
                <a:gridCol w="2271183"/>
                <a:gridCol w="3289300"/>
              </a:tblGrid>
              <a:tr h="1219200">
                <a:tc>
                  <a:txBody>
                    <a:bodyPr/>
                    <a:lstStyle/>
                    <a:p>
                      <a:endParaRPr lang="en-US" sz="1800" dirty="0">
                        <a:latin typeface="+mj-lt"/>
                      </a:endParaRPr>
                    </a:p>
                  </a:txBody>
                  <a:tcPr marL="88174" marR="88174">
                    <a:solidFill>
                      <a:schemeClr val="accent1">
                        <a:lumMod val="20000"/>
                        <a:lumOff val="80000"/>
                      </a:schemeClr>
                    </a:solidFill>
                  </a:tcPr>
                </a:tc>
                <a:tc>
                  <a:txBody>
                    <a:bodyPr/>
                    <a:lstStyle/>
                    <a:p>
                      <a:pPr algn="ctr"/>
                      <a:endParaRPr lang="en-US" sz="18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endParaRPr>
                    </a:p>
                    <a:p>
                      <a:pPr algn="ctr"/>
                      <a:r>
                        <a:rPr lang="en-US" sz="22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rPr>
                        <a:t>Simple Rules</a:t>
                      </a:r>
                    </a:p>
                    <a:p>
                      <a:pPr algn="ctr"/>
                      <a:r>
                        <a:rPr lang="en-US" sz="1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rPr>
                        <a:t>Provenance: w</a:t>
                      </a:r>
                      <a:endParaRPr lang="en-US" sz="1600" b="0" dirty="0" smtClean="0">
                        <a:latin typeface="+mj-lt"/>
                      </a:endParaRPr>
                    </a:p>
                    <a:p>
                      <a:endParaRPr lang="en-US" sz="1800" dirty="0">
                        <a:latin typeface="+mj-lt"/>
                      </a:endParaRPr>
                    </a:p>
                  </a:txBody>
                  <a:tcPr marL="88174" marR="88174"/>
                </a:tc>
              </a:tr>
              <a:tr h="1417320">
                <a:tc>
                  <a:txBody>
                    <a:bodyPr/>
                    <a:lstStyle/>
                    <a:p>
                      <a:pPr algn="ctr"/>
                      <a:endParaRPr lang="en-US" sz="18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endParaRPr>
                    </a:p>
                    <a:p>
                      <a:pPr algn="ctr"/>
                      <a:r>
                        <a:rPr lang="en-US" sz="22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rPr>
                        <a:t>Size</a:t>
                      </a:r>
                      <a:r>
                        <a:rPr lang="en-US" sz="2200" b="0" cap="none" spc="0" baseline="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rPr>
                        <a:t> constraint</a:t>
                      </a:r>
                    </a:p>
                    <a:p>
                      <a:pPr algn="ctr"/>
                      <a:r>
                        <a:rPr lang="en-US" sz="1800" b="0" cap="none" spc="0" baseline="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rPr>
                        <a:t>|S| ≤ k</a:t>
                      </a:r>
                      <a:endParaRPr lang="en-US" sz="1800" dirty="0">
                        <a:latin typeface="+mj-lt"/>
                      </a:endParaRPr>
                    </a:p>
                  </a:txBody>
                  <a:tcPr marL="88174" marR="88174">
                    <a:solidFill>
                      <a:schemeClr val="accent1"/>
                    </a:solidFill>
                  </a:tcPr>
                </a:tc>
                <a:tc>
                  <a:txBody>
                    <a:bodyPr/>
                    <a:lstStyle/>
                    <a:p>
                      <a:endParaRPr lang="en-US" sz="1800" dirty="0" smtClean="0">
                        <a:latin typeface="+mj-lt"/>
                      </a:endParaRPr>
                    </a:p>
                  </a:txBody>
                  <a:tcPr marL="88174" marR="88174"/>
                </a:tc>
              </a:tr>
              <a:tr h="1859280">
                <a:tc>
                  <a:txBody>
                    <a:bodyPr/>
                    <a:lstStyle/>
                    <a:p>
                      <a:pPr algn="ctr"/>
                      <a:endParaRPr lang="en-US" sz="18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endParaRPr>
                    </a:p>
                    <a:p>
                      <a:pPr algn="ctr"/>
                      <a:r>
                        <a:rPr lang="en-US" sz="22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rPr>
                        <a:t>Recall</a:t>
                      </a:r>
                      <a:r>
                        <a:rPr lang="en-US" sz="2200" b="0" cap="none" spc="0" baseline="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rPr>
                        <a:t> constraint</a:t>
                      </a:r>
                    </a:p>
                    <a:p>
                      <a:pPr algn="ctr"/>
                      <a:r>
                        <a:rPr lang="en-US" sz="1800" b="0" dirty="0" smtClean="0">
                          <a:solidFill>
                            <a:schemeClr val="bg1"/>
                          </a:solidFill>
                          <a:latin typeface="+mj-lt"/>
                        </a:rPr>
                        <a:t>(remaining true</a:t>
                      </a:r>
                      <a:r>
                        <a:rPr lang="en-US" sz="1800" b="0" baseline="0" dirty="0" smtClean="0">
                          <a:solidFill>
                            <a:schemeClr val="bg1"/>
                          </a:solidFill>
                          <a:latin typeface="+mj-lt"/>
                        </a:rPr>
                        <a:t> positives after deleting S ≥ r</a:t>
                      </a:r>
                      <a:r>
                        <a:rPr lang="en-US" sz="1800" b="0" dirty="0" smtClean="0">
                          <a:solidFill>
                            <a:schemeClr val="bg1"/>
                          </a:solidFill>
                          <a:latin typeface="+mj-lt"/>
                          <a:cs typeface="Arial" charset="0"/>
                          <a:sym typeface="Wingdings"/>
                        </a:rPr>
                        <a:t>)</a:t>
                      </a:r>
                      <a:endParaRPr lang="en-US" sz="1800" b="0" dirty="0" smtClean="0">
                        <a:solidFill>
                          <a:schemeClr val="bg1"/>
                        </a:solidFill>
                        <a:latin typeface="+mj-lt"/>
                      </a:endParaRPr>
                    </a:p>
                    <a:p>
                      <a:endParaRPr lang="en-US" sz="2200" dirty="0">
                        <a:latin typeface="+mj-lt"/>
                      </a:endParaRPr>
                    </a:p>
                  </a:txBody>
                  <a:tcPr marL="88174" marR="88174">
                    <a:solidFill>
                      <a:schemeClr val="accent1"/>
                    </a:solidFill>
                  </a:tcPr>
                </a:tc>
                <a:tc>
                  <a:txBody>
                    <a:bodyPr/>
                    <a:lstStyle/>
                    <a:p>
                      <a:pPr algn="ctr"/>
                      <a:endParaRPr lang="en-US" sz="1800" dirty="0" smtClean="0">
                        <a:solidFill>
                          <a:srgbClr val="FF0000"/>
                        </a:solidFill>
                        <a:latin typeface="+mj-lt"/>
                      </a:endParaRPr>
                    </a:p>
                  </a:txBody>
                  <a:tcPr marL="88174" marR="88174"/>
                </a:tc>
              </a:tr>
            </a:tbl>
          </a:graphicData>
        </a:graphic>
      </p:graphicFrame>
      <p:sp>
        <p:nvSpPr>
          <p:cNvPr id="9" name="Line Callout 1 8"/>
          <p:cNvSpPr/>
          <p:nvPr/>
        </p:nvSpPr>
        <p:spPr>
          <a:xfrm>
            <a:off x="6553200" y="2819400"/>
            <a:ext cx="2209800" cy="609600"/>
          </a:xfrm>
          <a:prstGeom prst="borderCallout1">
            <a:avLst/>
          </a:prstGeom>
          <a:solidFill>
            <a:srgbClr val="FAEAD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800" dirty="0">
                <a:solidFill>
                  <a:schemeClr val="tx1"/>
                </a:solidFill>
              </a:rPr>
              <a:t>Some details next</a:t>
            </a:r>
          </a:p>
        </p:txBody>
      </p:sp>
      <p:sp>
        <p:nvSpPr>
          <p:cNvPr id="10" name="TextBox 9"/>
          <p:cNvSpPr txBox="1">
            <a:spLocks noChangeArrowheads="1"/>
          </p:cNvSpPr>
          <p:nvPr/>
        </p:nvSpPr>
        <p:spPr bwMode="auto">
          <a:xfrm>
            <a:off x="3048000" y="4191000"/>
            <a:ext cx="3200400" cy="172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spcBef>
                <a:spcPct val="0"/>
              </a:spcBef>
            </a:pPr>
            <a:r>
              <a:rPr lang="en-US" altLang="en-US" sz="1800">
                <a:solidFill>
                  <a:srgbClr val="FF0000"/>
                </a:solidFill>
              </a:rPr>
              <a:t>NP-hard</a:t>
            </a:r>
          </a:p>
          <a:p>
            <a:pPr eaLnBrk="1" hangingPunct="1">
              <a:spcBef>
                <a:spcPct val="0"/>
              </a:spcBef>
            </a:pPr>
            <a:r>
              <a:rPr lang="en-US" altLang="en-US" sz="1400">
                <a:solidFill>
                  <a:schemeClr val="tx1"/>
                </a:solidFill>
              </a:rPr>
              <a:t>(reduction from  </a:t>
            </a:r>
          </a:p>
          <a:p>
            <a:pPr eaLnBrk="1" hangingPunct="1">
              <a:spcBef>
                <a:spcPct val="0"/>
              </a:spcBef>
            </a:pPr>
            <a:r>
              <a:rPr lang="en-US" altLang="en-US" sz="1400">
                <a:solidFill>
                  <a:schemeClr val="tx1"/>
                </a:solidFill>
              </a:rPr>
              <a:t>the subset-sum problem)</a:t>
            </a:r>
          </a:p>
          <a:p>
            <a:pPr eaLnBrk="1" hangingPunct="1">
              <a:spcBef>
                <a:spcPct val="0"/>
              </a:spcBef>
            </a:pPr>
            <a:endParaRPr lang="en-US" altLang="en-US" sz="1000">
              <a:solidFill>
                <a:srgbClr val="00B050"/>
              </a:solidFill>
            </a:endParaRPr>
          </a:p>
          <a:p>
            <a:pPr eaLnBrk="1" hangingPunct="1">
              <a:spcBef>
                <a:spcPct val="0"/>
              </a:spcBef>
            </a:pPr>
            <a:r>
              <a:rPr lang="ja-JP" altLang="en-US" sz="1800">
                <a:solidFill>
                  <a:srgbClr val="00B050"/>
                </a:solidFill>
              </a:rPr>
              <a:t>“</a:t>
            </a:r>
            <a:r>
              <a:rPr lang="en-US" altLang="ja-JP" sz="1800">
                <a:solidFill>
                  <a:srgbClr val="00B050"/>
                </a:solidFill>
              </a:rPr>
              <a:t>Near optimal</a:t>
            </a:r>
            <a:r>
              <a:rPr lang="ja-JP" altLang="en-US" sz="1800">
                <a:solidFill>
                  <a:srgbClr val="00B050"/>
                </a:solidFill>
              </a:rPr>
              <a:t>”</a:t>
            </a:r>
            <a:r>
              <a:rPr lang="en-US" altLang="ja-JP" sz="1800">
                <a:solidFill>
                  <a:srgbClr val="00B050"/>
                </a:solidFill>
              </a:rPr>
              <a:t> Algorithm</a:t>
            </a:r>
          </a:p>
          <a:p>
            <a:pPr eaLnBrk="1" hangingPunct="1">
              <a:spcBef>
                <a:spcPct val="0"/>
              </a:spcBef>
            </a:pPr>
            <a:r>
              <a:rPr lang="en-US" altLang="en-US">
                <a:solidFill>
                  <a:schemeClr val="tx1"/>
                </a:solidFill>
              </a:rPr>
              <a:t>(simple, provably close to optimal)</a:t>
            </a:r>
          </a:p>
        </p:txBody>
      </p:sp>
      <p:sp>
        <p:nvSpPr>
          <p:cNvPr id="11" name="TextBox 10"/>
          <p:cNvSpPr txBox="1">
            <a:spLocks noChangeArrowheads="1"/>
          </p:cNvSpPr>
          <p:nvPr/>
        </p:nvSpPr>
        <p:spPr bwMode="auto">
          <a:xfrm>
            <a:off x="3505200" y="3124200"/>
            <a:ext cx="2117725"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spcBef>
                <a:spcPct val="0"/>
              </a:spcBef>
            </a:pPr>
            <a:endParaRPr lang="en-US" altLang="en-US">
              <a:solidFill>
                <a:srgbClr val="00B050"/>
              </a:solidFill>
            </a:endParaRPr>
          </a:p>
          <a:p>
            <a:pPr eaLnBrk="1" hangingPunct="1">
              <a:spcBef>
                <a:spcPct val="0"/>
              </a:spcBef>
            </a:pPr>
            <a:r>
              <a:rPr lang="en-US" altLang="en-US" sz="1800">
                <a:solidFill>
                  <a:srgbClr val="00B050"/>
                </a:solidFill>
              </a:rPr>
              <a:t>Optimal Algorithm</a:t>
            </a:r>
          </a:p>
          <a:p>
            <a:pPr eaLnBrk="1" hangingPunct="1">
              <a:spcBef>
                <a:spcPct val="0"/>
              </a:spcBef>
            </a:pPr>
            <a:endParaRPr lang="en-US" altLang="en-US" sz="1800">
              <a:solidFill>
                <a:schemeClr val="tx1"/>
              </a:solidFill>
            </a:endParaRPr>
          </a:p>
        </p:txBody>
      </p:sp>
      <p:sp>
        <p:nvSpPr>
          <p:cNvPr id="8" name="Rectangular Callout 7"/>
          <p:cNvSpPr/>
          <p:nvPr/>
        </p:nvSpPr>
        <p:spPr bwMode="auto">
          <a:xfrm>
            <a:off x="3048000" y="506412"/>
            <a:ext cx="3200400" cy="906463"/>
          </a:xfrm>
          <a:prstGeom prst="wedgeRectCallout">
            <a:avLst>
              <a:gd name="adj1" fmla="val -12566"/>
              <a:gd name="adj2" fmla="val 98910"/>
            </a:avLst>
          </a:prstGeom>
          <a:solidFill>
            <a:srgbClr val="FFFADE"/>
          </a:solidFill>
          <a:ln>
            <a:noFill/>
          </a:ln>
          <a:effectLst>
            <a:outerShdw blurRad="50800" dist="38100" dir="2700000" algn="tl" rotWithShape="0">
              <a:prstClr val="black">
                <a:alpha val="40000"/>
              </a:prstClr>
            </a:outerShdw>
          </a:effectLst>
          <a:extLst/>
        </p:spPr>
        <p:txBody>
          <a:bodyPr vert="horz" wrap="square" lIns="91440" tIns="45720" rIns="91440" bIns="45720" numCol="1" rtlCol="0" anchor="ctr" anchorCtr="0" compatLnSpc="1">
            <a:prstTxWarp prst="textNoShape">
              <a:avLst/>
            </a:prstTxWarp>
          </a:bodyPr>
          <a:lstStyle/>
          <a:p>
            <a:pPr marL="285750" indent="-285750" eaLnBrk="1" hangingPunct="1">
              <a:lnSpc>
                <a:spcPct val="90000"/>
              </a:lnSpc>
              <a:buFont typeface="Arial" panose="020B0604020202020204" pitchFamily="34" charset="0"/>
              <a:buChar char="•"/>
            </a:pPr>
            <a:r>
              <a:rPr lang="en-US" sz="1600" dirty="0">
                <a:latin typeface="Whitney Light" pitchFamily="50" charset="0"/>
              </a:rPr>
              <a:t>Provenance has a simple </a:t>
            </a:r>
            <a:r>
              <a:rPr lang="en-US" sz="1600" dirty="0" smtClean="0">
                <a:latin typeface="Whitney Light" pitchFamily="50" charset="0"/>
              </a:rPr>
              <a:t>form</a:t>
            </a:r>
            <a:endParaRPr lang="en-US" sz="1600" dirty="0">
              <a:latin typeface="Whitney Light" pitchFamily="50" charset="0"/>
            </a:endParaRPr>
          </a:p>
          <a:p>
            <a:pPr marL="285750" indent="-285750" eaLnBrk="1" hangingPunct="1">
              <a:lnSpc>
                <a:spcPct val="90000"/>
              </a:lnSpc>
              <a:buFont typeface="Arial" panose="020B0604020202020204" pitchFamily="34" charset="0"/>
              <a:buChar char="•"/>
            </a:pPr>
            <a:r>
              <a:rPr lang="en-US" sz="1600" dirty="0">
                <a:latin typeface="Whitney Light" pitchFamily="50" charset="0"/>
              </a:rPr>
              <a:t>One input to many results</a:t>
            </a:r>
          </a:p>
        </p:txBody>
      </p:sp>
    </p:spTree>
    <p:extLst>
      <p:ext uri="{BB962C8B-B14F-4D97-AF65-F5344CB8AC3E}">
        <p14:creationId xmlns:p14="http://schemas.microsoft.com/office/powerpoint/2010/main" val="258085482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down)">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build="allAtOnce"/>
      <p:bldP spid="11" grpId="0"/>
      <p:bldP spid="8"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8"/>
          <p:cNvSpPr>
            <a:spLocks noGrp="1" noChangeArrowheads="1"/>
          </p:cNvSpPr>
          <p:nvPr>
            <p:ph type="sldNum" sz="quarter" idx="10"/>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fld id="{746ACC62-F395-4757-BD98-468552C406C4}" type="slidenum">
              <a:rPr lang="en-US" altLang="en-US" sz="1000">
                <a:solidFill>
                  <a:srgbClr val="FFFFFF"/>
                </a:solidFill>
              </a:rPr>
              <a:pPr eaLnBrk="1" hangingPunct="1"/>
              <a:t>87</a:t>
            </a:fld>
            <a:endParaRPr lang="en-US" altLang="en-US" sz="1000">
              <a:solidFill>
                <a:srgbClr val="FFFFFF"/>
              </a:solidFill>
            </a:endParaRPr>
          </a:p>
        </p:txBody>
      </p:sp>
      <p:sp>
        <p:nvSpPr>
          <p:cNvPr id="381954" name="Title 1"/>
          <p:cNvSpPr>
            <a:spLocks noGrp="1"/>
          </p:cNvSpPr>
          <p:nvPr>
            <p:ph type="title" idx="4294967295"/>
          </p:nvPr>
        </p:nvSpPr>
        <p:spPr>
          <a:xfrm>
            <a:off x="266700" y="563396"/>
            <a:ext cx="8229600" cy="11430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rIns="0" bIns="0"/>
          <a:lstStyle/>
          <a:p>
            <a:r>
              <a:rPr lang="en-US" altLang="en-US" sz="2900" b="1" dirty="0" smtClean="0"/>
              <a:t>Sketch of Optimal Algorithm</a:t>
            </a:r>
            <a:r>
              <a:rPr lang="en-US" altLang="en-US" sz="2500" b="1" dirty="0" smtClean="0"/>
              <a:t/>
            </a:r>
            <a:br>
              <a:rPr lang="en-US" altLang="en-US" sz="2500" b="1" dirty="0" smtClean="0"/>
            </a:br>
            <a:r>
              <a:rPr lang="en-US" altLang="en-US" sz="1900" b="1" dirty="0" smtClean="0"/>
              <a:t>for Simple Rules, Size Constraint |S| </a:t>
            </a:r>
            <a:r>
              <a:rPr lang="en-US" altLang="en-US" sz="1800" dirty="0">
                <a:latin typeface="Arial"/>
                <a:ea typeface="+mn-ea"/>
                <a:cs typeface="+mn-cs"/>
              </a:rPr>
              <a:t>≤</a:t>
            </a:r>
            <a:r>
              <a:rPr lang="en-US" altLang="en-US" sz="1900" b="1" dirty="0" smtClean="0"/>
              <a:t> k</a:t>
            </a:r>
          </a:p>
        </p:txBody>
      </p:sp>
      <p:sp>
        <p:nvSpPr>
          <p:cNvPr id="14" name="Rectangle 13"/>
          <p:cNvSpPr/>
          <p:nvPr/>
        </p:nvSpPr>
        <p:spPr>
          <a:xfrm>
            <a:off x="304800" y="1676400"/>
            <a:ext cx="41148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spcBef>
                <a:spcPct val="0"/>
              </a:spcBef>
            </a:pPr>
            <a:r>
              <a:rPr lang="en-US" altLang="en-US" sz="1800" b="1">
                <a:solidFill>
                  <a:srgbClr val="FFFFFF"/>
                </a:solidFill>
              </a:rPr>
              <a:t> 1. Guess</a:t>
            </a:r>
            <a:r>
              <a:rPr lang="en-US" altLang="en-US" sz="1800">
                <a:solidFill>
                  <a:srgbClr val="FFFFFF"/>
                </a:solidFill>
              </a:rPr>
              <a:t> the optimal F-score   </a:t>
            </a:r>
            <a:r>
              <a:rPr lang="el-GR" altLang="en-US" sz="2400">
                <a:solidFill>
                  <a:srgbClr val="FFFFFF"/>
                </a:solidFill>
              </a:rPr>
              <a:t>θ</a:t>
            </a:r>
            <a:r>
              <a:rPr lang="en-US" altLang="en-US" sz="1800">
                <a:solidFill>
                  <a:srgbClr val="FFFFFF"/>
                </a:solidFill>
              </a:rPr>
              <a:t> </a:t>
            </a:r>
          </a:p>
        </p:txBody>
      </p:sp>
      <p:sp>
        <p:nvSpPr>
          <p:cNvPr id="17" name="Rectangle 16"/>
          <p:cNvSpPr/>
          <p:nvPr/>
        </p:nvSpPr>
        <p:spPr>
          <a:xfrm>
            <a:off x="304800" y="2514600"/>
            <a:ext cx="41148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spcBef>
                <a:spcPct val="0"/>
              </a:spcBef>
            </a:pPr>
            <a:r>
              <a:rPr lang="en-US" altLang="en-US" sz="1800" b="1" dirty="0">
                <a:solidFill>
                  <a:srgbClr val="FFFFFF"/>
                </a:solidFill>
              </a:rPr>
              <a:t> 2. Verify</a:t>
            </a:r>
            <a:r>
              <a:rPr lang="en-US" altLang="en-US" sz="1800" dirty="0">
                <a:solidFill>
                  <a:srgbClr val="FFFFFF"/>
                </a:solidFill>
              </a:rPr>
              <a:t> if there exists a subset S, |S|≤ k, giving this F-score </a:t>
            </a:r>
            <a:r>
              <a:rPr lang="el-GR" altLang="en-US" sz="1800" dirty="0">
                <a:solidFill>
                  <a:srgbClr val="FFFFFF"/>
                </a:solidFill>
              </a:rPr>
              <a:t>θ</a:t>
            </a:r>
            <a:endParaRPr lang="en-US" altLang="en-US" sz="1800" dirty="0">
              <a:solidFill>
                <a:srgbClr val="FFFFFF"/>
              </a:solidFill>
            </a:endParaRPr>
          </a:p>
        </p:txBody>
      </p:sp>
      <p:sp>
        <p:nvSpPr>
          <p:cNvPr id="18" name="Rectangle 17"/>
          <p:cNvSpPr/>
          <p:nvPr/>
        </p:nvSpPr>
        <p:spPr>
          <a:xfrm>
            <a:off x="228600" y="3352800"/>
            <a:ext cx="4114800" cy="1066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spcBef>
                <a:spcPct val="0"/>
              </a:spcBef>
            </a:pPr>
            <a:r>
              <a:rPr lang="en-US" altLang="en-US" sz="1800" b="1">
                <a:solidFill>
                  <a:srgbClr val="FFFFFF"/>
                </a:solidFill>
              </a:rPr>
              <a:t> 3. Repeat</a:t>
            </a:r>
            <a:r>
              <a:rPr lang="en-US" altLang="en-US" sz="1800">
                <a:solidFill>
                  <a:srgbClr val="FFFFFF"/>
                </a:solidFill>
              </a:rPr>
              <a:t> by binary-search  in [0, 1] until the optimal </a:t>
            </a:r>
            <a:r>
              <a:rPr lang="el-GR" altLang="en-US" sz="1800">
                <a:solidFill>
                  <a:srgbClr val="FFFFFF"/>
                </a:solidFill>
              </a:rPr>
              <a:t>θ</a:t>
            </a:r>
            <a:r>
              <a:rPr lang="en-US" altLang="en-US" sz="1800">
                <a:solidFill>
                  <a:srgbClr val="FFFFFF"/>
                </a:solidFill>
              </a:rPr>
              <a:t> is found</a:t>
            </a:r>
          </a:p>
        </p:txBody>
      </p:sp>
      <p:sp>
        <p:nvSpPr>
          <p:cNvPr id="20" name="TextBox 19"/>
          <p:cNvSpPr txBox="1"/>
          <p:nvPr/>
        </p:nvSpPr>
        <p:spPr>
          <a:xfrm>
            <a:off x="5638800" y="1747838"/>
            <a:ext cx="2286000" cy="461962"/>
          </a:xfrm>
          <a:prstGeom prst="rect">
            <a:avLst/>
          </a:prstGeom>
          <a:solidFill>
            <a:schemeClr val="bg1">
              <a:lumMod val="85000"/>
            </a:schemeClr>
          </a:solidFill>
        </p:spPr>
        <p:txBody>
          <a:bodyPr>
            <a:spAutoFit/>
          </a:bodyPr>
          <a:lstStyle/>
          <a:p>
            <a:pPr fontAlgn="auto">
              <a:spcBef>
                <a:spcPts val="0"/>
              </a:spcBef>
              <a:spcAft>
                <a:spcPts val="0"/>
              </a:spcAft>
              <a:defRPr/>
            </a:pPr>
            <a:r>
              <a:rPr lang="en-US" sz="2400" b="1" dirty="0">
                <a:solidFill>
                  <a:schemeClr val="tx1"/>
                </a:solidFill>
                <a:latin typeface="+mn-lt"/>
                <a:ea typeface="+mn-ea"/>
              </a:rPr>
              <a:t>2 * </a:t>
            </a:r>
            <a:r>
              <a:rPr lang="en-US" sz="2400" b="1" dirty="0">
                <a:solidFill>
                  <a:srgbClr val="00B050"/>
                </a:solidFill>
                <a:latin typeface="+mn-lt"/>
                <a:ea typeface="+mn-ea"/>
              </a:rPr>
              <a:t>G</a:t>
            </a:r>
            <a:r>
              <a:rPr lang="en-US" sz="2400" b="1" baseline="-25000" dirty="0">
                <a:solidFill>
                  <a:srgbClr val="00B050"/>
                </a:solidFill>
                <a:latin typeface="+mn-lt"/>
                <a:ea typeface="+mn-ea"/>
              </a:rPr>
              <a:t>-s</a:t>
            </a:r>
          </a:p>
        </p:txBody>
      </p:sp>
      <p:sp>
        <p:nvSpPr>
          <p:cNvPr id="21" name="TextBox 20"/>
          <p:cNvSpPr txBox="1"/>
          <p:nvPr/>
        </p:nvSpPr>
        <p:spPr>
          <a:xfrm>
            <a:off x="5638800" y="2235200"/>
            <a:ext cx="2286000" cy="460375"/>
          </a:xfrm>
          <a:prstGeom prst="rect">
            <a:avLst/>
          </a:prstGeom>
          <a:solidFill>
            <a:schemeClr val="bg1">
              <a:lumMod val="85000"/>
            </a:schemeClr>
          </a:solidFill>
        </p:spPr>
        <p:txBody>
          <a:bodyPr>
            <a:spAutoFit/>
          </a:bodyPr>
          <a:lstStyle/>
          <a:p>
            <a:pPr fontAlgn="auto">
              <a:spcBef>
                <a:spcPts val="0"/>
              </a:spcBef>
              <a:spcAft>
                <a:spcPts val="0"/>
              </a:spcAft>
              <a:defRPr/>
            </a:pPr>
            <a:r>
              <a:rPr lang="en-US" sz="2400" b="1" dirty="0">
                <a:solidFill>
                  <a:srgbClr val="00B050"/>
                </a:solidFill>
                <a:latin typeface="+mn-lt"/>
                <a:ea typeface="+mn-ea"/>
              </a:rPr>
              <a:t>G</a:t>
            </a:r>
            <a:r>
              <a:rPr lang="en-US" sz="2400" b="1" baseline="-25000" dirty="0">
                <a:solidFill>
                  <a:srgbClr val="00B050"/>
                </a:solidFill>
                <a:latin typeface="+mn-lt"/>
                <a:ea typeface="+mn-ea"/>
              </a:rPr>
              <a:t>o</a:t>
            </a:r>
            <a:r>
              <a:rPr lang="en-US" sz="2400" b="1" baseline="-25000" dirty="0">
                <a:solidFill>
                  <a:prstClr val="black"/>
                </a:solidFill>
                <a:latin typeface="+mn-lt"/>
                <a:ea typeface="+mn-ea"/>
              </a:rPr>
              <a:t> </a:t>
            </a:r>
            <a:r>
              <a:rPr lang="en-US" sz="2400" b="1" dirty="0">
                <a:solidFill>
                  <a:prstClr val="black"/>
                </a:solidFill>
                <a:latin typeface="+mn-lt"/>
                <a:ea typeface="+mn-ea"/>
              </a:rPr>
              <a:t>+ </a:t>
            </a:r>
            <a:r>
              <a:rPr lang="en-US" sz="2400" b="1" dirty="0">
                <a:solidFill>
                  <a:srgbClr val="00B050"/>
                </a:solidFill>
                <a:latin typeface="+mn-lt"/>
                <a:ea typeface="+mn-ea"/>
              </a:rPr>
              <a:t>G</a:t>
            </a:r>
            <a:r>
              <a:rPr lang="en-US" sz="2400" b="1" baseline="-25000" dirty="0">
                <a:solidFill>
                  <a:srgbClr val="00B050"/>
                </a:solidFill>
                <a:latin typeface="+mn-lt"/>
                <a:ea typeface="+mn-ea"/>
              </a:rPr>
              <a:t>-s</a:t>
            </a:r>
            <a:r>
              <a:rPr lang="en-US" sz="2400" b="1" baseline="-25000" dirty="0">
                <a:solidFill>
                  <a:prstClr val="black"/>
                </a:solidFill>
                <a:latin typeface="+mn-lt"/>
                <a:ea typeface="+mn-ea"/>
              </a:rPr>
              <a:t> </a:t>
            </a:r>
            <a:r>
              <a:rPr lang="en-US" sz="2400" b="1" dirty="0">
                <a:solidFill>
                  <a:prstClr val="black"/>
                </a:solidFill>
                <a:latin typeface="+mn-lt"/>
                <a:ea typeface="+mn-ea"/>
              </a:rPr>
              <a:t>+ </a:t>
            </a:r>
            <a:r>
              <a:rPr lang="en-US" sz="2400" b="1" dirty="0">
                <a:solidFill>
                  <a:srgbClr val="FF0000"/>
                </a:solidFill>
                <a:latin typeface="+mn-lt"/>
                <a:ea typeface="+mn-ea"/>
              </a:rPr>
              <a:t>B</a:t>
            </a:r>
            <a:r>
              <a:rPr lang="en-US" sz="2400" b="1" baseline="-25000" dirty="0">
                <a:solidFill>
                  <a:srgbClr val="FF0000"/>
                </a:solidFill>
                <a:latin typeface="+mn-lt"/>
                <a:ea typeface="+mn-ea"/>
              </a:rPr>
              <a:t>-s</a:t>
            </a:r>
            <a:endParaRPr lang="en-US" sz="1400" b="1" dirty="0">
              <a:solidFill>
                <a:srgbClr val="FF0000"/>
              </a:solidFill>
              <a:latin typeface="+mn-lt"/>
              <a:ea typeface="+mn-ea"/>
            </a:endParaRPr>
          </a:p>
        </p:txBody>
      </p:sp>
      <p:cxnSp>
        <p:nvCxnSpPr>
          <p:cNvPr id="22" name="Straight Connector 21"/>
          <p:cNvCxnSpPr/>
          <p:nvPr/>
        </p:nvCxnSpPr>
        <p:spPr>
          <a:xfrm flipV="1">
            <a:off x="5638800" y="2209800"/>
            <a:ext cx="2362200" cy="1270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3" name="TextBox 22"/>
          <p:cNvSpPr txBox="1">
            <a:spLocks noChangeArrowheads="1"/>
          </p:cNvSpPr>
          <p:nvPr/>
        </p:nvSpPr>
        <p:spPr bwMode="auto">
          <a:xfrm>
            <a:off x="4572000" y="1976438"/>
            <a:ext cx="990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l" eaLnBrk="1" hangingPunct="1">
              <a:spcBef>
                <a:spcPct val="0"/>
              </a:spcBef>
            </a:pPr>
            <a:r>
              <a:rPr lang="en-US" altLang="en-US" sz="2400">
                <a:solidFill>
                  <a:schemeClr val="tx1"/>
                </a:solidFill>
              </a:rPr>
              <a:t>F</a:t>
            </a:r>
            <a:r>
              <a:rPr lang="en-US" altLang="en-US" sz="2400" b="1" baseline="-25000">
                <a:solidFill>
                  <a:schemeClr val="tx1"/>
                </a:solidFill>
              </a:rPr>
              <a:t>-s</a:t>
            </a:r>
            <a:r>
              <a:rPr lang="en-US" altLang="en-US" sz="2400" baseline="-25000">
                <a:solidFill>
                  <a:schemeClr val="tx1"/>
                </a:solidFill>
              </a:rPr>
              <a:t>  </a:t>
            </a:r>
            <a:r>
              <a:rPr lang="en-US" altLang="en-US" sz="2400">
                <a:solidFill>
                  <a:schemeClr val="tx1"/>
                </a:solidFill>
              </a:rPr>
              <a:t>=</a:t>
            </a:r>
          </a:p>
        </p:txBody>
      </p:sp>
      <p:sp>
        <p:nvSpPr>
          <p:cNvPr id="25" name="Rectangle 24"/>
          <p:cNvSpPr/>
          <p:nvPr/>
        </p:nvSpPr>
        <p:spPr>
          <a:xfrm>
            <a:off x="4662488" y="3352800"/>
            <a:ext cx="3795712" cy="461963"/>
          </a:xfrm>
          <a:prstGeom prst="rect">
            <a:avLst/>
          </a:prstGeom>
          <a:solidFill>
            <a:schemeClr val="bg1">
              <a:lumMod val="85000"/>
            </a:schemeClr>
          </a:solidFill>
        </p:spPr>
        <p:txBody>
          <a:bodyPr wrap="none">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spcBef>
                <a:spcPct val="0"/>
              </a:spcBef>
            </a:pPr>
            <a:r>
              <a:rPr lang="en-US" altLang="en-US" sz="2400" b="1">
                <a:solidFill>
                  <a:srgbClr val="00B050"/>
                </a:solidFill>
              </a:rPr>
              <a:t>G</a:t>
            </a:r>
            <a:r>
              <a:rPr lang="en-US" altLang="en-US" sz="2400" b="1" baseline="-25000">
                <a:solidFill>
                  <a:srgbClr val="00B050"/>
                </a:solidFill>
              </a:rPr>
              <a:t>-s</a:t>
            </a:r>
            <a:r>
              <a:rPr lang="en-US" altLang="en-US" sz="2400" b="1" baseline="-25000">
                <a:solidFill>
                  <a:srgbClr val="000000"/>
                </a:solidFill>
              </a:rPr>
              <a:t> </a:t>
            </a:r>
            <a:r>
              <a:rPr lang="en-US" altLang="en-US" sz="2400" b="1">
                <a:solidFill>
                  <a:srgbClr val="000000"/>
                </a:solidFill>
              </a:rPr>
              <a:t>(2 - </a:t>
            </a:r>
            <a:r>
              <a:rPr lang="el-GR" altLang="en-US" sz="2400">
                <a:solidFill>
                  <a:schemeClr val="tx1"/>
                </a:solidFill>
              </a:rPr>
              <a:t>θ</a:t>
            </a:r>
            <a:r>
              <a:rPr lang="en-US" altLang="en-US" sz="2400" b="1">
                <a:solidFill>
                  <a:srgbClr val="000000"/>
                </a:solidFill>
              </a:rPr>
              <a:t>) - </a:t>
            </a:r>
            <a:r>
              <a:rPr lang="el-GR" altLang="en-US" sz="2400">
                <a:solidFill>
                  <a:schemeClr val="tx1"/>
                </a:solidFill>
              </a:rPr>
              <a:t>θ</a:t>
            </a:r>
            <a:r>
              <a:rPr lang="en-US" altLang="en-US" sz="2400" b="1">
                <a:solidFill>
                  <a:srgbClr val="FF0000"/>
                </a:solidFill>
              </a:rPr>
              <a:t>B</a:t>
            </a:r>
            <a:r>
              <a:rPr lang="en-US" altLang="en-US" sz="2400" b="1" baseline="-25000">
                <a:solidFill>
                  <a:srgbClr val="FF0000"/>
                </a:solidFill>
              </a:rPr>
              <a:t>-s</a:t>
            </a:r>
            <a:r>
              <a:rPr lang="en-US" altLang="en-US" sz="2400" b="1">
                <a:solidFill>
                  <a:srgbClr val="000000"/>
                </a:solidFill>
              </a:rPr>
              <a:t> - </a:t>
            </a:r>
            <a:r>
              <a:rPr lang="el-GR" altLang="en-US" sz="2400">
                <a:solidFill>
                  <a:schemeClr val="tx1"/>
                </a:solidFill>
              </a:rPr>
              <a:t>θ</a:t>
            </a:r>
            <a:r>
              <a:rPr lang="en-US" altLang="en-US" sz="2400" b="1">
                <a:solidFill>
                  <a:srgbClr val="00B050"/>
                </a:solidFill>
              </a:rPr>
              <a:t>G</a:t>
            </a:r>
            <a:r>
              <a:rPr lang="en-US" altLang="en-US" sz="2400" b="1" baseline="-25000">
                <a:solidFill>
                  <a:srgbClr val="00B050"/>
                </a:solidFill>
              </a:rPr>
              <a:t>o</a:t>
            </a:r>
            <a:r>
              <a:rPr lang="el-GR" altLang="en-US" sz="2400">
                <a:solidFill>
                  <a:schemeClr val="tx1"/>
                </a:solidFill>
              </a:rPr>
              <a:t> ≥</a:t>
            </a:r>
            <a:r>
              <a:rPr lang="en-US" altLang="en-US" sz="2400">
                <a:solidFill>
                  <a:schemeClr val="tx1"/>
                </a:solidFill>
              </a:rPr>
              <a:t> 0</a:t>
            </a:r>
            <a:r>
              <a:rPr lang="en-US" altLang="en-US" sz="2400" b="1" baseline="-25000">
                <a:solidFill>
                  <a:srgbClr val="000000"/>
                </a:solidFill>
              </a:rPr>
              <a:t> </a:t>
            </a:r>
            <a:endParaRPr lang="en-US" altLang="en-US" sz="2400" b="1">
              <a:solidFill>
                <a:srgbClr val="FF0000"/>
              </a:solidFill>
            </a:endParaRPr>
          </a:p>
        </p:txBody>
      </p:sp>
      <p:sp>
        <p:nvSpPr>
          <p:cNvPr id="28" name="TextBox 27"/>
          <p:cNvSpPr txBox="1">
            <a:spLocks noChangeArrowheads="1"/>
          </p:cNvSpPr>
          <p:nvPr/>
        </p:nvSpPr>
        <p:spPr bwMode="auto">
          <a:xfrm>
            <a:off x="8077200" y="1981200"/>
            <a:ext cx="838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l" eaLnBrk="1" hangingPunct="1">
              <a:spcBef>
                <a:spcPct val="0"/>
              </a:spcBef>
            </a:pPr>
            <a:r>
              <a:rPr lang="el-GR" altLang="en-US" sz="2400">
                <a:solidFill>
                  <a:schemeClr val="tx1"/>
                </a:solidFill>
              </a:rPr>
              <a:t>≥</a:t>
            </a:r>
            <a:r>
              <a:rPr lang="en-US" altLang="en-US" sz="2400">
                <a:solidFill>
                  <a:schemeClr val="tx1"/>
                </a:solidFill>
              </a:rPr>
              <a:t>  </a:t>
            </a:r>
            <a:r>
              <a:rPr lang="el-GR" altLang="en-US" sz="2400">
                <a:solidFill>
                  <a:schemeClr val="tx1"/>
                </a:solidFill>
              </a:rPr>
              <a:t>θ</a:t>
            </a:r>
            <a:endParaRPr lang="en-US" altLang="en-US" sz="2400">
              <a:solidFill>
                <a:schemeClr val="tx1"/>
              </a:solidFill>
            </a:endParaRPr>
          </a:p>
        </p:txBody>
      </p:sp>
      <p:sp>
        <p:nvSpPr>
          <p:cNvPr id="31" name="Line Callout 1 30"/>
          <p:cNvSpPr/>
          <p:nvPr/>
        </p:nvSpPr>
        <p:spPr>
          <a:xfrm>
            <a:off x="4572000" y="4038600"/>
            <a:ext cx="2057400" cy="381000"/>
          </a:xfrm>
          <a:prstGeom prst="borderCallout1">
            <a:avLst>
              <a:gd name="adj1" fmla="val -2743"/>
              <a:gd name="adj2" fmla="val 291"/>
              <a:gd name="adj3" fmla="val -66604"/>
              <a:gd name="adj4" fmla="val 17256"/>
            </a:avLst>
          </a:prstGeom>
          <a:solidFill>
            <a:schemeClr val="accent5">
              <a:lumMod val="40000"/>
              <a:lumOff val="60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spcBef>
                <a:spcPct val="0"/>
              </a:spcBef>
              <a:defRPr/>
            </a:pPr>
            <a:r>
              <a:rPr lang="en-US" sz="1600" b="1">
                <a:solidFill>
                  <a:schemeClr val="tx1"/>
                </a:solidFill>
              </a:rPr>
              <a:t>G</a:t>
            </a:r>
            <a:r>
              <a:rPr lang="en-US" sz="1600" b="1" baseline="-25000">
                <a:solidFill>
                  <a:schemeClr val="tx1"/>
                </a:solidFill>
              </a:rPr>
              <a:t>-s  </a:t>
            </a:r>
            <a:r>
              <a:rPr lang="en-US" sz="1600" b="1">
                <a:solidFill>
                  <a:schemeClr val="tx1"/>
                </a:solidFill>
              </a:rPr>
              <a:t>= G</a:t>
            </a:r>
            <a:r>
              <a:rPr lang="en-US" sz="1600" b="1" baseline="-25000">
                <a:solidFill>
                  <a:schemeClr val="tx1"/>
                </a:solidFill>
              </a:rPr>
              <a:t>o </a:t>
            </a:r>
            <a:r>
              <a:rPr lang="en-US" sz="1600" b="1">
                <a:solidFill>
                  <a:schemeClr val="tx1"/>
                </a:solidFill>
                <a:sym typeface="Symbol" charset="0"/>
              </a:rPr>
              <a:t>-  </a:t>
            </a:r>
            <a:r>
              <a:rPr lang="en-US" sz="1600" b="1" baseline="-25000">
                <a:solidFill>
                  <a:schemeClr val="tx1"/>
                </a:solidFill>
                <a:sym typeface="Symbol" charset="0"/>
              </a:rPr>
              <a:t>wS</a:t>
            </a:r>
            <a:r>
              <a:rPr lang="en-US" sz="1600" b="1">
                <a:solidFill>
                  <a:schemeClr val="tx1"/>
                </a:solidFill>
              </a:rPr>
              <a:t>G</a:t>
            </a:r>
            <a:r>
              <a:rPr lang="en-US" sz="1600" b="1" baseline="-25000">
                <a:solidFill>
                  <a:schemeClr val="tx1"/>
                </a:solidFill>
              </a:rPr>
              <a:t>w </a:t>
            </a:r>
            <a:endParaRPr lang="en-US" sz="1600">
              <a:solidFill>
                <a:schemeClr val="tx1"/>
              </a:solidFill>
            </a:endParaRPr>
          </a:p>
        </p:txBody>
      </p:sp>
      <p:sp>
        <p:nvSpPr>
          <p:cNvPr id="32" name="Line Callout 1 31"/>
          <p:cNvSpPr/>
          <p:nvPr/>
        </p:nvSpPr>
        <p:spPr>
          <a:xfrm>
            <a:off x="6934200" y="4114800"/>
            <a:ext cx="2057400" cy="381000"/>
          </a:xfrm>
          <a:prstGeom prst="borderCallout1">
            <a:avLst>
              <a:gd name="adj1" fmla="val -2743"/>
              <a:gd name="adj2" fmla="val 291"/>
              <a:gd name="adj3" fmla="val -102425"/>
              <a:gd name="adj4" fmla="val -7951"/>
            </a:avLst>
          </a:prstGeom>
          <a:solidFill>
            <a:srgbClr val="FAEAD2"/>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fontAlgn="auto">
              <a:spcBef>
                <a:spcPts val="0"/>
              </a:spcBef>
              <a:spcAft>
                <a:spcPts val="0"/>
              </a:spcAft>
              <a:defRPr/>
            </a:pPr>
            <a:r>
              <a:rPr lang="en-US" sz="1800" b="1" dirty="0">
                <a:solidFill>
                  <a:schemeClr val="tx1"/>
                </a:solidFill>
              </a:rPr>
              <a:t>B</a:t>
            </a:r>
            <a:r>
              <a:rPr lang="en-US" sz="1800" b="1" baseline="-25000" dirty="0">
                <a:solidFill>
                  <a:schemeClr val="tx1"/>
                </a:solidFill>
              </a:rPr>
              <a:t>-s  </a:t>
            </a:r>
            <a:r>
              <a:rPr lang="en-US" sz="1800" b="1" dirty="0">
                <a:solidFill>
                  <a:schemeClr val="tx1"/>
                </a:solidFill>
              </a:rPr>
              <a:t>= B</a:t>
            </a:r>
            <a:r>
              <a:rPr lang="en-US" sz="1800" b="1" baseline="-25000" dirty="0">
                <a:solidFill>
                  <a:schemeClr val="tx1"/>
                </a:solidFill>
              </a:rPr>
              <a:t>o </a:t>
            </a:r>
            <a:r>
              <a:rPr lang="en-US" sz="1800" b="1" dirty="0">
                <a:solidFill>
                  <a:schemeClr val="tx1"/>
                </a:solidFill>
                <a:sym typeface="Symbol"/>
              </a:rPr>
              <a:t>-  </a:t>
            </a:r>
            <a:r>
              <a:rPr lang="en-US" sz="1800" b="1" baseline="-25000" dirty="0" err="1">
                <a:solidFill>
                  <a:schemeClr val="tx1"/>
                </a:solidFill>
                <a:sym typeface="Symbol"/>
              </a:rPr>
              <a:t>wS</a:t>
            </a:r>
            <a:r>
              <a:rPr lang="en-US" sz="1800" b="1" dirty="0" err="1">
                <a:solidFill>
                  <a:schemeClr val="tx1"/>
                </a:solidFill>
              </a:rPr>
              <a:t>B</a:t>
            </a:r>
            <a:r>
              <a:rPr lang="en-US" sz="1800" b="1" baseline="-25000" dirty="0" err="1">
                <a:solidFill>
                  <a:schemeClr val="tx1"/>
                </a:solidFill>
              </a:rPr>
              <a:t>w</a:t>
            </a:r>
            <a:r>
              <a:rPr lang="en-US" sz="1800" b="1" baseline="-25000" dirty="0">
                <a:solidFill>
                  <a:schemeClr val="tx1"/>
                </a:solidFill>
              </a:rPr>
              <a:t> </a:t>
            </a:r>
            <a:endParaRPr lang="en-US" sz="1800" dirty="0">
              <a:solidFill>
                <a:schemeClr val="tx1"/>
              </a:solidFill>
            </a:endParaRPr>
          </a:p>
        </p:txBody>
      </p:sp>
      <p:sp>
        <p:nvSpPr>
          <p:cNvPr id="33" name="Rectangle 32"/>
          <p:cNvSpPr/>
          <p:nvPr/>
        </p:nvSpPr>
        <p:spPr>
          <a:xfrm>
            <a:off x="3100388" y="4953000"/>
            <a:ext cx="5738812" cy="461963"/>
          </a:xfrm>
          <a:prstGeom prst="rect">
            <a:avLst/>
          </a:prstGeom>
          <a:solidFill>
            <a:schemeClr val="bg1">
              <a:lumMod val="85000"/>
            </a:schemeClr>
          </a:solidFill>
        </p:spPr>
        <p:txBody>
          <a:bodyPr>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spcBef>
                <a:spcPct val="0"/>
              </a:spcBef>
            </a:pPr>
            <a:r>
              <a:rPr lang="en-US" altLang="en-US" sz="2400" b="1">
                <a:solidFill>
                  <a:schemeClr val="tx1"/>
                </a:solidFill>
                <a:sym typeface="Symbol" panose="05050102010706020507" pitchFamily="18" charset="2"/>
              </a:rPr>
              <a:t> </a:t>
            </a:r>
            <a:r>
              <a:rPr lang="en-US" altLang="en-US" sz="2400" b="1" baseline="-25000">
                <a:solidFill>
                  <a:schemeClr val="tx1"/>
                </a:solidFill>
                <a:sym typeface="Symbol" panose="05050102010706020507" pitchFamily="18" charset="2"/>
              </a:rPr>
              <a:t>wS</a:t>
            </a:r>
            <a:r>
              <a:rPr lang="en-US" altLang="en-US" sz="2400" b="1">
                <a:solidFill>
                  <a:schemeClr val="tx1"/>
                </a:solidFill>
              </a:rPr>
              <a:t>f(G</a:t>
            </a:r>
            <a:r>
              <a:rPr lang="en-US" altLang="en-US" sz="2400" b="1" baseline="-25000">
                <a:solidFill>
                  <a:schemeClr val="tx1"/>
                </a:solidFill>
              </a:rPr>
              <a:t>w</a:t>
            </a:r>
            <a:r>
              <a:rPr lang="en-US" altLang="en-US" sz="2400" b="1">
                <a:solidFill>
                  <a:schemeClr val="tx1"/>
                </a:solidFill>
              </a:rPr>
              <a:t>,B</a:t>
            </a:r>
            <a:r>
              <a:rPr lang="en-US" altLang="en-US" sz="2400" b="1" baseline="-25000">
                <a:solidFill>
                  <a:schemeClr val="tx1"/>
                </a:solidFill>
              </a:rPr>
              <a:t>w</a:t>
            </a:r>
            <a:r>
              <a:rPr lang="en-US" altLang="en-US" sz="2400">
                <a:solidFill>
                  <a:schemeClr val="tx1"/>
                </a:solidFill>
              </a:rPr>
              <a:t>)</a:t>
            </a:r>
            <a:r>
              <a:rPr lang="el-GR" altLang="en-US" sz="2400">
                <a:solidFill>
                  <a:schemeClr val="tx1"/>
                </a:solidFill>
              </a:rPr>
              <a:t> ≥</a:t>
            </a:r>
            <a:r>
              <a:rPr lang="en-US" altLang="en-US" sz="2400">
                <a:solidFill>
                  <a:schemeClr val="tx1"/>
                </a:solidFill>
              </a:rPr>
              <a:t> Const,   where |S| ≤ k</a:t>
            </a:r>
            <a:r>
              <a:rPr lang="en-US" altLang="en-US" sz="2400" b="1" baseline="-25000">
                <a:solidFill>
                  <a:srgbClr val="000000"/>
                </a:solidFill>
              </a:rPr>
              <a:t> </a:t>
            </a:r>
            <a:endParaRPr lang="en-US" altLang="en-US" sz="2400" b="1">
              <a:solidFill>
                <a:srgbClr val="FF0000"/>
              </a:solidFill>
            </a:endParaRPr>
          </a:p>
        </p:txBody>
      </p:sp>
      <p:sp>
        <p:nvSpPr>
          <p:cNvPr id="35" name="Line Callout 1 34"/>
          <p:cNvSpPr/>
          <p:nvPr/>
        </p:nvSpPr>
        <p:spPr>
          <a:xfrm>
            <a:off x="5562600" y="5715000"/>
            <a:ext cx="2362200" cy="838200"/>
          </a:xfrm>
          <a:prstGeom prst="borderCallout1">
            <a:avLst>
              <a:gd name="adj1" fmla="val -6836"/>
              <a:gd name="adj2" fmla="val 4955"/>
              <a:gd name="adj3" fmla="val -153598"/>
              <a:gd name="adj4" fmla="val 20020"/>
            </a:avLst>
          </a:prstGeom>
          <a:solidFill>
            <a:srgbClr val="FAEAD2"/>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800" dirty="0">
                <a:solidFill>
                  <a:srgbClr val="C00000"/>
                </a:solidFill>
              </a:rPr>
              <a:t>Does not work for general case</a:t>
            </a:r>
          </a:p>
          <a:p>
            <a:pPr fontAlgn="auto">
              <a:spcBef>
                <a:spcPts val="0"/>
              </a:spcBef>
              <a:spcAft>
                <a:spcPts val="0"/>
              </a:spcAft>
              <a:defRPr/>
            </a:pPr>
            <a:r>
              <a:rPr lang="en-US" sz="1800" dirty="0">
                <a:solidFill>
                  <a:srgbClr val="C00000"/>
                </a:solidFill>
              </a:rPr>
              <a:t>(many-to-many)</a:t>
            </a:r>
          </a:p>
        </p:txBody>
      </p:sp>
      <p:sp>
        <p:nvSpPr>
          <p:cNvPr id="36" name="Line Callout 1 35"/>
          <p:cNvSpPr/>
          <p:nvPr/>
        </p:nvSpPr>
        <p:spPr>
          <a:xfrm>
            <a:off x="457200" y="5105400"/>
            <a:ext cx="2362200" cy="1143000"/>
          </a:xfrm>
          <a:prstGeom prst="borderCallout1">
            <a:avLst>
              <a:gd name="adj1" fmla="val -6836"/>
              <a:gd name="adj2" fmla="val 4955"/>
              <a:gd name="adj3" fmla="val -80653"/>
              <a:gd name="adj4" fmla="val 29842"/>
            </a:avLst>
          </a:prstGeom>
          <a:solidFill>
            <a:srgbClr val="FAEAD2"/>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800" dirty="0">
                <a:solidFill>
                  <a:srgbClr val="C00000"/>
                </a:solidFill>
              </a:rPr>
              <a:t>Binary search on real numbers in [0, 1]</a:t>
            </a:r>
          </a:p>
          <a:p>
            <a:pPr fontAlgn="auto">
              <a:spcBef>
                <a:spcPts val="0"/>
              </a:spcBef>
              <a:spcAft>
                <a:spcPts val="0"/>
              </a:spcAft>
              <a:defRPr/>
            </a:pPr>
            <a:r>
              <a:rPr lang="en-US" sz="1800" b="1" dirty="0">
                <a:solidFill>
                  <a:srgbClr val="C00000"/>
                </a:solidFill>
              </a:rPr>
              <a:t>(still poly-time)</a:t>
            </a:r>
          </a:p>
        </p:txBody>
      </p:sp>
      <p:sp>
        <p:nvSpPr>
          <p:cNvPr id="37" name="Line Callout 1 36"/>
          <p:cNvSpPr/>
          <p:nvPr/>
        </p:nvSpPr>
        <p:spPr>
          <a:xfrm>
            <a:off x="3124200" y="5638800"/>
            <a:ext cx="2362200" cy="762000"/>
          </a:xfrm>
          <a:prstGeom prst="borderCallout1">
            <a:avLst>
              <a:gd name="adj1" fmla="val -3254"/>
              <a:gd name="adj2" fmla="val 26910"/>
              <a:gd name="adj3" fmla="val -42065"/>
              <a:gd name="adj4" fmla="val 34464"/>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800" dirty="0">
                <a:solidFill>
                  <a:schemeClr val="tx1"/>
                </a:solidFill>
              </a:rPr>
              <a:t>Top-k problem, </a:t>
            </a:r>
          </a:p>
          <a:p>
            <a:pPr fontAlgn="auto">
              <a:spcBef>
                <a:spcPts val="0"/>
              </a:spcBef>
              <a:spcAft>
                <a:spcPts val="0"/>
              </a:spcAft>
              <a:defRPr/>
            </a:pPr>
            <a:r>
              <a:rPr lang="en-US" sz="1800" b="1" dirty="0">
                <a:solidFill>
                  <a:schemeClr val="tx1"/>
                </a:solidFill>
              </a:rPr>
              <a:t>poly-time!</a:t>
            </a:r>
          </a:p>
        </p:txBody>
      </p:sp>
    </p:spTree>
    <p:extLst>
      <p:ext uri="{BB962C8B-B14F-4D97-AF65-F5344CB8AC3E}">
        <p14:creationId xmlns:p14="http://schemas.microsoft.com/office/powerpoint/2010/main" val="207722217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1"/>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2"/>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3"/>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7"/>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6"/>
                                        </p:tgtEl>
                                        <p:attrNameLst>
                                          <p:attrName>style.visibility</p:attrName>
                                        </p:attrNameLst>
                                      </p:cBhvr>
                                      <p:to>
                                        <p:strVal val="visible"/>
                                      </p:to>
                                    </p:set>
                                  </p:childTnLst>
                                </p:cTn>
                              </p:par>
                            </p:childTnLst>
                          </p:cTn>
                        </p:par>
                      </p:childTnLst>
                    </p:cTn>
                  </p:par>
                  <p:par>
                    <p:cTn id="51" fill="hold" nodeType="clickPar">
                      <p:stCondLst>
                        <p:cond delay="indefinite"/>
                      </p:stCondLst>
                      <p:childTnLst>
                        <p:par>
                          <p:cTn id="52" fill="hold" nodeType="withGroup">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7" grpId="0" animBg="1"/>
      <p:bldP spid="18" grpId="0" animBg="1"/>
      <p:bldP spid="20" grpId="0" animBg="1"/>
      <p:bldP spid="21" grpId="0" animBg="1"/>
      <p:bldP spid="23" grpId="0"/>
      <p:bldP spid="25" grpId="0" animBg="1"/>
      <p:bldP spid="28" grpId="0"/>
      <p:bldP spid="31" grpId="0" animBg="1"/>
      <p:bldP spid="32" grpId="0" animBg="1"/>
      <p:bldP spid="33" grpId="0" animBg="1"/>
      <p:bldP spid="35" grpId="0" animBg="1"/>
      <p:bldP spid="36" grpId="0" animBg="1"/>
      <p:bldP spid="37"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8"/>
          <p:cNvSpPr>
            <a:spLocks noGrp="1" noChangeArrowheads="1"/>
          </p:cNvSpPr>
          <p:nvPr>
            <p:ph type="sldNum" sz="quarter" idx="10"/>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fld id="{642833C0-7F9D-4576-A552-EF21F67593D2}" type="slidenum">
              <a:rPr lang="en-US" altLang="en-US" sz="1000">
                <a:solidFill>
                  <a:srgbClr val="FFFFFF"/>
                </a:solidFill>
              </a:rPr>
              <a:pPr eaLnBrk="1" hangingPunct="1"/>
              <a:t>88</a:t>
            </a:fld>
            <a:endParaRPr lang="en-US" altLang="en-US" sz="1000">
              <a:solidFill>
                <a:srgbClr val="FFFFFF"/>
              </a:solidFill>
            </a:endParaRPr>
          </a:p>
        </p:txBody>
      </p:sp>
      <p:sp>
        <p:nvSpPr>
          <p:cNvPr id="2" name="Title 1"/>
          <p:cNvSpPr>
            <a:spLocks noGrp="1"/>
          </p:cNvSpPr>
          <p:nvPr>
            <p:ph type="title" idx="4294967295"/>
          </p:nvPr>
        </p:nvSpPr>
        <p:spPr/>
        <p:txBody>
          <a:bodyPr lIns="0" rIns="0" bIns="0">
            <a:normAutofit/>
          </a:bodyPr>
          <a:lstStyle/>
          <a:p>
            <a:pPr>
              <a:defRPr/>
            </a:pPr>
            <a:r>
              <a:rPr lang="en-US" sz="2400" b="1">
                <a:ea typeface="ＭＳ Ｐゴシック" charset="0"/>
              </a:rPr>
              <a:t>Results: Complex Rules</a:t>
            </a:r>
            <a:br>
              <a:rPr lang="en-US" sz="2400" b="1">
                <a:ea typeface="ＭＳ Ｐゴシック" charset="0"/>
              </a:rPr>
            </a:br>
            <a:endParaRPr lang="en-US" sz="2400" b="1">
              <a:ea typeface="ＭＳ Ｐゴシック" charset="0"/>
            </a:endParaRPr>
          </a:p>
        </p:txBody>
      </p:sp>
      <p:graphicFrame>
        <p:nvGraphicFramePr>
          <p:cNvPr id="4" name="Content Placeholder 3"/>
          <p:cNvGraphicFramePr>
            <a:graphicFrameLocks noGrp="1"/>
          </p:cNvGraphicFramePr>
          <p:nvPr>
            <p:ph idx="4294967295"/>
          </p:nvPr>
        </p:nvGraphicFramePr>
        <p:xfrm>
          <a:off x="228600" y="1524000"/>
          <a:ext cx="8458199" cy="4301974"/>
        </p:xfrm>
        <a:graphic>
          <a:graphicData uri="http://schemas.openxmlformats.org/drawingml/2006/table">
            <a:tbl>
              <a:tblPr firstRow="1" bandRow="1">
                <a:effectLst/>
                <a:tableStyleId>{5C22544A-7EE6-4342-B048-85BDC9FD1C3A}</a:tableStyleId>
              </a:tblPr>
              <a:tblGrid>
                <a:gridCol w="2271183"/>
                <a:gridCol w="3289300"/>
                <a:gridCol w="2897716"/>
              </a:tblGrid>
              <a:tr h="1201855">
                <a:tc>
                  <a:txBody>
                    <a:bodyPr/>
                    <a:lstStyle/>
                    <a:p>
                      <a:endParaRPr lang="en-US" dirty="0">
                        <a:latin typeface="+mj-lt"/>
                      </a:endParaRPr>
                    </a:p>
                  </a:txBody>
                  <a:tcPr marL="88174" marR="88174">
                    <a:solidFill>
                      <a:schemeClr val="accent1">
                        <a:lumMod val="20000"/>
                        <a:lumOff val="80000"/>
                      </a:schemeClr>
                    </a:solidFill>
                  </a:tcPr>
                </a:tc>
                <a:tc>
                  <a:txBody>
                    <a:bodyPr/>
                    <a:lstStyle/>
                    <a:p>
                      <a:pPr algn="ctr"/>
                      <a:endParaRPr lang="en-US" b="0" cap="none" spc="0" dirty="0" smtClean="0">
                        <a:ln w="18415" cmpd="sng">
                          <a:solidFill>
                            <a:srgbClr val="FFFFFF"/>
                          </a:solidFill>
                          <a:prstDash val="solid"/>
                        </a:ln>
                        <a:solidFill>
                          <a:schemeClr val="tx1"/>
                        </a:solidFill>
                        <a:effectLst>
                          <a:outerShdw blurRad="63500" dir="3600000" algn="tl" rotWithShape="0">
                            <a:srgbClr val="000000">
                              <a:alpha val="70000"/>
                            </a:srgbClr>
                          </a:outerShdw>
                        </a:effectLst>
                        <a:latin typeface="+mj-lt"/>
                      </a:endParaRPr>
                    </a:p>
                    <a:p>
                      <a:pPr algn="ctr"/>
                      <a:r>
                        <a:rPr lang="en-US" sz="2200" dirty="0" smtClean="0">
                          <a:solidFill>
                            <a:schemeClr val="tx1"/>
                          </a:solidFill>
                          <a:latin typeface="+mj-lt"/>
                        </a:rPr>
                        <a:t>Simple Rules</a:t>
                      </a:r>
                    </a:p>
                    <a:p>
                      <a:pPr algn="ctr"/>
                      <a:r>
                        <a:rPr lang="en-US" sz="1600" dirty="0" smtClean="0">
                          <a:solidFill>
                            <a:schemeClr val="tx1"/>
                          </a:solidFill>
                          <a:latin typeface="+mj-lt"/>
                        </a:rPr>
                        <a:t>Provenance</a:t>
                      </a:r>
                      <a:r>
                        <a:rPr lang="en-US" sz="1600" baseline="0" dirty="0" smtClean="0">
                          <a:solidFill>
                            <a:schemeClr val="tx1"/>
                          </a:solidFill>
                          <a:latin typeface="+mj-lt"/>
                        </a:rPr>
                        <a:t>: w</a:t>
                      </a:r>
                      <a:endParaRPr lang="en-US" sz="1600" dirty="0" smtClean="0">
                        <a:solidFill>
                          <a:schemeClr val="tx1"/>
                        </a:solidFill>
                        <a:latin typeface="+mj-lt"/>
                      </a:endParaRPr>
                    </a:p>
                  </a:txBody>
                  <a:tcPr marL="88174" marR="88174">
                    <a:solidFill>
                      <a:schemeClr val="accent1">
                        <a:lumMod val="40000"/>
                        <a:lumOff val="60000"/>
                      </a:schemeClr>
                    </a:solidFill>
                  </a:tcPr>
                </a:tc>
                <a:tc>
                  <a:txBody>
                    <a:bodyPr/>
                    <a:lstStyle/>
                    <a:p>
                      <a:pPr algn="ctr"/>
                      <a:endParaRPr lang="en-US"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endParaRPr>
                    </a:p>
                    <a:p>
                      <a:pPr algn="ctr"/>
                      <a:r>
                        <a:rPr lang="en-US" sz="22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rPr>
                        <a:t>Complex</a:t>
                      </a:r>
                      <a:r>
                        <a:rPr lang="en-US" sz="2200" b="0" cap="none" spc="0" baseline="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rPr>
                        <a:t> Rules</a:t>
                      </a:r>
                      <a:endParaRPr lang="en-US" sz="2200" dirty="0" smtClean="0">
                        <a:latin typeface="+mj-lt"/>
                      </a:endParaRPr>
                    </a:p>
                    <a:p>
                      <a:pPr algn="ctr"/>
                      <a:r>
                        <a:rPr lang="en-US" sz="1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rPr>
                        <a:t>Provenance: w</a:t>
                      </a:r>
                      <a:r>
                        <a:rPr lang="en-US" sz="1600" b="0" cap="none" spc="0" baseline="-250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rPr>
                        <a:t>1</a:t>
                      </a:r>
                      <a:r>
                        <a:rPr lang="en-US" sz="1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rPr>
                        <a:t> + w</a:t>
                      </a:r>
                      <a:r>
                        <a:rPr lang="en-US" sz="1600" b="0" cap="none" spc="0" baseline="-250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rPr>
                        <a:t>2</a:t>
                      </a:r>
                      <a:r>
                        <a:rPr lang="en-US" sz="1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rPr>
                        <a:t> w</a:t>
                      </a:r>
                      <a:r>
                        <a:rPr lang="en-US" sz="1600" b="0" cap="none" spc="0" baseline="-250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rPr>
                        <a:t>3</a:t>
                      </a:r>
                      <a:r>
                        <a:rPr lang="en-US" sz="1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rPr>
                        <a:t> + w</a:t>
                      </a:r>
                      <a:r>
                        <a:rPr lang="en-US" sz="1600" b="0" cap="none" spc="0" baseline="-250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rPr>
                        <a:t>4</a:t>
                      </a:r>
                      <a:endParaRPr lang="en-US" sz="1600" b="0" baseline="-25000" dirty="0">
                        <a:latin typeface="+mj-lt"/>
                      </a:endParaRPr>
                    </a:p>
                  </a:txBody>
                  <a:tcPr marL="88174" marR="88174"/>
                </a:tc>
              </a:tr>
              <a:tr h="1417320">
                <a:tc>
                  <a:txBody>
                    <a:bodyPr/>
                    <a:lstStyle/>
                    <a:p>
                      <a:pPr algn="ctr"/>
                      <a:endParaRPr lang="en-US"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endParaRPr>
                    </a:p>
                    <a:p>
                      <a:pPr algn="ctr"/>
                      <a:r>
                        <a:rPr lang="en-US" sz="22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rPr>
                        <a:t>Size</a:t>
                      </a:r>
                      <a:r>
                        <a:rPr lang="en-US" sz="2200" b="0" cap="none" spc="0" baseline="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rPr>
                        <a:t> constraint</a:t>
                      </a:r>
                    </a:p>
                    <a:p>
                      <a:pPr algn="ctr"/>
                      <a:r>
                        <a:rPr lang="en-US" sz="1800" b="0" cap="none" spc="0" baseline="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rPr>
                        <a:t>|S| ≤ k</a:t>
                      </a:r>
                      <a:endParaRPr lang="en-US" sz="1800" dirty="0">
                        <a:latin typeface="+mj-lt"/>
                      </a:endParaRPr>
                    </a:p>
                  </a:txBody>
                  <a:tcPr marL="88174" marR="88174">
                    <a:solidFill>
                      <a:schemeClr val="accent1"/>
                    </a:solidFill>
                  </a:tcPr>
                </a:tc>
                <a:tc>
                  <a:txBody>
                    <a:bodyPr/>
                    <a:lstStyle/>
                    <a:p>
                      <a:endParaRPr lang="en-US" sz="1800" dirty="0" smtClean="0">
                        <a:latin typeface="+mj-lt"/>
                      </a:endParaRPr>
                    </a:p>
                    <a:p>
                      <a:pPr algn="ctr"/>
                      <a:endParaRPr lang="en-US" sz="1800" dirty="0" smtClean="0">
                        <a:solidFill>
                          <a:srgbClr val="00B050"/>
                        </a:solidFill>
                        <a:latin typeface="+mj-lt"/>
                      </a:endParaRPr>
                    </a:p>
                    <a:p>
                      <a:pPr algn="ctr"/>
                      <a:r>
                        <a:rPr lang="en-US" sz="1800" dirty="0" smtClean="0">
                          <a:solidFill>
                            <a:srgbClr val="00B050"/>
                          </a:solidFill>
                          <a:latin typeface="+mj-lt"/>
                        </a:rPr>
                        <a:t>Optimal Algorithm</a:t>
                      </a:r>
                      <a:endParaRPr lang="en-US" sz="1400" dirty="0">
                        <a:solidFill>
                          <a:schemeClr val="tx1"/>
                        </a:solidFill>
                        <a:latin typeface="+mj-lt"/>
                      </a:endParaRPr>
                    </a:p>
                  </a:txBody>
                  <a:tcPr marL="88174" marR="88174">
                    <a:solidFill>
                      <a:schemeClr val="accent1">
                        <a:lumMod val="20000"/>
                        <a:lumOff val="80000"/>
                      </a:schemeClr>
                    </a:solidFill>
                  </a:tcPr>
                </a:tc>
                <a:tc>
                  <a:txBody>
                    <a:bodyPr/>
                    <a:lstStyle/>
                    <a:p>
                      <a:pPr algn="ctr"/>
                      <a:endParaRPr lang="en-US" dirty="0" smtClean="0">
                        <a:latin typeface="+mj-lt"/>
                      </a:endParaRPr>
                    </a:p>
                    <a:p>
                      <a:pPr algn="ctr"/>
                      <a:endParaRPr lang="en-US" dirty="0">
                        <a:latin typeface="+mj-lt"/>
                      </a:endParaRPr>
                    </a:p>
                  </a:txBody>
                  <a:tcPr marL="88174" marR="88174"/>
                </a:tc>
              </a:tr>
              <a:tr h="1682799">
                <a:tc>
                  <a:txBody>
                    <a:bodyPr/>
                    <a:lstStyle/>
                    <a:p>
                      <a:pPr algn="ctr"/>
                      <a:endParaRPr lang="en-US"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endParaRPr>
                    </a:p>
                    <a:p>
                      <a:pPr algn="ctr"/>
                      <a:r>
                        <a:rPr lang="en-US" sz="22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rPr>
                        <a:t>Recall</a:t>
                      </a:r>
                      <a:r>
                        <a:rPr lang="en-US" sz="2200" b="0" cap="none" spc="0" baseline="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rPr>
                        <a:t> constraint</a:t>
                      </a:r>
                    </a:p>
                    <a:p>
                      <a:pPr algn="ctr"/>
                      <a:r>
                        <a:rPr lang="en-US" sz="1800" b="0" dirty="0" smtClean="0">
                          <a:solidFill>
                            <a:schemeClr val="bg1"/>
                          </a:solidFill>
                          <a:latin typeface="+mj-lt"/>
                        </a:rPr>
                        <a:t>(bound on the</a:t>
                      </a:r>
                      <a:r>
                        <a:rPr lang="en-US" sz="1800" b="0" baseline="0" dirty="0" smtClean="0">
                          <a:solidFill>
                            <a:schemeClr val="bg1"/>
                          </a:solidFill>
                          <a:latin typeface="+mj-lt"/>
                        </a:rPr>
                        <a:t> </a:t>
                      </a:r>
                      <a:r>
                        <a:rPr lang="en-US" sz="1800" b="0" baseline="0" dirty="0" smtClean="0">
                          <a:solidFill>
                            <a:schemeClr val="bg1"/>
                          </a:solidFill>
                          <a:latin typeface="+mj-lt"/>
                          <a:cs typeface="Arial" charset="0"/>
                          <a:sym typeface="Wingdings"/>
                        </a:rPr>
                        <a:t>true positives</a:t>
                      </a:r>
                      <a:r>
                        <a:rPr lang="en-US" sz="1800" b="0" dirty="0" smtClean="0">
                          <a:solidFill>
                            <a:schemeClr val="bg1"/>
                          </a:solidFill>
                          <a:latin typeface="+mj-lt"/>
                          <a:cs typeface="Arial" charset="0"/>
                          <a:sym typeface="Wingdings"/>
                        </a:rPr>
                        <a:t> retained)</a:t>
                      </a:r>
                      <a:endParaRPr lang="en-US" sz="1800" b="0" dirty="0" smtClean="0">
                        <a:solidFill>
                          <a:schemeClr val="bg1"/>
                        </a:solidFill>
                        <a:latin typeface="+mj-lt"/>
                      </a:endParaRPr>
                    </a:p>
                    <a:p>
                      <a:endParaRPr lang="en-US" sz="2200" dirty="0">
                        <a:latin typeface="+mj-lt"/>
                      </a:endParaRPr>
                    </a:p>
                  </a:txBody>
                  <a:tcPr marL="88174" marR="88174">
                    <a:solidFill>
                      <a:schemeClr val="accent1"/>
                    </a:solidFill>
                  </a:tcPr>
                </a:tc>
                <a:tc>
                  <a:txBody>
                    <a:bodyPr/>
                    <a:lstStyle/>
                    <a:p>
                      <a:pPr algn="ctr"/>
                      <a:endParaRPr lang="en-US" dirty="0" smtClean="0">
                        <a:solidFill>
                          <a:srgbClr val="FF0000"/>
                        </a:solidFill>
                        <a:latin typeface="+mj-lt"/>
                      </a:endParaRPr>
                    </a:p>
                    <a:p>
                      <a:pPr algn="ctr"/>
                      <a:r>
                        <a:rPr lang="en-US" dirty="0" smtClean="0">
                          <a:solidFill>
                            <a:srgbClr val="FF0000"/>
                          </a:solidFill>
                          <a:latin typeface="+mj-lt"/>
                        </a:rPr>
                        <a:t>NP-hard</a:t>
                      </a:r>
                      <a:endParaRPr lang="en-US" sz="1000" dirty="0" smtClean="0">
                        <a:solidFill>
                          <a:srgbClr val="00B050"/>
                        </a:solidFill>
                        <a:latin typeface="+mj-lt"/>
                      </a:endParaRPr>
                    </a:p>
                    <a:p>
                      <a:pPr algn="ctr"/>
                      <a:r>
                        <a:rPr lang="en-US" dirty="0" smtClean="0">
                          <a:solidFill>
                            <a:srgbClr val="00B050"/>
                          </a:solidFill>
                          <a:latin typeface="+mj-lt"/>
                        </a:rPr>
                        <a:t>“Near</a:t>
                      </a:r>
                      <a:r>
                        <a:rPr lang="en-US" baseline="0" dirty="0" smtClean="0">
                          <a:solidFill>
                            <a:srgbClr val="00B050"/>
                          </a:solidFill>
                          <a:latin typeface="+mj-lt"/>
                        </a:rPr>
                        <a:t> optimal” Algorithm</a:t>
                      </a:r>
                    </a:p>
                  </a:txBody>
                  <a:tcPr marL="88174" marR="88174">
                    <a:solidFill>
                      <a:schemeClr val="accent1">
                        <a:lumMod val="20000"/>
                        <a:lumOff val="80000"/>
                      </a:schemeClr>
                    </a:solidFill>
                  </a:tcPr>
                </a:tc>
                <a:tc>
                  <a:txBody>
                    <a:bodyPr/>
                    <a:lstStyle/>
                    <a:p>
                      <a:endParaRPr lang="en-US" dirty="0">
                        <a:latin typeface="+mj-lt"/>
                      </a:endParaRPr>
                    </a:p>
                  </a:txBody>
                  <a:tcPr marL="88174" marR="88174"/>
                </a:tc>
              </a:tr>
            </a:tbl>
          </a:graphicData>
        </a:graphic>
      </p:graphicFrame>
      <p:sp>
        <p:nvSpPr>
          <p:cNvPr id="10" name="Rectangular Callout 9"/>
          <p:cNvSpPr/>
          <p:nvPr/>
        </p:nvSpPr>
        <p:spPr>
          <a:xfrm>
            <a:off x="5943600" y="3962400"/>
            <a:ext cx="2743200" cy="2362200"/>
          </a:xfrm>
          <a:prstGeom prst="wedgeRectCallout">
            <a:avLst>
              <a:gd name="adj1" fmla="val -23943"/>
              <a:gd name="adj2" fmla="val -45091"/>
            </a:avLst>
          </a:prstGeom>
          <a:solidFill>
            <a:schemeClr val="bg1">
              <a:lumMod val="75000"/>
            </a:schemeClr>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l" fontAlgn="auto">
              <a:spcBef>
                <a:spcPts val="0"/>
              </a:spcBef>
              <a:spcAft>
                <a:spcPts val="0"/>
              </a:spcAft>
              <a:buFont typeface="Arial" pitchFamily="34" charset="0"/>
              <a:buChar char="•"/>
              <a:defRPr/>
            </a:pPr>
            <a:r>
              <a:rPr lang="en-US" sz="1700" b="1" dirty="0">
                <a:solidFill>
                  <a:schemeClr val="tx1"/>
                </a:solidFill>
                <a:latin typeface="+mj-lt"/>
              </a:rPr>
              <a:t> Efficient Heuristics</a:t>
            </a:r>
          </a:p>
          <a:p>
            <a:pPr algn="l" fontAlgn="auto">
              <a:spcBef>
                <a:spcPts val="0"/>
              </a:spcBef>
              <a:spcAft>
                <a:spcPts val="0"/>
              </a:spcAft>
              <a:buFont typeface="Arial" pitchFamily="34" charset="0"/>
              <a:buChar char="•"/>
              <a:defRPr/>
            </a:pPr>
            <a:endParaRPr lang="en-US" sz="1700" b="1" dirty="0">
              <a:solidFill>
                <a:schemeClr val="tx1"/>
              </a:solidFill>
              <a:latin typeface="+mj-lt"/>
            </a:endParaRPr>
          </a:p>
          <a:p>
            <a:pPr algn="l" fontAlgn="auto">
              <a:spcBef>
                <a:spcPts val="0"/>
              </a:spcBef>
              <a:spcAft>
                <a:spcPts val="0"/>
              </a:spcAft>
              <a:buFont typeface="Arial" pitchFamily="34" charset="0"/>
              <a:buChar char="•"/>
              <a:defRPr/>
            </a:pPr>
            <a:r>
              <a:rPr lang="en-US" sz="1700" b="1" dirty="0">
                <a:solidFill>
                  <a:srgbClr val="0070C0"/>
                </a:solidFill>
                <a:latin typeface="+mj-lt"/>
              </a:rPr>
              <a:t>Sketch:</a:t>
            </a:r>
          </a:p>
          <a:p>
            <a:pPr algn="l" fontAlgn="auto">
              <a:spcBef>
                <a:spcPts val="0"/>
              </a:spcBef>
              <a:spcAft>
                <a:spcPts val="0"/>
              </a:spcAft>
              <a:buFont typeface="Arial" pitchFamily="34" charset="0"/>
              <a:buChar char="•"/>
              <a:defRPr/>
            </a:pPr>
            <a:endParaRPr lang="en-US" sz="1700" dirty="0">
              <a:solidFill>
                <a:schemeClr val="tx1"/>
              </a:solidFill>
              <a:latin typeface="+mj-lt"/>
            </a:endParaRPr>
          </a:p>
          <a:p>
            <a:pPr algn="l" fontAlgn="auto">
              <a:spcBef>
                <a:spcPts val="0"/>
              </a:spcBef>
              <a:spcAft>
                <a:spcPts val="0"/>
              </a:spcAft>
              <a:buFont typeface="Arial" pitchFamily="34" charset="0"/>
              <a:buChar char="•"/>
              <a:defRPr/>
            </a:pPr>
            <a:r>
              <a:rPr lang="en-US" sz="1700" dirty="0">
                <a:solidFill>
                  <a:schemeClr val="tx1"/>
                </a:solidFill>
                <a:latin typeface="+mj-lt"/>
              </a:rPr>
              <a:t>Find an initial solution</a:t>
            </a:r>
          </a:p>
          <a:p>
            <a:pPr algn="l" fontAlgn="auto">
              <a:spcBef>
                <a:spcPts val="0"/>
              </a:spcBef>
              <a:spcAft>
                <a:spcPts val="0"/>
              </a:spcAft>
              <a:buFont typeface="Arial" pitchFamily="34" charset="0"/>
              <a:buChar char="•"/>
              <a:defRPr/>
            </a:pPr>
            <a:endParaRPr lang="en-US" sz="1700" dirty="0">
              <a:solidFill>
                <a:schemeClr val="tx1"/>
              </a:solidFill>
              <a:latin typeface="+mj-lt"/>
            </a:endParaRPr>
          </a:p>
          <a:p>
            <a:pPr algn="l" fontAlgn="auto">
              <a:spcBef>
                <a:spcPts val="0"/>
              </a:spcBef>
              <a:spcAft>
                <a:spcPts val="0"/>
              </a:spcAft>
              <a:buFont typeface="Arial" pitchFamily="34" charset="0"/>
              <a:buChar char="•"/>
              <a:defRPr/>
            </a:pPr>
            <a:r>
              <a:rPr lang="en-US" sz="1700" dirty="0">
                <a:solidFill>
                  <a:schemeClr val="tx1"/>
                </a:solidFill>
                <a:latin typeface="+mj-lt"/>
              </a:rPr>
              <a:t> Improve solution by </a:t>
            </a:r>
          </a:p>
          <a:p>
            <a:pPr algn="l" fontAlgn="auto">
              <a:spcBef>
                <a:spcPts val="0"/>
              </a:spcBef>
              <a:spcAft>
                <a:spcPts val="0"/>
              </a:spcAft>
              <a:defRPr/>
            </a:pPr>
            <a:r>
              <a:rPr lang="en-US" sz="1700" dirty="0">
                <a:solidFill>
                  <a:schemeClr val="tx1"/>
                </a:solidFill>
                <a:latin typeface="+mj-lt"/>
              </a:rPr>
              <a:t>   hill-climbing</a:t>
            </a:r>
            <a:r>
              <a:rPr lang="en-US" sz="1700" b="1" dirty="0">
                <a:solidFill>
                  <a:schemeClr val="tx1"/>
                </a:solidFill>
                <a:latin typeface="+mj-lt"/>
              </a:rPr>
              <a:t> </a:t>
            </a:r>
          </a:p>
        </p:txBody>
      </p:sp>
      <p:sp>
        <p:nvSpPr>
          <p:cNvPr id="9" name="TextBox 8"/>
          <p:cNvSpPr txBox="1">
            <a:spLocks noChangeArrowheads="1"/>
          </p:cNvSpPr>
          <p:nvPr/>
        </p:nvSpPr>
        <p:spPr bwMode="auto">
          <a:xfrm>
            <a:off x="5791200" y="2819400"/>
            <a:ext cx="2808288" cy="1354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spcBef>
                <a:spcPct val="0"/>
              </a:spcBef>
            </a:pPr>
            <a:r>
              <a:rPr lang="en-US" altLang="en-US" sz="1800">
                <a:solidFill>
                  <a:srgbClr val="FF0000"/>
                </a:solidFill>
              </a:rPr>
              <a:t>NP-hard</a:t>
            </a:r>
            <a:r>
              <a:rPr lang="en-US" altLang="en-US" sz="1800">
                <a:solidFill>
                  <a:srgbClr val="000000"/>
                </a:solidFill>
              </a:rPr>
              <a:t> </a:t>
            </a:r>
          </a:p>
          <a:p>
            <a:pPr eaLnBrk="1" hangingPunct="1">
              <a:spcBef>
                <a:spcPct val="0"/>
              </a:spcBef>
            </a:pPr>
            <a:r>
              <a:rPr lang="en-US" altLang="en-US" sz="1800">
                <a:solidFill>
                  <a:srgbClr val="000000"/>
                </a:solidFill>
              </a:rPr>
              <a:t>even for two dictionaries</a:t>
            </a:r>
          </a:p>
          <a:p>
            <a:pPr eaLnBrk="1" hangingPunct="1">
              <a:spcBef>
                <a:spcPct val="0"/>
              </a:spcBef>
            </a:pPr>
            <a:r>
              <a:rPr lang="en-US" altLang="en-US" sz="1400">
                <a:solidFill>
                  <a:srgbClr val="000000"/>
                </a:solidFill>
              </a:rPr>
              <a:t>(reduction from </a:t>
            </a:r>
          </a:p>
          <a:p>
            <a:pPr eaLnBrk="1" hangingPunct="1">
              <a:spcBef>
                <a:spcPct val="0"/>
              </a:spcBef>
            </a:pPr>
            <a:r>
              <a:rPr lang="en-US" altLang="en-US" sz="1400">
                <a:solidFill>
                  <a:srgbClr val="000000"/>
                </a:solidFill>
              </a:rPr>
              <a:t>the k-densest subgraph problem)</a:t>
            </a:r>
          </a:p>
          <a:p>
            <a:pPr eaLnBrk="1" hangingPunct="1">
              <a:spcBef>
                <a:spcPct val="0"/>
              </a:spcBef>
            </a:pPr>
            <a:endParaRPr lang="en-US" altLang="en-US" sz="1800">
              <a:solidFill>
                <a:schemeClr val="tx1"/>
              </a:solidFill>
            </a:endParaRPr>
          </a:p>
        </p:txBody>
      </p:sp>
      <p:sp>
        <p:nvSpPr>
          <p:cNvPr id="11" name="Rectangular Callout 10"/>
          <p:cNvSpPr/>
          <p:nvPr/>
        </p:nvSpPr>
        <p:spPr bwMode="auto">
          <a:xfrm>
            <a:off x="5595144" y="447341"/>
            <a:ext cx="3200400" cy="906463"/>
          </a:xfrm>
          <a:prstGeom prst="wedgeRectCallout">
            <a:avLst>
              <a:gd name="adj1" fmla="val -12566"/>
              <a:gd name="adj2" fmla="val 98910"/>
            </a:avLst>
          </a:prstGeom>
          <a:solidFill>
            <a:srgbClr val="FFFADE"/>
          </a:solidFill>
          <a:ln>
            <a:noFill/>
          </a:ln>
          <a:effectLst>
            <a:outerShdw blurRad="50800" dist="38100" dir="2700000" algn="tl" rotWithShape="0">
              <a:prstClr val="black">
                <a:alpha val="40000"/>
              </a:prstClr>
            </a:outerShdw>
          </a:effectLst>
          <a:extLst/>
        </p:spPr>
        <p:txBody>
          <a:bodyPr vert="horz" wrap="square" lIns="91440" tIns="45720" rIns="91440" bIns="45720" numCol="1" rtlCol="0" anchor="ctr" anchorCtr="0" compatLnSpc="1">
            <a:prstTxWarp prst="textNoShape">
              <a:avLst/>
            </a:prstTxWarp>
          </a:bodyPr>
          <a:lstStyle/>
          <a:p>
            <a:pPr marL="285750" indent="-285750" eaLnBrk="1" hangingPunct="1">
              <a:lnSpc>
                <a:spcPct val="90000"/>
              </a:lnSpc>
              <a:buFont typeface="Arial" panose="020B0604020202020204" pitchFamily="34" charset="0"/>
              <a:buChar char="•"/>
            </a:pPr>
            <a:r>
              <a:rPr lang="en-US" sz="1600" dirty="0">
                <a:latin typeface="Whitney Light" pitchFamily="50" charset="0"/>
              </a:rPr>
              <a:t>Arbitrary extraction rules</a:t>
            </a:r>
          </a:p>
          <a:p>
            <a:pPr marL="285750" indent="-285750" eaLnBrk="1" hangingPunct="1">
              <a:lnSpc>
                <a:spcPct val="90000"/>
              </a:lnSpc>
              <a:buFont typeface="Arial" panose="020B0604020202020204" pitchFamily="34" charset="0"/>
              <a:buChar char="•"/>
            </a:pPr>
            <a:r>
              <a:rPr lang="en-US" sz="1600" dirty="0">
                <a:latin typeface="Whitney Light" pitchFamily="50" charset="0"/>
              </a:rPr>
              <a:t>Arbitrary provenance</a:t>
            </a:r>
          </a:p>
          <a:p>
            <a:pPr marL="285750" indent="-285750" eaLnBrk="1" hangingPunct="1">
              <a:lnSpc>
                <a:spcPct val="90000"/>
              </a:lnSpc>
              <a:buFont typeface="Arial" panose="020B0604020202020204" pitchFamily="34" charset="0"/>
              <a:buChar char="•"/>
            </a:pPr>
            <a:r>
              <a:rPr lang="en-US" sz="1600" dirty="0">
                <a:latin typeface="Whitney Light" pitchFamily="50" charset="0"/>
              </a:rPr>
              <a:t>Many to many dependency</a:t>
            </a:r>
          </a:p>
        </p:txBody>
      </p:sp>
    </p:spTree>
    <p:extLst>
      <p:ext uri="{BB962C8B-B14F-4D97-AF65-F5344CB8AC3E}">
        <p14:creationId xmlns:p14="http://schemas.microsoft.com/office/powerpoint/2010/main" val="3965285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8"/>
          <p:cNvSpPr>
            <a:spLocks noGrp="1" noChangeArrowheads="1"/>
          </p:cNvSpPr>
          <p:nvPr>
            <p:ph type="sldNum" sz="quarter" idx="10"/>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fld id="{E6B3ED1C-DE01-40D5-8C22-3189F344B72B}" type="slidenum">
              <a:rPr lang="en-US" altLang="en-US" sz="1000">
                <a:solidFill>
                  <a:srgbClr val="FFFFFF"/>
                </a:solidFill>
              </a:rPr>
              <a:pPr eaLnBrk="1" hangingPunct="1"/>
              <a:t>89</a:t>
            </a:fld>
            <a:endParaRPr lang="en-US" altLang="en-US" sz="1000">
              <a:solidFill>
                <a:srgbClr val="FFFFFF"/>
              </a:solidFill>
            </a:endParaRPr>
          </a:p>
        </p:txBody>
      </p:sp>
      <p:sp>
        <p:nvSpPr>
          <p:cNvPr id="3" name="Content Placeholder 2"/>
          <p:cNvSpPr>
            <a:spLocks noGrp="1"/>
          </p:cNvSpPr>
          <p:nvPr>
            <p:ph idx="4294967295"/>
          </p:nvPr>
        </p:nvSpPr>
        <p:spPr>
          <a:xfrm>
            <a:off x="228600" y="2971800"/>
            <a:ext cx="8458200" cy="9906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marL="273050" indent="-273050">
              <a:buFont typeface="Wingdings" charset="0"/>
              <a:buNone/>
              <a:defRPr/>
            </a:pPr>
            <a:r>
              <a:rPr lang="en-US" sz="3300" b="0">
                <a:solidFill>
                  <a:schemeClr val="tx2"/>
                </a:solidFill>
                <a:ea typeface="ＭＳ Ｐゴシック" charset="0"/>
                <a:cs typeface="ＭＳ Ｐゴシック" charset="0"/>
              </a:rPr>
              <a:t>What if not all the results are labeled?</a:t>
            </a:r>
          </a:p>
        </p:txBody>
      </p:sp>
      <p:graphicFrame>
        <p:nvGraphicFramePr>
          <p:cNvPr id="8" name="Group 98"/>
          <p:cNvGraphicFramePr>
            <a:graphicFrameLocks noGrp="1"/>
          </p:cNvGraphicFramePr>
          <p:nvPr/>
        </p:nvGraphicFramePr>
        <p:xfrm>
          <a:off x="685800" y="914400"/>
          <a:ext cx="1295400" cy="1641485"/>
        </p:xfrm>
        <a:graphic>
          <a:graphicData uri="http://schemas.openxmlformats.org/drawingml/2006/table">
            <a:tbl>
              <a:tblPr/>
              <a:tblGrid>
                <a:gridCol w="914400"/>
                <a:gridCol w="381000"/>
              </a:tblGrid>
              <a:tr h="328295">
                <a:tc>
                  <a:txBody>
                    <a:bodyPr/>
                    <a:lstStyle/>
                    <a:p>
                      <a:pPr marL="0" marR="0" lvl="0" indent="0" algn="l" defTabSz="457200" rtl="0" eaLnBrk="0" fontAlgn="base" latinLnBrk="0" hangingPunct="0">
                        <a:lnSpc>
                          <a:spcPct val="93000"/>
                        </a:lnSpc>
                        <a:spcBef>
                          <a:spcPts val="225"/>
                        </a:spcBef>
                        <a:spcAft>
                          <a:spcPct val="1500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US" sz="900" b="1" i="0" u="none" strike="noStrike" cap="none" normalizeH="0" baseline="0">
                          <a:ln>
                            <a:noFill/>
                          </a:ln>
                          <a:solidFill>
                            <a:srgbClr val="000000"/>
                          </a:solidFill>
                          <a:effectLst/>
                          <a:latin typeface="Arial" charset="0"/>
                          <a:ea typeface="ＭＳ Ｐゴシック" charset="0"/>
                          <a:cs typeface="Arial" charset="0"/>
                        </a:rPr>
                        <a:t>April</a:t>
                      </a:r>
                    </a:p>
                  </a:txBody>
                  <a:tcPr marL="90000" marR="45720" marT="54738"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457200" rtl="0" eaLnBrk="0" fontAlgn="base" latinLnBrk="0" hangingPunct="0">
                        <a:lnSpc>
                          <a:spcPct val="93000"/>
                        </a:lnSpc>
                        <a:spcBef>
                          <a:spcPts val="225"/>
                        </a:spcBef>
                        <a:spcAft>
                          <a:spcPct val="1500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US" sz="1600" b="0" i="0" u="none" strike="noStrike" cap="none" normalizeH="0" baseline="0">
                          <a:ln>
                            <a:noFill/>
                          </a:ln>
                          <a:solidFill>
                            <a:srgbClr val="FF0000"/>
                          </a:solidFill>
                          <a:effectLst/>
                          <a:latin typeface="Arial" charset="0"/>
                          <a:ea typeface="ＭＳ Ｐゴシック" charset="0"/>
                          <a:cs typeface="Arial" charset="0"/>
                          <a:sym typeface="Wingdings" charset="0"/>
                        </a:rPr>
                        <a:t></a:t>
                      </a:r>
                      <a:endParaRPr kumimoji="0" lang="en-US" sz="1600" b="0" i="0" u="none" strike="noStrike" cap="none" normalizeH="0" baseline="0">
                        <a:ln>
                          <a:noFill/>
                        </a:ln>
                        <a:solidFill>
                          <a:srgbClr val="FF0000"/>
                        </a:solidFill>
                        <a:effectLst/>
                        <a:latin typeface="Arial" charset="0"/>
                        <a:ea typeface="ＭＳ Ｐゴシック" charset="0"/>
                        <a:cs typeface="Arial" charset="0"/>
                      </a:endParaRPr>
                    </a:p>
                  </a:txBody>
                  <a:tcPr marL="90000" marR="45720" marT="54738"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chemeClr val="bg2"/>
                    </a:solidFill>
                  </a:tcPr>
                </a:tc>
              </a:tr>
              <a:tr h="328295">
                <a:tc>
                  <a:txBody>
                    <a:bodyPr/>
                    <a:lstStyle/>
                    <a:p>
                      <a:pPr marL="0" marR="0" lvl="0" indent="0" algn="l" defTabSz="457200" rtl="0" eaLnBrk="0" fontAlgn="base" latinLnBrk="0" hangingPunct="0">
                        <a:lnSpc>
                          <a:spcPct val="93000"/>
                        </a:lnSpc>
                        <a:spcBef>
                          <a:spcPts val="225"/>
                        </a:spcBef>
                        <a:spcAft>
                          <a:spcPct val="1500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US" sz="900" b="1" i="0" u="none" strike="noStrike" cap="none" normalizeH="0" baseline="0">
                          <a:ln>
                            <a:noFill/>
                          </a:ln>
                          <a:solidFill>
                            <a:srgbClr val="000000"/>
                          </a:solidFill>
                          <a:effectLst/>
                          <a:latin typeface="Arial" charset="0"/>
                          <a:ea typeface="ＭＳ Ｐゴシック" charset="0"/>
                          <a:cs typeface="Arial" charset="0"/>
                        </a:rPr>
                        <a:t>Chelsea</a:t>
                      </a:r>
                    </a:p>
                  </a:txBody>
                  <a:tcPr marL="90000" marR="45720" marT="54738"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457200" rtl="0" eaLnBrk="0" fontAlgn="base" latinLnBrk="0" hangingPunct="0">
                        <a:lnSpc>
                          <a:spcPct val="93000"/>
                        </a:lnSpc>
                        <a:spcBef>
                          <a:spcPts val="225"/>
                        </a:spcBef>
                        <a:spcAft>
                          <a:spcPct val="1500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US" sz="1600" b="0" i="0" u="none" strike="noStrike" cap="none" normalizeH="0" baseline="0">
                          <a:ln>
                            <a:noFill/>
                          </a:ln>
                          <a:solidFill>
                            <a:srgbClr val="FF0000"/>
                          </a:solidFill>
                          <a:effectLst/>
                          <a:latin typeface="Arial" charset="0"/>
                          <a:ea typeface="ＭＳ Ｐゴシック" charset="0"/>
                          <a:cs typeface="Arial" charset="0"/>
                          <a:sym typeface="Wingdings" charset="0"/>
                        </a:rPr>
                        <a:t></a:t>
                      </a:r>
                      <a:endParaRPr kumimoji="0" lang="en-US" sz="1600" b="0" i="0" u="none" strike="noStrike" cap="none" normalizeH="0" baseline="0">
                        <a:ln>
                          <a:noFill/>
                        </a:ln>
                        <a:solidFill>
                          <a:srgbClr val="FF0000"/>
                        </a:solidFill>
                        <a:effectLst/>
                        <a:latin typeface="Arial" charset="0"/>
                        <a:ea typeface="ＭＳ Ｐゴシック" charset="0"/>
                        <a:cs typeface="Arial" charset="0"/>
                      </a:endParaRPr>
                    </a:p>
                  </a:txBody>
                  <a:tcPr marL="90000" marR="45720" marT="54738"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chemeClr val="bg2"/>
                    </a:solidFill>
                  </a:tcPr>
                </a:tc>
              </a:tr>
              <a:tr h="328295">
                <a:tc>
                  <a:txBody>
                    <a:bodyPr/>
                    <a:lstStyle/>
                    <a:p>
                      <a:pPr marL="0" marR="0" lvl="0" indent="0" algn="l" defTabSz="457200" rtl="0" eaLnBrk="0" fontAlgn="base" latinLnBrk="0" hangingPunct="0">
                        <a:lnSpc>
                          <a:spcPct val="93000"/>
                        </a:lnSpc>
                        <a:spcBef>
                          <a:spcPts val="225"/>
                        </a:spcBef>
                        <a:spcAft>
                          <a:spcPct val="1500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US" sz="900" b="1" i="0" u="none" strike="noStrike" cap="none" normalizeH="0" baseline="0">
                          <a:ln>
                            <a:noFill/>
                          </a:ln>
                          <a:solidFill>
                            <a:srgbClr val="000000"/>
                          </a:solidFill>
                          <a:effectLst/>
                          <a:latin typeface="Arial" charset="0"/>
                          <a:ea typeface="ＭＳ Ｐゴシック" charset="0"/>
                          <a:cs typeface="Arial" charset="0"/>
                        </a:rPr>
                        <a:t>April Smith</a:t>
                      </a:r>
                    </a:p>
                  </a:txBody>
                  <a:tcPr marL="90000" marR="45720" marT="54738"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457200" rtl="0" eaLnBrk="0" fontAlgn="base" latinLnBrk="0" hangingPunct="0">
                        <a:lnSpc>
                          <a:spcPct val="93000"/>
                        </a:lnSpc>
                        <a:spcBef>
                          <a:spcPts val="225"/>
                        </a:spcBef>
                        <a:spcAft>
                          <a:spcPct val="1500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US" sz="1600" b="0" i="0" u="none" strike="noStrike" cap="none" normalizeH="0" baseline="0">
                          <a:ln>
                            <a:noFill/>
                          </a:ln>
                          <a:solidFill>
                            <a:srgbClr val="639729"/>
                          </a:solidFill>
                          <a:effectLst/>
                          <a:latin typeface="Arial" charset="0"/>
                          <a:ea typeface="ＭＳ Ｐゴシック" charset="0"/>
                          <a:cs typeface="Arial" charset="0"/>
                          <a:sym typeface="Wingdings" charset="0"/>
                        </a:rPr>
                        <a:t></a:t>
                      </a:r>
                      <a:endParaRPr kumimoji="0" lang="en-US" sz="1600" b="0" i="0" u="none" strike="noStrike" cap="none" normalizeH="0" baseline="0">
                        <a:ln>
                          <a:noFill/>
                        </a:ln>
                        <a:solidFill>
                          <a:srgbClr val="639729"/>
                        </a:solidFill>
                        <a:effectLst/>
                        <a:latin typeface="Arial" charset="0"/>
                        <a:ea typeface="ＭＳ Ｐゴシック" charset="0"/>
                        <a:cs typeface="Arial" charset="0"/>
                      </a:endParaRPr>
                    </a:p>
                  </a:txBody>
                  <a:tcPr marL="90000" marR="45720" marT="54738"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chemeClr val="bg2"/>
                    </a:solidFill>
                  </a:tcPr>
                </a:tc>
              </a:tr>
              <a:tr h="328295">
                <a:tc>
                  <a:txBody>
                    <a:bodyPr/>
                    <a:lstStyle/>
                    <a:p>
                      <a:pPr marL="0" marR="0" lvl="0" indent="0" algn="l" defTabSz="457200" rtl="0" eaLnBrk="0" fontAlgn="base" latinLnBrk="0" hangingPunct="0">
                        <a:lnSpc>
                          <a:spcPct val="93000"/>
                        </a:lnSpc>
                        <a:spcBef>
                          <a:spcPts val="225"/>
                        </a:spcBef>
                        <a:spcAft>
                          <a:spcPct val="1500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US" sz="900" b="1" i="0" u="none" strike="noStrike" cap="none" normalizeH="0" baseline="0">
                          <a:ln>
                            <a:noFill/>
                          </a:ln>
                          <a:solidFill>
                            <a:srgbClr val="000000"/>
                          </a:solidFill>
                          <a:effectLst/>
                          <a:latin typeface="Arial" charset="0"/>
                          <a:ea typeface="ＭＳ Ｐゴシック" charset="0"/>
                          <a:cs typeface="Arial" charset="0"/>
                        </a:rPr>
                        <a:t>John Lee</a:t>
                      </a:r>
                    </a:p>
                  </a:txBody>
                  <a:tcPr marL="90000" marR="45720" marT="54738"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457200" rtl="0" eaLnBrk="0" fontAlgn="base" latinLnBrk="0" hangingPunct="0">
                        <a:lnSpc>
                          <a:spcPct val="93000"/>
                        </a:lnSpc>
                        <a:spcBef>
                          <a:spcPts val="225"/>
                        </a:spcBef>
                        <a:spcAft>
                          <a:spcPct val="1500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US" sz="1600" b="0" i="0" u="none" strike="noStrike" cap="none" normalizeH="0" baseline="0">
                          <a:ln>
                            <a:noFill/>
                          </a:ln>
                          <a:solidFill>
                            <a:srgbClr val="639729"/>
                          </a:solidFill>
                          <a:effectLst/>
                          <a:latin typeface="Arial" charset="0"/>
                          <a:ea typeface="ＭＳ Ｐゴシック" charset="0"/>
                          <a:cs typeface="Arial" charset="0"/>
                          <a:sym typeface="Wingdings" charset="0"/>
                        </a:rPr>
                        <a:t></a:t>
                      </a:r>
                      <a:endParaRPr kumimoji="0" lang="en-US" sz="1600" b="0" i="0" u="none" strike="noStrike" cap="none" normalizeH="0" baseline="0">
                        <a:ln>
                          <a:noFill/>
                        </a:ln>
                        <a:solidFill>
                          <a:srgbClr val="639729"/>
                        </a:solidFill>
                        <a:effectLst/>
                        <a:latin typeface="Arial" charset="0"/>
                        <a:ea typeface="ＭＳ Ｐゴシック" charset="0"/>
                        <a:cs typeface="Arial" charset="0"/>
                      </a:endParaRPr>
                    </a:p>
                  </a:txBody>
                  <a:tcPr marL="90000" marR="45720" marT="54738"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chemeClr val="bg2"/>
                    </a:solidFill>
                  </a:tcPr>
                </a:tc>
              </a:tr>
              <a:tr h="328295">
                <a:tc>
                  <a:txBody>
                    <a:bodyPr/>
                    <a:lstStyle/>
                    <a:p>
                      <a:pPr marL="0" marR="0" lvl="0" indent="0" algn="l" defTabSz="457200" rtl="0" eaLnBrk="0" fontAlgn="base" latinLnBrk="0" hangingPunct="0">
                        <a:lnSpc>
                          <a:spcPct val="93000"/>
                        </a:lnSpc>
                        <a:spcBef>
                          <a:spcPts val="225"/>
                        </a:spcBef>
                        <a:spcAft>
                          <a:spcPct val="1500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US" sz="900" b="1" i="0" u="none" strike="noStrike" cap="none" normalizeH="0" baseline="0">
                          <a:ln>
                            <a:noFill/>
                          </a:ln>
                          <a:solidFill>
                            <a:srgbClr val="000000"/>
                          </a:solidFill>
                          <a:effectLst/>
                          <a:latin typeface="Arial" charset="0"/>
                          <a:ea typeface="ＭＳ Ｐゴシック" charset="0"/>
                          <a:cs typeface="Arial" charset="0"/>
                        </a:rPr>
                        <a:t>David</a:t>
                      </a:r>
                    </a:p>
                  </a:txBody>
                  <a:tcPr marL="90000" marR="45720" marT="54738"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457200" rtl="0" eaLnBrk="0" fontAlgn="base" latinLnBrk="0" hangingPunct="0">
                        <a:lnSpc>
                          <a:spcPct val="93000"/>
                        </a:lnSpc>
                        <a:spcBef>
                          <a:spcPts val="225"/>
                        </a:spcBef>
                        <a:spcAft>
                          <a:spcPct val="1500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US" sz="1600" b="0" i="0" u="none" strike="noStrike" cap="none" normalizeH="0" baseline="0">
                          <a:ln>
                            <a:noFill/>
                          </a:ln>
                          <a:solidFill>
                            <a:srgbClr val="639729"/>
                          </a:solidFill>
                          <a:effectLst/>
                          <a:latin typeface="Arial" charset="0"/>
                          <a:ea typeface="ＭＳ Ｐゴシック" charset="0"/>
                          <a:cs typeface="Arial" charset="0"/>
                          <a:sym typeface="Wingdings" charset="0"/>
                        </a:rPr>
                        <a:t></a:t>
                      </a:r>
                      <a:endParaRPr kumimoji="0" lang="en-US" sz="1600" b="0" i="0" u="none" strike="noStrike" cap="none" normalizeH="0" baseline="0">
                        <a:ln>
                          <a:noFill/>
                        </a:ln>
                        <a:solidFill>
                          <a:srgbClr val="639729"/>
                        </a:solidFill>
                        <a:effectLst/>
                        <a:latin typeface="Arial" charset="0"/>
                        <a:ea typeface="ＭＳ Ｐゴシック" charset="0"/>
                        <a:cs typeface="Arial" charset="0"/>
                      </a:endParaRPr>
                    </a:p>
                  </a:txBody>
                  <a:tcPr marL="90000" marR="45720" marT="54738"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chemeClr val="bg2"/>
                    </a:solidFill>
                  </a:tcPr>
                </a:tc>
              </a:tr>
            </a:tbl>
          </a:graphicData>
        </a:graphic>
      </p:graphicFrame>
      <p:sp>
        <p:nvSpPr>
          <p:cNvPr id="9" name="Text Box 44"/>
          <p:cNvSpPr txBox="1">
            <a:spLocks noChangeArrowheads="1"/>
          </p:cNvSpPr>
          <p:nvPr/>
        </p:nvSpPr>
        <p:spPr bwMode="auto">
          <a:xfrm>
            <a:off x="1981200" y="1625847"/>
            <a:ext cx="1143000" cy="309958"/>
          </a:xfrm>
          <a:prstGeom prst="rect">
            <a:avLst/>
          </a:prstGeom>
          <a:solidFill>
            <a:schemeClr val="accent3">
              <a:lumMod val="40000"/>
              <a:lumOff val="60000"/>
            </a:schemeClr>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90000" tIns="46800" rIns="90000" bIns="46800">
            <a:spAutoFit/>
          </a:bodyPr>
          <a:lstStyle/>
          <a:p>
            <a:pPr algn="l" fontAlgn="auto">
              <a:spcBef>
                <a:spcPts val="0"/>
              </a:spcBef>
              <a:spcAft>
                <a:spcPts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400" b="1" dirty="0">
                <a:solidFill>
                  <a:srgbClr val="000000"/>
                </a:solidFill>
                <a:latin typeface="+mn-lt"/>
                <a:ea typeface="+mn-ea"/>
              </a:rPr>
              <a:t>w</a:t>
            </a:r>
            <a:r>
              <a:rPr lang="en-US" sz="1400" b="1" baseline="-25000" dirty="0">
                <a:solidFill>
                  <a:srgbClr val="000000"/>
                </a:solidFill>
                <a:latin typeface="+mn-lt"/>
                <a:ea typeface="+mn-ea"/>
              </a:rPr>
              <a:t>5</a:t>
            </a:r>
            <a:r>
              <a:rPr lang="en-US" sz="1400" b="1" dirty="0">
                <a:solidFill>
                  <a:srgbClr val="000000"/>
                </a:solidFill>
                <a:latin typeface="+mn-lt"/>
                <a:ea typeface="+mn-ea"/>
              </a:rPr>
              <a:t> + w</a:t>
            </a:r>
            <a:r>
              <a:rPr lang="en-US" sz="1400" b="1" baseline="-25000" dirty="0">
                <a:solidFill>
                  <a:srgbClr val="000000"/>
                </a:solidFill>
                <a:latin typeface="+mn-lt"/>
                <a:ea typeface="+mn-ea"/>
              </a:rPr>
              <a:t>3</a:t>
            </a:r>
            <a:r>
              <a:rPr lang="en-US" sz="1400" b="1" dirty="0">
                <a:solidFill>
                  <a:srgbClr val="000000"/>
                </a:solidFill>
                <a:latin typeface="+mn-lt"/>
                <a:ea typeface="+mn-ea"/>
              </a:rPr>
              <a:t> w</a:t>
            </a:r>
            <a:r>
              <a:rPr lang="en-US" sz="1400" b="1" baseline="-25000" dirty="0">
                <a:solidFill>
                  <a:srgbClr val="000000"/>
                </a:solidFill>
                <a:latin typeface="+mn-lt"/>
                <a:ea typeface="+mn-ea"/>
              </a:rPr>
              <a:t>4</a:t>
            </a:r>
            <a:endParaRPr lang="en-US" sz="1400" baseline="-25000" dirty="0">
              <a:solidFill>
                <a:srgbClr val="000000"/>
              </a:solidFill>
              <a:latin typeface="+mn-lt"/>
              <a:ea typeface="+mn-ea"/>
            </a:endParaRPr>
          </a:p>
        </p:txBody>
      </p:sp>
      <p:sp>
        <p:nvSpPr>
          <p:cNvPr id="10" name="Text Box 44"/>
          <p:cNvSpPr txBox="1">
            <a:spLocks noChangeArrowheads="1"/>
          </p:cNvSpPr>
          <p:nvPr/>
        </p:nvSpPr>
        <p:spPr bwMode="auto">
          <a:xfrm>
            <a:off x="1981200" y="945205"/>
            <a:ext cx="533400" cy="309958"/>
          </a:xfrm>
          <a:prstGeom prst="rect">
            <a:avLst/>
          </a:prstGeom>
          <a:solidFill>
            <a:schemeClr val="accent3">
              <a:lumMod val="40000"/>
              <a:lumOff val="60000"/>
            </a:schemeClr>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90000" tIns="46800" rIns="90000" bIns="46800">
            <a:spAutoFit/>
          </a:bodyPr>
          <a:lstStyle/>
          <a:p>
            <a:pPr algn="l" fontAlgn="auto">
              <a:spcBef>
                <a:spcPts val="0"/>
              </a:spcBef>
              <a:spcAft>
                <a:spcPts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400" b="1" dirty="0">
                <a:solidFill>
                  <a:srgbClr val="000000"/>
                </a:solidFill>
                <a:latin typeface="+mn-lt"/>
                <a:ea typeface="+mn-ea"/>
              </a:rPr>
              <a:t>w</a:t>
            </a:r>
            <a:r>
              <a:rPr lang="en-US" sz="1400" b="1" baseline="-25000" dirty="0">
                <a:solidFill>
                  <a:srgbClr val="000000"/>
                </a:solidFill>
                <a:latin typeface="+mn-lt"/>
                <a:ea typeface="+mn-ea"/>
              </a:rPr>
              <a:t>3</a:t>
            </a:r>
            <a:endParaRPr lang="en-US" sz="1400" baseline="-25000" dirty="0">
              <a:solidFill>
                <a:srgbClr val="000000"/>
              </a:solidFill>
              <a:latin typeface="+mn-lt"/>
              <a:ea typeface="+mn-ea"/>
            </a:endParaRPr>
          </a:p>
        </p:txBody>
      </p:sp>
      <p:sp>
        <p:nvSpPr>
          <p:cNvPr id="11" name="Text Box 44"/>
          <p:cNvSpPr txBox="1">
            <a:spLocks noChangeArrowheads="1"/>
          </p:cNvSpPr>
          <p:nvPr/>
        </p:nvSpPr>
        <p:spPr bwMode="auto">
          <a:xfrm>
            <a:off x="1981200" y="2387847"/>
            <a:ext cx="533400" cy="309958"/>
          </a:xfrm>
          <a:prstGeom prst="rect">
            <a:avLst/>
          </a:prstGeom>
          <a:solidFill>
            <a:schemeClr val="accent3">
              <a:lumMod val="40000"/>
              <a:lumOff val="60000"/>
            </a:schemeClr>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90000" tIns="46800" rIns="90000" bIns="46800">
            <a:spAutoFit/>
          </a:bodyPr>
          <a:lstStyle/>
          <a:p>
            <a:pPr algn="l" fontAlgn="auto">
              <a:spcBef>
                <a:spcPts val="0"/>
              </a:spcBef>
              <a:spcAft>
                <a:spcPts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400" b="1" dirty="0">
                <a:solidFill>
                  <a:srgbClr val="000000"/>
                </a:solidFill>
                <a:latin typeface="+mn-lt"/>
                <a:ea typeface="+mn-ea"/>
              </a:rPr>
              <a:t>w</a:t>
            </a:r>
            <a:r>
              <a:rPr lang="en-US" sz="1400" b="1" baseline="-25000" dirty="0">
                <a:solidFill>
                  <a:srgbClr val="000000"/>
                </a:solidFill>
                <a:latin typeface="+mn-lt"/>
                <a:ea typeface="+mn-ea"/>
              </a:rPr>
              <a:t>7</a:t>
            </a:r>
            <a:endParaRPr lang="en-US" sz="1400" baseline="-25000" dirty="0">
              <a:solidFill>
                <a:srgbClr val="000000"/>
              </a:solidFill>
              <a:latin typeface="+mn-lt"/>
              <a:ea typeface="+mn-ea"/>
            </a:endParaRPr>
          </a:p>
        </p:txBody>
      </p:sp>
      <p:sp>
        <p:nvSpPr>
          <p:cNvPr id="12" name="Text Box 44"/>
          <p:cNvSpPr txBox="1">
            <a:spLocks noChangeArrowheads="1"/>
          </p:cNvSpPr>
          <p:nvPr/>
        </p:nvSpPr>
        <p:spPr bwMode="auto">
          <a:xfrm>
            <a:off x="1981200" y="1321047"/>
            <a:ext cx="533400" cy="309958"/>
          </a:xfrm>
          <a:prstGeom prst="rect">
            <a:avLst/>
          </a:prstGeom>
          <a:solidFill>
            <a:schemeClr val="accent3">
              <a:lumMod val="40000"/>
              <a:lumOff val="60000"/>
            </a:schemeClr>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90000" tIns="46800" rIns="90000" bIns="46800">
            <a:spAutoFit/>
          </a:bodyPr>
          <a:lstStyle/>
          <a:p>
            <a:pPr algn="l" fontAlgn="auto">
              <a:spcBef>
                <a:spcPts val="0"/>
              </a:spcBef>
              <a:spcAft>
                <a:spcPts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400" b="1" dirty="0">
                <a:solidFill>
                  <a:srgbClr val="000000"/>
                </a:solidFill>
                <a:latin typeface="+mn-lt"/>
                <a:ea typeface="+mn-ea"/>
              </a:rPr>
              <a:t>w</a:t>
            </a:r>
            <a:r>
              <a:rPr lang="en-US" sz="1400" b="1" baseline="-25000" dirty="0">
                <a:solidFill>
                  <a:srgbClr val="000000"/>
                </a:solidFill>
                <a:latin typeface="+mn-lt"/>
                <a:ea typeface="+mn-ea"/>
              </a:rPr>
              <a:t>1</a:t>
            </a:r>
            <a:endParaRPr lang="en-US" sz="1400" baseline="-25000" dirty="0">
              <a:solidFill>
                <a:srgbClr val="000000"/>
              </a:solidFill>
              <a:latin typeface="+mn-lt"/>
              <a:ea typeface="+mn-ea"/>
            </a:endParaRPr>
          </a:p>
        </p:txBody>
      </p:sp>
      <p:sp>
        <p:nvSpPr>
          <p:cNvPr id="13" name="Text Box 44"/>
          <p:cNvSpPr txBox="1">
            <a:spLocks noChangeArrowheads="1"/>
          </p:cNvSpPr>
          <p:nvPr/>
        </p:nvSpPr>
        <p:spPr bwMode="auto">
          <a:xfrm>
            <a:off x="1981200" y="2006847"/>
            <a:ext cx="762000" cy="309958"/>
          </a:xfrm>
          <a:prstGeom prst="rect">
            <a:avLst/>
          </a:prstGeom>
          <a:solidFill>
            <a:schemeClr val="accent3">
              <a:lumMod val="40000"/>
              <a:lumOff val="60000"/>
            </a:schemeClr>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90000" tIns="46800" rIns="90000" bIns="46800">
            <a:spAutoFit/>
          </a:bodyPr>
          <a:lstStyle/>
          <a:p>
            <a:pPr algn="l" fontAlgn="auto">
              <a:spcBef>
                <a:spcPts val="0"/>
              </a:spcBef>
              <a:spcAft>
                <a:spcPts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400" b="1" dirty="0">
                <a:solidFill>
                  <a:srgbClr val="000000"/>
                </a:solidFill>
                <a:latin typeface="+mn-lt"/>
                <a:ea typeface="+mn-ea"/>
              </a:rPr>
              <a:t>w</a:t>
            </a:r>
            <a:r>
              <a:rPr lang="en-US" sz="1400" b="1" baseline="-25000" dirty="0">
                <a:solidFill>
                  <a:srgbClr val="000000"/>
                </a:solidFill>
                <a:latin typeface="+mn-lt"/>
                <a:ea typeface="+mn-ea"/>
              </a:rPr>
              <a:t>2</a:t>
            </a:r>
            <a:r>
              <a:rPr lang="en-US" sz="1400" b="1" dirty="0">
                <a:solidFill>
                  <a:srgbClr val="000000"/>
                </a:solidFill>
                <a:latin typeface="+mn-lt"/>
                <a:ea typeface="+mn-ea"/>
              </a:rPr>
              <a:t> w</a:t>
            </a:r>
            <a:r>
              <a:rPr lang="en-US" sz="1400" b="1" baseline="-25000" dirty="0">
                <a:solidFill>
                  <a:srgbClr val="000000"/>
                </a:solidFill>
                <a:latin typeface="+mn-lt"/>
                <a:ea typeface="+mn-ea"/>
              </a:rPr>
              <a:t>6</a:t>
            </a:r>
            <a:endParaRPr lang="en-US" sz="1400" baseline="-25000" dirty="0">
              <a:solidFill>
                <a:srgbClr val="000000"/>
              </a:solidFill>
              <a:latin typeface="+mn-lt"/>
              <a:ea typeface="+mn-ea"/>
            </a:endParaRPr>
          </a:p>
        </p:txBody>
      </p:sp>
      <p:sp>
        <p:nvSpPr>
          <p:cNvPr id="14" name="Rectangle 13"/>
          <p:cNvSpPr/>
          <p:nvPr/>
        </p:nvSpPr>
        <p:spPr>
          <a:xfrm>
            <a:off x="1600200" y="2392363"/>
            <a:ext cx="3810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sz="1800"/>
          </a:p>
        </p:txBody>
      </p:sp>
      <p:sp>
        <p:nvSpPr>
          <p:cNvPr id="15" name="Rectangle 14"/>
          <p:cNvSpPr/>
          <p:nvPr/>
        </p:nvSpPr>
        <p:spPr>
          <a:xfrm>
            <a:off x="1600200" y="2011363"/>
            <a:ext cx="3810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sz="1800"/>
          </a:p>
        </p:txBody>
      </p:sp>
      <p:sp>
        <p:nvSpPr>
          <p:cNvPr id="16" name="Rectangle 15"/>
          <p:cNvSpPr/>
          <p:nvPr/>
        </p:nvSpPr>
        <p:spPr>
          <a:xfrm>
            <a:off x="1600200" y="944563"/>
            <a:ext cx="3810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sz="1800"/>
          </a:p>
        </p:txBody>
      </p:sp>
      <p:sp>
        <p:nvSpPr>
          <p:cNvPr id="17" name="TextBox 16"/>
          <p:cNvSpPr txBox="1">
            <a:spLocks noChangeArrowheads="1"/>
          </p:cNvSpPr>
          <p:nvPr/>
        </p:nvSpPr>
        <p:spPr bwMode="auto">
          <a:xfrm>
            <a:off x="2514600" y="4572000"/>
            <a:ext cx="6026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l" eaLnBrk="1" hangingPunct="1">
              <a:spcBef>
                <a:spcPct val="0"/>
              </a:spcBef>
            </a:pPr>
            <a:r>
              <a:rPr lang="en-US" altLang="en-US" sz="2000">
                <a:solidFill>
                  <a:schemeClr val="tx1"/>
                </a:solidFill>
              </a:rPr>
              <a:t>…ignoring unlabeled results may lead to over-fitting</a:t>
            </a:r>
          </a:p>
        </p:txBody>
      </p:sp>
      <p:sp>
        <p:nvSpPr>
          <p:cNvPr id="207914" name="TextBox 17"/>
          <p:cNvSpPr txBox="1">
            <a:spLocks noChangeArrowheads="1"/>
          </p:cNvSpPr>
          <p:nvPr/>
        </p:nvSpPr>
        <p:spPr bwMode="auto">
          <a:xfrm>
            <a:off x="3429000" y="1143000"/>
            <a:ext cx="52832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l" eaLnBrk="1" hangingPunct="1">
              <a:spcBef>
                <a:spcPct val="0"/>
              </a:spcBef>
            </a:pPr>
            <a:r>
              <a:rPr lang="en-US" altLang="en-US" sz="2000">
                <a:solidFill>
                  <a:schemeClr val="tx1"/>
                </a:solidFill>
              </a:rPr>
              <a:t>So far we assumed all results are labeled as </a:t>
            </a:r>
          </a:p>
          <a:p>
            <a:pPr algn="l" eaLnBrk="1" hangingPunct="1">
              <a:spcBef>
                <a:spcPct val="0"/>
              </a:spcBef>
            </a:pPr>
            <a:r>
              <a:rPr lang="en-US" altLang="en-US" sz="2000">
                <a:solidFill>
                  <a:srgbClr val="00B050"/>
                </a:solidFill>
              </a:rPr>
              <a:t>true positive</a:t>
            </a:r>
            <a:r>
              <a:rPr lang="en-US" altLang="en-US" sz="2000">
                <a:solidFill>
                  <a:schemeClr val="tx1"/>
                </a:solidFill>
              </a:rPr>
              <a:t> / </a:t>
            </a:r>
            <a:r>
              <a:rPr lang="en-US" altLang="en-US" sz="2000">
                <a:solidFill>
                  <a:srgbClr val="FF0000"/>
                </a:solidFill>
              </a:rPr>
              <a:t>false positive</a:t>
            </a:r>
          </a:p>
        </p:txBody>
      </p:sp>
    </p:spTree>
    <p:extLst>
      <p:ext uri="{BB962C8B-B14F-4D97-AF65-F5344CB8AC3E}">
        <p14:creationId xmlns:p14="http://schemas.microsoft.com/office/powerpoint/2010/main" val="407076979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4" grpId="0" animBg="1"/>
      <p:bldP spid="15" grpId="0" animBg="1"/>
      <p:bldP spid="16" grpId="0" animBg="1"/>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563" y="76200"/>
            <a:ext cx="8245475" cy="434975"/>
          </a:xfrm>
        </p:spPr>
        <p:txBody>
          <a:bodyPr/>
          <a:lstStyle/>
          <a:p>
            <a:pPr>
              <a:defRPr/>
            </a:pPr>
            <a:r>
              <a:rPr lang="en-US" sz="3200" dirty="0" smtClean="0"/>
              <a:t>Information Extraction: Expressivity</a:t>
            </a:r>
            <a:endParaRPr lang="en-US" sz="3200" dirty="0"/>
          </a:p>
        </p:txBody>
      </p:sp>
      <p:sp>
        <p:nvSpPr>
          <p:cNvPr id="4" name="Rectangle 6"/>
          <p:cNvSpPr>
            <a:spLocks noGrp="1" noChangeArrowheads="1"/>
          </p:cNvSpPr>
          <p:nvPr>
            <p:ph type="sldNum" sz="quarter" idx="10"/>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3C04F48D-C3C3-431E-A421-CFA1B6069884}" type="slidenum">
              <a:rPr lang="en-US" sz="1400"/>
              <a:pPr eaLnBrk="1" hangingPunct="1"/>
              <a:t>9</a:t>
            </a:fld>
            <a:endParaRPr lang="en-US" sz="1400"/>
          </a:p>
        </p:txBody>
      </p:sp>
      <p:sp>
        <p:nvSpPr>
          <p:cNvPr id="3" name="Content Placeholder 2"/>
          <p:cNvSpPr>
            <a:spLocks noGrp="1"/>
          </p:cNvSpPr>
          <p:nvPr>
            <p:ph idx="4294967295"/>
          </p:nvPr>
        </p:nvSpPr>
        <p:spPr>
          <a:xfrm>
            <a:off x="641350" y="685800"/>
            <a:ext cx="8686800" cy="4479925"/>
          </a:xfrm>
        </p:spPr>
        <p:txBody>
          <a:bodyPr/>
          <a:lstStyle/>
          <a:p>
            <a:r>
              <a:rPr lang="en-US" sz="2000" dirty="0" smtClean="0">
                <a:ea typeface="MS PGothic" panose="020B0600070205080204" pitchFamily="34" charset="-128"/>
              </a:rPr>
              <a:t>Varied input data </a:t>
            </a:r>
          </a:p>
          <a:p>
            <a:endParaRPr lang="en-US" sz="2000" dirty="0" smtClean="0">
              <a:ea typeface="MS PGothic" panose="020B0600070205080204" pitchFamily="34" charset="-128"/>
            </a:endParaRPr>
          </a:p>
          <a:p>
            <a:r>
              <a:rPr lang="en-US" sz="2000" dirty="0" smtClean="0">
                <a:ea typeface="MS PGothic" panose="020B0600070205080204" pitchFamily="34" charset="-128"/>
              </a:rPr>
              <a:t>Varied tasks</a:t>
            </a:r>
          </a:p>
          <a:p>
            <a:endParaRPr lang="en-US" sz="2000" dirty="0" smtClean="0">
              <a:ea typeface="MS PGothic" panose="020B0600070205080204" pitchFamily="34" charset="-128"/>
            </a:endParaRPr>
          </a:p>
          <a:p>
            <a:r>
              <a:rPr lang="en-US" sz="2000" dirty="0" smtClean="0">
                <a:ea typeface="MS PGothic" panose="020B0600070205080204" pitchFamily="34" charset="-128"/>
              </a:rPr>
              <a:t>Variations within the same task</a:t>
            </a:r>
          </a:p>
          <a:p>
            <a:endParaRPr lang="en-US" sz="2000" dirty="0" smtClean="0">
              <a:ea typeface="MS PGothic" panose="020B0600070205080204" pitchFamily="34" charset="-128"/>
            </a:endParaRPr>
          </a:p>
          <a:p>
            <a:endParaRPr lang="en-US" sz="2000" dirty="0" smtClean="0">
              <a:ea typeface="MS PGothic" panose="020B0600070205080204" pitchFamily="34" charset="-128"/>
            </a:endParaRPr>
          </a:p>
        </p:txBody>
      </p:sp>
      <p:sp>
        <p:nvSpPr>
          <p:cNvPr id="6" name="Date Placeholder 5"/>
          <p:cNvSpPr>
            <a:spLocks noGrp="1"/>
          </p:cNvSpPr>
          <p:nvPr>
            <p:ph type="dt" sz="half" idx="12"/>
          </p:nvPr>
        </p:nvSpPr>
        <p:spPr/>
        <p:txBody>
          <a:bodyPr/>
          <a:lstStyle/>
          <a:p>
            <a:pPr>
              <a:defRPr/>
            </a:pPr>
            <a:r>
              <a:rPr lang="en-US" altLang="en-US" smtClean="0"/>
              <a:t> </a:t>
            </a:r>
            <a:endParaRPr lang="en-US" altLang="en-US"/>
          </a:p>
        </p:txBody>
      </p:sp>
    </p:spTree>
    <p:extLst>
      <p:ext uri="{BB962C8B-B14F-4D97-AF65-F5344CB8AC3E}">
        <p14:creationId xmlns:p14="http://schemas.microsoft.com/office/powerpoint/2010/main" val="3984700896"/>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8"/>
          <p:cNvSpPr>
            <a:spLocks noGrp="1" noChangeArrowheads="1"/>
          </p:cNvSpPr>
          <p:nvPr>
            <p:ph type="sldNum" sz="quarter" idx="10"/>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fld id="{A9B567F6-94D5-454D-BE78-CD85950FE571}" type="slidenum">
              <a:rPr lang="en-US" altLang="en-US" sz="1000">
                <a:solidFill>
                  <a:srgbClr val="FFFFFF"/>
                </a:solidFill>
              </a:rPr>
              <a:pPr eaLnBrk="1" hangingPunct="1"/>
              <a:t>90</a:t>
            </a:fld>
            <a:endParaRPr lang="en-US" altLang="en-US" sz="1000">
              <a:solidFill>
                <a:srgbClr val="FFFFFF"/>
              </a:solidFill>
            </a:endParaRPr>
          </a:p>
        </p:txBody>
      </p:sp>
      <p:sp>
        <p:nvSpPr>
          <p:cNvPr id="7" name="Content Placeholder 2"/>
          <p:cNvSpPr>
            <a:spLocks noGrp="1"/>
          </p:cNvSpPr>
          <p:nvPr>
            <p:ph idx="4294967295"/>
          </p:nvPr>
        </p:nvSpPr>
        <p:spPr>
          <a:xfrm>
            <a:off x="228600" y="1752600"/>
            <a:ext cx="4343400" cy="4495800"/>
          </a:xfrm>
          <a:ln>
            <a:solidFill>
              <a:schemeClr val="tx1">
                <a:lumMod val="95000"/>
                <a:lumOff val="5000"/>
              </a:schemeClr>
            </a:solidFill>
          </a:ln>
        </p:spPr>
        <p:txBody>
          <a:bodyPr>
            <a:normAutofit/>
          </a:bodyPr>
          <a:lstStyle/>
          <a:p>
            <a:pPr marL="273050" indent="-273050">
              <a:buFont typeface="Wingdings" charset="0"/>
              <a:buNone/>
              <a:defRPr/>
            </a:pPr>
            <a:r>
              <a:rPr lang="en-US" sz="2000" b="1" dirty="0">
                <a:solidFill>
                  <a:srgbClr val="7030A0"/>
                </a:solidFill>
                <a:latin typeface="+mn-lt"/>
                <a:ea typeface="ＭＳ Ｐゴシック" charset="0"/>
                <a:cs typeface="ＭＳ Ｐゴシック" charset="0"/>
              </a:rPr>
              <a:t>Simple Rules</a:t>
            </a:r>
          </a:p>
        </p:txBody>
      </p:sp>
      <p:sp>
        <p:nvSpPr>
          <p:cNvPr id="8" name="Content Placeholder 2"/>
          <p:cNvSpPr txBox="1">
            <a:spLocks/>
          </p:cNvSpPr>
          <p:nvPr/>
        </p:nvSpPr>
        <p:spPr>
          <a:xfrm>
            <a:off x="4876800" y="1752600"/>
            <a:ext cx="4038600" cy="4648200"/>
          </a:xfrm>
          <a:prstGeom prst="rect">
            <a:avLst/>
          </a:prstGeom>
          <a:ln>
            <a:solidFill>
              <a:schemeClr val="tx1">
                <a:lumMod val="95000"/>
                <a:lumOff val="5000"/>
              </a:schemeClr>
            </a:solidFill>
          </a:ln>
        </p:spPr>
        <p:txBody>
          <a:bodyPr>
            <a:normAutofit/>
          </a:bodyPr>
          <a:lstStyle/>
          <a:p>
            <a:pPr marL="274320" indent="-274320" algn="l" fontAlgn="auto">
              <a:spcBef>
                <a:spcPct val="20000"/>
              </a:spcBef>
              <a:spcAft>
                <a:spcPts val="0"/>
              </a:spcAft>
              <a:buClr>
                <a:schemeClr val="accent3"/>
              </a:buClr>
              <a:buSzPct val="95000"/>
              <a:buFont typeface="Wingdings 2"/>
              <a:buNone/>
              <a:defRPr/>
            </a:pPr>
            <a:r>
              <a:rPr lang="en-US" b="1" dirty="0">
                <a:solidFill>
                  <a:srgbClr val="7030A0"/>
                </a:solidFill>
                <a:latin typeface="+mn-lt"/>
                <a:ea typeface="+mn-ea"/>
              </a:rPr>
              <a:t>Complex Rules</a:t>
            </a:r>
          </a:p>
        </p:txBody>
      </p:sp>
      <p:sp>
        <p:nvSpPr>
          <p:cNvPr id="9" name="Title 1"/>
          <p:cNvSpPr>
            <a:spLocks noGrp="1"/>
          </p:cNvSpPr>
          <p:nvPr>
            <p:ph type="title" idx="4294967295"/>
          </p:nvPr>
        </p:nvSpPr>
        <p:spPr/>
        <p:txBody>
          <a:bodyPr lIns="0" rIns="0" bIns="0">
            <a:normAutofit/>
          </a:bodyPr>
          <a:lstStyle/>
          <a:p>
            <a:pPr>
              <a:defRPr/>
            </a:pPr>
            <a:r>
              <a:rPr lang="en-US" sz="2400" b="1">
                <a:ea typeface="ＭＳ Ｐゴシック" charset="0"/>
              </a:rPr>
              <a:t>Estimating Missing Labels</a:t>
            </a:r>
            <a:br>
              <a:rPr lang="en-US" sz="2400" b="1">
                <a:ea typeface="ＭＳ Ｐゴシック" charset="0"/>
              </a:rPr>
            </a:br>
            <a:endParaRPr lang="en-US" sz="2400" b="1">
              <a:ea typeface="ＭＳ Ｐゴシック" charset="0"/>
            </a:endParaRPr>
          </a:p>
        </p:txBody>
      </p:sp>
      <p:graphicFrame>
        <p:nvGraphicFramePr>
          <p:cNvPr id="10" name="Group 98"/>
          <p:cNvGraphicFramePr>
            <a:graphicFrameLocks noGrp="1"/>
          </p:cNvGraphicFramePr>
          <p:nvPr/>
        </p:nvGraphicFramePr>
        <p:xfrm>
          <a:off x="5791200" y="2286000"/>
          <a:ext cx="914400" cy="1141413"/>
        </p:xfrm>
        <a:graphic>
          <a:graphicData uri="http://schemas.openxmlformats.org/drawingml/2006/table">
            <a:tbl>
              <a:tblPr/>
              <a:tblGrid>
                <a:gridCol w="914400"/>
              </a:tblGrid>
              <a:tr h="387350">
                <a:tc>
                  <a:txBody>
                    <a:bodyPr/>
                    <a:lstStyle/>
                    <a:p>
                      <a:pPr marL="0" marR="0" lvl="0" indent="0" algn="l" defTabSz="457200" rtl="0" eaLnBrk="0" fontAlgn="base" latinLnBrk="0" hangingPunct="0">
                        <a:lnSpc>
                          <a:spcPct val="93000"/>
                        </a:lnSpc>
                        <a:spcBef>
                          <a:spcPts val="225"/>
                        </a:spcBef>
                        <a:spcAft>
                          <a:spcPct val="1500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US" sz="900" b="1" i="0" u="none" strike="noStrike" cap="none" normalizeH="0" baseline="0">
                          <a:ln>
                            <a:noFill/>
                          </a:ln>
                          <a:solidFill>
                            <a:srgbClr val="000000"/>
                          </a:solidFill>
                          <a:effectLst/>
                          <a:latin typeface="Arial" charset="0"/>
                          <a:ea typeface="ＭＳ Ｐゴシック" charset="0"/>
                          <a:cs typeface="Arial" charset="0"/>
                        </a:rPr>
                        <a:t>April Smith</a:t>
                      </a:r>
                    </a:p>
                  </a:txBody>
                  <a:tcPr marL="90000" marR="45720" marT="54738"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chemeClr val="bg2"/>
                    </a:solidFill>
                  </a:tcPr>
                </a:tc>
              </a:tr>
              <a:tr h="387350">
                <a:tc>
                  <a:txBody>
                    <a:bodyPr/>
                    <a:lstStyle/>
                    <a:p>
                      <a:pPr marL="0" marR="0" lvl="0" indent="0" algn="l" defTabSz="457200" rtl="0" eaLnBrk="0" fontAlgn="base" latinLnBrk="0" hangingPunct="0">
                        <a:lnSpc>
                          <a:spcPct val="93000"/>
                        </a:lnSpc>
                        <a:spcBef>
                          <a:spcPts val="225"/>
                        </a:spcBef>
                        <a:spcAft>
                          <a:spcPct val="1500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US" sz="900" b="1" i="0" u="none" strike="noStrike" cap="none" normalizeH="0" baseline="0">
                          <a:ln>
                            <a:noFill/>
                          </a:ln>
                          <a:solidFill>
                            <a:srgbClr val="000000"/>
                          </a:solidFill>
                          <a:effectLst/>
                          <a:latin typeface="Arial" charset="0"/>
                          <a:ea typeface="ＭＳ Ｐゴシック" charset="0"/>
                          <a:cs typeface="Arial" charset="0"/>
                        </a:rPr>
                        <a:t>John Lee</a:t>
                      </a:r>
                    </a:p>
                  </a:txBody>
                  <a:tcPr marL="90000" marR="45720" marT="54738"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chemeClr val="bg2"/>
                    </a:solidFill>
                  </a:tcPr>
                </a:tc>
              </a:tr>
              <a:tr h="366713">
                <a:tc>
                  <a:txBody>
                    <a:bodyPr/>
                    <a:lstStyle/>
                    <a:p>
                      <a:pPr marL="0" marR="0" lvl="0" indent="0" algn="l" defTabSz="457200" rtl="0" eaLnBrk="0" fontAlgn="base" latinLnBrk="0" hangingPunct="0">
                        <a:lnSpc>
                          <a:spcPct val="93000"/>
                        </a:lnSpc>
                        <a:spcBef>
                          <a:spcPts val="225"/>
                        </a:spcBef>
                        <a:spcAft>
                          <a:spcPct val="1500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US" sz="900" b="1" i="0" u="none" strike="noStrike" cap="none" normalizeH="0" baseline="0">
                          <a:ln>
                            <a:noFill/>
                          </a:ln>
                          <a:solidFill>
                            <a:srgbClr val="000000"/>
                          </a:solidFill>
                          <a:effectLst/>
                          <a:latin typeface="Arial" charset="0"/>
                          <a:ea typeface="ＭＳ Ｐゴシック" charset="0"/>
                          <a:cs typeface="Arial" charset="0"/>
                        </a:rPr>
                        <a:t>David</a:t>
                      </a:r>
                    </a:p>
                  </a:txBody>
                  <a:tcPr marL="90000" marR="45720" marT="54738"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chemeClr val="bg2"/>
                    </a:solidFill>
                  </a:tcPr>
                </a:tc>
              </a:tr>
            </a:tbl>
          </a:graphicData>
        </a:graphic>
      </p:graphicFrame>
      <p:sp>
        <p:nvSpPr>
          <p:cNvPr id="11" name="Text Box 44"/>
          <p:cNvSpPr txBox="1">
            <a:spLocks noChangeArrowheads="1"/>
          </p:cNvSpPr>
          <p:nvPr/>
        </p:nvSpPr>
        <p:spPr bwMode="auto">
          <a:xfrm>
            <a:off x="6705600" y="2286001"/>
            <a:ext cx="1143000" cy="309958"/>
          </a:xfrm>
          <a:prstGeom prst="rect">
            <a:avLst/>
          </a:prstGeom>
          <a:solidFill>
            <a:schemeClr val="accent3">
              <a:lumMod val="40000"/>
              <a:lumOff val="60000"/>
            </a:schemeClr>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90000" tIns="46800" rIns="90000" bIns="46800">
            <a:spAutoFit/>
          </a:bodyPr>
          <a:lstStyle/>
          <a:p>
            <a:pPr algn="l" fontAlgn="auto">
              <a:spcBef>
                <a:spcPts val="0"/>
              </a:spcBef>
              <a:spcAft>
                <a:spcPts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400" b="1" dirty="0">
                <a:solidFill>
                  <a:srgbClr val="000000"/>
                </a:solidFill>
                <a:latin typeface="+mn-lt"/>
                <a:ea typeface="+mn-ea"/>
              </a:rPr>
              <a:t>w</a:t>
            </a:r>
            <a:r>
              <a:rPr lang="en-US" sz="1400" b="1" baseline="-25000" dirty="0">
                <a:solidFill>
                  <a:srgbClr val="000000"/>
                </a:solidFill>
                <a:latin typeface="+mn-lt"/>
                <a:ea typeface="+mn-ea"/>
              </a:rPr>
              <a:t>5</a:t>
            </a:r>
            <a:r>
              <a:rPr lang="en-US" sz="1400" b="1" dirty="0">
                <a:solidFill>
                  <a:srgbClr val="000000"/>
                </a:solidFill>
                <a:latin typeface="+mn-lt"/>
                <a:ea typeface="+mn-ea"/>
              </a:rPr>
              <a:t> + w</a:t>
            </a:r>
            <a:r>
              <a:rPr lang="en-US" sz="1400" b="1" baseline="-25000" dirty="0">
                <a:solidFill>
                  <a:srgbClr val="000000"/>
                </a:solidFill>
                <a:latin typeface="+mn-lt"/>
                <a:ea typeface="+mn-ea"/>
              </a:rPr>
              <a:t>3</a:t>
            </a:r>
            <a:r>
              <a:rPr lang="en-US" sz="1400" b="1" dirty="0">
                <a:solidFill>
                  <a:srgbClr val="000000"/>
                </a:solidFill>
                <a:latin typeface="+mn-lt"/>
                <a:ea typeface="+mn-ea"/>
              </a:rPr>
              <a:t> w</a:t>
            </a:r>
            <a:r>
              <a:rPr lang="en-US" sz="1400" b="1" baseline="-25000" dirty="0">
                <a:solidFill>
                  <a:srgbClr val="000000"/>
                </a:solidFill>
                <a:latin typeface="+mn-lt"/>
                <a:ea typeface="+mn-ea"/>
              </a:rPr>
              <a:t>4</a:t>
            </a:r>
            <a:endParaRPr lang="en-US" sz="1400" baseline="-25000" dirty="0">
              <a:solidFill>
                <a:srgbClr val="000000"/>
              </a:solidFill>
              <a:latin typeface="+mn-lt"/>
              <a:ea typeface="+mn-ea"/>
            </a:endParaRPr>
          </a:p>
        </p:txBody>
      </p:sp>
      <p:sp>
        <p:nvSpPr>
          <p:cNvPr id="12" name="Text Box 44"/>
          <p:cNvSpPr txBox="1">
            <a:spLocks noChangeArrowheads="1"/>
          </p:cNvSpPr>
          <p:nvPr/>
        </p:nvSpPr>
        <p:spPr bwMode="auto">
          <a:xfrm>
            <a:off x="6705600" y="3048001"/>
            <a:ext cx="533400" cy="309958"/>
          </a:xfrm>
          <a:prstGeom prst="rect">
            <a:avLst/>
          </a:prstGeom>
          <a:solidFill>
            <a:schemeClr val="accent3">
              <a:lumMod val="40000"/>
              <a:lumOff val="60000"/>
            </a:schemeClr>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90000" tIns="46800" rIns="90000" bIns="46800">
            <a:spAutoFit/>
          </a:bodyPr>
          <a:lstStyle/>
          <a:p>
            <a:pPr algn="l" fontAlgn="auto">
              <a:spcBef>
                <a:spcPts val="0"/>
              </a:spcBef>
              <a:spcAft>
                <a:spcPts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400" b="1" dirty="0">
                <a:solidFill>
                  <a:srgbClr val="000000"/>
                </a:solidFill>
                <a:latin typeface="+mn-lt"/>
                <a:ea typeface="+mn-ea"/>
              </a:rPr>
              <a:t>w</a:t>
            </a:r>
            <a:r>
              <a:rPr lang="en-US" sz="1400" b="1" baseline="-25000" dirty="0">
                <a:solidFill>
                  <a:srgbClr val="000000"/>
                </a:solidFill>
                <a:latin typeface="+mn-lt"/>
                <a:ea typeface="+mn-ea"/>
              </a:rPr>
              <a:t>3</a:t>
            </a:r>
            <a:endParaRPr lang="en-US" sz="1400" baseline="-25000" dirty="0">
              <a:solidFill>
                <a:srgbClr val="000000"/>
              </a:solidFill>
              <a:latin typeface="+mn-lt"/>
              <a:ea typeface="+mn-ea"/>
            </a:endParaRPr>
          </a:p>
        </p:txBody>
      </p:sp>
      <p:sp>
        <p:nvSpPr>
          <p:cNvPr id="13" name="Text Box 44"/>
          <p:cNvSpPr txBox="1">
            <a:spLocks noChangeArrowheads="1"/>
          </p:cNvSpPr>
          <p:nvPr/>
        </p:nvSpPr>
        <p:spPr bwMode="auto">
          <a:xfrm>
            <a:off x="6705600" y="2667001"/>
            <a:ext cx="762000" cy="309958"/>
          </a:xfrm>
          <a:prstGeom prst="rect">
            <a:avLst/>
          </a:prstGeom>
          <a:solidFill>
            <a:schemeClr val="accent3">
              <a:lumMod val="40000"/>
              <a:lumOff val="60000"/>
            </a:schemeClr>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90000" tIns="46800" rIns="90000" bIns="46800">
            <a:spAutoFit/>
          </a:bodyPr>
          <a:lstStyle/>
          <a:p>
            <a:pPr algn="l" fontAlgn="auto">
              <a:spcBef>
                <a:spcPts val="0"/>
              </a:spcBef>
              <a:spcAft>
                <a:spcPts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400" b="1" dirty="0">
                <a:solidFill>
                  <a:srgbClr val="000000"/>
                </a:solidFill>
                <a:latin typeface="+mn-lt"/>
                <a:ea typeface="+mn-ea"/>
              </a:rPr>
              <a:t>w</a:t>
            </a:r>
            <a:r>
              <a:rPr lang="en-US" sz="1400" b="1" baseline="-25000" dirty="0">
                <a:solidFill>
                  <a:srgbClr val="000000"/>
                </a:solidFill>
                <a:latin typeface="+mn-lt"/>
                <a:ea typeface="+mn-ea"/>
              </a:rPr>
              <a:t>2</a:t>
            </a:r>
            <a:r>
              <a:rPr lang="en-US" sz="1400" b="1" dirty="0">
                <a:solidFill>
                  <a:srgbClr val="000000"/>
                </a:solidFill>
                <a:latin typeface="+mn-lt"/>
                <a:ea typeface="+mn-ea"/>
              </a:rPr>
              <a:t> w</a:t>
            </a:r>
            <a:r>
              <a:rPr lang="en-US" sz="1400" b="1" baseline="-25000" dirty="0">
                <a:solidFill>
                  <a:srgbClr val="000000"/>
                </a:solidFill>
                <a:latin typeface="+mn-lt"/>
                <a:ea typeface="+mn-ea"/>
              </a:rPr>
              <a:t>6</a:t>
            </a:r>
            <a:endParaRPr lang="en-US" sz="1400" baseline="-25000" dirty="0">
              <a:solidFill>
                <a:srgbClr val="000000"/>
              </a:solidFill>
              <a:latin typeface="+mn-lt"/>
              <a:ea typeface="+mn-ea"/>
            </a:endParaRPr>
          </a:p>
        </p:txBody>
      </p:sp>
      <p:graphicFrame>
        <p:nvGraphicFramePr>
          <p:cNvPr id="14" name="Group 98"/>
          <p:cNvGraphicFramePr>
            <a:graphicFrameLocks noGrp="1"/>
          </p:cNvGraphicFramePr>
          <p:nvPr/>
        </p:nvGraphicFramePr>
        <p:xfrm>
          <a:off x="1981200" y="3200400"/>
          <a:ext cx="914400" cy="2087566"/>
        </p:xfrm>
        <a:graphic>
          <a:graphicData uri="http://schemas.openxmlformats.org/drawingml/2006/table">
            <a:tbl>
              <a:tblPr/>
              <a:tblGrid>
                <a:gridCol w="914400"/>
              </a:tblGrid>
              <a:tr h="309563">
                <a:tc>
                  <a:txBody>
                    <a:bodyPr/>
                    <a:lstStyle/>
                    <a:p>
                      <a:pPr marL="0" marR="0" lvl="0" indent="0" algn="l" defTabSz="457200" rtl="0" eaLnBrk="0" fontAlgn="base" latinLnBrk="0" hangingPunct="0">
                        <a:lnSpc>
                          <a:spcPct val="93000"/>
                        </a:lnSpc>
                        <a:spcBef>
                          <a:spcPts val="225"/>
                        </a:spcBef>
                        <a:spcAft>
                          <a:spcPct val="1500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US" sz="900" b="0" i="0" u="none" strike="noStrike" cap="none" normalizeH="0" baseline="0">
                          <a:ln>
                            <a:noFill/>
                          </a:ln>
                          <a:solidFill>
                            <a:srgbClr val="000000"/>
                          </a:solidFill>
                          <a:effectLst/>
                          <a:latin typeface="Arial" charset="0"/>
                          <a:ea typeface="ＭＳ Ｐゴシック" charset="0"/>
                          <a:cs typeface="Arial" charset="0"/>
                        </a:rPr>
                        <a:t>April</a:t>
                      </a:r>
                    </a:p>
                  </a:txBody>
                  <a:tcPr marL="90000" marR="45720" marT="54738"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chemeClr val="bg2"/>
                    </a:solidFill>
                  </a:tcPr>
                </a:tc>
              </a:tr>
              <a:tr h="309563">
                <a:tc>
                  <a:txBody>
                    <a:bodyPr/>
                    <a:lstStyle/>
                    <a:p>
                      <a:pPr marL="0" marR="0" lvl="0" indent="0" algn="l" defTabSz="457200" rtl="0" eaLnBrk="0" fontAlgn="base" latinLnBrk="0" hangingPunct="0">
                        <a:lnSpc>
                          <a:spcPct val="93000"/>
                        </a:lnSpc>
                        <a:spcBef>
                          <a:spcPts val="225"/>
                        </a:spcBef>
                        <a:spcAft>
                          <a:spcPct val="1500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US" sz="900" b="1" i="0" u="none" strike="noStrike" cap="none" normalizeH="0" baseline="0">
                          <a:ln>
                            <a:noFill/>
                          </a:ln>
                          <a:solidFill>
                            <a:srgbClr val="000000"/>
                          </a:solidFill>
                          <a:effectLst/>
                          <a:latin typeface="Arial" charset="0"/>
                          <a:ea typeface="ＭＳ Ｐゴシック" charset="0"/>
                          <a:cs typeface="Arial" charset="0"/>
                        </a:rPr>
                        <a:t>Chelsea</a:t>
                      </a:r>
                    </a:p>
                  </a:txBody>
                  <a:tcPr marL="90000" marR="45720" marT="54738"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chemeClr val="bg2"/>
                    </a:solidFill>
                  </a:tcPr>
                </a:tc>
              </a:tr>
              <a:tr h="293688">
                <a:tc>
                  <a:txBody>
                    <a:bodyPr/>
                    <a:lstStyle/>
                    <a:p>
                      <a:pPr marL="0" marR="0" lvl="0" indent="0" algn="l" defTabSz="457200" rtl="0" eaLnBrk="0" fontAlgn="base" latinLnBrk="0" hangingPunct="0">
                        <a:lnSpc>
                          <a:spcPct val="93000"/>
                        </a:lnSpc>
                        <a:spcBef>
                          <a:spcPts val="225"/>
                        </a:spcBef>
                        <a:spcAft>
                          <a:spcPct val="1500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US" sz="900" b="1" i="0" u="none" strike="noStrike" cap="none" normalizeH="0" baseline="0">
                          <a:ln>
                            <a:noFill/>
                          </a:ln>
                          <a:solidFill>
                            <a:srgbClr val="000000"/>
                          </a:solidFill>
                          <a:effectLst/>
                          <a:latin typeface="Arial" charset="0"/>
                          <a:ea typeface="ＭＳ Ｐゴシック" charset="0"/>
                          <a:cs typeface="Arial" charset="0"/>
                        </a:rPr>
                        <a:t>David</a:t>
                      </a:r>
                    </a:p>
                  </a:txBody>
                  <a:tcPr marL="90000" marR="45720" marT="54738"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chemeClr val="bg2"/>
                    </a:solidFill>
                  </a:tcPr>
                </a:tc>
              </a:tr>
              <a:tr h="293688">
                <a:tc>
                  <a:txBody>
                    <a:bodyPr/>
                    <a:lstStyle/>
                    <a:p>
                      <a:pPr marL="0" marR="0" lvl="0" indent="0" algn="l" defTabSz="457200" rtl="0" eaLnBrk="0" fontAlgn="base" latinLnBrk="0" hangingPunct="0">
                        <a:lnSpc>
                          <a:spcPct val="93000"/>
                        </a:lnSpc>
                        <a:spcBef>
                          <a:spcPts val="225"/>
                        </a:spcBef>
                        <a:spcAft>
                          <a:spcPct val="1500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US" sz="900" b="0" i="0" u="none" strike="noStrike" cap="none" normalizeH="0" baseline="0">
                          <a:ln>
                            <a:noFill/>
                          </a:ln>
                          <a:solidFill>
                            <a:srgbClr val="000000"/>
                          </a:solidFill>
                          <a:effectLst/>
                          <a:latin typeface="Arial" charset="0"/>
                          <a:ea typeface="ＭＳ Ｐゴシック" charset="0"/>
                          <a:cs typeface="Arial" charset="0"/>
                        </a:rPr>
                        <a:t>April</a:t>
                      </a:r>
                    </a:p>
                  </a:txBody>
                  <a:tcPr marL="90000" marR="45720" marT="54738"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chemeClr val="bg2"/>
                    </a:solidFill>
                  </a:tcPr>
                </a:tc>
              </a:tr>
              <a:tr h="293688">
                <a:tc>
                  <a:txBody>
                    <a:bodyPr/>
                    <a:lstStyle/>
                    <a:p>
                      <a:pPr marL="0" marR="0" lvl="0" indent="0" algn="l" defTabSz="457200" rtl="0" eaLnBrk="0" fontAlgn="base" latinLnBrk="0" hangingPunct="0">
                        <a:lnSpc>
                          <a:spcPct val="93000"/>
                        </a:lnSpc>
                        <a:spcBef>
                          <a:spcPts val="225"/>
                        </a:spcBef>
                        <a:spcAft>
                          <a:spcPct val="1500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US" sz="900" b="1" i="0" u="none" strike="noStrike" cap="none" normalizeH="0" baseline="0">
                          <a:ln>
                            <a:noFill/>
                          </a:ln>
                          <a:solidFill>
                            <a:srgbClr val="000000"/>
                          </a:solidFill>
                          <a:effectLst/>
                          <a:latin typeface="Arial" charset="0"/>
                          <a:ea typeface="ＭＳ Ｐゴシック" charset="0"/>
                          <a:cs typeface="Arial" charset="0"/>
                        </a:rPr>
                        <a:t>Chelsea</a:t>
                      </a:r>
                    </a:p>
                  </a:txBody>
                  <a:tcPr marL="90000" marR="45720" marT="54738"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chemeClr val="bg2"/>
                    </a:solidFill>
                  </a:tcPr>
                </a:tc>
              </a:tr>
              <a:tr h="293688">
                <a:tc>
                  <a:txBody>
                    <a:bodyPr/>
                    <a:lstStyle/>
                    <a:p>
                      <a:pPr marL="0" marR="0" lvl="0" indent="0" algn="l" defTabSz="457200" rtl="0" eaLnBrk="0" fontAlgn="base" latinLnBrk="0" hangingPunct="0">
                        <a:lnSpc>
                          <a:spcPct val="93000"/>
                        </a:lnSpc>
                        <a:spcBef>
                          <a:spcPts val="225"/>
                        </a:spcBef>
                        <a:spcAft>
                          <a:spcPct val="1500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US" sz="900" b="0" i="0" u="none" strike="noStrike" cap="none" normalizeH="0" baseline="0">
                          <a:ln>
                            <a:noFill/>
                          </a:ln>
                          <a:solidFill>
                            <a:srgbClr val="000000"/>
                          </a:solidFill>
                          <a:effectLst/>
                          <a:latin typeface="Arial" charset="0"/>
                          <a:ea typeface="ＭＳ Ｐゴシック" charset="0"/>
                          <a:cs typeface="Arial" charset="0"/>
                        </a:rPr>
                        <a:t>April</a:t>
                      </a:r>
                    </a:p>
                  </a:txBody>
                  <a:tcPr marL="90000" marR="45720" marT="54738"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chemeClr val="bg2"/>
                    </a:solidFill>
                  </a:tcPr>
                </a:tc>
              </a:tr>
              <a:tr h="293688">
                <a:tc>
                  <a:txBody>
                    <a:bodyPr/>
                    <a:lstStyle/>
                    <a:p>
                      <a:pPr marL="0" marR="0" lvl="0" indent="0" algn="l" defTabSz="457200" rtl="0" eaLnBrk="0" fontAlgn="base" latinLnBrk="0" hangingPunct="0">
                        <a:lnSpc>
                          <a:spcPct val="93000"/>
                        </a:lnSpc>
                        <a:spcBef>
                          <a:spcPts val="225"/>
                        </a:spcBef>
                        <a:spcAft>
                          <a:spcPct val="1500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US" sz="900" b="1" i="0" u="none" strike="noStrike" cap="none" normalizeH="0" baseline="0">
                          <a:ln>
                            <a:noFill/>
                          </a:ln>
                          <a:solidFill>
                            <a:srgbClr val="000000"/>
                          </a:solidFill>
                          <a:effectLst/>
                          <a:latin typeface="Arial" charset="0"/>
                          <a:ea typeface="ＭＳ Ｐゴシック" charset="0"/>
                          <a:cs typeface="Arial" charset="0"/>
                        </a:rPr>
                        <a:t>David</a:t>
                      </a:r>
                    </a:p>
                  </a:txBody>
                  <a:tcPr marL="90000" marR="45720" marT="54738"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chemeClr val="bg2"/>
                    </a:solidFill>
                  </a:tcPr>
                </a:tc>
              </a:tr>
            </a:tbl>
          </a:graphicData>
        </a:graphic>
      </p:graphicFrame>
      <p:sp>
        <p:nvSpPr>
          <p:cNvPr id="15" name="Text Box 44"/>
          <p:cNvSpPr txBox="1">
            <a:spLocks noChangeArrowheads="1"/>
          </p:cNvSpPr>
          <p:nvPr/>
        </p:nvSpPr>
        <p:spPr bwMode="auto">
          <a:xfrm>
            <a:off x="2895600" y="3200401"/>
            <a:ext cx="533400" cy="309958"/>
          </a:xfrm>
          <a:prstGeom prst="rect">
            <a:avLst/>
          </a:prstGeom>
          <a:solidFill>
            <a:schemeClr val="accent3">
              <a:lumMod val="40000"/>
              <a:lumOff val="60000"/>
            </a:schemeClr>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90000" tIns="46800" rIns="90000" bIns="46800">
            <a:spAutoFit/>
          </a:bodyPr>
          <a:lstStyle/>
          <a:p>
            <a:pPr algn="l" fontAlgn="auto">
              <a:spcBef>
                <a:spcPts val="0"/>
              </a:spcBef>
              <a:spcAft>
                <a:spcPts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400" b="1" dirty="0">
                <a:solidFill>
                  <a:srgbClr val="000000"/>
                </a:solidFill>
                <a:latin typeface="+mn-lt"/>
                <a:ea typeface="+mn-ea"/>
              </a:rPr>
              <a:t>w</a:t>
            </a:r>
            <a:r>
              <a:rPr lang="en-US" sz="1400" b="1" baseline="-25000" dirty="0">
                <a:solidFill>
                  <a:srgbClr val="000000"/>
                </a:solidFill>
                <a:latin typeface="+mn-lt"/>
                <a:ea typeface="+mn-ea"/>
              </a:rPr>
              <a:t>3</a:t>
            </a:r>
            <a:endParaRPr lang="en-US" sz="1400" baseline="-25000" dirty="0">
              <a:solidFill>
                <a:srgbClr val="000000"/>
              </a:solidFill>
              <a:latin typeface="+mn-lt"/>
              <a:ea typeface="+mn-ea"/>
            </a:endParaRPr>
          </a:p>
        </p:txBody>
      </p:sp>
      <p:sp>
        <p:nvSpPr>
          <p:cNvPr id="16" name="Text Box 44"/>
          <p:cNvSpPr txBox="1">
            <a:spLocks noChangeArrowheads="1"/>
          </p:cNvSpPr>
          <p:nvPr/>
        </p:nvSpPr>
        <p:spPr bwMode="auto">
          <a:xfrm>
            <a:off x="2895600" y="3804842"/>
            <a:ext cx="533400" cy="309958"/>
          </a:xfrm>
          <a:prstGeom prst="rect">
            <a:avLst/>
          </a:prstGeom>
          <a:solidFill>
            <a:schemeClr val="accent5">
              <a:lumMod val="75000"/>
            </a:schemeClr>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90000" tIns="46800" rIns="90000" bIns="46800">
            <a:spAutoFit/>
          </a:bodyPr>
          <a:lstStyle/>
          <a:p>
            <a:pPr algn="l" fontAlgn="auto">
              <a:spcBef>
                <a:spcPts val="0"/>
              </a:spcBef>
              <a:spcAft>
                <a:spcPts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400" b="1" dirty="0">
                <a:solidFill>
                  <a:srgbClr val="000000"/>
                </a:solidFill>
                <a:latin typeface="+mn-lt"/>
                <a:ea typeface="+mn-ea"/>
              </a:rPr>
              <a:t>w</a:t>
            </a:r>
            <a:r>
              <a:rPr lang="en-US" sz="1400" b="1" baseline="-25000" dirty="0">
                <a:solidFill>
                  <a:srgbClr val="000000"/>
                </a:solidFill>
                <a:latin typeface="+mn-lt"/>
                <a:ea typeface="+mn-ea"/>
              </a:rPr>
              <a:t>7</a:t>
            </a:r>
            <a:endParaRPr lang="en-US" sz="1400" baseline="-25000" dirty="0">
              <a:solidFill>
                <a:srgbClr val="000000"/>
              </a:solidFill>
              <a:latin typeface="+mn-lt"/>
              <a:ea typeface="+mn-ea"/>
            </a:endParaRPr>
          </a:p>
        </p:txBody>
      </p:sp>
      <p:sp>
        <p:nvSpPr>
          <p:cNvPr id="17" name="Text Box 44"/>
          <p:cNvSpPr txBox="1">
            <a:spLocks noChangeArrowheads="1"/>
          </p:cNvSpPr>
          <p:nvPr/>
        </p:nvSpPr>
        <p:spPr bwMode="auto">
          <a:xfrm>
            <a:off x="2895600" y="3505200"/>
            <a:ext cx="533400" cy="309958"/>
          </a:xfrm>
          <a:prstGeom prst="rect">
            <a:avLst/>
          </a:prstGeom>
          <a:solidFill>
            <a:srgbClr val="F5D3A1"/>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90000" tIns="46800" rIns="90000" bIns="46800">
            <a:spAutoFit/>
          </a:bodyPr>
          <a:lstStyle/>
          <a:p>
            <a:pPr algn="l" fontAlgn="auto">
              <a:spcBef>
                <a:spcPts val="0"/>
              </a:spcBef>
              <a:spcAft>
                <a:spcPts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400" b="1" dirty="0">
                <a:solidFill>
                  <a:srgbClr val="000000"/>
                </a:solidFill>
                <a:latin typeface="+mn-lt"/>
                <a:ea typeface="+mn-ea"/>
              </a:rPr>
              <a:t>w</a:t>
            </a:r>
            <a:r>
              <a:rPr lang="en-US" sz="1400" b="1" baseline="-25000" dirty="0">
                <a:solidFill>
                  <a:srgbClr val="000000"/>
                </a:solidFill>
                <a:latin typeface="+mn-lt"/>
                <a:ea typeface="+mn-ea"/>
              </a:rPr>
              <a:t>1</a:t>
            </a:r>
            <a:endParaRPr lang="en-US" sz="1400" baseline="-25000" dirty="0">
              <a:solidFill>
                <a:srgbClr val="000000"/>
              </a:solidFill>
              <a:latin typeface="+mn-lt"/>
              <a:ea typeface="+mn-ea"/>
            </a:endParaRPr>
          </a:p>
        </p:txBody>
      </p:sp>
      <p:sp>
        <p:nvSpPr>
          <p:cNvPr id="18" name="Text Box 44"/>
          <p:cNvSpPr txBox="1">
            <a:spLocks noChangeArrowheads="1"/>
          </p:cNvSpPr>
          <p:nvPr/>
        </p:nvSpPr>
        <p:spPr bwMode="auto">
          <a:xfrm>
            <a:off x="2895600" y="4114800"/>
            <a:ext cx="533400" cy="309958"/>
          </a:xfrm>
          <a:prstGeom prst="rect">
            <a:avLst/>
          </a:prstGeom>
          <a:solidFill>
            <a:schemeClr val="accent3">
              <a:lumMod val="40000"/>
              <a:lumOff val="60000"/>
            </a:schemeClr>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90000" tIns="46800" rIns="90000" bIns="46800">
            <a:spAutoFit/>
          </a:bodyPr>
          <a:lstStyle/>
          <a:p>
            <a:pPr algn="l" fontAlgn="auto">
              <a:spcBef>
                <a:spcPts val="0"/>
              </a:spcBef>
              <a:spcAft>
                <a:spcPts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400" b="1" dirty="0">
                <a:solidFill>
                  <a:srgbClr val="000000"/>
                </a:solidFill>
                <a:latin typeface="+mn-lt"/>
                <a:ea typeface="+mn-ea"/>
              </a:rPr>
              <a:t>w</a:t>
            </a:r>
            <a:r>
              <a:rPr lang="en-US" sz="1400" b="1" baseline="-25000" dirty="0">
                <a:solidFill>
                  <a:srgbClr val="000000"/>
                </a:solidFill>
                <a:latin typeface="+mn-lt"/>
                <a:ea typeface="+mn-ea"/>
              </a:rPr>
              <a:t>3</a:t>
            </a:r>
            <a:endParaRPr lang="en-US" sz="1400" baseline="-25000" dirty="0">
              <a:solidFill>
                <a:srgbClr val="000000"/>
              </a:solidFill>
              <a:latin typeface="+mn-lt"/>
              <a:ea typeface="+mn-ea"/>
            </a:endParaRPr>
          </a:p>
        </p:txBody>
      </p:sp>
      <p:sp>
        <p:nvSpPr>
          <p:cNvPr id="19" name="Text Box 44"/>
          <p:cNvSpPr txBox="1">
            <a:spLocks noChangeArrowheads="1"/>
          </p:cNvSpPr>
          <p:nvPr/>
        </p:nvSpPr>
        <p:spPr bwMode="auto">
          <a:xfrm>
            <a:off x="2895600" y="5029200"/>
            <a:ext cx="533400" cy="309958"/>
          </a:xfrm>
          <a:prstGeom prst="rect">
            <a:avLst/>
          </a:prstGeom>
          <a:solidFill>
            <a:schemeClr val="accent5">
              <a:lumMod val="75000"/>
            </a:schemeClr>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90000" tIns="46800" rIns="90000" bIns="46800">
            <a:spAutoFit/>
          </a:bodyPr>
          <a:lstStyle/>
          <a:p>
            <a:pPr algn="l" fontAlgn="auto">
              <a:spcBef>
                <a:spcPts val="0"/>
              </a:spcBef>
              <a:spcAft>
                <a:spcPts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400" b="1" dirty="0">
                <a:solidFill>
                  <a:srgbClr val="000000"/>
                </a:solidFill>
                <a:latin typeface="+mn-lt"/>
                <a:ea typeface="+mn-ea"/>
              </a:rPr>
              <a:t>w</a:t>
            </a:r>
            <a:r>
              <a:rPr lang="en-US" sz="1400" b="1" baseline="-25000" dirty="0">
                <a:solidFill>
                  <a:srgbClr val="000000"/>
                </a:solidFill>
                <a:latin typeface="+mn-lt"/>
                <a:ea typeface="+mn-ea"/>
              </a:rPr>
              <a:t>7</a:t>
            </a:r>
            <a:endParaRPr lang="en-US" sz="1400" baseline="-25000" dirty="0">
              <a:solidFill>
                <a:srgbClr val="000000"/>
              </a:solidFill>
              <a:latin typeface="+mn-lt"/>
              <a:ea typeface="+mn-ea"/>
            </a:endParaRPr>
          </a:p>
        </p:txBody>
      </p:sp>
      <p:sp>
        <p:nvSpPr>
          <p:cNvPr id="20" name="Text Box 44"/>
          <p:cNvSpPr txBox="1">
            <a:spLocks noChangeArrowheads="1"/>
          </p:cNvSpPr>
          <p:nvPr/>
        </p:nvSpPr>
        <p:spPr bwMode="auto">
          <a:xfrm>
            <a:off x="2895600" y="4719242"/>
            <a:ext cx="533400" cy="309958"/>
          </a:xfrm>
          <a:prstGeom prst="rect">
            <a:avLst/>
          </a:prstGeom>
          <a:solidFill>
            <a:schemeClr val="accent3">
              <a:lumMod val="40000"/>
              <a:lumOff val="60000"/>
            </a:schemeClr>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90000" tIns="46800" rIns="90000" bIns="46800">
            <a:spAutoFit/>
          </a:bodyPr>
          <a:lstStyle/>
          <a:p>
            <a:pPr algn="l" fontAlgn="auto">
              <a:spcBef>
                <a:spcPts val="0"/>
              </a:spcBef>
              <a:spcAft>
                <a:spcPts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400" b="1" dirty="0">
                <a:solidFill>
                  <a:srgbClr val="000000"/>
                </a:solidFill>
                <a:latin typeface="+mn-lt"/>
                <a:ea typeface="+mn-ea"/>
              </a:rPr>
              <a:t>w</a:t>
            </a:r>
            <a:r>
              <a:rPr lang="en-US" sz="1400" b="1" baseline="-25000" dirty="0">
                <a:solidFill>
                  <a:srgbClr val="000000"/>
                </a:solidFill>
                <a:latin typeface="+mn-lt"/>
                <a:ea typeface="+mn-ea"/>
              </a:rPr>
              <a:t>3</a:t>
            </a:r>
            <a:endParaRPr lang="en-US" sz="1400" baseline="-25000" dirty="0">
              <a:solidFill>
                <a:srgbClr val="000000"/>
              </a:solidFill>
              <a:latin typeface="+mn-lt"/>
              <a:ea typeface="+mn-ea"/>
            </a:endParaRPr>
          </a:p>
        </p:txBody>
      </p:sp>
      <p:sp>
        <p:nvSpPr>
          <p:cNvPr id="21" name="Text Box 44"/>
          <p:cNvSpPr txBox="1">
            <a:spLocks noChangeArrowheads="1"/>
          </p:cNvSpPr>
          <p:nvPr/>
        </p:nvSpPr>
        <p:spPr bwMode="auto">
          <a:xfrm>
            <a:off x="2895600" y="4414442"/>
            <a:ext cx="533400" cy="309958"/>
          </a:xfrm>
          <a:prstGeom prst="rect">
            <a:avLst/>
          </a:prstGeom>
          <a:solidFill>
            <a:srgbClr val="F5D3A1"/>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90000" tIns="46800" rIns="90000" bIns="46800">
            <a:spAutoFit/>
          </a:bodyPr>
          <a:lstStyle/>
          <a:p>
            <a:pPr algn="l" fontAlgn="auto">
              <a:spcBef>
                <a:spcPts val="0"/>
              </a:spcBef>
              <a:spcAft>
                <a:spcPts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400" b="1" dirty="0">
                <a:solidFill>
                  <a:srgbClr val="000000"/>
                </a:solidFill>
                <a:latin typeface="+mn-lt"/>
                <a:ea typeface="+mn-ea"/>
              </a:rPr>
              <a:t>w</a:t>
            </a:r>
            <a:r>
              <a:rPr lang="en-US" sz="1400" b="1" baseline="-25000" dirty="0">
                <a:solidFill>
                  <a:srgbClr val="000000"/>
                </a:solidFill>
                <a:latin typeface="+mn-lt"/>
                <a:ea typeface="+mn-ea"/>
              </a:rPr>
              <a:t>1</a:t>
            </a:r>
            <a:endParaRPr lang="en-US" sz="1400" baseline="-25000" dirty="0">
              <a:solidFill>
                <a:srgbClr val="000000"/>
              </a:solidFill>
              <a:latin typeface="+mn-lt"/>
              <a:ea typeface="+mn-ea"/>
            </a:endParaRPr>
          </a:p>
        </p:txBody>
      </p:sp>
      <p:sp>
        <p:nvSpPr>
          <p:cNvPr id="209983" name="TextBox 21"/>
          <p:cNvSpPr txBox="1">
            <a:spLocks noChangeArrowheads="1"/>
          </p:cNvSpPr>
          <p:nvPr/>
        </p:nvSpPr>
        <p:spPr bwMode="auto">
          <a:xfrm>
            <a:off x="3429000" y="3124200"/>
            <a:ext cx="457200"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l" eaLnBrk="1" hangingPunct="1">
              <a:spcBef>
                <a:spcPct val="0"/>
              </a:spcBef>
            </a:pPr>
            <a:r>
              <a:rPr lang="en-US" altLang="en-US" sz="2000" b="1">
                <a:solidFill>
                  <a:srgbClr val="FF0000"/>
                </a:solidFill>
                <a:sym typeface="Wingdings" panose="05000000000000000000" pitchFamily="2" charset="2"/>
              </a:rPr>
              <a:t></a:t>
            </a:r>
          </a:p>
          <a:p>
            <a:pPr algn="l" eaLnBrk="1" hangingPunct="1">
              <a:spcBef>
                <a:spcPct val="0"/>
              </a:spcBef>
            </a:pPr>
            <a:r>
              <a:rPr lang="en-US" altLang="en-US" sz="2000">
                <a:solidFill>
                  <a:srgbClr val="639729"/>
                </a:solidFill>
                <a:sym typeface="Wingdings" panose="05000000000000000000" pitchFamily="2" charset="2"/>
              </a:rPr>
              <a:t></a:t>
            </a:r>
          </a:p>
          <a:p>
            <a:pPr algn="l" eaLnBrk="1" hangingPunct="1">
              <a:spcBef>
                <a:spcPct val="0"/>
              </a:spcBef>
            </a:pPr>
            <a:r>
              <a:rPr lang="en-US" altLang="en-US" sz="2000">
                <a:solidFill>
                  <a:srgbClr val="639729"/>
                </a:solidFill>
                <a:sym typeface="Wingdings" panose="05000000000000000000" pitchFamily="2" charset="2"/>
              </a:rPr>
              <a:t> </a:t>
            </a:r>
          </a:p>
          <a:p>
            <a:pPr algn="l" eaLnBrk="1" hangingPunct="1">
              <a:spcBef>
                <a:spcPct val="0"/>
              </a:spcBef>
            </a:pPr>
            <a:r>
              <a:rPr lang="en-US" altLang="en-US" sz="2000" b="1">
                <a:solidFill>
                  <a:srgbClr val="FF0000"/>
                </a:solidFill>
                <a:sym typeface="Wingdings" panose="05000000000000000000" pitchFamily="2" charset="2"/>
              </a:rPr>
              <a:t></a:t>
            </a:r>
          </a:p>
          <a:p>
            <a:pPr algn="l" eaLnBrk="1" hangingPunct="1">
              <a:spcBef>
                <a:spcPct val="0"/>
              </a:spcBef>
            </a:pPr>
            <a:r>
              <a:rPr lang="en-US" altLang="en-US" sz="2000">
                <a:solidFill>
                  <a:srgbClr val="FF0000"/>
                </a:solidFill>
                <a:sym typeface="Wingdings" panose="05000000000000000000" pitchFamily="2" charset="2"/>
              </a:rPr>
              <a:t></a:t>
            </a:r>
          </a:p>
          <a:p>
            <a:pPr algn="l" eaLnBrk="1" hangingPunct="1">
              <a:spcBef>
                <a:spcPct val="0"/>
              </a:spcBef>
            </a:pPr>
            <a:r>
              <a:rPr lang="en-US" altLang="en-US" sz="2000" b="1">
                <a:solidFill>
                  <a:srgbClr val="639729"/>
                </a:solidFill>
                <a:sym typeface="Wingdings" panose="05000000000000000000" pitchFamily="2" charset="2"/>
              </a:rPr>
              <a:t></a:t>
            </a:r>
          </a:p>
          <a:p>
            <a:pPr algn="l" eaLnBrk="1" hangingPunct="1">
              <a:spcBef>
                <a:spcPct val="0"/>
              </a:spcBef>
            </a:pPr>
            <a:r>
              <a:rPr lang="en-US" altLang="en-US" sz="2000">
                <a:solidFill>
                  <a:srgbClr val="639729"/>
                </a:solidFill>
                <a:sym typeface="Wingdings" panose="05000000000000000000" pitchFamily="2" charset="2"/>
              </a:rPr>
              <a:t></a:t>
            </a:r>
          </a:p>
        </p:txBody>
      </p:sp>
      <p:sp>
        <p:nvSpPr>
          <p:cNvPr id="23" name="TextBox 22"/>
          <p:cNvSpPr txBox="1">
            <a:spLocks noChangeArrowheads="1"/>
          </p:cNvSpPr>
          <p:nvPr/>
        </p:nvSpPr>
        <p:spPr bwMode="auto">
          <a:xfrm>
            <a:off x="228600" y="2286000"/>
            <a:ext cx="50292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l" eaLnBrk="1" hangingPunct="1">
              <a:spcBef>
                <a:spcPct val="0"/>
              </a:spcBef>
            </a:pPr>
            <a:r>
              <a:rPr lang="en-US" altLang="en-US" sz="2000" b="1">
                <a:solidFill>
                  <a:schemeClr val="tx1"/>
                </a:solidFill>
              </a:rPr>
              <a:t>Possible approach:</a:t>
            </a:r>
          </a:p>
          <a:p>
            <a:pPr algn="l" eaLnBrk="1" hangingPunct="1">
              <a:spcBef>
                <a:spcPct val="0"/>
              </a:spcBef>
            </a:pPr>
            <a:r>
              <a:rPr lang="en-US" altLang="en-US" sz="1800">
                <a:solidFill>
                  <a:schemeClr val="tx1"/>
                </a:solidFill>
              </a:rPr>
              <a:t>Label of an entry = </a:t>
            </a:r>
          </a:p>
          <a:p>
            <a:pPr algn="l" eaLnBrk="1" hangingPunct="1">
              <a:spcBef>
                <a:spcPct val="0"/>
              </a:spcBef>
            </a:pPr>
            <a:r>
              <a:rPr lang="en-US" altLang="en-US" sz="1800">
                <a:solidFill>
                  <a:schemeClr val="tx1"/>
                </a:solidFill>
              </a:rPr>
              <a:t>Empirical </a:t>
            </a:r>
            <a:r>
              <a:rPr lang="en-US" altLang="en-US" sz="1800" b="1">
                <a:solidFill>
                  <a:schemeClr val="tx1"/>
                </a:solidFill>
              </a:rPr>
              <a:t>fraction</a:t>
            </a:r>
            <a:r>
              <a:rPr lang="en-US" altLang="en-US" sz="1800">
                <a:solidFill>
                  <a:schemeClr val="tx1"/>
                </a:solidFill>
              </a:rPr>
              <a:t> of true positives </a:t>
            </a:r>
          </a:p>
        </p:txBody>
      </p:sp>
      <p:sp>
        <p:nvSpPr>
          <p:cNvPr id="24" name="TextBox 23"/>
          <p:cNvSpPr txBox="1">
            <a:spLocks noChangeArrowheads="1"/>
          </p:cNvSpPr>
          <p:nvPr/>
        </p:nvSpPr>
        <p:spPr bwMode="auto">
          <a:xfrm>
            <a:off x="228600" y="3886200"/>
            <a:ext cx="1641475" cy="738188"/>
          </a:xfrm>
          <a:prstGeom prst="rect">
            <a:avLst/>
          </a:prstGeom>
          <a:solidFill>
            <a:srgbClr val="FFEEB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l" eaLnBrk="1" hangingPunct="1">
              <a:spcBef>
                <a:spcPct val="0"/>
              </a:spcBef>
            </a:pPr>
            <a:r>
              <a:rPr lang="en-US" altLang="en-US" sz="1400" b="1">
                <a:solidFill>
                  <a:schemeClr val="tx1"/>
                </a:solidFill>
              </a:rPr>
              <a:t>w</a:t>
            </a:r>
            <a:r>
              <a:rPr lang="en-US" altLang="en-US" sz="1400" b="1" baseline="-25000">
                <a:solidFill>
                  <a:schemeClr val="tx1"/>
                </a:solidFill>
              </a:rPr>
              <a:t>3  </a:t>
            </a:r>
            <a:r>
              <a:rPr lang="en-US" altLang="en-US" sz="1400" b="1">
                <a:solidFill>
                  <a:schemeClr val="tx1"/>
                </a:solidFill>
              </a:rPr>
              <a:t>april:        0.33</a:t>
            </a:r>
          </a:p>
          <a:p>
            <a:pPr algn="l" eaLnBrk="1" hangingPunct="1">
              <a:spcBef>
                <a:spcPct val="0"/>
              </a:spcBef>
            </a:pPr>
            <a:r>
              <a:rPr lang="en-US" altLang="en-US" sz="1400">
                <a:solidFill>
                  <a:schemeClr val="tx1"/>
                </a:solidFill>
              </a:rPr>
              <a:t>w</a:t>
            </a:r>
            <a:r>
              <a:rPr lang="en-US" altLang="en-US" sz="1400" baseline="-25000">
                <a:solidFill>
                  <a:schemeClr val="tx1"/>
                </a:solidFill>
              </a:rPr>
              <a:t>1  </a:t>
            </a:r>
            <a:r>
              <a:rPr lang="en-US" altLang="en-US" sz="1400">
                <a:solidFill>
                  <a:schemeClr val="tx1"/>
                </a:solidFill>
              </a:rPr>
              <a:t>chelsea:   0.50</a:t>
            </a:r>
          </a:p>
          <a:p>
            <a:pPr algn="l" eaLnBrk="1" hangingPunct="1">
              <a:spcBef>
                <a:spcPct val="0"/>
              </a:spcBef>
            </a:pPr>
            <a:r>
              <a:rPr lang="en-US" altLang="en-US" sz="1400">
                <a:solidFill>
                  <a:schemeClr val="tx1"/>
                </a:solidFill>
              </a:rPr>
              <a:t>w</a:t>
            </a:r>
            <a:r>
              <a:rPr lang="en-US" altLang="en-US" sz="1400" baseline="-25000">
                <a:solidFill>
                  <a:schemeClr val="tx1"/>
                </a:solidFill>
              </a:rPr>
              <a:t>7  </a:t>
            </a:r>
            <a:r>
              <a:rPr lang="en-US" altLang="en-US" sz="1400">
                <a:solidFill>
                  <a:schemeClr val="tx1"/>
                </a:solidFill>
              </a:rPr>
              <a:t>david:       1.00</a:t>
            </a:r>
            <a:endParaRPr lang="en-US" altLang="en-US" sz="1400" b="1">
              <a:solidFill>
                <a:schemeClr val="tx1"/>
              </a:solidFill>
            </a:endParaRPr>
          </a:p>
        </p:txBody>
      </p:sp>
      <p:sp>
        <p:nvSpPr>
          <p:cNvPr id="25" name="TextBox 24"/>
          <p:cNvSpPr txBox="1">
            <a:spLocks noChangeArrowheads="1"/>
          </p:cNvSpPr>
          <p:nvPr/>
        </p:nvSpPr>
        <p:spPr bwMode="auto">
          <a:xfrm>
            <a:off x="4876800" y="3657600"/>
            <a:ext cx="41148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l" eaLnBrk="1" hangingPunct="1">
              <a:spcBef>
                <a:spcPct val="0"/>
              </a:spcBef>
            </a:pPr>
            <a:r>
              <a:rPr lang="en-US" altLang="en-US" sz="1800" b="1">
                <a:solidFill>
                  <a:srgbClr val="C00000"/>
                </a:solidFill>
              </a:rPr>
              <a:t>Empirical estimation does not work!</a:t>
            </a:r>
            <a:r>
              <a:rPr lang="en-US" altLang="en-US" sz="1800" b="1">
                <a:solidFill>
                  <a:schemeClr val="tx1"/>
                </a:solidFill>
              </a:rPr>
              <a:t> </a:t>
            </a:r>
          </a:p>
          <a:p>
            <a:pPr algn="l" eaLnBrk="1" hangingPunct="1">
              <a:spcBef>
                <a:spcPct val="0"/>
              </a:spcBef>
              <a:buFont typeface="Arial" panose="020B0604020202020204" pitchFamily="34" charset="0"/>
              <a:buChar char="•"/>
            </a:pPr>
            <a:r>
              <a:rPr lang="en-US" altLang="en-US" sz="1800">
                <a:solidFill>
                  <a:schemeClr val="tx1"/>
                </a:solidFill>
              </a:rPr>
              <a:t>  Arbitrary monotone Boolean expressions</a:t>
            </a:r>
          </a:p>
          <a:p>
            <a:pPr algn="l" eaLnBrk="1" hangingPunct="1">
              <a:spcBef>
                <a:spcPct val="0"/>
              </a:spcBef>
              <a:buFont typeface="Arial" panose="020B0604020202020204" pitchFamily="34" charset="0"/>
              <a:buChar char="•"/>
            </a:pPr>
            <a:r>
              <a:rPr lang="en-US" altLang="en-US" sz="1800">
                <a:solidFill>
                  <a:schemeClr val="tx1"/>
                </a:solidFill>
              </a:rPr>
              <a:t> Very few or no labels available!</a:t>
            </a:r>
          </a:p>
          <a:p>
            <a:pPr algn="l" eaLnBrk="1" hangingPunct="1">
              <a:spcBef>
                <a:spcPct val="0"/>
              </a:spcBef>
              <a:buFont typeface="Arial" panose="020B0604020202020204" pitchFamily="34" charset="0"/>
              <a:buChar char="•"/>
            </a:pPr>
            <a:endParaRPr lang="en-US" altLang="en-US" sz="1800">
              <a:solidFill>
                <a:schemeClr val="tx1"/>
              </a:solidFill>
            </a:endParaRPr>
          </a:p>
          <a:p>
            <a:pPr algn="l" eaLnBrk="1" hangingPunct="1">
              <a:spcBef>
                <a:spcPct val="0"/>
              </a:spcBef>
              <a:buFont typeface="Arial" panose="020B0604020202020204" pitchFamily="34" charset="0"/>
              <a:buChar char="•"/>
            </a:pPr>
            <a:r>
              <a:rPr lang="en-US" altLang="en-US" sz="1800">
                <a:solidFill>
                  <a:schemeClr val="tx1"/>
                </a:solidFill>
              </a:rPr>
              <a:t> </a:t>
            </a:r>
            <a:r>
              <a:rPr lang="en-US" altLang="en-US" sz="1800">
                <a:solidFill>
                  <a:srgbClr val="C00000"/>
                </a:solidFill>
              </a:rPr>
              <a:t> </a:t>
            </a:r>
            <a:r>
              <a:rPr lang="en-US" altLang="en-US" sz="1800">
                <a:solidFill>
                  <a:schemeClr val="tx1"/>
                </a:solidFill>
              </a:rPr>
              <a:t>We assume a statistical model and estimate labels using </a:t>
            </a:r>
          </a:p>
          <a:p>
            <a:pPr algn="l" eaLnBrk="1" hangingPunct="1">
              <a:spcBef>
                <a:spcPct val="0"/>
              </a:spcBef>
            </a:pPr>
            <a:r>
              <a:rPr lang="en-US" altLang="en-US" sz="1800" b="1">
                <a:solidFill>
                  <a:srgbClr val="FF0000"/>
                </a:solidFill>
              </a:rPr>
              <a:t>Expectation-Maximization </a:t>
            </a:r>
            <a:r>
              <a:rPr lang="en-US" altLang="en-US" sz="1800">
                <a:solidFill>
                  <a:schemeClr val="tx1"/>
                </a:solidFill>
              </a:rPr>
              <a:t>algorithm</a:t>
            </a:r>
          </a:p>
        </p:txBody>
      </p:sp>
      <p:sp>
        <p:nvSpPr>
          <p:cNvPr id="26" name="Oval Callout 25"/>
          <p:cNvSpPr/>
          <p:nvPr/>
        </p:nvSpPr>
        <p:spPr>
          <a:xfrm>
            <a:off x="3810000" y="2895600"/>
            <a:ext cx="533400" cy="381000"/>
          </a:xfrm>
          <a:prstGeom prst="wedgeEllipseCallout">
            <a:avLst>
              <a:gd name="adj1" fmla="val -54095"/>
              <a:gd name="adj2" fmla="val 73246"/>
            </a:avLst>
          </a:prstGeom>
          <a:solidFill>
            <a:srgbClr val="FF0000">
              <a:alpha val="14902"/>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800" b="1" dirty="0">
                <a:solidFill>
                  <a:schemeClr val="tx1"/>
                </a:solidFill>
              </a:rPr>
              <a:t>0</a:t>
            </a:r>
          </a:p>
        </p:txBody>
      </p:sp>
      <p:sp>
        <p:nvSpPr>
          <p:cNvPr id="27" name="Oval Callout 26"/>
          <p:cNvSpPr/>
          <p:nvPr/>
        </p:nvSpPr>
        <p:spPr>
          <a:xfrm>
            <a:off x="3886200" y="3505200"/>
            <a:ext cx="533400" cy="381000"/>
          </a:xfrm>
          <a:prstGeom prst="wedgeEllipseCallout">
            <a:avLst>
              <a:gd name="adj1" fmla="val -72006"/>
              <a:gd name="adj2" fmla="val 76828"/>
            </a:avLst>
          </a:prstGeom>
          <a:solidFill>
            <a:schemeClr val="accent6">
              <a:lumMod val="60000"/>
              <a:lumOff val="40000"/>
              <a:alpha val="14902"/>
            </a:schemeClr>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800" b="1" dirty="0">
                <a:solidFill>
                  <a:schemeClr val="tx1"/>
                </a:solidFill>
              </a:rPr>
              <a:t>1</a:t>
            </a:r>
          </a:p>
        </p:txBody>
      </p:sp>
      <p:sp>
        <p:nvSpPr>
          <p:cNvPr id="28" name="Text Box 44"/>
          <p:cNvSpPr txBox="1">
            <a:spLocks noChangeArrowheads="1"/>
          </p:cNvSpPr>
          <p:nvPr/>
        </p:nvSpPr>
        <p:spPr bwMode="auto">
          <a:xfrm>
            <a:off x="2895600" y="5872558"/>
            <a:ext cx="533400" cy="309958"/>
          </a:xfrm>
          <a:prstGeom prst="rect">
            <a:avLst/>
          </a:prstGeom>
          <a:solidFill>
            <a:schemeClr val="accent5">
              <a:lumMod val="75000"/>
            </a:schemeClr>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90000" tIns="46800" rIns="90000" bIns="46800">
            <a:spAutoFit/>
          </a:bodyPr>
          <a:lstStyle/>
          <a:p>
            <a:pPr algn="l" fontAlgn="auto">
              <a:spcBef>
                <a:spcPts val="0"/>
              </a:spcBef>
              <a:spcAft>
                <a:spcPts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400" b="1" dirty="0">
                <a:solidFill>
                  <a:srgbClr val="000000"/>
                </a:solidFill>
                <a:latin typeface="+mn-lt"/>
                <a:ea typeface="+mn-ea"/>
              </a:rPr>
              <a:t>w</a:t>
            </a:r>
            <a:r>
              <a:rPr lang="en-US" sz="1400" b="1" baseline="-25000" dirty="0">
                <a:solidFill>
                  <a:srgbClr val="000000"/>
                </a:solidFill>
                <a:latin typeface="+mn-lt"/>
                <a:ea typeface="+mn-ea"/>
              </a:rPr>
              <a:t>7</a:t>
            </a:r>
            <a:endParaRPr lang="en-US" sz="1400" baseline="-25000" dirty="0">
              <a:solidFill>
                <a:srgbClr val="000000"/>
              </a:solidFill>
              <a:latin typeface="+mn-lt"/>
              <a:ea typeface="+mn-ea"/>
            </a:endParaRPr>
          </a:p>
        </p:txBody>
      </p:sp>
      <p:sp>
        <p:nvSpPr>
          <p:cNvPr id="29" name="Text Box 44"/>
          <p:cNvSpPr txBox="1">
            <a:spLocks noChangeArrowheads="1"/>
          </p:cNvSpPr>
          <p:nvPr/>
        </p:nvSpPr>
        <p:spPr bwMode="auto">
          <a:xfrm>
            <a:off x="2895600" y="5562600"/>
            <a:ext cx="533400" cy="309958"/>
          </a:xfrm>
          <a:prstGeom prst="rect">
            <a:avLst/>
          </a:prstGeom>
          <a:solidFill>
            <a:schemeClr val="accent3">
              <a:lumMod val="40000"/>
              <a:lumOff val="60000"/>
            </a:schemeClr>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90000" tIns="46800" rIns="90000" bIns="46800">
            <a:spAutoFit/>
          </a:bodyPr>
          <a:lstStyle/>
          <a:p>
            <a:pPr algn="l" fontAlgn="auto">
              <a:spcBef>
                <a:spcPts val="0"/>
              </a:spcBef>
              <a:spcAft>
                <a:spcPts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400" b="1" dirty="0">
                <a:solidFill>
                  <a:srgbClr val="000000"/>
                </a:solidFill>
                <a:latin typeface="+mn-lt"/>
                <a:ea typeface="+mn-ea"/>
              </a:rPr>
              <a:t>w</a:t>
            </a:r>
            <a:r>
              <a:rPr lang="en-US" sz="1400" b="1" baseline="-25000" dirty="0">
                <a:solidFill>
                  <a:srgbClr val="000000"/>
                </a:solidFill>
                <a:latin typeface="+mn-lt"/>
                <a:ea typeface="+mn-ea"/>
              </a:rPr>
              <a:t>3</a:t>
            </a:r>
            <a:endParaRPr lang="en-US" sz="1400" baseline="-25000" dirty="0">
              <a:solidFill>
                <a:srgbClr val="000000"/>
              </a:solidFill>
              <a:latin typeface="+mn-lt"/>
              <a:ea typeface="+mn-ea"/>
            </a:endParaRPr>
          </a:p>
        </p:txBody>
      </p:sp>
      <p:sp>
        <p:nvSpPr>
          <p:cNvPr id="30" name="Text Box 44"/>
          <p:cNvSpPr txBox="1">
            <a:spLocks noChangeArrowheads="1"/>
          </p:cNvSpPr>
          <p:nvPr/>
        </p:nvSpPr>
        <p:spPr bwMode="auto">
          <a:xfrm>
            <a:off x="2895600" y="5257800"/>
            <a:ext cx="533400" cy="309958"/>
          </a:xfrm>
          <a:prstGeom prst="rect">
            <a:avLst/>
          </a:prstGeom>
          <a:solidFill>
            <a:srgbClr val="F5D3A1"/>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90000" tIns="46800" rIns="90000" bIns="46800">
            <a:spAutoFit/>
          </a:bodyPr>
          <a:lstStyle/>
          <a:p>
            <a:pPr algn="l" fontAlgn="auto">
              <a:spcBef>
                <a:spcPts val="0"/>
              </a:spcBef>
              <a:spcAft>
                <a:spcPts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400" b="1" dirty="0">
                <a:solidFill>
                  <a:srgbClr val="000000"/>
                </a:solidFill>
                <a:latin typeface="+mn-lt"/>
                <a:ea typeface="+mn-ea"/>
              </a:rPr>
              <a:t>w</a:t>
            </a:r>
            <a:r>
              <a:rPr lang="en-US" sz="1400" b="1" baseline="-25000" dirty="0">
                <a:solidFill>
                  <a:srgbClr val="000000"/>
                </a:solidFill>
                <a:latin typeface="+mn-lt"/>
                <a:ea typeface="+mn-ea"/>
              </a:rPr>
              <a:t>1</a:t>
            </a:r>
            <a:endParaRPr lang="en-US" sz="1400" baseline="-25000" dirty="0">
              <a:solidFill>
                <a:srgbClr val="000000"/>
              </a:solidFill>
              <a:latin typeface="+mn-lt"/>
              <a:ea typeface="+mn-ea"/>
            </a:endParaRPr>
          </a:p>
        </p:txBody>
      </p:sp>
      <p:sp>
        <p:nvSpPr>
          <p:cNvPr id="31" name="Down Arrow 30"/>
          <p:cNvSpPr/>
          <p:nvPr/>
        </p:nvSpPr>
        <p:spPr>
          <a:xfrm rot="7578359">
            <a:off x="3238500" y="2395538"/>
            <a:ext cx="808038" cy="3929062"/>
          </a:xfrm>
          <a:prstGeom prst="downArrow">
            <a:avLst/>
          </a:prstGeom>
          <a:solidFill>
            <a:srgbClr val="FFC00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sz="1800" dirty="0"/>
          </a:p>
        </p:txBody>
      </p:sp>
      <p:sp>
        <p:nvSpPr>
          <p:cNvPr id="32" name="TextBox 31"/>
          <p:cNvSpPr txBox="1">
            <a:spLocks noChangeArrowheads="1"/>
          </p:cNvSpPr>
          <p:nvPr/>
        </p:nvSpPr>
        <p:spPr bwMode="auto">
          <a:xfrm rot="2099066">
            <a:off x="2933700" y="4237038"/>
            <a:ext cx="16002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algn="l" eaLnBrk="1" hangingPunct="1">
              <a:spcBef>
                <a:spcPct val="0"/>
              </a:spcBef>
            </a:pPr>
            <a:r>
              <a:rPr lang="en-US" altLang="en-US" sz="1800" b="1">
                <a:solidFill>
                  <a:schemeClr val="tx1"/>
                </a:solidFill>
              </a:rPr>
              <a:t>Reduces to</a:t>
            </a:r>
          </a:p>
        </p:txBody>
      </p:sp>
      <p:graphicFrame>
        <p:nvGraphicFramePr>
          <p:cNvPr id="33" name="Group 98"/>
          <p:cNvGraphicFramePr>
            <a:graphicFrameLocks noGrp="1"/>
          </p:cNvGraphicFramePr>
          <p:nvPr/>
        </p:nvGraphicFramePr>
        <p:xfrm>
          <a:off x="1981200" y="5257800"/>
          <a:ext cx="914400" cy="881064"/>
        </p:xfrm>
        <a:graphic>
          <a:graphicData uri="http://schemas.openxmlformats.org/drawingml/2006/table">
            <a:tbl>
              <a:tblPr/>
              <a:tblGrid>
                <a:gridCol w="914400"/>
              </a:tblGrid>
              <a:tr h="293688">
                <a:tc>
                  <a:txBody>
                    <a:bodyPr/>
                    <a:lstStyle/>
                    <a:p>
                      <a:pPr marL="0" marR="0" lvl="0" indent="0" algn="l" defTabSz="457200" rtl="0" eaLnBrk="0" fontAlgn="base" latinLnBrk="0" hangingPunct="0">
                        <a:lnSpc>
                          <a:spcPct val="93000"/>
                        </a:lnSpc>
                        <a:spcBef>
                          <a:spcPts val="225"/>
                        </a:spcBef>
                        <a:spcAft>
                          <a:spcPct val="1500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US" sz="900" b="1" i="0" u="none" strike="noStrike" cap="none" normalizeH="0" baseline="0">
                          <a:ln>
                            <a:noFill/>
                          </a:ln>
                          <a:solidFill>
                            <a:srgbClr val="000000"/>
                          </a:solidFill>
                          <a:effectLst/>
                          <a:latin typeface="Arial" charset="0"/>
                          <a:ea typeface="ＭＳ Ｐゴシック" charset="0"/>
                          <a:cs typeface="Arial" charset="0"/>
                        </a:rPr>
                        <a:t>Chelsea</a:t>
                      </a:r>
                    </a:p>
                  </a:txBody>
                  <a:tcPr marL="90000" marR="45720" marT="54738"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59AAF2"/>
                    </a:solidFill>
                  </a:tcPr>
                </a:tc>
              </a:tr>
              <a:tr h="293688">
                <a:tc>
                  <a:txBody>
                    <a:bodyPr/>
                    <a:lstStyle/>
                    <a:p>
                      <a:pPr marL="0" marR="0" lvl="0" indent="0" algn="l" defTabSz="457200" rtl="0" eaLnBrk="0" fontAlgn="base" latinLnBrk="0" hangingPunct="0">
                        <a:lnSpc>
                          <a:spcPct val="93000"/>
                        </a:lnSpc>
                        <a:spcBef>
                          <a:spcPts val="225"/>
                        </a:spcBef>
                        <a:spcAft>
                          <a:spcPct val="1500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US" sz="900" b="0" i="0" u="none" strike="noStrike" cap="none" normalizeH="0" baseline="0">
                          <a:ln>
                            <a:noFill/>
                          </a:ln>
                          <a:solidFill>
                            <a:srgbClr val="000000"/>
                          </a:solidFill>
                          <a:effectLst/>
                          <a:latin typeface="Arial" charset="0"/>
                          <a:ea typeface="ＭＳ Ｐゴシック" charset="0"/>
                          <a:cs typeface="Arial" charset="0"/>
                        </a:rPr>
                        <a:t>April</a:t>
                      </a:r>
                    </a:p>
                  </a:txBody>
                  <a:tcPr marL="90000" marR="45720" marT="54738"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59AAF2"/>
                    </a:solidFill>
                  </a:tcPr>
                </a:tc>
              </a:tr>
              <a:tr h="293688">
                <a:tc>
                  <a:txBody>
                    <a:bodyPr/>
                    <a:lstStyle/>
                    <a:p>
                      <a:pPr marL="0" marR="0" lvl="0" indent="0" algn="l" defTabSz="457200" rtl="0" eaLnBrk="0" fontAlgn="base" latinLnBrk="0" hangingPunct="0">
                        <a:lnSpc>
                          <a:spcPct val="93000"/>
                        </a:lnSpc>
                        <a:spcBef>
                          <a:spcPts val="225"/>
                        </a:spcBef>
                        <a:spcAft>
                          <a:spcPct val="1500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US" sz="900" b="1" i="0" u="none" strike="noStrike" cap="none" normalizeH="0" baseline="0">
                          <a:ln>
                            <a:noFill/>
                          </a:ln>
                          <a:solidFill>
                            <a:srgbClr val="000000"/>
                          </a:solidFill>
                          <a:effectLst/>
                          <a:latin typeface="Arial" charset="0"/>
                          <a:ea typeface="ＭＳ Ｐゴシック" charset="0"/>
                          <a:cs typeface="Arial" charset="0"/>
                        </a:rPr>
                        <a:t>David</a:t>
                      </a:r>
                    </a:p>
                  </a:txBody>
                  <a:tcPr marL="90000" marR="45720" marT="54738" marB="46800" horzOverflow="overflow">
                    <a:lnL w="5760" cap="flat" cmpd="sng" algn="ctr">
                      <a:solidFill>
                        <a:srgbClr val="000000"/>
                      </a:solidFill>
                      <a:prstDash val="solid"/>
                      <a:round/>
                      <a:headEnd type="none" w="med" len="med"/>
                      <a:tailEnd type="none" w="med" len="med"/>
                    </a:lnL>
                    <a:lnR w="5760" cap="flat" cmpd="sng" algn="ctr">
                      <a:solidFill>
                        <a:srgbClr val="000000"/>
                      </a:solidFill>
                      <a:prstDash val="solid"/>
                      <a:round/>
                      <a:headEnd type="none" w="med" len="med"/>
                      <a:tailEnd type="none" w="med" len="med"/>
                    </a:lnR>
                    <a:lnT w="5760" cap="flat" cmpd="sng" algn="ctr">
                      <a:solidFill>
                        <a:srgbClr val="000000"/>
                      </a:solidFill>
                      <a:prstDash val="solid"/>
                      <a:round/>
                      <a:headEnd type="none" w="med" len="med"/>
                      <a:tailEnd type="none" w="med" len="med"/>
                    </a:lnT>
                    <a:lnB w="5760" cap="flat" cmpd="sng" algn="ctr">
                      <a:solidFill>
                        <a:srgbClr val="000000"/>
                      </a:solidFill>
                      <a:prstDash val="solid"/>
                      <a:round/>
                      <a:headEnd type="none" w="med" len="med"/>
                      <a:tailEnd type="none" w="med" len="med"/>
                    </a:lnB>
                    <a:lnTlToBr>
                      <a:noFill/>
                    </a:lnTlToBr>
                    <a:lnBlToTr>
                      <a:noFill/>
                    </a:lnBlToTr>
                    <a:solidFill>
                      <a:srgbClr val="59AAF2"/>
                    </a:solidFill>
                  </a:tcPr>
                </a:tc>
              </a:tr>
            </a:tbl>
          </a:graphicData>
        </a:graphic>
      </p:graphicFrame>
      <p:sp>
        <p:nvSpPr>
          <p:cNvPr id="34" name="Oval Callout 33"/>
          <p:cNvSpPr/>
          <p:nvPr/>
        </p:nvSpPr>
        <p:spPr>
          <a:xfrm>
            <a:off x="3657600" y="5257800"/>
            <a:ext cx="914400" cy="381000"/>
          </a:xfrm>
          <a:prstGeom prst="wedgeEllipseCallout">
            <a:avLst>
              <a:gd name="adj1" fmla="val -72006"/>
              <a:gd name="adj2" fmla="val 76828"/>
            </a:avLst>
          </a:prstGeom>
          <a:solidFill>
            <a:schemeClr val="accent6">
              <a:lumMod val="60000"/>
              <a:lumOff val="40000"/>
              <a:alpha val="14902"/>
            </a:schemeClr>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800" b="1" dirty="0">
                <a:solidFill>
                  <a:schemeClr val="tx1"/>
                </a:solidFill>
              </a:rPr>
              <a:t>0.33</a:t>
            </a:r>
          </a:p>
        </p:txBody>
      </p:sp>
    </p:spTree>
    <p:extLst>
      <p:ext uri="{BB962C8B-B14F-4D97-AF65-F5344CB8AC3E}">
        <p14:creationId xmlns:p14="http://schemas.microsoft.com/office/powerpoint/2010/main" val="330379192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8"/>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7"/>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6"/>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4"/>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1"/>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3"/>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5">
                                            <p:txEl>
                                              <p:pRg st="0" end="0"/>
                                            </p:txEl>
                                          </p:spTgt>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5">
                                            <p:txEl>
                                              <p:pRg st="1" end="1"/>
                                            </p:txEl>
                                          </p:spTgt>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5">
                                            <p:txEl>
                                              <p:pRg st="2" end="2"/>
                                            </p:txEl>
                                          </p:spTgt>
                                        </p:tgtEl>
                                        <p:attrNameLst>
                                          <p:attrName>style.visibility</p:attrName>
                                        </p:attrNameLst>
                                      </p:cBhvr>
                                      <p:to>
                                        <p:strVal val="visible"/>
                                      </p:to>
                                    </p:set>
                                  </p:childTnLst>
                                </p:cTn>
                              </p:par>
                            </p:childTnLst>
                          </p:cTn>
                        </p:par>
                      </p:childTnLst>
                    </p:cTn>
                  </p:par>
                  <p:par>
                    <p:cTn id="53" fill="hold" nodeType="clickPar">
                      <p:stCondLst>
                        <p:cond delay="indefinite"/>
                      </p:stCondLst>
                      <p:childTnLst>
                        <p:par>
                          <p:cTn id="54" fill="hold" nodeType="withGroup">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25">
                                            <p:txEl>
                                              <p:pRg st="4" end="4"/>
                                            </p:txEl>
                                          </p:spTgt>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25">
                                            <p:txEl>
                                              <p:pRg st="5" end="5"/>
                                            </p:txEl>
                                          </p:spTgt>
                                        </p:tgtEl>
                                        <p:attrNameLst>
                                          <p:attrName>style.visibility</p:attrName>
                                        </p:attrNameLst>
                                      </p:cBhvr>
                                      <p:to>
                                        <p:strVal val="visible"/>
                                      </p:to>
                                    </p:set>
                                  </p:childTnLst>
                                </p:cTn>
                              </p:par>
                            </p:childTnLst>
                          </p:cTn>
                        </p:par>
                      </p:childTnLst>
                    </p:cTn>
                  </p:par>
                  <p:par>
                    <p:cTn id="59" fill="hold" nodeType="clickPar">
                      <p:stCondLst>
                        <p:cond delay="indefinite"/>
                      </p:stCondLst>
                      <p:childTnLst>
                        <p:par>
                          <p:cTn id="60" fill="hold" nodeType="withGroup">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32"/>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3" grpId="0"/>
      <p:bldP spid="24" grpId="0" animBg="1"/>
      <p:bldP spid="25" grpId="0" build="allAtOnce"/>
      <p:bldP spid="26" grpId="0" animBg="1"/>
      <p:bldP spid="27" grpId="0" animBg="1"/>
      <p:bldP spid="31" grpId="0" animBg="1"/>
      <p:bldP spid="32" grpId="0"/>
      <p:bldP spid="34"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8"/>
          <p:cNvSpPr>
            <a:spLocks noGrp="1" noChangeArrowheads="1"/>
          </p:cNvSpPr>
          <p:nvPr>
            <p:ph type="sldNum" sz="quarter" idx="10"/>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fld id="{66F9495B-2AD5-4696-9ABF-809455BF61B7}" type="slidenum">
              <a:rPr lang="en-US" altLang="en-US" sz="1000">
                <a:solidFill>
                  <a:srgbClr val="FFFFFF"/>
                </a:solidFill>
              </a:rPr>
              <a:pPr eaLnBrk="1" hangingPunct="1"/>
              <a:t>91</a:t>
            </a:fld>
            <a:endParaRPr lang="en-US" altLang="en-US" sz="1000">
              <a:solidFill>
                <a:srgbClr val="FFFFFF"/>
              </a:solidFill>
            </a:endParaRPr>
          </a:p>
        </p:txBody>
      </p:sp>
      <p:sp>
        <p:nvSpPr>
          <p:cNvPr id="323586" name="Rectangle 2"/>
          <p:cNvSpPr>
            <a:spLocks noGrp="1" noChangeArrowheads="1"/>
          </p:cNvSpPr>
          <p:nvPr>
            <p:ph type="title"/>
          </p:nvPr>
        </p:nvSpPr>
        <p:spPr>
          <a:noFill/>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r>
              <a:rPr lang="en-US" dirty="0" smtClean="0">
                <a:ea typeface="ＭＳ Ｐゴシック" charset="0"/>
              </a:rPr>
              <a:t>Transparent ML in Refinement of Predicate-based Rules</a:t>
            </a:r>
            <a:endParaRPr lang="en-US" dirty="0">
              <a:ea typeface="ＭＳ Ｐゴシック" charset="0"/>
            </a:endParaRPr>
          </a:p>
        </p:txBody>
      </p:sp>
      <p:sp>
        <p:nvSpPr>
          <p:cNvPr id="323587" name="Rectangle 3"/>
          <p:cNvSpPr>
            <a:spLocks noGrp="1" noChangeArrowheads="1"/>
          </p:cNvSpPr>
          <p:nvPr>
            <p:ph type="body" idx="1"/>
          </p:nvPr>
        </p:nvSpPr>
        <p:spPr>
          <a:xfrm>
            <a:off x="381000" y="1325563"/>
            <a:ext cx="8488363" cy="4922837"/>
          </a:xfrm>
          <a:noFill/>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marL="173038" lvl="1" indent="-173038">
              <a:spcBef>
                <a:spcPct val="50000"/>
              </a:spcBef>
              <a:buFont typeface="Wingdings" panose="05000000000000000000" pitchFamily="2" charset="2"/>
              <a:buChar char="§"/>
            </a:pPr>
            <a:r>
              <a:rPr lang="en-US" sz="2000" dirty="0" smtClean="0"/>
              <a:t>Model </a:t>
            </a:r>
            <a:r>
              <a:rPr lang="en-US" sz="2000" dirty="0"/>
              <a:t>of Representation: </a:t>
            </a:r>
            <a:r>
              <a:rPr lang="en-US" sz="2000" dirty="0" smtClean="0"/>
              <a:t>Predicate-based rules, </a:t>
            </a:r>
            <a:r>
              <a:rPr lang="en-US" sz="2000" dirty="0" smtClean="0"/>
              <a:t>completely declarative </a:t>
            </a:r>
          </a:p>
          <a:p>
            <a:pPr marL="173038" lvl="1" indent="-173038">
              <a:spcBef>
                <a:spcPct val="50000"/>
              </a:spcBef>
              <a:buFont typeface="Wingdings" panose="05000000000000000000" pitchFamily="2" charset="2"/>
              <a:buChar char="§"/>
            </a:pPr>
            <a:r>
              <a:rPr lang="en-US" sz="2000" dirty="0" smtClean="0"/>
              <a:t>Provenance computed automatically</a:t>
            </a:r>
            <a:endParaRPr lang="en-US" sz="2000" dirty="0"/>
          </a:p>
          <a:p>
            <a:pPr lvl="1"/>
            <a:r>
              <a:rPr lang="en-US" sz="1800" dirty="0"/>
              <a:t>Easy to connect an output with the subset of the input that determined it</a:t>
            </a:r>
          </a:p>
          <a:p>
            <a:pPr lvl="1"/>
            <a:r>
              <a:rPr lang="en-US" sz="1800" dirty="0"/>
              <a:t>Easy to connect a change in the model with changes in the final </a:t>
            </a:r>
            <a:r>
              <a:rPr lang="en-US" sz="1800" dirty="0" smtClean="0"/>
              <a:t>output</a:t>
            </a:r>
          </a:p>
          <a:p>
            <a:pPr lvl="1"/>
            <a:r>
              <a:rPr lang="en-US" altLang="en-US" sz="1800" dirty="0" smtClean="0">
                <a:sym typeface="Wingdings" panose="05000000000000000000" pitchFamily="2" charset="2"/>
              </a:rPr>
              <a:t>Each </a:t>
            </a:r>
            <a:r>
              <a:rPr lang="en-US" altLang="en-US" sz="1800" dirty="0" smtClean="0"/>
              <a:t>model change can </a:t>
            </a:r>
            <a:r>
              <a:rPr lang="en-US" altLang="en-US" sz="1800" dirty="0"/>
              <a:t>be quantified in terms of </a:t>
            </a:r>
            <a:r>
              <a:rPr lang="en-US" altLang="en-US" sz="1800" dirty="0" smtClean="0"/>
              <a:t>precision/recall</a:t>
            </a:r>
          </a:p>
          <a:p>
            <a:r>
              <a:rPr lang="en-US" sz="1800" dirty="0" smtClean="0"/>
              <a:t>Human explicitly in the loop [Li et al., 2010] [Roy et al., 2013]</a:t>
            </a:r>
          </a:p>
          <a:p>
            <a:endParaRPr lang="en-US" dirty="0"/>
          </a:p>
          <a:p>
            <a:r>
              <a:rPr lang="en-US" altLang="en-US" sz="2000" dirty="0" smtClean="0"/>
              <a:t>Open research problem: “Interpretability” of program</a:t>
            </a:r>
          </a:p>
          <a:p>
            <a:pPr lvl="1"/>
            <a:r>
              <a:rPr lang="en-US" altLang="en-US" sz="1800" dirty="0" smtClean="0"/>
              <a:t>Although learnt program is declarative, there is a more subjective aspect of “code quality”</a:t>
            </a:r>
          </a:p>
          <a:p>
            <a:pPr lvl="1"/>
            <a:r>
              <a:rPr lang="en-US" altLang="en-US" sz="1800" dirty="0" smtClean="0"/>
              <a:t>Two programs may be equivalent, but may have different levels of “interpretability”</a:t>
            </a:r>
          </a:p>
          <a:p>
            <a:pPr lvl="1"/>
            <a:r>
              <a:rPr lang="en-US" altLang="en-US" sz="1800" dirty="0" smtClean="0"/>
              <a:t>Initial investigation [</a:t>
            </a:r>
            <a:r>
              <a:rPr lang="en-US" altLang="en-US" sz="1800" dirty="0" err="1" smtClean="0"/>
              <a:t>Nagesh</a:t>
            </a:r>
            <a:r>
              <a:rPr lang="en-US" altLang="en-US" sz="1800" dirty="0" smtClean="0"/>
              <a:t> et. Al, 2012]; more work is needed</a:t>
            </a:r>
          </a:p>
          <a:p>
            <a:pPr marL="0" indent="0">
              <a:buNone/>
            </a:pPr>
            <a:endParaRPr lang="en-US" dirty="0"/>
          </a:p>
          <a:p>
            <a:pPr eaLnBrk="1" hangingPunct="1">
              <a:lnSpc>
                <a:spcPct val="90000"/>
              </a:lnSpc>
              <a:spcBef>
                <a:spcPct val="35000"/>
              </a:spcBef>
              <a:spcAft>
                <a:spcPct val="15000"/>
              </a:spcAft>
              <a:buClr>
                <a:schemeClr val="accent2"/>
              </a:buClr>
            </a:pPr>
            <a:endParaRPr lang="en-US" altLang="en-US" sz="1800" dirty="0" smtClean="0"/>
          </a:p>
          <a:p>
            <a:pPr eaLnBrk="1" hangingPunct="1">
              <a:lnSpc>
                <a:spcPct val="90000"/>
              </a:lnSpc>
              <a:spcBef>
                <a:spcPct val="35000"/>
              </a:spcBef>
              <a:spcAft>
                <a:spcPct val="15000"/>
              </a:spcAft>
              <a:buClr>
                <a:schemeClr val="accent2"/>
              </a:buClr>
            </a:pPr>
            <a:endParaRPr lang="en-US" altLang="en-US" sz="1800" dirty="0" smtClean="0"/>
          </a:p>
          <a:p>
            <a:pPr lvl="2">
              <a:lnSpc>
                <a:spcPct val="80000"/>
              </a:lnSpc>
            </a:pPr>
            <a:endParaRPr lang="en-US" altLang="en-US" sz="1000" dirty="0" smtClean="0"/>
          </a:p>
          <a:p>
            <a:pPr>
              <a:lnSpc>
                <a:spcPct val="80000"/>
              </a:lnSpc>
            </a:pPr>
            <a:endParaRPr lang="en-US" altLang="en-US" sz="1400" dirty="0" smtClean="0"/>
          </a:p>
          <a:p>
            <a:pPr lvl="1">
              <a:lnSpc>
                <a:spcPct val="80000"/>
              </a:lnSpc>
            </a:pPr>
            <a:endParaRPr lang="en-US" altLang="en-US" sz="1300" dirty="0" smtClean="0"/>
          </a:p>
        </p:txBody>
      </p:sp>
    </p:spTree>
    <p:extLst>
      <p:ext uri="{BB962C8B-B14F-4D97-AF65-F5344CB8AC3E}">
        <p14:creationId xmlns:p14="http://schemas.microsoft.com/office/powerpoint/2010/main" val="817973214"/>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Transparent ML Techniques </a:t>
            </a:r>
            <a:endParaRPr lang="en-US" sz="3200" dirty="0"/>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92</a:t>
            </a:fld>
            <a:endParaRPr lang="en-US" altLang="en-US"/>
          </a:p>
        </p:txBody>
      </p:sp>
      <p:graphicFrame>
        <p:nvGraphicFramePr>
          <p:cNvPr id="6" name="Table 5"/>
          <p:cNvGraphicFramePr>
            <a:graphicFrameLocks noGrp="1"/>
          </p:cNvGraphicFramePr>
          <p:nvPr>
            <p:extLst/>
          </p:nvPr>
        </p:nvGraphicFramePr>
        <p:xfrm>
          <a:off x="206053" y="1752600"/>
          <a:ext cx="8663309" cy="4114800"/>
        </p:xfrm>
        <a:graphic>
          <a:graphicData uri="http://schemas.openxmlformats.org/drawingml/2006/table">
            <a:tbl>
              <a:tblPr firstRow="1" bandRow="1">
                <a:tableStyleId>{5C22544A-7EE6-4342-B048-85BDC9FD1C3A}</a:tableStyleId>
              </a:tblPr>
              <a:tblGrid>
                <a:gridCol w="2079947"/>
                <a:gridCol w="2133600"/>
                <a:gridCol w="2209800"/>
                <a:gridCol w="2239962"/>
              </a:tblGrid>
              <a:tr h="561400">
                <a:tc>
                  <a:txBody>
                    <a:bodyPr/>
                    <a:lstStyle/>
                    <a:p>
                      <a:endParaRPr lang="en-US" sz="1600" baseline="0" dirty="0">
                        <a:latin typeface="+mn-lt"/>
                      </a:endParaRPr>
                    </a:p>
                  </a:txBody>
                  <a:tcPr anchor="ctr"/>
                </a:tc>
                <a:tc>
                  <a:txBody>
                    <a:bodyPr/>
                    <a:lstStyle/>
                    <a:p>
                      <a:pPr algn="ctr"/>
                      <a:r>
                        <a:rPr lang="en-US" sz="1600" baseline="0" dirty="0" smtClean="0">
                          <a:latin typeface="+mn-lt"/>
                        </a:rPr>
                        <a:t>Unsupervised</a:t>
                      </a:r>
                      <a:endParaRPr lang="en-US" sz="1600" baseline="0" dirty="0">
                        <a:latin typeface="+mn-lt"/>
                      </a:endParaRPr>
                    </a:p>
                  </a:txBody>
                  <a:tcPr anchor="ctr"/>
                </a:tc>
                <a:tc>
                  <a:txBody>
                    <a:bodyPr/>
                    <a:lstStyle/>
                    <a:p>
                      <a:pPr algn="ctr"/>
                      <a:r>
                        <a:rPr lang="en-US" sz="1600" baseline="0" dirty="0" smtClean="0">
                          <a:latin typeface="+mn-lt"/>
                        </a:rPr>
                        <a:t>Semi-supervised</a:t>
                      </a:r>
                      <a:endParaRPr lang="en-US" sz="1600" baseline="0" dirty="0">
                        <a:latin typeface="+mn-lt"/>
                      </a:endParaRPr>
                    </a:p>
                  </a:txBody>
                  <a:tcPr anchor="ctr"/>
                </a:tc>
                <a:tc>
                  <a:txBody>
                    <a:bodyPr/>
                    <a:lstStyle/>
                    <a:p>
                      <a:pPr algn="ctr"/>
                      <a:r>
                        <a:rPr lang="en-US" sz="1600" baseline="0" dirty="0" smtClean="0">
                          <a:latin typeface="+mn-lt"/>
                        </a:rPr>
                        <a:t>Supervised</a:t>
                      </a:r>
                      <a:endParaRPr lang="en-US" sz="1600" baseline="0" dirty="0">
                        <a:latin typeface="+mn-lt"/>
                      </a:endParaRPr>
                    </a:p>
                  </a:txBody>
                  <a:tcPr anchor="ctr"/>
                </a:tc>
              </a:tr>
              <a:tr h="561400">
                <a:tc>
                  <a:txBody>
                    <a:bodyPr/>
                    <a:lstStyle/>
                    <a:p>
                      <a:r>
                        <a:rPr lang="en-US" sz="1600" baseline="0" dirty="0" smtClean="0">
                          <a:latin typeface="+mn-lt"/>
                        </a:rPr>
                        <a:t>Dictionary</a:t>
                      </a:r>
                      <a:endParaRPr lang="en-US" sz="1600" baseline="0" dirty="0">
                        <a:latin typeface="+mn-lt"/>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baseline="0" dirty="0" smtClean="0">
                        <a:latin typeface="+mn-lt"/>
                      </a:endParaRPr>
                    </a:p>
                  </a:txBody>
                  <a:tcPr anchor="ctr">
                    <a:solidFill>
                      <a:srgbClr val="92D050"/>
                    </a:solidFill>
                  </a:tcPr>
                </a:tc>
                <a:tc>
                  <a:txBody>
                    <a:bodyPr/>
                    <a:lstStyle/>
                    <a:p>
                      <a:endParaRPr lang="en-US" sz="1600" baseline="0" dirty="0">
                        <a:latin typeface="+mn-lt"/>
                      </a:endParaRPr>
                    </a:p>
                  </a:txBody>
                  <a:tcPr anchor="ctr">
                    <a:solidFill>
                      <a:srgbClr val="92D050"/>
                    </a:solidFill>
                  </a:tcPr>
                </a:tc>
                <a:tc>
                  <a:txBody>
                    <a:bodyPr/>
                    <a:lstStyle/>
                    <a:p>
                      <a:endParaRPr lang="en-US" sz="1600" baseline="0" dirty="0">
                        <a:latin typeface="+mn-lt"/>
                      </a:endParaRPr>
                    </a:p>
                  </a:txBody>
                  <a:tcPr anchor="ctr">
                    <a:solidFill>
                      <a:schemeClr val="bg2"/>
                    </a:solidFill>
                  </a:tcPr>
                </a:tc>
              </a:tr>
              <a:tr h="561400">
                <a:tc>
                  <a:txBody>
                    <a:bodyPr/>
                    <a:lstStyle/>
                    <a:p>
                      <a:r>
                        <a:rPr lang="en-US" sz="1600" baseline="0" dirty="0" smtClean="0">
                          <a:latin typeface="+mn-lt"/>
                        </a:rPr>
                        <a:t>Regex</a:t>
                      </a:r>
                      <a:endParaRPr lang="en-US" sz="1600" baseline="0" dirty="0">
                        <a:latin typeface="+mn-lt"/>
                      </a:endParaRPr>
                    </a:p>
                  </a:txBody>
                  <a:tcPr anchor="ctr"/>
                </a:tc>
                <a:tc>
                  <a:txBody>
                    <a:bodyPr/>
                    <a:lstStyle/>
                    <a:p>
                      <a:endParaRPr lang="en-US" sz="1600" baseline="0" dirty="0">
                        <a:latin typeface="+mn-lt"/>
                      </a:endParaRPr>
                    </a:p>
                  </a:txBody>
                  <a:tcPr anchor="ctr">
                    <a:solidFill>
                      <a:schemeClr val="bg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baseline="0" dirty="0" smtClean="0">
                        <a:solidFill>
                          <a:srgbClr val="92D050"/>
                        </a:solidFill>
                        <a:latin typeface="+mn-lt"/>
                      </a:endParaRPr>
                    </a:p>
                  </a:txBody>
                  <a:tcPr anchor="ctr">
                    <a:solidFill>
                      <a:srgbClr val="92D050"/>
                    </a:solidFill>
                  </a:tcPr>
                </a:tc>
                <a:tc>
                  <a:txBody>
                    <a:bodyPr/>
                    <a:lstStyle/>
                    <a:p>
                      <a:pPr marL="171450" marR="0" indent="-171450" algn="l" defTabSz="914400" rtl="0" eaLnBrk="1" fontAlgn="b" latinLnBrk="0" hangingPunct="1">
                        <a:lnSpc>
                          <a:spcPct val="100000"/>
                        </a:lnSpc>
                        <a:spcBef>
                          <a:spcPts val="0"/>
                        </a:spcBef>
                        <a:spcAft>
                          <a:spcPts val="0"/>
                        </a:spcAft>
                        <a:buClrTx/>
                        <a:buSzTx/>
                        <a:buFont typeface="Arial" panose="020B0604020202020204" pitchFamily="34" charset="0"/>
                        <a:buChar char="•"/>
                        <a:tabLst/>
                        <a:defRPr/>
                      </a:pPr>
                      <a:endParaRPr lang="en-US" sz="1600" b="0" i="0" u="none" strike="noStrike" baseline="0" dirty="0" smtClean="0">
                        <a:solidFill>
                          <a:srgbClr val="92D050"/>
                        </a:solidFill>
                        <a:effectLst/>
                        <a:latin typeface="Calibri" panose="020F0502020204030204" pitchFamily="34" charset="0"/>
                      </a:endParaRPr>
                    </a:p>
                  </a:txBody>
                  <a:tcPr marL="9525" marR="9525" marT="9525" marB="0" anchor="ctr">
                    <a:solidFill>
                      <a:srgbClr val="92D050"/>
                    </a:solidFill>
                  </a:tcPr>
                </a:tc>
              </a:tr>
              <a:tr h="561400">
                <a:tc>
                  <a:txBody>
                    <a:bodyPr/>
                    <a:lstStyle/>
                    <a:p>
                      <a:r>
                        <a:rPr lang="en-US" sz="1600" baseline="0" dirty="0" smtClean="0">
                          <a:latin typeface="+mn-lt"/>
                        </a:rPr>
                        <a:t>Rules</a:t>
                      </a:r>
                      <a:endParaRPr lang="en-US" sz="1600" baseline="0" dirty="0">
                        <a:latin typeface="+mn-lt"/>
                      </a:endParaRPr>
                    </a:p>
                  </a:txBody>
                  <a:tcPr anchor="ctr"/>
                </a:tc>
                <a:tc>
                  <a:txBody>
                    <a:bodyPr/>
                    <a:lstStyle/>
                    <a:p>
                      <a:endParaRPr lang="en-US" sz="1600" baseline="0" dirty="0">
                        <a:latin typeface="+mn-lt"/>
                      </a:endParaRPr>
                    </a:p>
                  </a:txBody>
                  <a:tcPr anchor="ctr">
                    <a:solidFill>
                      <a:srgbClr val="FFCCFF"/>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b="0" i="0" u="none" strike="noStrike" baseline="0" dirty="0" smtClean="0">
                        <a:solidFill>
                          <a:srgbClr val="FF0000"/>
                        </a:solidFill>
                        <a:effectLst/>
                        <a:latin typeface="+mn-lt"/>
                      </a:endParaRPr>
                    </a:p>
                  </a:txBody>
                  <a:tcPr anchor="ctr">
                    <a:solidFill>
                      <a:srgbClr val="FF0000"/>
                    </a:solidFill>
                  </a:tcPr>
                </a:tc>
                <a:tc>
                  <a:txBody>
                    <a:bodyPr/>
                    <a:lstStyle/>
                    <a:p>
                      <a:pPr marL="171450" indent="-171450">
                        <a:buFont typeface="Arial" panose="020B0604020202020204" pitchFamily="34" charset="0"/>
                        <a:buChar char="•"/>
                      </a:pPr>
                      <a:endParaRPr lang="en-US" sz="1600" baseline="0" dirty="0">
                        <a:latin typeface="+mn-lt"/>
                      </a:endParaRPr>
                    </a:p>
                  </a:txBody>
                  <a:tcPr anchor="ctr">
                    <a:solidFill>
                      <a:srgbClr val="92D050"/>
                    </a:solidFill>
                  </a:tcPr>
                </a:tc>
              </a:tr>
              <a:tr h="746400">
                <a:tc>
                  <a:txBody>
                    <a:bodyPr/>
                    <a:lstStyle/>
                    <a:p>
                      <a:r>
                        <a:rPr lang="en-US" sz="1600" baseline="0" dirty="0" smtClean="0">
                          <a:latin typeface="+mn-lt"/>
                        </a:rPr>
                        <a:t>Rules + Classifier</a:t>
                      </a:r>
                      <a:endParaRPr lang="en-US" sz="1600" baseline="0" dirty="0">
                        <a:latin typeface="+mn-lt"/>
                      </a:endParaRPr>
                    </a:p>
                  </a:txBody>
                  <a:tcPr anchor="ctr"/>
                </a:tc>
                <a:tc>
                  <a:txBody>
                    <a:bodyPr/>
                    <a:lstStyle/>
                    <a:p>
                      <a:pPr marL="0" indent="0" algn="l" fontAlgn="b">
                        <a:buFont typeface="Arial" panose="020B0604020202020204" pitchFamily="34" charset="0"/>
                        <a:buNone/>
                      </a:pPr>
                      <a:endParaRPr lang="en-US" sz="1600" b="0" i="0" u="none" strike="noStrike" baseline="0" dirty="0" smtClean="0">
                        <a:effectLst/>
                        <a:latin typeface="+mn-lt"/>
                      </a:endParaRPr>
                    </a:p>
                  </a:txBody>
                  <a:tcPr marL="9525" marR="9525" marT="9525" marB="0" anchor="ctr">
                    <a:solidFill>
                      <a:srgbClr val="FFCCFF"/>
                    </a:solidFill>
                  </a:tcPr>
                </a:tc>
                <a:tc>
                  <a:txBody>
                    <a:bodyPr/>
                    <a:lstStyle/>
                    <a:p>
                      <a:pPr marL="0" indent="0" algn="l" fontAlgn="b">
                        <a:buFont typeface="Arial" panose="020B0604020202020204" pitchFamily="34" charset="0"/>
                        <a:buNone/>
                      </a:pPr>
                      <a:endParaRPr lang="en-US" sz="1600" baseline="0" dirty="0" smtClean="0">
                        <a:latin typeface="+mn-lt"/>
                      </a:endParaRPr>
                    </a:p>
                  </a:txBody>
                  <a:tcPr anchor="ctr">
                    <a:solidFill>
                      <a:srgbClr val="FFCCFF"/>
                    </a:solidFill>
                  </a:tcPr>
                </a:tc>
                <a:tc>
                  <a:txBody>
                    <a:bodyPr/>
                    <a:lstStyle/>
                    <a:p>
                      <a:pPr marL="0" indent="0">
                        <a:buFont typeface="Arial" panose="020B0604020202020204" pitchFamily="34" charset="0"/>
                        <a:buNone/>
                      </a:pPr>
                      <a:endParaRPr lang="en-US" sz="1600" baseline="0" dirty="0">
                        <a:solidFill>
                          <a:schemeClr val="tx1"/>
                        </a:solidFill>
                        <a:latin typeface="+mn-lt"/>
                      </a:endParaRPr>
                    </a:p>
                  </a:txBody>
                  <a:tcPr anchor="ctr">
                    <a:solidFill>
                      <a:srgbClr val="FFCCFF"/>
                    </a:solidFill>
                  </a:tcPr>
                </a:tc>
              </a:tr>
              <a:tr h="561400">
                <a:tc>
                  <a:txBody>
                    <a:bodyPr/>
                    <a:lstStyle/>
                    <a:p>
                      <a:r>
                        <a:rPr lang="en-US" sz="1600" baseline="0" dirty="0" smtClean="0">
                          <a:latin typeface="+mn-lt"/>
                        </a:rPr>
                        <a:t>Decision Tree</a:t>
                      </a:r>
                      <a:endParaRPr lang="en-US" sz="1600" baseline="0" dirty="0">
                        <a:latin typeface="+mn-lt"/>
                      </a:endParaRPr>
                    </a:p>
                  </a:txBody>
                  <a:tcPr anchor="ctr"/>
                </a:tc>
                <a:tc>
                  <a:txBody>
                    <a:bodyPr/>
                    <a:lstStyle/>
                    <a:p>
                      <a:endParaRPr lang="en-US" sz="1600" baseline="0" dirty="0">
                        <a:latin typeface="+mn-lt"/>
                      </a:endParaRPr>
                    </a:p>
                  </a:txBody>
                  <a:tcPr anchor="ctr">
                    <a:solidFill>
                      <a:schemeClr val="bg2"/>
                    </a:solidFill>
                  </a:tcPr>
                </a:tc>
                <a:tc>
                  <a:txBody>
                    <a:bodyPr/>
                    <a:lstStyle/>
                    <a:p>
                      <a:endParaRPr lang="en-US" sz="1600" baseline="0" dirty="0">
                        <a:latin typeface="+mn-lt"/>
                      </a:endParaRPr>
                    </a:p>
                  </a:txBody>
                  <a:tcPr anchor="ctr">
                    <a:solidFill>
                      <a:schemeClr val="bg2"/>
                    </a:solidFill>
                  </a:tcPr>
                </a:tc>
                <a:tc>
                  <a: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aseline="0" dirty="0">
                        <a:solidFill>
                          <a:schemeClr val="tx1"/>
                        </a:solidFill>
                        <a:latin typeface="+mn-lt"/>
                      </a:endParaRPr>
                    </a:p>
                  </a:txBody>
                  <a:tcPr anchor="ctr">
                    <a:solidFill>
                      <a:srgbClr val="FFCCFF"/>
                    </a:solidFill>
                  </a:tcPr>
                </a:tc>
              </a:tr>
              <a:tr h="561400">
                <a:tc>
                  <a:txBody>
                    <a:bodyPr/>
                    <a:lstStyle/>
                    <a:p>
                      <a:r>
                        <a:rPr lang="en-US" sz="1600" baseline="0" dirty="0" smtClean="0">
                          <a:latin typeface="+mn-lt"/>
                        </a:rPr>
                        <a:t>Classification Rules</a:t>
                      </a:r>
                      <a:endParaRPr lang="en-US" sz="1600" baseline="0" dirty="0">
                        <a:latin typeface="+mn-lt"/>
                      </a:endParaRPr>
                    </a:p>
                  </a:txBody>
                  <a:tcPr anchor="ctr"/>
                </a:tc>
                <a:tc>
                  <a:txBody>
                    <a:bodyPr/>
                    <a:lstStyle/>
                    <a:p>
                      <a:endParaRPr lang="en-US" sz="1600" baseline="0" dirty="0">
                        <a:latin typeface="+mn-lt"/>
                      </a:endParaRPr>
                    </a:p>
                  </a:txBody>
                  <a:tcPr anchor="ctr">
                    <a:solidFill>
                      <a:schemeClr val="bg2"/>
                    </a:solidFill>
                  </a:tcPr>
                </a:tc>
                <a:tc>
                  <a:txBody>
                    <a:bodyPr/>
                    <a:lstStyle/>
                    <a:p>
                      <a:endParaRPr lang="en-US" sz="1600" baseline="0" dirty="0">
                        <a:latin typeface="+mn-lt"/>
                      </a:endParaRPr>
                    </a:p>
                  </a:txBody>
                  <a:tcPr anchor="ctr">
                    <a:solidFill>
                      <a:schemeClr val="bg2"/>
                    </a:solidFill>
                  </a:tcPr>
                </a:tc>
                <a:tc>
                  <a:txBody>
                    <a:bodyPr/>
                    <a:lstStyle/>
                    <a:p>
                      <a:pPr marL="171450" indent="-171450">
                        <a:buFont typeface="Arial" panose="020B0604020202020204" pitchFamily="34" charset="0"/>
                        <a:buChar char="•"/>
                      </a:pPr>
                      <a:endParaRPr lang="en-US" sz="1600" baseline="0" dirty="0">
                        <a:solidFill>
                          <a:schemeClr val="tx1"/>
                        </a:solidFill>
                        <a:latin typeface="+mn-lt"/>
                      </a:endParaRPr>
                    </a:p>
                  </a:txBody>
                  <a:tcPr anchor="ctr">
                    <a:solidFill>
                      <a:srgbClr val="FFCCFF"/>
                    </a:solidFill>
                  </a:tcPr>
                </a:tc>
              </a:tr>
            </a:tbl>
          </a:graphicData>
        </a:graphic>
      </p:graphicFrame>
    </p:spTree>
    <p:extLst>
      <p:ext uri="{BB962C8B-B14F-4D97-AF65-F5344CB8AC3E}">
        <p14:creationId xmlns:p14="http://schemas.microsoft.com/office/powerpoint/2010/main" val="1321652211"/>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FlashExtract [Le &amp; Gulwani 2014] </a:t>
            </a:r>
          </a:p>
        </p:txBody>
      </p:sp>
      <p:sp>
        <p:nvSpPr>
          <p:cNvPr id="5" name="Footer Placeholder 4"/>
          <p:cNvSpPr>
            <a:spLocks noGrp="1"/>
          </p:cNvSpPr>
          <p:nvPr>
            <p:ph type="ftr" sz="quarter" idx="11"/>
          </p:nvPr>
        </p:nvSpPr>
        <p:spPr/>
        <p:txBody>
          <a:bodyPr/>
          <a:lstStyle/>
          <a:p>
            <a:pPr>
              <a:defRPr/>
            </a:pPr>
            <a:r>
              <a:rPr lang="en-US" altLang="en-US" smtClean="0"/>
              <a:t>IBM Confidential		</a:t>
            </a:r>
            <a:endParaRPr lang="en-US" altLang="en-US"/>
          </a:p>
        </p:txBody>
      </p:sp>
      <p:pic>
        <p:nvPicPr>
          <p:cNvPr id="6" name="Picture 5"/>
          <p:cNvPicPr>
            <a:picLocks noChangeAspect="1"/>
          </p:cNvPicPr>
          <p:nvPr/>
        </p:nvPicPr>
        <p:blipFill>
          <a:blip r:embed="rId2"/>
          <a:stretch>
            <a:fillRect/>
          </a:stretch>
        </p:blipFill>
        <p:spPr>
          <a:xfrm>
            <a:off x="182563" y="1111157"/>
            <a:ext cx="2884021" cy="5892801"/>
          </a:xfrm>
          <a:prstGeom prst="rect">
            <a:avLst/>
          </a:prstGeom>
        </p:spPr>
      </p:pic>
      <p:pic>
        <p:nvPicPr>
          <p:cNvPr id="7" name="Picture 6"/>
          <p:cNvPicPr>
            <a:picLocks noChangeAspect="1"/>
          </p:cNvPicPr>
          <p:nvPr/>
        </p:nvPicPr>
        <p:blipFill>
          <a:blip r:embed="rId3"/>
          <a:stretch>
            <a:fillRect/>
          </a:stretch>
        </p:blipFill>
        <p:spPr>
          <a:xfrm>
            <a:off x="152400" y="1107440"/>
            <a:ext cx="2721541" cy="5882641"/>
          </a:xfrm>
          <a:prstGeom prst="rect">
            <a:avLst/>
          </a:prstGeom>
        </p:spPr>
      </p:pic>
      <p:pic>
        <p:nvPicPr>
          <p:cNvPr id="9" name="Picture 8"/>
          <p:cNvPicPr>
            <a:picLocks noChangeAspect="1"/>
          </p:cNvPicPr>
          <p:nvPr/>
        </p:nvPicPr>
        <p:blipFill>
          <a:blip r:embed="rId4"/>
          <a:stretch>
            <a:fillRect/>
          </a:stretch>
        </p:blipFill>
        <p:spPr>
          <a:xfrm>
            <a:off x="152400" y="1088390"/>
            <a:ext cx="2924641" cy="5892801"/>
          </a:xfrm>
          <a:prstGeom prst="rect">
            <a:avLst/>
          </a:prstGeom>
        </p:spPr>
      </p:pic>
      <p:pic>
        <p:nvPicPr>
          <p:cNvPr id="10" name="Picture 9"/>
          <p:cNvPicPr>
            <a:picLocks noChangeAspect="1"/>
          </p:cNvPicPr>
          <p:nvPr/>
        </p:nvPicPr>
        <p:blipFill>
          <a:blip r:embed="rId5"/>
          <a:stretch>
            <a:fillRect/>
          </a:stretch>
        </p:blipFill>
        <p:spPr>
          <a:xfrm>
            <a:off x="152400" y="1095916"/>
            <a:ext cx="2924641" cy="5923281"/>
          </a:xfrm>
          <a:prstGeom prst="rect">
            <a:avLst/>
          </a:prstGeom>
        </p:spPr>
      </p:pic>
      <p:pic>
        <p:nvPicPr>
          <p:cNvPr id="11" name="Picture 10"/>
          <p:cNvPicPr>
            <a:picLocks noChangeAspect="1"/>
          </p:cNvPicPr>
          <p:nvPr/>
        </p:nvPicPr>
        <p:blipFill>
          <a:blip r:embed="rId6"/>
          <a:stretch>
            <a:fillRect/>
          </a:stretch>
        </p:blipFill>
        <p:spPr>
          <a:xfrm>
            <a:off x="152400" y="1066800"/>
            <a:ext cx="3005881" cy="5933441"/>
          </a:xfrm>
          <a:prstGeom prst="rect">
            <a:avLst/>
          </a:prstGeom>
        </p:spPr>
      </p:pic>
      <p:pic>
        <p:nvPicPr>
          <p:cNvPr id="12" name="Picture 11"/>
          <p:cNvPicPr>
            <a:picLocks noChangeAspect="1"/>
          </p:cNvPicPr>
          <p:nvPr/>
        </p:nvPicPr>
        <p:blipFill>
          <a:blip r:embed="rId7"/>
          <a:stretch>
            <a:fillRect/>
          </a:stretch>
        </p:blipFill>
        <p:spPr>
          <a:xfrm>
            <a:off x="4051337" y="3922054"/>
            <a:ext cx="4518451" cy="2383629"/>
          </a:xfrm>
          <a:prstGeom prst="rect">
            <a:avLst/>
          </a:prstGeom>
        </p:spPr>
      </p:pic>
      <p:sp>
        <p:nvSpPr>
          <p:cNvPr id="13" name="Content Placeholder 2"/>
          <p:cNvSpPr>
            <a:spLocks noGrp="1"/>
          </p:cNvSpPr>
          <p:nvPr>
            <p:ph idx="1"/>
          </p:nvPr>
        </p:nvSpPr>
        <p:spPr>
          <a:xfrm>
            <a:off x="3505200" y="1111157"/>
            <a:ext cx="5610726" cy="4479925"/>
          </a:xfrm>
        </p:spPr>
        <p:txBody>
          <a:bodyPr/>
          <a:lstStyle/>
          <a:p>
            <a:r>
              <a:rPr lang="en-US" dirty="0" smtClean="0"/>
              <a:t>Goal: Data </a:t>
            </a:r>
            <a:r>
              <a:rPr lang="en-US" dirty="0"/>
              <a:t>Extraction from documents of various types </a:t>
            </a:r>
            <a:r>
              <a:rPr lang="en-US" dirty="0" err="1"/>
              <a:t>eg</a:t>
            </a:r>
            <a:r>
              <a:rPr lang="en-US" dirty="0"/>
              <a:t>, text files, web pages, spreadsheets.</a:t>
            </a:r>
          </a:p>
          <a:p>
            <a:r>
              <a:rPr lang="en-US" dirty="0" smtClean="0"/>
              <a:t>User </a:t>
            </a:r>
            <a:r>
              <a:rPr lang="en-US" dirty="0"/>
              <a:t>Interaction model: Give positive/negative examples of rectangular regions on a document. </a:t>
            </a:r>
          </a:p>
          <a:p>
            <a:r>
              <a:rPr lang="en-US" dirty="0" smtClean="0"/>
              <a:t>Different </a:t>
            </a:r>
            <a:r>
              <a:rPr lang="en-US" dirty="0"/>
              <a:t>colors &amp; nested regions enables data extraction into a data structure with </a:t>
            </a:r>
            <a:r>
              <a:rPr lang="en-US" dirty="0" err="1"/>
              <a:t>struct</a:t>
            </a:r>
            <a:r>
              <a:rPr lang="en-US" dirty="0"/>
              <a:t>/sequence constructs</a:t>
            </a:r>
            <a:r>
              <a:rPr lang="en-US" dirty="0" smtClean="0"/>
              <a:t>.</a:t>
            </a:r>
            <a:endParaRPr lang="en-US" dirty="0"/>
          </a:p>
          <a:p>
            <a:pPr lvl="1"/>
            <a:r>
              <a:rPr lang="en-US" dirty="0" smtClean="0"/>
              <a:t>Algebra</a:t>
            </a:r>
            <a:r>
              <a:rPr lang="en-US" dirty="0"/>
              <a:t>: Decomposable Map, </a:t>
            </a:r>
            <a:r>
              <a:rPr lang="en-US" dirty="0" err="1"/>
              <a:t>FilterBool</a:t>
            </a:r>
            <a:r>
              <a:rPr lang="en-US" dirty="0"/>
              <a:t>, </a:t>
            </a:r>
            <a:r>
              <a:rPr lang="en-US" dirty="0" err="1"/>
              <a:t>FilterInt</a:t>
            </a:r>
            <a:r>
              <a:rPr lang="en-US" dirty="0"/>
              <a:t>, Merge, Pair </a:t>
            </a:r>
            <a:endParaRPr lang="en-US" dirty="0" smtClean="0"/>
          </a:p>
          <a:p>
            <a:pPr lvl="1"/>
            <a:r>
              <a:rPr lang="en-US" dirty="0"/>
              <a:t>Techniques borrowed from program synthesis</a:t>
            </a:r>
          </a:p>
          <a:p>
            <a:pPr lvl="1"/>
            <a:endParaRPr lang="en-US" dirty="0"/>
          </a:p>
          <a:p>
            <a:endParaRPr lang="en-US" dirty="0"/>
          </a:p>
        </p:txBody>
      </p:sp>
    </p:spTree>
    <p:extLst>
      <p:ext uri="{BB962C8B-B14F-4D97-AF65-F5344CB8AC3E}">
        <p14:creationId xmlns:p14="http://schemas.microsoft.com/office/powerpoint/2010/main" val="496279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Transparent ML Techniques </a:t>
            </a:r>
            <a:endParaRPr lang="en-US" sz="3200" dirty="0"/>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94</a:t>
            </a:fld>
            <a:endParaRPr lang="en-US" altLang="en-US"/>
          </a:p>
        </p:txBody>
      </p:sp>
      <p:graphicFrame>
        <p:nvGraphicFramePr>
          <p:cNvPr id="6" name="Table 5"/>
          <p:cNvGraphicFramePr>
            <a:graphicFrameLocks noGrp="1"/>
          </p:cNvGraphicFramePr>
          <p:nvPr>
            <p:extLst/>
          </p:nvPr>
        </p:nvGraphicFramePr>
        <p:xfrm>
          <a:off x="206053" y="1752600"/>
          <a:ext cx="8663309" cy="4114800"/>
        </p:xfrm>
        <a:graphic>
          <a:graphicData uri="http://schemas.openxmlformats.org/drawingml/2006/table">
            <a:tbl>
              <a:tblPr firstRow="1" bandRow="1">
                <a:tableStyleId>{5C22544A-7EE6-4342-B048-85BDC9FD1C3A}</a:tableStyleId>
              </a:tblPr>
              <a:tblGrid>
                <a:gridCol w="2079947"/>
                <a:gridCol w="2133600"/>
                <a:gridCol w="2209800"/>
                <a:gridCol w="2239962"/>
              </a:tblGrid>
              <a:tr h="561400">
                <a:tc>
                  <a:txBody>
                    <a:bodyPr/>
                    <a:lstStyle/>
                    <a:p>
                      <a:endParaRPr lang="en-US" sz="1600" baseline="0" dirty="0">
                        <a:latin typeface="+mn-lt"/>
                      </a:endParaRPr>
                    </a:p>
                  </a:txBody>
                  <a:tcPr anchor="ctr"/>
                </a:tc>
                <a:tc>
                  <a:txBody>
                    <a:bodyPr/>
                    <a:lstStyle/>
                    <a:p>
                      <a:pPr algn="ctr"/>
                      <a:r>
                        <a:rPr lang="en-US" sz="1600" baseline="0" dirty="0" smtClean="0">
                          <a:latin typeface="+mn-lt"/>
                        </a:rPr>
                        <a:t>Unsupervised</a:t>
                      </a:r>
                      <a:endParaRPr lang="en-US" sz="1600" baseline="0" dirty="0">
                        <a:latin typeface="+mn-lt"/>
                      </a:endParaRPr>
                    </a:p>
                  </a:txBody>
                  <a:tcPr anchor="ctr"/>
                </a:tc>
                <a:tc>
                  <a:txBody>
                    <a:bodyPr/>
                    <a:lstStyle/>
                    <a:p>
                      <a:pPr algn="ctr"/>
                      <a:r>
                        <a:rPr lang="en-US" sz="1600" baseline="0" dirty="0" smtClean="0">
                          <a:latin typeface="+mn-lt"/>
                        </a:rPr>
                        <a:t>Semi-supervised</a:t>
                      </a:r>
                      <a:endParaRPr lang="en-US" sz="1600" baseline="0" dirty="0">
                        <a:latin typeface="+mn-lt"/>
                      </a:endParaRPr>
                    </a:p>
                  </a:txBody>
                  <a:tcPr anchor="ctr"/>
                </a:tc>
                <a:tc>
                  <a:txBody>
                    <a:bodyPr/>
                    <a:lstStyle/>
                    <a:p>
                      <a:pPr algn="ctr"/>
                      <a:r>
                        <a:rPr lang="en-US" sz="1600" baseline="0" dirty="0" smtClean="0">
                          <a:latin typeface="+mn-lt"/>
                        </a:rPr>
                        <a:t>Supervised</a:t>
                      </a:r>
                      <a:endParaRPr lang="en-US" sz="1600" baseline="0" dirty="0">
                        <a:latin typeface="+mn-lt"/>
                      </a:endParaRPr>
                    </a:p>
                  </a:txBody>
                  <a:tcPr anchor="ctr"/>
                </a:tc>
              </a:tr>
              <a:tr h="561400">
                <a:tc>
                  <a:txBody>
                    <a:bodyPr/>
                    <a:lstStyle/>
                    <a:p>
                      <a:r>
                        <a:rPr lang="en-US" sz="1600" baseline="0" dirty="0" smtClean="0">
                          <a:latin typeface="+mn-lt"/>
                        </a:rPr>
                        <a:t>Dictionary</a:t>
                      </a:r>
                      <a:endParaRPr lang="en-US" sz="1600" baseline="0" dirty="0">
                        <a:latin typeface="+mn-lt"/>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baseline="0" dirty="0" smtClean="0">
                        <a:latin typeface="+mn-lt"/>
                      </a:endParaRPr>
                    </a:p>
                  </a:txBody>
                  <a:tcPr anchor="ctr">
                    <a:solidFill>
                      <a:srgbClr val="92D050"/>
                    </a:solidFill>
                  </a:tcPr>
                </a:tc>
                <a:tc>
                  <a:txBody>
                    <a:bodyPr/>
                    <a:lstStyle/>
                    <a:p>
                      <a:endParaRPr lang="en-US" sz="1600" baseline="0" dirty="0">
                        <a:latin typeface="+mn-lt"/>
                      </a:endParaRPr>
                    </a:p>
                  </a:txBody>
                  <a:tcPr anchor="ctr">
                    <a:solidFill>
                      <a:srgbClr val="92D050"/>
                    </a:solidFill>
                  </a:tcPr>
                </a:tc>
                <a:tc>
                  <a:txBody>
                    <a:bodyPr/>
                    <a:lstStyle/>
                    <a:p>
                      <a:endParaRPr lang="en-US" sz="1600" baseline="0" dirty="0">
                        <a:latin typeface="+mn-lt"/>
                      </a:endParaRPr>
                    </a:p>
                  </a:txBody>
                  <a:tcPr anchor="ctr">
                    <a:solidFill>
                      <a:schemeClr val="bg2"/>
                    </a:solidFill>
                  </a:tcPr>
                </a:tc>
              </a:tr>
              <a:tr h="561400">
                <a:tc>
                  <a:txBody>
                    <a:bodyPr/>
                    <a:lstStyle/>
                    <a:p>
                      <a:r>
                        <a:rPr lang="en-US" sz="1600" baseline="0" dirty="0" smtClean="0">
                          <a:latin typeface="+mn-lt"/>
                        </a:rPr>
                        <a:t>Regex</a:t>
                      </a:r>
                      <a:endParaRPr lang="en-US" sz="1600" baseline="0" dirty="0">
                        <a:latin typeface="+mn-lt"/>
                      </a:endParaRPr>
                    </a:p>
                  </a:txBody>
                  <a:tcPr anchor="ctr"/>
                </a:tc>
                <a:tc>
                  <a:txBody>
                    <a:bodyPr/>
                    <a:lstStyle/>
                    <a:p>
                      <a:endParaRPr lang="en-US" sz="1600" baseline="0" dirty="0">
                        <a:latin typeface="+mn-lt"/>
                      </a:endParaRPr>
                    </a:p>
                  </a:txBody>
                  <a:tcPr anchor="ctr">
                    <a:solidFill>
                      <a:schemeClr val="bg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baseline="0" dirty="0" smtClean="0">
                        <a:solidFill>
                          <a:srgbClr val="92D050"/>
                        </a:solidFill>
                        <a:latin typeface="+mn-lt"/>
                      </a:endParaRPr>
                    </a:p>
                  </a:txBody>
                  <a:tcPr anchor="ctr">
                    <a:solidFill>
                      <a:srgbClr val="92D050"/>
                    </a:solidFill>
                  </a:tcPr>
                </a:tc>
                <a:tc>
                  <a:txBody>
                    <a:bodyPr/>
                    <a:lstStyle/>
                    <a:p>
                      <a:pPr marL="171450" marR="0" indent="-171450" algn="l" defTabSz="914400" rtl="0" eaLnBrk="1" fontAlgn="b" latinLnBrk="0" hangingPunct="1">
                        <a:lnSpc>
                          <a:spcPct val="100000"/>
                        </a:lnSpc>
                        <a:spcBef>
                          <a:spcPts val="0"/>
                        </a:spcBef>
                        <a:spcAft>
                          <a:spcPts val="0"/>
                        </a:spcAft>
                        <a:buClrTx/>
                        <a:buSzTx/>
                        <a:buFont typeface="Arial" panose="020B0604020202020204" pitchFamily="34" charset="0"/>
                        <a:buChar char="•"/>
                        <a:tabLst/>
                        <a:defRPr/>
                      </a:pPr>
                      <a:endParaRPr lang="en-US" sz="1600" b="0" i="0" u="none" strike="noStrike" baseline="0" dirty="0" smtClean="0">
                        <a:solidFill>
                          <a:srgbClr val="92D050"/>
                        </a:solidFill>
                        <a:effectLst/>
                        <a:latin typeface="Calibri" panose="020F0502020204030204" pitchFamily="34" charset="0"/>
                      </a:endParaRPr>
                    </a:p>
                  </a:txBody>
                  <a:tcPr marL="9525" marR="9525" marT="9525" marB="0" anchor="ctr">
                    <a:solidFill>
                      <a:srgbClr val="92D050"/>
                    </a:solidFill>
                  </a:tcPr>
                </a:tc>
              </a:tr>
              <a:tr h="561400">
                <a:tc>
                  <a:txBody>
                    <a:bodyPr/>
                    <a:lstStyle/>
                    <a:p>
                      <a:r>
                        <a:rPr lang="en-US" sz="1600" baseline="0" dirty="0" smtClean="0">
                          <a:latin typeface="+mn-lt"/>
                        </a:rPr>
                        <a:t>Rules</a:t>
                      </a:r>
                      <a:endParaRPr lang="en-US" sz="1600" baseline="0" dirty="0">
                        <a:latin typeface="+mn-lt"/>
                      </a:endParaRPr>
                    </a:p>
                  </a:txBody>
                  <a:tcPr anchor="ctr"/>
                </a:tc>
                <a:tc>
                  <a:txBody>
                    <a:bodyPr/>
                    <a:lstStyle/>
                    <a:p>
                      <a:endParaRPr lang="en-US" sz="1600" baseline="0" dirty="0">
                        <a:latin typeface="+mn-lt"/>
                      </a:endParaRPr>
                    </a:p>
                  </a:txBody>
                  <a:tcPr anchor="ctr">
                    <a:solidFill>
                      <a:srgbClr val="FF000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b="0" i="0" u="none" strike="noStrike" baseline="0" dirty="0" smtClean="0">
                        <a:solidFill>
                          <a:srgbClr val="FF0000"/>
                        </a:solidFill>
                        <a:effectLst/>
                        <a:latin typeface="+mn-lt"/>
                      </a:endParaRPr>
                    </a:p>
                  </a:txBody>
                  <a:tcPr anchor="ctr">
                    <a:solidFill>
                      <a:srgbClr val="92D050"/>
                    </a:solidFill>
                  </a:tcPr>
                </a:tc>
                <a:tc>
                  <a:txBody>
                    <a:bodyPr/>
                    <a:lstStyle/>
                    <a:p>
                      <a:pPr marL="171450" indent="-171450">
                        <a:buFont typeface="Arial" panose="020B0604020202020204" pitchFamily="34" charset="0"/>
                        <a:buChar char="•"/>
                      </a:pPr>
                      <a:endParaRPr lang="en-US" sz="1600" baseline="0" dirty="0">
                        <a:latin typeface="+mn-lt"/>
                      </a:endParaRPr>
                    </a:p>
                  </a:txBody>
                  <a:tcPr anchor="ctr">
                    <a:solidFill>
                      <a:srgbClr val="92D050"/>
                    </a:solidFill>
                  </a:tcPr>
                </a:tc>
              </a:tr>
              <a:tr h="746400">
                <a:tc>
                  <a:txBody>
                    <a:bodyPr/>
                    <a:lstStyle/>
                    <a:p>
                      <a:r>
                        <a:rPr lang="en-US" sz="1600" baseline="0" dirty="0" smtClean="0">
                          <a:latin typeface="+mn-lt"/>
                        </a:rPr>
                        <a:t>Rules + Classifier</a:t>
                      </a:r>
                      <a:endParaRPr lang="en-US" sz="1600" baseline="0" dirty="0">
                        <a:latin typeface="+mn-lt"/>
                      </a:endParaRPr>
                    </a:p>
                  </a:txBody>
                  <a:tcPr anchor="ctr"/>
                </a:tc>
                <a:tc>
                  <a:txBody>
                    <a:bodyPr/>
                    <a:lstStyle/>
                    <a:p>
                      <a:pPr marL="0" indent="0" algn="l" fontAlgn="b">
                        <a:buFont typeface="Arial" panose="020B0604020202020204" pitchFamily="34" charset="0"/>
                        <a:buNone/>
                      </a:pPr>
                      <a:endParaRPr lang="en-US" sz="1600" b="0" i="0" u="none" strike="noStrike" baseline="0" dirty="0" smtClean="0">
                        <a:effectLst/>
                        <a:latin typeface="+mn-lt"/>
                      </a:endParaRPr>
                    </a:p>
                  </a:txBody>
                  <a:tcPr marL="9525" marR="9525" marT="9525" marB="0" anchor="ctr">
                    <a:solidFill>
                      <a:srgbClr val="FFCCFF"/>
                    </a:solidFill>
                  </a:tcPr>
                </a:tc>
                <a:tc>
                  <a:txBody>
                    <a:bodyPr/>
                    <a:lstStyle/>
                    <a:p>
                      <a:pPr marL="0" indent="0" algn="l" fontAlgn="b">
                        <a:buFont typeface="Arial" panose="020B0604020202020204" pitchFamily="34" charset="0"/>
                        <a:buNone/>
                      </a:pPr>
                      <a:endParaRPr lang="en-US" sz="1600" baseline="0" dirty="0" smtClean="0">
                        <a:latin typeface="+mn-lt"/>
                      </a:endParaRPr>
                    </a:p>
                  </a:txBody>
                  <a:tcPr anchor="ctr">
                    <a:solidFill>
                      <a:srgbClr val="FFCCFF"/>
                    </a:solidFill>
                  </a:tcPr>
                </a:tc>
                <a:tc>
                  <a:txBody>
                    <a:bodyPr/>
                    <a:lstStyle/>
                    <a:p>
                      <a:pPr marL="0" indent="0">
                        <a:buFont typeface="Arial" panose="020B0604020202020204" pitchFamily="34" charset="0"/>
                        <a:buNone/>
                      </a:pPr>
                      <a:endParaRPr lang="en-US" sz="1600" baseline="0" dirty="0">
                        <a:solidFill>
                          <a:schemeClr val="tx1"/>
                        </a:solidFill>
                        <a:latin typeface="+mn-lt"/>
                      </a:endParaRPr>
                    </a:p>
                  </a:txBody>
                  <a:tcPr anchor="ctr">
                    <a:solidFill>
                      <a:srgbClr val="FFCCFF"/>
                    </a:solidFill>
                  </a:tcPr>
                </a:tc>
              </a:tr>
              <a:tr h="561400">
                <a:tc>
                  <a:txBody>
                    <a:bodyPr/>
                    <a:lstStyle/>
                    <a:p>
                      <a:r>
                        <a:rPr lang="en-US" sz="1600" baseline="0" dirty="0" smtClean="0">
                          <a:latin typeface="+mn-lt"/>
                        </a:rPr>
                        <a:t>Decision Tree</a:t>
                      </a:r>
                      <a:endParaRPr lang="en-US" sz="1600" baseline="0" dirty="0">
                        <a:latin typeface="+mn-lt"/>
                      </a:endParaRPr>
                    </a:p>
                  </a:txBody>
                  <a:tcPr anchor="ctr"/>
                </a:tc>
                <a:tc>
                  <a:txBody>
                    <a:bodyPr/>
                    <a:lstStyle/>
                    <a:p>
                      <a:endParaRPr lang="en-US" sz="1600" baseline="0" dirty="0">
                        <a:latin typeface="+mn-lt"/>
                      </a:endParaRPr>
                    </a:p>
                  </a:txBody>
                  <a:tcPr anchor="ctr">
                    <a:solidFill>
                      <a:schemeClr val="bg2"/>
                    </a:solidFill>
                  </a:tcPr>
                </a:tc>
                <a:tc>
                  <a:txBody>
                    <a:bodyPr/>
                    <a:lstStyle/>
                    <a:p>
                      <a:endParaRPr lang="en-US" sz="1600" baseline="0" dirty="0">
                        <a:latin typeface="+mn-lt"/>
                      </a:endParaRPr>
                    </a:p>
                  </a:txBody>
                  <a:tcPr anchor="ctr">
                    <a:solidFill>
                      <a:schemeClr val="bg2"/>
                    </a:solidFill>
                  </a:tcPr>
                </a:tc>
                <a:tc>
                  <a: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aseline="0" dirty="0">
                        <a:solidFill>
                          <a:schemeClr val="tx1"/>
                        </a:solidFill>
                        <a:latin typeface="+mn-lt"/>
                      </a:endParaRPr>
                    </a:p>
                  </a:txBody>
                  <a:tcPr anchor="ctr">
                    <a:solidFill>
                      <a:srgbClr val="FFCCFF"/>
                    </a:solidFill>
                  </a:tcPr>
                </a:tc>
              </a:tr>
              <a:tr h="561400">
                <a:tc>
                  <a:txBody>
                    <a:bodyPr/>
                    <a:lstStyle/>
                    <a:p>
                      <a:r>
                        <a:rPr lang="en-US" sz="1600" baseline="0" dirty="0" smtClean="0">
                          <a:latin typeface="+mn-lt"/>
                        </a:rPr>
                        <a:t>Classification Rules</a:t>
                      </a:r>
                      <a:endParaRPr lang="en-US" sz="1600" baseline="0" dirty="0">
                        <a:latin typeface="+mn-lt"/>
                      </a:endParaRPr>
                    </a:p>
                  </a:txBody>
                  <a:tcPr anchor="ctr"/>
                </a:tc>
                <a:tc>
                  <a:txBody>
                    <a:bodyPr/>
                    <a:lstStyle/>
                    <a:p>
                      <a:endParaRPr lang="en-US" sz="1600" baseline="0" dirty="0">
                        <a:latin typeface="+mn-lt"/>
                      </a:endParaRPr>
                    </a:p>
                  </a:txBody>
                  <a:tcPr anchor="ctr">
                    <a:solidFill>
                      <a:schemeClr val="bg2"/>
                    </a:solidFill>
                  </a:tcPr>
                </a:tc>
                <a:tc>
                  <a:txBody>
                    <a:bodyPr/>
                    <a:lstStyle/>
                    <a:p>
                      <a:endParaRPr lang="en-US" sz="1600" baseline="0" dirty="0">
                        <a:latin typeface="+mn-lt"/>
                      </a:endParaRPr>
                    </a:p>
                  </a:txBody>
                  <a:tcPr anchor="ctr">
                    <a:solidFill>
                      <a:schemeClr val="bg2"/>
                    </a:solidFill>
                  </a:tcPr>
                </a:tc>
                <a:tc>
                  <a:txBody>
                    <a:bodyPr/>
                    <a:lstStyle/>
                    <a:p>
                      <a:pPr marL="171450" indent="-171450">
                        <a:buFont typeface="Arial" panose="020B0604020202020204" pitchFamily="34" charset="0"/>
                        <a:buChar char="•"/>
                      </a:pPr>
                      <a:endParaRPr lang="en-US" sz="1600" baseline="0" dirty="0">
                        <a:solidFill>
                          <a:schemeClr val="tx1"/>
                        </a:solidFill>
                        <a:latin typeface="+mn-lt"/>
                      </a:endParaRPr>
                    </a:p>
                  </a:txBody>
                  <a:tcPr anchor="ctr">
                    <a:solidFill>
                      <a:srgbClr val="FFCCFF"/>
                    </a:solidFill>
                  </a:tcPr>
                </a:tc>
              </a:tr>
            </a:tbl>
          </a:graphicData>
        </a:graphic>
      </p:graphicFrame>
    </p:spTree>
    <p:extLst>
      <p:ext uri="{BB962C8B-B14F-4D97-AF65-F5344CB8AC3E}">
        <p14:creationId xmlns:p14="http://schemas.microsoft.com/office/powerpoint/2010/main" val="392849769"/>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8"/>
          <p:cNvSpPr>
            <a:spLocks noGrp="1" noChangeArrowheads="1"/>
          </p:cNvSpPr>
          <p:nvPr>
            <p:ph type="sldNum" sz="quarter" idx="10"/>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eaLnBrk="0" hangingPunct="0">
              <a:defRPr sz="1600">
                <a:solidFill>
                  <a:srgbClr val="008000"/>
                </a:solidFill>
                <a:latin typeface="Arial" panose="020B0604020202020204" pitchFamily="34" charset="0"/>
                <a:ea typeface="MS PGothic" panose="020B0600070205080204" pitchFamily="34" charset="-128"/>
              </a:defRPr>
            </a:lvl1pPr>
            <a:lvl2pPr marL="742950" indent="-285750" eaLnBrk="0" hangingPunct="0">
              <a:defRPr sz="1600">
                <a:solidFill>
                  <a:srgbClr val="008000"/>
                </a:solidFill>
                <a:latin typeface="Arial" panose="020B0604020202020204" pitchFamily="34" charset="0"/>
                <a:ea typeface="MS PGothic" panose="020B0600070205080204" pitchFamily="34" charset="-128"/>
              </a:defRPr>
            </a:lvl2pPr>
            <a:lvl3pPr marL="1143000" indent="-228600" eaLnBrk="0" hangingPunct="0">
              <a:defRPr sz="1600">
                <a:solidFill>
                  <a:srgbClr val="008000"/>
                </a:solidFill>
                <a:latin typeface="Arial" panose="020B0604020202020204" pitchFamily="34" charset="0"/>
                <a:ea typeface="MS PGothic" panose="020B0600070205080204" pitchFamily="34" charset="-128"/>
              </a:defRPr>
            </a:lvl3pPr>
            <a:lvl4pPr marL="1600200" indent="-228600" eaLnBrk="0" hangingPunct="0">
              <a:defRPr sz="1600">
                <a:solidFill>
                  <a:srgbClr val="008000"/>
                </a:solidFill>
                <a:latin typeface="Arial" panose="020B0604020202020204" pitchFamily="34" charset="0"/>
                <a:ea typeface="MS PGothic" panose="020B0600070205080204" pitchFamily="34" charset="-128"/>
              </a:defRPr>
            </a:lvl4pPr>
            <a:lvl5pPr marL="2057400" indent="-228600" eaLnBrk="0" hangingPunct="0">
              <a:defRPr sz="1600">
                <a:solidFill>
                  <a:srgbClr val="008000"/>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defRPr sz="1600">
                <a:solidFill>
                  <a:srgbClr val="008000"/>
                </a:solidFill>
                <a:latin typeface="Arial" panose="020B0604020202020204" pitchFamily="34" charset="0"/>
                <a:ea typeface="MS PGothic" panose="020B0600070205080204" pitchFamily="34" charset="-128"/>
              </a:defRPr>
            </a:lvl9pPr>
          </a:lstStyle>
          <a:p>
            <a:pPr eaLnBrk="1" hangingPunct="1"/>
            <a:fld id="{C0568141-449E-46BB-A450-EF09EC8BC91D}" type="slidenum">
              <a:rPr lang="en-US" altLang="en-US" sz="1000">
                <a:solidFill>
                  <a:srgbClr val="FFFFFF"/>
                </a:solidFill>
              </a:rPr>
              <a:pPr eaLnBrk="1" hangingPunct="1"/>
              <a:t>95</a:t>
            </a:fld>
            <a:endParaRPr lang="en-US" altLang="en-US" sz="1000">
              <a:solidFill>
                <a:srgbClr val="FFFFFF"/>
              </a:solidFill>
            </a:endParaRPr>
          </a:p>
        </p:txBody>
      </p:sp>
      <p:sp>
        <p:nvSpPr>
          <p:cNvPr id="459778" name="Rectangle 2"/>
          <p:cNvSpPr>
            <a:spLocks noGrp="1" noChangeArrowheads="1"/>
          </p:cNvSpPr>
          <p:nvPr>
            <p:ph type="title"/>
          </p:nvPr>
        </p:nvSpPr>
        <p:spPr>
          <a:noFill/>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r>
              <a:rPr lang="en-US" altLang="en-US" dirty="0" smtClean="0"/>
              <a:t>Pattern Discovery  [Li</a:t>
            </a:r>
            <a:r>
              <a:rPr lang="en-US" altLang="ja-JP" dirty="0" smtClean="0"/>
              <a:t> et al, 2011]</a:t>
            </a:r>
            <a:endParaRPr lang="en-US" altLang="en-US" dirty="0" smtClean="0"/>
          </a:p>
        </p:txBody>
      </p:sp>
      <p:sp>
        <p:nvSpPr>
          <p:cNvPr id="459779" name="Rectangle 3"/>
          <p:cNvSpPr>
            <a:spLocks noGrp="1" noChangeArrowheads="1"/>
          </p:cNvSpPr>
          <p:nvPr>
            <p:ph type="body" idx="1"/>
          </p:nvPr>
        </p:nvSpPr>
        <p:spPr>
          <a:xfrm>
            <a:off x="381000" y="1776413"/>
            <a:ext cx="8686800" cy="4167187"/>
          </a:xfrm>
          <a:noFill/>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lnSpc>
                <a:spcPct val="80000"/>
              </a:lnSpc>
            </a:pPr>
            <a:r>
              <a:rPr lang="en-US" altLang="en-US" sz="2000" dirty="0" smtClean="0"/>
              <a:t>Manually identify patterns </a:t>
            </a:r>
            <a:r>
              <a:rPr lang="en-US" altLang="en-US" sz="2000" dirty="0" smtClean="0">
                <a:sym typeface="Wingdings" panose="05000000000000000000" pitchFamily="2" charset="2"/>
              </a:rPr>
              <a:t> </a:t>
            </a:r>
            <a:r>
              <a:rPr lang="en-US" altLang="en-US" sz="2000" dirty="0" smtClean="0"/>
              <a:t>tedious + time consuming</a:t>
            </a:r>
          </a:p>
          <a:p>
            <a:pPr lvl="1">
              <a:lnSpc>
                <a:spcPct val="80000"/>
              </a:lnSpc>
            </a:pPr>
            <a:r>
              <a:rPr lang="en-US" altLang="en-US" sz="2000" dirty="0" smtClean="0">
                <a:solidFill>
                  <a:srgbClr val="99CC00"/>
                </a:solidFill>
                <a:latin typeface="Calibri" panose="020F0502020204030204" pitchFamily="34" charset="0"/>
                <a:sym typeface="Symbol" panose="05050102010706020507" pitchFamily="18" charset="2"/>
              </a:rPr>
              <a:t>PERSON</a:t>
            </a:r>
            <a:r>
              <a:rPr lang="en-US" altLang="en-US" sz="2000" dirty="0" smtClean="0">
                <a:latin typeface="Calibri" panose="020F0502020204030204" pitchFamily="34" charset="0"/>
                <a:sym typeface="Symbol" panose="05050102010706020507" pitchFamily="18" charset="2"/>
              </a:rPr>
              <a:t> </a:t>
            </a:r>
            <a:r>
              <a:rPr lang="en-US" altLang="en-US" sz="2000" dirty="0" smtClean="0">
                <a:solidFill>
                  <a:schemeClr val="accent1"/>
                </a:solidFill>
                <a:latin typeface="Calibri" panose="020F0502020204030204" pitchFamily="34" charset="0"/>
                <a:sym typeface="Symbol" panose="05050102010706020507" pitchFamily="18" charset="2"/>
              </a:rPr>
              <a:t>.* at .*</a:t>
            </a:r>
            <a:r>
              <a:rPr lang="en-US" altLang="en-US" sz="2000" dirty="0" smtClean="0">
                <a:latin typeface="Calibri" panose="020F0502020204030204" pitchFamily="34" charset="0"/>
                <a:sym typeface="Symbol" panose="05050102010706020507" pitchFamily="18" charset="2"/>
              </a:rPr>
              <a:t> </a:t>
            </a:r>
            <a:r>
              <a:rPr lang="en-US" altLang="en-US" sz="2000" dirty="0" smtClean="0">
                <a:solidFill>
                  <a:srgbClr val="A50021"/>
                </a:solidFill>
                <a:latin typeface="Calibri" panose="020F0502020204030204" pitchFamily="34" charset="0"/>
                <a:sym typeface="Symbol" panose="05050102010706020507" pitchFamily="18" charset="2"/>
              </a:rPr>
              <a:t>PHONE_NUMBER</a:t>
            </a:r>
            <a:r>
              <a:rPr lang="en-US" altLang="en-US" sz="2000" dirty="0" smtClean="0">
                <a:latin typeface="Calibri" panose="020F0502020204030204" pitchFamily="34" charset="0"/>
                <a:sym typeface="Symbol" panose="05050102010706020507" pitchFamily="18" charset="2"/>
              </a:rPr>
              <a:t> </a:t>
            </a:r>
          </a:p>
          <a:p>
            <a:pPr lvl="1">
              <a:lnSpc>
                <a:spcPct val="80000"/>
              </a:lnSpc>
            </a:pPr>
            <a:r>
              <a:rPr lang="en-US" altLang="en-US" sz="2000" dirty="0" smtClean="0">
                <a:solidFill>
                  <a:srgbClr val="99CC00"/>
                </a:solidFill>
                <a:latin typeface="Calibri" panose="020F0502020204030204" pitchFamily="34" charset="0"/>
                <a:sym typeface="Symbol" panose="05050102010706020507" pitchFamily="18" charset="2"/>
              </a:rPr>
              <a:t>PERSON</a:t>
            </a:r>
            <a:r>
              <a:rPr lang="ja-JP" altLang="en-US" sz="2000" dirty="0" smtClean="0">
                <a:solidFill>
                  <a:schemeClr val="accent1"/>
                </a:solidFill>
                <a:latin typeface="Calibri" panose="020F0502020204030204" pitchFamily="34" charset="0"/>
                <a:sym typeface="Symbol" panose="05050102010706020507" pitchFamily="18" charset="2"/>
              </a:rPr>
              <a:t>’</a:t>
            </a:r>
            <a:r>
              <a:rPr lang="en-US" altLang="ja-JP" sz="2000" dirty="0" smtClean="0">
                <a:solidFill>
                  <a:schemeClr val="accent1"/>
                </a:solidFill>
                <a:latin typeface="Calibri" panose="020F0502020204030204" pitchFamily="34" charset="0"/>
                <a:sym typeface="Symbol" panose="05050102010706020507" pitchFamily="18" charset="2"/>
              </a:rPr>
              <a:t>s (</a:t>
            </a:r>
            <a:r>
              <a:rPr lang="en-US" altLang="ja-JP" sz="2000" dirty="0" err="1" smtClean="0">
                <a:solidFill>
                  <a:schemeClr val="accent1"/>
                </a:solidFill>
                <a:latin typeface="Calibri" panose="020F0502020204030204" pitchFamily="34" charset="0"/>
                <a:sym typeface="Symbol" panose="05050102010706020507" pitchFamily="18" charset="2"/>
              </a:rPr>
              <a:t>cell|office|home</a:t>
            </a:r>
            <a:r>
              <a:rPr lang="en-US" altLang="ja-JP" sz="2000" dirty="0" smtClean="0">
                <a:solidFill>
                  <a:schemeClr val="accent1"/>
                </a:solidFill>
                <a:latin typeface="Calibri" panose="020F0502020204030204" pitchFamily="34" charset="0"/>
                <a:sym typeface="Symbol" panose="05050102010706020507" pitchFamily="18" charset="2"/>
              </a:rPr>
              <a:t>)? number is</a:t>
            </a:r>
            <a:r>
              <a:rPr lang="en-US" altLang="ja-JP" sz="2000" dirty="0" smtClean="0">
                <a:latin typeface="Calibri" panose="020F0502020204030204" pitchFamily="34" charset="0"/>
                <a:sym typeface="Symbol" panose="05050102010706020507" pitchFamily="18" charset="2"/>
              </a:rPr>
              <a:t> </a:t>
            </a:r>
            <a:r>
              <a:rPr lang="en-US" altLang="ja-JP" sz="2000" dirty="0" smtClean="0">
                <a:solidFill>
                  <a:srgbClr val="A50021"/>
                </a:solidFill>
                <a:latin typeface="Calibri" panose="020F0502020204030204" pitchFamily="34" charset="0"/>
                <a:sym typeface="Symbol" panose="05050102010706020507" pitchFamily="18" charset="2"/>
              </a:rPr>
              <a:t>PHONE_NUMBER</a:t>
            </a:r>
            <a:r>
              <a:rPr lang="en-US" altLang="ja-JP" sz="2000" dirty="0" smtClean="0">
                <a:sym typeface="Symbol" panose="05050102010706020507" pitchFamily="18" charset="2"/>
              </a:rPr>
              <a:t> </a:t>
            </a:r>
          </a:p>
          <a:p>
            <a:pPr lvl="1">
              <a:lnSpc>
                <a:spcPct val="80000"/>
              </a:lnSpc>
            </a:pPr>
            <a:endParaRPr lang="en-US" altLang="en-US" sz="2000" dirty="0" smtClean="0">
              <a:sym typeface="Symbol" panose="05050102010706020507" pitchFamily="18" charset="2"/>
            </a:endParaRPr>
          </a:p>
          <a:p>
            <a:pPr>
              <a:lnSpc>
                <a:spcPct val="80000"/>
              </a:lnSpc>
            </a:pPr>
            <a:r>
              <a:rPr lang="en-US" altLang="en-US" sz="2000" dirty="0" smtClean="0"/>
              <a:t>Basic idea:</a:t>
            </a:r>
          </a:p>
          <a:p>
            <a:pPr lvl="1">
              <a:lnSpc>
                <a:spcPct val="80000"/>
              </a:lnSpc>
            </a:pPr>
            <a:r>
              <a:rPr lang="en-US" altLang="en-US" sz="2000" dirty="0" smtClean="0"/>
              <a:t>Group similar strings together to facilitate pattern discovery</a:t>
            </a:r>
          </a:p>
          <a:p>
            <a:pPr lvl="1">
              <a:lnSpc>
                <a:spcPct val="80000"/>
              </a:lnSpc>
              <a:buFontTx/>
              <a:buNone/>
            </a:pPr>
            <a:r>
              <a:rPr lang="en-US" altLang="en-US" sz="1800" dirty="0" smtClean="0">
                <a:latin typeface="Calibri" panose="020F0502020204030204" pitchFamily="34" charset="0"/>
              </a:rPr>
              <a:t>	</a:t>
            </a:r>
          </a:p>
          <a:p>
            <a:pPr lvl="2">
              <a:lnSpc>
                <a:spcPct val="80000"/>
              </a:lnSpc>
              <a:buFont typeface="Arial" panose="020B0604020202020204" pitchFamily="34" charset="0"/>
              <a:buNone/>
            </a:pPr>
            <a:r>
              <a:rPr lang="en-US" altLang="en-US" sz="2000" dirty="0" smtClean="0">
                <a:latin typeface="Calibri" panose="020F0502020204030204" pitchFamily="34" charset="0"/>
              </a:rPr>
              <a:t>Kristen</a:t>
            </a:r>
            <a:r>
              <a:rPr lang="ja-JP" altLang="en-US" sz="2000" dirty="0" smtClean="0">
                <a:latin typeface="Calibri" panose="020F0502020204030204" pitchFamily="34" charset="0"/>
              </a:rPr>
              <a:t>’</a:t>
            </a:r>
            <a:r>
              <a:rPr lang="en-US" altLang="ja-JP" sz="2000" dirty="0" smtClean="0">
                <a:latin typeface="Calibri" panose="020F0502020204030204" pitchFamily="34" charset="0"/>
              </a:rPr>
              <a:t>s phone number is (281)584-1405</a:t>
            </a:r>
          </a:p>
          <a:p>
            <a:pPr lvl="2">
              <a:lnSpc>
                <a:spcPct val="80000"/>
              </a:lnSpc>
              <a:buFont typeface="Arial" panose="020B0604020202020204" pitchFamily="34" charset="0"/>
              <a:buNone/>
            </a:pPr>
            <a:r>
              <a:rPr lang="en-US" altLang="en-US" sz="2000" dirty="0" smtClean="0">
                <a:latin typeface="Calibri" panose="020F0502020204030204" pitchFamily="34" charset="0"/>
              </a:rPr>
              <a:t>Andrea Walter</a:t>
            </a:r>
            <a:r>
              <a:rPr lang="ja-JP" altLang="en-US" sz="2000" dirty="0" smtClean="0">
                <a:latin typeface="Calibri" panose="020F0502020204030204" pitchFamily="34" charset="0"/>
              </a:rPr>
              <a:t>’</a:t>
            </a:r>
            <a:r>
              <a:rPr lang="en-US" altLang="ja-JP" sz="2000" dirty="0" smtClean="0">
                <a:latin typeface="Calibri" panose="020F0502020204030204" pitchFamily="34" charset="0"/>
              </a:rPr>
              <a:t>s office number is x345763</a:t>
            </a:r>
          </a:p>
          <a:p>
            <a:pPr lvl="2">
              <a:lnSpc>
                <a:spcPct val="80000"/>
              </a:lnSpc>
              <a:buFont typeface="Arial" panose="020B0604020202020204" pitchFamily="34" charset="0"/>
              <a:buNone/>
            </a:pPr>
            <a:r>
              <a:rPr lang="en-US" altLang="en-US" sz="2000" dirty="0" smtClean="0">
                <a:latin typeface="Calibri" panose="020F0502020204030204" pitchFamily="34" charset="0"/>
              </a:rPr>
              <a:t>       …</a:t>
            </a:r>
          </a:p>
          <a:p>
            <a:pPr lvl="3">
              <a:lnSpc>
                <a:spcPct val="80000"/>
              </a:lnSpc>
              <a:buFont typeface="Arial" panose="020B0604020202020204" pitchFamily="34" charset="0"/>
              <a:buNone/>
            </a:pPr>
            <a:r>
              <a:rPr lang="en-US" altLang="en-US" sz="2000" dirty="0" smtClean="0">
                <a:latin typeface="Calibri" panose="020F0502020204030204" pitchFamily="34" charset="0"/>
              </a:rPr>
              <a:t>Curt</a:t>
            </a:r>
            <a:r>
              <a:rPr lang="ja-JP" altLang="en-US" sz="2000" dirty="0" smtClean="0">
                <a:latin typeface="Calibri" panose="020F0502020204030204" pitchFamily="34" charset="0"/>
              </a:rPr>
              <a:t>’</a:t>
            </a:r>
            <a:r>
              <a:rPr lang="en-US" altLang="ja-JP" sz="2000" dirty="0" smtClean="0">
                <a:latin typeface="Calibri" panose="020F0502020204030204" pitchFamily="34" charset="0"/>
              </a:rPr>
              <a:t>s number is 713-789-0090</a:t>
            </a:r>
          </a:p>
          <a:p>
            <a:pPr lvl="2">
              <a:lnSpc>
                <a:spcPct val="80000"/>
              </a:lnSpc>
              <a:buFontTx/>
              <a:buNone/>
            </a:pPr>
            <a:r>
              <a:rPr lang="en-US" altLang="en-US" sz="1800" dirty="0" smtClean="0">
                <a:sym typeface="Wingdings" panose="05000000000000000000" pitchFamily="2" charset="2"/>
              </a:rPr>
              <a:t></a:t>
            </a:r>
          </a:p>
          <a:p>
            <a:pPr lvl="1">
              <a:lnSpc>
                <a:spcPct val="80000"/>
              </a:lnSpc>
              <a:buFont typeface="Arial" panose="020B0604020202020204" pitchFamily="34" charset="0"/>
              <a:buNone/>
            </a:pPr>
            <a:r>
              <a:rPr lang="en-US" altLang="en-US" sz="2000" dirty="0" smtClean="0">
                <a:sym typeface="Symbol" panose="05050102010706020507" pitchFamily="18" charset="2"/>
              </a:rPr>
              <a:t>   </a:t>
            </a:r>
            <a:r>
              <a:rPr lang="en-US" altLang="en-US" sz="2000" dirty="0" smtClean="0">
                <a:solidFill>
                  <a:srgbClr val="99CC00"/>
                </a:solidFill>
                <a:sym typeface="Symbol" panose="05050102010706020507" pitchFamily="18" charset="2"/>
              </a:rPr>
              <a:t>      </a:t>
            </a:r>
            <a:r>
              <a:rPr lang="en-US" altLang="en-US" sz="2000" dirty="0" smtClean="0">
                <a:solidFill>
                  <a:srgbClr val="99CC00"/>
                </a:solidFill>
                <a:latin typeface="Calibri" panose="020F0502020204030204" pitchFamily="34" charset="0"/>
                <a:sym typeface="Symbol" panose="05050102010706020507" pitchFamily="18" charset="2"/>
              </a:rPr>
              <a:t>PERSON</a:t>
            </a:r>
            <a:r>
              <a:rPr lang="ja-JP" altLang="en-US" sz="2000" dirty="0" smtClean="0">
                <a:solidFill>
                  <a:schemeClr val="accent1"/>
                </a:solidFill>
                <a:latin typeface="Calibri" panose="020F0502020204030204" pitchFamily="34" charset="0"/>
                <a:sym typeface="Symbol" panose="05050102010706020507" pitchFamily="18" charset="2"/>
              </a:rPr>
              <a:t>’</a:t>
            </a:r>
            <a:r>
              <a:rPr lang="en-US" altLang="ja-JP" sz="2000" dirty="0" smtClean="0">
                <a:solidFill>
                  <a:schemeClr val="accent1"/>
                </a:solidFill>
                <a:latin typeface="Calibri" panose="020F0502020204030204" pitchFamily="34" charset="0"/>
                <a:sym typeface="Symbol" panose="05050102010706020507" pitchFamily="18" charset="2"/>
              </a:rPr>
              <a:t>s (</a:t>
            </a:r>
            <a:r>
              <a:rPr lang="en-US" altLang="ja-JP" sz="2000" dirty="0" err="1" smtClean="0">
                <a:solidFill>
                  <a:schemeClr val="accent1"/>
                </a:solidFill>
                <a:latin typeface="Calibri" panose="020F0502020204030204" pitchFamily="34" charset="0"/>
                <a:sym typeface="Symbol" panose="05050102010706020507" pitchFamily="18" charset="2"/>
              </a:rPr>
              <a:t>cell|office|home</a:t>
            </a:r>
            <a:r>
              <a:rPr lang="en-US" altLang="ja-JP" sz="2000" dirty="0" smtClean="0">
                <a:solidFill>
                  <a:schemeClr val="accent1"/>
                </a:solidFill>
                <a:latin typeface="Calibri" panose="020F0502020204030204" pitchFamily="34" charset="0"/>
                <a:sym typeface="Symbol" panose="05050102010706020507" pitchFamily="18" charset="2"/>
              </a:rPr>
              <a:t>)? Number is</a:t>
            </a:r>
            <a:r>
              <a:rPr lang="en-US" altLang="ja-JP" sz="2000" dirty="0" smtClean="0">
                <a:latin typeface="Calibri" panose="020F0502020204030204" pitchFamily="34" charset="0"/>
                <a:sym typeface="Symbol" panose="05050102010706020507" pitchFamily="18" charset="2"/>
              </a:rPr>
              <a:t> </a:t>
            </a:r>
            <a:r>
              <a:rPr lang="en-US" altLang="ja-JP" sz="2000" dirty="0" smtClean="0">
                <a:solidFill>
                  <a:srgbClr val="A50021"/>
                </a:solidFill>
                <a:latin typeface="Calibri" panose="020F0502020204030204" pitchFamily="34" charset="0"/>
                <a:sym typeface="Symbol" panose="05050102010706020507" pitchFamily="18" charset="2"/>
              </a:rPr>
              <a:t>PHONE_NUMBER </a:t>
            </a:r>
            <a:endParaRPr lang="en-US" altLang="ja-JP" sz="2000" dirty="0" smtClean="0">
              <a:solidFill>
                <a:srgbClr val="A50021"/>
              </a:solidFill>
              <a:latin typeface="Calibri" panose="020F0502020204030204" pitchFamily="34" charset="0"/>
            </a:endParaRPr>
          </a:p>
          <a:p>
            <a:pPr lvl="1">
              <a:lnSpc>
                <a:spcPct val="80000"/>
              </a:lnSpc>
            </a:pPr>
            <a:endParaRPr lang="en-US" altLang="en-US" sz="2000" dirty="0" smtClean="0">
              <a:solidFill>
                <a:srgbClr val="A50021"/>
              </a:solidFill>
              <a:latin typeface="Calibri" panose="020F0502020204030204" pitchFamily="34" charset="0"/>
            </a:endParaRPr>
          </a:p>
          <a:p>
            <a:pPr>
              <a:lnSpc>
                <a:spcPct val="80000"/>
              </a:lnSpc>
            </a:pPr>
            <a:endParaRPr lang="en-US" altLang="en-US" sz="2000" dirty="0" smtClean="0"/>
          </a:p>
          <a:p>
            <a:pPr>
              <a:lnSpc>
                <a:spcPct val="80000"/>
              </a:lnSpc>
            </a:pPr>
            <a:endParaRPr lang="en-US" altLang="en-US" sz="2000" dirty="0" smtClean="0"/>
          </a:p>
        </p:txBody>
      </p:sp>
    </p:spTree>
    <p:extLst>
      <p:ext uri="{BB962C8B-B14F-4D97-AF65-F5344CB8AC3E}">
        <p14:creationId xmlns:p14="http://schemas.microsoft.com/office/powerpoint/2010/main" val="440270148"/>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Transparent ML Techniques </a:t>
            </a:r>
            <a:endParaRPr lang="en-US" sz="3200" dirty="0"/>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96</a:t>
            </a:fld>
            <a:endParaRPr lang="en-US" altLang="en-US"/>
          </a:p>
        </p:txBody>
      </p:sp>
      <p:graphicFrame>
        <p:nvGraphicFramePr>
          <p:cNvPr id="6" name="Table 5"/>
          <p:cNvGraphicFramePr>
            <a:graphicFrameLocks noGrp="1"/>
          </p:cNvGraphicFramePr>
          <p:nvPr>
            <p:extLst/>
          </p:nvPr>
        </p:nvGraphicFramePr>
        <p:xfrm>
          <a:off x="206053" y="1752600"/>
          <a:ext cx="8663309" cy="4114800"/>
        </p:xfrm>
        <a:graphic>
          <a:graphicData uri="http://schemas.openxmlformats.org/drawingml/2006/table">
            <a:tbl>
              <a:tblPr firstRow="1" bandRow="1">
                <a:tableStyleId>{5C22544A-7EE6-4342-B048-85BDC9FD1C3A}</a:tableStyleId>
              </a:tblPr>
              <a:tblGrid>
                <a:gridCol w="2079947"/>
                <a:gridCol w="2133600"/>
                <a:gridCol w="2209800"/>
                <a:gridCol w="2239962"/>
              </a:tblGrid>
              <a:tr h="561400">
                <a:tc>
                  <a:txBody>
                    <a:bodyPr/>
                    <a:lstStyle/>
                    <a:p>
                      <a:endParaRPr lang="en-US" sz="1600" baseline="0" dirty="0">
                        <a:latin typeface="+mn-lt"/>
                      </a:endParaRPr>
                    </a:p>
                  </a:txBody>
                  <a:tcPr anchor="ctr"/>
                </a:tc>
                <a:tc>
                  <a:txBody>
                    <a:bodyPr/>
                    <a:lstStyle/>
                    <a:p>
                      <a:pPr algn="ctr"/>
                      <a:r>
                        <a:rPr lang="en-US" sz="1600" baseline="0" dirty="0" smtClean="0">
                          <a:latin typeface="+mn-lt"/>
                        </a:rPr>
                        <a:t>Unsupervised</a:t>
                      </a:r>
                      <a:endParaRPr lang="en-US" sz="1600" baseline="0" dirty="0">
                        <a:latin typeface="+mn-lt"/>
                      </a:endParaRPr>
                    </a:p>
                  </a:txBody>
                  <a:tcPr anchor="ctr"/>
                </a:tc>
                <a:tc>
                  <a:txBody>
                    <a:bodyPr/>
                    <a:lstStyle/>
                    <a:p>
                      <a:pPr algn="ctr"/>
                      <a:r>
                        <a:rPr lang="en-US" sz="1600" baseline="0" dirty="0" smtClean="0">
                          <a:latin typeface="+mn-lt"/>
                        </a:rPr>
                        <a:t>Semi-supervised</a:t>
                      </a:r>
                      <a:endParaRPr lang="en-US" sz="1600" baseline="0" dirty="0">
                        <a:latin typeface="+mn-lt"/>
                      </a:endParaRPr>
                    </a:p>
                  </a:txBody>
                  <a:tcPr anchor="ctr"/>
                </a:tc>
                <a:tc>
                  <a:txBody>
                    <a:bodyPr/>
                    <a:lstStyle/>
                    <a:p>
                      <a:pPr algn="ctr"/>
                      <a:r>
                        <a:rPr lang="en-US" sz="1600" baseline="0" dirty="0" smtClean="0">
                          <a:latin typeface="+mn-lt"/>
                        </a:rPr>
                        <a:t>Supervised</a:t>
                      </a:r>
                      <a:endParaRPr lang="en-US" sz="1600" baseline="0" dirty="0">
                        <a:latin typeface="+mn-lt"/>
                      </a:endParaRPr>
                    </a:p>
                  </a:txBody>
                  <a:tcPr anchor="ctr"/>
                </a:tc>
              </a:tr>
              <a:tr h="561400">
                <a:tc>
                  <a:txBody>
                    <a:bodyPr/>
                    <a:lstStyle/>
                    <a:p>
                      <a:r>
                        <a:rPr lang="en-US" sz="1600" baseline="0" dirty="0" smtClean="0">
                          <a:latin typeface="+mn-lt"/>
                        </a:rPr>
                        <a:t>Dictionary</a:t>
                      </a:r>
                      <a:endParaRPr lang="en-US" sz="1600" baseline="0" dirty="0">
                        <a:latin typeface="+mn-lt"/>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baseline="0" dirty="0" smtClean="0">
                        <a:latin typeface="+mn-lt"/>
                      </a:endParaRPr>
                    </a:p>
                  </a:txBody>
                  <a:tcPr anchor="ctr">
                    <a:solidFill>
                      <a:srgbClr val="92D050"/>
                    </a:solidFill>
                  </a:tcPr>
                </a:tc>
                <a:tc>
                  <a:txBody>
                    <a:bodyPr/>
                    <a:lstStyle/>
                    <a:p>
                      <a:endParaRPr lang="en-US" sz="1600" baseline="0" dirty="0">
                        <a:latin typeface="+mn-lt"/>
                      </a:endParaRPr>
                    </a:p>
                  </a:txBody>
                  <a:tcPr anchor="ctr">
                    <a:solidFill>
                      <a:srgbClr val="92D050"/>
                    </a:solidFill>
                  </a:tcPr>
                </a:tc>
                <a:tc>
                  <a:txBody>
                    <a:bodyPr/>
                    <a:lstStyle/>
                    <a:p>
                      <a:endParaRPr lang="en-US" sz="1600" baseline="0" dirty="0">
                        <a:latin typeface="+mn-lt"/>
                      </a:endParaRPr>
                    </a:p>
                  </a:txBody>
                  <a:tcPr anchor="ctr">
                    <a:solidFill>
                      <a:schemeClr val="bg2"/>
                    </a:solidFill>
                  </a:tcPr>
                </a:tc>
              </a:tr>
              <a:tr h="561400">
                <a:tc>
                  <a:txBody>
                    <a:bodyPr/>
                    <a:lstStyle/>
                    <a:p>
                      <a:r>
                        <a:rPr lang="en-US" sz="1600" baseline="0" dirty="0" smtClean="0">
                          <a:latin typeface="+mn-lt"/>
                        </a:rPr>
                        <a:t>Regex</a:t>
                      </a:r>
                      <a:endParaRPr lang="en-US" sz="1600" baseline="0" dirty="0">
                        <a:latin typeface="+mn-lt"/>
                      </a:endParaRPr>
                    </a:p>
                  </a:txBody>
                  <a:tcPr anchor="ctr"/>
                </a:tc>
                <a:tc>
                  <a:txBody>
                    <a:bodyPr/>
                    <a:lstStyle/>
                    <a:p>
                      <a:endParaRPr lang="en-US" sz="1600" baseline="0" dirty="0">
                        <a:latin typeface="+mn-lt"/>
                      </a:endParaRPr>
                    </a:p>
                  </a:txBody>
                  <a:tcPr anchor="ctr">
                    <a:solidFill>
                      <a:schemeClr val="bg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baseline="0" dirty="0" smtClean="0">
                        <a:solidFill>
                          <a:srgbClr val="92D050"/>
                        </a:solidFill>
                        <a:latin typeface="+mn-lt"/>
                      </a:endParaRPr>
                    </a:p>
                  </a:txBody>
                  <a:tcPr anchor="ctr">
                    <a:solidFill>
                      <a:srgbClr val="92D050"/>
                    </a:solidFill>
                  </a:tcPr>
                </a:tc>
                <a:tc>
                  <a:txBody>
                    <a:bodyPr/>
                    <a:lstStyle/>
                    <a:p>
                      <a:pPr marL="171450" marR="0" indent="-171450" algn="l" defTabSz="914400" rtl="0" eaLnBrk="1" fontAlgn="b" latinLnBrk="0" hangingPunct="1">
                        <a:lnSpc>
                          <a:spcPct val="100000"/>
                        </a:lnSpc>
                        <a:spcBef>
                          <a:spcPts val="0"/>
                        </a:spcBef>
                        <a:spcAft>
                          <a:spcPts val="0"/>
                        </a:spcAft>
                        <a:buClrTx/>
                        <a:buSzTx/>
                        <a:buFont typeface="Arial" panose="020B0604020202020204" pitchFamily="34" charset="0"/>
                        <a:buChar char="•"/>
                        <a:tabLst/>
                        <a:defRPr/>
                      </a:pPr>
                      <a:endParaRPr lang="en-US" sz="1600" b="0" i="0" u="none" strike="noStrike" baseline="0" dirty="0" smtClean="0">
                        <a:solidFill>
                          <a:srgbClr val="92D050"/>
                        </a:solidFill>
                        <a:effectLst/>
                        <a:latin typeface="Calibri" panose="020F0502020204030204" pitchFamily="34" charset="0"/>
                      </a:endParaRPr>
                    </a:p>
                  </a:txBody>
                  <a:tcPr marL="9525" marR="9525" marT="9525" marB="0" anchor="ctr">
                    <a:solidFill>
                      <a:srgbClr val="92D050"/>
                    </a:solidFill>
                  </a:tcPr>
                </a:tc>
              </a:tr>
              <a:tr h="561400">
                <a:tc>
                  <a:txBody>
                    <a:bodyPr/>
                    <a:lstStyle/>
                    <a:p>
                      <a:r>
                        <a:rPr lang="en-US" sz="1600" baseline="0" dirty="0" smtClean="0">
                          <a:latin typeface="+mn-lt"/>
                        </a:rPr>
                        <a:t>Rules</a:t>
                      </a:r>
                      <a:endParaRPr lang="en-US" sz="1600" baseline="0" dirty="0">
                        <a:latin typeface="+mn-lt"/>
                      </a:endParaRPr>
                    </a:p>
                  </a:txBody>
                  <a:tcPr anchor="ctr"/>
                </a:tc>
                <a:tc>
                  <a:txBody>
                    <a:bodyPr/>
                    <a:lstStyle/>
                    <a:p>
                      <a:endParaRPr lang="en-US" sz="1600" baseline="0" dirty="0">
                        <a:latin typeface="+mn-lt"/>
                      </a:endParaRPr>
                    </a:p>
                  </a:txBody>
                  <a:tcPr anchor="ctr">
                    <a:solidFill>
                      <a:srgbClr val="92D05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b="0" i="0" u="none" strike="noStrike" baseline="0" dirty="0" smtClean="0">
                        <a:solidFill>
                          <a:srgbClr val="FF0000"/>
                        </a:solidFill>
                        <a:effectLst/>
                        <a:latin typeface="+mn-lt"/>
                      </a:endParaRPr>
                    </a:p>
                  </a:txBody>
                  <a:tcPr anchor="ctr">
                    <a:solidFill>
                      <a:srgbClr val="92D050"/>
                    </a:solidFill>
                  </a:tcPr>
                </a:tc>
                <a:tc>
                  <a:txBody>
                    <a:bodyPr/>
                    <a:lstStyle/>
                    <a:p>
                      <a:pPr marL="171450" indent="-171450">
                        <a:buFont typeface="Arial" panose="020B0604020202020204" pitchFamily="34" charset="0"/>
                        <a:buChar char="•"/>
                      </a:pPr>
                      <a:endParaRPr lang="en-US" sz="1600" baseline="0" dirty="0">
                        <a:latin typeface="+mn-lt"/>
                      </a:endParaRPr>
                    </a:p>
                  </a:txBody>
                  <a:tcPr anchor="ctr">
                    <a:solidFill>
                      <a:srgbClr val="92D050"/>
                    </a:solidFill>
                  </a:tcPr>
                </a:tc>
              </a:tr>
              <a:tr h="746400">
                <a:tc>
                  <a:txBody>
                    <a:bodyPr/>
                    <a:lstStyle/>
                    <a:p>
                      <a:r>
                        <a:rPr lang="en-US" sz="1600" baseline="0" dirty="0" smtClean="0">
                          <a:latin typeface="+mn-lt"/>
                        </a:rPr>
                        <a:t>Rules + Classifier</a:t>
                      </a:r>
                      <a:endParaRPr lang="en-US" sz="1600" baseline="0" dirty="0">
                        <a:latin typeface="+mn-lt"/>
                      </a:endParaRPr>
                    </a:p>
                  </a:txBody>
                  <a:tcPr anchor="ctr"/>
                </a:tc>
                <a:tc>
                  <a:txBody>
                    <a:bodyPr/>
                    <a:lstStyle/>
                    <a:p>
                      <a:pPr marL="0" indent="0" algn="l" fontAlgn="b">
                        <a:buFont typeface="Arial" panose="020B0604020202020204" pitchFamily="34" charset="0"/>
                        <a:buNone/>
                      </a:pPr>
                      <a:endParaRPr lang="en-US" sz="1600" b="0" i="0" u="none" strike="noStrike" baseline="0" dirty="0" smtClean="0">
                        <a:effectLst/>
                        <a:latin typeface="+mn-lt"/>
                      </a:endParaRPr>
                    </a:p>
                  </a:txBody>
                  <a:tcPr marL="9525" marR="9525" marT="9525" marB="0" anchor="ctr">
                    <a:solidFill>
                      <a:srgbClr val="FFCCFF"/>
                    </a:solidFill>
                  </a:tcPr>
                </a:tc>
                <a:tc>
                  <a:txBody>
                    <a:bodyPr/>
                    <a:lstStyle/>
                    <a:p>
                      <a:pPr marL="0" indent="0" algn="l" fontAlgn="b">
                        <a:buFont typeface="Arial" panose="020B0604020202020204" pitchFamily="34" charset="0"/>
                        <a:buNone/>
                      </a:pPr>
                      <a:endParaRPr lang="en-US" sz="1600" baseline="0" dirty="0" smtClean="0">
                        <a:latin typeface="+mn-lt"/>
                      </a:endParaRPr>
                    </a:p>
                  </a:txBody>
                  <a:tcPr anchor="ctr">
                    <a:solidFill>
                      <a:srgbClr val="FFCCFF"/>
                    </a:solidFill>
                  </a:tcPr>
                </a:tc>
                <a:tc>
                  <a:txBody>
                    <a:bodyPr/>
                    <a:lstStyle/>
                    <a:p>
                      <a:pPr marL="0" indent="0">
                        <a:buFont typeface="Arial" panose="020B0604020202020204" pitchFamily="34" charset="0"/>
                        <a:buNone/>
                      </a:pPr>
                      <a:endParaRPr lang="en-US" sz="1600" baseline="0" dirty="0">
                        <a:solidFill>
                          <a:schemeClr val="tx1"/>
                        </a:solidFill>
                        <a:latin typeface="+mn-lt"/>
                      </a:endParaRPr>
                    </a:p>
                  </a:txBody>
                  <a:tcPr anchor="ctr">
                    <a:solidFill>
                      <a:srgbClr val="FF0000"/>
                    </a:solidFill>
                  </a:tcPr>
                </a:tc>
              </a:tr>
              <a:tr h="561400">
                <a:tc>
                  <a:txBody>
                    <a:bodyPr/>
                    <a:lstStyle/>
                    <a:p>
                      <a:r>
                        <a:rPr lang="en-US" sz="1600" baseline="0" dirty="0" smtClean="0">
                          <a:latin typeface="+mn-lt"/>
                        </a:rPr>
                        <a:t>Decision Tree</a:t>
                      </a:r>
                      <a:endParaRPr lang="en-US" sz="1600" baseline="0" dirty="0">
                        <a:latin typeface="+mn-lt"/>
                      </a:endParaRPr>
                    </a:p>
                  </a:txBody>
                  <a:tcPr anchor="ctr"/>
                </a:tc>
                <a:tc>
                  <a:txBody>
                    <a:bodyPr/>
                    <a:lstStyle/>
                    <a:p>
                      <a:endParaRPr lang="en-US" sz="1600" baseline="0" dirty="0">
                        <a:latin typeface="+mn-lt"/>
                      </a:endParaRPr>
                    </a:p>
                  </a:txBody>
                  <a:tcPr anchor="ctr">
                    <a:solidFill>
                      <a:schemeClr val="bg2"/>
                    </a:solidFill>
                  </a:tcPr>
                </a:tc>
                <a:tc>
                  <a:txBody>
                    <a:bodyPr/>
                    <a:lstStyle/>
                    <a:p>
                      <a:endParaRPr lang="en-US" sz="1600" baseline="0" dirty="0">
                        <a:latin typeface="+mn-lt"/>
                      </a:endParaRPr>
                    </a:p>
                  </a:txBody>
                  <a:tcPr anchor="ctr">
                    <a:solidFill>
                      <a:schemeClr val="bg2"/>
                    </a:solidFill>
                  </a:tcPr>
                </a:tc>
                <a:tc>
                  <a: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aseline="0" dirty="0">
                        <a:solidFill>
                          <a:schemeClr val="tx1"/>
                        </a:solidFill>
                        <a:latin typeface="+mn-lt"/>
                      </a:endParaRPr>
                    </a:p>
                  </a:txBody>
                  <a:tcPr anchor="ctr">
                    <a:solidFill>
                      <a:srgbClr val="FFCCFF"/>
                    </a:solidFill>
                  </a:tcPr>
                </a:tc>
              </a:tr>
              <a:tr h="561400">
                <a:tc>
                  <a:txBody>
                    <a:bodyPr/>
                    <a:lstStyle/>
                    <a:p>
                      <a:r>
                        <a:rPr lang="en-US" sz="1600" baseline="0" dirty="0" smtClean="0">
                          <a:latin typeface="+mn-lt"/>
                        </a:rPr>
                        <a:t>Classification Rules</a:t>
                      </a:r>
                      <a:endParaRPr lang="en-US" sz="1600" baseline="0" dirty="0">
                        <a:latin typeface="+mn-lt"/>
                      </a:endParaRPr>
                    </a:p>
                  </a:txBody>
                  <a:tcPr anchor="ctr"/>
                </a:tc>
                <a:tc>
                  <a:txBody>
                    <a:bodyPr/>
                    <a:lstStyle/>
                    <a:p>
                      <a:endParaRPr lang="en-US" sz="1600" baseline="0" dirty="0">
                        <a:latin typeface="+mn-lt"/>
                      </a:endParaRPr>
                    </a:p>
                  </a:txBody>
                  <a:tcPr anchor="ctr">
                    <a:solidFill>
                      <a:schemeClr val="bg2"/>
                    </a:solidFill>
                  </a:tcPr>
                </a:tc>
                <a:tc>
                  <a:txBody>
                    <a:bodyPr/>
                    <a:lstStyle/>
                    <a:p>
                      <a:endParaRPr lang="en-US" sz="1600" baseline="0" dirty="0">
                        <a:latin typeface="+mn-lt"/>
                      </a:endParaRPr>
                    </a:p>
                  </a:txBody>
                  <a:tcPr anchor="ctr">
                    <a:solidFill>
                      <a:schemeClr val="bg2"/>
                    </a:solidFill>
                  </a:tcPr>
                </a:tc>
                <a:tc>
                  <a:txBody>
                    <a:bodyPr/>
                    <a:lstStyle/>
                    <a:p>
                      <a:pPr marL="171450" indent="-171450">
                        <a:buFont typeface="Arial" panose="020B0604020202020204" pitchFamily="34" charset="0"/>
                        <a:buChar char="•"/>
                      </a:pPr>
                      <a:endParaRPr lang="en-US" sz="1600" baseline="0" dirty="0">
                        <a:solidFill>
                          <a:schemeClr val="tx1"/>
                        </a:solidFill>
                        <a:latin typeface="+mn-lt"/>
                      </a:endParaRPr>
                    </a:p>
                  </a:txBody>
                  <a:tcPr anchor="ctr">
                    <a:solidFill>
                      <a:srgbClr val="FFCCFF"/>
                    </a:solidFill>
                  </a:tcPr>
                </a:tc>
              </a:tr>
            </a:tbl>
          </a:graphicData>
        </a:graphic>
      </p:graphicFrame>
    </p:spTree>
    <p:extLst>
      <p:ext uri="{BB962C8B-B14F-4D97-AF65-F5344CB8AC3E}">
        <p14:creationId xmlns:p14="http://schemas.microsoft.com/office/powerpoint/2010/main" val="1815186444"/>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20000"/>
              </a:spcBef>
              <a:buClrTx/>
              <a:defRPr/>
            </a:pPr>
            <a:r>
              <a:rPr lang="en-US" altLang="en-US" sz="2400" dirty="0" smtClean="0"/>
              <a:t>Fact Extraction: Supervised</a:t>
            </a:r>
            <a:endParaRPr lang="en-US" altLang="en-US" sz="2400" dirty="0"/>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97</a:t>
            </a:fld>
            <a:endParaRPr lang="en-US" altLang="en-US"/>
          </a:p>
        </p:txBody>
      </p:sp>
      <p:sp>
        <p:nvSpPr>
          <p:cNvPr id="7" name="Rectangle 6"/>
          <p:cNvSpPr/>
          <p:nvPr/>
        </p:nvSpPr>
        <p:spPr>
          <a:xfrm>
            <a:off x="5334000" y="2050610"/>
            <a:ext cx="3733800" cy="523220"/>
          </a:xfrm>
          <a:prstGeom prst="rect">
            <a:avLst/>
          </a:prstGeom>
        </p:spPr>
        <p:txBody>
          <a:bodyPr wrap="square">
            <a:spAutoFit/>
          </a:bodyPr>
          <a:lstStyle/>
          <a:p>
            <a:r>
              <a:rPr lang="en-US" sz="1400" dirty="0">
                <a:latin typeface="Whitney Light" pitchFamily="50" charset="0"/>
              </a:rPr>
              <a:t>S</a:t>
            </a:r>
            <a:r>
              <a:rPr lang="en-US" sz="1400" dirty="0" smtClean="0">
                <a:latin typeface="Whitney Light" pitchFamily="50" charset="0"/>
              </a:rPr>
              <a:t>et </a:t>
            </a:r>
            <a:r>
              <a:rPr lang="en-US" sz="1400" dirty="0">
                <a:latin typeface="Whitney Light" pitchFamily="50" charset="0"/>
              </a:rPr>
              <a:t>of extraction patterns that, collectively,</a:t>
            </a:r>
          </a:p>
          <a:p>
            <a:r>
              <a:rPr lang="en-US" sz="1400" dirty="0">
                <a:latin typeface="Whitney Light" pitchFamily="50" charset="0"/>
              </a:rPr>
              <a:t>can extract every NP in the </a:t>
            </a:r>
            <a:r>
              <a:rPr lang="en-US" sz="1400" dirty="0" smtClean="0">
                <a:latin typeface="Whitney Light" pitchFamily="50" charset="0"/>
              </a:rPr>
              <a:t>training corpus</a:t>
            </a:r>
            <a:r>
              <a:rPr lang="en-US" sz="1400" dirty="0">
                <a:latin typeface="Whitney Light" pitchFamily="50" charset="0"/>
              </a:rPr>
              <a:t>.</a:t>
            </a:r>
          </a:p>
        </p:txBody>
      </p:sp>
      <p:sp>
        <p:nvSpPr>
          <p:cNvPr id="8" name="Rectangle 7"/>
          <p:cNvSpPr/>
          <p:nvPr/>
        </p:nvSpPr>
        <p:spPr>
          <a:xfrm>
            <a:off x="5257800" y="2869159"/>
            <a:ext cx="3235181" cy="738664"/>
          </a:xfrm>
          <a:prstGeom prst="rect">
            <a:avLst/>
          </a:prstGeom>
        </p:spPr>
        <p:txBody>
          <a:bodyPr wrap="square">
            <a:spAutoFit/>
          </a:bodyPr>
          <a:lstStyle/>
          <a:p>
            <a:r>
              <a:rPr lang="en-US" sz="1400" dirty="0" smtClean="0">
                <a:latin typeface="Whitney Light" pitchFamily="50" charset="0"/>
              </a:rPr>
              <a:t>Semantically constrain the </a:t>
            </a:r>
            <a:r>
              <a:rPr lang="en-US" sz="1400" dirty="0">
                <a:latin typeface="Whitney Light" pitchFamily="50" charset="0"/>
              </a:rPr>
              <a:t>types of noun phrases that are </a:t>
            </a:r>
            <a:r>
              <a:rPr lang="en-US" sz="1400" dirty="0" smtClean="0">
                <a:latin typeface="Whitney Light" pitchFamily="50" charset="0"/>
              </a:rPr>
              <a:t>legitimate extractions </a:t>
            </a:r>
            <a:r>
              <a:rPr lang="en-US" sz="1400" dirty="0">
                <a:latin typeface="Whitney Light" pitchFamily="50" charset="0"/>
              </a:rPr>
              <a:t>for opinion sources</a:t>
            </a:r>
          </a:p>
        </p:txBody>
      </p:sp>
      <p:sp>
        <p:nvSpPr>
          <p:cNvPr id="9" name="Rectangle 8"/>
          <p:cNvSpPr/>
          <p:nvPr/>
        </p:nvSpPr>
        <p:spPr>
          <a:xfrm>
            <a:off x="5334000" y="3998893"/>
            <a:ext cx="3235181" cy="954107"/>
          </a:xfrm>
          <a:prstGeom prst="rect">
            <a:avLst/>
          </a:prstGeom>
        </p:spPr>
        <p:txBody>
          <a:bodyPr wrap="square">
            <a:spAutoFit/>
          </a:bodyPr>
          <a:lstStyle/>
          <a:p>
            <a:r>
              <a:rPr lang="en-US" sz="1400" dirty="0" smtClean="0">
                <a:latin typeface="Whitney Light" pitchFamily="50" charset="0"/>
              </a:rPr>
              <a:t>Count number of correct and incorrect extractions for each pattern; estimate</a:t>
            </a:r>
            <a:endParaRPr lang="en-US" sz="1400" dirty="0">
              <a:latin typeface="Whitney Light" pitchFamily="50" charset="0"/>
            </a:endParaRPr>
          </a:p>
          <a:p>
            <a:r>
              <a:rPr lang="en-US" sz="1400" dirty="0" smtClean="0">
                <a:latin typeface="Whitney Light" pitchFamily="50" charset="0"/>
              </a:rPr>
              <a:t>probability </a:t>
            </a:r>
            <a:r>
              <a:rPr lang="en-US" sz="1400" dirty="0">
                <a:latin typeface="Whitney Light" pitchFamily="50" charset="0"/>
              </a:rPr>
              <a:t>that the pattern will extract an</a:t>
            </a:r>
          </a:p>
          <a:p>
            <a:r>
              <a:rPr lang="en-US" sz="1400" dirty="0">
                <a:latin typeface="Whitney Light" pitchFamily="50" charset="0"/>
              </a:rPr>
              <a:t>opinion source in new </a:t>
            </a:r>
            <a:r>
              <a:rPr lang="en-US" sz="1400" dirty="0" smtClean="0">
                <a:latin typeface="Whitney Light" pitchFamily="50" charset="0"/>
              </a:rPr>
              <a:t>texts</a:t>
            </a:r>
            <a:endParaRPr lang="en-US" sz="1400" dirty="0">
              <a:latin typeface="Whitney Light" pitchFamily="50" charset="0"/>
            </a:endParaRPr>
          </a:p>
        </p:txBody>
      </p:sp>
      <p:sp>
        <p:nvSpPr>
          <p:cNvPr id="10" name="AutoShape 18"/>
          <p:cNvSpPr>
            <a:spLocks noChangeArrowheads="1"/>
          </p:cNvSpPr>
          <p:nvPr/>
        </p:nvSpPr>
        <p:spPr bwMode="auto">
          <a:xfrm>
            <a:off x="2311715" y="1964679"/>
            <a:ext cx="2590799" cy="707206"/>
          </a:xfrm>
          <a:prstGeom prst="roundRect">
            <a:avLst>
              <a:gd name="adj" fmla="val 16667"/>
            </a:avLst>
          </a:prstGeom>
          <a:gradFill rotWithShape="1">
            <a:gsLst>
              <a:gs pos="0">
                <a:schemeClr val="bg1">
                  <a:lumMod val="95000"/>
                </a:schemeClr>
              </a:gs>
              <a:gs pos="100000">
                <a:schemeClr val="bg1">
                  <a:lumMod val="85000"/>
                </a:schemeClr>
              </a:gs>
            </a:gsLst>
            <a:lin ang="0" scaled="1"/>
          </a:gradFill>
          <a:ln w="9525">
            <a:noFill/>
            <a:round/>
            <a:headEnd/>
            <a:tailEnd/>
          </a:ln>
          <a:effectLst>
            <a:outerShdw blurRad="50800" dist="38100" dir="2700000" algn="tl" rotWithShape="0">
              <a:prstClr val="black">
                <a:alpha val="40000"/>
              </a:prstClr>
            </a:outerShdw>
          </a:effectLst>
          <a:extLst/>
        </p:spPr>
        <p:txBody>
          <a:bodyPr wrap="none" anchor="ctr"/>
          <a:lstStyle>
            <a:lvl1pPr>
              <a:defRPr>
                <a:solidFill>
                  <a:schemeClr val="tx1"/>
                </a:solidFill>
                <a:latin typeface="Georgia" panose="02040502050405020303" pitchFamily="18" charset="0"/>
                <a:cs typeface="Arial" panose="020B0604020202020204" pitchFamily="34" charset="0"/>
              </a:defRPr>
            </a:lvl1pPr>
            <a:lvl2pPr marL="742950" indent="-285750">
              <a:defRPr>
                <a:solidFill>
                  <a:schemeClr val="tx1"/>
                </a:solidFill>
                <a:latin typeface="Georgia" panose="02040502050405020303" pitchFamily="18" charset="0"/>
                <a:cs typeface="Arial" panose="020B0604020202020204" pitchFamily="34" charset="0"/>
              </a:defRPr>
            </a:lvl2pPr>
            <a:lvl3pPr marL="1143000" indent="-228600">
              <a:defRPr>
                <a:solidFill>
                  <a:schemeClr val="tx1"/>
                </a:solidFill>
                <a:latin typeface="Georgia" panose="02040502050405020303" pitchFamily="18" charset="0"/>
                <a:cs typeface="Arial" panose="020B0604020202020204" pitchFamily="34" charset="0"/>
              </a:defRPr>
            </a:lvl3pPr>
            <a:lvl4pPr marL="1600200" indent="-228600">
              <a:defRPr>
                <a:solidFill>
                  <a:schemeClr val="tx1"/>
                </a:solidFill>
                <a:latin typeface="Georgia" panose="02040502050405020303" pitchFamily="18" charset="0"/>
                <a:cs typeface="Arial" panose="020B0604020202020204" pitchFamily="34" charset="0"/>
              </a:defRPr>
            </a:lvl4pPr>
            <a:lvl5pPr marL="2057400" indent="-22860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algn="ctr" eaLnBrk="1" hangingPunct="1">
              <a:defRPr/>
            </a:pPr>
            <a:r>
              <a:rPr lang="en-US" altLang="en-US"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rPr>
              <a:t>AutoSlog heuristics</a:t>
            </a:r>
          </a:p>
        </p:txBody>
      </p:sp>
      <p:sp>
        <p:nvSpPr>
          <p:cNvPr id="11" name="AutoShape 18"/>
          <p:cNvSpPr>
            <a:spLocks noChangeArrowheads="1"/>
          </p:cNvSpPr>
          <p:nvPr/>
        </p:nvSpPr>
        <p:spPr bwMode="auto">
          <a:xfrm>
            <a:off x="2315258" y="3029851"/>
            <a:ext cx="2590799" cy="707206"/>
          </a:xfrm>
          <a:prstGeom prst="roundRect">
            <a:avLst>
              <a:gd name="adj" fmla="val 16667"/>
            </a:avLst>
          </a:prstGeom>
          <a:gradFill rotWithShape="1">
            <a:gsLst>
              <a:gs pos="0">
                <a:schemeClr val="bg1">
                  <a:lumMod val="95000"/>
                </a:schemeClr>
              </a:gs>
              <a:gs pos="100000">
                <a:schemeClr val="bg1">
                  <a:lumMod val="85000"/>
                </a:schemeClr>
              </a:gs>
            </a:gsLst>
            <a:lin ang="0" scaled="1"/>
          </a:gradFill>
          <a:ln w="9525">
            <a:noFill/>
            <a:round/>
            <a:headEnd/>
            <a:tailEnd/>
          </a:ln>
          <a:effectLst>
            <a:outerShdw blurRad="50800" dist="38100" dir="2700000" algn="tl" rotWithShape="0">
              <a:prstClr val="black">
                <a:alpha val="40000"/>
              </a:prstClr>
            </a:outerShdw>
          </a:effectLst>
          <a:extLst/>
        </p:spPr>
        <p:txBody>
          <a:bodyPr wrap="none" anchor="ctr"/>
          <a:lstStyle>
            <a:lvl1pPr>
              <a:defRPr>
                <a:solidFill>
                  <a:schemeClr val="tx1"/>
                </a:solidFill>
                <a:latin typeface="Georgia" panose="02040502050405020303" pitchFamily="18" charset="0"/>
                <a:cs typeface="Arial" panose="020B0604020202020204" pitchFamily="34" charset="0"/>
              </a:defRPr>
            </a:lvl1pPr>
            <a:lvl2pPr marL="742950" indent="-285750">
              <a:defRPr>
                <a:solidFill>
                  <a:schemeClr val="tx1"/>
                </a:solidFill>
                <a:latin typeface="Georgia" panose="02040502050405020303" pitchFamily="18" charset="0"/>
                <a:cs typeface="Arial" panose="020B0604020202020204" pitchFamily="34" charset="0"/>
              </a:defRPr>
            </a:lvl2pPr>
            <a:lvl3pPr marL="1143000" indent="-228600">
              <a:defRPr>
                <a:solidFill>
                  <a:schemeClr val="tx1"/>
                </a:solidFill>
                <a:latin typeface="Georgia" panose="02040502050405020303" pitchFamily="18" charset="0"/>
                <a:cs typeface="Arial" panose="020B0604020202020204" pitchFamily="34" charset="0"/>
              </a:defRPr>
            </a:lvl3pPr>
            <a:lvl4pPr marL="1600200" indent="-228600">
              <a:defRPr>
                <a:solidFill>
                  <a:schemeClr val="tx1"/>
                </a:solidFill>
                <a:latin typeface="Georgia" panose="02040502050405020303" pitchFamily="18" charset="0"/>
                <a:cs typeface="Arial" panose="020B0604020202020204" pitchFamily="34" charset="0"/>
              </a:defRPr>
            </a:lvl4pPr>
            <a:lvl5pPr marL="2057400" indent="-22860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algn="ctr" eaLnBrk="1" hangingPunct="1">
              <a:defRPr/>
            </a:pPr>
            <a:r>
              <a:rPr lang="en-US" altLang="en-US"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rPr>
              <a:t>Semantic restriction</a:t>
            </a:r>
          </a:p>
        </p:txBody>
      </p:sp>
      <p:sp>
        <p:nvSpPr>
          <p:cNvPr id="12" name="AutoShape 18"/>
          <p:cNvSpPr>
            <a:spLocks noChangeArrowheads="1"/>
          </p:cNvSpPr>
          <p:nvPr/>
        </p:nvSpPr>
        <p:spPr bwMode="auto">
          <a:xfrm>
            <a:off x="2315258" y="4095023"/>
            <a:ext cx="2590799" cy="707206"/>
          </a:xfrm>
          <a:prstGeom prst="roundRect">
            <a:avLst>
              <a:gd name="adj" fmla="val 16667"/>
            </a:avLst>
          </a:prstGeom>
          <a:gradFill rotWithShape="1">
            <a:gsLst>
              <a:gs pos="0">
                <a:schemeClr val="bg1">
                  <a:lumMod val="95000"/>
                </a:schemeClr>
              </a:gs>
              <a:gs pos="100000">
                <a:schemeClr val="bg1">
                  <a:lumMod val="85000"/>
                </a:schemeClr>
              </a:gs>
            </a:gsLst>
            <a:lin ang="0" scaled="1"/>
          </a:gradFill>
          <a:ln w="9525">
            <a:noFill/>
            <a:round/>
            <a:headEnd/>
            <a:tailEnd/>
          </a:ln>
          <a:effectLst>
            <a:outerShdw blurRad="50800" dist="38100" dir="2700000" algn="tl" rotWithShape="0">
              <a:prstClr val="black">
                <a:alpha val="40000"/>
              </a:prstClr>
            </a:outerShdw>
          </a:effectLst>
          <a:extLst/>
        </p:spPr>
        <p:txBody>
          <a:bodyPr wrap="none" anchor="ctr"/>
          <a:lstStyle>
            <a:lvl1pPr>
              <a:defRPr>
                <a:solidFill>
                  <a:schemeClr val="tx1"/>
                </a:solidFill>
                <a:latin typeface="Georgia" panose="02040502050405020303" pitchFamily="18" charset="0"/>
                <a:cs typeface="Arial" panose="020B0604020202020204" pitchFamily="34" charset="0"/>
              </a:defRPr>
            </a:lvl1pPr>
            <a:lvl2pPr marL="742950" indent="-285750">
              <a:defRPr>
                <a:solidFill>
                  <a:schemeClr val="tx1"/>
                </a:solidFill>
                <a:latin typeface="Georgia" panose="02040502050405020303" pitchFamily="18" charset="0"/>
                <a:cs typeface="Arial" panose="020B0604020202020204" pitchFamily="34" charset="0"/>
              </a:defRPr>
            </a:lvl2pPr>
            <a:lvl3pPr marL="1143000" indent="-228600">
              <a:defRPr>
                <a:solidFill>
                  <a:schemeClr val="tx1"/>
                </a:solidFill>
                <a:latin typeface="Georgia" panose="02040502050405020303" pitchFamily="18" charset="0"/>
                <a:cs typeface="Arial" panose="020B0604020202020204" pitchFamily="34" charset="0"/>
              </a:defRPr>
            </a:lvl3pPr>
            <a:lvl4pPr marL="1600200" indent="-228600">
              <a:defRPr>
                <a:solidFill>
                  <a:schemeClr val="tx1"/>
                </a:solidFill>
                <a:latin typeface="Georgia" panose="02040502050405020303" pitchFamily="18" charset="0"/>
                <a:cs typeface="Arial" panose="020B0604020202020204" pitchFamily="34" charset="0"/>
              </a:defRPr>
            </a:lvl4pPr>
            <a:lvl5pPr marL="2057400" indent="-22860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algn="ctr" eaLnBrk="1" hangingPunct="1">
              <a:defRPr/>
            </a:pPr>
            <a:r>
              <a:rPr lang="en-US" altLang="en-US"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rPr>
              <a:t>Apply patterns to corpus; </a:t>
            </a:r>
          </a:p>
          <a:p>
            <a:pPr algn="ctr" eaLnBrk="1" hangingPunct="1">
              <a:defRPr/>
            </a:pPr>
            <a:r>
              <a:rPr lang="en-US" altLang="en-US"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rPr>
              <a:t>gather statistics</a:t>
            </a:r>
          </a:p>
        </p:txBody>
      </p:sp>
      <p:sp>
        <p:nvSpPr>
          <p:cNvPr id="13" name="AutoShape 18"/>
          <p:cNvSpPr>
            <a:spLocks noChangeArrowheads="1"/>
          </p:cNvSpPr>
          <p:nvPr/>
        </p:nvSpPr>
        <p:spPr bwMode="auto">
          <a:xfrm>
            <a:off x="2319669" y="5160194"/>
            <a:ext cx="2590799" cy="707206"/>
          </a:xfrm>
          <a:prstGeom prst="roundRect">
            <a:avLst>
              <a:gd name="adj" fmla="val 16667"/>
            </a:avLst>
          </a:prstGeom>
          <a:gradFill rotWithShape="1">
            <a:gsLst>
              <a:gs pos="0">
                <a:schemeClr val="bg1">
                  <a:lumMod val="95000"/>
                </a:schemeClr>
              </a:gs>
              <a:gs pos="100000">
                <a:schemeClr val="bg1">
                  <a:lumMod val="85000"/>
                </a:schemeClr>
              </a:gs>
            </a:gsLst>
            <a:lin ang="0" scaled="1"/>
          </a:gradFill>
          <a:ln w="9525">
            <a:noFill/>
            <a:round/>
            <a:headEnd/>
            <a:tailEnd/>
          </a:ln>
          <a:effectLst>
            <a:outerShdw blurRad="50800" dist="38100" dir="2700000" algn="tl" rotWithShape="0">
              <a:prstClr val="black">
                <a:alpha val="40000"/>
              </a:prstClr>
            </a:outerShdw>
          </a:effectLst>
          <a:extLst/>
        </p:spPr>
        <p:txBody>
          <a:bodyPr wrap="none" anchor="ctr"/>
          <a:lstStyle>
            <a:lvl1pPr>
              <a:defRPr>
                <a:solidFill>
                  <a:schemeClr val="tx1"/>
                </a:solidFill>
                <a:latin typeface="Georgia" panose="02040502050405020303" pitchFamily="18" charset="0"/>
                <a:cs typeface="Arial" panose="020B0604020202020204" pitchFamily="34" charset="0"/>
              </a:defRPr>
            </a:lvl1pPr>
            <a:lvl2pPr marL="742950" indent="-285750">
              <a:defRPr>
                <a:solidFill>
                  <a:schemeClr val="tx1"/>
                </a:solidFill>
                <a:latin typeface="Georgia" panose="02040502050405020303" pitchFamily="18" charset="0"/>
                <a:cs typeface="Arial" panose="020B0604020202020204" pitchFamily="34" charset="0"/>
              </a:defRPr>
            </a:lvl2pPr>
            <a:lvl3pPr marL="1143000" indent="-228600">
              <a:defRPr>
                <a:solidFill>
                  <a:schemeClr val="tx1"/>
                </a:solidFill>
                <a:latin typeface="Georgia" panose="02040502050405020303" pitchFamily="18" charset="0"/>
                <a:cs typeface="Arial" panose="020B0604020202020204" pitchFamily="34" charset="0"/>
              </a:defRPr>
            </a:lvl3pPr>
            <a:lvl4pPr marL="1600200" indent="-228600">
              <a:defRPr>
                <a:solidFill>
                  <a:schemeClr val="tx1"/>
                </a:solidFill>
                <a:latin typeface="Georgia" panose="02040502050405020303" pitchFamily="18" charset="0"/>
                <a:cs typeface="Arial" panose="020B0604020202020204" pitchFamily="34" charset="0"/>
              </a:defRPr>
            </a:lvl4pPr>
            <a:lvl5pPr marL="2057400" indent="-22860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algn="ctr" eaLnBrk="1" hangingPunct="1">
              <a:defRPr/>
            </a:pPr>
            <a:r>
              <a:rPr lang="en-US" altLang="en-US"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rPr>
              <a:t>CRF</a:t>
            </a:r>
          </a:p>
        </p:txBody>
      </p:sp>
      <p:sp>
        <p:nvSpPr>
          <p:cNvPr id="14" name="Content Placeholder 2"/>
          <p:cNvSpPr>
            <a:spLocks noGrp="1"/>
          </p:cNvSpPr>
          <p:nvPr>
            <p:ph idx="1"/>
          </p:nvPr>
        </p:nvSpPr>
        <p:spPr>
          <a:xfrm>
            <a:off x="179019" y="1066800"/>
            <a:ext cx="8686800" cy="648523"/>
          </a:xfrm>
        </p:spPr>
        <p:txBody>
          <a:bodyPr/>
          <a:lstStyle/>
          <a:p>
            <a:r>
              <a:rPr lang="en-US" dirty="0" smtClean="0"/>
              <a:t>AutoSlog-SE [Choi </a:t>
            </a:r>
            <a:r>
              <a:rPr lang="en-US" dirty="0"/>
              <a:t>et al., </a:t>
            </a:r>
            <a:r>
              <a:rPr lang="en-US" dirty="0" smtClean="0"/>
              <a:t>2005]: Identifying </a:t>
            </a:r>
            <a:r>
              <a:rPr lang="en-US" dirty="0"/>
              <a:t>sources of opinions with </a:t>
            </a:r>
            <a:r>
              <a:rPr lang="en-US" dirty="0" smtClean="0"/>
              <a:t>CRF and </a:t>
            </a:r>
            <a:r>
              <a:rPr lang="en-US" dirty="0"/>
              <a:t>extraction </a:t>
            </a:r>
            <a:r>
              <a:rPr lang="en-US" dirty="0" smtClean="0"/>
              <a:t>patterns</a:t>
            </a:r>
            <a:endParaRPr lang="en-US" dirty="0"/>
          </a:p>
        </p:txBody>
      </p:sp>
      <p:cxnSp>
        <p:nvCxnSpPr>
          <p:cNvPr id="19" name="Straight Arrow Connector 18"/>
          <p:cNvCxnSpPr>
            <a:stCxn id="10" idx="2"/>
            <a:endCxn id="11" idx="0"/>
          </p:cNvCxnSpPr>
          <p:nvPr/>
        </p:nvCxnSpPr>
        <p:spPr bwMode="auto">
          <a:xfrm>
            <a:off x="3607115" y="2671885"/>
            <a:ext cx="3543" cy="357966"/>
          </a:xfrm>
          <a:prstGeom prst="straightConnector1">
            <a:avLst/>
          </a:prstGeom>
          <a:noFill/>
          <a:ln w="9525"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Straight Arrow Connector 19"/>
          <p:cNvCxnSpPr>
            <a:stCxn id="11" idx="2"/>
            <a:endCxn id="12" idx="0"/>
          </p:cNvCxnSpPr>
          <p:nvPr/>
        </p:nvCxnSpPr>
        <p:spPr bwMode="auto">
          <a:xfrm>
            <a:off x="3610658" y="3737057"/>
            <a:ext cx="0" cy="357966"/>
          </a:xfrm>
          <a:prstGeom prst="straightConnector1">
            <a:avLst/>
          </a:prstGeom>
          <a:noFill/>
          <a:ln w="9525"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 name="Straight Arrow Connector 22"/>
          <p:cNvCxnSpPr>
            <a:stCxn id="12" idx="2"/>
            <a:endCxn id="13" idx="0"/>
          </p:cNvCxnSpPr>
          <p:nvPr/>
        </p:nvCxnSpPr>
        <p:spPr bwMode="auto">
          <a:xfrm>
            <a:off x="3610658" y="4802229"/>
            <a:ext cx="4411" cy="357965"/>
          </a:xfrm>
          <a:prstGeom prst="straightConnector1">
            <a:avLst/>
          </a:prstGeom>
          <a:noFill/>
          <a:ln w="9525"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 name="AutoShape 18"/>
          <p:cNvSpPr>
            <a:spLocks noChangeArrowheads="1"/>
          </p:cNvSpPr>
          <p:nvPr/>
        </p:nvSpPr>
        <p:spPr bwMode="auto">
          <a:xfrm>
            <a:off x="100578" y="5092998"/>
            <a:ext cx="1956822" cy="838200"/>
          </a:xfrm>
          <a:prstGeom prst="roundRect">
            <a:avLst>
              <a:gd name="adj" fmla="val 16667"/>
            </a:avLst>
          </a:prstGeom>
          <a:gradFill rotWithShape="1">
            <a:gsLst>
              <a:gs pos="0">
                <a:schemeClr val="bg1">
                  <a:lumMod val="95000"/>
                </a:schemeClr>
              </a:gs>
              <a:gs pos="100000">
                <a:schemeClr val="bg1">
                  <a:lumMod val="85000"/>
                </a:schemeClr>
              </a:gs>
            </a:gsLst>
            <a:lin ang="0" scaled="1"/>
          </a:gradFill>
          <a:ln w="9525">
            <a:noFill/>
            <a:round/>
            <a:headEnd/>
            <a:tailEnd/>
          </a:ln>
          <a:effectLst>
            <a:outerShdw blurRad="50800" dist="38100" dir="2700000" algn="tl" rotWithShape="0">
              <a:prstClr val="black">
                <a:alpha val="40000"/>
              </a:prstClr>
            </a:outerShdw>
          </a:effectLst>
          <a:extLst/>
        </p:spPr>
        <p:txBody>
          <a:bodyPr wrap="square" anchor="ctr"/>
          <a:lstStyle>
            <a:lvl1pPr>
              <a:defRPr>
                <a:solidFill>
                  <a:schemeClr val="tx1"/>
                </a:solidFill>
                <a:latin typeface="Georgia" panose="02040502050405020303" pitchFamily="18" charset="0"/>
                <a:cs typeface="Arial" panose="020B0604020202020204" pitchFamily="34" charset="0"/>
              </a:defRPr>
            </a:lvl1pPr>
            <a:lvl2pPr marL="742950" indent="-285750">
              <a:defRPr>
                <a:solidFill>
                  <a:schemeClr val="tx1"/>
                </a:solidFill>
                <a:latin typeface="Georgia" panose="02040502050405020303" pitchFamily="18" charset="0"/>
                <a:cs typeface="Arial" panose="020B0604020202020204" pitchFamily="34" charset="0"/>
              </a:defRPr>
            </a:lvl2pPr>
            <a:lvl3pPr marL="1143000" indent="-228600">
              <a:defRPr>
                <a:solidFill>
                  <a:schemeClr val="tx1"/>
                </a:solidFill>
                <a:latin typeface="Georgia" panose="02040502050405020303" pitchFamily="18" charset="0"/>
                <a:cs typeface="Arial" panose="020B0604020202020204" pitchFamily="34" charset="0"/>
              </a:defRPr>
            </a:lvl3pPr>
            <a:lvl4pPr marL="1600200" indent="-228600">
              <a:defRPr>
                <a:solidFill>
                  <a:schemeClr val="tx1"/>
                </a:solidFill>
                <a:latin typeface="Georgia" panose="02040502050405020303" pitchFamily="18" charset="0"/>
                <a:cs typeface="Arial" panose="020B0604020202020204" pitchFamily="34" charset="0"/>
              </a:defRPr>
            </a:lvl4pPr>
            <a:lvl5pPr marL="2057400" indent="-22860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algn="ctr" eaLnBrk="1" hangingPunct="1">
              <a:defRPr/>
            </a:pPr>
            <a:r>
              <a:rPr lang="en-US" altLang="en-US" sz="1400" dirty="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rPr>
              <a:t>B</a:t>
            </a:r>
            <a:r>
              <a:rPr lang="en-US" altLang="en-US" sz="1400" dirty="0" smtClean="0">
                <a:solidFill>
                  <a:srgbClr val="000000"/>
                </a:solidFill>
                <a:effectLst>
                  <a:outerShdw blurRad="38100" dist="38100" dir="2700000" algn="tl">
                    <a:srgbClr val="FFFFFF"/>
                  </a:outerShdw>
                </a:effectLst>
                <a:latin typeface="Arial" panose="020B0604020202020204" pitchFamily="34" charset="0"/>
                <a:ea typeface="MS PGothic" panose="020B0600070205080204" pitchFamily="34" charset="-128"/>
              </a:rPr>
              <a:t>asic features: orthographic, lexical, syntactic, semantic</a:t>
            </a:r>
          </a:p>
        </p:txBody>
      </p:sp>
      <p:cxnSp>
        <p:nvCxnSpPr>
          <p:cNvPr id="27" name="Straight Arrow Connector 26"/>
          <p:cNvCxnSpPr>
            <a:stCxn id="26" idx="3"/>
            <a:endCxn id="13" idx="1"/>
          </p:cNvCxnSpPr>
          <p:nvPr/>
        </p:nvCxnSpPr>
        <p:spPr bwMode="auto">
          <a:xfrm>
            <a:off x="2057400" y="5512098"/>
            <a:ext cx="262269" cy="1699"/>
          </a:xfrm>
          <a:prstGeom prst="straightConnector1">
            <a:avLst/>
          </a:prstGeom>
          <a:noFill/>
          <a:ln w="9525"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2" name="Rectangle 31"/>
          <p:cNvSpPr/>
          <p:nvPr/>
        </p:nvSpPr>
        <p:spPr>
          <a:xfrm>
            <a:off x="5334000" y="5257800"/>
            <a:ext cx="3235181" cy="523220"/>
          </a:xfrm>
          <a:prstGeom prst="rect">
            <a:avLst/>
          </a:prstGeom>
        </p:spPr>
        <p:txBody>
          <a:bodyPr wrap="square">
            <a:spAutoFit/>
          </a:bodyPr>
          <a:lstStyle/>
          <a:p>
            <a:r>
              <a:rPr lang="en-US" sz="1400" dirty="0" smtClean="0">
                <a:latin typeface="Whitney Light" pitchFamily="50" charset="0"/>
              </a:rPr>
              <a:t>Incorporate extraction patterns as features to increase recall of CRF model. </a:t>
            </a:r>
            <a:endParaRPr lang="en-US" sz="1400" dirty="0">
              <a:latin typeface="Whitney Light" pitchFamily="50" charset="0"/>
            </a:endParaRPr>
          </a:p>
        </p:txBody>
      </p:sp>
    </p:spTree>
    <p:extLst>
      <p:ext uri="{BB962C8B-B14F-4D97-AF65-F5344CB8AC3E}">
        <p14:creationId xmlns:p14="http://schemas.microsoft.com/office/powerpoint/2010/main" val="123927005"/>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Transparent ML Techniques </a:t>
            </a:r>
            <a:endParaRPr lang="en-US" sz="3200" dirty="0"/>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98</a:t>
            </a:fld>
            <a:endParaRPr lang="en-US" altLang="en-US"/>
          </a:p>
        </p:txBody>
      </p:sp>
      <p:graphicFrame>
        <p:nvGraphicFramePr>
          <p:cNvPr id="6" name="Table 5"/>
          <p:cNvGraphicFramePr>
            <a:graphicFrameLocks noGrp="1"/>
          </p:cNvGraphicFramePr>
          <p:nvPr>
            <p:extLst/>
          </p:nvPr>
        </p:nvGraphicFramePr>
        <p:xfrm>
          <a:off x="206053" y="1752600"/>
          <a:ext cx="8663309" cy="4114800"/>
        </p:xfrm>
        <a:graphic>
          <a:graphicData uri="http://schemas.openxmlformats.org/drawingml/2006/table">
            <a:tbl>
              <a:tblPr firstRow="1" bandRow="1">
                <a:tableStyleId>{5C22544A-7EE6-4342-B048-85BDC9FD1C3A}</a:tableStyleId>
              </a:tblPr>
              <a:tblGrid>
                <a:gridCol w="2079947"/>
                <a:gridCol w="2133600"/>
                <a:gridCol w="2209800"/>
                <a:gridCol w="2239962"/>
              </a:tblGrid>
              <a:tr h="561400">
                <a:tc>
                  <a:txBody>
                    <a:bodyPr/>
                    <a:lstStyle/>
                    <a:p>
                      <a:endParaRPr lang="en-US" sz="1600" baseline="0" dirty="0">
                        <a:latin typeface="+mn-lt"/>
                      </a:endParaRPr>
                    </a:p>
                  </a:txBody>
                  <a:tcPr anchor="ctr"/>
                </a:tc>
                <a:tc>
                  <a:txBody>
                    <a:bodyPr/>
                    <a:lstStyle/>
                    <a:p>
                      <a:pPr algn="ctr"/>
                      <a:r>
                        <a:rPr lang="en-US" sz="1600" baseline="0" dirty="0" smtClean="0">
                          <a:latin typeface="+mn-lt"/>
                        </a:rPr>
                        <a:t>Unsupervised</a:t>
                      </a:r>
                      <a:endParaRPr lang="en-US" sz="1600" baseline="0" dirty="0">
                        <a:latin typeface="+mn-lt"/>
                      </a:endParaRPr>
                    </a:p>
                  </a:txBody>
                  <a:tcPr anchor="ctr"/>
                </a:tc>
                <a:tc>
                  <a:txBody>
                    <a:bodyPr/>
                    <a:lstStyle/>
                    <a:p>
                      <a:pPr algn="ctr"/>
                      <a:r>
                        <a:rPr lang="en-US" sz="1600" baseline="0" dirty="0" smtClean="0">
                          <a:latin typeface="+mn-lt"/>
                        </a:rPr>
                        <a:t>Semi-supervised</a:t>
                      </a:r>
                      <a:endParaRPr lang="en-US" sz="1600" baseline="0" dirty="0">
                        <a:latin typeface="+mn-lt"/>
                      </a:endParaRPr>
                    </a:p>
                  </a:txBody>
                  <a:tcPr anchor="ctr"/>
                </a:tc>
                <a:tc>
                  <a:txBody>
                    <a:bodyPr/>
                    <a:lstStyle/>
                    <a:p>
                      <a:pPr algn="ctr"/>
                      <a:r>
                        <a:rPr lang="en-US" sz="1600" baseline="0" dirty="0" smtClean="0">
                          <a:latin typeface="+mn-lt"/>
                        </a:rPr>
                        <a:t>Supervised</a:t>
                      </a:r>
                      <a:endParaRPr lang="en-US" sz="1600" baseline="0" dirty="0">
                        <a:latin typeface="+mn-lt"/>
                      </a:endParaRPr>
                    </a:p>
                  </a:txBody>
                  <a:tcPr anchor="ctr"/>
                </a:tc>
              </a:tr>
              <a:tr h="561400">
                <a:tc>
                  <a:txBody>
                    <a:bodyPr/>
                    <a:lstStyle/>
                    <a:p>
                      <a:r>
                        <a:rPr lang="en-US" sz="1600" baseline="0" dirty="0" smtClean="0">
                          <a:latin typeface="+mn-lt"/>
                        </a:rPr>
                        <a:t>Dictionary</a:t>
                      </a:r>
                      <a:endParaRPr lang="en-US" sz="1600" baseline="0" dirty="0">
                        <a:latin typeface="+mn-lt"/>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baseline="0" dirty="0" smtClean="0">
                        <a:latin typeface="+mn-lt"/>
                      </a:endParaRPr>
                    </a:p>
                  </a:txBody>
                  <a:tcPr anchor="ctr">
                    <a:solidFill>
                      <a:srgbClr val="92D050"/>
                    </a:solidFill>
                  </a:tcPr>
                </a:tc>
                <a:tc>
                  <a:txBody>
                    <a:bodyPr/>
                    <a:lstStyle/>
                    <a:p>
                      <a:endParaRPr lang="en-US" sz="1600" baseline="0" dirty="0">
                        <a:latin typeface="+mn-lt"/>
                      </a:endParaRPr>
                    </a:p>
                  </a:txBody>
                  <a:tcPr anchor="ctr">
                    <a:solidFill>
                      <a:srgbClr val="92D050"/>
                    </a:solidFill>
                  </a:tcPr>
                </a:tc>
                <a:tc>
                  <a:txBody>
                    <a:bodyPr/>
                    <a:lstStyle/>
                    <a:p>
                      <a:endParaRPr lang="en-US" sz="1600" baseline="0" dirty="0">
                        <a:latin typeface="+mn-lt"/>
                      </a:endParaRPr>
                    </a:p>
                  </a:txBody>
                  <a:tcPr anchor="ctr">
                    <a:solidFill>
                      <a:schemeClr val="bg2"/>
                    </a:solidFill>
                  </a:tcPr>
                </a:tc>
              </a:tr>
              <a:tr h="561400">
                <a:tc>
                  <a:txBody>
                    <a:bodyPr/>
                    <a:lstStyle/>
                    <a:p>
                      <a:r>
                        <a:rPr lang="en-US" sz="1600" baseline="0" dirty="0" smtClean="0">
                          <a:latin typeface="+mn-lt"/>
                        </a:rPr>
                        <a:t>Regex</a:t>
                      </a:r>
                      <a:endParaRPr lang="en-US" sz="1600" baseline="0" dirty="0">
                        <a:latin typeface="+mn-lt"/>
                      </a:endParaRPr>
                    </a:p>
                  </a:txBody>
                  <a:tcPr anchor="ctr"/>
                </a:tc>
                <a:tc>
                  <a:txBody>
                    <a:bodyPr/>
                    <a:lstStyle/>
                    <a:p>
                      <a:endParaRPr lang="en-US" sz="1600" baseline="0" dirty="0">
                        <a:latin typeface="+mn-lt"/>
                      </a:endParaRPr>
                    </a:p>
                  </a:txBody>
                  <a:tcPr anchor="ctr">
                    <a:solidFill>
                      <a:schemeClr val="bg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baseline="0" dirty="0" smtClean="0">
                        <a:solidFill>
                          <a:srgbClr val="92D050"/>
                        </a:solidFill>
                        <a:latin typeface="+mn-lt"/>
                      </a:endParaRPr>
                    </a:p>
                  </a:txBody>
                  <a:tcPr anchor="ctr">
                    <a:solidFill>
                      <a:srgbClr val="92D050"/>
                    </a:solidFill>
                  </a:tcPr>
                </a:tc>
                <a:tc>
                  <a:txBody>
                    <a:bodyPr/>
                    <a:lstStyle/>
                    <a:p>
                      <a:pPr marL="171450" marR="0" indent="-171450" algn="l" defTabSz="914400" rtl="0" eaLnBrk="1" fontAlgn="b" latinLnBrk="0" hangingPunct="1">
                        <a:lnSpc>
                          <a:spcPct val="100000"/>
                        </a:lnSpc>
                        <a:spcBef>
                          <a:spcPts val="0"/>
                        </a:spcBef>
                        <a:spcAft>
                          <a:spcPts val="0"/>
                        </a:spcAft>
                        <a:buClrTx/>
                        <a:buSzTx/>
                        <a:buFont typeface="Arial" panose="020B0604020202020204" pitchFamily="34" charset="0"/>
                        <a:buChar char="•"/>
                        <a:tabLst/>
                        <a:defRPr/>
                      </a:pPr>
                      <a:endParaRPr lang="en-US" sz="1600" b="0" i="0" u="none" strike="noStrike" baseline="0" dirty="0" smtClean="0">
                        <a:solidFill>
                          <a:srgbClr val="92D050"/>
                        </a:solidFill>
                        <a:effectLst/>
                        <a:latin typeface="Calibri" panose="020F0502020204030204" pitchFamily="34" charset="0"/>
                      </a:endParaRPr>
                    </a:p>
                  </a:txBody>
                  <a:tcPr marL="9525" marR="9525" marT="9525" marB="0" anchor="ctr">
                    <a:solidFill>
                      <a:srgbClr val="92D050"/>
                    </a:solidFill>
                  </a:tcPr>
                </a:tc>
              </a:tr>
              <a:tr h="561400">
                <a:tc>
                  <a:txBody>
                    <a:bodyPr/>
                    <a:lstStyle/>
                    <a:p>
                      <a:r>
                        <a:rPr lang="en-US" sz="1600" baseline="0" dirty="0" smtClean="0">
                          <a:latin typeface="+mn-lt"/>
                        </a:rPr>
                        <a:t>Rules</a:t>
                      </a:r>
                      <a:endParaRPr lang="en-US" sz="1600" baseline="0" dirty="0">
                        <a:latin typeface="+mn-lt"/>
                      </a:endParaRPr>
                    </a:p>
                  </a:txBody>
                  <a:tcPr anchor="ctr"/>
                </a:tc>
                <a:tc>
                  <a:txBody>
                    <a:bodyPr/>
                    <a:lstStyle/>
                    <a:p>
                      <a:endParaRPr lang="en-US" sz="1600" baseline="0" dirty="0">
                        <a:latin typeface="+mn-lt"/>
                      </a:endParaRPr>
                    </a:p>
                  </a:txBody>
                  <a:tcPr anchor="ctr">
                    <a:solidFill>
                      <a:srgbClr val="92D05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b="0" i="0" u="none" strike="noStrike" baseline="0" dirty="0" smtClean="0">
                        <a:solidFill>
                          <a:srgbClr val="FF0000"/>
                        </a:solidFill>
                        <a:effectLst/>
                        <a:latin typeface="+mn-lt"/>
                      </a:endParaRPr>
                    </a:p>
                  </a:txBody>
                  <a:tcPr anchor="ctr">
                    <a:solidFill>
                      <a:srgbClr val="92D050"/>
                    </a:solidFill>
                  </a:tcPr>
                </a:tc>
                <a:tc>
                  <a:txBody>
                    <a:bodyPr/>
                    <a:lstStyle/>
                    <a:p>
                      <a:pPr marL="171450" indent="-171450">
                        <a:buFont typeface="Arial" panose="020B0604020202020204" pitchFamily="34" charset="0"/>
                        <a:buChar char="•"/>
                      </a:pPr>
                      <a:endParaRPr lang="en-US" sz="1600" baseline="0" dirty="0">
                        <a:latin typeface="+mn-lt"/>
                      </a:endParaRPr>
                    </a:p>
                  </a:txBody>
                  <a:tcPr anchor="ctr">
                    <a:solidFill>
                      <a:srgbClr val="92D050"/>
                    </a:solidFill>
                  </a:tcPr>
                </a:tc>
              </a:tr>
              <a:tr h="746400">
                <a:tc>
                  <a:txBody>
                    <a:bodyPr/>
                    <a:lstStyle/>
                    <a:p>
                      <a:r>
                        <a:rPr lang="en-US" sz="1600" baseline="0" dirty="0" smtClean="0">
                          <a:latin typeface="+mn-lt"/>
                        </a:rPr>
                        <a:t>Rules + Classifier</a:t>
                      </a:r>
                      <a:endParaRPr lang="en-US" sz="1600" baseline="0" dirty="0">
                        <a:latin typeface="+mn-lt"/>
                      </a:endParaRPr>
                    </a:p>
                  </a:txBody>
                  <a:tcPr anchor="ctr"/>
                </a:tc>
                <a:tc>
                  <a:txBody>
                    <a:bodyPr/>
                    <a:lstStyle/>
                    <a:p>
                      <a:pPr marL="0" indent="0" algn="l" fontAlgn="b">
                        <a:buFont typeface="Arial" panose="020B0604020202020204" pitchFamily="34" charset="0"/>
                        <a:buNone/>
                      </a:pPr>
                      <a:endParaRPr lang="en-US" sz="1600" b="0" i="0" u="none" strike="noStrike" baseline="0" dirty="0" smtClean="0">
                        <a:effectLst/>
                        <a:latin typeface="+mn-lt"/>
                      </a:endParaRPr>
                    </a:p>
                  </a:txBody>
                  <a:tcPr marL="9525" marR="9525" marT="9525" marB="0" anchor="ctr">
                    <a:solidFill>
                      <a:srgbClr val="FFCCFF"/>
                    </a:solidFill>
                  </a:tcPr>
                </a:tc>
                <a:tc>
                  <a:txBody>
                    <a:bodyPr/>
                    <a:lstStyle/>
                    <a:p>
                      <a:pPr marL="0" indent="0" algn="l" fontAlgn="b">
                        <a:buFont typeface="Arial" panose="020B0604020202020204" pitchFamily="34" charset="0"/>
                        <a:buNone/>
                      </a:pPr>
                      <a:endParaRPr lang="en-US" sz="1600" baseline="0" dirty="0" smtClean="0">
                        <a:latin typeface="+mn-lt"/>
                      </a:endParaRPr>
                    </a:p>
                  </a:txBody>
                  <a:tcPr anchor="ctr">
                    <a:solidFill>
                      <a:srgbClr val="FF0000"/>
                    </a:solidFill>
                  </a:tcPr>
                </a:tc>
                <a:tc>
                  <a:txBody>
                    <a:bodyPr/>
                    <a:lstStyle/>
                    <a:p>
                      <a:pPr marL="0" indent="0">
                        <a:buFont typeface="Arial" panose="020B0604020202020204" pitchFamily="34" charset="0"/>
                        <a:buNone/>
                      </a:pPr>
                      <a:endParaRPr lang="en-US" sz="1600" baseline="0" dirty="0">
                        <a:solidFill>
                          <a:schemeClr val="tx1"/>
                        </a:solidFill>
                        <a:latin typeface="+mn-lt"/>
                      </a:endParaRPr>
                    </a:p>
                  </a:txBody>
                  <a:tcPr anchor="ctr">
                    <a:solidFill>
                      <a:srgbClr val="FF0000"/>
                    </a:solidFill>
                  </a:tcPr>
                </a:tc>
              </a:tr>
              <a:tr h="561400">
                <a:tc>
                  <a:txBody>
                    <a:bodyPr/>
                    <a:lstStyle/>
                    <a:p>
                      <a:r>
                        <a:rPr lang="en-US" sz="1600" baseline="0" dirty="0" smtClean="0">
                          <a:latin typeface="+mn-lt"/>
                        </a:rPr>
                        <a:t>Decision Tree</a:t>
                      </a:r>
                      <a:endParaRPr lang="en-US" sz="1600" baseline="0" dirty="0">
                        <a:latin typeface="+mn-lt"/>
                      </a:endParaRPr>
                    </a:p>
                  </a:txBody>
                  <a:tcPr anchor="ctr"/>
                </a:tc>
                <a:tc>
                  <a:txBody>
                    <a:bodyPr/>
                    <a:lstStyle/>
                    <a:p>
                      <a:endParaRPr lang="en-US" sz="1600" baseline="0" dirty="0">
                        <a:latin typeface="+mn-lt"/>
                      </a:endParaRPr>
                    </a:p>
                  </a:txBody>
                  <a:tcPr anchor="ctr">
                    <a:solidFill>
                      <a:schemeClr val="bg2"/>
                    </a:solidFill>
                  </a:tcPr>
                </a:tc>
                <a:tc>
                  <a:txBody>
                    <a:bodyPr/>
                    <a:lstStyle/>
                    <a:p>
                      <a:endParaRPr lang="en-US" sz="1600" baseline="0" dirty="0">
                        <a:latin typeface="+mn-lt"/>
                      </a:endParaRPr>
                    </a:p>
                  </a:txBody>
                  <a:tcPr anchor="ctr">
                    <a:solidFill>
                      <a:schemeClr val="bg2"/>
                    </a:solidFill>
                  </a:tcPr>
                </a:tc>
                <a:tc>
                  <a: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aseline="0" dirty="0">
                        <a:solidFill>
                          <a:schemeClr val="tx1"/>
                        </a:solidFill>
                        <a:latin typeface="+mn-lt"/>
                      </a:endParaRPr>
                    </a:p>
                  </a:txBody>
                  <a:tcPr anchor="ctr">
                    <a:solidFill>
                      <a:srgbClr val="FFCCFF"/>
                    </a:solidFill>
                  </a:tcPr>
                </a:tc>
              </a:tr>
              <a:tr h="561400">
                <a:tc>
                  <a:txBody>
                    <a:bodyPr/>
                    <a:lstStyle/>
                    <a:p>
                      <a:r>
                        <a:rPr lang="en-US" sz="1600" baseline="0" dirty="0" smtClean="0">
                          <a:latin typeface="+mn-lt"/>
                        </a:rPr>
                        <a:t>Classification Rules</a:t>
                      </a:r>
                      <a:endParaRPr lang="en-US" sz="1600" baseline="0" dirty="0">
                        <a:latin typeface="+mn-lt"/>
                      </a:endParaRPr>
                    </a:p>
                  </a:txBody>
                  <a:tcPr anchor="ctr"/>
                </a:tc>
                <a:tc>
                  <a:txBody>
                    <a:bodyPr/>
                    <a:lstStyle/>
                    <a:p>
                      <a:endParaRPr lang="en-US" sz="1600" baseline="0" dirty="0">
                        <a:latin typeface="+mn-lt"/>
                      </a:endParaRPr>
                    </a:p>
                  </a:txBody>
                  <a:tcPr anchor="ctr">
                    <a:solidFill>
                      <a:schemeClr val="bg2"/>
                    </a:solidFill>
                  </a:tcPr>
                </a:tc>
                <a:tc>
                  <a:txBody>
                    <a:bodyPr/>
                    <a:lstStyle/>
                    <a:p>
                      <a:endParaRPr lang="en-US" sz="1600" baseline="0" dirty="0">
                        <a:latin typeface="+mn-lt"/>
                      </a:endParaRPr>
                    </a:p>
                  </a:txBody>
                  <a:tcPr anchor="ctr">
                    <a:solidFill>
                      <a:schemeClr val="bg2"/>
                    </a:solidFill>
                  </a:tcPr>
                </a:tc>
                <a:tc>
                  <a:txBody>
                    <a:bodyPr/>
                    <a:lstStyle/>
                    <a:p>
                      <a:pPr marL="171450" indent="-171450">
                        <a:buFont typeface="Arial" panose="020B0604020202020204" pitchFamily="34" charset="0"/>
                        <a:buChar char="•"/>
                      </a:pPr>
                      <a:endParaRPr lang="en-US" sz="1600" baseline="0" dirty="0">
                        <a:solidFill>
                          <a:schemeClr val="tx1"/>
                        </a:solidFill>
                        <a:latin typeface="+mn-lt"/>
                      </a:endParaRPr>
                    </a:p>
                  </a:txBody>
                  <a:tcPr anchor="ctr">
                    <a:solidFill>
                      <a:srgbClr val="FFCCFF"/>
                    </a:solidFill>
                  </a:tcPr>
                </a:tc>
              </a:tr>
            </a:tbl>
          </a:graphicData>
        </a:graphic>
      </p:graphicFrame>
    </p:spTree>
    <p:extLst>
      <p:ext uri="{BB962C8B-B14F-4D97-AF65-F5344CB8AC3E}">
        <p14:creationId xmlns:p14="http://schemas.microsoft.com/office/powerpoint/2010/main" val="1748687817"/>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20000"/>
              </a:spcBef>
              <a:buClrTx/>
              <a:defRPr/>
            </a:pPr>
            <a:r>
              <a:rPr lang="en-US" altLang="en-US" sz="2400" dirty="0" smtClean="0"/>
              <a:t>Fact Extraction: Semi-supervised and Unsupervised </a:t>
            </a:r>
            <a:endParaRPr lang="en-US" altLang="en-US" sz="2400" dirty="0"/>
          </a:p>
        </p:txBody>
      </p:sp>
      <p:sp>
        <p:nvSpPr>
          <p:cNvPr id="3" name="Content Placeholder 2"/>
          <p:cNvSpPr>
            <a:spLocks noGrp="1"/>
          </p:cNvSpPr>
          <p:nvPr>
            <p:ph idx="1"/>
          </p:nvPr>
        </p:nvSpPr>
        <p:spPr/>
        <p:txBody>
          <a:bodyPr/>
          <a:lstStyle/>
          <a:p>
            <a:pPr>
              <a:spcBef>
                <a:spcPct val="20000"/>
              </a:spcBef>
              <a:buClrTx/>
              <a:defRPr/>
            </a:pPr>
            <a:r>
              <a:rPr lang="en-US" altLang="en-US" sz="2000" dirty="0" smtClean="0"/>
              <a:t>Fact: can be an entity, relation, event, …</a:t>
            </a:r>
          </a:p>
          <a:p>
            <a:pPr>
              <a:spcBef>
                <a:spcPct val="20000"/>
              </a:spcBef>
              <a:buClrTx/>
              <a:defRPr/>
            </a:pPr>
            <a:endParaRPr lang="en-US" altLang="en-US" sz="2000" dirty="0"/>
          </a:p>
          <a:p>
            <a:endParaRPr lang="en-US" dirty="0"/>
          </a:p>
        </p:txBody>
      </p:sp>
      <p:sp>
        <p:nvSpPr>
          <p:cNvPr id="4" name="Slide Number Placeholder 3"/>
          <p:cNvSpPr>
            <a:spLocks noGrp="1"/>
          </p:cNvSpPr>
          <p:nvPr>
            <p:ph type="sldNum" sz="quarter" idx="10"/>
          </p:nvPr>
        </p:nvSpPr>
        <p:spPr/>
        <p:txBody>
          <a:bodyPr/>
          <a:lstStyle/>
          <a:p>
            <a:pPr>
              <a:defRPr/>
            </a:pPr>
            <a:fld id="{8EB80615-730A-433B-8BCF-3330F86BF0E4}" type="slidenum">
              <a:rPr lang="en-US" altLang="en-US" smtClean="0"/>
              <a:pPr>
                <a:defRPr/>
              </a:pPr>
              <a:t>99</a:t>
            </a:fld>
            <a:endParaRPr lang="en-US" altLang="en-US"/>
          </a:p>
        </p:txBody>
      </p:sp>
      <p:graphicFrame>
        <p:nvGraphicFramePr>
          <p:cNvPr id="6" name="Group 21"/>
          <p:cNvGraphicFramePr>
            <a:graphicFrameLocks noGrp="1"/>
          </p:cNvGraphicFramePr>
          <p:nvPr>
            <p:extLst/>
          </p:nvPr>
        </p:nvGraphicFramePr>
        <p:xfrm>
          <a:off x="381000" y="2590800"/>
          <a:ext cx="8229600" cy="3660525"/>
        </p:xfrm>
        <a:graphic>
          <a:graphicData uri="http://schemas.openxmlformats.org/drawingml/2006/table">
            <a:tbl>
              <a:tblPr/>
              <a:tblGrid>
                <a:gridCol w="2667000"/>
                <a:gridCol w="2819400"/>
                <a:gridCol w="2743200"/>
              </a:tblGrid>
              <a:tr h="820738">
                <a:tc>
                  <a:txBody>
                    <a:bodyPr/>
                    <a:lstStyle/>
                    <a:p>
                      <a:pPr marL="0" marR="0" lvl="0" indent="0" algn="l" defTabSz="914400" rtl="0" eaLnBrk="0" fontAlgn="base" latinLnBrk="0" hangingPunct="0">
                        <a:lnSpc>
                          <a:spcPct val="100000"/>
                        </a:lnSpc>
                        <a:spcBef>
                          <a:spcPct val="35000"/>
                        </a:spcBef>
                        <a:spcAft>
                          <a:spcPct val="15000"/>
                        </a:spcAft>
                        <a:buClr>
                          <a:schemeClr val="accent2"/>
                        </a:buClr>
                        <a:buSzTx/>
                        <a:buFontTx/>
                        <a:buNone/>
                        <a:tabLst/>
                      </a:pPr>
                      <a:endParaRPr kumimoji="0" lang="en-US" sz="1800" b="1" i="0" u="none" strike="noStrike" cap="none" normalizeH="0" baseline="0" dirty="0">
                        <a:ln>
                          <a:noFill/>
                        </a:ln>
                        <a:solidFill>
                          <a:schemeClr val="tx1"/>
                        </a:solidFill>
                        <a:effectLst/>
                        <a:latin typeface="Arial" charset="0"/>
                        <a:ea typeface="ＭＳ Ｐゴシック" charset="0"/>
                        <a:cs typeface="Arial" charset="0"/>
                      </a:endParaRPr>
                    </a:p>
                  </a:txBody>
                  <a:tcPr marT="45721" marB="45721"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35000"/>
                        </a:spcBef>
                        <a:spcAft>
                          <a:spcPct val="15000"/>
                        </a:spcAft>
                        <a:buClr>
                          <a:schemeClr val="accent2"/>
                        </a:buClr>
                        <a:buSzTx/>
                        <a:buFontTx/>
                        <a:buNone/>
                        <a:tabLst/>
                      </a:pPr>
                      <a:r>
                        <a:rPr kumimoji="0" lang="en-US" sz="2400" b="1" i="0" u="none" strike="noStrike" cap="none" normalizeH="0" baseline="0" dirty="0">
                          <a:ln>
                            <a:noFill/>
                          </a:ln>
                          <a:solidFill>
                            <a:schemeClr val="tx1"/>
                          </a:solidFill>
                          <a:effectLst/>
                          <a:latin typeface="Arial" charset="0"/>
                          <a:ea typeface="ＭＳ Ｐゴシック" charset="0"/>
                          <a:cs typeface="Arial" charset="0"/>
                        </a:rPr>
                        <a:t>Traditional IE</a:t>
                      </a:r>
                    </a:p>
                  </a:txBody>
                  <a:tcPr marT="45721" marB="45721" horzOverflow="overflow">
                    <a:lnL>
                      <a:noFill/>
                    </a:lnL>
                    <a:lnR w="57150" cap="flat" cmpd="sng" algn="ctr">
                      <a:no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35000"/>
                        </a:spcBef>
                        <a:spcAft>
                          <a:spcPct val="15000"/>
                        </a:spcAft>
                        <a:buClr>
                          <a:schemeClr val="accent2"/>
                        </a:buClr>
                        <a:buSzTx/>
                        <a:buFontTx/>
                        <a:buNone/>
                        <a:tabLst/>
                      </a:pPr>
                      <a:r>
                        <a:rPr kumimoji="0" lang="en-US" sz="2400" b="1" i="0" u="none" strike="noStrike" cap="none" normalizeH="0" baseline="0" dirty="0">
                          <a:ln>
                            <a:noFill/>
                          </a:ln>
                          <a:solidFill>
                            <a:schemeClr val="tx1"/>
                          </a:solidFill>
                          <a:effectLst/>
                          <a:latin typeface="Arial" charset="0"/>
                          <a:ea typeface="ＭＳ Ｐゴシック" charset="0"/>
                          <a:cs typeface="Arial" charset="0"/>
                        </a:rPr>
                        <a:t>Open </a:t>
                      </a:r>
                      <a:r>
                        <a:rPr kumimoji="0" lang="en-US" sz="2400" b="1" i="0" u="none" strike="noStrike" cap="none" normalizeH="0" baseline="0" dirty="0" smtClean="0">
                          <a:ln>
                            <a:noFill/>
                          </a:ln>
                          <a:solidFill>
                            <a:schemeClr val="tx1"/>
                          </a:solidFill>
                          <a:effectLst/>
                          <a:latin typeface="Arial" charset="0"/>
                          <a:ea typeface="ＭＳ Ｐゴシック" charset="0"/>
                          <a:cs typeface="Arial" charset="0"/>
                        </a:rPr>
                        <a:t>IE</a:t>
                      </a:r>
                    </a:p>
                    <a:p>
                      <a:pPr marL="0" marR="0" lvl="0" indent="0" algn="ctr" defTabSz="914400" rtl="0" eaLnBrk="0" fontAlgn="base" latinLnBrk="0" hangingPunct="0">
                        <a:lnSpc>
                          <a:spcPct val="100000"/>
                        </a:lnSpc>
                        <a:spcBef>
                          <a:spcPct val="35000"/>
                        </a:spcBef>
                        <a:spcAft>
                          <a:spcPct val="15000"/>
                        </a:spcAft>
                        <a:buClr>
                          <a:schemeClr val="accent2"/>
                        </a:buClr>
                        <a:buSzTx/>
                        <a:buFontTx/>
                        <a:buNone/>
                        <a:tabLst/>
                      </a:pPr>
                      <a:r>
                        <a:rPr kumimoji="0" lang="en-US" sz="1800" b="0" i="0" u="none" strike="noStrike" cap="none" normalizeH="0" baseline="0" dirty="0" smtClean="0">
                          <a:ln>
                            <a:noFill/>
                          </a:ln>
                          <a:solidFill>
                            <a:schemeClr val="tx1"/>
                          </a:solidFill>
                          <a:effectLst/>
                          <a:latin typeface="Arial" charset="0"/>
                          <a:ea typeface="ＭＳ Ｐゴシック" charset="0"/>
                          <a:cs typeface="Arial" charset="0"/>
                        </a:rPr>
                        <a:t>[</a:t>
                      </a:r>
                      <a:r>
                        <a:rPr kumimoji="0" lang="en-US" sz="1800" b="0" i="0" u="none" strike="noStrike" cap="none" normalizeH="0" baseline="0" dirty="0" err="1" smtClean="0">
                          <a:ln>
                            <a:noFill/>
                          </a:ln>
                          <a:solidFill>
                            <a:schemeClr val="tx1"/>
                          </a:solidFill>
                          <a:effectLst/>
                          <a:latin typeface="Arial" charset="0"/>
                          <a:ea typeface="ＭＳ Ｐゴシック" charset="0"/>
                          <a:cs typeface="Arial" charset="0"/>
                        </a:rPr>
                        <a:t>Banko</a:t>
                      </a:r>
                      <a:r>
                        <a:rPr kumimoji="0" lang="en-US" sz="1800" b="0" i="0" u="none" strike="noStrike" cap="none" normalizeH="0" baseline="0" dirty="0" smtClean="0">
                          <a:ln>
                            <a:noFill/>
                          </a:ln>
                          <a:solidFill>
                            <a:schemeClr val="tx1"/>
                          </a:solidFill>
                          <a:effectLst/>
                          <a:latin typeface="Arial" charset="0"/>
                          <a:ea typeface="ＭＳ Ｐゴシック" charset="0"/>
                          <a:cs typeface="Arial" charset="0"/>
                        </a:rPr>
                        <a:t> et el., 2007]</a:t>
                      </a:r>
                      <a:endParaRPr kumimoji="0" lang="en-US" sz="1800" b="0" i="0" u="none" strike="noStrike" cap="none" normalizeH="0" baseline="0" dirty="0">
                        <a:ln>
                          <a:noFill/>
                        </a:ln>
                        <a:solidFill>
                          <a:schemeClr val="tx1"/>
                        </a:solidFill>
                        <a:effectLst/>
                        <a:latin typeface="Arial" charset="0"/>
                        <a:ea typeface="ＭＳ Ｐゴシック" charset="0"/>
                        <a:cs typeface="Arial" charset="0"/>
                      </a:endParaRPr>
                    </a:p>
                  </a:txBody>
                  <a:tcPr marT="45721" marB="45721" horzOverflow="overflow">
                    <a:lnL w="57150" cap="flat" cmpd="sng" algn="ctr">
                      <a:noFill/>
                      <a:prstDash val="solid"/>
                      <a:round/>
                      <a:headEnd type="none" w="med" len="med"/>
                      <a:tailEnd type="none" w="med" len="med"/>
                    </a:lnL>
                    <a:lnR w="57150" cap="flat" cmpd="sng" algn="ctr">
                      <a:noFill/>
                      <a:prstDash val="solid"/>
                      <a:round/>
                      <a:headEnd type="none" w="med" len="med"/>
                      <a:tailEnd type="none" w="med" len="med"/>
                    </a:lnR>
                    <a:lnT w="57150" cap="flat" cmpd="sng" algn="ctr">
                      <a:noFill/>
                      <a:prstDash val="solid"/>
                      <a:round/>
                      <a:headEnd type="none" w="med" len="med"/>
                      <a:tailEnd type="none" w="med" len="med"/>
                    </a:lnT>
                    <a:lnB>
                      <a:noFill/>
                    </a:lnB>
                    <a:lnTlToBr>
                      <a:noFill/>
                    </a:lnTlToBr>
                    <a:lnBlToTr>
                      <a:noFill/>
                    </a:lnBlToTr>
                    <a:noFill/>
                  </a:tcPr>
                </a:tc>
              </a:tr>
              <a:tr h="822325">
                <a:tc>
                  <a:txBody>
                    <a:bodyPr/>
                    <a:lstStyle/>
                    <a:p>
                      <a:pPr marL="0" marR="0" lvl="0" indent="0" algn="l" defTabSz="914400" rtl="0" eaLnBrk="0" fontAlgn="base" latinLnBrk="0" hangingPunct="0">
                        <a:lnSpc>
                          <a:spcPct val="100000"/>
                        </a:lnSpc>
                        <a:spcBef>
                          <a:spcPct val="35000"/>
                        </a:spcBef>
                        <a:spcAft>
                          <a:spcPct val="15000"/>
                        </a:spcAft>
                        <a:buClr>
                          <a:schemeClr val="accent2"/>
                        </a:buClr>
                        <a:buSzTx/>
                        <a:buFontTx/>
                        <a:buNone/>
                        <a:tabLst/>
                      </a:pPr>
                      <a:r>
                        <a:rPr kumimoji="0" lang="en-US" sz="1800" b="1" i="0" u="none" strike="noStrike" cap="none" normalizeH="0" baseline="0" dirty="0" smtClean="0">
                          <a:ln>
                            <a:noFill/>
                          </a:ln>
                          <a:solidFill>
                            <a:schemeClr val="tx1"/>
                          </a:solidFill>
                          <a:effectLst/>
                          <a:latin typeface="Arial" charset="0"/>
                          <a:ea typeface="ＭＳ Ｐゴシック" charset="0"/>
                          <a:cs typeface="Arial" charset="0"/>
                        </a:rPr>
                        <a:t>Input</a:t>
                      </a:r>
                      <a:endParaRPr kumimoji="0" lang="en-US" sz="1800" b="1" i="0" u="none" strike="noStrike" cap="none" normalizeH="0" baseline="0" dirty="0">
                        <a:ln>
                          <a:noFill/>
                        </a:ln>
                        <a:solidFill>
                          <a:schemeClr val="tx1"/>
                        </a:solidFill>
                        <a:effectLst/>
                        <a:latin typeface="Arial" charset="0"/>
                        <a:ea typeface="ＭＳ Ｐゴシック" charset="0"/>
                        <a:cs typeface="Arial" charset="0"/>
                      </a:endParaRPr>
                    </a:p>
                  </a:txBody>
                  <a:tcPr marT="45721" marB="45721"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35000"/>
                        </a:spcBef>
                        <a:spcAft>
                          <a:spcPct val="15000"/>
                        </a:spcAft>
                        <a:buClr>
                          <a:schemeClr val="accent2"/>
                        </a:buClr>
                        <a:buSzTx/>
                        <a:buFontTx/>
                        <a:buNone/>
                        <a:tabLst/>
                      </a:pPr>
                      <a:r>
                        <a:rPr kumimoji="0" lang="en-US" sz="1800" b="0" i="0" u="none" strike="noStrike" cap="none" normalizeH="0" baseline="0" dirty="0">
                          <a:ln>
                            <a:noFill/>
                          </a:ln>
                          <a:solidFill>
                            <a:schemeClr val="tx1"/>
                          </a:solidFill>
                          <a:effectLst/>
                          <a:latin typeface="Arial" charset="0"/>
                          <a:ea typeface="ＭＳ Ｐゴシック" charset="0"/>
                          <a:cs typeface="Arial" charset="0"/>
                        </a:rPr>
                        <a:t>Corpus (+ labeled data)</a:t>
                      </a:r>
                    </a:p>
                  </a:txBody>
                  <a:tcPr marT="45721" marB="45721" anchor="ctr" horzOverflow="overflow">
                    <a:lnL>
                      <a:noFill/>
                    </a:lnL>
                    <a:lnR w="57150" cap="flat" cmpd="sng" algn="ctr">
                      <a:no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35000"/>
                        </a:spcBef>
                        <a:spcAft>
                          <a:spcPct val="15000"/>
                        </a:spcAft>
                        <a:buClr>
                          <a:schemeClr val="accent2"/>
                        </a:buClr>
                        <a:buSzTx/>
                        <a:buFontTx/>
                        <a:buNone/>
                        <a:tabLst/>
                      </a:pPr>
                      <a:r>
                        <a:rPr kumimoji="0" lang="en-US" sz="1800" b="0" i="0" u="none" strike="noStrike" cap="none" normalizeH="0" baseline="0" dirty="0">
                          <a:ln>
                            <a:noFill/>
                          </a:ln>
                          <a:solidFill>
                            <a:schemeClr val="tx1"/>
                          </a:solidFill>
                          <a:effectLst/>
                          <a:latin typeface="Arial" charset="0"/>
                          <a:ea typeface="ＭＳ Ｐゴシック" charset="0"/>
                          <a:cs typeface="Arial" charset="0"/>
                        </a:rPr>
                        <a:t>Corpus </a:t>
                      </a:r>
                    </a:p>
                  </a:txBody>
                  <a:tcPr marT="45721" marB="45721" anchor="ctr" horzOverflow="overflow">
                    <a:lnL w="57150" cap="flat" cmpd="sng" algn="ctr">
                      <a:noFill/>
                      <a:prstDash val="solid"/>
                      <a:round/>
                      <a:headEnd type="none" w="med" len="med"/>
                      <a:tailEnd type="none" w="med" len="med"/>
                    </a:lnL>
                    <a:lnR w="57150" cap="flat" cmpd="sng" algn="ctr">
                      <a:noFill/>
                      <a:prstDash val="solid"/>
                      <a:round/>
                      <a:headEnd type="none" w="med" len="med"/>
                      <a:tailEnd type="none" w="med" len="med"/>
                    </a:lnR>
                    <a:lnT>
                      <a:noFill/>
                    </a:lnT>
                    <a:lnB>
                      <a:noFill/>
                    </a:lnB>
                    <a:lnTlToBr>
                      <a:noFill/>
                    </a:lnTlToBr>
                    <a:lnBlToTr>
                      <a:noFill/>
                    </a:lnBlToTr>
                    <a:noFill/>
                  </a:tcPr>
                </a:tc>
              </a:tr>
              <a:tr h="820738">
                <a:tc>
                  <a:txBody>
                    <a:bodyPr/>
                    <a:lstStyle/>
                    <a:p>
                      <a:pPr marL="0" marR="0" lvl="0" indent="0" algn="l" defTabSz="914400" rtl="0" eaLnBrk="0" fontAlgn="base" latinLnBrk="0" hangingPunct="0">
                        <a:lnSpc>
                          <a:spcPct val="100000"/>
                        </a:lnSpc>
                        <a:spcBef>
                          <a:spcPct val="35000"/>
                        </a:spcBef>
                        <a:spcAft>
                          <a:spcPct val="15000"/>
                        </a:spcAft>
                        <a:buClr>
                          <a:schemeClr val="accent2"/>
                        </a:buClr>
                        <a:buSzTx/>
                        <a:buFontTx/>
                        <a:buNone/>
                        <a:tabLst/>
                      </a:pPr>
                      <a:r>
                        <a:rPr kumimoji="0" lang="en-US" sz="1800" b="1" i="0" u="none" strike="noStrike" cap="none" normalizeH="0" baseline="0" dirty="0" smtClean="0">
                          <a:ln>
                            <a:noFill/>
                          </a:ln>
                          <a:solidFill>
                            <a:schemeClr val="tx1"/>
                          </a:solidFill>
                          <a:effectLst/>
                          <a:latin typeface="Arial" charset="0"/>
                          <a:ea typeface="ＭＳ Ｐゴシック" charset="0"/>
                          <a:cs typeface="Arial" charset="0"/>
                        </a:rPr>
                        <a:t>Type</a:t>
                      </a:r>
                      <a:endParaRPr kumimoji="0" lang="en-US" sz="1800" b="1" i="0" u="none" strike="noStrike" cap="none" normalizeH="0" baseline="0" dirty="0">
                        <a:ln>
                          <a:noFill/>
                        </a:ln>
                        <a:solidFill>
                          <a:schemeClr val="tx1"/>
                        </a:solidFill>
                        <a:effectLst/>
                        <a:latin typeface="Arial" charset="0"/>
                        <a:ea typeface="ＭＳ Ｐゴシック" charset="0"/>
                        <a:cs typeface="Arial" charset="0"/>
                      </a:endParaRPr>
                    </a:p>
                  </a:txBody>
                  <a:tcPr marT="45721" marB="45721"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35000"/>
                        </a:spcBef>
                        <a:spcAft>
                          <a:spcPct val="15000"/>
                        </a:spcAft>
                        <a:buClr>
                          <a:schemeClr val="accent2"/>
                        </a:buClr>
                        <a:buSzTx/>
                        <a:buFontTx/>
                        <a:buNone/>
                        <a:tabLst/>
                      </a:pPr>
                      <a:r>
                        <a:rPr kumimoji="0" lang="en-US" sz="1800" b="0" i="0" u="none" strike="noStrike" cap="none" normalizeH="0" baseline="0" dirty="0">
                          <a:ln>
                            <a:noFill/>
                          </a:ln>
                          <a:solidFill>
                            <a:schemeClr val="tx1"/>
                          </a:solidFill>
                          <a:effectLst/>
                          <a:latin typeface="Arial" charset="0"/>
                          <a:ea typeface="ＭＳ Ｐゴシック" charset="0"/>
                          <a:cs typeface="Arial" charset="0"/>
                        </a:rPr>
                        <a:t>Specified in advance</a:t>
                      </a:r>
                    </a:p>
                  </a:txBody>
                  <a:tcPr marT="45721" marB="45721" anchor="ctr" horzOverflow="overflow">
                    <a:lnL>
                      <a:noFill/>
                    </a:lnL>
                    <a:lnR w="57150" cap="flat" cmpd="sng" algn="ctr">
                      <a:no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35000"/>
                        </a:spcBef>
                        <a:spcAft>
                          <a:spcPct val="15000"/>
                        </a:spcAft>
                        <a:buClr>
                          <a:schemeClr val="accent2"/>
                        </a:buClr>
                        <a:buSzTx/>
                        <a:buFontTx/>
                        <a:buNone/>
                        <a:tabLst/>
                      </a:pPr>
                      <a:r>
                        <a:rPr kumimoji="0" lang="en-US" sz="1800" b="0" i="0" u="none" strike="noStrike" cap="none" normalizeH="0" baseline="0" dirty="0">
                          <a:ln>
                            <a:noFill/>
                          </a:ln>
                          <a:solidFill>
                            <a:schemeClr val="tx1"/>
                          </a:solidFill>
                          <a:effectLst/>
                          <a:latin typeface="Arial" charset="0"/>
                          <a:ea typeface="ＭＳ Ｐゴシック" charset="0"/>
                          <a:cs typeface="Arial" charset="0"/>
                        </a:rPr>
                        <a:t>Discovered </a:t>
                      </a:r>
                      <a:r>
                        <a:rPr kumimoji="0" lang="en-US" sz="1800" b="0" i="0" u="none" strike="noStrike" cap="none" normalizeH="0" baseline="0" dirty="0" smtClean="0">
                          <a:ln>
                            <a:noFill/>
                          </a:ln>
                          <a:solidFill>
                            <a:schemeClr val="tx1"/>
                          </a:solidFill>
                          <a:effectLst/>
                          <a:latin typeface="Arial" charset="0"/>
                          <a:ea typeface="ＭＳ Ｐゴシック" charset="0"/>
                          <a:cs typeface="Arial" charset="0"/>
                        </a:rPr>
                        <a:t>automatically, or specified via ontology</a:t>
                      </a:r>
                      <a:endParaRPr kumimoji="0" lang="en-US" sz="1800" b="0" i="0" u="none" strike="noStrike" cap="none" normalizeH="0" baseline="0" dirty="0">
                        <a:ln>
                          <a:noFill/>
                        </a:ln>
                        <a:solidFill>
                          <a:schemeClr val="tx1"/>
                        </a:solidFill>
                        <a:effectLst/>
                        <a:latin typeface="Arial" charset="0"/>
                        <a:ea typeface="ＭＳ Ｐゴシック" charset="0"/>
                        <a:cs typeface="Arial" charset="0"/>
                      </a:endParaRPr>
                    </a:p>
                  </a:txBody>
                  <a:tcPr marT="45721" marB="45721" anchor="ctr" horzOverflow="overflow">
                    <a:lnL w="57150" cap="flat" cmpd="sng" algn="ctr">
                      <a:noFill/>
                      <a:prstDash val="solid"/>
                      <a:round/>
                      <a:headEnd type="none" w="med" len="med"/>
                      <a:tailEnd type="none" w="med" len="med"/>
                    </a:lnL>
                    <a:lnR w="57150" cap="flat" cmpd="sng" algn="ctr">
                      <a:noFill/>
                      <a:prstDash val="solid"/>
                      <a:round/>
                      <a:headEnd type="none" w="med" len="med"/>
                      <a:tailEnd type="none" w="med" len="med"/>
                    </a:lnR>
                    <a:lnT>
                      <a:noFill/>
                    </a:lnT>
                    <a:lnB>
                      <a:noFill/>
                    </a:lnB>
                    <a:lnTlToBr>
                      <a:noFill/>
                    </a:lnTlToBr>
                    <a:lnBlToTr>
                      <a:noFill/>
                    </a:lnBlToTr>
                    <a:noFill/>
                  </a:tcPr>
                </a:tc>
              </a:tr>
              <a:tr h="1041400">
                <a:tc>
                  <a:txBody>
                    <a:bodyPr/>
                    <a:lstStyle/>
                    <a:p>
                      <a:pPr marL="0" marR="0" lvl="0" indent="0" algn="l" defTabSz="914400" rtl="0" eaLnBrk="0" fontAlgn="base" latinLnBrk="0" hangingPunct="0">
                        <a:lnSpc>
                          <a:spcPct val="100000"/>
                        </a:lnSpc>
                        <a:spcBef>
                          <a:spcPct val="35000"/>
                        </a:spcBef>
                        <a:spcAft>
                          <a:spcPct val="15000"/>
                        </a:spcAft>
                        <a:buClr>
                          <a:schemeClr val="accent2"/>
                        </a:buClr>
                        <a:buSzTx/>
                        <a:buFontTx/>
                        <a:buNone/>
                        <a:tabLst/>
                      </a:pPr>
                      <a:r>
                        <a:rPr kumimoji="0" lang="en-US" sz="1800" b="1" i="0" u="none" strike="noStrike" cap="none" normalizeH="0" baseline="0" dirty="0" smtClean="0">
                          <a:ln>
                            <a:noFill/>
                          </a:ln>
                          <a:solidFill>
                            <a:schemeClr val="tx1"/>
                          </a:solidFill>
                          <a:effectLst/>
                          <a:latin typeface="Arial" charset="0"/>
                          <a:ea typeface="ＭＳ Ｐゴシック" charset="0"/>
                          <a:cs typeface="Arial" charset="0"/>
                        </a:rPr>
                        <a:t>Extractor</a:t>
                      </a:r>
                      <a:endParaRPr kumimoji="0" lang="en-US" sz="1800" b="1" i="0" u="none" strike="noStrike" cap="none" normalizeH="0" baseline="0" dirty="0">
                        <a:ln>
                          <a:noFill/>
                        </a:ln>
                        <a:solidFill>
                          <a:schemeClr val="tx1"/>
                        </a:solidFill>
                        <a:effectLst/>
                        <a:latin typeface="Arial" charset="0"/>
                        <a:ea typeface="ＭＳ Ｐゴシック" charset="0"/>
                        <a:cs typeface="Arial" charset="0"/>
                      </a:endParaRPr>
                    </a:p>
                    <a:p>
                      <a:pPr marL="0" marR="0" lvl="0" indent="0" algn="l" defTabSz="914400" rtl="0" eaLnBrk="0" fontAlgn="base" latinLnBrk="0" hangingPunct="0">
                        <a:lnSpc>
                          <a:spcPct val="100000"/>
                        </a:lnSpc>
                        <a:spcBef>
                          <a:spcPct val="35000"/>
                        </a:spcBef>
                        <a:spcAft>
                          <a:spcPct val="15000"/>
                        </a:spcAft>
                        <a:buClr>
                          <a:schemeClr val="accent2"/>
                        </a:buClr>
                        <a:buSzTx/>
                        <a:buFontTx/>
                        <a:buNone/>
                        <a:tabLst/>
                      </a:pPr>
                      <a:endParaRPr kumimoji="0" lang="en-US" sz="1800" b="1" i="0" u="none" strike="noStrike" cap="none" normalizeH="0" baseline="0" dirty="0">
                        <a:ln>
                          <a:noFill/>
                        </a:ln>
                        <a:solidFill>
                          <a:schemeClr val="tx1"/>
                        </a:solidFill>
                        <a:effectLst/>
                        <a:latin typeface="Arial" charset="0"/>
                        <a:ea typeface="ＭＳ Ｐゴシック" charset="0"/>
                        <a:cs typeface="Arial" charset="0"/>
                      </a:endParaRPr>
                    </a:p>
                  </a:txBody>
                  <a:tcPr marT="45721" marB="45721"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35000"/>
                        </a:spcBef>
                        <a:spcAft>
                          <a:spcPct val="15000"/>
                        </a:spcAft>
                        <a:buClr>
                          <a:schemeClr val="accent2"/>
                        </a:buClr>
                        <a:buSzTx/>
                        <a:buFontTx/>
                        <a:buNone/>
                        <a:tabLst/>
                      </a:pPr>
                      <a:r>
                        <a:rPr kumimoji="0" lang="en-US" sz="1800" b="0" i="0" u="none" strike="noStrike" cap="none" normalizeH="0" baseline="0" dirty="0" smtClean="0">
                          <a:ln>
                            <a:noFill/>
                          </a:ln>
                          <a:solidFill>
                            <a:schemeClr val="tx1"/>
                          </a:solidFill>
                          <a:effectLst/>
                          <a:latin typeface="Arial" charset="0"/>
                          <a:ea typeface="ＭＳ Ｐゴシック" charset="0"/>
                          <a:cs typeface="Arial" charset="0"/>
                        </a:rPr>
                        <a:t>Type-specific</a:t>
                      </a:r>
                      <a:endParaRPr kumimoji="0" lang="en-US" sz="1800" b="0" i="0" u="none" strike="noStrike" cap="none" normalizeH="0" baseline="0" dirty="0">
                        <a:ln>
                          <a:noFill/>
                        </a:ln>
                        <a:solidFill>
                          <a:schemeClr val="tx1"/>
                        </a:solidFill>
                        <a:effectLst/>
                        <a:latin typeface="Arial" charset="0"/>
                        <a:ea typeface="ＭＳ Ｐゴシック" charset="0"/>
                        <a:cs typeface="Arial" charset="0"/>
                      </a:endParaRPr>
                    </a:p>
                  </a:txBody>
                  <a:tcPr marT="45721" marB="45721" anchor="ctr" horzOverflow="overflow">
                    <a:lnL>
                      <a:noFill/>
                    </a:lnL>
                    <a:lnR w="57150" cap="flat" cmpd="sng" algn="ctr">
                      <a:no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35000"/>
                        </a:spcBef>
                        <a:spcAft>
                          <a:spcPct val="15000"/>
                        </a:spcAft>
                        <a:buClr>
                          <a:schemeClr val="accent2"/>
                        </a:buClr>
                        <a:buSzTx/>
                        <a:buFontTx/>
                        <a:buNone/>
                        <a:tabLst/>
                      </a:pPr>
                      <a:r>
                        <a:rPr kumimoji="0" lang="en-US" sz="1800" b="0" i="0" u="none" strike="noStrike" cap="none" normalizeH="0" baseline="0" dirty="0" smtClean="0">
                          <a:ln>
                            <a:noFill/>
                          </a:ln>
                          <a:solidFill>
                            <a:schemeClr val="tx1"/>
                          </a:solidFill>
                          <a:effectLst/>
                          <a:latin typeface="Arial" charset="0"/>
                          <a:ea typeface="ＭＳ Ｐゴシック" charset="0"/>
                          <a:cs typeface="Arial" charset="0"/>
                        </a:rPr>
                        <a:t>Type-independent</a:t>
                      </a:r>
                      <a:endParaRPr kumimoji="0" lang="en-US" sz="1800" b="0" i="0" u="none" strike="noStrike" cap="none" normalizeH="0" baseline="0" dirty="0">
                        <a:ln>
                          <a:noFill/>
                        </a:ln>
                        <a:solidFill>
                          <a:schemeClr val="tx1"/>
                        </a:solidFill>
                        <a:effectLst/>
                        <a:latin typeface="Arial" charset="0"/>
                        <a:ea typeface="ＭＳ Ｐゴシック" charset="0"/>
                        <a:cs typeface="Arial" charset="0"/>
                      </a:endParaRPr>
                    </a:p>
                  </a:txBody>
                  <a:tcPr marT="45721" marB="45721" anchor="ctr" horzOverflow="overflow">
                    <a:lnL w="57150" cap="flat" cmpd="sng" algn="ctr">
                      <a:noFill/>
                      <a:prstDash val="solid"/>
                      <a:round/>
                      <a:headEnd type="none" w="med" len="med"/>
                      <a:tailEnd type="none" w="med" len="med"/>
                    </a:lnL>
                    <a:lnR w="57150" cap="flat" cmpd="sng" algn="ctr">
                      <a:noFill/>
                      <a:prstDash val="solid"/>
                      <a:round/>
                      <a:headEnd type="none" w="med" len="med"/>
                      <a:tailEnd type="none" w="med" len="med"/>
                    </a:lnR>
                    <a:lnT>
                      <a:noFill/>
                    </a:lnT>
                    <a:lnB w="57150" cap="flat" cmpd="sng" algn="ctr">
                      <a:no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363160395"/>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0.1|0|0"/>
</p:tagLst>
</file>

<file path=ppt/tags/tag10.xml><?xml version="1.0" encoding="utf-8"?>
<p:tagLst xmlns:a="http://schemas.openxmlformats.org/drawingml/2006/main" xmlns:r="http://schemas.openxmlformats.org/officeDocument/2006/relationships" xmlns:p="http://schemas.openxmlformats.org/presentationml/2006/main">
  <p:tag name="TIMING" val="|1.5|13.9|54.1|39.5|10.4|38.2|5.9"/>
</p:tagLst>
</file>

<file path=ppt/tags/tag2.xml><?xml version="1.0" encoding="utf-8"?>
<p:tagLst xmlns:a="http://schemas.openxmlformats.org/drawingml/2006/main" xmlns:r="http://schemas.openxmlformats.org/officeDocument/2006/relationships" xmlns:p="http://schemas.openxmlformats.org/presentationml/2006/main">
  <p:tag name="TIMING" val="|0.1"/>
</p:tagLst>
</file>

<file path=ppt/tags/tag3.xml><?xml version="1.0" encoding="utf-8"?>
<p:tagLst xmlns:a="http://schemas.openxmlformats.org/drawingml/2006/main" xmlns:r="http://schemas.openxmlformats.org/officeDocument/2006/relationships" xmlns:p="http://schemas.openxmlformats.org/presentationml/2006/main">
  <p:tag name="TIMING" val="|0.2"/>
</p:tagLst>
</file>

<file path=ppt/tags/tag4.xml><?xml version="1.0" encoding="utf-8"?>
<p:tagLst xmlns:a="http://schemas.openxmlformats.org/drawingml/2006/main" xmlns:r="http://schemas.openxmlformats.org/officeDocument/2006/relationships" xmlns:p="http://schemas.openxmlformats.org/presentationml/2006/main">
  <p:tag name="TIMING" val="|34.9"/>
</p:tagLst>
</file>

<file path=ppt/tags/tag5.xml><?xml version="1.0" encoding="utf-8"?>
<p:tagLst xmlns:a="http://schemas.openxmlformats.org/drawingml/2006/main" xmlns:r="http://schemas.openxmlformats.org/officeDocument/2006/relationships" xmlns:p="http://schemas.openxmlformats.org/presentationml/2006/main">
  <p:tag name="TIMING" val="|34.9"/>
</p:tagLst>
</file>

<file path=ppt/tags/tag6.xml><?xml version="1.0" encoding="utf-8"?>
<p:tagLst xmlns:a="http://schemas.openxmlformats.org/drawingml/2006/main" xmlns:r="http://schemas.openxmlformats.org/officeDocument/2006/relationships" xmlns:p="http://schemas.openxmlformats.org/presentationml/2006/main">
  <p:tag name="TIMING" val="|21.8|3.5|2.7|5.|7.9|4.9|8.2"/>
</p:tagLst>
</file>

<file path=ppt/tags/tag7.xml><?xml version="1.0" encoding="utf-8"?>
<p:tagLst xmlns:a="http://schemas.openxmlformats.org/drawingml/2006/main" xmlns:r="http://schemas.openxmlformats.org/officeDocument/2006/relationships" xmlns:p="http://schemas.openxmlformats.org/presentationml/2006/main">
  <p:tag name="TIMING" val="|37.6|16.2|11.9"/>
</p:tagLst>
</file>

<file path=ppt/tags/tag8.xml><?xml version="1.0" encoding="utf-8"?>
<p:tagLst xmlns:a="http://schemas.openxmlformats.org/drawingml/2006/main" xmlns:r="http://schemas.openxmlformats.org/officeDocument/2006/relationships" xmlns:p="http://schemas.openxmlformats.org/presentationml/2006/main">
  <p:tag name="TIMING" val="|4.3|9.4|10.6|5.1"/>
</p:tagLst>
</file>

<file path=ppt/tags/tag9.xml><?xml version="1.0" encoding="utf-8"?>
<p:tagLst xmlns:a="http://schemas.openxmlformats.org/drawingml/2006/main" xmlns:r="http://schemas.openxmlformats.org/officeDocument/2006/relationships" xmlns:p="http://schemas.openxmlformats.org/presentationml/2006/main">
  <p:tag name="TIMING" val="|1.5|13.9|54.1|39.5|10.4|38.2|5.9"/>
</p:tagLst>
</file>

<file path=ppt/theme/theme1.xml><?xml version="1.0" encoding="utf-8"?>
<a:theme xmlns:a="http://schemas.openxmlformats.org/drawingml/2006/main" name="2_January 2013">
  <a:themeElements>
    <a:clrScheme name="January 2013 1">
      <a:dk1>
        <a:srgbClr val="000000"/>
      </a:dk1>
      <a:lt1>
        <a:srgbClr val="FFFFFF"/>
      </a:lt1>
      <a:dk2>
        <a:srgbClr val="00B2EF"/>
      </a:dk2>
      <a:lt2>
        <a:srgbClr val="808080"/>
      </a:lt2>
      <a:accent1>
        <a:srgbClr val="83D1F5"/>
      </a:accent1>
      <a:accent2>
        <a:srgbClr val="00A6A0"/>
      </a:accent2>
      <a:accent3>
        <a:srgbClr val="FFFFFF"/>
      </a:accent3>
      <a:accent4>
        <a:srgbClr val="000000"/>
      </a:accent4>
      <a:accent5>
        <a:srgbClr val="C1E5F9"/>
      </a:accent5>
      <a:accent6>
        <a:srgbClr val="009691"/>
      </a:accent6>
      <a:hlink>
        <a:srgbClr val="00B2EF"/>
      </a:hlink>
      <a:folHlink>
        <a:srgbClr val="AB1A86"/>
      </a:folHlink>
    </a:clrScheme>
    <a:fontScheme name="January 2013">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2200" b="0" i="0" u="none" strike="noStrike" cap="none" normalizeH="0" baseline="0" smtClean="0">
            <a:ln>
              <a:noFill/>
            </a:ln>
            <a:solidFill>
              <a:schemeClr val="hlink"/>
            </a:solidFill>
            <a:effectLst/>
            <a:latin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2200" b="0" i="0" u="none" strike="noStrike" cap="none" normalizeH="0" baseline="0" smtClean="0">
            <a:ln>
              <a:noFill/>
            </a:ln>
            <a:solidFill>
              <a:schemeClr val="hlink"/>
            </a:solidFill>
            <a:effectLst/>
            <a:latin typeface="Arial" panose="020B0604020202020204" pitchFamily="34" charset="0"/>
          </a:defRPr>
        </a:defPPr>
      </a:lstStyle>
    </a:lnDef>
  </a:objectDefaults>
  <a:extraClrSchemeLst>
    <a:extraClrScheme>
      <a:clrScheme name="January 2013 1">
        <a:dk1>
          <a:srgbClr val="000000"/>
        </a:dk1>
        <a:lt1>
          <a:srgbClr val="FFFFFF"/>
        </a:lt1>
        <a:dk2>
          <a:srgbClr val="00B2EF"/>
        </a:dk2>
        <a:lt2>
          <a:srgbClr val="808080"/>
        </a:lt2>
        <a:accent1>
          <a:srgbClr val="83D1F5"/>
        </a:accent1>
        <a:accent2>
          <a:srgbClr val="00A6A0"/>
        </a:accent2>
        <a:accent3>
          <a:srgbClr val="FFFFFF"/>
        </a:accent3>
        <a:accent4>
          <a:srgbClr val="000000"/>
        </a:accent4>
        <a:accent5>
          <a:srgbClr val="C1E5F9"/>
        </a:accent5>
        <a:accent6>
          <a:srgbClr val="009691"/>
        </a:accent6>
        <a:hlink>
          <a:srgbClr val="00B2EF"/>
        </a:hlink>
        <a:folHlink>
          <a:srgbClr val="AB1A8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January 2013">
  <a:themeElements>
    <a:clrScheme name="January 2013 1">
      <a:dk1>
        <a:srgbClr val="000000"/>
      </a:dk1>
      <a:lt1>
        <a:srgbClr val="FFFFFF"/>
      </a:lt1>
      <a:dk2>
        <a:srgbClr val="00B2EF"/>
      </a:dk2>
      <a:lt2>
        <a:srgbClr val="808080"/>
      </a:lt2>
      <a:accent1>
        <a:srgbClr val="83D1F5"/>
      </a:accent1>
      <a:accent2>
        <a:srgbClr val="00A6A0"/>
      </a:accent2>
      <a:accent3>
        <a:srgbClr val="FFFFFF"/>
      </a:accent3>
      <a:accent4>
        <a:srgbClr val="000000"/>
      </a:accent4>
      <a:accent5>
        <a:srgbClr val="C1E5F9"/>
      </a:accent5>
      <a:accent6>
        <a:srgbClr val="009691"/>
      </a:accent6>
      <a:hlink>
        <a:srgbClr val="00B2EF"/>
      </a:hlink>
      <a:folHlink>
        <a:srgbClr val="AB1A86"/>
      </a:folHlink>
    </a:clrScheme>
    <a:fontScheme name="January 2013">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2200" b="0" i="0" u="none" strike="noStrike" cap="none" normalizeH="0" baseline="0" smtClean="0">
            <a:ln>
              <a:noFill/>
            </a:ln>
            <a:solidFill>
              <a:schemeClr val="hlink"/>
            </a:solidFill>
            <a:effectLst/>
            <a:latin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2200" b="0" i="0" u="none" strike="noStrike" cap="none" normalizeH="0" baseline="0" smtClean="0">
            <a:ln>
              <a:noFill/>
            </a:ln>
            <a:solidFill>
              <a:schemeClr val="hlink"/>
            </a:solidFill>
            <a:effectLst/>
            <a:latin typeface="Arial" panose="020B0604020202020204" pitchFamily="34" charset="0"/>
          </a:defRPr>
        </a:defPPr>
      </a:lstStyle>
    </a:lnDef>
  </a:objectDefaults>
  <a:extraClrSchemeLst>
    <a:extraClrScheme>
      <a:clrScheme name="January 2013 1">
        <a:dk1>
          <a:srgbClr val="000000"/>
        </a:dk1>
        <a:lt1>
          <a:srgbClr val="FFFFFF"/>
        </a:lt1>
        <a:dk2>
          <a:srgbClr val="00B2EF"/>
        </a:dk2>
        <a:lt2>
          <a:srgbClr val="808080"/>
        </a:lt2>
        <a:accent1>
          <a:srgbClr val="83D1F5"/>
        </a:accent1>
        <a:accent2>
          <a:srgbClr val="00A6A0"/>
        </a:accent2>
        <a:accent3>
          <a:srgbClr val="FFFFFF"/>
        </a:accent3>
        <a:accent4>
          <a:srgbClr val="000000"/>
        </a:accent4>
        <a:accent5>
          <a:srgbClr val="C1E5F9"/>
        </a:accent5>
        <a:accent6>
          <a:srgbClr val="009691"/>
        </a:accent6>
        <a:hlink>
          <a:srgbClr val="00B2EF"/>
        </a:hlink>
        <a:folHlink>
          <a:srgbClr val="AB1A8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January 2013 1">
    <a:dk1>
      <a:srgbClr val="000000"/>
    </a:dk1>
    <a:lt1>
      <a:srgbClr val="FFFFFF"/>
    </a:lt1>
    <a:dk2>
      <a:srgbClr val="00B2EF"/>
    </a:dk2>
    <a:lt2>
      <a:srgbClr val="808080"/>
    </a:lt2>
    <a:accent1>
      <a:srgbClr val="83D1F5"/>
    </a:accent1>
    <a:accent2>
      <a:srgbClr val="00A6A0"/>
    </a:accent2>
    <a:accent3>
      <a:srgbClr val="FFFFFF"/>
    </a:accent3>
    <a:accent4>
      <a:srgbClr val="000000"/>
    </a:accent4>
    <a:accent5>
      <a:srgbClr val="C1E5F9"/>
    </a:accent5>
    <a:accent6>
      <a:srgbClr val="009691"/>
    </a:accent6>
    <a:hlink>
      <a:srgbClr val="00B2EF"/>
    </a:hlink>
    <a:folHlink>
      <a:srgbClr val="AB1A86"/>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January 2013 1">
    <a:dk1>
      <a:srgbClr val="000000"/>
    </a:dk1>
    <a:lt1>
      <a:srgbClr val="FFFFFF"/>
    </a:lt1>
    <a:dk2>
      <a:srgbClr val="00B2EF"/>
    </a:dk2>
    <a:lt2>
      <a:srgbClr val="808080"/>
    </a:lt2>
    <a:accent1>
      <a:srgbClr val="83D1F5"/>
    </a:accent1>
    <a:accent2>
      <a:srgbClr val="00A6A0"/>
    </a:accent2>
    <a:accent3>
      <a:srgbClr val="FFFFFF"/>
    </a:accent3>
    <a:accent4>
      <a:srgbClr val="000000"/>
    </a:accent4>
    <a:accent5>
      <a:srgbClr val="C1E5F9"/>
    </a:accent5>
    <a:accent6>
      <a:srgbClr val="009691"/>
    </a:accent6>
    <a:hlink>
      <a:srgbClr val="00B2EF"/>
    </a:hlink>
    <a:folHlink>
      <a:srgbClr val="AB1A86"/>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10152</TotalTime>
  <Words>19033</Words>
  <Application>Microsoft Office PowerPoint</Application>
  <PresentationFormat>On-screen Show (4:3)</PresentationFormat>
  <Paragraphs>3626</Paragraphs>
  <Slides>183</Slides>
  <Notes>96</Notes>
  <HiddenSlides>0</HiddenSlides>
  <MMClips>0</MMClips>
  <ScaleCrop>false</ScaleCrop>
  <HeadingPairs>
    <vt:vector size="8" baseType="variant">
      <vt:variant>
        <vt:lpstr>Fonts Used</vt:lpstr>
      </vt:variant>
      <vt:variant>
        <vt:i4>35</vt:i4>
      </vt:variant>
      <vt:variant>
        <vt:lpstr>Theme</vt:lpstr>
      </vt:variant>
      <vt:variant>
        <vt:i4>2</vt:i4>
      </vt:variant>
      <vt:variant>
        <vt:lpstr>Embedded OLE Servers</vt:lpstr>
      </vt:variant>
      <vt:variant>
        <vt:i4>3</vt:i4>
      </vt:variant>
      <vt:variant>
        <vt:lpstr>Slide Titles</vt:lpstr>
      </vt:variant>
      <vt:variant>
        <vt:i4>183</vt:i4>
      </vt:variant>
    </vt:vector>
  </HeadingPairs>
  <TitlesOfParts>
    <vt:vector size="223" baseType="lpstr">
      <vt:lpstr>Microsoft YaHei</vt:lpstr>
      <vt:lpstr>MS Gothic</vt:lpstr>
      <vt:lpstr>MS PGothic</vt:lpstr>
      <vt:lpstr>MS PGothic</vt:lpstr>
      <vt:lpstr>SimSun</vt:lpstr>
      <vt:lpstr>Arial</vt:lpstr>
      <vt:lpstr>Arial Black</vt:lpstr>
      <vt:lpstr>Calibri</vt:lpstr>
      <vt:lpstr>Calibri Light</vt:lpstr>
      <vt:lpstr>Comic Sans MS</vt:lpstr>
      <vt:lpstr>Consolas</vt:lpstr>
      <vt:lpstr>Courier New</vt:lpstr>
      <vt:lpstr>Georgia</vt:lpstr>
      <vt:lpstr>Helvetica Neue</vt:lpstr>
      <vt:lpstr>Lucida Console</vt:lpstr>
      <vt:lpstr>Lucida Sans Typewriter</vt:lpstr>
      <vt:lpstr>Lucida Sans Unicode</vt:lpstr>
      <vt:lpstr>Math B</vt:lpstr>
      <vt:lpstr>Myriad Pro</vt:lpstr>
      <vt:lpstr>Symbol</vt:lpstr>
      <vt:lpstr>Tahoma</vt:lpstr>
      <vt:lpstr>Times</vt:lpstr>
      <vt:lpstr>Times New Roman</vt:lpstr>
      <vt:lpstr>Tw Cen MT</vt:lpstr>
      <vt:lpstr>Verdana</vt:lpstr>
      <vt:lpstr>Whitney Book</vt:lpstr>
      <vt:lpstr>Whitney Light</vt:lpstr>
      <vt:lpstr>Whitney LightSC</vt:lpstr>
      <vt:lpstr>Whitney Semibold</vt:lpstr>
      <vt:lpstr>Whitney-Bold</vt:lpstr>
      <vt:lpstr>Whitney-Book</vt:lpstr>
      <vt:lpstr>Whitney-BookItalic</vt:lpstr>
      <vt:lpstr>Whitney-Semibold</vt:lpstr>
      <vt:lpstr>Wingdings</vt:lpstr>
      <vt:lpstr>Wingdings 2</vt:lpstr>
      <vt:lpstr>2_January 2013</vt:lpstr>
      <vt:lpstr>January 2013</vt:lpstr>
      <vt:lpstr>Bitmap Image</vt:lpstr>
      <vt:lpstr>Worksheet</vt:lpstr>
      <vt:lpstr>数式</vt:lpstr>
      <vt:lpstr>PowerPoint Presentation</vt:lpstr>
      <vt:lpstr>Motivation</vt:lpstr>
      <vt:lpstr>Case Study 1: Sentiment Analysis</vt:lpstr>
      <vt:lpstr>Case Study 2: Machine Analysis</vt:lpstr>
      <vt:lpstr>Case Study 2: Machine Analysis</vt:lpstr>
      <vt:lpstr>Enterprise Information Extraction: Requirements</vt:lpstr>
      <vt:lpstr>PowerPoint Presentation</vt:lpstr>
      <vt:lpstr>Information Extraction: Scalability</vt:lpstr>
      <vt:lpstr>Information Extraction: Expressivity</vt:lpstr>
      <vt:lpstr>Expressivity Example: Varied Input Data</vt:lpstr>
      <vt:lpstr>Expressivity Example: Different Kinds of Parses</vt:lpstr>
      <vt:lpstr>Expressivity Example: Fact Extraction (Tables) </vt:lpstr>
      <vt:lpstr>Expressivity Example: Sentiment Analysis</vt:lpstr>
      <vt:lpstr>Transparency Example: Need to incorporate in-situ data</vt:lpstr>
      <vt:lpstr>Transparency Example: Need to incorporate in-situ data</vt:lpstr>
      <vt:lpstr>Domain-adaptation for Sentiment Extraction</vt:lpstr>
      <vt:lpstr>Example Usage of Machine Learning: Pattern Discovery</vt:lpstr>
      <vt:lpstr>Example Usage of Machine Learning: Dictionary Building Tool</vt:lpstr>
      <vt:lpstr>Example Usage of Machine Learning: Dictionary Building Tool</vt:lpstr>
      <vt:lpstr>Transparent ML: Intro</vt:lpstr>
      <vt:lpstr>A Brief History of IE </vt:lpstr>
      <vt:lpstr>A False Dichotomy</vt:lpstr>
      <vt:lpstr>The Reality Is Much More Nuanced !</vt:lpstr>
      <vt:lpstr>Real Systems: A Practical Perspective (1/2)</vt:lpstr>
      <vt:lpstr>Real Systems: A Practical Perspective (2/2)</vt:lpstr>
      <vt:lpstr>PowerPoint Presentation</vt:lpstr>
      <vt:lpstr>Transparent Machine Learning (Transparent ML)</vt:lpstr>
      <vt:lpstr>The Reality Is Much More Nuanced !</vt:lpstr>
      <vt:lpstr>Key Dimension 1: Models of Representation</vt:lpstr>
      <vt:lpstr>Spectrum of Models of Representation (1/4): Sequence Pattern Rules</vt:lpstr>
      <vt:lpstr>Spectrum of Models of Representation (2/4): Path Pattern Rules</vt:lpstr>
      <vt:lpstr>Spectrum of Models of Representation (3/4): Predicate-based Rules</vt:lpstr>
      <vt:lpstr>Spectrum of Models of Representation (4/4)</vt:lpstr>
      <vt:lpstr>Key Dimension 1: Models of Representation</vt:lpstr>
      <vt:lpstr>Key Dimension 2: Mode of Learning (1/2)</vt:lpstr>
      <vt:lpstr>Key Dimension 2: Mode of Learning (2/2)</vt:lpstr>
      <vt:lpstr>Key Dimension 3: Incorporation of Domain Knowledge (1/3)</vt:lpstr>
      <vt:lpstr>Key Dimension 3: Incorporation of Domain Knowledge (1/3)</vt:lpstr>
      <vt:lpstr>Key Dimension 3: Incorporation of Domain Knowledge (2/2)</vt:lpstr>
      <vt:lpstr>Transparent ML:  State of the Art</vt:lpstr>
      <vt:lpstr>Transparent ML Techniques </vt:lpstr>
      <vt:lpstr>Transparent ML Techniques </vt:lpstr>
      <vt:lpstr>Dictionaries</vt:lpstr>
      <vt:lpstr>Dictionary Learning: Bootstrapping [Riloff &amp; Jones 1999]</vt:lpstr>
      <vt:lpstr>Term Ambiguity Detection (TAD) [Baldwin et al, 2013]</vt:lpstr>
      <vt:lpstr>PowerPoint Presentation</vt:lpstr>
      <vt:lpstr>Extracting Clusters of Specialist Terms from Unstructured Text [Gerow, 2014] </vt:lpstr>
      <vt:lpstr>Transparent ML Techniques </vt:lpstr>
      <vt:lpstr>Regular Expressions (Regex)</vt:lpstr>
      <vt:lpstr>Learning Regular Expressions</vt:lpstr>
      <vt:lpstr>Conventional Regex Writing Process for IE</vt:lpstr>
      <vt:lpstr>Learning Regexfinal automatically in ReLIE [Li et al., 2008] </vt:lpstr>
      <vt:lpstr>ReLIE [Li et al., 2008]: Intuition</vt:lpstr>
      <vt:lpstr>ReLIE [Li et al., 2008]: Overview</vt:lpstr>
      <vt:lpstr>Applying Drop-Disjunct Transformation</vt:lpstr>
      <vt:lpstr>Applying Include-Intersect Transformation </vt:lpstr>
      <vt:lpstr>ReLIE vs. CRF </vt:lpstr>
      <vt:lpstr>Learning regex from positive examples [Brauer et al. 2011]</vt:lpstr>
      <vt:lpstr>Learning regex from positive examples [Brauer et al. 2011]</vt:lpstr>
      <vt:lpstr>Transparent ML Techniques </vt:lpstr>
      <vt:lpstr>Fact Extraction: Supervised</vt:lpstr>
      <vt:lpstr>Supervised Fact Extraction: Learning CPSL-style Patterns</vt:lpstr>
      <vt:lpstr>Bottom-up Techniques: Generalize a Specific Rule</vt:lpstr>
      <vt:lpstr>Bottom-up Techniques: Example</vt:lpstr>
      <vt:lpstr>Top-down Techniques: Specialize a Generic Rule</vt:lpstr>
      <vt:lpstr>Supervised Fact Extraction: Learning Predicate-based Rules</vt:lpstr>
      <vt:lpstr>NER Rule Induction [Nagesh et al., EMNLP 2012]</vt:lpstr>
      <vt:lpstr>Anatomy of a named-entity extractor</vt:lpstr>
      <vt:lpstr>Overview of induction system</vt:lpstr>
      <vt:lpstr>First order representation of labeled data</vt:lpstr>
      <vt:lpstr>Induction of CD rules:  Least general generalisation (LGG) of annotations</vt:lpstr>
      <vt:lpstr>Clustering of Annotations</vt:lpstr>
      <vt:lpstr>Induction of CR rules</vt:lpstr>
      <vt:lpstr>Rule Refinement [Liu et al. VLDB 2010] </vt:lpstr>
      <vt:lpstr>Method Overview [Liu et al. VLDB 2010] </vt:lpstr>
      <vt:lpstr>PowerPoint Presentation</vt:lpstr>
      <vt:lpstr>PowerPoint Presentation</vt:lpstr>
      <vt:lpstr>Computing Provenance</vt:lpstr>
      <vt:lpstr>Computing Provenance</vt:lpstr>
      <vt:lpstr>Generating High-Level Changes (HLCs) and Low-Level Changes (LLCs)</vt:lpstr>
      <vt:lpstr>Problems with the Naïve Approach</vt:lpstr>
      <vt:lpstr>Types of Low-Level Changes</vt:lpstr>
      <vt:lpstr>LLC Generation: Learning a Filter Dictionary </vt:lpstr>
      <vt:lpstr>Dictionary Refinement Problem [Roy et al, SIGMOD 2013]</vt:lpstr>
      <vt:lpstr>Complex Objective Function </vt:lpstr>
      <vt:lpstr>Results: Simple Rules </vt:lpstr>
      <vt:lpstr>Sketch of Optimal Algorithm for Simple Rules, Size Constraint |S| ≤ k</vt:lpstr>
      <vt:lpstr>Results: Complex Rules </vt:lpstr>
      <vt:lpstr>PowerPoint Presentation</vt:lpstr>
      <vt:lpstr>Estimating Missing Labels </vt:lpstr>
      <vt:lpstr>Transparent ML in Refinement of Predicate-based Rules</vt:lpstr>
      <vt:lpstr>Transparent ML Techniques </vt:lpstr>
      <vt:lpstr>FlashExtract [Le &amp; Gulwani 2014] </vt:lpstr>
      <vt:lpstr>Transparent ML Techniques </vt:lpstr>
      <vt:lpstr>Pattern Discovery  [Li et al, 2011]</vt:lpstr>
      <vt:lpstr>Transparent ML Techniques </vt:lpstr>
      <vt:lpstr>Fact Extraction: Supervised</vt:lpstr>
      <vt:lpstr>Transparent ML Techniques </vt:lpstr>
      <vt:lpstr>Fact Extraction: Semi-supervised and Unsupervised </vt:lpstr>
      <vt:lpstr>Semi-supervised (using Bootstrapping) Relation Extraction</vt:lpstr>
      <vt:lpstr>Semi-supervised (using Bootstrapping) Relation Extraction</vt:lpstr>
      <vt:lpstr>Semi-supervised (using Bootstrapping) Relation Extraction</vt:lpstr>
      <vt:lpstr>Semi-supervised (using Bootstrapping) Relation Extraction</vt:lpstr>
      <vt:lpstr>Fact Extraction: Semi-supervised and Unsupervised techniques</vt:lpstr>
      <vt:lpstr>Bootstrapping: Example Systems</vt:lpstr>
      <vt:lpstr>Snowball [Agichtein &amp; Gravano 2000]  </vt:lpstr>
      <vt:lpstr>Snowball Pattern Generation</vt:lpstr>
      <vt:lpstr>Snowball Pattern Generation</vt:lpstr>
      <vt:lpstr>Snowball Tuple Extraction</vt:lpstr>
      <vt:lpstr>Transparent ML in Snowball </vt:lpstr>
      <vt:lpstr>KnowItAll [Etzioni et al., 2005] </vt:lpstr>
      <vt:lpstr>KnowItAll [Etzioni et al., 2005] </vt:lpstr>
      <vt:lpstr>KnowItAll [Etzioni et al., 2005] : Pattern Learning</vt:lpstr>
      <vt:lpstr>Improved Pattern Learning for Bootstrapped Entity Extraction [Gupta &amp; Manning, 2014]</vt:lpstr>
      <vt:lpstr>INSTAREAD [Hoffmann et al., 2015]</vt:lpstr>
      <vt:lpstr>INSTAREAD [Hoffmann et al., 2015]</vt:lpstr>
      <vt:lpstr>NELL [Carlson et al., 2010]</vt:lpstr>
      <vt:lpstr>Transparent ML Techniques </vt:lpstr>
      <vt:lpstr>An Improved Extraction Pattern Representation Model for Automatic IE Pattern Acquisition [Sudo et al., 2003] </vt:lpstr>
      <vt:lpstr>REVERB [Fader et al. 2011] </vt:lpstr>
      <vt:lpstr>ClausIE [Del Corro &amp; Gemulla 2013]  </vt:lpstr>
      <vt:lpstr>Open IE: Distant Supervision</vt:lpstr>
      <vt:lpstr>OLLIE [Mausam et al., 2012]</vt:lpstr>
      <vt:lpstr>RENOUN [Yahya  et al. 2014]</vt:lpstr>
      <vt:lpstr>Transparent ML Techniques </vt:lpstr>
      <vt:lpstr>Extracting Aspect-Evaluation and Aspect-Of Relations in Opinion Mining [Kobayashi et al., 2007]</vt:lpstr>
      <vt:lpstr>Transparent ML Techniques </vt:lpstr>
      <vt:lpstr>RIPPER: Fast Effective Rule Induction [Cohen 1995]</vt:lpstr>
      <vt:lpstr>CHIMERA [Sun et al., 2015]</vt:lpstr>
      <vt:lpstr>Transparent ML: Building an End-to-end Transparent IE System</vt:lpstr>
      <vt:lpstr>Outline</vt:lpstr>
      <vt:lpstr>Design Considerations</vt:lpstr>
      <vt:lpstr>SystemT: Overall Architecture</vt:lpstr>
      <vt:lpstr>SystemT Data Model (Simplified)</vt:lpstr>
      <vt:lpstr>AQL By Example</vt:lpstr>
      <vt:lpstr>Regular Expression Extraction Operator</vt:lpstr>
      <vt:lpstr>PowerPoint Presentation</vt:lpstr>
      <vt:lpstr>Finite-state Grammars</vt:lpstr>
      <vt:lpstr>Example: Simplified Person Annotator</vt:lpstr>
      <vt:lpstr>Problems with Traditional IE Approaches</vt:lpstr>
      <vt:lpstr>SystemT: Declarativity to the Rescue</vt:lpstr>
      <vt:lpstr>PowerPoint Presentation</vt:lpstr>
      <vt:lpstr>PowerPoint Presentation</vt:lpstr>
      <vt:lpstr>What makes AQL expressive?</vt:lpstr>
      <vt:lpstr>SystemT: Expressivity</vt:lpstr>
      <vt:lpstr>SystemT: Transparency</vt:lpstr>
      <vt:lpstr>Classes of Optimizations in SystemT</vt:lpstr>
      <vt:lpstr>Example: Shared Dictionary Matching (SDM)</vt:lpstr>
      <vt:lpstr>Example: Restricted Span Evaluation (RSE)</vt:lpstr>
      <vt:lpstr>Performance benefits using SystemT [Chiticariu et al. 2010]</vt:lpstr>
      <vt:lpstr>SystemT Acceleration on FPGA  [Polig et al., 2014a, 2014b] [Atasu et al., 2013]</vt:lpstr>
      <vt:lpstr>Outline</vt:lpstr>
      <vt:lpstr>Transparent ML at different stages in Extractor Development</vt:lpstr>
      <vt:lpstr>Different User Groups</vt:lpstr>
      <vt:lpstr>Eclipse Tools Overview</vt:lpstr>
      <vt:lpstr>Web Tools Overview</vt:lpstr>
      <vt:lpstr>Outline</vt:lpstr>
      <vt:lpstr>Case Study: Sentiment Analysis over Research Reports</vt:lpstr>
      <vt:lpstr>Sentiment Analysis over Research Reports</vt:lpstr>
      <vt:lpstr>Phase 1: Parse</vt:lpstr>
      <vt:lpstr>Transparent Machine Learning in the Parsing Phase</vt:lpstr>
      <vt:lpstr>Phase 2: Identify Context</vt:lpstr>
      <vt:lpstr>Transparent Machine Learning in the Context Identification Phase</vt:lpstr>
      <vt:lpstr>Phase 3: Assign Polarity</vt:lpstr>
      <vt:lpstr>Transparent Machine Learning in the Polarity Assignment Phase</vt:lpstr>
      <vt:lpstr>Sentiment Analysis over Research Reports: Transparent ML</vt:lpstr>
      <vt:lpstr>Live Demo</vt:lpstr>
      <vt:lpstr>Other Systems</vt:lpstr>
      <vt:lpstr>PropMiner (TU Berlin)     [Akbik et al, 2013]  </vt:lpstr>
      <vt:lpstr>ICE (New York University)     [He and Grishman, 2015]  </vt:lpstr>
      <vt:lpstr>SPIED (Stanford)               [Gupta and Manning, 2014] </vt:lpstr>
      <vt:lpstr>SPIED (Stanford)               [Gupta and Manning, 2014] </vt:lpstr>
      <vt:lpstr>CHIMERA (WalmartLabs, Univ. Wisconsin-Madison)        [Sun et al, 2014]  </vt:lpstr>
      <vt:lpstr>BBN Technologies System          [Freeman et al, 2011] </vt:lpstr>
      <vt:lpstr>INSTAREAD (University of Washington)                         [Hoffman et al. 2015] </vt:lpstr>
      <vt:lpstr>Transparent ML for Information Extraction: Research Challenges and Future Directions</vt:lpstr>
      <vt:lpstr>Research Challenges</vt:lpstr>
      <vt:lpstr>Future Directions - 1</vt:lpstr>
      <vt:lpstr>Future Directions - 2</vt:lpstr>
      <vt:lpstr>Future Directions - 3</vt:lpstr>
      <vt:lpstr>References</vt:lpstr>
      <vt:lpstr>References</vt:lpstr>
      <vt:lpstr>References</vt:lpstr>
    </vt:vector>
  </TitlesOfParts>
  <Company>IBM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Rajasekar Krishnamurthy</dc:creator>
  <cp:lastModifiedBy>ADMINIBM</cp:lastModifiedBy>
  <cp:revision>804</cp:revision>
  <dcterms:created xsi:type="dcterms:W3CDTF">2013-08-13T12:39:36Z</dcterms:created>
  <dcterms:modified xsi:type="dcterms:W3CDTF">2015-08-11T00:29:40Z</dcterms:modified>
</cp:coreProperties>
</file>