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5"/>
  </p:notesMasterIdLst>
  <p:sldIdLst>
    <p:sldId id="256" r:id="rId2"/>
    <p:sldId id="364" r:id="rId3"/>
    <p:sldId id="365" r:id="rId4"/>
    <p:sldId id="369" r:id="rId5"/>
    <p:sldId id="367" r:id="rId6"/>
    <p:sldId id="370" r:id="rId7"/>
    <p:sldId id="371" r:id="rId8"/>
    <p:sldId id="376" r:id="rId9"/>
    <p:sldId id="374" r:id="rId10"/>
    <p:sldId id="378" r:id="rId11"/>
    <p:sldId id="379" r:id="rId12"/>
    <p:sldId id="410" r:id="rId13"/>
    <p:sldId id="382" r:id="rId14"/>
    <p:sldId id="383" r:id="rId15"/>
    <p:sldId id="377" r:id="rId16"/>
    <p:sldId id="385" r:id="rId17"/>
    <p:sldId id="388" r:id="rId18"/>
    <p:sldId id="389" r:id="rId19"/>
    <p:sldId id="386" r:id="rId20"/>
    <p:sldId id="392" r:id="rId21"/>
    <p:sldId id="393" r:id="rId22"/>
    <p:sldId id="394" r:id="rId23"/>
    <p:sldId id="395" r:id="rId24"/>
    <p:sldId id="396" r:id="rId25"/>
    <p:sldId id="398" r:id="rId26"/>
    <p:sldId id="412" r:id="rId27"/>
    <p:sldId id="390" r:id="rId28"/>
    <p:sldId id="401" r:id="rId29"/>
    <p:sldId id="399" r:id="rId30"/>
    <p:sldId id="407" r:id="rId31"/>
    <p:sldId id="403" r:id="rId32"/>
    <p:sldId id="405" r:id="rId33"/>
    <p:sldId id="404" r:id="rId3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4C4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78" autoAdjust="0"/>
    <p:restoredTop sz="95333" autoAdjust="0"/>
  </p:normalViewPr>
  <p:slideViewPr>
    <p:cSldViewPr>
      <p:cViewPr varScale="1">
        <p:scale>
          <a:sx n="64" d="100"/>
          <a:sy n="64" d="100"/>
        </p:scale>
        <p:origin x="-114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2AEFB8D0-CA2A-4977-BE74-6BE4C1D384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5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FB8D0-CA2A-4977-BE74-6BE4C1D3844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962400"/>
            <a:ext cx="4648200" cy="1600200"/>
          </a:xfrm>
        </p:spPr>
        <p:txBody>
          <a:bodyPr/>
          <a:lstStyle>
            <a:lvl1pPr marL="0" indent="0">
              <a:buFont typeface="Times" pitchFamily="-64" charset="0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rgbClr val="1C557E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>
              <a:latin typeface="Times New Roman" pitchFamily="-6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B77F8-98DD-4780-B64D-B7B5442EC5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0BDAE-8A29-4D08-9350-EC88212133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68775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5975" y="1066800"/>
            <a:ext cx="4170363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397625"/>
            <a:ext cx="2286000" cy="2476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97625"/>
            <a:ext cx="2895600" cy="2476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97625"/>
            <a:ext cx="2286000" cy="247650"/>
          </a:xfrm>
        </p:spPr>
        <p:txBody>
          <a:bodyPr/>
          <a:lstStyle>
            <a:lvl1pPr>
              <a:defRPr/>
            </a:lvl1pPr>
          </a:lstStyle>
          <a:p>
            <a:fld id="{268F61E0-02D2-4864-9C8F-D7604FE076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8491538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733800"/>
            <a:ext cx="8491538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397625"/>
            <a:ext cx="2286000" cy="2476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97625"/>
            <a:ext cx="2895600" cy="2476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97625"/>
            <a:ext cx="2286000" cy="247650"/>
          </a:xfrm>
        </p:spPr>
        <p:txBody>
          <a:bodyPr/>
          <a:lstStyle>
            <a:lvl1pPr>
              <a:defRPr/>
            </a:lvl1pPr>
          </a:lstStyle>
          <a:p>
            <a:fld id="{FA74A1F0-55D6-4359-9D70-3C3BAE652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0F4ED-7A13-4241-AC4C-9FCA6AB2C6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1CB16-6527-4401-BEDA-042A609057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68775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1066800"/>
            <a:ext cx="4170363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7F8F8-7627-4609-AD67-56F4BC5C4D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41925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752600"/>
            <a:ext cx="4192588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117975" cy="650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52600"/>
            <a:ext cx="4117975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DC34F-A435-4F88-9F6D-B01F17193F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184A8-A36D-433C-B478-74E961CA42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A89EE-0E31-4B22-8496-956E17FAF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5651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8B773-E6B1-4E7E-945D-011CE0C80E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90599"/>
            <a:ext cx="5486400" cy="3736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1C2F0-DD1E-4FE6-A3B7-8FFC734D9B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491538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304800" y="838200"/>
            <a:ext cx="8534400" cy="76200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rgbClr val="1C557E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>
              <a:latin typeface="Times New Roman" pitchFamily="-64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304800" y="6324600"/>
            <a:ext cx="8458200" cy="0"/>
          </a:xfrm>
          <a:prstGeom prst="line">
            <a:avLst/>
          </a:prstGeom>
          <a:noFill/>
          <a:ln w="317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397625"/>
            <a:ext cx="2286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2286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fld id="{A081E159-3876-4BD8-B665-4441C70B7F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metric 231 BT" pitchFamily="-6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metric 231 BT" pitchFamily="-6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metric 231 BT" pitchFamily="-6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metric 231 BT" pitchFamily="-6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metric 231 BT" pitchFamily="-6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metric 231 BT" pitchFamily="-6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metric 231 BT" pitchFamily="-6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metric 231 BT" pitchFamily="-64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2225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2400">
          <a:solidFill>
            <a:schemeClr val="tx1"/>
          </a:solidFill>
          <a:latin typeface="+mn-lt"/>
        </a:defRPr>
      </a:lvl2pPr>
      <a:lvl3pPr marL="909638" indent="-2286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2000">
          <a:solidFill>
            <a:schemeClr val="tx1"/>
          </a:solidFill>
          <a:latin typeface="+mn-lt"/>
        </a:defRPr>
      </a:lvl3pPr>
      <a:lvl4pPr marL="1244600" indent="-220663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1800">
          <a:solidFill>
            <a:schemeClr val="tx1"/>
          </a:solidFill>
          <a:latin typeface="+mn-lt"/>
        </a:defRPr>
      </a:lvl4pPr>
      <a:lvl5pPr marL="1587500" indent="-2286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1600">
          <a:solidFill>
            <a:schemeClr val="tx1"/>
          </a:solidFill>
          <a:latin typeface="+mn-lt"/>
        </a:defRPr>
      </a:lvl5pPr>
      <a:lvl6pPr marL="2044700" indent="-2286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1200">
          <a:solidFill>
            <a:schemeClr val="tx1"/>
          </a:solidFill>
          <a:latin typeface="+mn-lt"/>
        </a:defRPr>
      </a:lvl6pPr>
      <a:lvl7pPr marL="2501900" indent="-2286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1200">
          <a:solidFill>
            <a:schemeClr val="tx1"/>
          </a:solidFill>
          <a:latin typeface="+mn-lt"/>
        </a:defRPr>
      </a:lvl7pPr>
      <a:lvl8pPr marL="2959100" indent="-2286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1200">
          <a:solidFill>
            <a:schemeClr val="tx1"/>
          </a:solidFill>
          <a:latin typeface="+mn-lt"/>
        </a:defRPr>
      </a:lvl8pPr>
      <a:lvl9pPr marL="3416300" indent="-228600" algn="l" rtl="0" eaLnBrk="1" fontAlgn="base" hangingPunct="1">
        <a:spcBef>
          <a:spcPct val="0"/>
        </a:spcBef>
        <a:spcAft>
          <a:spcPct val="0"/>
        </a:spcAft>
        <a:buClr>
          <a:schemeClr val="folHlink"/>
        </a:buClr>
        <a:buFont typeface="Times" pitchFamily="-64" charset="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aldrich/papers/objects-essay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reativecommons.org/licenses/by-sa/3.0/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8458200" cy="1371600"/>
          </a:xfrm>
        </p:spPr>
        <p:txBody>
          <a:bodyPr/>
          <a:lstStyle/>
          <a:p>
            <a:r>
              <a:rPr lang="en-US" sz="3200" dirty="0"/>
              <a:t>The Power of Interoperability:</a:t>
            </a:r>
            <a:br>
              <a:rPr lang="en-US" sz="3200" dirty="0"/>
            </a:br>
            <a:r>
              <a:rPr lang="en-US" sz="3200" dirty="0"/>
              <a:t>Why Objects Are Inevitable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4191000" cy="2286000"/>
          </a:xfrm>
        </p:spPr>
        <p:txBody>
          <a:bodyPr/>
          <a:lstStyle/>
          <a:p>
            <a:r>
              <a:rPr lang="en-US" b="1" dirty="0" smtClean="0"/>
              <a:t>Jonathan Aldrich</a:t>
            </a:r>
          </a:p>
          <a:p>
            <a:r>
              <a:rPr lang="en-US" sz="2000" dirty="0" smtClean="0"/>
              <a:t>Institute for Software Research</a:t>
            </a:r>
          </a:p>
          <a:p>
            <a:r>
              <a:rPr lang="en-US" sz="2000" dirty="0" smtClean="0"/>
              <a:t>School of Computer Science</a:t>
            </a:r>
          </a:p>
          <a:p>
            <a:r>
              <a:rPr lang="en-US" sz="2000" dirty="0" smtClean="0"/>
              <a:t>Carnegie Mellon University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9435" y="2590800"/>
            <a:ext cx="6710491" cy="9618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Onward! Essay, </a:t>
            </a:r>
            <a:r>
              <a:rPr lang="en-US" sz="2000" dirty="0" smtClean="0"/>
              <a:t>2013</a:t>
            </a:r>
          </a:p>
          <a:p>
            <a:r>
              <a:rPr lang="en-US" sz="2000" dirty="0">
                <a:hlinkClick r:id="rId3"/>
              </a:rPr>
              <a:t>http://www.cs.cmu.edu/~</a:t>
            </a:r>
            <a:r>
              <a:rPr lang="en-US" sz="2000" dirty="0" smtClean="0">
                <a:hlinkClick r:id="rId3"/>
              </a:rPr>
              <a:t>aldrich/papers/objects-essay.pdf</a:t>
            </a:r>
            <a:endParaRPr lang="en-US" sz="2000" dirty="0"/>
          </a:p>
          <a:p>
            <a:pPr>
              <a:spcBef>
                <a:spcPts val="300"/>
              </a:spcBef>
            </a:pPr>
            <a:r>
              <a:rPr lang="en-US" sz="1400" dirty="0" smtClean="0"/>
              <a:t>Comments </a:t>
            </a:r>
            <a:r>
              <a:rPr lang="en-US" sz="1400" dirty="0"/>
              <a:t>on this work are </a:t>
            </a:r>
            <a:r>
              <a:rPr lang="en-US" sz="1400" dirty="0" smtClean="0"/>
              <a:t>welcome.  Please </a:t>
            </a:r>
            <a:r>
              <a:rPr lang="en-US" sz="1400" dirty="0"/>
              <a:t>send them to </a:t>
            </a:r>
            <a:r>
              <a:rPr lang="en-US" sz="1400" dirty="0" err="1"/>
              <a:t>aldrich</a:t>
            </a:r>
            <a:r>
              <a:rPr lang="en-US" sz="1400" dirty="0"/>
              <a:t> at </a:t>
            </a:r>
            <a:r>
              <a:rPr lang="en-US" sz="1400" dirty="0" err="1"/>
              <a:t>cmu</a:t>
            </a:r>
            <a:r>
              <a:rPr lang="en-US" sz="1400" dirty="0"/>
              <a:t> dot </a:t>
            </a:r>
            <a:r>
              <a:rPr lang="en-US" sz="1400" dirty="0" err="1"/>
              <a:t>edu</a:t>
            </a:r>
            <a:endParaRPr lang="en-US" sz="1400" dirty="0" smtClean="0"/>
          </a:p>
        </p:txBody>
      </p:sp>
      <p:pic>
        <p:nvPicPr>
          <p:cNvPr id="118786" name="Picture 2" descr="Creative Commons Licen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280189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867400" y="5565237"/>
            <a:ext cx="2895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Copyright © 2013 </a:t>
            </a:r>
            <a:r>
              <a:rPr lang="en-US" sz="1000" dirty="0"/>
              <a:t>by </a:t>
            </a:r>
            <a:r>
              <a:rPr lang="en-US" sz="1000" dirty="0" smtClean="0"/>
              <a:t>Jonathan Aldrich. </a:t>
            </a:r>
            <a:r>
              <a:rPr lang="en-US" sz="1000" dirty="0"/>
              <a:t>This work is made available under the terms of the Creative Commons Attribution-</a:t>
            </a:r>
            <a:r>
              <a:rPr lang="en-US" sz="1000" dirty="0" err="1"/>
              <a:t>ShareAlike</a:t>
            </a:r>
            <a:r>
              <a:rPr lang="en-US" sz="1000" dirty="0"/>
              <a:t> 3.0 </a:t>
            </a:r>
            <a:r>
              <a:rPr lang="en-US" sz="1000" dirty="0" smtClean="0"/>
              <a:t>license:</a:t>
            </a:r>
          </a:p>
          <a:p>
            <a:r>
              <a:rPr lang="en-US" sz="1000" dirty="0" smtClean="0">
                <a:hlinkClick r:id="rId5"/>
              </a:rPr>
              <a:t>http</a:t>
            </a:r>
            <a:r>
              <a:rPr lang="en-US" sz="1000" dirty="0">
                <a:hlinkClick r:id="rId5"/>
              </a:rPr>
              <a:t>://creativecommons.org/licenses/by-sa/3.0/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Dispatch as Central to 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181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Significant grounding in the OO literature</a:t>
            </a:r>
          </a:p>
          <a:p>
            <a:r>
              <a:rPr lang="en-US" dirty="0" smtClean="0"/>
              <a:t>Cook’s 2009 Onward! essay</a:t>
            </a:r>
          </a:p>
          <a:p>
            <a:pPr lvl="1"/>
            <a:r>
              <a:rPr lang="en-US" dirty="0" smtClean="0"/>
              <a:t>Object: “value </a:t>
            </a:r>
            <a:r>
              <a:rPr lang="en-US" dirty="0"/>
              <a:t>exporting a procedural interface to data or </a:t>
            </a:r>
            <a:r>
              <a:rPr lang="en-US" dirty="0" smtClean="0"/>
              <a:t>behavior”</a:t>
            </a:r>
          </a:p>
          <a:p>
            <a:pPr lvl="1"/>
            <a:r>
              <a:rPr lang="en-US" dirty="0" smtClean="0"/>
              <a:t>Objects are self-knowing (</a:t>
            </a:r>
            <a:r>
              <a:rPr lang="en-US" i="1" dirty="0" err="1" smtClean="0"/>
              <a:t>autognostic</a:t>
            </a:r>
            <a:r>
              <a:rPr lang="en-US" dirty="0" smtClean="0"/>
              <a:t>), carrying their own behavior</a:t>
            </a:r>
          </a:p>
          <a:p>
            <a:pPr lvl="1"/>
            <a:r>
              <a:rPr lang="en-US" dirty="0" smtClean="0"/>
              <a:t>Equivalent to Reynolds’ [1975] </a:t>
            </a:r>
            <a:r>
              <a:rPr lang="en-US" i="1" dirty="0" smtClean="0"/>
              <a:t>procedural data structures</a:t>
            </a:r>
          </a:p>
          <a:p>
            <a:pPr lvl="4"/>
            <a:endParaRPr lang="en-US" i="1" dirty="0" smtClean="0"/>
          </a:p>
          <a:p>
            <a:r>
              <a:rPr lang="en-US" dirty="0" smtClean="0"/>
              <a:t>Historical language designs</a:t>
            </a:r>
          </a:p>
          <a:p>
            <a:pPr lvl="1"/>
            <a:r>
              <a:rPr lang="en-US" dirty="0"/>
              <a:t>“the big idea </a:t>
            </a:r>
            <a:r>
              <a:rPr lang="en-US" dirty="0" smtClean="0"/>
              <a:t>[of Smalltalk] is messaging” [Kay, 1998 email]</a:t>
            </a:r>
          </a:p>
          <a:p>
            <a:pPr lvl="4"/>
            <a:endParaRPr lang="en-US" dirty="0"/>
          </a:p>
          <a:p>
            <a:r>
              <a:rPr lang="en-US" dirty="0" smtClean="0"/>
              <a:t>Design guidance</a:t>
            </a:r>
          </a:p>
          <a:p>
            <a:pPr lvl="1"/>
            <a:r>
              <a:rPr lang="en-US" dirty="0"/>
              <a:t>“favor object composition over class </a:t>
            </a:r>
            <a:r>
              <a:rPr lang="en-US" dirty="0" smtClean="0"/>
              <a:t>inheritance” [Gamma </a:t>
            </a:r>
            <a:r>
              <a:rPr lang="en-US" i="1" dirty="0" smtClean="0"/>
              <a:t>et al. </a:t>
            </a:r>
            <a:r>
              <a:rPr lang="en-US" dirty="0" smtClean="0"/>
              <a:t>’94]</a:t>
            </a:r>
          </a:p>
          <a:p>
            <a:pPr lvl="1"/>
            <a:r>
              <a:rPr lang="en-US" dirty="0" smtClean="0"/>
              <a:t>“black-box </a:t>
            </a:r>
            <a:r>
              <a:rPr lang="en-US" dirty="0"/>
              <a:t>relationships </a:t>
            </a:r>
            <a:r>
              <a:rPr lang="en-US" i="1" dirty="0" smtClean="0"/>
              <a:t>[based on dispatch, not inheritance]</a:t>
            </a:r>
            <a:r>
              <a:rPr lang="en-US" dirty="0" smtClean="0"/>
              <a:t> are </a:t>
            </a:r>
            <a:r>
              <a:rPr lang="en-US" dirty="0"/>
              <a:t>an ideal towards </a:t>
            </a:r>
            <a:r>
              <a:rPr lang="en-US" dirty="0" smtClean="0"/>
              <a:t>which a </a:t>
            </a:r>
            <a:r>
              <a:rPr lang="en-US" dirty="0"/>
              <a:t>system should </a:t>
            </a:r>
            <a:r>
              <a:rPr lang="en-US" dirty="0" smtClean="0"/>
              <a:t>evolve” [Johnson &amp; Foote, 1988]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7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Objects</a:t>
            </a:r>
            <a:r>
              <a:rPr lang="en-US" dirty="0" smtClean="0"/>
              <a:t> vs. ADTs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u="sng" dirty="0" smtClean="0"/>
              <a:t>Two Object-Oriented Sets</a:t>
            </a:r>
          </a:p>
          <a:p>
            <a:pPr marL="0" indent="0">
              <a:buNone/>
            </a:pPr>
            <a:r>
              <a:rPr lang="en-US" sz="2000" b="1" dirty="0" smtClean="0"/>
              <a:t>interface</a:t>
            </a:r>
            <a:r>
              <a:rPr lang="en-US" sz="2000" dirty="0" smtClean="0"/>
              <a:t> </a:t>
            </a:r>
            <a:r>
              <a:rPr lang="en-US" sz="2000" dirty="0" err="1" smtClean="0"/>
              <a:t>IntSet</a:t>
            </a:r>
            <a:r>
              <a:rPr lang="en-US" sz="2000" dirty="0" smtClean="0"/>
              <a:t> {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b="1" dirty="0" err="1" smtClean="0"/>
              <a:t>bool</a:t>
            </a:r>
            <a:r>
              <a:rPr lang="en-US" sz="2000" dirty="0" smtClean="0"/>
              <a:t> contains(</a:t>
            </a:r>
            <a:r>
              <a:rPr lang="en-US" sz="2000" b="1" dirty="0" err="1" smtClean="0"/>
              <a:t>int</a:t>
            </a:r>
            <a:r>
              <a:rPr lang="en-US" sz="2000" dirty="0" smtClean="0"/>
              <a:t> element)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b="1" dirty="0" err="1" smtClean="0"/>
              <a:t>bool</a:t>
            </a:r>
            <a:r>
              <a:rPr lang="en-US" sz="2000" dirty="0" smtClean="0"/>
              <a:t> </a:t>
            </a:r>
            <a:r>
              <a:rPr lang="en-US" sz="2000" dirty="0" err="1" smtClean="0"/>
              <a:t>isSubsetOf</a:t>
            </a:r>
            <a:r>
              <a:rPr lang="en-US" sz="2000" dirty="0" smtClean="0"/>
              <a:t>(</a:t>
            </a:r>
            <a:r>
              <a:rPr lang="en-US" sz="2000" dirty="0" err="1" smtClean="0"/>
              <a:t>IntSet</a:t>
            </a:r>
            <a:r>
              <a:rPr lang="en-US" sz="2000" dirty="0" smtClean="0"/>
              <a:t> </a:t>
            </a:r>
            <a:r>
              <a:rPr lang="en-US" sz="2000" dirty="0" err="1" smtClean="0"/>
              <a:t>otherSet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r>
              <a:rPr lang="en-US" sz="2000" dirty="0" smtClean="0"/>
              <a:t>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dirty="0"/>
              <a:t>c</a:t>
            </a:r>
            <a:r>
              <a:rPr lang="en-US" sz="2000" b="1" dirty="0" smtClean="0"/>
              <a:t>lass</a:t>
            </a:r>
            <a:r>
              <a:rPr lang="en-US" sz="2000" dirty="0" smtClean="0"/>
              <a:t> IntSet1 </a:t>
            </a:r>
            <a:r>
              <a:rPr lang="en-US" sz="2000" b="1" dirty="0" smtClean="0"/>
              <a:t>implements</a:t>
            </a:r>
            <a:r>
              <a:rPr lang="en-US" sz="2000" dirty="0" smtClean="0"/>
              <a:t> </a:t>
            </a:r>
            <a:r>
              <a:rPr lang="en-US" sz="2000" dirty="0" err="1" smtClean="0"/>
              <a:t>IntSet</a:t>
            </a:r>
            <a:r>
              <a:rPr lang="en-US" sz="2000" dirty="0" smtClean="0"/>
              <a:t> {…}</a:t>
            </a:r>
          </a:p>
          <a:p>
            <a:pPr marL="0" indent="0">
              <a:buNone/>
            </a:pPr>
            <a:r>
              <a:rPr lang="en-US" sz="2000" b="1" dirty="0" smtClean="0"/>
              <a:t>class</a:t>
            </a:r>
            <a:r>
              <a:rPr lang="en-US" sz="2000" dirty="0" smtClean="0"/>
              <a:t> IntSet2 </a:t>
            </a:r>
            <a:r>
              <a:rPr lang="en-US" sz="2000" b="1" dirty="0" smtClean="0"/>
              <a:t>implements</a:t>
            </a:r>
            <a:r>
              <a:rPr lang="en-US" sz="2000" dirty="0" smtClean="0"/>
              <a:t> </a:t>
            </a:r>
            <a:r>
              <a:rPr lang="en-US" sz="2000" dirty="0" err="1" smtClean="0"/>
              <a:t>IntSet</a:t>
            </a:r>
            <a:r>
              <a:rPr lang="en-US" sz="2000" dirty="0" smtClean="0"/>
              <a:t> {…}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i="1" dirty="0" smtClean="0"/>
              <a:t>// in main()</a:t>
            </a:r>
          </a:p>
          <a:p>
            <a:pPr marL="0" indent="0">
              <a:buNone/>
            </a:pPr>
            <a:r>
              <a:rPr lang="en-US" sz="2000" dirty="0" err="1"/>
              <a:t>IntSet</a:t>
            </a:r>
            <a:r>
              <a:rPr lang="en-US" sz="2000" dirty="0"/>
              <a:t> s1 = </a:t>
            </a:r>
            <a:r>
              <a:rPr lang="en-US" sz="2000" b="1" dirty="0"/>
              <a:t>new</a:t>
            </a:r>
            <a:r>
              <a:rPr lang="en-US" sz="2000" dirty="0"/>
              <a:t> IntSet1(...);</a:t>
            </a:r>
          </a:p>
          <a:p>
            <a:pPr marL="0" indent="0">
              <a:buNone/>
            </a:pPr>
            <a:r>
              <a:rPr lang="en-US" sz="2000" dirty="0" err="1"/>
              <a:t>IntSet</a:t>
            </a:r>
            <a:r>
              <a:rPr lang="en-US" sz="2000" dirty="0"/>
              <a:t> s2 = </a:t>
            </a:r>
            <a:r>
              <a:rPr lang="en-US" sz="2000" b="1" dirty="0"/>
              <a:t>new</a:t>
            </a:r>
            <a:r>
              <a:rPr lang="en-US" sz="2000" dirty="0"/>
              <a:t> IntSet2(...);</a:t>
            </a:r>
          </a:p>
          <a:p>
            <a:pPr marL="0" indent="0">
              <a:buNone/>
            </a:pPr>
            <a:r>
              <a:rPr lang="en-US" sz="2000" b="1" dirty="0" err="1" smtClean="0"/>
              <a:t>bool</a:t>
            </a:r>
            <a:r>
              <a:rPr lang="en-US" sz="2000" dirty="0" smtClean="0"/>
              <a:t> </a:t>
            </a:r>
            <a:r>
              <a:rPr lang="en-US" sz="2000" dirty="0"/>
              <a:t>x = s1.isSubsetOf(s2);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277645" y="5241301"/>
            <a:ext cx="35615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Set Objects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Different implementations interoperate freely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5602291" y="3200400"/>
            <a:ext cx="3091951" cy="660975"/>
            <a:chOff x="5602291" y="3200400"/>
            <a:chExt cx="3091951" cy="660975"/>
          </a:xfrm>
        </p:grpSpPr>
        <p:sp>
          <p:nvSpPr>
            <p:cNvPr id="11" name="Rounded Rectangle 10"/>
            <p:cNvSpPr/>
            <p:nvPr/>
          </p:nvSpPr>
          <p:spPr>
            <a:xfrm>
              <a:off x="5602291" y="3377476"/>
              <a:ext cx="533400" cy="35632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{1}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669090" y="3377476"/>
              <a:ext cx="804525" cy="35632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{1,2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}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72200" y="3200400"/>
              <a:ext cx="49244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kern="0" dirty="0">
                  <a:solidFill>
                    <a:sysClr val="windowText" lastClr="000000"/>
                  </a:solidFill>
                  <a:sym typeface="Symbol"/>
                </a:rPr>
                <a:t>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534950" y="3276600"/>
              <a:ext cx="11592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= 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true</a:t>
              </a: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602291" y="3810000"/>
            <a:ext cx="3106378" cy="722531"/>
            <a:chOff x="862813" y="2128521"/>
            <a:chExt cx="3106378" cy="722531"/>
          </a:xfrm>
        </p:grpSpPr>
        <p:sp>
          <p:nvSpPr>
            <p:cNvPr id="17" name="Rounded Rectangle 16"/>
            <p:cNvSpPr/>
            <p:nvPr/>
          </p:nvSpPr>
          <p:spPr>
            <a:xfrm>
              <a:off x="862813" y="2305597"/>
              <a:ext cx="533400" cy="356324"/>
            </a:xfrm>
            <a:prstGeom prst="roundRect">
              <a:avLst/>
            </a:prstGeom>
            <a:solidFill>
              <a:srgbClr val="C0504D">
                <a:lumMod val="60000"/>
                <a:lumOff val="40000"/>
              </a:srgbClr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{1}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929613" y="2305597"/>
              <a:ext cx="804524" cy="356324"/>
            </a:xfrm>
            <a:prstGeom prst="roundRect">
              <a:avLst/>
            </a:prstGeom>
            <a:solidFill>
              <a:srgbClr val="C0504D">
                <a:lumMod val="60000"/>
                <a:lumOff val="40000"/>
              </a:srgbClr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{1,2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}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432722" y="2128521"/>
              <a:ext cx="4780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kern="0" dirty="0">
                  <a:solidFill>
                    <a:sysClr val="windowText" lastClr="000000"/>
                  </a:solidFill>
                  <a:sym typeface="Symbol"/>
                </a:rPr>
                <a:t></a:t>
              </a:r>
              <a:endParaRPr lang="en-US" sz="3200" b="1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95472" y="2204721"/>
              <a:ext cx="11737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=</a:t>
              </a:r>
              <a:r>
                <a:rPr lang="en-US" sz="3600" kern="0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800" kern="0" dirty="0" smtClean="0">
                  <a:solidFill>
                    <a:sysClr val="windowText" lastClr="000000"/>
                  </a:solidFill>
                </a:rPr>
                <a:t>true</a:t>
              </a:r>
              <a:endParaRPr lang="en-US" sz="3600" kern="0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602291" y="4495800"/>
            <a:ext cx="3077524" cy="660975"/>
            <a:chOff x="862813" y="2814321"/>
            <a:chExt cx="3077524" cy="660975"/>
          </a:xfrm>
        </p:grpSpPr>
        <p:sp>
          <p:nvSpPr>
            <p:cNvPr id="23" name="Rounded Rectangle 22"/>
            <p:cNvSpPr/>
            <p:nvPr/>
          </p:nvSpPr>
          <p:spPr>
            <a:xfrm>
              <a:off x="862813" y="2991397"/>
              <a:ext cx="533400" cy="356324"/>
            </a:xfrm>
            <a:prstGeom prst="roundRect">
              <a:avLst/>
            </a:prstGeom>
            <a:solidFill>
              <a:srgbClr val="C0504D">
                <a:lumMod val="60000"/>
                <a:lumOff val="40000"/>
              </a:srgbClr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{1}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432722" y="2814321"/>
              <a:ext cx="4780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kern="0" dirty="0">
                  <a:solidFill>
                    <a:sysClr val="windowText" lastClr="000000"/>
                  </a:solidFill>
                  <a:sym typeface="Symbol"/>
                </a:rPr>
                <a:t></a:t>
              </a:r>
              <a:endParaRPr lang="en-US" sz="3200" b="1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929613" y="3004746"/>
              <a:ext cx="804524" cy="35632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{1,2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}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795472" y="2890521"/>
              <a:ext cx="114486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=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lang="en-US" sz="2800" kern="0" dirty="0" smtClean="0">
                  <a:solidFill>
                    <a:sysClr val="windowText" lastClr="000000"/>
                  </a:solidFill>
                </a:rPr>
                <a:t>true</a:t>
              </a:r>
              <a:endParaRPr lang="en-US" sz="3200" kern="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8" name="Rounded Rectangular Callout 27"/>
          <p:cNvSpPr/>
          <p:nvPr/>
        </p:nvSpPr>
        <p:spPr bwMode="auto">
          <a:xfrm>
            <a:off x="4495799" y="1371600"/>
            <a:ext cx="4524531" cy="495300"/>
          </a:xfrm>
          <a:prstGeom prst="wedgeRoundRectCallout">
            <a:avLst>
              <a:gd name="adj1" fmla="val -101197"/>
              <a:gd name="adj2" fmla="val 34380"/>
              <a:gd name="adj3" fmla="val 16667"/>
            </a:avLst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Interface is a set of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messages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-64" charset="-128"/>
            </a:endParaRPr>
          </a:p>
        </p:txBody>
      </p:sp>
      <p:sp>
        <p:nvSpPr>
          <p:cNvPr id="29" name="Rounded Rectangular Callout 28"/>
          <p:cNvSpPr/>
          <p:nvPr/>
        </p:nvSpPr>
        <p:spPr bwMode="auto">
          <a:xfrm>
            <a:off x="4495798" y="2019300"/>
            <a:ext cx="4524531" cy="1104900"/>
          </a:xfrm>
          <a:prstGeom prst="wedgeRoundRectCallout">
            <a:avLst>
              <a:gd name="adj1" fmla="val -63097"/>
              <a:gd name="adj2" fmla="val -16795"/>
              <a:gd name="adj3" fmla="val 16667"/>
            </a:avLst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</a:rPr>
              <a:t>All communication is message-based; </a:t>
            </a:r>
            <a:r>
              <a:rPr lang="en-US" sz="2000" dirty="0" err="1" smtClean="0">
                <a:solidFill>
                  <a:schemeClr val="bg1"/>
                </a:solidFill>
              </a:rPr>
              <a:t>isSubsetOf</a:t>
            </a:r>
            <a:r>
              <a:rPr lang="en-US" sz="2000" dirty="0" smtClean="0">
                <a:solidFill>
                  <a:schemeClr val="bg1"/>
                </a:solidFill>
              </a:rPr>
              <a:t>() implemented by calling contains() on </a:t>
            </a:r>
            <a:r>
              <a:rPr lang="en-US" sz="2000" dirty="0" err="1" smtClean="0">
                <a:solidFill>
                  <a:schemeClr val="bg1"/>
                </a:solidFill>
              </a:rPr>
              <a:t>otherSet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864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Objects vs. </a:t>
            </a:r>
            <a:r>
              <a:rPr lang="en-US" b="1" dirty="0" smtClean="0"/>
              <a:t>ADTs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419600" cy="51816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 smtClean="0"/>
              <a:t>Two Set ADTs</a:t>
            </a:r>
          </a:p>
          <a:p>
            <a:pPr marL="0" indent="0">
              <a:buNone/>
            </a:pPr>
            <a:r>
              <a:rPr lang="en-US" sz="2000" b="1" dirty="0"/>
              <a:t>final class </a:t>
            </a:r>
            <a:r>
              <a:rPr lang="en-US" sz="2000" dirty="0" err="1"/>
              <a:t>IntSetA</a:t>
            </a:r>
            <a:r>
              <a:rPr lang="en-US" sz="2000" dirty="0"/>
              <a:t> {</a:t>
            </a:r>
          </a:p>
          <a:p>
            <a:pPr marL="0" indent="0">
              <a:buNone/>
            </a:pPr>
            <a:r>
              <a:rPr lang="en-US" sz="2000" b="1" dirty="0"/>
              <a:t>    </a:t>
            </a:r>
            <a:r>
              <a:rPr lang="en-US" sz="2000" b="1" dirty="0" err="1"/>
              <a:t>bool</a:t>
            </a:r>
            <a:r>
              <a:rPr lang="en-US" sz="2000" dirty="0"/>
              <a:t> contains(</a:t>
            </a:r>
            <a:r>
              <a:rPr lang="en-US" sz="2000" b="1" dirty="0" err="1"/>
              <a:t>int</a:t>
            </a:r>
            <a:r>
              <a:rPr lang="en-US" sz="2000" dirty="0"/>
              <a:t> element) { ... }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 err="1"/>
              <a:t>bool</a:t>
            </a:r>
            <a:r>
              <a:rPr lang="en-US" sz="2000" b="1" dirty="0"/>
              <a:t> </a:t>
            </a:r>
            <a:r>
              <a:rPr lang="en-US" sz="2000" dirty="0" err="1"/>
              <a:t>isSubsetOf</a:t>
            </a:r>
            <a:r>
              <a:rPr lang="en-US" sz="2000" dirty="0"/>
              <a:t>(</a:t>
            </a:r>
            <a:r>
              <a:rPr lang="en-US" sz="2000" dirty="0" err="1"/>
              <a:t>IntSetA</a:t>
            </a:r>
            <a:r>
              <a:rPr lang="en-US" sz="2000" dirty="0"/>
              <a:t> other) { ... }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r>
              <a:rPr lang="en-US" sz="2000" b="1" dirty="0"/>
              <a:t>final class </a:t>
            </a:r>
            <a:r>
              <a:rPr lang="en-US" sz="2000" dirty="0" err="1"/>
              <a:t>IntSetB</a:t>
            </a:r>
            <a:r>
              <a:rPr lang="en-US" sz="2000" dirty="0"/>
              <a:t> {</a:t>
            </a:r>
          </a:p>
          <a:p>
            <a:pPr marL="0" indent="0">
              <a:buNone/>
            </a:pPr>
            <a:r>
              <a:rPr lang="en-US" sz="2000" b="1" dirty="0"/>
              <a:t>    </a:t>
            </a:r>
            <a:r>
              <a:rPr lang="en-US" sz="2000" b="1" dirty="0" err="1"/>
              <a:t>bool</a:t>
            </a:r>
            <a:r>
              <a:rPr lang="en-US" sz="2000" dirty="0"/>
              <a:t> contains(</a:t>
            </a:r>
            <a:r>
              <a:rPr lang="en-US" sz="2000" b="1" dirty="0" err="1"/>
              <a:t>int</a:t>
            </a:r>
            <a:r>
              <a:rPr lang="en-US" sz="2000" dirty="0"/>
              <a:t> element) { ... }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 err="1"/>
              <a:t>bool</a:t>
            </a:r>
            <a:r>
              <a:rPr lang="en-US" sz="2000" b="1" dirty="0"/>
              <a:t> </a:t>
            </a:r>
            <a:r>
              <a:rPr lang="en-US" sz="2000" dirty="0" err="1"/>
              <a:t>isSubsetOf</a:t>
            </a:r>
            <a:r>
              <a:rPr lang="en-US" sz="2000" dirty="0"/>
              <a:t>(</a:t>
            </a:r>
            <a:r>
              <a:rPr lang="en-US" sz="2000" dirty="0" err="1"/>
              <a:t>IntSetB</a:t>
            </a:r>
            <a:r>
              <a:rPr lang="en-US" sz="2000" dirty="0"/>
              <a:t> other) { ... }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/>
              <a:t>// in main()</a:t>
            </a:r>
          </a:p>
          <a:p>
            <a:pPr marL="0" indent="0">
              <a:buNone/>
            </a:pPr>
            <a:r>
              <a:rPr lang="en-US" sz="2000" dirty="0" err="1"/>
              <a:t>IntSet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= </a:t>
            </a:r>
            <a:r>
              <a:rPr lang="en-US" sz="2000" b="1" dirty="0"/>
              <a:t>new</a:t>
            </a:r>
            <a:r>
              <a:rPr lang="en-US" sz="2000" dirty="0"/>
              <a:t> </a:t>
            </a:r>
            <a:r>
              <a:rPr lang="en-US" sz="2000" dirty="0" err="1"/>
              <a:t>IntSetA</a:t>
            </a:r>
            <a:r>
              <a:rPr lang="en-US" sz="2000" dirty="0"/>
              <a:t>(...);</a:t>
            </a:r>
          </a:p>
          <a:p>
            <a:pPr marL="0" indent="0">
              <a:buNone/>
            </a:pPr>
            <a:r>
              <a:rPr lang="en-US" sz="2000" dirty="0" err="1"/>
              <a:t>IntSet</a:t>
            </a:r>
            <a:r>
              <a:rPr lang="en-US" sz="2000" dirty="0"/>
              <a:t> </a:t>
            </a:r>
            <a:r>
              <a:rPr lang="en-US" sz="2000" dirty="0" err="1"/>
              <a:t>sB</a:t>
            </a:r>
            <a:r>
              <a:rPr lang="en-US" sz="2000" dirty="0"/>
              <a:t> = </a:t>
            </a:r>
            <a:r>
              <a:rPr lang="en-US" sz="2000" b="1" dirty="0"/>
              <a:t>new</a:t>
            </a:r>
            <a:r>
              <a:rPr lang="en-US" sz="2000" dirty="0"/>
              <a:t> </a:t>
            </a:r>
            <a:r>
              <a:rPr lang="en-US" sz="2000" dirty="0" err="1"/>
              <a:t>IntSetB</a:t>
            </a:r>
            <a:r>
              <a:rPr lang="en-US" sz="2000" dirty="0"/>
              <a:t>(...);</a:t>
            </a:r>
          </a:p>
          <a:p>
            <a:pPr marL="0" indent="0">
              <a:buNone/>
            </a:pPr>
            <a:r>
              <a:rPr lang="en-US" sz="2000" b="1" dirty="0" err="1"/>
              <a:t>bool</a:t>
            </a:r>
            <a:r>
              <a:rPr lang="en-US" sz="2000" dirty="0"/>
              <a:t> x = </a:t>
            </a:r>
            <a:r>
              <a:rPr lang="en-US" sz="2000" dirty="0" err="1"/>
              <a:t>sA.isSubsetOf</a:t>
            </a:r>
            <a:r>
              <a:rPr lang="en-US" sz="2000" dirty="0"/>
              <a:t>(</a:t>
            </a:r>
            <a:r>
              <a:rPr lang="en-US" sz="2000" dirty="0" err="1"/>
              <a:t>sB</a:t>
            </a:r>
            <a:r>
              <a:rPr lang="en-US" sz="2000" dirty="0"/>
              <a:t>); </a:t>
            </a:r>
            <a:r>
              <a:rPr lang="en-US" sz="2000" b="1" i="1" dirty="0">
                <a:solidFill>
                  <a:srgbClr val="FF0000"/>
                </a:solidFill>
              </a:rPr>
              <a:t>// ERROR!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277645" y="5241301"/>
            <a:ext cx="35615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Set ADTs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solidFill>
                  <a:sysClr val="windowText" lastClr="000000"/>
                </a:solidFill>
                <a:latin typeface="+mn-lt"/>
              </a:rPr>
              <a:t>Different </a:t>
            </a:r>
            <a:r>
              <a:rPr lang="en-US" sz="2000" kern="0" dirty="0">
                <a:solidFill>
                  <a:sysClr val="windowText" lastClr="000000"/>
                </a:solidFill>
                <a:latin typeface="+mn-lt"/>
              </a:rPr>
              <a:t>ADT </a:t>
            </a:r>
            <a:r>
              <a:rPr lang="en-US" sz="2000" kern="0" dirty="0" smtClean="0">
                <a:solidFill>
                  <a:sysClr val="windowText" lastClr="000000"/>
                </a:solidFill>
                <a:latin typeface="+mn-lt"/>
              </a:rPr>
              <a:t>implementations cannot interoperate</a:t>
            </a:r>
            <a:endParaRPr lang="en-US" sz="2000" kern="0" dirty="0">
              <a:solidFill>
                <a:sysClr val="windowText" lastClr="000000"/>
              </a:solidFill>
              <a:latin typeface="+mn-lt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5602291" y="3200400"/>
            <a:ext cx="3091951" cy="660975"/>
            <a:chOff x="5602291" y="3200400"/>
            <a:chExt cx="3091951" cy="660975"/>
          </a:xfrm>
        </p:grpSpPr>
        <p:sp>
          <p:nvSpPr>
            <p:cNvPr id="11" name="Rounded Rectangle 10"/>
            <p:cNvSpPr/>
            <p:nvPr/>
          </p:nvSpPr>
          <p:spPr>
            <a:xfrm>
              <a:off x="5602291" y="3377476"/>
              <a:ext cx="533400" cy="35632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{1}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669090" y="3377476"/>
              <a:ext cx="804525" cy="35632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{1,2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}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72200" y="3200400"/>
              <a:ext cx="49244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kern="0" dirty="0">
                  <a:solidFill>
                    <a:sysClr val="windowText" lastClr="000000"/>
                  </a:solidFill>
                  <a:sym typeface="Symbol"/>
                </a:rPr>
                <a:t>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534950" y="3276600"/>
              <a:ext cx="11592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= 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true</a:t>
              </a: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602291" y="3810000"/>
            <a:ext cx="3106378" cy="722531"/>
            <a:chOff x="862813" y="2128521"/>
            <a:chExt cx="3106378" cy="722531"/>
          </a:xfrm>
        </p:grpSpPr>
        <p:sp>
          <p:nvSpPr>
            <p:cNvPr id="17" name="Rounded Rectangle 16"/>
            <p:cNvSpPr/>
            <p:nvPr/>
          </p:nvSpPr>
          <p:spPr>
            <a:xfrm>
              <a:off x="862813" y="2305597"/>
              <a:ext cx="533400" cy="356324"/>
            </a:xfrm>
            <a:prstGeom prst="roundRect">
              <a:avLst/>
            </a:prstGeom>
            <a:solidFill>
              <a:srgbClr val="C0504D">
                <a:lumMod val="60000"/>
                <a:lumOff val="40000"/>
              </a:srgbClr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{1}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929613" y="2305597"/>
              <a:ext cx="804524" cy="356324"/>
            </a:xfrm>
            <a:prstGeom prst="roundRect">
              <a:avLst/>
            </a:prstGeom>
            <a:solidFill>
              <a:srgbClr val="C0504D">
                <a:lumMod val="60000"/>
                <a:lumOff val="40000"/>
              </a:srgbClr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{1,2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}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432722" y="2128521"/>
              <a:ext cx="4780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kern="0" dirty="0">
                  <a:solidFill>
                    <a:sysClr val="windowText" lastClr="000000"/>
                  </a:solidFill>
                  <a:sym typeface="Symbol"/>
                </a:rPr>
                <a:t></a:t>
              </a:r>
              <a:endParaRPr lang="en-US" sz="3200" b="1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95472" y="2204721"/>
              <a:ext cx="11737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=</a:t>
              </a:r>
              <a:r>
                <a:rPr lang="en-US" sz="3600" kern="0" dirty="0">
                  <a:solidFill>
                    <a:sysClr val="windowText" lastClr="000000"/>
                  </a:solidFill>
                </a:rPr>
                <a:t> </a:t>
              </a:r>
              <a:r>
                <a:rPr lang="en-US" sz="2800" kern="0" dirty="0" smtClean="0">
                  <a:solidFill>
                    <a:sysClr val="windowText" lastClr="000000"/>
                  </a:solidFill>
                </a:rPr>
                <a:t>true</a:t>
              </a:r>
              <a:endParaRPr lang="en-US" sz="3600" kern="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8" name="Rounded Rectangular Callout 27"/>
          <p:cNvSpPr/>
          <p:nvPr/>
        </p:nvSpPr>
        <p:spPr bwMode="auto">
          <a:xfrm>
            <a:off x="4495799" y="952500"/>
            <a:ext cx="4524531" cy="838200"/>
          </a:xfrm>
          <a:prstGeom prst="wedgeRoundRectCallout">
            <a:avLst>
              <a:gd name="adj1" fmla="val -94902"/>
              <a:gd name="adj2" fmla="val 43459"/>
              <a:gd name="adj3" fmla="val 16667"/>
            </a:avLst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Interface is a set of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operations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 over a 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fixed 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but hidden type (</a:t>
            </a:r>
            <a:r>
              <a:rPr kumimoji="0" lang="en-US" sz="200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IntSetA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-64" charset="-128"/>
              </a:rPr>
              <a:t>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-64" charset="-128"/>
            </a:endParaRPr>
          </a:p>
        </p:txBody>
      </p:sp>
      <p:sp>
        <p:nvSpPr>
          <p:cNvPr id="29" name="Rounded Rectangular Callout 28"/>
          <p:cNvSpPr/>
          <p:nvPr/>
        </p:nvSpPr>
        <p:spPr bwMode="auto">
          <a:xfrm>
            <a:off x="4495798" y="1828800"/>
            <a:ext cx="4524531" cy="1104900"/>
          </a:xfrm>
          <a:prstGeom prst="wedgeRoundRectCallout">
            <a:avLst>
              <a:gd name="adj1" fmla="val -68067"/>
              <a:gd name="adj2" fmla="val -7298"/>
              <a:gd name="adj3" fmla="val 16667"/>
            </a:avLst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solidFill>
                  <a:schemeClr val="bg1"/>
                </a:solidFill>
              </a:rPr>
              <a:t>isSubsetOf</a:t>
            </a:r>
            <a:r>
              <a:rPr lang="en-US" sz="2000" dirty="0" smtClean="0">
                <a:solidFill>
                  <a:schemeClr val="bg1"/>
                </a:solidFill>
              </a:rPr>
              <a:t>() is a binary method that only works with other instances of </a:t>
            </a:r>
            <a:r>
              <a:rPr lang="en-US" sz="2000" dirty="0" err="1" smtClean="0">
                <a:solidFill>
                  <a:schemeClr val="bg1"/>
                </a:solidFill>
              </a:rPr>
              <a:t>IntSetA</a:t>
            </a:r>
            <a:r>
              <a:rPr lang="en-US" sz="2000" dirty="0" smtClean="0">
                <a:solidFill>
                  <a:schemeClr val="bg1"/>
                </a:solidFill>
              </a:rPr>
              <a:t>.  Good for performance.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02291" y="4479666"/>
            <a:ext cx="1871324" cy="769441"/>
            <a:chOff x="5602291" y="4479666"/>
            <a:chExt cx="1871324" cy="769441"/>
          </a:xfrm>
        </p:grpSpPr>
        <p:sp>
          <p:nvSpPr>
            <p:cNvPr id="23" name="Rounded Rectangle 22"/>
            <p:cNvSpPr/>
            <p:nvPr/>
          </p:nvSpPr>
          <p:spPr>
            <a:xfrm>
              <a:off x="5602291" y="4672876"/>
              <a:ext cx="533400" cy="356324"/>
            </a:xfrm>
            <a:prstGeom prst="roundRect">
              <a:avLst/>
            </a:prstGeom>
            <a:solidFill>
              <a:srgbClr val="C0504D">
                <a:lumMod val="60000"/>
                <a:lumOff val="40000"/>
              </a:srgbClr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{1}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72200" y="4495800"/>
              <a:ext cx="4780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kern="0" dirty="0">
                  <a:solidFill>
                    <a:sysClr val="windowText" lastClr="000000"/>
                  </a:solidFill>
                  <a:sym typeface="Symbol"/>
                </a:rPr>
                <a:t></a:t>
              </a:r>
              <a:endParaRPr lang="en-US" sz="3200" b="1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669091" y="4686225"/>
              <a:ext cx="804524" cy="356324"/>
            </a:xfrm>
            <a:prstGeom prst="round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{1,2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}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172200" y="4479666"/>
              <a:ext cx="47801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</a:rPr>
                <a:t>X</a:t>
              </a:r>
              <a:endPara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204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19" end="1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41" end="1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80" end="2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23" end="2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26" end="2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39" end="2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69" end="2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99" end="3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Interoperability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data structures such as Set, maybe not</a:t>
            </a:r>
          </a:p>
          <a:p>
            <a:pPr lvl="1"/>
            <a:r>
              <a:rPr lang="en-US" dirty="0" smtClean="0"/>
              <a:t>Maybe optimization benefits of ADTs dominate interoperability</a:t>
            </a:r>
          </a:p>
          <a:p>
            <a:pPr lvl="1"/>
            <a:endParaRPr lang="en-US" dirty="0"/>
          </a:p>
          <a:p>
            <a:pPr marL="344488" lvl="1" indent="0">
              <a:buNone/>
            </a:pPr>
            <a:r>
              <a:rPr lang="en-US" dirty="0"/>
              <a:t>“Although a program development </a:t>
            </a:r>
            <a:r>
              <a:rPr lang="en-US" dirty="0" smtClean="0"/>
              <a:t>support system </a:t>
            </a:r>
            <a:r>
              <a:rPr lang="en-US" dirty="0"/>
              <a:t>must store many implementations </a:t>
            </a:r>
            <a:r>
              <a:rPr lang="en-US" dirty="0" smtClean="0"/>
              <a:t>of a </a:t>
            </a:r>
            <a:r>
              <a:rPr lang="en-US" dirty="0"/>
              <a:t>type..., allowing multiple </a:t>
            </a:r>
            <a:r>
              <a:rPr lang="en-US" dirty="0" smtClean="0"/>
              <a:t>implementations within </a:t>
            </a:r>
            <a:r>
              <a:rPr lang="en-US" dirty="0"/>
              <a:t>a single program seems less </a:t>
            </a:r>
            <a:r>
              <a:rPr lang="en-US" dirty="0" smtClean="0"/>
              <a:t>important.”</a:t>
            </a:r>
          </a:p>
          <a:p>
            <a:pPr marL="344488" lvl="1" indent="0">
              <a:buNone/>
            </a:pPr>
            <a:r>
              <a:rPr lang="en-US" dirty="0"/>
              <a:t>	</a:t>
            </a:r>
            <a:r>
              <a:rPr lang="en-US" dirty="0" smtClean="0"/>
              <a:t>- A History of CLU [</a:t>
            </a:r>
            <a:r>
              <a:rPr lang="en-US" dirty="0" err="1" smtClean="0"/>
              <a:t>Liskov</a:t>
            </a:r>
            <a:r>
              <a:rPr lang="en-US" dirty="0" smtClean="0"/>
              <a:t>, 1993]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But are data structures what OOP is really about?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3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Are Objects “Procedural Data Structures?”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An object is “...</a:t>
            </a:r>
            <a:r>
              <a:rPr lang="en-US" sz="2400" dirty="0"/>
              <a:t>a value exporting a procedural interface to </a:t>
            </a:r>
            <a:r>
              <a:rPr lang="en-US" sz="2400" dirty="0" smtClean="0"/>
              <a:t>data </a:t>
            </a:r>
            <a:r>
              <a:rPr lang="en-US" sz="2400" b="1" i="1" dirty="0" smtClean="0">
                <a:solidFill>
                  <a:srgbClr val="002060"/>
                </a:solidFill>
              </a:rPr>
              <a:t>or </a:t>
            </a:r>
            <a:r>
              <a:rPr lang="en-US" sz="2400" b="1" i="1" dirty="0">
                <a:solidFill>
                  <a:srgbClr val="002060"/>
                </a:solidFill>
              </a:rPr>
              <a:t>behavior</a:t>
            </a:r>
            <a:r>
              <a:rPr lang="en-US" sz="2400" dirty="0" smtClean="0"/>
              <a:t>.” </a:t>
            </a:r>
            <a:r>
              <a:rPr lang="en-US" sz="2000" dirty="0" smtClean="0"/>
              <a:t>[Cook, 2009]</a:t>
            </a:r>
            <a:endParaRPr lang="en-US" sz="16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marL="0" indent="0">
              <a:buNone/>
            </a:pPr>
            <a:r>
              <a:rPr lang="en-US" sz="2400" dirty="0"/>
              <a:t>“a program </a:t>
            </a:r>
            <a:r>
              <a:rPr lang="en-US" sz="2400" dirty="0" smtClean="0"/>
              <a:t>execution is </a:t>
            </a:r>
            <a:r>
              <a:rPr lang="en-US" sz="2400" dirty="0"/>
              <a:t>regarded as a physical model, </a:t>
            </a:r>
            <a:r>
              <a:rPr lang="en-US" sz="2400" b="1" i="1" dirty="0">
                <a:solidFill>
                  <a:srgbClr val="002060"/>
                </a:solidFill>
              </a:rPr>
              <a:t>simulating the </a:t>
            </a:r>
            <a:r>
              <a:rPr lang="en-US" sz="2400" b="1" i="1" dirty="0" smtClean="0">
                <a:solidFill>
                  <a:srgbClr val="002060"/>
                </a:solidFill>
              </a:rPr>
              <a:t>behavior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dirty="0"/>
              <a:t>of either a real or imaginary part of the </a:t>
            </a:r>
            <a:r>
              <a:rPr lang="en-US" sz="2400" dirty="0" smtClean="0"/>
              <a:t>world”</a:t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000" dirty="0" smtClean="0"/>
              <a:t>[Madsen</a:t>
            </a:r>
            <a:r>
              <a:rPr lang="en-US" sz="2000" dirty="0"/>
              <a:t>, </a:t>
            </a:r>
            <a:r>
              <a:rPr lang="en-US" sz="2000" dirty="0" err="1" smtClean="0"/>
              <a:t>Møller</a:t>
            </a:r>
            <a:r>
              <a:rPr lang="en-US" sz="2000" dirty="0" smtClean="0"/>
              <a:t>-Pedersen, </a:t>
            </a:r>
            <a:r>
              <a:rPr lang="en-US" sz="2000" dirty="0" err="1" smtClean="0"/>
              <a:t>Nygaard</a:t>
            </a:r>
            <a:r>
              <a:rPr lang="en-US" sz="2000" dirty="0" smtClean="0"/>
              <a:t> (and implicitly Dahl), 1993]</a:t>
            </a:r>
            <a:endParaRPr lang="en-US" sz="24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marL="0" indent="0">
              <a:buNone/>
            </a:pPr>
            <a:r>
              <a:rPr lang="en-US" sz="2400" dirty="0"/>
              <a:t>“</a:t>
            </a:r>
            <a:r>
              <a:rPr lang="en-US" sz="2400" dirty="0" smtClean="0"/>
              <a:t>The </a:t>
            </a:r>
            <a:r>
              <a:rPr lang="en-US" sz="2400" b="1" i="1" dirty="0" smtClean="0">
                <a:solidFill>
                  <a:srgbClr val="002060"/>
                </a:solidFill>
              </a:rPr>
              <a:t>last </a:t>
            </a:r>
            <a:r>
              <a:rPr lang="en-US" sz="2400" b="1" i="1" dirty="0">
                <a:solidFill>
                  <a:srgbClr val="002060"/>
                </a:solidFill>
              </a:rPr>
              <a:t>thing </a:t>
            </a:r>
            <a:r>
              <a:rPr lang="en-US" sz="2400" dirty="0"/>
              <a:t>you wanted any programmer to do </a:t>
            </a:r>
            <a:r>
              <a:rPr lang="en-US" sz="2400" dirty="0" smtClean="0"/>
              <a:t>is </a:t>
            </a:r>
            <a:r>
              <a:rPr lang="en-US" sz="2400" b="1" i="1" dirty="0" smtClean="0">
                <a:solidFill>
                  <a:srgbClr val="002060"/>
                </a:solidFill>
              </a:rPr>
              <a:t>mess </a:t>
            </a:r>
            <a:r>
              <a:rPr lang="en-US" sz="2400" b="1" i="1" dirty="0">
                <a:solidFill>
                  <a:srgbClr val="002060"/>
                </a:solidFill>
              </a:rPr>
              <a:t>with internal state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dirty="0"/>
              <a:t>even if presented </a:t>
            </a:r>
            <a:r>
              <a:rPr lang="en-US" sz="2400" dirty="0" smtClean="0"/>
              <a:t>figuratively</a:t>
            </a:r>
            <a:r>
              <a:rPr lang="en-US" sz="2400" dirty="0"/>
              <a:t>. Instead, the objects should be </a:t>
            </a:r>
            <a:r>
              <a:rPr lang="en-US" sz="2400" dirty="0" smtClean="0"/>
              <a:t>presented as </a:t>
            </a:r>
            <a:r>
              <a:rPr lang="en-US" sz="2400" dirty="0"/>
              <a:t>sites of </a:t>
            </a:r>
            <a:r>
              <a:rPr lang="en-US" sz="2400" b="1" i="1" dirty="0">
                <a:solidFill>
                  <a:srgbClr val="002060"/>
                </a:solidFill>
              </a:rPr>
              <a:t>higher level behaviors </a:t>
            </a:r>
            <a:r>
              <a:rPr lang="en-US" sz="2400" dirty="0"/>
              <a:t>more appropriate </a:t>
            </a:r>
            <a:r>
              <a:rPr lang="en-US" sz="2400" dirty="0" smtClean="0"/>
              <a:t>for use </a:t>
            </a:r>
            <a:r>
              <a:rPr lang="en-US" sz="2400" dirty="0"/>
              <a:t>as dynamic components</a:t>
            </a:r>
            <a:r>
              <a:rPr lang="en-US" sz="2400" dirty="0" smtClean="0"/>
              <a:t>.” </a:t>
            </a:r>
            <a:r>
              <a:rPr lang="en-US" sz="2000" dirty="0" smtClean="0"/>
              <a:t>[Kay, 1993]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01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Objects can implement data structures</a:t>
            </a:r>
          </a:p>
          <a:p>
            <a:pPr lvl="1"/>
            <a:r>
              <a:rPr lang="en-US" dirty="0" smtClean="0"/>
              <a:t>Useful, but not their </a:t>
            </a:r>
            <a:r>
              <a:rPr lang="en-US" b="1" dirty="0" smtClean="0"/>
              <a:t>primary purpose</a:t>
            </a:r>
          </a:p>
          <a:p>
            <a:pPr lvl="1"/>
            <a:r>
              <a:rPr lang="en-US" dirty="0" smtClean="0"/>
              <a:t>Not a </a:t>
            </a:r>
            <a:r>
              <a:rPr lang="en-US" b="1" dirty="0" smtClean="0"/>
              <a:t>unique </a:t>
            </a:r>
            <a:r>
              <a:rPr lang="en-US" dirty="0" smtClean="0"/>
              <a:t>benefit of objects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Kay [1993] writes of the “objects as server metaphor” in which every “object would be a server offering services” that are accessed via messages to the object.</a:t>
            </a:r>
          </a:p>
          <a:p>
            <a:pPr lvl="1"/>
            <a:endParaRPr lang="en-US" dirty="0"/>
          </a:p>
          <a:p>
            <a:r>
              <a:rPr lang="en-US" dirty="0" smtClean="0"/>
              <a:t>A better term is </a:t>
            </a:r>
            <a:r>
              <a:rPr lang="en-US" b="1" i="1" dirty="0" smtClean="0">
                <a:solidFill>
                  <a:srgbClr val="002060"/>
                </a:solidFill>
              </a:rPr>
              <a:t>service abstraction</a:t>
            </a:r>
          </a:p>
          <a:p>
            <a:pPr lvl="1"/>
            <a:r>
              <a:rPr lang="en-US" dirty="0" smtClean="0"/>
              <a:t>Definition: a </a:t>
            </a:r>
            <a:r>
              <a:rPr lang="en-US" dirty="0"/>
              <a:t>value exporting a procedural interface </a:t>
            </a:r>
            <a:r>
              <a:rPr lang="en-US" b="1" dirty="0" smtClean="0">
                <a:solidFill>
                  <a:srgbClr val="002060"/>
                </a:solidFill>
              </a:rPr>
              <a:t>to behavior</a:t>
            </a:r>
            <a:endParaRPr lang="en-US" dirty="0" smtClean="0"/>
          </a:p>
          <a:p>
            <a:pPr lvl="1"/>
            <a:r>
              <a:rPr lang="en-US" dirty="0" smtClean="0"/>
              <a:t>Identical to procedural data abstraction, but focused on behavior</a:t>
            </a:r>
          </a:p>
          <a:p>
            <a:pPr lvl="1"/>
            <a:r>
              <a:rPr lang="en-US" dirty="0" smtClean="0"/>
              <a:t>Captures the characteristic of objects in which we are interested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1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Service Abstraction provides Interoperability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assume service abstraction is the core of OO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are the benefits of service abstraction?</a:t>
            </a:r>
          </a:p>
          <a:p>
            <a:pPr lvl="1"/>
            <a:r>
              <a:rPr lang="en-US" dirty="0" smtClean="0"/>
              <a:t>Reynolds/Cook: procedural data abstraction provides </a:t>
            </a:r>
            <a:r>
              <a:rPr lang="en-US" b="1" i="1" dirty="0" smtClean="0">
                <a:solidFill>
                  <a:srgbClr val="002060"/>
                </a:solidFill>
              </a:rPr>
              <a:t>interoperability</a:t>
            </a:r>
          </a:p>
          <a:p>
            <a:pPr lvl="1"/>
            <a:r>
              <a:rPr lang="en-US" dirty="0" smtClean="0"/>
              <a:t>But so do functions, type classes, generic programming, etc.</a:t>
            </a:r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What makes service abstraction unique?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Interoperability of Widgets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91538" cy="5334000"/>
          </a:xfrm>
        </p:spPr>
        <p:txBody>
          <a:bodyPr/>
          <a:lstStyle/>
          <a:p>
            <a:r>
              <a:rPr lang="en-US" sz="2400" dirty="0" smtClean="0"/>
              <a:t>Consider a Widget-based GUI</a:t>
            </a:r>
          </a:p>
          <a:p>
            <a:pPr lvl="1"/>
            <a:r>
              <a:rPr lang="en-US" sz="2000" dirty="0" smtClean="0"/>
              <a:t>Concept notably developed in Smalltalk</a:t>
            </a:r>
          </a:p>
          <a:p>
            <a:pPr lvl="5"/>
            <a:endParaRPr lang="en-US" sz="800" dirty="0" smtClean="0"/>
          </a:p>
          <a:p>
            <a:pPr marL="0" indent="0">
              <a:buNone/>
            </a:pPr>
            <a:r>
              <a:rPr lang="en-US" sz="1800" b="1" dirty="0"/>
              <a:t>i</a:t>
            </a:r>
            <a:r>
              <a:rPr lang="en-US" sz="1800" b="1" dirty="0" smtClean="0"/>
              <a:t>nterface </a:t>
            </a:r>
            <a:r>
              <a:rPr lang="en-US" sz="1800" dirty="0" smtClean="0"/>
              <a:t>Widget {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    Dimension </a:t>
            </a:r>
            <a:r>
              <a:rPr lang="en-US" sz="1800" dirty="0" err="1"/>
              <a:t>getSize</a:t>
            </a:r>
            <a:r>
              <a:rPr lang="en-US" sz="1800" dirty="0"/>
              <a:t>();</a:t>
            </a:r>
          </a:p>
          <a:p>
            <a:pPr marL="0" indent="0">
              <a:buNone/>
            </a:pPr>
            <a:r>
              <a:rPr lang="en-US" sz="1800" dirty="0" smtClean="0"/>
              <a:t>    Dimension </a:t>
            </a:r>
            <a:r>
              <a:rPr lang="en-US" sz="1800" dirty="0" err="1"/>
              <a:t>getPreferredSize</a:t>
            </a:r>
            <a:r>
              <a:rPr lang="en-US" sz="1800" dirty="0"/>
              <a:t>();</a:t>
            </a:r>
          </a:p>
          <a:p>
            <a:pPr marL="0" indent="0">
              <a:buNone/>
            </a:pPr>
            <a:r>
              <a:rPr lang="en-US" sz="1800" dirty="0" smtClean="0"/>
              <a:t>    </a:t>
            </a:r>
            <a:r>
              <a:rPr lang="en-US" sz="1800" b="1" dirty="0" smtClean="0"/>
              <a:t>void </a:t>
            </a:r>
            <a:r>
              <a:rPr lang="en-US" sz="1800" dirty="0" err="1"/>
              <a:t>setSize</a:t>
            </a:r>
            <a:r>
              <a:rPr lang="en-US" sz="1800" dirty="0"/>
              <a:t>(Dimension size);</a:t>
            </a:r>
          </a:p>
          <a:p>
            <a:pPr marL="0" indent="0">
              <a:buNone/>
            </a:pPr>
            <a:r>
              <a:rPr lang="en-US" sz="1800" dirty="0" smtClean="0"/>
              <a:t>    </a:t>
            </a:r>
            <a:r>
              <a:rPr lang="en-US" sz="1800" b="1" dirty="0" smtClean="0"/>
              <a:t>void </a:t>
            </a:r>
            <a:r>
              <a:rPr lang="en-US" sz="1800" dirty="0"/>
              <a:t>paint(Display display</a:t>
            </a:r>
            <a:r>
              <a:rPr lang="en-US" sz="1800" dirty="0" smtClean="0"/>
              <a:t>);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… </a:t>
            </a:r>
            <a:r>
              <a:rPr lang="en-US" sz="1800" i="1" dirty="0" smtClean="0"/>
              <a:t>/* more here */ </a:t>
            </a:r>
            <a:r>
              <a:rPr lang="en-US" sz="1800" dirty="0" smtClean="0"/>
              <a:t>}</a:t>
            </a:r>
            <a:r>
              <a:rPr lang="en-US" sz="1800" i="1" dirty="0" smtClean="0"/>
              <a:t>	// based on </a:t>
            </a:r>
            <a:r>
              <a:rPr lang="en-US" sz="1800" i="1" dirty="0" err="1" smtClean="0"/>
              <a:t>ConstrainedVisual</a:t>
            </a:r>
            <a:r>
              <a:rPr lang="en-US" sz="1800" i="1" dirty="0" smtClean="0"/>
              <a:t> from Apache Pivot UI framework</a:t>
            </a:r>
          </a:p>
          <a:p>
            <a:pPr marL="0" indent="0">
              <a:buNone/>
            </a:pPr>
            <a:endParaRPr lang="en-US" sz="1000" i="1" dirty="0" smtClean="0"/>
          </a:p>
          <a:p>
            <a:r>
              <a:rPr lang="en-US" sz="2000" dirty="0" smtClean="0"/>
              <a:t>Nontrivial abstraction – not just paint()</a:t>
            </a:r>
          </a:p>
          <a:p>
            <a:pPr lvl="1"/>
            <a:r>
              <a:rPr lang="en-US" sz="1800" dirty="0" smtClean="0"/>
              <a:t>A single first-class function is not enough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177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219200"/>
            <a:ext cx="4038600" cy="2406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6289623" y="3643491"/>
            <a:ext cx="2819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 smtClean="0"/>
              <a:t>Source: http</a:t>
            </a:r>
            <a:r>
              <a:rPr lang="en-US" sz="700" dirty="0"/>
              <a:t>://www.for-a.com/products/hvs300hs/hvs300hs.html</a:t>
            </a:r>
          </a:p>
        </p:txBody>
      </p:sp>
    </p:spTree>
    <p:extLst>
      <p:ext uri="{BB962C8B-B14F-4D97-AF65-F5344CB8AC3E}">
        <p14:creationId xmlns:p14="http://schemas.microsoft.com/office/powerpoint/2010/main" val="41382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Interoperability of Composite Widgets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91538" cy="5334000"/>
          </a:xfrm>
        </p:spPr>
        <p:txBody>
          <a:bodyPr/>
          <a:lstStyle/>
          <a:p>
            <a:r>
              <a:rPr lang="en-US" sz="2400" dirty="0" smtClean="0"/>
              <a:t>Consider a </a:t>
            </a:r>
            <a:r>
              <a:rPr lang="en-US" sz="2400" b="1" dirty="0" smtClean="0">
                <a:solidFill>
                  <a:srgbClr val="002060"/>
                </a:solidFill>
              </a:rPr>
              <a:t>Composite GUI</a:t>
            </a:r>
          </a:p>
          <a:p>
            <a:pPr lvl="1"/>
            <a:r>
              <a:rPr lang="en-US" sz="2000" dirty="0" smtClean="0"/>
              <a:t>Concept notably developed in Smalltalk</a:t>
            </a:r>
          </a:p>
          <a:p>
            <a:pPr lvl="5"/>
            <a:endParaRPr lang="en-US" sz="800" dirty="0" smtClean="0"/>
          </a:p>
          <a:p>
            <a:pPr marL="0" indent="0">
              <a:buNone/>
            </a:pPr>
            <a:r>
              <a:rPr lang="en-US" sz="1800" b="1" dirty="0"/>
              <a:t>c</a:t>
            </a:r>
            <a:r>
              <a:rPr lang="en-US" sz="1800" b="1" dirty="0" smtClean="0"/>
              <a:t>lass </a:t>
            </a:r>
            <a:r>
              <a:rPr lang="en-US" sz="1800" dirty="0" err="1"/>
              <a:t>C</a:t>
            </a:r>
            <a:r>
              <a:rPr lang="en-US" sz="1800" dirty="0" err="1" smtClean="0"/>
              <a:t>ompositeWidget</a:t>
            </a:r>
            <a:r>
              <a:rPr lang="en-US" sz="1800" dirty="0" smtClean="0"/>
              <a:t> </a:t>
            </a:r>
            <a:r>
              <a:rPr lang="en-US" sz="1800" b="1" dirty="0" smtClean="0"/>
              <a:t>implements </a:t>
            </a:r>
            <a:r>
              <a:rPr lang="en-US" sz="1800" dirty="0" smtClean="0"/>
              <a:t>Widget {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    Dimension </a:t>
            </a:r>
            <a:r>
              <a:rPr lang="en-US" sz="1800" dirty="0" err="1"/>
              <a:t>getSize</a:t>
            </a:r>
            <a:r>
              <a:rPr lang="en-US" sz="1800" dirty="0"/>
              <a:t>();</a:t>
            </a:r>
          </a:p>
          <a:p>
            <a:pPr marL="0" indent="0">
              <a:buNone/>
            </a:pPr>
            <a:r>
              <a:rPr lang="en-US" sz="1800" dirty="0" smtClean="0"/>
              <a:t>    Dimension </a:t>
            </a:r>
            <a:r>
              <a:rPr lang="en-US" sz="1800" dirty="0" err="1"/>
              <a:t>getPreferredSize</a:t>
            </a:r>
            <a:r>
              <a:rPr lang="en-US" sz="1800" dirty="0"/>
              <a:t>();</a:t>
            </a:r>
          </a:p>
          <a:p>
            <a:pPr marL="0" indent="0">
              <a:buNone/>
            </a:pPr>
            <a:r>
              <a:rPr lang="en-US" sz="1800" dirty="0" smtClean="0"/>
              <a:t>    </a:t>
            </a:r>
            <a:r>
              <a:rPr lang="en-US" sz="1800" b="1" dirty="0" smtClean="0"/>
              <a:t>void </a:t>
            </a:r>
            <a:r>
              <a:rPr lang="en-US" sz="1800" dirty="0" err="1"/>
              <a:t>setSize</a:t>
            </a:r>
            <a:r>
              <a:rPr lang="en-US" sz="1800" dirty="0"/>
              <a:t>(Dimension size);</a:t>
            </a:r>
          </a:p>
          <a:p>
            <a:pPr marL="0" indent="0">
              <a:buNone/>
            </a:pPr>
            <a:r>
              <a:rPr lang="en-US" sz="1800" dirty="0" smtClean="0"/>
              <a:t>    </a:t>
            </a:r>
            <a:r>
              <a:rPr lang="en-US" sz="1800" b="1" dirty="0" smtClean="0"/>
              <a:t>void </a:t>
            </a:r>
            <a:r>
              <a:rPr lang="en-US" sz="1800" dirty="0"/>
              <a:t>paint(Display display</a:t>
            </a:r>
            <a:r>
              <a:rPr lang="en-US" sz="1800" dirty="0" smtClean="0"/>
              <a:t>);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b="1" dirty="0" smtClean="0">
                <a:solidFill>
                  <a:srgbClr val="002060"/>
                </a:solidFill>
              </a:rPr>
              <a:t>void </a:t>
            </a:r>
            <a:r>
              <a:rPr lang="en-US" sz="1800" dirty="0" smtClean="0">
                <a:solidFill>
                  <a:srgbClr val="002060"/>
                </a:solidFill>
              </a:rPr>
              <a:t>add(Widget widget)</a:t>
            </a:r>
            <a:endParaRPr lang="en-US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800" dirty="0" smtClean="0"/>
              <a:t>    … </a:t>
            </a:r>
            <a:r>
              <a:rPr lang="en-US" sz="1800" i="1" dirty="0" smtClean="0"/>
              <a:t>/* more here */ </a:t>
            </a:r>
            <a:r>
              <a:rPr lang="en-US" sz="1800" dirty="0" smtClean="0"/>
              <a:t>}</a:t>
            </a:r>
            <a:r>
              <a:rPr lang="en-US" sz="1800" i="1" dirty="0" smtClean="0"/>
              <a:t>	// based on Container from Apache Pivot UI framework</a:t>
            </a:r>
          </a:p>
          <a:p>
            <a:pPr marL="0" indent="0">
              <a:buNone/>
            </a:pPr>
            <a:endParaRPr lang="en-US" sz="1000" i="1" dirty="0" smtClean="0"/>
          </a:p>
          <a:p>
            <a:r>
              <a:rPr lang="en-US" sz="2000" dirty="0" smtClean="0"/>
              <a:t>Nontrivial abstraction – not just paint()</a:t>
            </a:r>
          </a:p>
          <a:p>
            <a:pPr lvl="1"/>
            <a:r>
              <a:rPr lang="en-US" sz="1800" dirty="0" smtClean="0"/>
              <a:t>A single first-class function is not enough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Composite needs to store diverse subcomponents in a list</a:t>
            </a:r>
          </a:p>
          <a:p>
            <a:pPr lvl="1"/>
            <a:r>
              <a:rPr lang="en-US" sz="1800" dirty="0" smtClean="0">
                <a:solidFill>
                  <a:srgbClr val="002060"/>
                </a:solidFill>
              </a:rPr>
              <a:t>Can’t do this with type classes, generic programming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Composite needs to invoke paint() uniformly on all subcomponents</a:t>
            </a:r>
          </a:p>
          <a:p>
            <a:pPr lvl="1"/>
            <a:r>
              <a:rPr lang="en-US" sz="1800" dirty="0" smtClean="0">
                <a:solidFill>
                  <a:srgbClr val="002060"/>
                </a:solidFill>
              </a:rPr>
              <a:t>Also breaks type classes, generic programming</a:t>
            </a:r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177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219200"/>
            <a:ext cx="4038600" cy="2406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6289623" y="3643491"/>
            <a:ext cx="2819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 smtClean="0"/>
              <a:t>Source: http</a:t>
            </a:r>
            <a:r>
              <a:rPr lang="en-US" sz="700" dirty="0"/>
              <a:t>://www.for-a.com/products/hvs300hs/hvs300hs.html</a:t>
            </a:r>
          </a:p>
        </p:txBody>
      </p:sp>
    </p:spTree>
    <p:extLst>
      <p:ext uri="{BB962C8B-B14F-4D97-AF65-F5344CB8AC3E}">
        <p14:creationId xmlns:p14="http://schemas.microsoft.com/office/powerpoint/2010/main" val="291900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Leverage of Service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91538" cy="5486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i="1" dirty="0" smtClean="0"/>
              <a:t>The ability to define </a:t>
            </a:r>
            <a:r>
              <a:rPr lang="en-US" b="1" i="1" dirty="0" smtClean="0">
                <a:solidFill>
                  <a:srgbClr val="002060"/>
                </a:solidFill>
              </a:rPr>
              <a:t>nontrivial </a:t>
            </a:r>
            <a:r>
              <a:rPr lang="en-US" b="1" i="1" dirty="0">
                <a:solidFill>
                  <a:srgbClr val="002060"/>
                </a:solidFill>
              </a:rPr>
              <a:t>abstractions </a:t>
            </a:r>
            <a:r>
              <a:rPr lang="en-US" i="1" dirty="0"/>
              <a:t>that are </a:t>
            </a:r>
            <a:r>
              <a:rPr lang="en-US" b="1" i="1" dirty="0" smtClean="0">
                <a:solidFill>
                  <a:srgbClr val="002060"/>
                </a:solidFill>
              </a:rPr>
              <a:t>modularly </a:t>
            </a:r>
            <a:r>
              <a:rPr lang="en-US" b="1" i="1" dirty="0">
                <a:solidFill>
                  <a:srgbClr val="002060"/>
                </a:solidFill>
              </a:rPr>
              <a:t>extensible</a:t>
            </a:r>
            <a:r>
              <a:rPr lang="en-US" i="1" dirty="0"/>
              <a:t>, where instances of those </a:t>
            </a:r>
            <a:r>
              <a:rPr lang="en-US" i="1" dirty="0" smtClean="0"/>
              <a:t>extensions can </a:t>
            </a:r>
            <a:r>
              <a:rPr lang="en-US" b="1" i="1" dirty="0">
                <a:solidFill>
                  <a:srgbClr val="002060"/>
                </a:solidFill>
              </a:rPr>
              <a:t>interoperate in a first-class way</a:t>
            </a:r>
            <a:r>
              <a:rPr lang="en-US" i="1" dirty="0" smtClean="0"/>
              <a:t>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Nontrivial abstractions</a:t>
            </a:r>
          </a:p>
          <a:p>
            <a:pPr lvl="1"/>
            <a:r>
              <a:rPr lang="en-US" dirty="0" smtClean="0"/>
              <a:t>An interface that provides at least two essential services</a:t>
            </a:r>
          </a:p>
          <a:p>
            <a:pPr lvl="4"/>
            <a:endParaRPr lang="en-US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Modular extensibility</a:t>
            </a:r>
          </a:p>
          <a:p>
            <a:pPr lvl="1"/>
            <a:r>
              <a:rPr lang="en-US" dirty="0"/>
              <a:t>New implementations </a:t>
            </a:r>
            <a:r>
              <a:rPr lang="en-US" dirty="0" smtClean="0"/>
              <a:t>not anticipated </a:t>
            </a:r>
            <a:r>
              <a:rPr lang="en-US" dirty="0"/>
              <a:t>when the abstraction was designed </a:t>
            </a:r>
            <a:r>
              <a:rPr lang="en-US" dirty="0" smtClean="0"/>
              <a:t>can be </a:t>
            </a:r>
            <a:r>
              <a:rPr lang="en-US" dirty="0"/>
              <a:t>provided without changing the original </a:t>
            </a:r>
            <a:r>
              <a:rPr lang="en-US" dirty="0" smtClean="0"/>
              <a:t>abstraction</a:t>
            </a:r>
          </a:p>
          <a:p>
            <a:pPr lvl="4"/>
            <a:endParaRPr lang="en-US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First-class Interoperability</a:t>
            </a:r>
          </a:p>
          <a:p>
            <a:pPr lvl="1"/>
            <a:r>
              <a:rPr lang="en-US" dirty="0" smtClean="0"/>
              <a:t>Interoperability of </a:t>
            </a:r>
            <a:r>
              <a:rPr lang="en-US" b="1" dirty="0" smtClean="0">
                <a:solidFill>
                  <a:srgbClr val="002060"/>
                </a:solidFill>
              </a:rPr>
              <a:t>binary methods</a:t>
            </a:r>
          </a:p>
          <a:p>
            <a:pPr lvl="2"/>
            <a:r>
              <a:rPr lang="en-US" dirty="0" smtClean="0"/>
              <a:t>Such as adding a subcomponent to a composite</a:t>
            </a:r>
          </a:p>
          <a:p>
            <a:pPr lvl="4"/>
            <a:endParaRPr lang="en-US" dirty="0" smtClean="0"/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First-class manipulation </a:t>
            </a:r>
            <a:r>
              <a:rPr lang="en-US" dirty="0"/>
              <a:t>of different </a:t>
            </a:r>
            <a:r>
              <a:rPr lang="en-US" dirty="0" smtClean="0"/>
              <a:t>implementations</a:t>
            </a:r>
          </a:p>
          <a:p>
            <a:pPr lvl="2"/>
            <a:r>
              <a:rPr lang="en-US" dirty="0" smtClean="0"/>
              <a:t>Such as putting subcomponents in a list</a:t>
            </a:r>
          </a:p>
          <a:p>
            <a:pPr lvl="4"/>
            <a:endParaRPr lang="en-US" dirty="0" smtClean="0"/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Uniform treatment</a:t>
            </a:r>
            <a:r>
              <a:rPr lang="en-US" b="1" dirty="0" smtClean="0"/>
              <a:t> </a:t>
            </a:r>
            <a:r>
              <a:rPr lang="en-US" dirty="0" smtClean="0"/>
              <a:t>of different implementations</a:t>
            </a:r>
          </a:p>
          <a:p>
            <a:pPr lvl="2"/>
            <a:r>
              <a:rPr lang="en-US" dirty="0" smtClean="0"/>
              <a:t>Such as invoking paint() on all subcomponents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5715000" y="3962400"/>
            <a:ext cx="914400" cy="914400"/>
            <a:chOff x="1632" y="1248"/>
            <a:chExt cx="2682" cy="2286"/>
          </a:xfrm>
        </p:grpSpPr>
        <p:sp>
          <p:nvSpPr>
            <p:cNvPr id="14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9BBB59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BBB5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AutoShape 27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504D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504D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AutoShape 28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10800 h 21600"/>
                <a:gd name="T4" fmla="*/ 10800 w 21600"/>
                <a:gd name="T5" fmla="*/ 21600 h 21600"/>
                <a:gd name="T6" fmla="*/ 0 w 21600"/>
                <a:gd name="T7" fmla="*/ 10800 h 21600"/>
                <a:gd name="T8" fmla="*/ 4374 w 21600"/>
                <a:gd name="T9" fmla="*/ 3964 h 21600"/>
                <a:gd name="T10" fmla="*/ 17841 w 21600"/>
                <a:gd name="T11" fmla="*/ 176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4F81BD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4F81BD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629400" y="5517297"/>
            <a:ext cx="1097280" cy="1097280"/>
            <a:chOff x="21721704" y="13080206"/>
            <a:chExt cx="2194777" cy="2194560"/>
          </a:xfrm>
        </p:grpSpPr>
        <p:sp>
          <p:nvSpPr>
            <p:cNvPr id="30" name="Donut 29"/>
            <p:cNvSpPr/>
            <p:nvPr/>
          </p:nvSpPr>
          <p:spPr>
            <a:xfrm>
              <a:off x="21721704" y="13080206"/>
              <a:ext cx="2194777" cy="2194560"/>
            </a:xfrm>
            <a:prstGeom prst="donut">
              <a:avLst/>
            </a:prstGeom>
            <a:solidFill>
              <a:sysClr val="window" lastClr="FFFFFF"/>
            </a:solidFill>
            <a:ln w="57150" cap="flat" cmpd="sng" algn="ctr">
              <a:solidFill>
                <a:srgbClr val="1F497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22333714" y="13146881"/>
              <a:ext cx="475455" cy="491522"/>
            </a:xfrm>
            <a:prstGeom prst="ellipse">
              <a:avLst/>
            </a:prstGeom>
            <a:solidFill>
              <a:srgbClr val="8064A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2840951" y="13150659"/>
              <a:ext cx="475455" cy="491522"/>
            </a:xfrm>
            <a:prstGeom prst="ellipse">
              <a:avLst/>
            </a:prstGeom>
            <a:solidFill>
              <a:srgbClr val="C0504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23249731" y="13455459"/>
              <a:ext cx="475455" cy="491522"/>
            </a:xfrm>
            <a:prstGeom prst="ellipse">
              <a:avLst/>
            </a:prstGeom>
            <a:solidFill>
              <a:srgbClr val="F79646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23402131" y="13941234"/>
              <a:ext cx="475455" cy="491522"/>
            </a:xfrm>
            <a:prstGeom prst="ellipse">
              <a:avLst/>
            </a:prstGeom>
            <a:solidFill>
              <a:srgbClr val="9BBB59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23240206" y="14432756"/>
              <a:ext cx="475455" cy="491522"/>
            </a:xfrm>
            <a:prstGeom prst="ellipse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22821901" y="14722284"/>
              <a:ext cx="475455" cy="491522"/>
            </a:xfrm>
            <a:prstGeom prst="ellipse">
              <a:avLst/>
            </a:prstGeom>
            <a:solidFill>
              <a:srgbClr val="8064A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22326997" y="14722284"/>
              <a:ext cx="475455" cy="491522"/>
            </a:xfrm>
            <a:prstGeom prst="ellipse">
              <a:avLst/>
            </a:prstGeom>
            <a:solidFill>
              <a:srgbClr val="C0504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21915716" y="14427017"/>
              <a:ext cx="475455" cy="491522"/>
            </a:xfrm>
            <a:prstGeom prst="ellipse">
              <a:avLst/>
            </a:prstGeom>
            <a:solidFill>
              <a:srgbClr val="F79646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21755101" y="13931709"/>
              <a:ext cx="475455" cy="491522"/>
            </a:xfrm>
            <a:prstGeom prst="ellipse">
              <a:avLst/>
            </a:prstGeom>
            <a:solidFill>
              <a:srgbClr val="9BBB59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21914524" y="13445934"/>
              <a:ext cx="475455" cy="491522"/>
            </a:xfrm>
            <a:prstGeom prst="ellipse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320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Object-Oriented Programming is Widespread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5663625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6-8 of top 10 PLs are OO – TIOBE</a:t>
            </a:r>
          </a:p>
        </p:txBody>
      </p:sp>
      <p:pic>
        <p:nvPicPr>
          <p:cNvPr id="6" name="Picture 2" descr="http://www.tiobe.com/content/paperinfo/tpci/images/tpci_tre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9" y="1066799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31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technical characteristic </a:t>
            </a:r>
            <a:r>
              <a:rPr lang="en-US" b="1" dirty="0" smtClean="0">
                <a:solidFill>
                  <a:srgbClr val="002060"/>
                </a:solidFill>
              </a:rPr>
              <a:t>unique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to objects</a:t>
            </a:r>
          </a:p>
          <a:p>
            <a:pPr marL="850900" lvl="1" indent="-514350"/>
            <a:r>
              <a:rPr lang="en-US" dirty="0" smtClean="0"/>
              <a:t>Objects, for our purposes, are </a:t>
            </a:r>
            <a:r>
              <a:rPr lang="en-US" b="1" dirty="0" smtClean="0">
                <a:solidFill>
                  <a:srgbClr val="002060"/>
                </a:solidFill>
              </a:rPr>
              <a:t>service abstractions </a:t>
            </a:r>
            <a:r>
              <a:rPr lang="en-US" dirty="0" smtClean="0"/>
              <a:t>that provide </a:t>
            </a:r>
            <a:r>
              <a:rPr lang="en-US" b="1" dirty="0" smtClean="0">
                <a:solidFill>
                  <a:srgbClr val="002060"/>
                </a:solidFill>
              </a:rPr>
              <a:t>dispatch</a:t>
            </a:r>
          </a:p>
          <a:p>
            <a:pPr marL="850900" lvl="1" indent="-514350"/>
            <a:r>
              <a:rPr lang="en-US" dirty="0" smtClean="0"/>
              <a:t>Service abstractions uniquely provide </a:t>
            </a:r>
            <a:r>
              <a:rPr lang="en-US" b="1" dirty="0" smtClean="0">
                <a:solidFill>
                  <a:srgbClr val="002060"/>
                </a:solidFill>
              </a:rPr>
              <a:t>first-class interoperability</a:t>
            </a:r>
          </a:p>
          <a:p>
            <a:pPr marL="850900" lvl="1" indent="-514350"/>
            <a:endParaRPr lang="en-US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That has a big </a:t>
            </a:r>
            <a:r>
              <a:rPr lang="en-US" b="1" dirty="0" smtClean="0">
                <a:solidFill>
                  <a:srgbClr val="002060"/>
                </a:solidFill>
              </a:rPr>
              <a:t>impact</a:t>
            </a:r>
          </a:p>
          <a:p>
            <a:pPr marL="850900" lvl="1" indent="-514350"/>
            <a:r>
              <a:rPr lang="en-US" dirty="0" smtClean="0"/>
              <a:t>Well, first-class interoperability is nice for GUIs</a:t>
            </a:r>
          </a:p>
          <a:p>
            <a:pPr marL="850900" lvl="1" indent="-514350"/>
            <a:r>
              <a:rPr lang="en-US" dirty="0" smtClean="0"/>
              <a:t>Does this affect </a:t>
            </a:r>
            <a:r>
              <a:rPr lang="en-US" b="1" dirty="0" smtClean="0">
                <a:solidFill>
                  <a:srgbClr val="002060"/>
                </a:solidFill>
              </a:rPr>
              <a:t>in-the-large software development </a:t>
            </a:r>
            <a:r>
              <a:rPr lang="en-US" dirty="0" smtClean="0"/>
              <a:t>more broadly?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8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Large-Scale Development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might service abstractions </a:t>
            </a:r>
            <a:r>
              <a:rPr lang="en-US" dirty="0"/>
              <a:t>impact in-the-large software </a:t>
            </a:r>
            <a:r>
              <a:rPr lang="en-US" dirty="0" smtClean="0"/>
              <a:t>development?</a:t>
            </a:r>
          </a:p>
          <a:p>
            <a:endParaRPr lang="en-US" dirty="0"/>
          </a:p>
          <a:p>
            <a:r>
              <a:rPr lang="en-US" dirty="0" smtClean="0"/>
              <a:t>Some hints</a:t>
            </a:r>
          </a:p>
          <a:p>
            <a:pPr lvl="1"/>
            <a:r>
              <a:rPr lang="en-US" dirty="0" smtClean="0"/>
              <a:t>We are likely looking for an approach to </a:t>
            </a:r>
            <a:r>
              <a:rPr lang="en-US" b="1" dirty="0" smtClean="0">
                <a:solidFill>
                  <a:srgbClr val="002060"/>
                </a:solidFill>
              </a:rPr>
              <a:t>design</a:t>
            </a:r>
          </a:p>
          <a:p>
            <a:pPr lvl="1"/>
            <a:r>
              <a:rPr lang="en-US" dirty="0" smtClean="0"/>
              <a:t>We already know service abstractions are useful for </a:t>
            </a:r>
            <a:r>
              <a:rPr lang="en-US" b="1" dirty="0" smtClean="0">
                <a:solidFill>
                  <a:srgbClr val="002060"/>
                </a:solidFill>
              </a:rPr>
              <a:t>GUIs</a:t>
            </a:r>
          </a:p>
          <a:p>
            <a:pPr lvl="1"/>
            <a:r>
              <a:rPr lang="en-US" dirty="0" smtClean="0"/>
              <a:t>Anecdotally, one can argue that GUIs drove OO</a:t>
            </a:r>
          </a:p>
          <a:p>
            <a:pPr lvl="2"/>
            <a:r>
              <a:rPr lang="en-US" dirty="0" smtClean="0"/>
              <a:t>Smalltalk, </a:t>
            </a:r>
            <a:r>
              <a:rPr lang="en-US" dirty="0" err="1" smtClean="0"/>
              <a:t>MacApp</a:t>
            </a:r>
            <a:r>
              <a:rPr lang="en-US" dirty="0" smtClean="0"/>
              <a:t>, Microsoft Foundation Classes, Java Applets, …</a:t>
            </a:r>
          </a:p>
          <a:p>
            <a:pPr lvl="1"/>
            <a:r>
              <a:rPr lang="en-US" dirty="0" smtClean="0"/>
              <a:t>What are these GUI designs an instance of?</a:t>
            </a:r>
          </a:p>
          <a:p>
            <a:endParaRPr lang="en-US" dirty="0" smtClean="0"/>
          </a:p>
          <a:p>
            <a:r>
              <a:rPr lang="en-US" dirty="0" smtClean="0"/>
              <a:t>A likely candidate: </a:t>
            </a:r>
            <a:r>
              <a:rPr lang="en-US" b="1" dirty="0" smtClean="0">
                <a:solidFill>
                  <a:srgbClr val="002060"/>
                </a:solidFill>
              </a:rPr>
              <a:t>software frameworks </a:t>
            </a:r>
            <a:r>
              <a:rPr lang="en-US" dirty="0" smtClean="0"/>
              <a:t>[Johnson, 1997]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framework is </a:t>
            </a:r>
            <a:r>
              <a:rPr lang="en-US" dirty="0" smtClean="0"/>
              <a:t>“the skeleton </a:t>
            </a:r>
            <a:r>
              <a:rPr lang="en-US" dirty="0"/>
              <a:t>of an application that can be customized </a:t>
            </a:r>
            <a:r>
              <a:rPr lang="en-US" dirty="0" smtClean="0"/>
              <a:t>by an </a:t>
            </a:r>
            <a:r>
              <a:rPr lang="en-US" dirty="0"/>
              <a:t>application developer</a:t>
            </a:r>
            <a:r>
              <a:rPr lang="en-US" dirty="0" smtClean="0"/>
              <a:t>” [</a:t>
            </a:r>
            <a:r>
              <a:rPr lang="en-US" dirty="0"/>
              <a:t>Johnson, 1997</a:t>
            </a:r>
            <a:r>
              <a:rPr lang="en-US" dirty="0" smtClean="0"/>
              <a:t>]</a:t>
            </a:r>
          </a:p>
          <a:p>
            <a:pPr lvl="3"/>
            <a:endParaRPr lang="en-US" dirty="0"/>
          </a:p>
          <a:p>
            <a:r>
              <a:rPr lang="en-US" dirty="0" smtClean="0"/>
              <a:t>Frameworks uniquely provide </a:t>
            </a:r>
            <a:r>
              <a:rPr lang="en-US" b="1" dirty="0" smtClean="0">
                <a:solidFill>
                  <a:srgbClr val="002060"/>
                </a:solidFill>
              </a:rPr>
              <a:t>architectural reuse</a:t>
            </a:r>
          </a:p>
          <a:p>
            <a:pPr lvl="1"/>
            <a:r>
              <a:rPr lang="en-US" dirty="0" smtClean="0"/>
              <a:t>Reuse of “the edifice that ties components together”</a:t>
            </a:r>
            <a:br>
              <a:rPr lang="en-US" dirty="0" smtClean="0"/>
            </a:br>
            <a:r>
              <a:rPr lang="en-US" dirty="0" smtClean="0"/>
              <a:t>[</a:t>
            </a:r>
            <a:r>
              <a:rPr lang="en-US" dirty="0"/>
              <a:t>Johnson and Foote, 1988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Johnson [1997] argues can reduce development effort by 10x</a:t>
            </a:r>
          </a:p>
          <a:p>
            <a:pPr lvl="3"/>
            <a:endParaRPr lang="en-US" dirty="0"/>
          </a:p>
          <a:p>
            <a:r>
              <a:rPr lang="en-US" dirty="0" smtClean="0"/>
              <a:t>As a result, frameworks are ubiquitous</a:t>
            </a:r>
          </a:p>
          <a:p>
            <a:pPr lvl="1"/>
            <a:r>
              <a:rPr lang="en-US" dirty="0" smtClean="0"/>
              <a:t>GUIs: Swing, SWT, .NET, GTK+</a:t>
            </a:r>
          </a:p>
          <a:p>
            <a:pPr lvl="1"/>
            <a:r>
              <a:rPr lang="en-US" dirty="0" smtClean="0"/>
              <a:t>Web: Rails, </a:t>
            </a:r>
            <a:r>
              <a:rPr lang="en-US" dirty="0" err="1" smtClean="0"/>
              <a:t>Django</a:t>
            </a:r>
            <a:r>
              <a:rPr lang="en-US" dirty="0" smtClean="0"/>
              <a:t>, .NET, Servlets, EJB</a:t>
            </a:r>
          </a:p>
          <a:p>
            <a:pPr lvl="1"/>
            <a:r>
              <a:rPr lang="en-US" dirty="0" smtClean="0"/>
              <a:t>Mobile: Android, Cocoa</a:t>
            </a:r>
          </a:p>
          <a:p>
            <a:pPr lvl="1"/>
            <a:r>
              <a:rPr lang="en-US" dirty="0" smtClean="0"/>
              <a:t>Big data: </a:t>
            </a:r>
            <a:r>
              <a:rPr lang="en-US" dirty="0" err="1" smtClean="0"/>
              <a:t>MapReduce</a:t>
            </a:r>
            <a:r>
              <a:rPr lang="en-US" dirty="0" smtClean="0"/>
              <a:t>, </a:t>
            </a:r>
            <a:r>
              <a:rPr lang="en-US" dirty="0" err="1" smtClean="0"/>
              <a:t>Hadoop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3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Frameworks need Service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Frameworks define </a:t>
            </a:r>
            <a:r>
              <a:rPr lang="en-US" b="1" dirty="0" smtClean="0">
                <a:solidFill>
                  <a:srgbClr val="002060"/>
                </a:solidFill>
              </a:rPr>
              <a:t>abstractions</a:t>
            </a:r>
            <a:r>
              <a:rPr lang="en-US" dirty="0" smtClean="0"/>
              <a:t> that extensions implement</a:t>
            </a:r>
          </a:p>
          <a:p>
            <a:pPr lvl="1"/>
            <a:r>
              <a:rPr lang="en-US" dirty="0"/>
              <a:t>The developer “supplies </a:t>
            </a:r>
            <a:r>
              <a:rPr lang="en-US" dirty="0" smtClean="0"/>
              <a:t>[</a:t>
            </a:r>
            <a:r>
              <a:rPr lang="en-US" dirty="0"/>
              <a:t>the </a:t>
            </a:r>
            <a:r>
              <a:rPr lang="en-US" dirty="0" smtClean="0"/>
              <a:t>framework] with </a:t>
            </a:r>
            <a:r>
              <a:rPr lang="en-US" dirty="0"/>
              <a:t>a set of components that provide the </a:t>
            </a:r>
            <a:r>
              <a:rPr lang="en-US" dirty="0" smtClean="0"/>
              <a:t>application specific </a:t>
            </a:r>
            <a:r>
              <a:rPr lang="en-US" dirty="0"/>
              <a:t>behavior” [Johnson and Foote, 1988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Sometimes the application-specific behavior is just a function</a:t>
            </a:r>
            <a:endParaRPr lang="en-US" dirty="0"/>
          </a:p>
          <a:p>
            <a:pPr lvl="1"/>
            <a:r>
              <a:rPr lang="en-US" dirty="0" smtClean="0"/>
              <a:t>More often, as we will see, these abstractions are </a:t>
            </a:r>
            <a:r>
              <a:rPr lang="en-US" b="1" dirty="0" smtClean="0">
                <a:solidFill>
                  <a:srgbClr val="002060"/>
                </a:solidFill>
              </a:rPr>
              <a:t>nontrivial</a:t>
            </a:r>
          </a:p>
          <a:p>
            <a:pPr lvl="5"/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Frameworks require </a:t>
            </a:r>
            <a:r>
              <a:rPr lang="en-US" b="1" dirty="0" smtClean="0">
                <a:solidFill>
                  <a:srgbClr val="002060"/>
                </a:solidFill>
              </a:rPr>
              <a:t>modular extensibility</a:t>
            </a:r>
          </a:p>
          <a:p>
            <a:pPr lvl="1"/>
            <a:r>
              <a:rPr lang="en-US" dirty="0" smtClean="0"/>
              <a:t>Applications extend the framework without modifying its code</a:t>
            </a:r>
          </a:p>
          <a:p>
            <a:pPr lvl="2"/>
            <a:r>
              <a:rPr lang="en-US" dirty="0" smtClean="0"/>
              <a:t>Frameworks are typically distributed as binaries or </a:t>
            </a:r>
            <a:r>
              <a:rPr lang="en-US" dirty="0" err="1" smtClean="0"/>
              <a:t>bytecode</a:t>
            </a:r>
            <a:endParaRPr lang="en-US" dirty="0" smtClean="0"/>
          </a:p>
          <a:p>
            <a:pPr lvl="2"/>
            <a:r>
              <a:rPr lang="en-US" i="1" dirty="0"/>
              <a:t>cf. </a:t>
            </a:r>
            <a:r>
              <a:rPr lang="en-US" dirty="0"/>
              <a:t>Meyer’s [1988] open-closed principle</a:t>
            </a:r>
          </a:p>
          <a:p>
            <a:pPr lvl="1"/>
            <a:r>
              <a:rPr lang="en-US" dirty="0" smtClean="0"/>
              <a:t>Framework developers cannot anticipate the details of extensions</a:t>
            </a:r>
          </a:p>
          <a:p>
            <a:pPr lvl="2"/>
            <a:r>
              <a:rPr lang="en-US" dirty="0" smtClean="0"/>
              <a:t>Though they do plan for certain kinds of extensions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Frameworks require </a:t>
            </a:r>
            <a:r>
              <a:rPr lang="en-US" b="1" dirty="0" smtClean="0">
                <a:solidFill>
                  <a:srgbClr val="002060"/>
                </a:solidFill>
              </a:rPr>
              <a:t>first-class interoperability</a:t>
            </a:r>
          </a:p>
          <a:p>
            <a:pPr lvl="1"/>
            <a:r>
              <a:rPr lang="en-US" dirty="0" smtClean="0"/>
              <a:t>Plugins often must </a:t>
            </a:r>
            <a:r>
              <a:rPr lang="en-US" b="1" dirty="0" smtClean="0">
                <a:solidFill>
                  <a:srgbClr val="002060"/>
                </a:solidFill>
              </a:rPr>
              <a:t>interoperate</a:t>
            </a:r>
            <a:r>
              <a:rPr lang="en-US" dirty="0" smtClean="0"/>
              <a:t> with each other</a:t>
            </a:r>
          </a:p>
          <a:p>
            <a:pPr lvl="1"/>
            <a:r>
              <a:rPr lang="en-US" dirty="0" smtClean="0"/>
              <a:t>Frameworks must </a:t>
            </a:r>
            <a:r>
              <a:rPr lang="en-US" b="1" dirty="0" smtClean="0">
                <a:solidFill>
                  <a:srgbClr val="002060"/>
                </a:solidFill>
              </a:rPr>
              <a:t>dynamically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2060"/>
                </a:solidFill>
              </a:rPr>
              <a:t>uniformly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manage diverse plugins</a:t>
            </a:r>
          </a:p>
          <a:p>
            <a:pPr lvl="1"/>
            <a:r>
              <a:rPr lang="en-US" dirty="0" smtClean="0"/>
              <a:t>We have already seen this for GUI widgets – let’s look at other 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9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Frameworks: Java Servlets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429754"/>
            <a:ext cx="8491538" cy="281864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Nontrivial abstraction</a:t>
            </a:r>
          </a:p>
          <a:p>
            <a:pPr lvl="1"/>
            <a:r>
              <a:rPr lang="en-US" dirty="0" smtClean="0"/>
              <a:t>Lifecycle methods for resource management</a:t>
            </a:r>
          </a:p>
          <a:p>
            <a:pPr lvl="1"/>
            <a:r>
              <a:rPr lang="en-US" dirty="0" smtClean="0"/>
              <a:t>Configuration controls</a:t>
            </a:r>
          </a:p>
          <a:p>
            <a:r>
              <a:rPr lang="en-US" dirty="0" smtClean="0"/>
              <a:t>Modular extensibility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ntent is to add new Servlets</a:t>
            </a:r>
          </a:p>
          <a:p>
            <a:r>
              <a:rPr lang="en-US" dirty="0" smtClean="0"/>
              <a:t>First-class interoperability required</a:t>
            </a:r>
          </a:p>
          <a:p>
            <a:pPr lvl="1"/>
            <a:r>
              <a:rPr lang="en-US" dirty="0" smtClean="0"/>
              <a:t>Web server has a list of diverse Servlet implementations</a:t>
            </a:r>
          </a:p>
          <a:p>
            <a:pPr lvl="1"/>
            <a:r>
              <a:rPr lang="en-US" dirty="0" smtClean="0"/>
              <a:t>Dispatch is required to allow different Servlets to provide their own behavior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" name="Picture 12" descr="Overview of Arles Image Web Page Crea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827" y="1066800"/>
            <a:ext cx="3857173" cy="2362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10668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800" b="1" dirty="0" smtClean="0"/>
              <a:t>interface </a:t>
            </a:r>
            <a:r>
              <a:rPr lang="en-US" sz="1800" dirty="0" smtClean="0"/>
              <a:t>Servlet </a:t>
            </a:r>
            <a:r>
              <a:rPr lang="en-US" sz="1800" dirty="0"/>
              <a:t>{</a:t>
            </a:r>
          </a:p>
          <a:p>
            <a:r>
              <a:rPr lang="en-US" sz="1800" b="1" dirty="0" smtClean="0"/>
              <a:t>  void </a:t>
            </a:r>
            <a:r>
              <a:rPr lang="en-US" sz="1800" dirty="0"/>
              <a:t>service(Request </a:t>
            </a:r>
            <a:r>
              <a:rPr lang="en-US" sz="1800" dirty="0" err="1"/>
              <a:t>req</a:t>
            </a:r>
            <a:r>
              <a:rPr lang="en-US" sz="1800" dirty="0"/>
              <a:t>, Response res);</a:t>
            </a:r>
          </a:p>
          <a:p>
            <a:r>
              <a:rPr lang="en-US" sz="1800" b="1" dirty="0" smtClean="0"/>
              <a:t>  void </a:t>
            </a:r>
            <a:r>
              <a:rPr lang="en-US" sz="1800" dirty="0" err="1"/>
              <a:t>init</a:t>
            </a:r>
            <a:r>
              <a:rPr lang="en-US" sz="1800" dirty="0"/>
              <a:t>(</a:t>
            </a:r>
            <a:r>
              <a:rPr lang="en-US" sz="1800" dirty="0" err="1"/>
              <a:t>ServletConfig</a:t>
            </a:r>
            <a:r>
              <a:rPr lang="en-US" sz="1800" dirty="0"/>
              <a:t> </a:t>
            </a:r>
            <a:r>
              <a:rPr lang="en-US" sz="1800" dirty="0" err="1"/>
              <a:t>config</a:t>
            </a:r>
            <a:r>
              <a:rPr lang="en-US" sz="1800" dirty="0"/>
              <a:t>);</a:t>
            </a:r>
          </a:p>
          <a:p>
            <a:r>
              <a:rPr lang="en-US" sz="1800" b="1" dirty="0" smtClean="0"/>
              <a:t>  void </a:t>
            </a:r>
            <a:r>
              <a:rPr lang="en-US" sz="1800" dirty="0"/>
              <a:t>destroy();</a:t>
            </a:r>
          </a:p>
          <a:p>
            <a:r>
              <a:rPr lang="en-US" sz="1800" dirty="0" smtClean="0"/>
              <a:t>  String </a:t>
            </a:r>
            <a:r>
              <a:rPr lang="en-US" sz="1800" dirty="0" err="1"/>
              <a:t>getServletInfo</a:t>
            </a:r>
            <a:r>
              <a:rPr lang="en-US" sz="1800" dirty="0"/>
              <a:t>();</a:t>
            </a:r>
          </a:p>
          <a:p>
            <a:r>
              <a:rPr lang="en-US" sz="1800" dirty="0" smtClean="0"/>
              <a:t>  </a:t>
            </a:r>
            <a:r>
              <a:rPr lang="en-US" sz="1800" dirty="0" err="1" smtClean="0"/>
              <a:t>ServletConfig</a:t>
            </a:r>
            <a:r>
              <a:rPr lang="en-US" sz="1800" dirty="0" smtClean="0"/>
              <a:t> </a:t>
            </a:r>
            <a:r>
              <a:rPr lang="en-US" sz="1800" dirty="0" err="1"/>
              <a:t>getServletConfig</a:t>
            </a:r>
            <a:r>
              <a:rPr lang="en-US" sz="1800" dirty="0"/>
              <a:t>();</a:t>
            </a:r>
          </a:p>
          <a:p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3880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Systems: 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066800"/>
            <a:ext cx="6942803" cy="5181600"/>
          </a:xfrm>
        </p:spPr>
        <p:txBody>
          <a:bodyPr/>
          <a:lstStyle/>
          <a:p>
            <a:r>
              <a:rPr lang="en-US" dirty="0" smtClean="0"/>
              <a:t>Linux is an OO framework!</a:t>
            </a:r>
          </a:p>
          <a:p>
            <a:pPr lvl="1"/>
            <a:r>
              <a:rPr lang="en-US" dirty="0" smtClean="0"/>
              <a:t>In terms of design—not implemented</a:t>
            </a:r>
            <a:br>
              <a:rPr lang="en-US" dirty="0" smtClean="0"/>
            </a:br>
            <a:r>
              <a:rPr lang="en-US" dirty="0" smtClean="0"/>
              <a:t>in an OO language</a:t>
            </a:r>
          </a:p>
          <a:p>
            <a:r>
              <a:rPr lang="en-US" dirty="0" smtClean="0"/>
              <a:t>File systems as service abstractions</a:t>
            </a:r>
          </a:p>
          <a:p>
            <a:pPr lvl="1"/>
            <a:r>
              <a:rPr lang="en-US" dirty="0" smtClean="0"/>
              <a:t>Interface is a </a:t>
            </a:r>
            <a:r>
              <a:rPr lang="en-US" dirty="0" err="1" smtClean="0"/>
              <a:t>struct</a:t>
            </a:r>
            <a:r>
              <a:rPr lang="en-US" dirty="0" smtClean="0"/>
              <a:t> of function</a:t>
            </a:r>
            <a:br>
              <a:rPr lang="en-US" dirty="0" smtClean="0"/>
            </a:br>
            <a:r>
              <a:rPr lang="en-US" dirty="0" smtClean="0"/>
              <a:t>pointers</a:t>
            </a:r>
          </a:p>
          <a:p>
            <a:pPr lvl="1"/>
            <a:r>
              <a:rPr lang="en-US" dirty="0" smtClean="0"/>
              <a:t>Allows file systems to interoperate</a:t>
            </a:r>
          </a:p>
          <a:p>
            <a:pPr lvl="2"/>
            <a:r>
              <a:rPr lang="en-US" dirty="0" smtClean="0"/>
              <a:t>E.g. symbolic links between file systems</a:t>
            </a:r>
          </a:p>
          <a:p>
            <a:r>
              <a:rPr lang="en-US" dirty="0" smtClean="0"/>
              <a:t>Not just file systems</a:t>
            </a:r>
          </a:p>
          <a:p>
            <a:pPr lvl="1"/>
            <a:r>
              <a:rPr lang="en-US" dirty="0" smtClean="0"/>
              <a:t>Many core OS abstractions are extensible</a:t>
            </a:r>
          </a:p>
          <a:p>
            <a:pPr lvl="1"/>
            <a:r>
              <a:rPr lang="en-US" dirty="0" smtClean="0"/>
              <a:t>~100 Service abstractions in the kernel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9" name="Picture 39" descr="C:\Users\aldrich\Downloads\linux-pengu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711188"/>
            <a:ext cx="1685003" cy="185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" name="Group 18"/>
          <p:cNvGrpSpPr/>
          <p:nvPr/>
        </p:nvGrpSpPr>
        <p:grpSpPr>
          <a:xfrm>
            <a:off x="6934200" y="1477698"/>
            <a:ext cx="2048105" cy="2156664"/>
            <a:chOff x="6934200" y="1477698"/>
            <a:chExt cx="2048105" cy="2156664"/>
          </a:xfrm>
        </p:grpSpPr>
        <p:sp>
          <p:nvSpPr>
            <p:cNvPr id="6" name="Flowchart: Magnetic Disk 5"/>
            <p:cNvSpPr/>
            <p:nvPr/>
          </p:nvSpPr>
          <p:spPr>
            <a:xfrm>
              <a:off x="8067905" y="3021714"/>
              <a:ext cx="914400" cy="612648"/>
            </a:xfrm>
            <a:prstGeom prst="flowChartMagneticDisk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ext2</a:t>
              </a:r>
              <a:endParaRPr lang="en-US" sz="1800" dirty="0"/>
            </a:p>
          </p:txBody>
        </p:sp>
        <p:sp>
          <p:nvSpPr>
            <p:cNvPr id="7" name="Flowchart: Magnetic Disk 6"/>
            <p:cNvSpPr/>
            <p:nvPr/>
          </p:nvSpPr>
          <p:spPr>
            <a:xfrm>
              <a:off x="8067905" y="2253199"/>
              <a:ext cx="914400" cy="612648"/>
            </a:xfrm>
            <a:prstGeom prst="flowChartMagneticDisk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err="1" smtClean="0"/>
                <a:t>ntfs</a:t>
              </a:r>
              <a:endParaRPr lang="en-US" sz="1800" dirty="0"/>
            </a:p>
          </p:txBody>
        </p:sp>
        <p:sp>
          <p:nvSpPr>
            <p:cNvPr id="8" name="Flowchart: Magnetic Disk 7"/>
            <p:cNvSpPr/>
            <p:nvPr/>
          </p:nvSpPr>
          <p:spPr>
            <a:xfrm>
              <a:off x="8067904" y="1477698"/>
              <a:ext cx="914400" cy="612648"/>
            </a:xfrm>
            <a:prstGeom prst="flowChartMagneticDisk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fat</a:t>
              </a:r>
              <a:endParaRPr lang="en-US" sz="1800" dirty="0"/>
            </a:p>
          </p:txBody>
        </p:sp>
        <p:cxnSp>
          <p:nvCxnSpPr>
            <p:cNvPr id="10" name="Straight Arrow Connector 9"/>
            <p:cNvCxnSpPr>
              <a:endCxn id="8" idx="2"/>
            </p:cNvCxnSpPr>
            <p:nvPr/>
          </p:nvCxnSpPr>
          <p:spPr>
            <a:xfrm flipV="1">
              <a:off x="6934200" y="1784022"/>
              <a:ext cx="1133704" cy="578178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7" idx="2"/>
            </p:cNvCxnSpPr>
            <p:nvPr/>
          </p:nvCxnSpPr>
          <p:spPr>
            <a:xfrm>
              <a:off x="7010400" y="2559523"/>
              <a:ext cx="1057505" cy="0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endCxn id="6" idx="2"/>
            </p:cNvCxnSpPr>
            <p:nvPr/>
          </p:nvCxnSpPr>
          <p:spPr>
            <a:xfrm>
              <a:off x="7010400" y="2722651"/>
              <a:ext cx="1057505" cy="605387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1164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Systems: 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066800"/>
            <a:ext cx="6942803" cy="5181600"/>
          </a:xfrm>
        </p:spPr>
        <p:txBody>
          <a:bodyPr/>
          <a:lstStyle/>
          <a:p>
            <a:r>
              <a:rPr lang="en-US" dirty="0" smtClean="0"/>
              <a:t>Linux is an OO framework!</a:t>
            </a:r>
          </a:p>
          <a:p>
            <a:pPr lvl="1"/>
            <a:r>
              <a:rPr lang="en-US" dirty="0" smtClean="0"/>
              <a:t>In terms of design—not implemented</a:t>
            </a:r>
            <a:br>
              <a:rPr lang="en-US" dirty="0" smtClean="0"/>
            </a:br>
            <a:r>
              <a:rPr lang="en-US" dirty="0" smtClean="0"/>
              <a:t>in an OO language</a:t>
            </a:r>
          </a:p>
          <a:p>
            <a:r>
              <a:rPr lang="en-US" dirty="0" smtClean="0"/>
              <a:t>File systems as service abstractions</a:t>
            </a:r>
          </a:p>
          <a:p>
            <a:pPr lvl="1"/>
            <a:r>
              <a:rPr lang="en-US" dirty="0" smtClean="0"/>
              <a:t>Interface is a </a:t>
            </a:r>
            <a:r>
              <a:rPr lang="en-US" dirty="0" err="1" smtClean="0"/>
              <a:t>struct</a:t>
            </a:r>
            <a:r>
              <a:rPr lang="en-US" dirty="0" smtClean="0"/>
              <a:t> of function</a:t>
            </a:r>
            <a:br>
              <a:rPr lang="en-US" dirty="0" smtClean="0"/>
            </a:br>
            <a:r>
              <a:rPr lang="en-US" dirty="0" smtClean="0"/>
              <a:t>pointers</a:t>
            </a:r>
          </a:p>
          <a:p>
            <a:pPr lvl="1"/>
            <a:r>
              <a:rPr lang="en-US" dirty="0" smtClean="0"/>
              <a:t>Allows file systems to interoperate</a:t>
            </a:r>
          </a:p>
          <a:p>
            <a:pPr lvl="2"/>
            <a:r>
              <a:rPr lang="en-US" dirty="0" smtClean="0"/>
              <a:t>E.g. symbolic links between file systems</a:t>
            </a:r>
          </a:p>
          <a:p>
            <a:r>
              <a:rPr lang="en-US" dirty="0" smtClean="0"/>
              <a:t>Not just file systems</a:t>
            </a:r>
          </a:p>
          <a:p>
            <a:pPr lvl="1"/>
            <a:r>
              <a:rPr lang="en-US" dirty="0" smtClean="0"/>
              <a:t>Many core OS abstractions are extensible</a:t>
            </a:r>
          </a:p>
          <a:p>
            <a:pPr lvl="1"/>
            <a:r>
              <a:rPr lang="en-US" dirty="0" smtClean="0"/>
              <a:t>~100 Service abstractions in the kernel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lowchart: Magnetic Disk 5"/>
          <p:cNvSpPr/>
          <p:nvPr/>
        </p:nvSpPr>
        <p:spPr>
          <a:xfrm>
            <a:off x="8067905" y="3021714"/>
            <a:ext cx="914400" cy="612648"/>
          </a:xfrm>
          <a:prstGeom prst="flowChartMagneticDisk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ext2</a:t>
            </a:r>
            <a:endParaRPr lang="en-US" sz="1800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8067905" y="2253199"/>
            <a:ext cx="914400" cy="612648"/>
          </a:xfrm>
          <a:prstGeom prst="flowChartMagneticDisk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 smtClean="0"/>
              <a:t>ntfs</a:t>
            </a:r>
            <a:endParaRPr lang="en-US" sz="1800" dirty="0"/>
          </a:p>
        </p:txBody>
      </p:sp>
      <p:sp>
        <p:nvSpPr>
          <p:cNvPr id="8" name="Flowchart: Magnetic Disk 7"/>
          <p:cNvSpPr/>
          <p:nvPr/>
        </p:nvSpPr>
        <p:spPr>
          <a:xfrm>
            <a:off x="8067904" y="1477698"/>
            <a:ext cx="914400" cy="612648"/>
          </a:xfrm>
          <a:prstGeom prst="flowChartMagneticDisk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fat</a:t>
            </a:r>
            <a:endParaRPr lang="en-US" sz="1800" dirty="0"/>
          </a:p>
        </p:txBody>
      </p:sp>
      <p:pic>
        <p:nvPicPr>
          <p:cNvPr id="9" name="Picture 39" descr="C:\Users\aldrich\Downloads\linux-pengu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711188"/>
            <a:ext cx="1685003" cy="185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>
            <a:endCxn id="8" idx="2"/>
          </p:cNvCxnSpPr>
          <p:nvPr/>
        </p:nvCxnSpPr>
        <p:spPr>
          <a:xfrm flipV="1">
            <a:off x="6934200" y="1784022"/>
            <a:ext cx="1133704" cy="57817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7" idx="2"/>
          </p:cNvCxnSpPr>
          <p:nvPr/>
        </p:nvCxnSpPr>
        <p:spPr>
          <a:xfrm>
            <a:off x="7010400" y="2559523"/>
            <a:ext cx="1057505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6" idx="2"/>
          </p:cNvCxnSpPr>
          <p:nvPr/>
        </p:nvCxnSpPr>
        <p:spPr>
          <a:xfrm>
            <a:off x="7010400" y="2722651"/>
            <a:ext cx="1057505" cy="605387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81000" y="3200400"/>
            <a:ext cx="8229600" cy="304698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People </a:t>
            </a:r>
            <a:r>
              <a:rPr lang="en-US" dirty="0">
                <a:solidFill>
                  <a:schemeClr val="bg1"/>
                </a:solidFill>
              </a:rPr>
              <a:t>often miss this, or even deny it, but </a:t>
            </a:r>
            <a:r>
              <a:rPr lang="en-US" dirty="0" smtClean="0">
                <a:solidFill>
                  <a:schemeClr val="bg1"/>
                </a:solidFill>
              </a:rPr>
              <a:t>there are </a:t>
            </a:r>
            <a:r>
              <a:rPr lang="en-US" dirty="0">
                <a:solidFill>
                  <a:schemeClr val="bg1"/>
                </a:solidFill>
              </a:rPr>
              <a:t>many examples of object-oriented </a:t>
            </a:r>
            <a:r>
              <a:rPr lang="en-US" dirty="0" smtClean="0">
                <a:solidFill>
                  <a:schemeClr val="bg1"/>
                </a:solidFill>
              </a:rPr>
              <a:t>programming </a:t>
            </a:r>
            <a:r>
              <a:rPr lang="en-US" dirty="0">
                <a:solidFill>
                  <a:schemeClr val="bg1"/>
                </a:solidFill>
              </a:rPr>
              <a:t>in the kernel. Although the kernel </a:t>
            </a:r>
            <a:r>
              <a:rPr lang="en-US" dirty="0" err="1">
                <a:solidFill>
                  <a:schemeClr val="bg1"/>
                </a:solidFill>
              </a:rPr>
              <a:t>devel-opers</a:t>
            </a:r>
            <a:r>
              <a:rPr lang="en-US" dirty="0">
                <a:solidFill>
                  <a:schemeClr val="bg1"/>
                </a:solidFill>
              </a:rPr>
              <a:t> may shun C++ and other explicitly object-oriented languages, thinking in terms of </a:t>
            </a:r>
            <a:r>
              <a:rPr lang="en-US" dirty="0" smtClean="0">
                <a:solidFill>
                  <a:schemeClr val="bg1"/>
                </a:solidFill>
              </a:rPr>
              <a:t>objects is </a:t>
            </a:r>
            <a:r>
              <a:rPr lang="en-US" dirty="0">
                <a:solidFill>
                  <a:schemeClr val="bg1"/>
                </a:solidFill>
              </a:rPr>
              <a:t>often useful. The VFS [Virtual File System] is </a:t>
            </a:r>
            <a:r>
              <a:rPr lang="en-US" dirty="0" smtClean="0">
                <a:solidFill>
                  <a:schemeClr val="bg1"/>
                </a:solidFill>
              </a:rPr>
              <a:t>a good </a:t>
            </a:r>
            <a:r>
              <a:rPr lang="en-US" dirty="0">
                <a:solidFill>
                  <a:schemeClr val="bg1"/>
                </a:solidFill>
              </a:rPr>
              <a:t>example of how to do clean and </a:t>
            </a:r>
            <a:r>
              <a:rPr lang="en-US" dirty="0" smtClean="0">
                <a:solidFill>
                  <a:schemeClr val="bg1"/>
                </a:solidFill>
              </a:rPr>
              <a:t>efficient OOP </a:t>
            </a:r>
            <a:r>
              <a:rPr lang="en-US" dirty="0">
                <a:solidFill>
                  <a:schemeClr val="bg1"/>
                </a:solidFill>
              </a:rPr>
              <a:t>in C, which is a language that lacks </a:t>
            </a:r>
            <a:r>
              <a:rPr lang="en-US" dirty="0" smtClean="0">
                <a:solidFill>
                  <a:schemeClr val="bg1"/>
                </a:solidFill>
              </a:rPr>
              <a:t>any OOP </a:t>
            </a:r>
            <a:r>
              <a:rPr lang="en-US" dirty="0">
                <a:solidFill>
                  <a:schemeClr val="bg1"/>
                </a:solidFill>
              </a:rPr>
              <a:t>constructs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   - </a:t>
            </a:r>
            <a:r>
              <a:rPr lang="en-US" dirty="0">
                <a:solidFill>
                  <a:schemeClr val="bg1"/>
                </a:solidFill>
              </a:rPr>
              <a:t>Robert Love, </a:t>
            </a:r>
            <a:r>
              <a:rPr lang="en-US" i="1" dirty="0">
                <a:solidFill>
                  <a:schemeClr val="bg1"/>
                </a:solidFill>
              </a:rPr>
              <a:t>Linux Kernel </a:t>
            </a:r>
            <a:r>
              <a:rPr lang="en-US" i="1" dirty="0" smtClean="0">
                <a:solidFill>
                  <a:schemeClr val="bg1"/>
                </a:solidFill>
              </a:rPr>
              <a:t>Development </a:t>
            </a:r>
            <a:r>
              <a:rPr lang="en-US" i="1" dirty="0">
                <a:solidFill>
                  <a:schemeClr val="bg1"/>
                </a:solidFill>
              </a:rPr>
              <a:t>(2nd Edition)</a:t>
            </a:r>
          </a:p>
        </p:txBody>
      </p:sp>
    </p:spTree>
    <p:extLst>
      <p:ext uri="{BB962C8B-B14F-4D97-AF65-F5344CB8AC3E}">
        <p14:creationId xmlns:p14="http://schemas.microsoft.com/office/powerpoint/2010/main" val="309069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609600"/>
          </a:xfrm>
        </p:spPr>
        <p:txBody>
          <a:bodyPr/>
          <a:lstStyle/>
          <a:p>
            <a:r>
              <a:rPr lang="en-US" sz="3200" dirty="0" smtClean="0"/>
              <a:t>Objection: If I want objects, I can build them!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Works nicely in a dynamically-typed setting with macros</a:t>
            </a:r>
          </a:p>
          <a:p>
            <a:pPr lvl="1"/>
            <a:r>
              <a:rPr lang="en-US" dirty="0" smtClean="0"/>
              <a:t>Exhibit A: PLT Scheme / Racket</a:t>
            </a:r>
          </a:p>
          <a:p>
            <a:pPr lvl="3"/>
            <a:endParaRPr lang="en-US" dirty="0"/>
          </a:p>
          <a:p>
            <a:r>
              <a:rPr lang="en-US" dirty="0" smtClean="0"/>
              <a:t>Works poorly in a statically typed language</a:t>
            </a:r>
          </a:p>
          <a:p>
            <a:pPr lvl="1"/>
            <a:r>
              <a:rPr lang="en-US" dirty="0" smtClean="0"/>
              <a:t>Certainly </a:t>
            </a:r>
            <a:r>
              <a:rPr lang="en-US" dirty="0"/>
              <a:t>possible [</a:t>
            </a:r>
            <a:r>
              <a:rPr lang="en-US" dirty="0" err="1" smtClean="0"/>
              <a:t>Kiselyov</a:t>
            </a:r>
            <a:r>
              <a:rPr lang="en-US" dirty="0"/>
              <a:t> and </a:t>
            </a:r>
            <a:r>
              <a:rPr lang="en-US" dirty="0" err="1" smtClean="0"/>
              <a:t>Lämmel</a:t>
            </a:r>
            <a:r>
              <a:rPr lang="en-US" dirty="0" smtClean="0"/>
              <a:t>, 2005]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Painful in C, Standard ML, Haskell, etc.</a:t>
            </a:r>
          </a:p>
          <a:p>
            <a:pPr lvl="2"/>
            <a:r>
              <a:rPr lang="en-US" dirty="0" smtClean="0"/>
              <a:t>No built-in type gives you exactly what you want</a:t>
            </a:r>
          </a:p>
          <a:p>
            <a:pPr lvl="2"/>
            <a:r>
              <a:rPr lang="en-US" dirty="0" smtClean="0"/>
              <a:t>Annoying object packing/unpacking is necessary</a:t>
            </a:r>
          </a:p>
          <a:p>
            <a:pPr lvl="2"/>
            <a:r>
              <a:rPr lang="en-US" dirty="0" smtClean="0"/>
              <a:t>Feels like an encoding, rather than a natural expression of ideas</a:t>
            </a:r>
          </a:p>
          <a:p>
            <a:pPr lvl="1"/>
            <a:r>
              <a:rPr lang="en-US" dirty="0" smtClean="0"/>
              <a:t>Typed Racket works because of special OO types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Programmers do it when really necessary</a:t>
            </a:r>
          </a:p>
          <a:p>
            <a:pPr lvl="1"/>
            <a:r>
              <a:rPr lang="en-US" i="1" dirty="0"/>
              <a:t>c</a:t>
            </a:r>
            <a:r>
              <a:rPr lang="en-US" i="1" dirty="0" smtClean="0"/>
              <a:t>f.</a:t>
            </a:r>
            <a:r>
              <a:rPr lang="en-US" dirty="0" smtClean="0"/>
              <a:t> GTK+ GUI framework, Microsoft COM, Linux drivers, etc.</a:t>
            </a:r>
          </a:p>
          <a:p>
            <a:pPr lvl="1"/>
            <a:r>
              <a:rPr lang="en-US" dirty="0" smtClean="0"/>
              <a:t>My take: people only do this if OO languages are excluded </a:t>
            </a:r>
            <a:r>
              <a:rPr lang="en-US" i="1" dirty="0" smtClean="0"/>
              <a:t>a priori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3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Ecosystems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91538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b="1" i="1" dirty="0" smtClean="0">
                <a:solidFill>
                  <a:srgbClr val="002060"/>
                </a:solidFill>
              </a:rPr>
              <a:t>software </a:t>
            </a:r>
            <a:r>
              <a:rPr lang="en-US" b="1" i="1" dirty="0">
                <a:solidFill>
                  <a:srgbClr val="002060"/>
                </a:solidFill>
              </a:rPr>
              <a:t>ecosystem </a:t>
            </a:r>
            <a:r>
              <a:rPr lang="en-US" dirty="0"/>
              <a:t>is a “set of software solutions that </a:t>
            </a:r>
            <a:r>
              <a:rPr lang="en-US" dirty="0" smtClean="0"/>
              <a:t>enable</a:t>
            </a:r>
            <a:r>
              <a:rPr lang="en-US" dirty="0"/>
              <a:t>, support, and automate the activities...[of] </a:t>
            </a:r>
            <a:r>
              <a:rPr lang="en-US" dirty="0" smtClean="0"/>
              <a:t>actors in </a:t>
            </a:r>
            <a:r>
              <a:rPr lang="en-US" dirty="0"/>
              <a:t>the associated social or business </a:t>
            </a:r>
            <a:r>
              <a:rPr lang="en-US" dirty="0" smtClean="0"/>
              <a:t>ecosystem” [Bosch, 2009]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err="1" smtClean="0"/>
              <a:t>iOS</a:t>
            </a:r>
            <a:r>
              <a:rPr lang="en-US" dirty="0" smtClean="0"/>
              <a:t>, Android, Windows, Microsoft Office, Eclipse, Amazon Marketplace, …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Ecosystems have enormous </a:t>
            </a:r>
            <a:r>
              <a:rPr lang="en-US" b="1" dirty="0" smtClean="0">
                <a:solidFill>
                  <a:srgbClr val="002060"/>
                </a:solidFill>
              </a:rPr>
              <a:t>economic impact</a:t>
            </a:r>
          </a:p>
          <a:p>
            <a:pPr lvl="1"/>
            <a:r>
              <a:rPr lang="en-US" dirty="0" smtClean="0"/>
              <a:t>Driven by </a:t>
            </a:r>
            <a:r>
              <a:rPr lang="en-US" dirty="0"/>
              <a:t>network effects [Katz and </a:t>
            </a:r>
            <a:r>
              <a:rPr lang="en-US" dirty="0" smtClean="0"/>
              <a:t>Shapiro, 1985]</a:t>
            </a:r>
          </a:p>
          <a:p>
            <a:pPr lvl="1"/>
            <a:r>
              <a:rPr lang="en-US" dirty="0" smtClean="0"/>
              <a:t>Top 5 tech firms control or dominate an ecosystem</a:t>
            </a:r>
          </a:p>
          <a:p>
            <a:pPr lvl="2"/>
            <a:r>
              <a:rPr lang="en-US" dirty="0" smtClean="0"/>
              <a:t>Apple, </a:t>
            </a:r>
            <a:r>
              <a:rPr lang="en-US" dirty="0" err="1" smtClean="0"/>
              <a:t>Microsft</a:t>
            </a:r>
            <a:r>
              <a:rPr lang="en-US" dirty="0" smtClean="0"/>
              <a:t>, IBM, Samsung, Google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Ecosystems require </a:t>
            </a:r>
            <a:r>
              <a:rPr lang="en-US" b="1" dirty="0" smtClean="0">
                <a:solidFill>
                  <a:srgbClr val="002060"/>
                </a:solidFill>
              </a:rPr>
              <a:t>first-class interoperability</a:t>
            </a:r>
          </a:p>
          <a:p>
            <a:pPr lvl="1"/>
            <a:r>
              <a:rPr lang="en-US" dirty="0" smtClean="0"/>
              <a:t>Critical to achieving benefit from network effects</a:t>
            </a:r>
          </a:p>
          <a:p>
            <a:pPr lvl="1"/>
            <a:r>
              <a:rPr lang="en-US" dirty="0"/>
              <a:t>“the architecture provides a formalization of the </a:t>
            </a:r>
            <a:r>
              <a:rPr lang="en-US" dirty="0" smtClean="0"/>
              <a:t>rules of </a:t>
            </a:r>
            <a:r>
              <a:rPr lang="en-US" dirty="0"/>
              <a:t>interoperability and hence teams can, to a large </a:t>
            </a:r>
            <a:r>
              <a:rPr lang="en-US" dirty="0" smtClean="0"/>
              <a:t>extent</a:t>
            </a:r>
            <a:r>
              <a:rPr lang="en-US" dirty="0"/>
              <a:t>, operate independently</a:t>
            </a:r>
            <a:r>
              <a:rPr lang="en-US" dirty="0" smtClean="0"/>
              <a:t>”</a:t>
            </a:r>
            <a:r>
              <a:rPr lang="en-US" dirty="0"/>
              <a:t> [Bosch, 2009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3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Devices: Android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3098125"/>
            <a:ext cx="8053883" cy="3302675"/>
          </a:xfrm>
        </p:spPr>
        <p:txBody>
          <a:bodyPr>
            <a:normAutofit/>
          </a:bodyPr>
          <a:lstStyle/>
          <a:p>
            <a:r>
              <a:rPr lang="en-US" dirty="0" smtClean="0"/>
              <a:t>Network effects (apps) give Android value</a:t>
            </a:r>
          </a:p>
          <a:p>
            <a:r>
              <a:rPr lang="en-US" dirty="0" smtClean="0"/>
              <a:t>Apps build on each other</a:t>
            </a:r>
          </a:p>
          <a:p>
            <a:pPr lvl="1"/>
            <a:r>
              <a:rPr lang="en-US" dirty="0" smtClean="0"/>
              <a:t>Example: contact managers</a:t>
            </a:r>
          </a:p>
          <a:p>
            <a:pPr lvl="2"/>
            <a:r>
              <a:rPr lang="en-US" dirty="0" err="1" smtClean="0"/>
              <a:t>Smartr</a:t>
            </a:r>
            <a:r>
              <a:rPr lang="en-US" dirty="0" smtClean="0"/>
              <a:t> Contacts is a drop-in replacement for the default contact manager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hone, email apps can use </a:t>
            </a:r>
            <a:r>
              <a:rPr lang="en-US" dirty="0" err="1" smtClean="0"/>
              <a:t>Smartr</a:t>
            </a:r>
            <a:r>
              <a:rPr lang="en-US" dirty="0" smtClean="0"/>
              <a:t> Contacts </a:t>
            </a:r>
            <a:r>
              <a:rPr lang="en-US" i="1" dirty="0" smtClean="0"/>
              <a:t>without preplanning</a:t>
            </a:r>
          </a:p>
          <a:p>
            <a:pPr lvl="1"/>
            <a:r>
              <a:rPr lang="en-US" dirty="0" smtClean="0"/>
              <a:t>Enabled by service abstraction interfaces</a:t>
            </a:r>
          </a:p>
          <a:p>
            <a:pPr lvl="2"/>
            <a:r>
              <a:rPr lang="en-US" dirty="0" smtClean="0"/>
              <a:t>Android keeps a list of heterogeneous </a:t>
            </a:r>
            <a:r>
              <a:rPr lang="en-US" dirty="0" err="1" smtClean="0"/>
              <a:t>ContentProvider</a:t>
            </a:r>
            <a:r>
              <a:rPr lang="en-US" dirty="0" smtClean="0"/>
              <a:t> implementations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29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715000" y="1066801"/>
            <a:ext cx="3153804" cy="2209800"/>
            <a:chOff x="5153127" y="1066800"/>
            <a:chExt cx="3715678" cy="2528593"/>
          </a:xfrm>
        </p:grpSpPr>
        <p:pic>
          <p:nvPicPr>
            <p:cNvPr id="5" name="Picture 16" descr="http://media.idownloadblog.com/wp-content/uploads/2012/02/smartr-contacts-icon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6799" y="2393386"/>
              <a:ext cx="1202006" cy="1202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0" descr="https://www.google.com/help/hc/images/android/android_ug_40/ic_launcher_shortcut_contact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6799" y="1066800"/>
              <a:ext cx="1202006" cy="12020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2" descr="http://t3.gstatic.com/images?q=tbn:ANd9GcQ6lHdCwXdaQB1xEJ2DhfeogZt_NaI_DgbPscw9b3NdyNO17By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3127" y="1478333"/>
              <a:ext cx="1580946" cy="15809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" name="Straight Arrow Connector 7"/>
            <p:cNvCxnSpPr>
              <a:endCxn id="6" idx="1"/>
            </p:cNvCxnSpPr>
            <p:nvPr/>
          </p:nvCxnSpPr>
          <p:spPr>
            <a:xfrm flipV="1">
              <a:off x="6491288" y="1667803"/>
              <a:ext cx="1175511" cy="601003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endCxn id="5" idx="1"/>
            </p:cNvCxnSpPr>
            <p:nvPr/>
          </p:nvCxnSpPr>
          <p:spPr>
            <a:xfrm>
              <a:off x="6491288" y="2268806"/>
              <a:ext cx="1175511" cy="725584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304800" y="1066800"/>
            <a:ext cx="7696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/>
              <a:t>class </a:t>
            </a:r>
            <a:r>
              <a:rPr lang="en-US" sz="1800" dirty="0" err="1"/>
              <a:t>ContentProvider</a:t>
            </a:r>
            <a:r>
              <a:rPr lang="en-US" sz="1800" dirty="0"/>
              <a:t> {</a:t>
            </a:r>
          </a:p>
          <a:p>
            <a:r>
              <a:rPr lang="en-US" sz="1800" dirty="0" smtClean="0"/>
              <a:t>   </a:t>
            </a:r>
            <a:r>
              <a:rPr lang="en-US" sz="1800" b="1" dirty="0" smtClean="0"/>
              <a:t>abstract </a:t>
            </a:r>
            <a:r>
              <a:rPr lang="en-US" sz="1800" dirty="0"/>
              <a:t>Cursor query(Uri </a:t>
            </a:r>
            <a:r>
              <a:rPr lang="en-US" sz="1800" dirty="0" err="1"/>
              <a:t>uri</a:t>
            </a:r>
            <a:r>
              <a:rPr lang="en-US" sz="1800" dirty="0"/>
              <a:t>, ...);</a:t>
            </a:r>
          </a:p>
          <a:p>
            <a:r>
              <a:rPr lang="en-US" sz="1800" dirty="0" smtClean="0"/>
              <a:t>   </a:t>
            </a:r>
            <a:r>
              <a:rPr lang="en-US" sz="1800" b="1" dirty="0" smtClean="0"/>
              <a:t>abstract </a:t>
            </a:r>
            <a:r>
              <a:rPr lang="en-US" sz="1800" b="1" dirty="0" err="1"/>
              <a:t>int</a:t>
            </a:r>
            <a:r>
              <a:rPr lang="en-US" sz="1800" b="1" dirty="0"/>
              <a:t> </a:t>
            </a:r>
            <a:r>
              <a:rPr lang="en-US" sz="1800" dirty="0"/>
              <a:t>insert(Uri </a:t>
            </a:r>
            <a:r>
              <a:rPr lang="en-US" sz="1800" dirty="0" err="1" smtClean="0"/>
              <a:t>uri</a:t>
            </a:r>
            <a:r>
              <a:rPr lang="en-US" sz="1800" dirty="0" smtClean="0"/>
              <a:t>, </a:t>
            </a:r>
            <a:r>
              <a:rPr lang="en-US" sz="1800" dirty="0" err="1" smtClean="0"/>
              <a:t>ContentValues</a:t>
            </a:r>
            <a:r>
              <a:rPr lang="en-US" sz="1800" dirty="0" smtClean="0"/>
              <a:t> </a:t>
            </a:r>
            <a:r>
              <a:rPr lang="en-US" sz="1800" dirty="0" err="1"/>
              <a:t>vals</a:t>
            </a:r>
            <a:r>
              <a:rPr lang="en-US" sz="1800" dirty="0"/>
              <a:t>);</a:t>
            </a:r>
          </a:p>
          <a:p>
            <a:r>
              <a:rPr lang="en-US" sz="1800" dirty="0" smtClean="0"/>
              <a:t>   </a:t>
            </a:r>
            <a:r>
              <a:rPr lang="en-US" sz="1800" b="1" dirty="0" smtClean="0"/>
              <a:t>abstract </a:t>
            </a:r>
            <a:r>
              <a:rPr lang="en-US" sz="1800" dirty="0"/>
              <a:t>Uri update(Uri </a:t>
            </a:r>
            <a:r>
              <a:rPr lang="en-US" sz="1800" dirty="0" err="1" smtClean="0"/>
              <a:t>uri</a:t>
            </a:r>
            <a:r>
              <a:rPr lang="en-US" sz="1800" dirty="0" smtClean="0"/>
              <a:t>, </a:t>
            </a:r>
            <a:r>
              <a:rPr lang="en-US" sz="1800" dirty="0" err="1" smtClean="0"/>
              <a:t>ContentValues</a:t>
            </a:r>
            <a:r>
              <a:rPr lang="en-US" sz="1800" dirty="0" smtClean="0"/>
              <a:t> </a:t>
            </a:r>
            <a:r>
              <a:rPr lang="en-US" sz="1800" dirty="0" err="1"/>
              <a:t>vals</a:t>
            </a:r>
            <a:r>
              <a:rPr lang="en-US" sz="1800" dirty="0" smtClean="0"/>
              <a:t>, ...);</a:t>
            </a:r>
            <a:endParaRPr lang="en-US" sz="1800" dirty="0"/>
          </a:p>
          <a:p>
            <a:r>
              <a:rPr lang="en-US" sz="1800" b="1" dirty="0" smtClean="0"/>
              <a:t>   abstract </a:t>
            </a:r>
            <a:r>
              <a:rPr lang="en-US" sz="1800" b="1" dirty="0" err="1"/>
              <a:t>int</a:t>
            </a:r>
            <a:r>
              <a:rPr lang="en-US" sz="1800" b="1" dirty="0"/>
              <a:t> </a:t>
            </a:r>
            <a:r>
              <a:rPr lang="en-US" sz="1800" dirty="0"/>
              <a:t>delete(Uri </a:t>
            </a:r>
            <a:r>
              <a:rPr lang="en-US" sz="1800" dirty="0" err="1"/>
              <a:t>uri</a:t>
            </a:r>
            <a:r>
              <a:rPr lang="en-US" sz="1800" dirty="0"/>
              <a:t>, ...);</a:t>
            </a:r>
          </a:p>
          <a:p>
            <a:r>
              <a:rPr lang="en-US" sz="1800" i="1" dirty="0" smtClean="0"/>
              <a:t>   ... </a:t>
            </a:r>
            <a:r>
              <a:rPr lang="en-US" sz="1800" i="1" dirty="0"/>
              <a:t>// other methods not shown</a:t>
            </a:r>
          </a:p>
          <a:p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0641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Object-Oriented Programming </a:t>
            </a:r>
            <a:r>
              <a:rPr lang="en-US" sz="3200" dirty="0" smtClean="0"/>
              <a:t>is Influential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Major conferences: OOPSLA, ECOOP</a:t>
            </a:r>
          </a:p>
          <a:p>
            <a:r>
              <a:rPr lang="en-US" dirty="0" smtClean="0"/>
              <a:t>Turing awards for Dahl and </a:t>
            </a:r>
            <a:r>
              <a:rPr lang="en-US" dirty="0" err="1" smtClean="0"/>
              <a:t>Nygaard</a:t>
            </a:r>
            <a:r>
              <a:rPr lang="en-US" dirty="0" smtClean="0"/>
              <a:t>, and Kay</a:t>
            </a:r>
          </a:p>
          <a:p>
            <a:r>
              <a:rPr lang="en-US" dirty="0" smtClean="0"/>
              <a:t>Other measures of popularity</a:t>
            </a:r>
          </a:p>
          <a:p>
            <a:pPr lvl="1"/>
            <a:r>
              <a:rPr lang="en-US" dirty="0" smtClean="0"/>
              <a:t>Langpop.com: 6-8 of most popular languages</a:t>
            </a:r>
          </a:p>
          <a:p>
            <a:pPr lvl="1"/>
            <a:r>
              <a:rPr lang="en-US" dirty="0" err="1" smtClean="0"/>
              <a:t>SourceForge</a:t>
            </a:r>
            <a:r>
              <a:rPr lang="en-US" dirty="0" smtClean="0"/>
              <a:t>: Java, C++ most popular</a:t>
            </a:r>
          </a:p>
          <a:p>
            <a:pPr lvl="1"/>
            <a:r>
              <a:rPr lang="en-US" dirty="0" err="1" smtClean="0"/>
              <a:t>GitHub</a:t>
            </a:r>
            <a:r>
              <a:rPr lang="en-US" dirty="0" smtClean="0"/>
              <a:t>: JavaScript, Ruby most popular</a:t>
            </a:r>
          </a:p>
          <a:p>
            <a:pPr lvl="1"/>
            <a:r>
              <a:rPr lang="en-US" dirty="0" smtClean="0"/>
              <a:t>Significant use of OO </a:t>
            </a:r>
            <a:r>
              <a:rPr lang="en-US" dirty="0" smtClean="0"/>
              <a:t>design even </a:t>
            </a:r>
            <a:r>
              <a:rPr lang="en-US" dirty="0" smtClean="0"/>
              <a:t>in procedural languages</a:t>
            </a:r>
          </a:p>
          <a:p>
            <a:pPr lvl="2"/>
            <a:r>
              <a:rPr lang="en-US" dirty="0" smtClean="0"/>
              <a:t>Examples: GTK+, Linux kernel, etc.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Why this success?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0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essence of objects is </a:t>
            </a:r>
            <a:r>
              <a:rPr lang="en-US" b="1" dirty="0" smtClean="0">
                <a:solidFill>
                  <a:srgbClr val="002060"/>
                </a:solidFill>
              </a:rPr>
              <a:t>dispatch</a:t>
            </a:r>
            <a:r>
              <a:rPr lang="en-US" dirty="0" smtClean="0"/>
              <a:t>, or </a:t>
            </a:r>
            <a:r>
              <a:rPr lang="en-US" b="1" dirty="0" smtClean="0">
                <a:solidFill>
                  <a:srgbClr val="002060"/>
                </a:solidFill>
              </a:rPr>
              <a:t>service abstraction</a:t>
            </a:r>
          </a:p>
          <a:p>
            <a:r>
              <a:rPr lang="en-US" dirty="0" smtClean="0"/>
              <a:t>Dispatch uniquely provides </a:t>
            </a:r>
            <a:r>
              <a:rPr lang="en-US" b="1" dirty="0" smtClean="0">
                <a:solidFill>
                  <a:srgbClr val="002060"/>
                </a:solidFill>
              </a:rPr>
              <a:t>first-class interoperability</a:t>
            </a:r>
          </a:p>
          <a:p>
            <a:r>
              <a:rPr lang="en-US" dirty="0" smtClean="0"/>
              <a:t>First-class interoperability is critical to </a:t>
            </a:r>
            <a:r>
              <a:rPr lang="en-US" b="1" dirty="0" smtClean="0">
                <a:solidFill>
                  <a:srgbClr val="002060"/>
                </a:solidFill>
              </a:rPr>
              <a:t>frameworks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002060"/>
                </a:solidFill>
              </a:rPr>
              <a:t>ecosystems</a:t>
            </a:r>
          </a:p>
          <a:p>
            <a:r>
              <a:rPr lang="en-US" dirty="0" smtClean="0"/>
              <a:t>Frameworks and ecosystems are </a:t>
            </a:r>
            <a:r>
              <a:rPr lang="en-US" b="1" dirty="0" smtClean="0">
                <a:solidFill>
                  <a:srgbClr val="002060"/>
                </a:solidFill>
              </a:rPr>
              <a:t>economically critical </a:t>
            </a:r>
            <a:r>
              <a:rPr lang="en-US" dirty="0" smtClean="0"/>
              <a:t>to the software industry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2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first-class modules to languages </a:t>
            </a:r>
            <a:r>
              <a:rPr lang="en-US" dirty="0" smtClean="0"/>
              <a:t>without </a:t>
            </a:r>
            <a:r>
              <a:rPr lang="en-US" dirty="0"/>
              <a:t>objects will promote framework-like </a:t>
            </a:r>
            <a:r>
              <a:rPr lang="en-US" dirty="0" smtClean="0"/>
              <a:t>designs</a:t>
            </a:r>
          </a:p>
          <a:p>
            <a:endParaRPr lang="en-US" dirty="0"/>
          </a:p>
          <a:p>
            <a:r>
              <a:rPr lang="en-US" dirty="0"/>
              <a:t>Fully parametric module systems will be more practical with OO types than with ADT </a:t>
            </a:r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6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Empirical validation for the benefits of </a:t>
            </a:r>
            <a:r>
              <a:rPr lang="en-US" dirty="0" smtClean="0"/>
              <a:t>interoperability</a:t>
            </a:r>
          </a:p>
          <a:p>
            <a:r>
              <a:rPr lang="en-US" dirty="0" smtClean="0"/>
              <a:t>Exploration of other possible benefits of OO</a:t>
            </a:r>
          </a:p>
          <a:p>
            <a:pPr lvl="1"/>
            <a:r>
              <a:rPr lang="en-US" dirty="0" smtClean="0"/>
              <a:t>Psychology</a:t>
            </a:r>
          </a:p>
          <a:p>
            <a:pPr lvl="1"/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43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essence of objects is </a:t>
            </a:r>
            <a:r>
              <a:rPr lang="en-US" b="1" dirty="0" smtClean="0">
                <a:solidFill>
                  <a:srgbClr val="002060"/>
                </a:solidFill>
              </a:rPr>
              <a:t>dispatch</a:t>
            </a:r>
            <a:r>
              <a:rPr lang="en-US" dirty="0" smtClean="0"/>
              <a:t>, or </a:t>
            </a:r>
            <a:r>
              <a:rPr lang="en-US" b="1" dirty="0" smtClean="0">
                <a:solidFill>
                  <a:srgbClr val="002060"/>
                </a:solidFill>
              </a:rPr>
              <a:t>service abstraction</a:t>
            </a:r>
          </a:p>
          <a:p>
            <a:r>
              <a:rPr lang="en-US" dirty="0" smtClean="0"/>
              <a:t>Dispatch uniquely provides </a:t>
            </a:r>
            <a:r>
              <a:rPr lang="en-US" b="1" dirty="0" smtClean="0">
                <a:solidFill>
                  <a:srgbClr val="002060"/>
                </a:solidFill>
              </a:rPr>
              <a:t>first-class interoperability</a:t>
            </a:r>
          </a:p>
          <a:p>
            <a:r>
              <a:rPr lang="en-US" dirty="0" smtClean="0"/>
              <a:t>First-class interoperability is critical to </a:t>
            </a:r>
            <a:r>
              <a:rPr lang="en-US" b="1" dirty="0" smtClean="0">
                <a:solidFill>
                  <a:srgbClr val="002060"/>
                </a:solidFill>
              </a:rPr>
              <a:t>frameworks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002060"/>
                </a:solidFill>
              </a:rPr>
              <a:t>ecosystems</a:t>
            </a:r>
          </a:p>
          <a:p>
            <a:r>
              <a:rPr lang="en-US" dirty="0" smtClean="0"/>
              <a:t>Frameworks and ecosystems are economically critical to the software industry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93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OOP </a:t>
            </a:r>
            <a:r>
              <a:rPr lang="en-US" dirty="0"/>
              <a:t>H</a:t>
            </a:r>
            <a:r>
              <a:rPr lang="en-US" dirty="0" smtClean="0"/>
              <a:t>as </a:t>
            </a:r>
            <a:r>
              <a:rPr lang="en-US" dirty="0"/>
              <a:t>B</a:t>
            </a:r>
            <a:r>
              <a:rPr lang="en-US" dirty="0" smtClean="0"/>
              <a:t>een Criticized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“I find OOP </a:t>
            </a:r>
            <a:r>
              <a:rPr lang="en-US" b="1" dirty="0"/>
              <a:t>technically unsound… </a:t>
            </a:r>
            <a:r>
              <a:rPr lang="en-US" b="1" dirty="0" smtClean="0"/>
              <a:t>philosophically </a:t>
            </a:r>
            <a:r>
              <a:rPr lang="en-US" b="1" dirty="0"/>
              <a:t>unsound… [and] methodologically wrong.</a:t>
            </a:r>
            <a:r>
              <a:rPr lang="en-US" dirty="0"/>
              <a:t>”</a:t>
            </a:r>
          </a:p>
          <a:p>
            <a:pPr marL="0" indent="0">
              <a:buNone/>
            </a:pPr>
            <a:r>
              <a:rPr lang="en-US" dirty="0"/>
              <a:t>             - </a:t>
            </a:r>
            <a:r>
              <a:rPr lang="en-US" dirty="0" smtClean="0"/>
              <a:t>Alexander </a:t>
            </a:r>
            <a:r>
              <a:rPr lang="en-US" dirty="0" err="1" smtClean="0"/>
              <a:t>Stepanov</a:t>
            </a:r>
            <a:r>
              <a:rPr lang="en-US" dirty="0"/>
              <a:t>, developer of the C++ STL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1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has OOP been successful?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9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has OOP been successful?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“…it </a:t>
            </a:r>
            <a:r>
              <a:rPr lang="en-US" dirty="0"/>
              <a:t>was </a:t>
            </a:r>
            <a:r>
              <a:rPr lang="en-US" dirty="0" smtClean="0"/>
              <a:t>hyped [and</a:t>
            </a:r>
            <a:r>
              <a:rPr lang="en-US" dirty="0"/>
              <a:t>] it created a </a:t>
            </a:r>
            <a:r>
              <a:rPr lang="en-US" dirty="0" smtClean="0"/>
              <a:t>new</a:t>
            </a:r>
            <a:br>
              <a:rPr lang="en-US" dirty="0" smtClean="0"/>
            </a:br>
            <a:r>
              <a:rPr lang="en-US" dirty="0" smtClean="0"/>
              <a:t>software </a:t>
            </a:r>
            <a:r>
              <a:rPr lang="en-US" dirty="0"/>
              <a:t>industry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r>
              <a:rPr lang="en-US" dirty="0" smtClean="0"/>
              <a:t>   - Joe Armstrong, designer of </a:t>
            </a:r>
            <a:r>
              <a:rPr lang="en-US" dirty="0" err="1" smtClean="0"/>
              <a:t>Erlang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Marketing/adoption played </a:t>
            </a:r>
            <a:r>
              <a:rPr lang="en-US" dirty="0" smtClean="0">
                <a:solidFill>
                  <a:srgbClr val="002060"/>
                </a:solidFill>
              </a:rPr>
              <a:t>a role in the ascent of OOP.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But were there also genuine advantages of OOP?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8" descr="C:\Users\aldrich\AppData\Local\Microsoft\Windows\Temporary Internet Files\Content.IE5\RBGEGL70\MC90002348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249179"/>
            <a:ext cx="2057400" cy="224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46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has OOP been successful?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“the object-oriented paradigm...</a:t>
            </a:r>
            <a:r>
              <a:rPr lang="en-US" dirty="0" smtClean="0"/>
              <a:t>is</a:t>
            </a:r>
            <a:br>
              <a:rPr lang="en-US" dirty="0" smtClean="0"/>
            </a:br>
            <a:r>
              <a:rPr lang="en-US" dirty="0" smtClean="0"/>
              <a:t>consistent </a:t>
            </a:r>
            <a:r>
              <a:rPr lang="en-US" dirty="0"/>
              <a:t>with the natural way </a:t>
            </a:r>
            <a:r>
              <a:rPr lang="en-US" dirty="0" smtClean="0"/>
              <a:t>of</a:t>
            </a:r>
            <a:br>
              <a:rPr lang="en-US" dirty="0" smtClean="0"/>
            </a:br>
            <a:r>
              <a:rPr lang="en-US" dirty="0" smtClean="0"/>
              <a:t>human thinking</a:t>
            </a:r>
            <a:r>
              <a:rPr lang="en-US" dirty="0"/>
              <a:t>”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[</a:t>
            </a:r>
            <a:r>
              <a:rPr lang="en-US" dirty="0" err="1" smtClean="0"/>
              <a:t>Schwill</a:t>
            </a:r>
            <a:r>
              <a:rPr lang="en-US" dirty="0" smtClean="0"/>
              <a:t>, 1994]</a:t>
            </a:r>
          </a:p>
          <a:p>
            <a:pPr marL="0" indent="0"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OOP </a:t>
            </a:r>
            <a:r>
              <a:rPr lang="en-US" dirty="0" smtClean="0">
                <a:solidFill>
                  <a:srgbClr val="002060"/>
                </a:solidFill>
              </a:rPr>
              <a:t>may have psychological benefits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en-US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	</a:t>
            </a:r>
            <a:r>
              <a:rPr lang="en-US" b="1" dirty="0" smtClean="0">
                <a:solidFill>
                  <a:srgbClr val="002060"/>
                </a:solidFill>
              </a:rPr>
              <a:t>But is </a:t>
            </a:r>
            <a:r>
              <a:rPr lang="en-US" b="1" dirty="0" smtClean="0">
                <a:solidFill>
                  <a:srgbClr val="002060"/>
                </a:solidFill>
              </a:rPr>
              <a:t>there a technical characteristic </a:t>
            </a:r>
            <a:r>
              <a:rPr lang="en-US" b="1" dirty="0" smtClean="0">
                <a:solidFill>
                  <a:srgbClr val="002060"/>
                </a:solidFill>
              </a:rPr>
              <a:t>of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	OOP that is critical for modern software?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 descr="C:\Users\aldrich\AppData\Local\Microsoft\Windows\Temporary Internet Files\Content.IE5\QG5I2D9D\MC90029621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990600"/>
            <a:ext cx="308876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aldrich\AppData\Local\Microsoft\Windows\Temporary Internet Files\Content.IE5\NQLNOG12\MC90044127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842" y="3810000"/>
            <a:ext cx="1926958" cy="1926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02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kind of technical characteristic?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Talk Outline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technical characteristic </a:t>
            </a:r>
            <a:r>
              <a:rPr lang="en-US" b="1" dirty="0" smtClean="0">
                <a:solidFill>
                  <a:srgbClr val="002060"/>
                </a:solidFill>
              </a:rPr>
              <a:t>unique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to objects</a:t>
            </a:r>
          </a:p>
          <a:p>
            <a:pPr marL="850900" lvl="1" indent="-514350"/>
            <a:r>
              <a:rPr lang="en-US" dirty="0" smtClean="0"/>
              <a:t>Addressed in Cook’s 2009 Onward! Essay</a:t>
            </a:r>
          </a:p>
          <a:p>
            <a:pPr marL="850900" lvl="1" indent="-514350"/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That has a </a:t>
            </a:r>
            <a:r>
              <a:rPr lang="en-US" b="1" dirty="0" smtClean="0">
                <a:solidFill>
                  <a:srgbClr val="002060"/>
                </a:solidFill>
              </a:rPr>
              <a:t>big impact</a:t>
            </a:r>
          </a:p>
          <a:p>
            <a:pPr marL="850900" lvl="1" indent="-514350"/>
            <a:r>
              <a:rPr lang="en-US" dirty="0" smtClean="0"/>
              <a:t>Our focus: why that characteristic matters</a:t>
            </a:r>
          </a:p>
          <a:p>
            <a:pPr marL="850900" lvl="1" indent="-514350"/>
            <a:r>
              <a:rPr lang="en-US" dirty="0" smtClean="0"/>
              <a:t>I.e. how it affects </a:t>
            </a:r>
            <a:r>
              <a:rPr lang="en-US" b="1" dirty="0" smtClean="0">
                <a:solidFill>
                  <a:srgbClr val="002060"/>
                </a:solidFill>
              </a:rPr>
              <a:t>in-the-large software development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F4ED-7A13-4241-AC4C-9FCA6AB2C66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5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OOP Unique?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807179" cy="5181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Candidates: key features of OOP</a:t>
            </a:r>
          </a:p>
          <a:p>
            <a:r>
              <a:rPr lang="en-US" dirty="0" smtClean="0"/>
              <a:t>Encapsulation?</a:t>
            </a:r>
          </a:p>
          <a:p>
            <a:pPr lvl="1"/>
            <a:r>
              <a:rPr lang="en-US" dirty="0" smtClean="0"/>
              <a:t>Abstract </a:t>
            </a:r>
            <a:r>
              <a:rPr lang="en-US" dirty="0" smtClean="0"/>
              <a:t>data </a:t>
            </a:r>
            <a:r>
              <a:rPr lang="en-US" dirty="0" smtClean="0"/>
              <a:t>types (ADTs) also provide encapsulation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Inheritance?</a:t>
            </a:r>
          </a:p>
          <a:p>
            <a:pPr lvl="1"/>
            <a:r>
              <a:rPr lang="en-US" dirty="0" smtClean="0"/>
              <a:t>Neither universal nor unique in OOPLs</a:t>
            </a:r>
          </a:p>
          <a:p>
            <a:pPr lvl="1"/>
            <a:r>
              <a:rPr lang="en-US" dirty="0" smtClean="0"/>
              <a:t>Worth studying, but not our focus</a:t>
            </a:r>
            <a:endParaRPr lang="en-US" dirty="0" smtClean="0"/>
          </a:p>
          <a:p>
            <a:pPr lvl="4"/>
            <a:endParaRPr lang="en-US" dirty="0" smtClean="0"/>
          </a:p>
          <a:p>
            <a:r>
              <a:rPr lang="en-US" dirty="0" smtClean="0"/>
              <a:t>Polymorphism/</a:t>
            </a:r>
            <a:r>
              <a:rPr lang="en-US" dirty="0" smtClean="0"/>
              <a:t>Dynamic dispatch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Every OOPL </a:t>
            </a:r>
            <a:r>
              <a:rPr lang="en-US" dirty="0" smtClean="0"/>
              <a:t>has </a:t>
            </a:r>
            <a:r>
              <a:rPr lang="en-US" dirty="0" smtClean="0"/>
              <a:t>dynamic dispatch</a:t>
            </a:r>
            <a:endParaRPr lang="en-US" dirty="0" smtClean="0"/>
          </a:p>
          <a:p>
            <a:pPr lvl="1"/>
            <a:r>
              <a:rPr lang="en-US" dirty="0" smtClean="0"/>
              <a:t>Distinguishes </a:t>
            </a:r>
            <a:r>
              <a:rPr lang="en-US" dirty="0" smtClean="0"/>
              <a:t>objects from </a:t>
            </a:r>
            <a:r>
              <a:rPr lang="en-US" dirty="0" smtClean="0"/>
              <a:t>ADTs</a:t>
            </a:r>
          </a:p>
        </p:txBody>
      </p:sp>
      <p:sp>
        <p:nvSpPr>
          <p:cNvPr id="5" name="Cube 4"/>
          <p:cNvSpPr/>
          <p:nvPr/>
        </p:nvSpPr>
        <p:spPr>
          <a:xfrm>
            <a:off x="6292746" y="1700927"/>
            <a:ext cx="1143000" cy="1128347"/>
          </a:xfrm>
          <a:prstGeom prst="cube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8001000" y="2829274"/>
            <a:ext cx="990600" cy="1491762"/>
            <a:chOff x="8001000" y="2829274"/>
            <a:chExt cx="990600" cy="1491762"/>
          </a:xfrm>
        </p:grpSpPr>
        <p:sp>
          <p:nvSpPr>
            <p:cNvPr id="6" name="Rectangle 5"/>
            <p:cNvSpPr/>
            <p:nvPr/>
          </p:nvSpPr>
          <p:spPr>
            <a:xfrm>
              <a:off x="8001000" y="2829274"/>
              <a:ext cx="990600" cy="477053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001000" y="3843983"/>
              <a:ext cx="990600" cy="477053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8396755" y="3306327"/>
              <a:ext cx="213845" cy="232856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8" idx="3"/>
              <a:endCxn id="7" idx="0"/>
            </p:cNvCxnSpPr>
            <p:nvPr/>
          </p:nvCxnSpPr>
          <p:spPr>
            <a:xfrm flipH="1">
              <a:off x="8496300" y="3539183"/>
              <a:ext cx="7378" cy="3048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5843110" y="4343400"/>
            <a:ext cx="3224690" cy="2246427"/>
            <a:chOff x="5843110" y="4343400"/>
            <a:chExt cx="3224690" cy="2246427"/>
          </a:xfrm>
        </p:grpSpPr>
        <p:pic>
          <p:nvPicPr>
            <p:cNvPr id="10" name="Picture 6" descr="C:\Users\aldrich\AppData\Local\Microsoft\Windows\Temporary Internet Files\Content.IE5\NQLNOG12\MP900427623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27130" y="5213150"/>
              <a:ext cx="887303" cy="13766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7" descr="C:\Users\aldrich\AppData\Local\Microsoft\Windows\Temporary Internet Files\Content.IE5\Z4HSUUS7\MP900427655[1]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3110" y="5365069"/>
              <a:ext cx="1308866" cy="9509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111979" y="4343400"/>
              <a:ext cx="22060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a</a:t>
              </a:r>
              <a:r>
                <a:rPr lang="en-US" dirty="0" err="1" smtClean="0"/>
                <a:t>nimal.speak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cxnSp>
          <p:nvCxnSpPr>
            <p:cNvPr id="13" name="Straight Arrow Connector 12"/>
            <p:cNvCxnSpPr>
              <a:stCxn id="12" idx="2"/>
            </p:cNvCxnSpPr>
            <p:nvPr/>
          </p:nvCxnSpPr>
          <p:spPr>
            <a:xfrm flipH="1">
              <a:off x="6731732" y="4805065"/>
              <a:ext cx="483274" cy="693032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2" idx="2"/>
            </p:cNvCxnSpPr>
            <p:nvPr/>
          </p:nvCxnSpPr>
          <p:spPr>
            <a:xfrm>
              <a:off x="7215006" y="4805065"/>
              <a:ext cx="1084169" cy="693032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874409" y="5029200"/>
              <a:ext cx="12121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“meow”</a:t>
              </a:r>
              <a:endParaRPr lang="en-US" i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27130" y="4908350"/>
              <a:ext cx="10406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“woof”</a:t>
              </a:r>
              <a:endParaRPr lang="en-US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311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SR">
  <a:themeElements>
    <a:clrScheme name="isr 7">
      <a:dk1>
        <a:srgbClr val="000000"/>
      </a:dk1>
      <a:lt1>
        <a:srgbClr val="FFFFFF"/>
      </a:lt1>
      <a:dk2>
        <a:srgbClr val="000000"/>
      </a:dk2>
      <a:lt2>
        <a:srgbClr val="C69198"/>
      </a:lt2>
      <a:accent1>
        <a:srgbClr val="DDDDDD"/>
      </a:accent1>
      <a:accent2>
        <a:srgbClr val="008040"/>
      </a:accent2>
      <a:accent3>
        <a:srgbClr val="FFFFFF"/>
      </a:accent3>
      <a:accent4>
        <a:srgbClr val="000000"/>
      </a:accent4>
      <a:accent5>
        <a:srgbClr val="EBEBEB"/>
      </a:accent5>
      <a:accent6>
        <a:srgbClr val="007339"/>
      </a:accent6>
      <a:hlink>
        <a:srgbClr val="B61E33"/>
      </a:hlink>
      <a:folHlink>
        <a:srgbClr val="2A547B"/>
      </a:folHlink>
    </a:clrScheme>
    <a:fontScheme name="isr">
      <a:majorFont>
        <a:latin typeface="Geometric 231 B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64" charset="-128"/>
          </a:defRPr>
        </a:defPPr>
      </a:lstStyle>
    </a:lnDef>
  </a:objectDefaults>
  <a:extraClrSchemeLst>
    <a:extraClrScheme>
      <a:clrScheme name="isr 1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r 2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r 3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r 4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r 5">
        <a:dk1>
          <a:srgbClr val="A95644"/>
        </a:dk1>
        <a:lt1>
          <a:srgbClr val="FFFFFF"/>
        </a:lt1>
        <a:dk2>
          <a:srgbClr val="333333"/>
        </a:dk2>
        <a:lt2>
          <a:srgbClr val="FFFFFF"/>
        </a:lt2>
        <a:accent1>
          <a:srgbClr val="153956"/>
        </a:accent1>
        <a:accent2>
          <a:srgbClr val="F8CD2E"/>
        </a:accent2>
        <a:accent3>
          <a:srgbClr val="ADADAD"/>
        </a:accent3>
        <a:accent4>
          <a:srgbClr val="DADADA"/>
        </a:accent4>
        <a:accent5>
          <a:srgbClr val="AAAEB4"/>
        </a:accent5>
        <a:accent6>
          <a:srgbClr val="E1BA29"/>
        </a:accent6>
        <a:hlink>
          <a:srgbClr val="99CC00"/>
        </a:hlink>
        <a:folHlink>
          <a:srgbClr val="1E537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r 6">
        <a:dk1>
          <a:srgbClr val="000000"/>
        </a:dk1>
        <a:lt1>
          <a:srgbClr val="7F7F7F"/>
        </a:lt1>
        <a:dk2>
          <a:srgbClr val="FFFFFF"/>
        </a:dk2>
        <a:lt2>
          <a:srgbClr val="A95644"/>
        </a:lt2>
        <a:accent1>
          <a:srgbClr val="E6E6E6"/>
        </a:accent1>
        <a:accent2>
          <a:srgbClr val="F8CD2E"/>
        </a:accent2>
        <a:accent3>
          <a:srgbClr val="C0C0C0"/>
        </a:accent3>
        <a:accent4>
          <a:srgbClr val="000000"/>
        </a:accent4>
        <a:accent5>
          <a:srgbClr val="F0F0F0"/>
        </a:accent5>
        <a:accent6>
          <a:srgbClr val="E1BA29"/>
        </a:accent6>
        <a:hlink>
          <a:srgbClr val="99CC00"/>
        </a:hlink>
        <a:folHlink>
          <a:srgbClr val="1E53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r 7">
        <a:dk1>
          <a:srgbClr val="000000"/>
        </a:dk1>
        <a:lt1>
          <a:srgbClr val="FFFFFF"/>
        </a:lt1>
        <a:dk2>
          <a:srgbClr val="000000"/>
        </a:dk2>
        <a:lt2>
          <a:srgbClr val="C69198"/>
        </a:lt2>
        <a:accent1>
          <a:srgbClr val="DDDDDD"/>
        </a:accent1>
        <a:accent2>
          <a:srgbClr val="00804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007339"/>
        </a:accent6>
        <a:hlink>
          <a:srgbClr val="B61E33"/>
        </a:hlink>
        <a:folHlink>
          <a:srgbClr val="2A54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r 8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000080"/>
        </a:hlink>
        <a:folHlink>
          <a:srgbClr val="29547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ISR</Template>
  <TotalTime>25873</TotalTime>
  <Words>2085</Words>
  <Application>Microsoft Office PowerPoint</Application>
  <PresentationFormat>On-screen Show (4:3)</PresentationFormat>
  <Paragraphs>411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ISR</vt:lpstr>
      <vt:lpstr>The Power of Interoperability: Why Objects Are Inevitable</vt:lpstr>
      <vt:lpstr>Object-Oriented Programming is Widespread</vt:lpstr>
      <vt:lpstr>Object-Oriented Programming is Influential</vt:lpstr>
      <vt:lpstr>OOP Has Been Criticized</vt:lpstr>
      <vt:lpstr>Why has OOP been successful?</vt:lpstr>
      <vt:lpstr>Why has OOP been successful?</vt:lpstr>
      <vt:lpstr>Why has OOP been successful?</vt:lpstr>
      <vt:lpstr>What kind of technical characteristic?</vt:lpstr>
      <vt:lpstr>What Makes OOP Unique?</vt:lpstr>
      <vt:lpstr>Dynamic Dispatch as Central to OOP</vt:lpstr>
      <vt:lpstr>Objects vs. ADTs</vt:lpstr>
      <vt:lpstr>Objects vs. ADTs</vt:lpstr>
      <vt:lpstr>Does Interoperability Matter?</vt:lpstr>
      <vt:lpstr>Are Objects “Procedural Data Structures?”</vt:lpstr>
      <vt:lpstr>Service Abstraction</vt:lpstr>
      <vt:lpstr>Service Abstraction provides Interoperability</vt:lpstr>
      <vt:lpstr>Interoperability of Widgets</vt:lpstr>
      <vt:lpstr>Interoperability of Composite Widgets</vt:lpstr>
      <vt:lpstr>Design Leverage of Service Abstractions</vt:lpstr>
      <vt:lpstr>Talk Outline</vt:lpstr>
      <vt:lpstr>Large-Scale Development Impact</vt:lpstr>
      <vt:lpstr>Software Frameworks</vt:lpstr>
      <vt:lpstr>Frameworks need Service Abstraction</vt:lpstr>
      <vt:lpstr>Web Frameworks: Java Servlets</vt:lpstr>
      <vt:lpstr>Operating Systems: Linux</vt:lpstr>
      <vt:lpstr>Operating Systems: Linux</vt:lpstr>
      <vt:lpstr>Objection: If I want objects, I can build them!</vt:lpstr>
      <vt:lpstr>Software Ecosystems</vt:lpstr>
      <vt:lpstr>Mobile Devices: Android</vt:lpstr>
      <vt:lpstr>Conclusions</vt:lpstr>
      <vt:lpstr>Hypotheses</vt:lpstr>
      <vt:lpstr>Future Work</vt:lpstr>
      <vt:lpstr>Conclusions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Checking Concurrent Typestate with Access Permissions in Plural: A Retrospective</dc:title>
  <dc:creator>Jonathan Aldrich</dc:creator>
  <cp:lastModifiedBy>Jonathan Aldrich</cp:lastModifiedBy>
  <cp:revision>101</cp:revision>
  <cp:lastPrinted>2013-10-30T20:50:53Z</cp:lastPrinted>
  <dcterms:created xsi:type="dcterms:W3CDTF">2011-05-23T21:20:36Z</dcterms:created>
  <dcterms:modified xsi:type="dcterms:W3CDTF">2013-10-30T21:09:28Z</dcterms:modified>
</cp:coreProperties>
</file>