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4"/>
  </p:notesMasterIdLst>
  <p:sldIdLst>
    <p:sldId id="256" r:id="rId2"/>
    <p:sldId id="589" r:id="rId3"/>
    <p:sldId id="590" r:id="rId4"/>
    <p:sldId id="592" r:id="rId5"/>
    <p:sldId id="609" r:id="rId6"/>
    <p:sldId id="591" r:id="rId7"/>
    <p:sldId id="570" r:id="rId8"/>
    <p:sldId id="593" r:id="rId9"/>
    <p:sldId id="572" r:id="rId10"/>
    <p:sldId id="594" r:id="rId11"/>
    <p:sldId id="595" r:id="rId12"/>
    <p:sldId id="596" r:id="rId13"/>
    <p:sldId id="597" r:id="rId14"/>
    <p:sldId id="598" r:id="rId15"/>
    <p:sldId id="602" r:id="rId16"/>
    <p:sldId id="603" r:id="rId17"/>
    <p:sldId id="599" r:id="rId18"/>
    <p:sldId id="633" r:id="rId19"/>
    <p:sldId id="604" r:id="rId20"/>
    <p:sldId id="605" r:id="rId21"/>
    <p:sldId id="606" r:id="rId22"/>
    <p:sldId id="608" r:id="rId23"/>
    <p:sldId id="607" r:id="rId24"/>
    <p:sldId id="611" r:id="rId25"/>
    <p:sldId id="610" r:id="rId26"/>
    <p:sldId id="612" r:id="rId27"/>
    <p:sldId id="615" r:id="rId28"/>
    <p:sldId id="616" r:id="rId29"/>
    <p:sldId id="613" r:id="rId30"/>
    <p:sldId id="614" r:id="rId31"/>
    <p:sldId id="600" r:id="rId32"/>
    <p:sldId id="634" r:id="rId33"/>
    <p:sldId id="617" r:id="rId34"/>
    <p:sldId id="618" r:id="rId35"/>
    <p:sldId id="619" r:id="rId36"/>
    <p:sldId id="620" r:id="rId37"/>
    <p:sldId id="621" r:id="rId38"/>
    <p:sldId id="622" r:id="rId39"/>
    <p:sldId id="623" r:id="rId40"/>
    <p:sldId id="624" r:id="rId41"/>
    <p:sldId id="657" r:id="rId42"/>
    <p:sldId id="626" r:id="rId43"/>
    <p:sldId id="627" r:id="rId44"/>
    <p:sldId id="629" r:id="rId45"/>
    <p:sldId id="643" r:id="rId46"/>
    <p:sldId id="637" r:id="rId47"/>
    <p:sldId id="644" r:id="rId48"/>
    <p:sldId id="662" r:id="rId49"/>
    <p:sldId id="665" r:id="rId50"/>
    <p:sldId id="655" r:id="rId51"/>
    <p:sldId id="628" r:id="rId52"/>
    <p:sldId id="635" r:id="rId53"/>
    <p:sldId id="636" r:id="rId54"/>
    <p:sldId id="639" r:id="rId55"/>
    <p:sldId id="640" r:id="rId56"/>
    <p:sldId id="641" r:id="rId57"/>
    <p:sldId id="642" r:id="rId58"/>
    <p:sldId id="660" r:id="rId59"/>
    <p:sldId id="661" r:id="rId60"/>
    <p:sldId id="601" r:id="rId61"/>
    <p:sldId id="638" r:id="rId62"/>
    <p:sldId id="645" r:id="rId63"/>
    <p:sldId id="648" r:id="rId64"/>
    <p:sldId id="649" r:id="rId65"/>
    <p:sldId id="647" r:id="rId66"/>
    <p:sldId id="646" r:id="rId67"/>
    <p:sldId id="650" r:id="rId68"/>
    <p:sldId id="651" r:id="rId69"/>
    <p:sldId id="664" r:id="rId70"/>
    <p:sldId id="652" r:id="rId71"/>
    <p:sldId id="653" r:id="rId72"/>
    <p:sldId id="460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86375" autoAdjust="0"/>
  </p:normalViewPr>
  <p:slideViewPr>
    <p:cSldViewPr snapToGrid="0">
      <p:cViewPr varScale="1">
        <p:scale>
          <a:sx n="64" d="100"/>
          <a:sy n="64" d="100"/>
        </p:scale>
        <p:origin x="524" y="40"/>
      </p:cViewPr>
      <p:guideLst/>
    </p:cSldViewPr>
  </p:slideViewPr>
  <p:outlineViewPr>
    <p:cViewPr>
      <p:scale>
        <a:sx n="33" d="100"/>
        <a:sy n="33" d="100"/>
      </p:scale>
      <p:origin x="0" y="-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BBFB7-13DE-4EE6-AFD1-8E770C29D5F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25556-3EAC-4EC2-9BB8-11C1B3D6A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7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JCL = Job Control Language</a:t>
            </a:r>
          </a:p>
          <a:p>
            <a:r>
              <a:rPr lang="en-US" dirty="0"/>
              <a:t>RPG = Report Program Generator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25556-3EAC-4EC2-9BB8-11C1B3D6AF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47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77C7D-9BF8-7E0D-DAD3-E3D52AD3E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CE4CA3-3C4E-BA83-FCE7-65A7052E4F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1CDD40-5F01-F132-4DFE-10528F03B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C4951-754C-2877-08B2-C73B1162B5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25556-3EAC-4EC2-9BB8-11C1B3D6AF0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79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D26C3-31B6-5932-C3DC-E810F9424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CCA67E-C3CC-78AA-1F5D-957E00EACE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79D3F0-0346-D241-9BA7-8E5FAA0AE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6896A-6AA1-1977-5CBA-B839040EB9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25556-3EAC-4EC2-9BB8-11C1B3D6AF0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6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5713D-EE53-2345-CCB1-DA976340E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4BB743-3310-2BA1-8610-4FA83B01FE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237E0F-90F7-9B58-63DD-61E87E83B9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7FD64-3C6C-1592-ECE6-186B87DCE7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25556-3EAC-4EC2-9BB8-11C1B3D6AF0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66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25556-3EAC-4EC2-9BB8-11C1B3D6AF0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44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555AA-2221-C011-3D38-CAD98E09F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BF2B1D-DF5A-32F1-ACCF-FDF428CF98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3DD358-1626-E2AE-F8F0-B0E74133C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28D71-4A52-2A3B-EB73-D43959A2C8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25556-3EAC-4EC2-9BB8-11C1B3D6AF0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92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A37DF-CE75-B6C6-CE81-78413C646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A2DBD4-D4C4-4F2E-FD3E-400848424B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B4D232-10F0-4A66-06E4-F50330E4BE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9904C-A701-1450-5E6D-3005C50FB7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25556-3EAC-4EC2-9BB8-11C1B3D6AF0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65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FE01A-5A03-07A0-EEFC-BCB691EF9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7D1AF1-265E-2D00-CB26-DD5615536D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8A8DBD-ED54-99F2-922F-817E2013CD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1A9A5-E94F-9C98-80D6-EE4A0E2251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25556-3EAC-4EC2-9BB8-11C1B3D6AF0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51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76A93-FE72-1126-3480-431471103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3AA93C-F1EE-56E3-821D-AAD36E8C7F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D2C10C-63F1-3E1E-986E-507A10FE3A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96427-85C7-CB01-9E14-FF06DF1A92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25556-3EAC-4EC2-9BB8-11C1B3D6AF0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09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038F4-2C7B-2C74-3036-34AD6545C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5D8813-40BD-96A1-8B1F-33E8297965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A7FDB4-7A94-A059-5337-9A6F2C4B7D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7613C-4C3D-8123-2B45-6AAA1DA92A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25556-3EAC-4EC2-9BB8-11C1B3D6AF0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55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8F1B9-01F8-2540-D115-4C49634F5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47F3FD-ACCD-04F2-E320-A31437A63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3F13F5-143B-6823-6858-35427AA5D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61DAA-CE3D-0EA2-73B0-6AB76C3C8C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25556-3EAC-4EC2-9BB8-11C1B3D6AF0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65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FB37B-7591-73BC-8B2C-A8E5473AE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B51F4D-DAAF-88EA-D704-91F702E70D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95BDCB-D817-642D-D1FF-A1203B8052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</a:t>
            </a:r>
            <a:r>
              <a:rPr lang="en-US" dirty="0">
                <a:solidFill>
                  <a:srgbClr val="000000"/>
                </a:solidFill>
              </a:rPr>
              <a:t>https://commons.wikimedia.org/w/index.php?curid=159704700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522C1-0247-F23D-90BD-AE31150766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25556-3EAC-4EC2-9BB8-11C1B3D6AF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17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06BE3-81C8-140C-6E2C-3B07B187B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3B07D1-5893-D25D-5B56-C862CE464A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D5A0FF-296D-0B5E-6373-D8FADC3D1B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3CEB6-F1E7-84A4-39DE-A184AD206E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25556-3EAC-4EC2-9BB8-11C1B3D6AF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75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0D24D-BD7E-51AB-8134-9BDC3C3EF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3BA53F-EF06-7651-D4A1-2D52E36D0C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A20A2F-5D4A-A9B7-622E-EC05F7B34F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9C3CAB-31EC-CE0C-5E7A-ADE278CDD5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25556-3EAC-4EC2-9BB8-11C1B3D6AF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82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CC6F9-9A51-5D11-FAB7-2AC576FDC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1F5A1A-C9F9-70C0-55F1-BE7D681995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ADCA76-C122-0924-7498-A8B038C15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F2E81-6B10-8363-4BEB-98952E709D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25556-3EAC-4EC2-9BB8-11C1B3D6AF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49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6BCCE-2CD6-0FF5-BC72-A251E76F6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2592D4-FBDE-90CA-C811-AA49606200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78EEF7-3A62-A1E0-D7F9-41739C9BFC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7B54C-D35A-9C2E-2899-45B52959A8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25556-3EAC-4EC2-9BB8-11C1B3D6AF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37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sed = “stream editor”</a:t>
            </a:r>
          </a:p>
          <a:p>
            <a:r>
              <a:rPr lang="en-US" dirty="0"/>
              <a:t>one-line commands</a:t>
            </a:r>
          </a:p>
          <a:p>
            <a:r>
              <a:rPr lang="en-US" dirty="0"/>
              <a:t>no variables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25556-3EAC-4EC2-9BB8-11C1B3D6AF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20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awk = Alfred Aho, Peter Weinberger, and Brian Kernighan</a:t>
            </a:r>
          </a:p>
          <a:p>
            <a:r>
              <a:rPr lang="en-US" dirty="0"/>
              <a:t>by default one line at a time like sed, but can break out of this mode</a:t>
            </a:r>
          </a:p>
          <a:p>
            <a:r>
              <a:rPr lang="en-US" dirty="0"/>
              <a:t>C-like syntax, commands as words</a:t>
            </a:r>
          </a:p>
          <a:p>
            <a:r>
              <a:rPr lang="en-US" dirty="0"/>
              <a:t>support for variables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25556-3EAC-4EC2-9BB8-11C1B3D6AF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02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581F0-1CA0-B9C4-5B12-4BFCCA591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749DAC-9CF0-84FC-2005-9E0A9FF33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A479EC-5A50-0025-521D-F81C639B25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A25E1-81E8-3B60-FE15-126B83A5BE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25556-3EAC-4EC2-9BB8-11C1B3D6AF0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5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052BB-C2BF-E8CC-BBDC-E3821624F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013306"/>
            <a:ext cx="10515600" cy="165575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C8B416-C44B-431B-B1DE-11F0FBA18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7090" y="2956085"/>
            <a:ext cx="852671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EB41A-5515-A509-FA25-AF4D2EF46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333F-BF3C-4FFF-ABB1-A3EB97AEAB79}" type="datetime1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2B420-3049-830E-F313-27BE72DE2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3319B-F502-0D6B-09AC-A336152FF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74B7FE-D615-1BDF-4398-408F2BB80DFF}"/>
              </a:ext>
            </a:extLst>
          </p:cNvPr>
          <p:cNvCxnSpPr>
            <a:cxnSpLocks/>
          </p:cNvCxnSpPr>
          <p:nvPr userDrawn="1"/>
        </p:nvCxnSpPr>
        <p:spPr>
          <a:xfrm>
            <a:off x="838200" y="2837404"/>
            <a:ext cx="10439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F2D7C3C-32AB-B39A-E32F-FC7DB8E078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2826484"/>
            <a:ext cx="1905098" cy="25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26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B11F6-4172-8D4C-51C7-5E214F370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3559A-8A8E-446A-9446-87880637D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95A16-9C1A-FBE4-ADF5-53F55814B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F524-D98A-46A7-9F41-A01F206E954E}" type="datetime1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90EB2-5CF6-0918-B7D5-C0956FD4B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92688-ACDB-8885-8F89-6BCD4DDA9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16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95655C-8655-3DF3-4D59-0F8EC8EB7E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1AE18A-5D63-E5DA-3661-B9EEB44F2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0E340-2E3D-B9D6-0CE1-BE4D56D4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6194-3F24-4877-A0B1-D2EB53D1AF42}" type="datetime1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D0D9A-E9BF-86F9-9D5F-6BD87E3D0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9C1E8-0443-D21B-6598-85223ED38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91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135467" y="1"/>
            <a:ext cx="10363200" cy="10921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9687" marR="0" lvl="0" indent="-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39687" marR="0" lvl="1" indent="-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39687" marR="0" lvl="2" indent="-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39687" marR="0" lvl="3" indent="-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39687" marR="0" lvl="4" indent="-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39687" marR="0" lvl="5" indent="-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9687" marR="0" lvl="6" indent="-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9687" marR="0" lvl="7" indent="-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9687" marR="0" lvl="8" indent="-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914400" y="1219200"/>
            <a:ext cx="10363200" cy="5638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82587" marR="0" lvl="0" indent="-16668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31837" marR="0" lvl="1" indent="-1349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31887" marR="0" lvl="2" indent="-1031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89087" marR="0" lvl="3" indent="-1158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46286" marR="0" lvl="4" indent="-11588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03487" marR="0" lvl="5" indent="-11588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417887" marR="0" lvl="6" indent="-1158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789487" marR="0" lvl="7" indent="-1158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618286" marR="0" lvl="8" indent="-11588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" name="Shape 11">
            <a:extLst>
              <a:ext uri="{FF2B5EF4-FFF2-40B4-BE49-F238E27FC236}">
                <a16:creationId xmlns:a16="http://schemas.microsoft.com/office/drawing/2014/main" id="{275922D0-B704-2D2B-47D4-9807889E2E8E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1" y="1"/>
            <a:ext cx="4000500" cy="3000375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Shape 12">
            <a:extLst>
              <a:ext uri="{FF2B5EF4-FFF2-40B4-BE49-F238E27FC236}">
                <a16:creationId xmlns:a16="http://schemas.microsoft.com/office/drawing/2014/main" id="{101D7E1E-4417-82DF-B7FE-B01DA94BC0C1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1" y="1"/>
            <a:ext cx="4000500" cy="3000375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hape 13">
            <a:extLst>
              <a:ext uri="{FF2B5EF4-FFF2-40B4-BE49-F238E27FC236}">
                <a16:creationId xmlns:a16="http://schemas.microsoft.com/office/drawing/2014/main" id="{BF82135D-657F-4261-7D18-B1BB8D09AEF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1" y="1"/>
            <a:ext cx="4000500" cy="3000375"/>
          </a:xfrm>
          <a:prstGeom prst="rect">
            <a:avLst/>
          </a:prstGeo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20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1pPr>
          </a:lstStyle>
          <a:p>
            <a:pPr>
              <a:defRPr/>
            </a:pPr>
            <a:fld id="{2E490C53-71C6-4459-A571-9B1591BD6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03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3205-B9A0-6A6B-7204-BC45365D1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378"/>
            <a:ext cx="10515600" cy="74092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1A372-2BC2-7872-59C0-D26A6F677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5529"/>
            <a:ext cx="10515600" cy="48214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94758-9D7A-5904-29B2-631578B11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36F1-FAD0-462A-B9F1-38E436AB8204}" type="datetime1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69EA0-5C48-D247-1BF7-E3A26A23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CCFBF-71DA-C0EC-FD53-C6ADC7D5B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EF7D15-617D-93A0-50D4-A064AED39F3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087594"/>
            <a:ext cx="10561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A1D4999-DC31-7744-92F9-1DE5509DAD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83438" y="0"/>
            <a:ext cx="80880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7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24E36-6CF0-9530-D792-8D4E4EA8E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C2A0A-A21A-55E0-7D75-4A294138F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983EE-D05F-33D1-F28F-CE54DA0DC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EE4E-A3FA-4930-A1CE-B8EA0F87D805}" type="datetime1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B0DD8-3307-636E-6AB5-C31E02925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3DFD2-B872-6F54-2FCB-10BBE84E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8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CC5A3-0E3E-B057-919D-1095E4453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06851-631E-3459-00FA-00826E7E89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C5964-6985-16BE-62E2-5442D621F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08947-64D6-D772-A18C-82E1EEDF2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654F-CD26-4F3B-B0F4-335FB8878A14}" type="datetime1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A2E88-9455-4FFD-11B5-C83132C57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2D16D-6975-3251-FA51-AA0E5563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1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5BB81-71CB-B204-7BE5-2038E6D2F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B922-C2B8-E65C-64E3-AD835E0F7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42ED8E-9BEF-CD04-0E87-CF5401312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18A3FF-111D-6324-3F00-50059CA4EB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E635BE-D7E4-7028-00F9-4293E54CA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ED2E47-9982-98AB-92DF-E9B5FE410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480C9-BA90-4EBA-BFB8-D1899FD29055}" type="datetime1">
              <a:rPr lang="en-US" smtClean="0"/>
              <a:t>11/22/2025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B88C21-74B3-3A41-DA81-DDD499716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A7938E-E84A-7589-2734-AF18AC9E6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31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48B56-5087-1092-A95B-146B68EB9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3FDBCF-CBA7-BFA9-43A9-A96BF3D1D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886D-54BE-4759-829C-A7B99A777207}" type="datetime1">
              <a:rPr lang="en-US" smtClean="0"/>
              <a:t>11/22/2025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EAC3F5-699B-8F0B-5E1D-1645B63B4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E3FD5-01DE-F37F-F1EE-187DC915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6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A684C6-1375-6C27-E93B-C79DFE9A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49D5-A91C-4717-AA4D-02B401E7F89F}" type="datetime1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71B05E-3545-F0EA-2FFE-DEA0ECE2F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598272-60C7-9190-1EDF-7EB8810C8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32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C2D27-3FC2-C91A-23C3-72428A626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FC3ED-6E39-09C4-258F-2976EB061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7F39A1-B082-467D-529E-0954495D0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AEE58-2430-C45A-BEED-111F5B0A6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1DE0-A0F9-4E2C-AB84-10B3B77DB373}" type="datetime1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CBEF6A-B6A8-1A9C-D751-4A099112F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7E3E7-B1E8-381F-2F49-D1B7482F6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4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8909F-B68F-4764-A06F-BFF85B9D1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797C6B-BD15-64A0-7386-08997731CE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ADFF0F-C25D-154A-9DBF-59D1F1DDF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AF439-AA1D-F562-B094-ADCECF643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CE64-4FE0-4FB0-B7D7-6991A206EE92}" type="datetime1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C3C84-CE1C-5682-3B52-8079F16D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2AB57-4BF3-5762-BB53-893CB9EF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3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BCFEA9-DC0D-EC96-BEC7-B1861B256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77CAE-2FC8-9531-AB64-EF6A8150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58F88-07B7-82CD-04CE-CA6EEBA23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710C02-3470-4C13-BA56-1D09FDBCF7EC}" type="datetime1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89A01-7168-F2F0-9522-BEC675981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EA2C5-9735-46F3-02C4-796AFAD2D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A76BF0-8E6F-45BB-9087-A5D5A3460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0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qs.org/faqs/unix-faq/shell/csh-whyno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4.0/deed.en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6C670-394D-FF02-2C75-80C4268F2E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14: Scripting</a:t>
            </a:r>
            <a:br>
              <a:rPr lang="en-US" dirty="0"/>
            </a:br>
            <a:r>
              <a:rPr lang="en-US" sz="3200" dirty="0"/>
              <a:t>Section 14.1: What is a Scripting Language?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7C827E-55D8-25F3-8B8A-2413A24691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Programming Language Pragmatics, Fifth Edition</a:t>
            </a:r>
          </a:p>
          <a:p>
            <a:r>
              <a:rPr lang="en-US" sz="2400" dirty="0"/>
              <a:t>Michael L. Scott and Jonathan Aldrich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9EF31D-8153-D307-BDCA-BC8B5708BF99}"/>
              </a:ext>
            </a:extLst>
          </p:cNvPr>
          <p:cNvSpPr txBox="1"/>
          <p:nvPr/>
        </p:nvSpPr>
        <p:spPr>
          <a:xfrm>
            <a:off x="0" y="6611779"/>
            <a:ext cx="4886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Copyright © 2025 by Elsevier.  Slides written by Jonathan Aldrich and Michael L. Scott.</a:t>
            </a:r>
          </a:p>
        </p:txBody>
      </p:sp>
    </p:spTree>
    <p:extLst>
      <p:ext uri="{BB962C8B-B14F-4D97-AF65-F5344CB8AC3E}">
        <p14:creationId xmlns:p14="http://schemas.microsoft.com/office/powerpoint/2010/main" val="3562379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BBE78-26B1-88A9-42ED-1F2179075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(Command)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36805-4BF9-AA0A-EDA7-96C156662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5528"/>
            <a:ext cx="10515600" cy="53659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Origin in a deck of punch cards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control card</a:t>
            </a:r>
            <a:r>
              <a:rPr lang="en-US" dirty="0"/>
              <a:t> might test a program’s exit code and decide what</a:t>
            </a:r>
            <a:br>
              <a:rPr lang="en-US" dirty="0"/>
            </a:br>
            <a:r>
              <a:rPr lang="en-US" dirty="0"/>
              <a:t>to do next</a:t>
            </a:r>
          </a:p>
          <a:p>
            <a:pPr lvl="1"/>
            <a:r>
              <a:rPr lang="en-US" dirty="0"/>
              <a:t>Linear sequence of control cards limited expressiveness (e.g. no iteration)</a:t>
            </a:r>
          </a:p>
          <a:p>
            <a:r>
              <a:rPr lang="en-US" dirty="0"/>
              <a:t>Most common today are variants of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Originally designed by Ken Thompson for Unix in 1973</a:t>
            </a:r>
          </a:p>
          <a:p>
            <a:pPr lvl="1"/>
            <a:r>
              <a:rPr lang="en-US" dirty="0"/>
              <a:t>Enhanced with variables and control flow by Stephen Bourne</a:t>
            </a:r>
          </a:p>
          <a:p>
            <a:r>
              <a:rPr lang="en-US" dirty="0"/>
              <a:t>Bill Joy’s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csh</a:t>
            </a:r>
            <a:r>
              <a:rPr lang="en-US" dirty="0"/>
              <a:t> adapted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r>
              <a:rPr lang="en-US" dirty="0"/>
              <a:t> to C-like syntax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Popularized for that &amp; command-line editing and completion in successor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tcsh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David Korn incorporated similar mechanisms into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ksh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Open source version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bash</a:t>
            </a:r>
            <a:r>
              <a:rPr lang="en-US" dirty="0">
                <a:sym typeface="Wingdings" panose="05000000000000000000" pitchFamily="2" charset="2"/>
              </a:rPr>
              <a:t> (“Bourne-again shell”)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Better than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tcsh</a:t>
            </a:r>
            <a:r>
              <a:rPr lang="en-US" dirty="0">
                <a:sym typeface="Wingdings" panose="05000000000000000000" pitchFamily="2" charset="2"/>
              </a:rPr>
              <a:t> for complex scripting tasks,</a:t>
            </a:r>
            <a:r>
              <a:rPr lang="en-US" baseline="30000" dirty="0">
                <a:sym typeface="Wingdings" panose="05000000000000000000" pitchFamily="2" charset="2"/>
              </a:rPr>
              <a:t>1</a:t>
            </a:r>
            <a:r>
              <a:rPr lang="en-US" dirty="0">
                <a:sym typeface="Wingdings" panose="05000000000000000000" pitchFamily="2" charset="2"/>
              </a:rPr>
              <a:t> compatible with legacy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sh</a:t>
            </a:r>
            <a:r>
              <a:rPr lang="en-US" dirty="0">
                <a:sym typeface="Wingdings" panose="05000000000000000000" pitchFamily="2" charset="2"/>
              </a:rPr>
              <a:t> scripts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We focus 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bash</a:t>
            </a:r>
            <a:r>
              <a:rPr lang="en-US" dirty="0">
                <a:sym typeface="Wingdings" panose="05000000000000000000" pitchFamily="2" charset="2"/>
              </a:rPr>
              <a:t>, most common today (despite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zsh</a:t>
            </a:r>
            <a:r>
              <a:rPr lang="en-US" dirty="0">
                <a:sym typeface="Wingdings" panose="05000000000000000000" pitchFamily="2" charset="2"/>
              </a:rPr>
              <a:t> alternative)</a:t>
            </a:r>
          </a:p>
          <a:p>
            <a:pPr marL="457200" lvl="1" indent="0">
              <a:buNone/>
            </a:pPr>
            <a:endParaRPr lang="en-US" sz="1900" baseline="300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sz="1900" baseline="30000" dirty="0">
                <a:sym typeface="Wingdings" panose="05000000000000000000" pitchFamily="2" charset="2"/>
              </a:rPr>
              <a:t>1</a:t>
            </a:r>
            <a:r>
              <a:rPr lang="en-US" sz="1900" dirty="0">
                <a:sym typeface="Wingdings" panose="05000000000000000000" pitchFamily="2" charset="2"/>
              </a:rPr>
              <a:t>Why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bash</a:t>
            </a:r>
            <a:r>
              <a:rPr lang="en-US" sz="1900" dirty="0">
                <a:sym typeface="Wingdings" panose="05000000000000000000" pitchFamily="2" charset="2"/>
              </a:rPr>
              <a:t> &gt;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tcsh</a:t>
            </a:r>
            <a:r>
              <a:rPr lang="en-US" sz="1900" dirty="0">
                <a:sym typeface="Wingdings" panose="05000000000000000000" pitchFamily="2" charset="2"/>
              </a:rPr>
              <a:t> for scripts: </a:t>
            </a:r>
            <a:r>
              <a:rPr lang="en-US" sz="1900" dirty="0">
                <a:sym typeface="Wingdings" panose="05000000000000000000" pitchFamily="2" charset="2"/>
                <a:hlinkClick r:id="rId2"/>
              </a:rPr>
              <a:t>http://www.faqs.org/faqs/unix-faq/shell/csh-whynot/</a:t>
            </a:r>
            <a:endParaRPr lang="en-US" sz="190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5B2E8-766F-252E-FB5C-4DA740EA2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30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5FBC0-3A29-4789-DD15-E04DEEE3C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Filename and variable expansion (“</a:t>
            </a:r>
            <a:r>
              <a:rPr lang="en-US" dirty="0" err="1"/>
              <a:t>globbing</a:t>
            </a:r>
            <a:r>
              <a:rPr lang="en-US" dirty="0"/>
              <a:t>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79206-3CF8-376F-FB96-E96BEBA9B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5528"/>
            <a:ext cx="10515600" cy="5149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ls *.pdf	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# ls fig1.pdf fig2.pdf fig3.pdf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fig[0-9].pdf			# other regular expressions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fig3.{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eps,pdf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fig in *.eps		# expansion with looping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ps2pdf $fig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done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cp $foo ${foo}_backup	# variable interpolation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9FDC1-3D78-827E-D9BC-B0FFA6A0C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59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D6F8F-8346-98E0-B4B9-6C33675B3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Tests, queries, and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3F652-146E-B9B0-588F-28941D5CF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fig in *.eps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target=${fig%.eps}.pdf	# variable assignment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			# removes .eps from $fig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 [ $fig –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$target ]	# “newer than” test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then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ps2pdf $fig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fi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done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52143-2933-5F6C-2E05-0CE51BD00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64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1B76-9CDC-0730-BD9F-B05E7715E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Pipes and redirection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C1B57-77E7-A390-5845-38B0C230F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5529"/>
            <a:ext cx="10800522" cy="4821434"/>
          </a:xfrm>
        </p:spPr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for fig in *; do echo ${fig%.*}; done | sort –u |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wc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-l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  <a:r>
              <a:rPr lang="en-US" dirty="0"/>
              <a:t> prints arguments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sort -u</a:t>
            </a:r>
            <a:r>
              <a:rPr lang="en-US" dirty="0"/>
              <a:t> sorts the file names &amp; removes duplicates (-u for unique)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–l</a:t>
            </a:r>
            <a:r>
              <a:rPr lang="en-US" dirty="0"/>
              <a:t> counts lines</a:t>
            </a:r>
          </a:p>
          <a:p>
            <a:endParaRPr lang="en-US" dirty="0"/>
          </a:p>
          <a:p>
            <a:pPr marL="0" lvl="0" indent="0"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fig in *; do echo ${fig%.*}; done | sort –u &gt; </a:t>
            </a:r>
            <a:r>
              <a:rPr lang="en-US" sz="24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all_figs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all_figs</a:t>
            </a: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redirects output to a file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all_figs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would append to a file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all_figs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cs typeface="Courier New" panose="02070309020205020404" pitchFamily="49" charset="0"/>
              </a:rPr>
              <a:t>redirects the input from a file</a:t>
            </a:r>
          </a:p>
          <a:p>
            <a:pPr lvl="1"/>
            <a:endParaRPr lang="en-US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ps2pdf </a:t>
            </a:r>
            <a:r>
              <a:rPr lang="en-US" sz="24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my_fig.eps</a:t>
            </a:r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1&gt;&amp;2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/>
              <a:t> is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/>
              <a:t>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stderr</a:t>
            </a:r>
            <a:r>
              <a:rPr lang="en-US" dirty="0"/>
              <a:t>; this redirects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dirty="0"/>
              <a:t>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stderr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18930-A031-5D61-6666-0BF140135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30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6678C-A5BB-395F-D189-2EC96E995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Quoting and expansion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8F33B-7D5C-5336-75F8-B7E243518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fig in *.eps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ps2pdf "$fig"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done</a:t>
            </a:r>
            <a:endParaRPr lang="en-US" sz="2400" dirty="0"/>
          </a:p>
          <a:p>
            <a:pPr lvl="1"/>
            <a:r>
              <a:rPr lang="en-US" dirty="0"/>
              <a:t>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$fig</a:t>
            </a:r>
            <a:r>
              <a:rPr lang="en-US" dirty="0"/>
              <a:t> has a space in it, quotes prevent expansion to 2 arguments</a:t>
            </a:r>
          </a:p>
          <a:p>
            <a:pPr lvl="1"/>
            <a:r>
              <a:rPr lang="en-US" dirty="0"/>
              <a:t>Using single quotes also prevents filename/variable expansion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fig in $(cat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my_figs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 do ps2pdf $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fig.eps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done</a:t>
            </a:r>
            <a:endParaRPr lang="en-US" sz="2400" dirty="0"/>
          </a:p>
          <a:p>
            <a:pPr lvl="1"/>
            <a:r>
              <a:rPr lang="en-US" dirty="0"/>
              <a:t>Evaluates parenthesized expression in subshell, expands output</a:t>
            </a:r>
          </a:p>
          <a:p>
            <a:pPr lvl="1"/>
            <a:r>
              <a:rPr lang="en-US" dirty="0"/>
              <a:t>Can also use backward quotes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(`cat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my_figs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`)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 date; ls; } &gt;&gt;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file_list</a:t>
            </a:r>
            <a:endParaRPr lang="en-US" sz="2400" dirty="0"/>
          </a:p>
          <a:p>
            <a:pPr lvl="1"/>
            <a:r>
              <a:rPr lang="en-US" dirty="0"/>
              <a:t>Braces treat a list as a unit; here we redirect the output of a sequence of commands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491E6-0EE9-B632-0B72-3E9A2883D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19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D3AD5-6B4B-3987-FB6D-A4D5486C1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D115-85CE-7010-80B5-D35A7681B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 your understanding: quoting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4BE86-61D1-7DEF-55DF-C0A82DA11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difference between:</a:t>
            </a:r>
          </a:p>
          <a:p>
            <a:pPr lvl="1"/>
            <a:r>
              <a:rPr lang="en-US" altLang="en-US" dirty="0"/>
              <a:t>single quoting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''</a:t>
            </a:r>
            <a:endParaRPr lang="en-US" altLang="en-US" dirty="0"/>
          </a:p>
          <a:p>
            <a:pPr lvl="1"/>
            <a:r>
              <a:rPr lang="en-US" altLang="en-US" dirty="0"/>
              <a:t>double quoting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  <a:endParaRPr lang="en-US" altLang="en-US" dirty="0"/>
          </a:p>
          <a:p>
            <a:pPr lvl="1"/>
            <a:r>
              <a:rPr lang="en-US" altLang="en-US" dirty="0"/>
              <a:t>back quotes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``</a:t>
            </a:r>
          </a:p>
          <a:p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2B51C-E2DE-57D7-B1DC-1AB8970D5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22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D8BE5-C0CC-0A0C-E0A3-51A50D3D3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61551-38F8-0557-2053-88A9BA8B6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 your understanding: quoting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851B3-279B-4538-003D-B80DC2877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difference between:</a:t>
            </a:r>
          </a:p>
          <a:p>
            <a:pPr lvl="1"/>
            <a:r>
              <a:rPr lang="en-US" altLang="en-US" dirty="0"/>
              <a:t>single quoting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''</a:t>
            </a:r>
            <a:endParaRPr lang="en-US" altLang="en-US" dirty="0"/>
          </a:p>
          <a:p>
            <a:pPr lvl="1"/>
            <a:r>
              <a:rPr lang="en-US" altLang="en-US" dirty="0"/>
              <a:t>double quoting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  <a:endParaRPr lang="en-US" altLang="en-US" dirty="0"/>
          </a:p>
          <a:p>
            <a:pPr lvl="1"/>
            <a:r>
              <a:rPr lang="en-US" altLang="en-US" dirty="0"/>
              <a:t>back quotes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``</a:t>
            </a:r>
          </a:p>
          <a:p>
            <a:endParaRPr lang="en-US" altLang="en-US" dirty="0">
              <a:solidFill>
                <a:schemeClr val="accent1"/>
              </a:solidFill>
            </a:endParaRPr>
          </a:p>
          <a:p>
            <a:r>
              <a:rPr lang="en-US" altLang="en-US" dirty="0">
                <a:solidFill>
                  <a:schemeClr val="accent1"/>
                </a:solidFill>
              </a:rPr>
              <a:t>Answer</a:t>
            </a:r>
          </a:p>
          <a:p>
            <a:pPr lvl="1"/>
            <a:r>
              <a:rPr lang="en-US" altLang="en-US" dirty="0">
                <a:solidFill>
                  <a:schemeClr val="accent1"/>
                </a:solidFill>
              </a:rPr>
              <a:t>single quotes prevent variable expansion</a:t>
            </a:r>
          </a:p>
          <a:p>
            <a:pPr lvl="1"/>
            <a:r>
              <a:rPr lang="en-US" altLang="en-US" dirty="0">
                <a:solidFill>
                  <a:schemeClr val="accent1"/>
                </a:solidFill>
              </a:rPr>
              <a:t>double quotes prevent spaces from separating arguments</a:t>
            </a:r>
          </a:p>
          <a:p>
            <a:pPr lvl="1"/>
            <a:r>
              <a:rPr lang="en-US" altLang="en-US" dirty="0">
                <a:solidFill>
                  <a:schemeClr val="accent1"/>
                </a:solidFill>
              </a:rPr>
              <a:t>back quotes evaluate the inner part in a subshell and expand the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24820-8A00-34B3-5D79-994EB02C8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85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DF163-205D-27AC-3AA1-2CAEB137B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9A165-08B4-CDF5-C650-A9C8FFAD8D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Section 14.2 part 2:</a:t>
            </a:r>
            <a:br>
              <a:rPr lang="en-US" dirty="0"/>
            </a:br>
            <a:r>
              <a:rPr lang="en-US" dirty="0"/>
              <a:t>Other problem domains for scripting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07F7B-9144-FCD5-97E7-EEB201DCEF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Programming Language Pragmatics, Fifth Edition</a:t>
            </a:r>
          </a:p>
          <a:p>
            <a:r>
              <a:rPr lang="en-US" sz="2400" dirty="0"/>
              <a:t>Michael L. Scott and Jonathan Aldrich</a:t>
            </a:r>
          </a:p>
        </p:txBody>
      </p:sp>
    </p:spTree>
    <p:extLst>
      <p:ext uri="{BB962C8B-B14F-4D97-AF65-F5344CB8AC3E}">
        <p14:creationId xmlns:p14="http://schemas.microsoft.com/office/powerpoint/2010/main" val="1635694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DB406-C587-DFA8-9979-EC55346CC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processing and report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23C46-144B-4372-7B65-A5F5D1898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second set of languages are designed for repetitive text manipulation tasks</a:t>
            </a:r>
          </a:p>
          <a:p>
            <a:r>
              <a:rPr lang="en-US" dirty="0"/>
              <a:t>These tasks combine primitive text operations</a:t>
            </a:r>
          </a:p>
          <a:p>
            <a:pPr lvl="1"/>
            <a:r>
              <a:rPr lang="en-US" dirty="0"/>
              <a:t>search</a:t>
            </a:r>
          </a:p>
          <a:p>
            <a:pPr lvl="1"/>
            <a:r>
              <a:rPr lang="en-US" dirty="0"/>
              <a:t>substitution, insertion, deletion</a:t>
            </a:r>
          </a:p>
          <a:p>
            <a:pPr lvl="1"/>
            <a:r>
              <a:rPr lang="en-US" dirty="0"/>
              <a:t>matching brackets</a:t>
            </a:r>
          </a:p>
          <a:p>
            <a:pPr lvl="1"/>
            <a:r>
              <a:rPr lang="en-US" dirty="0"/>
              <a:t>forward/backward motion through a file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0D162-969F-709D-2389-C0BBB63B8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25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E0C1B-8EE0-97BE-E983-C9FD134ED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A </a:t>
            </a:r>
            <a:r>
              <a:rPr lang="en-US" sz="3300" dirty="0">
                <a:latin typeface="Courier New" panose="02070309020205020404" pitchFamily="49" charset="0"/>
                <a:cs typeface="Courier New" panose="02070309020205020404" pitchFamily="49" charset="0"/>
              </a:rPr>
              <a:t>sed</a:t>
            </a:r>
            <a:r>
              <a:rPr lang="en-US" sz="3300" dirty="0"/>
              <a:t> script for extracting headers from a web 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C7211-6414-35AE-AB2D-8F94F57D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19</a:t>
            </a:fld>
            <a:endParaRPr lang="en-US"/>
          </a:p>
        </p:txBody>
      </p:sp>
      <p:pic>
        <p:nvPicPr>
          <p:cNvPr id="5" name="Shape 94">
            <a:extLst>
              <a:ext uri="{FF2B5EF4-FFF2-40B4-BE49-F238E27FC236}">
                <a16:creationId xmlns:a16="http://schemas.microsoft.com/office/drawing/2014/main" id="{1F50376E-FAA5-41D4-78F8-56A36AD2461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988" y="1355529"/>
            <a:ext cx="8640078" cy="550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00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CE4CA-CF7F-3103-DCCC-433F68792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scripting language?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0A6B9-38F9-2433-888F-F8C61E66D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5529"/>
            <a:ext cx="10515600" cy="5365946"/>
          </a:xfrm>
        </p:spPr>
        <p:txBody>
          <a:bodyPr>
            <a:normAutofit/>
          </a:bodyPr>
          <a:lstStyle/>
          <a:p>
            <a:r>
              <a:rPr lang="en-US" dirty="0"/>
              <a:t>Scripts are programs that coordinate other programs</a:t>
            </a:r>
          </a:p>
          <a:p>
            <a:pPr marL="457200" lvl="1" indent="0">
              <a:buNone/>
            </a:pPr>
            <a:r>
              <a:rPr lang="en-US" dirty="0"/>
              <a:t>“Scripting languages assume that a collection of useful</a:t>
            </a:r>
            <a:br>
              <a:rPr lang="en-US" dirty="0"/>
            </a:br>
            <a:r>
              <a:rPr lang="en-US" dirty="0"/>
              <a:t>components already exist in other languages. They are intended</a:t>
            </a:r>
            <a:br>
              <a:rPr lang="en-US" dirty="0"/>
            </a:br>
            <a:r>
              <a:rPr lang="en-US" dirty="0"/>
              <a:t>not for writing applications from scratch but rather for combining components.”   – John Ousterhout, creator of </a:t>
            </a:r>
            <a:r>
              <a:rPr lang="en-US" dirty="0" err="1"/>
              <a:t>Tcl</a:t>
            </a:r>
            <a:endParaRPr lang="en-US" dirty="0"/>
          </a:p>
          <a:p>
            <a:r>
              <a:rPr lang="en-US" dirty="0"/>
              <a:t>Conventional languages focus on efficiency, maintainability, and static error detection</a:t>
            </a:r>
          </a:p>
          <a:p>
            <a:pPr lvl="1"/>
            <a:r>
              <a:rPr lang="en-US" dirty="0"/>
              <a:t>Hardware-focused types, powerful modularity facilities</a:t>
            </a:r>
          </a:p>
          <a:p>
            <a:pPr lvl="1"/>
            <a:r>
              <a:rPr lang="en-US" dirty="0"/>
              <a:t>Great for systems code, but writing coordination code is hard</a:t>
            </a:r>
          </a:p>
          <a:p>
            <a:r>
              <a:rPr lang="en-US" dirty="0"/>
              <a:t>Scripting languages stress flexibility, rapid development, local customization, and dynamic checking</a:t>
            </a:r>
          </a:p>
          <a:p>
            <a:pPr lvl="1"/>
            <a:r>
              <a:rPr lang="en-US" dirty="0"/>
              <a:t>Types capture high-level concepts like tables, patterns, lists, and files</a:t>
            </a:r>
          </a:p>
          <a:p>
            <a:pPr lvl="1"/>
            <a:r>
              <a:rPr lang="en-US" dirty="0"/>
              <a:t>Succinct, interactive, few static declarations, “batteries included”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C27A1-7F8F-3BC9-28C8-D8183EE1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86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F0C0F-7B5B-1294-24F2-3E646BC95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ACB3B-6F28-D395-4970-AE3BA1D2D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same program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F9437-5052-017C-C1E7-E5D6BB796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20</a:t>
            </a:fld>
            <a:endParaRPr lang="en-US"/>
          </a:p>
        </p:txBody>
      </p:sp>
      <p:pic>
        <p:nvPicPr>
          <p:cNvPr id="6" name="Shape 108">
            <a:extLst>
              <a:ext uri="{FF2B5EF4-FFF2-40B4-BE49-F238E27FC236}">
                <a16:creationId xmlns:a16="http://schemas.microsoft.com/office/drawing/2014/main" id="{E6E29554-B701-8918-7FC7-E068452EC35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22" y="1355529"/>
            <a:ext cx="9061192" cy="550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510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7182E-BDDB-E63E-7D34-FC0390FDE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07CA-178B-3DB8-AF37-5A8BB3D54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perl</a:t>
            </a:r>
            <a:r>
              <a:rPr lang="en-US" dirty="0"/>
              <a:t> makes this script considerably shorter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D68B8-F634-F27F-9231-35394C5F6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Perl: originally meant to combine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sed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r>
              <a:rPr lang="en-US" dirty="0"/>
              <a:t>,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52D35-1D1B-D812-E676-88C2683BC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21</a:t>
            </a:fld>
            <a:endParaRPr lang="en-US"/>
          </a:p>
        </p:txBody>
      </p:sp>
      <p:pic>
        <p:nvPicPr>
          <p:cNvPr id="5" name="Shape 135">
            <a:extLst>
              <a:ext uri="{FF2B5EF4-FFF2-40B4-BE49-F238E27FC236}">
                <a16:creationId xmlns:a16="http://schemas.microsoft.com/office/drawing/2014/main" id="{E4655F23-42C4-4C1D-1B34-B969532DCB2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395607"/>
            <a:ext cx="10869567" cy="3796472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686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D93E6-EF74-A0FA-D581-4EEDD723A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87E11-738E-C820-AF18-2EB59EE21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Mathematics, statistics, and scientific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D7EE2-C93B-07F3-06D7-D10EFC9CC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5529"/>
            <a:ext cx="10515600" cy="524405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Origins: APL</a:t>
            </a:r>
          </a:p>
          <a:p>
            <a:pPr lvl="1"/>
            <a:r>
              <a:rPr lang="en-US" dirty="0"/>
              <a:t>Emphasis: concise, elegant expression of mathematical</a:t>
            </a:r>
            <a:br>
              <a:rPr lang="en-US" dirty="0"/>
            </a:br>
            <a:r>
              <a:rPr lang="en-US" dirty="0"/>
              <a:t>algorithms</a:t>
            </a:r>
          </a:p>
          <a:p>
            <a:pPr lvl="1"/>
            <a:r>
              <a:rPr lang="en-US" dirty="0"/>
              <a:t>Most features of a scripting language, except system facilities and strings</a:t>
            </a:r>
          </a:p>
          <a:p>
            <a:r>
              <a:rPr lang="en-US" dirty="0"/>
              <a:t>Modern DSLs for mathematics: Maple, Mathematica, </a:t>
            </a:r>
            <a:r>
              <a:rPr lang="en-US" dirty="0" err="1"/>
              <a:t>Matlab</a:t>
            </a:r>
            <a:endParaRPr lang="en-US" dirty="0"/>
          </a:p>
          <a:p>
            <a:pPr lvl="1"/>
            <a:r>
              <a:rPr lang="en-US" dirty="0"/>
              <a:t>Support numerical methods, symbolic mathematics, data visualization, mathematical modeling</a:t>
            </a:r>
          </a:p>
          <a:p>
            <a:r>
              <a:rPr lang="en-US" dirty="0"/>
              <a:t>Statistics: R</a:t>
            </a:r>
          </a:p>
          <a:p>
            <a:pPr lvl="1"/>
            <a:r>
              <a:rPr lang="en-US" dirty="0"/>
              <a:t>multidimensional array and list types, array slice operations, user-defined infix operators, call-by-need parameters, and first-class functions</a:t>
            </a:r>
          </a:p>
          <a:p>
            <a:r>
              <a:rPr lang="en-US" dirty="0"/>
              <a:t>Scientific computing: Julia</a:t>
            </a:r>
          </a:p>
          <a:p>
            <a:pPr lvl="1"/>
            <a:r>
              <a:rPr lang="en-US" dirty="0"/>
              <a:t>Many scripting features, but design for high performance computing</a:t>
            </a:r>
          </a:p>
          <a:p>
            <a:pPr lvl="1"/>
            <a:r>
              <a:rPr lang="en-US" dirty="0"/>
              <a:t>Dynamic types, JIT compilation, generics, dynamic dispatch, extensive libraries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A65FF-8CD9-79DA-5D6C-99919B751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95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B2553-983C-9ED1-D4D8-4ACFCCC4D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science and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E81A4-BCD2-2DCF-7778-9117E23CF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5529"/>
            <a:ext cx="10515600" cy="5244054"/>
          </a:xfrm>
        </p:spPr>
        <p:txBody>
          <a:bodyPr>
            <a:normAutofit/>
          </a:bodyPr>
          <a:lstStyle/>
          <a:p>
            <a:r>
              <a:rPr lang="en-US" dirty="0"/>
              <a:t>Python is dominant in this domain</a:t>
            </a:r>
          </a:p>
          <a:p>
            <a:r>
              <a:rPr lang="en-US" dirty="0" err="1"/>
              <a:t>Jupyter</a:t>
            </a:r>
            <a:r>
              <a:rPr lang="en-US" dirty="0"/>
              <a:t> notebooks ubiquitous in data science</a:t>
            </a:r>
          </a:p>
          <a:p>
            <a:pPr lvl="1"/>
            <a:r>
              <a:rPr lang="en-US" dirty="0"/>
              <a:t>A sequence of </a:t>
            </a:r>
            <a:r>
              <a:rPr lang="en-US" i="1" dirty="0"/>
              <a:t>cells </a:t>
            </a:r>
            <a:r>
              <a:rPr lang="en-US" dirty="0"/>
              <a:t>containing live python code and narrative markdown</a:t>
            </a:r>
          </a:p>
          <a:p>
            <a:pPr lvl="1"/>
            <a:r>
              <a:rPr lang="en-US" dirty="0"/>
              <a:t>Cells may read files and produce tables or plots</a:t>
            </a:r>
          </a:p>
          <a:p>
            <a:r>
              <a:rPr lang="en-US" dirty="0"/>
              <a:t>Python libraries for machine learning (“batteries included”)</a:t>
            </a:r>
          </a:p>
          <a:p>
            <a:pPr lvl="1"/>
            <a:r>
              <a:rPr lang="en-US" dirty="0"/>
              <a:t>NumPy – numerical array computing</a:t>
            </a:r>
          </a:p>
          <a:p>
            <a:pPr lvl="1"/>
            <a:r>
              <a:rPr lang="en-US" dirty="0"/>
              <a:t>Pandas – </a:t>
            </a:r>
            <a:r>
              <a:rPr lang="en-US" dirty="0" err="1"/>
              <a:t>DataFrames</a:t>
            </a:r>
            <a:r>
              <a:rPr lang="en-US" dirty="0"/>
              <a:t> for data manipulation, cleaning, and analysis</a:t>
            </a:r>
          </a:p>
          <a:p>
            <a:pPr lvl="1"/>
            <a:r>
              <a:rPr lang="en-US" dirty="0"/>
              <a:t>Matplotlib – data visualization</a:t>
            </a:r>
          </a:p>
          <a:p>
            <a:pPr lvl="1"/>
            <a:r>
              <a:rPr lang="en-US" dirty="0"/>
              <a:t>SciPy – scientific computing</a:t>
            </a:r>
          </a:p>
          <a:p>
            <a:pPr lvl="1"/>
            <a:r>
              <a:rPr lang="en-US" dirty="0"/>
              <a:t>TensorFlow and </a:t>
            </a:r>
            <a:r>
              <a:rPr lang="en-US" dirty="0" err="1"/>
              <a:t>PyTorch</a:t>
            </a:r>
            <a:r>
              <a:rPr lang="en-US" dirty="0"/>
              <a:t> – deep learning</a:t>
            </a:r>
          </a:p>
          <a:p>
            <a:r>
              <a:rPr lang="en-US" dirty="0"/>
              <a:t>These are all high-performance libraries with core algorithms written in C; Python is the “glue”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CAA38-7011-C210-8AC4-73B31B53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61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CC92D-519C-39CC-D040-64287B077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2B4A6-D6F2-EF52-FBB5-4BE99FE12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“Glue languages” and general purpose scripting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31904-EF5E-9093-B777-5584166E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24</a:t>
            </a:fld>
            <a:endParaRPr lang="en-US"/>
          </a:p>
        </p:txBody>
      </p:sp>
      <p:pic>
        <p:nvPicPr>
          <p:cNvPr id="6" name="Shape 161">
            <a:extLst>
              <a:ext uri="{FF2B5EF4-FFF2-40B4-BE49-F238E27FC236}">
                <a16:creationId xmlns:a16="http://schemas.microsoft.com/office/drawing/2014/main" id="{89A2B764-091F-5EF1-DF26-7CFA18655E0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343" y="1175446"/>
            <a:ext cx="7684679" cy="568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233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DE16C-9421-BFD7-98E0-6D850CC8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“Glue languages” and general purpose scripting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6DA65-5F91-FBA8-65BE-AE5FBDD5F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25</a:t>
            </a:fld>
            <a:endParaRPr lang="en-US"/>
          </a:p>
        </p:txBody>
      </p:sp>
      <p:pic>
        <p:nvPicPr>
          <p:cNvPr id="5" name="Shape 174">
            <a:extLst>
              <a:ext uri="{FF2B5EF4-FFF2-40B4-BE49-F238E27FC236}">
                <a16:creationId xmlns:a16="http://schemas.microsoft.com/office/drawing/2014/main" id="{CF4FFA7B-1DCD-416E-2BFA-BC9CFAA0B86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36" y="1212574"/>
            <a:ext cx="6399533" cy="5645426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225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0A9BA-380E-1BB9-466C-EF3B9D18F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C12F0-06AF-F1FA-2723-9D2F2B43E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5528"/>
            <a:ext cx="10515600" cy="5502471"/>
          </a:xfrm>
        </p:spPr>
        <p:txBody>
          <a:bodyPr>
            <a:normAutofit/>
          </a:bodyPr>
          <a:lstStyle/>
          <a:p>
            <a:r>
              <a:rPr lang="en-US" sz="2400" dirty="0"/>
              <a:t>Most applications accept some sort of </a:t>
            </a:r>
            <a:r>
              <a:rPr lang="en-US" sz="2400" i="1" dirty="0"/>
              <a:t>commands</a:t>
            </a:r>
          </a:p>
          <a:p>
            <a:pPr lvl="1"/>
            <a:r>
              <a:rPr lang="en-US" sz="2000" dirty="0"/>
              <a:t>these commands are entered textually or triggered by user interface events</a:t>
            </a:r>
            <a:br>
              <a:rPr lang="en-US" sz="2000" dirty="0"/>
            </a:br>
            <a:r>
              <a:rPr lang="en-US" sz="2000" dirty="0"/>
              <a:t>such as mouse clicks, menu selections, and keystrokes</a:t>
            </a:r>
          </a:p>
          <a:p>
            <a:pPr lvl="1"/>
            <a:r>
              <a:rPr lang="en-US" sz="2000" dirty="0"/>
              <a:t>Commands in a graphical drawing program might save or load a drawing; select, insert, delete, or modify its parts; choose a line style, weight, or color; zoom or rotate the display; or modify user preferences.</a:t>
            </a:r>
          </a:p>
          <a:p>
            <a:r>
              <a:rPr lang="en-US" sz="2400" dirty="0"/>
              <a:t>An </a:t>
            </a:r>
            <a:r>
              <a:rPr lang="en-US" sz="2400" i="1" dirty="0"/>
              <a:t>extension language </a:t>
            </a:r>
            <a:r>
              <a:rPr lang="en-US" sz="2400" dirty="0"/>
              <a:t>serves to increase the usefulness of an application by allowing the user to create new commands, generally using the existing commands as primitives.</a:t>
            </a:r>
          </a:p>
          <a:p>
            <a:r>
              <a:rPr lang="en-US" sz="2400" dirty="0"/>
              <a:t>Extension languages are increasingly seen as an essential feature of sophisticated tools</a:t>
            </a:r>
          </a:p>
          <a:p>
            <a:pPr lvl="1"/>
            <a:r>
              <a:rPr lang="en-US" sz="2000" dirty="0"/>
              <a:t>Adobe’s graphics suite (Illustrator, Photoshop, InDesign, etc.) can be extended (scripted) using JavaScript, Visual Basic (on Windows), or AppleScript</a:t>
            </a:r>
          </a:p>
          <a:p>
            <a:pPr lvl="1"/>
            <a:r>
              <a:rPr lang="en-US" sz="2000" dirty="0" err="1"/>
              <a:t>AOLserver</a:t>
            </a:r>
            <a:r>
              <a:rPr lang="en-US" sz="2000" dirty="0"/>
              <a:t>, an open-source web server from America On-Line, can be scripted using </a:t>
            </a:r>
            <a:r>
              <a:rPr lang="en-US" sz="2000" dirty="0" err="1"/>
              <a:t>Tcl</a:t>
            </a:r>
            <a:r>
              <a:rPr lang="en-US" sz="2000" dirty="0"/>
              <a:t>. Disney and Industrial Light and Magic use Python to extend their internal (proprietary) tools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9D3D7-94C1-AD0C-202A-85AE170A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7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8750B-26C0-6C7A-8191-17B1018E2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9B85A-A10C-E06C-ADFE-27B44583E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5529"/>
            <a:ext cx="10515600" cy="53659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 admit extension, a tool must</a:t>
            </a:r>
          </a:p>
          <a:p>
            <a:pPr lvl="1"/>
            <a:r>
              <a:rPr lang="en-US" dirty="0"/>
              <a:t>incorporate, or communicate with, an interpreter for a scripting</a:t>
            </a:r>
            <a:br>
              <a:rPr lang="en-US" dirty="0"/>
            </a:br>
            <a:r>
              <a:rPr lang="en-US" dirty="0"/>
              <a:t>language</a:t>
            </a:r>
          </a:p>
          <a:p>
            <a:pPr lvl="1"/>
            <a:r>
              <a:rPr lang="en-US" dirty="0"/>
              <a:t>provide hooks that allow scripts to call the tool’s existing commands</a:t>
            </a:r>
          </a:p>
          <a:p>
            <a:pPr lvl="1"/>
            <a:r>
              <a:rPr lang="en-US" dirty="0"/>
              <a:t>allow the user to tie newly defined commands to user interface events</a:t>
            </a:r>
          </a:p>
          <a:p>
            <a:r>
              <a:rPr lang="en-US" dirty="0"/>
              <a:t>With care, these mechanisms can be made independent of any particular scripting language</a:t>
            </a:r>
          </a:p>
          <a:p>
            <a:r>
              <a:rPr lang="en-US" dirty="0"/>
              <a:t>One of the oldest existing extension mechanisms is that of the emacs text editor, used to write the textbook</a:t>
            </a:r>
          </a:p>
          <a:p>
            <a:pPr lvl="1"/>
            <a:r>
              <a:rPr lang="en-US" dirty="0"/>
              <a:t>An enormous number of extension packages have been created for emacs; many of them are installed by default in the standard distribution. </a:t>
            </a:r>
          </a:p>
          <a:p>
            <a:pPr lvl="1"/>
            <a:r>
              <a:rPr lang="en-US" dirty="0"/>
              <a:t>The extension language for emacs is a dialect of Lisp called Emacs Lisp. </a:t>
            </a:r>
          </a:p>
          <a:p>
            <a:pPr lvl="1"/>
            <a:r>
              <a:rPr lang="en-US" dirty="0"/>
              <a:t>An example script appears in Figure 14.8</a:t>
            </a:r>
          </a:p>
          <a:p>
            <a:pPr lvl="2"/>
            <a:r>
              <a:rPr lang="en-US" dirty="0"/>
              <a:t>It assumes that the user has used the standard marking mechanism to select a region of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24AA8-8F74-E670-FF98-419EABC78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46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33DE7-4DFC-149F-4906-6FE4A36F7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emacs</a:t>
            </a:r>
            <a:r>
              <a:rPr lang="en-US" dirty="0"/>
              <a:t> extension to add line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76522-6936-E24A-7A7D-82D33DBBF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28</a:t>
            </a:fld>
            <a:endParaRPr lang="en-US"/>
          </a:p>
        </p:txBody>
      </p:sp>
      <p:pic>
        <p:nvPicPr>
          <p:cNvPr id="5" name="Shape 226">
            <a:extLst>
              <a:ext uri="{FF2B5EF4-FFF2-40B4-BE49-F238E27FC236}">
                <a16:creationId xmlns:a16="http://schemas.microsoft.com/office/drawing/2014/main" id="{40AB9826-551F-D6D1-913D-6EEA2137E68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087" y="1165299"/>
            <a:ext cx="7510040" cy="5692701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817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50D28-94F3-A1AA-4687-C6231BF1B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6B3CC-05EB-B670-0761-A7F14C2F8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 your understanding: scripting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3E8C2-757B-E69F-2722-5AAD09975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a unique feature of one of the languages</a:t>
            </a:r>
            <a:br>
              <a:rPr lang="en-US" dirty="0"/>
            </a:br>
            <a:r>
              <a:rPr lang="en-US" dirty="0"/>
              <a:t>described here and how it helps with scripting</a:t>
            </a:r>
            <a:br>
              <a:rPr lang="en-US" dirty="0"/>
            </a:br>
            <a:r>
              <a:rPr lang="en-US" dirty="0"/>
              <a:t>applications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44BB9-678F-0947-2679-4D0F17896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83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48144-4A90-FCCF-1F28-7BEA7A500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scripting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4F1FD-A663-C679-D7C6-8547D8829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Gluing existing components together to build a larger</a:t>
            </a:r>
            <a:br>
              <a:rPr lang="en-US" dirty="0"/>
            </a:br>
            <a:r>
              <a:rPr lang="en-US" dirty="0"/>
              <a:t>system</a:t>
            </a:r>
          </a:p>
          <a:p>
            <a:pPr lvl="1"/>
            <a:r>
              <a:rPr lang="en-US" dirty="0"/>
              <a:t>Example (graphic art): download camera photos,</a:t>
            </a:r>
            <a:br>
              <a:rPr lang="en-US" dirty="0"/>
            </a:br>
            <a:r>
              <a:rPr lang="en-US" dirty="0"/>
              <a:t>convert format, rotate pictures, create thumbnails,</a:t>
            </a:r>
            <a:br>
              <a:rPr lang="en-US" dirty="0"/>
            </a:br>
            <a:r>
              <a:rPr lang="en-US" dirty="0"/>
              <a:t>create index, back up photos</a:t>
            </a:r>
          </a:p>
          <a:p>
            <a:r>
              <a:rPr lang="en-US" dirty="0"/>
              <a:t>Dynamic content generation</a:t>
            </a:r>
          </a:p>
          <a:p>
            <a:pPr lvl="1"/>
            <a:r>
              <a:rPr lang="en-US" dirty="0"/>
              <a:t>Example (web page): authenticate, read from database, manipulate images, read and customize HTML</a:t>
            </a:r>
          </a:p>
          <a:p>
            <a:r>
              <a:rPr lang="en-US" dirty="0"/>
              <a:t>System extension and customization</a:t>
            </a:r>
          </a:p>
          <a:p>
            <a:pPr lvl="1"/>
            <a:r>
              <a:rPr lang="en-US" dirty="0"/>
              <a:t>Example (gaming): program a librarian non-player character (NPC) to respond to someone talking in the library by asking them to be quiet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BC0D3-E2E9-FDBD-59FC-6986AA3AB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44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C0A5E-C276-2162-5355-975527D39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488CA-7F67-086F-3255-DECFFB2F3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 your understanding: scripting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8219C-8E37-537B-6C3D-36861E534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a unique feature of one of the languages</a:t>
            </a:r>
            <a:br>
              <a:rPr lang="en-US" dirty="0"/>
            </a:br>
            <a:r>
              <a:rPr lang="en-US" dirty="0"/>
              <a:t>described here and how it helps with scripting</a:t>
            </a:r>
            <a:br>
              <a:rPr lang="en-US" dirty="0"/>
            </a:br>
            <a:r>
              <a:rPr lang="en-US" dirty="0"/>
              <a:t>applications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altLang="en-US" dirty="0">
              <a:solidFill>
                <a:schemeClr val="accent1"/>
              </a:solidFill>
            </a:endParaRPr>
          </a:p>
          <a:p>
            <a:r>
              <a:rPr lang="en-US" altLang="en-US" dirty="0">
                <a:solidFill>
                  <a:schemeClr val="accent1"/>
                </a:solidFill>
              </a:rPr>
              <a:t>Sample answers</a:t>
            </a:r>
          </a:p>
          <a:p>
            <a:pPr lvl="1"/>
            <a:r>
              <a:rPr lang="en-US" altLang="en-US" dirty="0">
                <a:solidFill>
                  <a:schemeClr val="accent1"/>
                </a:solidFill>
              </a:rPr>
              <a:t>Convenient syntax for pattern matching makes text processing tasks easy</a:t>
            </a:r>
          </a:p>
          <a:p>
            <a:pPr lvl="1"/>
            <a:r>
              <a:rPr lang="en-US" altLang="en-US" dirty="0">
                <a:solidFill>
                  <a:schemeClr val="accent1"/>
                </a:solidFill>
              </a:rPr>
              <a:t>Perl’s implicit $_ argument avoids boilerplate</a:t>
            </a:r>
          </a:p>
          <a:p>
            <a:pPr lvl="1"/>
            <a:r>
              <a:rPr lang="en-US" altLang="en-US" dirty="0">
                <a:solidFill>
                  <a:schemeClr val="accent1"/>
                </a:solidFill>
              </a:rPr>
              <a:t>Built-in functions and libraries make it easy to start, kill, and manipulate processes</a:t>
            </a:r>
          </a:p>
          <a:p>
            <a:pPr lvl="1"/>
            <a:endParaRPr lang="en-US" altLang="en-US" dirty="0">
              <a:solidFill>
                <a:schemeClr val="accent1"/>
              </a:solidFill>
            </a:endParaRPr>
          </a:p>
          <a:p>
            <a:pPr lvl="1"/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1819B-4448-DD6D-466F-6CCF68BB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52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71545-A78C-49C5-50C9-B5706BC58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88CB-5F47-265E-8049-BAE5B38047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Section 14.3: Scripting the web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D0754-7D5F-8434-EE9D-9F11EB4A5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Programming Language Pragmatics, Fifth Edition</a:t>
            </a:r>
          </a:p>
          <a:p>
            <a:r>
              <a:rPr lang="en-US" sz="2400" dirty="0"/>
              <a:t>Michael L. Scott and Jonathan Aldrich</a:t>
            </a:r>
          </a:p>
        </p:txBody>
      </p:sp>
    </p:spTree>
    <p:extLst>
      <p:ext uri="{BB962C8B-B14F-4D97-AF65-F5344CB8AC3E}">
        <p14:creationId xmlns:p14="http://schemas.microsoft.com/office/powerpoint/2010/main" val="1118593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48C51-64FF-5146-C72F-FF6128D85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scripts provide dynamism in web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DEDBD-B750-0000-107A-2740C3DFA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of the content on the www is static web pages</a:t>
            </a:r>
          </a:p>
          <a:p>
            <a:r>
              <a:rPr lang="en-US" dirty="0"/>
              <a:t>However, many web pages contain content that is</a:t>
            </a:r>
            <a:br>
              <a:rPr lang="en-US" dirty="0"/>
            </a:br>
            <a:r>
              <a:rPr lang="en-US" dirty="0"/>
              <a:t>dynamically generated to respond to the user’s query</a:t>
            </a:r>
          </a:p>
          <a:p>
            <a:r>
              <a:rPr lang="en-US" dirty="0"/>
              <a:t>Server-side scripts compute web pages from private server data</a:t>
            </a:r>
          </a:p>
          <a:p>
            <a:pPr lvl="1"/>
            <a:r>
              <a:rPr lang="en-US" dirty="0"/>
              <a:t>Provider has complete control over content</a:t>
            </a:r>
          </a:p>
          <a:p>
            <a:pPr lvl="1"/>
            <a:r>
              <a:rPr lang="en-US" dirty="0"/>
              <a:t>Examples: search engines, retail sites, anything with user accounts</a:t>
            </a:r>
          </a:p>
          <a:p>
            <a:r>
              <a:rPr lang="en-US" dirty="0"/>
              <a:t>Client-side scripts modify web pages on the client side</a:t>
            </a:r>
          </a:p>
          <a:p>
            <a:pPr lvl="1"/>
            <a:r>
              <a:rPr lang="en-US" dirty="0"/>
              <a:t>Don’t need proprietary information</a:t>
            </a:r>
          </a:p>
          <a:p>
            <a:pPr lvl="1"/>
            <a:r>
              <a:rPr lang="en-US" dirty="0"/>
              <a:t>More efficient to execute on the client</a:t>
            </a:r>
          </a:p>
          <a:p>
            <a:pPr lvl="1"/>
            <a:r>
              <a:rPr lang="en-US" dirty="0"/>
              <a:t>Examples: interactive animation, error-checking of forms, calculations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270178-A966-5096-FBD2-A6F0F681D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6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1D609-D1FE-DC5B-5A66-99C5960C8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CGI Scripts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2F163-A8E8-C709-745C-393E7CC0F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5529"/>
            <a:ext cx="10515600" cy="5365946"/>
          </a:xfrm>
        </p:spPr>
        <p:txBody>
          <a:bodyPr>
            <a:normAutofit/>
          </a:bodyPr>
          <a:lstStyle/>
          <a:p>
            <a:r>
              <a:rPr lang="en-US" dirty="0"/>
              <a:t>The original mechanism for server-side web scripting is</a:t>
            </a:r>
            <a:br>
              <a:rPr lang="en-US" dirty="0"/>
            </a:br>
            <a:r>
              <a:rPr lang="en-US" dirty="0"/>
              <a:t>the Common Gateway Interface (CGI)</a:t>
            </a:r>
          </a:p>
          <a:p>
            <a:r>
              <a:rPr lang="en-US" dirty="0"/>
              <a:t>A CGI script is an executable program residing in a special directory known to the web server program</a:t>
            </a:r>
          </a:p>
          <a:p>
            <a:r>
              <a:rPr lang="en-US" dirty="0"/>
              <a:t>When a client requests the URI corresponding to such a program, the server executes the program and sends its output back to the client</a:t>
            </a:r>
          </a:p>
          <a:p>
            <a:pPr lvl="1"/>
            <a:r>
              <a:rPr lang="en-US" dirty="0"/>
              <a:t>this output needs to be something that the browser will understand: typically HTML.</a:t>
            </a:r>
          </a:p>
          <a:p>
            <a:r>
              <a:rPr lang="en-US" dirty="0"/>
              <a:t>CGI scripts may be written in any language available</a:t>
            </a:r>
          </a:p>
          <a:p>
            <a:pPr lvl="1"/>
            <a:r>
              <a:rPr lang="en-US" dirty="0"/>
              <a:t>Perl is particularly popular: </a:t>
            </a:r>
          </a:p>
          <a:p>
            <a:pPr lvl="2"/>
            <a:r>
              <a:rPr lang="en-US" dirty="0"/>
              <a:t>its string-handling and “glue” mechanisms are suited to generating HTML</a:t>
            </a:r>
          </a:p>
          <a:p>
            <a:pPr lvl="2"/>
            <a:r>
              <a:rPr lang="en-US" dirty="0"/>
              <a:t>it was already widely available during the early years of the web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B442B-214E-0F34-63CA-1C1BDD9AD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83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8A119-4C5C-7D33-854D-021821C1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CGI script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F7F6E-83DE-68D5-A11A-7719F9DC6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FD1F8-76E0-C905-0C9C-654E782AD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09260"/>
            <a:ext cx="9240078" cy="561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311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7BF93-8718-EE6D-D23A-8FD56C2B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server-side scripts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0B17D-4162-328C-8B76-439C3FD12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5529"/>
            <a:ext cx="10515600" cy="5365946"/>
          </a:xfrm>
        </p:spPr>
        <p:txBody>
          <a:bodyPr>
            <a:normAutofit fontScale="92500"/>
          </a:bodyPr>
          <a:lstStyle/>
          <a:p>
            <a:r>
              <a:rPr lang="en-US" dirty="0"/>
              <a:t>Though widely used, CGI scripts have several</a:t>
            </a:r>
            <a:br>
              <a:rPr lang="en-US" dirty="0"/>
            </a:br>
            <a:r>
              <a:rPr lang="en-US" dirty="0"/>
              <a:t>disadvantages:</a:t>
            </a:r>
          </a:p>
          <a:p>
            <a:pPr lvl="1"/>
            <a:r>
              <a:rPr lang="en-US" dirty="0"/>
              <a:t>The web server must launch each script as a separate program,</a:t>
            </a:r>
            <a:br>
              <a:rPr lang="en-US" dirty="0"/>
            </a:br>
            <a:r>
              <a:rPr lang="en-US" dirty="0"/>
              <a:t>with potentially significant overhead </a:t>
            </a:r>
          </a:p>
          <a:p>
            <a:pPr lvl="2"/>
            <a:r>
              <a:rPr lang="en-US" dirty="0"/>
              <a:t>However, CGI scripts compiled to native code can be very fast once running</a:t>
            </a:r>
          </a:p>
          <a:p>
            <a:pPr lvl="1"/>
            <a:r>
              <a:rPr lang="en-US" dirty="0"/>
              <a:t>Scripts must generally be installed in a trusted directory by trusted system administrators</a:t>
            </a:r>
          </a:p>
          <a:p>
            <a:pPr lvl="2"/>
            <a:r>
              <a:rPr lang="en-US" dirty="0"/>
              <a:t>for security reasons, they cannot reside in arbitrary locations as ordinary pages do</a:t>
            </a:r>
          </a:p>
          <a:p>
            <a:pPr lvl="1"/>
            <a:r>
              <a:rPr lang="en-US" dirty="0"/>
              <a:t>The name of the script appears in the URI, typically prefixed with the name of the trusted directory, so static and dynamic pages look different to end users</a:t>
            </a:r>
          </a:p>
          <a:p>
            <a:pPr lvl="1"/>
            <a:r>
              <a:rPr lang="en-US" dirty="0"/>
              <a:t>Each script must generate not only dynamic content, but also the HTML tags that are needed to format and display it</a:t>
            </a:r>
          </a:p>
          <a:p>
            <a:pPr lvl="2"/>
            <a:r>
              <a:rPr lang="en-US" dirty="0"/>
              <a:t>This extra “boilerplate” makes scripts more difficult to write</a:t>
            </a:r>
          </a:p>
          <a:p>
            <a:r>
              <a:rPr lang="en-US" dirty="0"/>
              <a:t>Most web servers now provide a “module loading” mechanism that provides interpreters for one or more scripting languages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6BA0A-65EC-1419-CB2E-8DBC7C2B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436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58E9C-3A56-C687-36E8-BA97CE485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embedded PHP script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5D312-6478-133E-1C4A-131A4FC85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AEFCB3-39F7-0F69-DB17-A702D36A0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77402"/>
            <a:ext cx="9496425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413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606A2-8AB7-9A39-60FA-36F663F59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Client-side scripts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F93EF-A882-22BC-0521-A322A1925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5529"/>
            <a:ext cx="10515600" cy="53659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Embedded server-side scripts are generally faster than CGI</a:t>
            </a:r>
            <a:br>
              <a:rPr lang="en-US" dirty="0"/>
            </a:br>
            <a:r>
              <a:rPr lang="en-US" dirty="0"/>
              <a:t>scripts, at least when startup cost predominates</a:t>
            </a:r>
          </a:p>
          <a:p>
            <a:pPr lvl="1"/>
            <a:r>
              <a:rPr lang="en-US" dirty="0"/>
              <a:t>Internet communication is still too slow for interactive pages</a:t>
            </a:r>
          </a:p>
          <a:p>
            <a:r>
              <a:rPr lang="en-US" dirty="0"/>
              <a:t>Because they run on the web designer’s site, CGI scripts and, to a lesser extent, embeddable server-side scripts can be written in many different languages</a:t>
            </a:r>
          </a:p>
          <a:p>
            <a:pPr lvl="1"/>
            <a:r>
              <a:rPr lang="en-US" dirty="0"/>
              <a:t>all the client ever sees is standard HTML. </a:t>
            </a:r>
          </a:p>
          <a:p>
            <a:r>
              <a:rPr lang="en-US" dirty="0"/>
              <a:t>Client-side scripts, by contrast, require an interpreter on the client’s machine</a:t>
            </a:r>
          </a:p>
          <a:p>
            <a:pPr lvl="1"/>
            <a:r>
              <a:rPr lang="en-US" dirty="0"/>
              <a:t>there is a powerful incentive for convergence in client-side scripting languages: most designers want their pages to be viewable by as wide an audience as possible</a:t>
            </a:r>
          </a:p>
          <a:p>
            <a:r>
              <a:rPr lang="en-US" dirty="0"/>
              <a:t>Pages intended for the general public almost always use JavaScript for interactive features.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31DFA-8329-7DB6-95A6-DC3FC9D2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704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B3ED0-22F2-8B19-CA9C-F1218FB2B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web page with JavaScript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14F5F-F3FE-D6EE-BB77-1FDD3CB3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38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8946B3-F9E9-4386-5B59-AD3AC7C84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155699"/>
            <a:ext cx="9072417" cy="556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84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77BF4-EA4E-54DB-5434-E88AF36E2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673BB-3F4C-166D-31DF-BE052C0DF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 your understanding: web scripting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2AC73-ACA5-AFC9-444E-D6667B18E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the key difference between server-side and</a:t>
            </a:r>
            <a:br>
              <a:rPr lang="en-US" dirty="0"/>
            </a:br>
            <a:r>
              <a:rPr lang="en-US" dirty="0"/>
              <a:t>client-side web scripting.  What language(s) are</a:t>
            </a:r>
            <a:br>
              <a:rPr lang="en-US" dirty="0"/>
            </a:br>
            <a:r>
              <a:rPr lang="en-US" dirty="0"/>
              <a:t>commonly used for each?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2AE2E-A316-4B1B-43CA-BA3B3C92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5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88C85-9AE8-7309-0755-1F5996FA0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scripting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8699B-73AB-EF59-AEFE-915C5F298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55529"/>
            <a:ext cx="11019183" cy="52341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Two sets of ancestors</a:t>
            </a:r>
          </a:p>
          <a:p>
            <a:pPr lvl="1"/>
            <a:r>
              <a:rPr lang="en-US" dirty="0"/>
              <a:t>Command interpreters or “shells” of traditional batch and “terminal”</a:t>
            </a:r>
            <a:br>
              <a:rPr lang="en-US" dirty="0"/>
            </a:br>
            <a:r>
              <a:rPr lang="en-US" dirty="0"/>
              <a:t>(command-line) computing</a:t>
            </a:r>
          </a:p>
          <a:p>
            <a:pPr lvl="2"/>
            <a:r>
              <a:rPr lang="en-US" dirty="0"/>
              <a:t>IBM’s JCL (1965), MS-DOS command interpreter, Unix </a:t>
            </a:r>
            <a:r>
              <a:rPr lang="en-US" dirty="0" err="1"/>
              <a:t>sh</a:t>
            </a:r>
            <a:r>
              <a:rPr lang="en-US" dirty="0"/>
              <a:t> and </a:t>
            </a:r>
            <a:r>
              <a:rPr lang="en-US" dirty="0" err="1"/>
              <a:t>csh</a:t>
            </a:r>
            <a:endParaRPr lang="en-US" dirty="0"/>
          </a:p>
          <a:p>
            <a:pPr lvl="1"/>
            <a:r>
              <a:rPr lang="en-US" dirty="0"/>
              <a:t>Tools for text processing and report generation</a:t>
            </a:r>
          </a:p>
          <a:p>
            <a:pPr lvl="2"/>
            <a:r>
              <a:rPr lang="en-US" dirty="0"/>
              <a:t>IBM’s RPG (1959), and Unix’s sed and awk.</a:t>
            </a:r>
          </a:p>
          <a:p>
            <a:r>
              <a:rPr lang="en-US" dirty="0"/>
              <a:t>Timeline</a:t>
            </a:r>
          </a:p>
          <a:p>
            <a:pPr lvl="1"/>
            <a:r>
              <a:rPr lang="en-US" dirty="0"/>
              <a:t>1979: </a:t>
            </a:r>
            <a:r>
              <a:rPr lang="en-US" dirty="0" err="1"/>
              <a:t>Rexx</a:t>
            </a:r>
            <a:r>
              <a:rPr lang="en-US" dirty="0"/>
              <a:t>,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IBM’s “Restructured Extended Executor”</a:t>
            </a:r>
          </a:p>
          <a:p>
            <a:pPr lvl="1"/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1987: Larry Wall develops Perl to make report processing easier</a:t>
            </a:r>
          </a:p>
          <a:p>
            <a:pPr lvl="1"/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1987: Dan Winkler creates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HyperTalk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; predecessor of AppleScript (1993)</a:t>
            </a:r>
          </a:p>
          <a:p>
            <a:pPr lvl="1"/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1991: Guido van Rossum creates Python, a scripting language to appeal to C/Unix hackers</a:t>
            </a:r>
          </a:p>
          <a:p>
            <a:pPr lvl="1"/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1995: Rasmus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Lerdof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 adapts a set of Perl shell scripts for maintaining his Personal Home Page to the PHP language; becomes dominant for server-side web scripts</a:t>
            </a:r>
          </a:p>
          <a:p>
            <a:pPr lvl="1"/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1995: Brendan Eich develops JavaScript for scripting dynamic web pages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9ED58-2364-77CC-C94E-F4D6FA944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068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C24C5-3336-96FC-D5BF-C4346A016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89983-C62F-3D9B-076E-69754650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 your understanding: web scripting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BFB19-F3C7-F5D4-EF95-78B919092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the key difference between server-side and</a:t>
            </a:r>
            <a:br>
              <a:rPr lang="en-US" dirty="0"/>
            </a:br>
            <a:r>
              <a:rPr lang="en-US" dirty="0"/>
              <a:t>client-side web scripting.  What language(s) are</a:t>
            </a:r>
            <a:br>
              <a:rPr lang="en-US" dirty="0"/>
            </a:br>
            <a:r>
              <a:rPr lang="en-US" dirty="0"/>
              <a:t>commonly used for each?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altLang="en-US" dirty="0">
              <a:solidFill>
                <a:schemeClr val="accent1"/>
              </a:solidFill>
            </a:endParaRPr>
          </a:p>
          <a:p>
            <a:r>
              <a:rPr lang="en-US" altLang="en-US" dirty="0">
                <a:solidFill>
                  <a:schemeClr val="accent1"/>
                </a:solidFill>
              </a:rPr>
              <a:t>Answer:</a:t>
            </a:r>
          </a:p>
          <a:p>
            <a:pPr lvl="1"/>
            <a:r>
              <a:rPr lang="en-US" altLang="en-US" dirty="0">
                <a:solidFill>
                  <a:schemeClr val="accent1"/>
                </a:solidFill>
              </a:rPr>
              <a:t>Server-side vs. client-side refers to where the script runs</a:t>
            </a:r>
          </a:p>
          <a:p>
            <a:pPr lvl="1"/>
            <a:r>
              <a:rPr lang="en-US" altLang="en-US" dirty="0">
                <a:solidFill>
                  <a:schemeClr val="accent1"/>
                </a:solidFill>
              </a:rPr>
              <a:t>Server-side scripts are often in Perl or PHP.</a:t>
            </a:r>
          </a:p>
          <a:p>
            <a:pPr lvl="1"/>
            <a:r>
              <a:rPr lang="en-US" altLang="en-US" dirty="0">
                <a:solidFill>
                  <a:schemeClr val="accent1"/>
                </a:solidFill>
              </a:rPr>
              <a:t>Client-side scripts are almost universally written in JavaScript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30090-C2F5-76B6-0B5D-4EB85A73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099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B75BD-D3E9-3711-9984-DC84E533F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C1421-9C2E-24CC-C2DD-6D3F5A0CDE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Section 14.4 part 1: Declarations and</a:t>
            </a:r>
            <a:br>
              <a:rPr lang="en-US" dirty="0"/>
            </a:br>
            <a:r>
              <a:rPr lang="en-US" dirty="0"/>
              <a:t>data types in scripting languages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317063-3767-D761-FB02-BEF29CD5DB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Programming Language Pragmatics, Fifth Edition</a:t>
            </a:r>
          </a:p>
          <a:p>
            <a:r>
              <a:rPr lang="en-US" sz="2400" dirty="0"/>
              <a:t>Michael L. Scott and Jonathan Aldrich</a:t>
            </a:r>
          </a:p>
        </p:txBody>
      </p:sp>
    </p:spTree>
    <p:extLst>
      <p:ext uri="{BB962C8B-B14F-4D97-AF65-F5344CB8AC3E}">
        <p14:creationId xmlns:p14="http://schemas.microsoft.com/office/powerpoint/2010/main" val="6276273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96C74-0997-E35D-0166-2FFCCB0F1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declarations in scripting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F9F33-A5E1-BF5B-95D5-BA99D9C06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55529"/>
            <a:ext cx="10889975" cy="4821434"/>
          </a:xfrm>
        </p:spPr>
        <p:txBody>
          <a:bodyPr>
            <a:normAutofit/>
          </a:bodyPr>
          <a:lstStyle/>
          <a:p>
            <a:r>
              <a:rPr lang="en-US" dirty="0"/>
              <a:t>Most scripting languages (Scheme is the obvious</a:t>
            </a:r>
            <a:br>
              <a:rPr lang="en-US" dirty="0"/>
            </a:br>
            <a:r>
              <a:rPr lang="en-US" dirty="0"/>
              <a:t>exception) do not require variables to be declared</a:t>
            </a:r>
          </a:p>
          <a:p>
            <a:pPr lvl="1"/>
            <a:r>
              <a:rPr lang="en-US" dirty="0"/>
              <a:t>Perl and JavaScript permit optional declarations</a:t>
            </a:r>
            <a:br>
              <a:rPr lang="en-US" dirty="0"/>
            </a:br>
            <a:r>
              <a:rPr lang="en-US" dirty="0"/>
              <a:t>- a kind of compiler-checked documentation</a:t>
            </a:r>
          </a:p>
          <a:p>
            <a:pPr lvl="1"/>
            <a:r>
              <a:rPr lang="en-US" dirty="0"/>
              <a:t>Perl can be run in a mode (use strict ’vars’) that requires declarations</a:t>
            </a:r>
          </a:p>
          <a:p>
            <a:r>
              <a:rPr lang="en-US" dirty="0"/>
              <a:t>A convention determines the scope of a variable</a:t>
            </a:r>
          </a:p>
          <a:p>
            <a:pPr lvl="1"/>
            <a:r>
              <a:rPr lang="en-US" dirty="0"/>
              <a:t>JavaScript &amp; Perl: variables are global unless locally declared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let x = …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Python: variables are local to the scope where they are written</a:t>
            </a:r>
          </a:p>
          <a:p>
            <a:pPr lvl="2"/>
            <a:r>
              <a:rPr lang="en-US" dirty="0"/>
              <a:t>Can be read in a nested scope</a:t>
            </a:r>
          </a:p>
          <a:p>
            <a:pPr lvl="2"/>
            <a:r>
              <a:rPr lang="en-US" dirty="0"/>
              <a:t>Can write to a global by importing: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global x</a:t>
            </a:r>
          </a:p>
          <a:p>
            <a:pPr lvl="1"/>
            <a:r>
              <a:rPr lang="en-US" dirty="0"/>
              <a:t>Ruby: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dirty="0"/>
              <a:t> is local,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$foo</a:t>
            </a:r>
            <a:r>
              <a:rPr lang="en-US" dirty="0"/>
              <a:t> is global, while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@foo</a:t>
            </a:r>
            <a:r>
              <a:rPr lang="en-US" dirty="0"/>
              <a:t> is an instance variable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@@foo</a:t>
            </a:r>
            <a:r>
              <a:rPr lang="en-US" dirty="0"/>
              <a:t> is a class variable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45555-7606-86A9-872B-A92C80BE9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500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10CC1-2AFC-B44F-4738-80CE291E7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Nesting and scoping conventions vary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B68E5-A1DD-3CE1-6896-91FFF10A5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5528"/>
            <a:ext cx="10515600" cy="550247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Scheme, Python, and JavaScript provide the classic</a:t>
            </a:r>
            <a:br>
              <a:rPr lang="en-US" dirty="0"/>
            </a:br>
            <a:r>
              <a:rPr lang="en-US" dirty="0"/>
              <a:t>combination of nested subroutines and static (lexical)</a:t>
            </a:r>
            <a:br>
              <a:rPr lang="en-US" dirty="0"/>
            </a:br>
            <a:r>
              <a:rPr lang="en-US" dirty="0"/>
              <a:t>scope</a:t>
            </a:r>
          </a:p>
          <a:p>
            <a:r>
              <a:rPr lang="en-US" dirty="0" err="1"/>
              <a:t>Tcl</a:t>
            </a:r>
            <a:r>
              <a:rPr lang="en-US" dirty="0"/>
              <a:t> allows subroutines to nest, but uses dynamic scope</a:t>
            </a:r>
          </a:p>
          <a:p>
            <a:r>
              <a:rPr lang="en-US" dirty="0"/>
              <a:t>Named subroutines (methods) do not nest in PHP or Ruby</a:t>
            </a:r>
          </a:p>
          <a:p>
            <a:pPr lvl="1"/>
            <a:r>
              <a:rPr lang="en-US" dirty="0"/>
              <a:t>Perl and Ruby join Scheme, Python, JavaScript, in providing first class anonymous local subroutines</a:t>
            </a:r>
          </a:p>
          <a:p>
            <a:r>
              <a:rPr lang="en-US" dirty="0"/>
              <a:t>Nested blocks are statically scoped in Perl</a:t>
            </a:r>
          </a:p>
          <a:p>
            <a:pPr lvl="1"/>
            <a:r>
              <a:rPr lang="en-US" dirty="0"/>
              <a:t>In Ruby they are part of the named scope in which they appear</a:t>
            </a:r>
          </a:p>
          <a:p>
            <a:r>
              <a:rPr lang="en-US" dirty="0"/>
              <a:t>Scheme, Perl, Python, and JavaScript provide for variables captured in closures</a:t>
            </a:r>
          </a:p>
          <a:p>
            <a:r>
              <a:rPr lang="en-US" dirty="0"/>
              <a:t>PHP, JavaScript, and the major glue languages (Perl, </a:t>
            </a:r>
            <a:r>
              <a:rPr lang="en-US" dirty="0" err="1"/>
              <a:t>Tcl</a:t>
            </a:r>
            <a:r>
              <a:rPr lang="en-US" dirty="0"/>
              <a:t>, Python, Ruby) all have sophisticated namespace mechanisms</a:t>
            </a:r>
          </a:p>
          <a:p>
            <a:pPr lvl="1"/>
            <a:r>
              <a:rPr lang="en-US" dirty="0"/>
              <a:t>information hiding, selective import of names from separate modules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478EB-B036-213A-9EF0-218713A33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481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93B24-F49E-4F9F-B1B8-E40F8ED6F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 in scripting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D463A-92FF-9A44-45D2-DCD2F0803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138"/>
            <a:ext cx="10515600" cy="550247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As we have seen, scripting languages don’t generally</a:t>
            </a:r>
            <a:br>
              <a:rPr lang="en-US" dirty="0"/>
            </a:br>
            <a:r>
              <a:rPr lang="en-US" dirty="0"/>
              <a:t>require (or even permit) the declaration of types for</a:t>
            </a:r>
            <a:br>
              <a:rPr lang="en-US" dirty="0"/>
            </a:br>
            <a:r>
              <a:rPr lang="en-US" dirty="0"/>
              <a:t>variables</a:t>
            </a:r>
          </a:p>
          <a:p>
            <a:r>
              <a:rPr lang="en-US" dirty="0"/>
              <a:t>Most perform extensive run-time checks to make sure that values are never used in inappropriate ways</a:t>
            </a:r>
          </a:p>
          <a:p>
            <a:r>
              <a:rPr lang="en-US" dirty="0"/>
              <a:t>Perl, Rexx, and </a:t>
            </a:r>
            <a:r>
              <a:rPr lang="en-US" dirty="0" err="1"/>
              <a:t>Tcl</a:t>
            </a:r>
            <a:r>
              <a:rPr lang="en-US" dirty="0"/>
              <a:t> are weakly typed</a:t>
            </a:r>
          </a:p>
          <a:p>
            <a:pPr lvl="1"/>
            <a:r>
              <a:rPr lang="en-US" dirty="0"/>
              <a:t>They assume programmers should check for errors they care about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In the absence of such checks, they try to do something reasonable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$a[3] = "1";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print $a[3] + $a[4], "\n"</a:t>
            </a:r>
          </a:p>
          <a:p>
            <a:pPr>
              <a:spcAft>
                <a:spcPts val="600"/>
              </a:spcAft>
            </a:pPr>
            <a:r>
              <a:rPr lang="en-US" dirty="0"/>
              <a:t>Other languages (e.g., Scheme, Python, and Ruby) are relatively strict about this checking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a = []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a[3] = "1"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print Integer(a[3]) + Integer(a[4]), "\n"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6CC18-FBC4-9948-CD56-3687BB22E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604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15386-0510-CE32-9364-FE175C16F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FCB1C-15BB-B177-D5B2-598EA3098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 types in scripting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6ACD-ECB9-8CCA-9B26-863C49219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Numeric types are “just numbers”</a:t>
            </a:r>
          </a:p>
          <a:p>
            <a:r>
              <a:rPr lang="en-US" dirty="0"/>
              <a:t>JavaScript &amp; Lua approach: everything is a double</a:t>
            </a:r>
          </a:p>
          <a:p>
            <a:r>
              <a:rPr lang="en-US" dirty="0"/>
              <a:t>Perl, Scheme, Python provide multiple types</a:t>
            </a:r>
          </a:p>
          <a:p>
            <a:pPr lvl="1"/>
            <a:r>
              <a:rPr lang="en-US" dirty="0"/>
              <a:t>integers,  doubles, complex (Python, Scheme), </a:t>
            </a:r>
            <a:r>
              <a:rPr lang="en-US" dirty="0" err="1"/>
              <a:t>rationals</a:t>
            </a:r>
            <a:r>
              <a:rPr lang="en-US" dirty="0"/>
              <a:t> (just Scheme)</a:t>
            </a:r>
          </a:p>
          <a:p>
            <a:pPr lvl="1"/>
            <a:r>
              <a:rPr lang="en-US" dirty="0"/>
              <a:t>All support </a:t>
            </a:r>
            <a:r>
              <a:rPr lang="en-US" dirty="0" err="1"/>
              <a:t>bignums</a:t>
            </a:r>
            <a:r>
              <a:rPr lang="en-US" dirty="0"/>
              <a:t>: arbitrary precision integers</a:t>
            </a:r>
          </a:p>
          <a:p>
            <a:pPr lvl="1"/>
            <a:r>
              <a:rPr lang="en-US" dirty="0"/>
              <a:t>Operations convert to a common type that can represent the result</a:t>
            </a:r>
          </a:p>
          <a:p>
            <a:pPr lvl="2"/>
            <a:r>
              <a:rPr lang="en-US" dirty="0"/>
              <a:t>Adding an integer and a double results in a double</a:t>
            </a:r>
          </a:p>
          <a:p>
            <a:pPr lvl="2"/>
            <a:r>
              <a:rPr lang="en-US" dirty="0"/>
              <a:t>Overflowing a 32-bit integer results in a </a:t>
            </a:r>
            <a:r>
              <a:rPr lang="en-US" dirty="0" err="1"/>
              <a:t>bignum</a:t>
            </a:r>
            <a:endParaRPr lang="en-US" dirty="0"/>
          </a:p>
          <a:p>
            <a:pPr lvl="2"/>
            <a:r>
              <a:rPr lang="en-US" dirty="0"/>
              <a:t>Dividing two integers in Scheme results in a rational number if the remainder is nonzero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68FCC-F736-A14E-BF1F-4FDA1D19D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861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105AB-34D9-A3DD-3AF8-3A6036811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types in scripting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FDB49-417D-8A9E-5ED8-0843B6C72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Arrays and maps (“hashes”) are universal.  In Ruby: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colors = ["red", "green", "blue"]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complements = {"red" =&gt; "cyan",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"green" =&gt; "magenta",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"blue" =&gt; “yellow"}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print colors[2], complements["blue"]</a:t>
            </a:r>
          </a:p>
          <a:p>
            <a:pPr lvl="5"/>
            <a:endParaRPr lang="en-US" dirty="0"/>
          </a:p>
          <a:p>
            <a:r>
              <a:rPr lang="en-US" dirty="0"/>
              <a:t>PHP and JavaScript eliminate the distinction between arrays and hashes – arrays are just hashes with numeric keys</a:t>
            </a:r>
          </a:p>
          <a:p>
            <a:pPr lvl="5"/>
            <a:endParaRPr lang="en-US" dirty="0"/>
          </a:p>
          <a:p>
            <a:r>
              <a:rPr lang="en-US" dirty="0"/>
              <a:t>JavaScript unifies objects with hashes, too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obj.attr</a:t>
            </a:r>
            <a:r>
              <a:rPr lang="en-US" dirty="0"/>
              <a:t> is the same as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obj["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C737C-41AA-2CBA-F5D3-1CE3401D5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432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959DB-E128-4CED-0E78-C9D82AB41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77C73-55B2-293B-0685-48CE35C41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types in scripting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0F493-303A-C800-D174-10E369080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adds immutable tuples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	crimson = (0xdc, 0x14, 0x3c)  # R,G,B components</a:t>
            </a:r>
            <a:endParaRPr lang="en-US" sz="2100" dirty="0"/>
          </a:p>
          <a:p>
            <a:pPr lvl="1"/>
            <a:r>
              <a:rPr lang="en-US" dirty="0"/>
              <a:t>Cheaper to access than arrays</a:t>
            </a:r>
          </a:p>
          <a:p>
            <a:pPr lvl="1"/>
            <a:r>
              <a:rPr lang="en-US" dirty="0"/>
              <a:t>Multiway assignment is just assignment of tuples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	a, b = b, a</a:t>
            </a:r>
          </a:p>
          <a:p>
            <a:r>
              <a:rPr lang="en-US" dirty="0"/>
              <a:t>and sets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1B4BA-0459-2524-2086-A945304E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47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6581A8-B042-ECA7-0C15-6D99979AC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669" y="4197895"/>
            <a:ext cx="84963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590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9C053-5EF1-F030-C314-01C7F3C76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09176-D234-D7DA-0EDE-4389EE1D7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Check your understanding: numeric types in scripting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6CCD8-3E9D-E96A-3E03-A099CB32D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JavaScript avoid problems with integer</a:t>
            </a:r>
            <a:br>
              <a:rPr lang="en-US" dirty="0"/>
            </a:br>
            <a:r>
              <a:rPr lang="en-US" dirty="0"/>
              <a:t>overflow?  What about Python?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FC8FF-5421-E9CF-A705-2EADBEFA4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258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FCCE5-5247-5891-08B6-1FCCB828E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2B4F6-5EA8-393D-6607-99C0A8AAD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Check your understanding: numeric types in scripting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0D87E-BFE3-5BBF-2B42-DA071AD1B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JavaScript avoid problems with integer</a:t>
            </a:r>
            <a:br>
              <a:rPr lang="en-US" dirty="0"/>
            </a:br>
            <a:r>
              <a:rPr lang="en-US" dirty="0"/>
              <a:t>overflow?  What about Python?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altLang="en-US" dirty="0">
              <a:solidFill>
                <a:schemeClr val="accent1"/>
              </a:solidFill>
            </a:endParaRPr>
          </a:p>
          <a:p>
            <a:r>
              <a:rPr lang="en-US" altLang="en-US" dirty="0">
                <a:solidFill>
                  <a:schemeClr val="accent1"/>
                </a:solidFill>
              </a:rPr>
              <a:t>Answer: All numbers are represented as double-precision floating point in JavaScript, so integer overflow does not occur (and floating point numbers go up to approximately 10</a:t>
            </a:r>
            <a:r>
              <a:rPr lang="en-US" altLang="en-US" baseline="30000" dirty="0">
                <a:solidFill>
                  <a:schemeClr val="accent1"/>
                </a:solidFill>
              </a:rPr>
              <a:t>308</a:t>
            </a:r>
            <a:r>
              <a:rPr lang="en-US" altLang="en-US" dirty="0">
                <a:solidFill>
                  <a:schemeClr val="accent1"/>
                </a:solidFill>
              </a:rPr>
              <a:t>).</a:t>
            </a:r>
            <a:br>
              <a:rPr lang="en-US" altLang="en-US" dirty="0">
                <a:solidFill>
                  <a:schemeClr val="accent1"/>
                </a:solidFill>
              </a:rPr>
            </a:br>
            <a:br>
              <a:rPr lang="en-US" altLang="en-US" dirty="0">
                <a:solidFill>
                  <a:schemeClr val="accent1"/>
                </a:solidFill>
              </a:rPr>
            </a:br>
            <a:r>
              <a:rPr lang="en-US" altLang="en-US" dirty="0">
                <a:solidFill>
                  <a:schemeClr val="accent1"/>
                </a:solidFill>
              </a:rPr>
              <a:t>In Python, when integer overflow occurs, the resulting value is represented as a </a:t>
            </a:r>
            <a:r>
              <a:rPr lang="en-US" altLang="en-US" dirty="0" err="1">
                <a:solidFill>
                  <a:schemeClr val="accent1"/>
                </a:solidFill>
              </a:rPr>
              <a:t>bignum</a:t>
            </a:r>
            <a:r>
              <a:rPr lang="en-US" altLang="en-US" dirty="0">
                <a:solidFill>
                  <a:schemeClr val="accent1"/>
                </a:solidFill>
              </a:rPr>
              <a:t> (arbitrary-precision integer) instead.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5618F-53CF-9740-7E5A-050F5636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44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D3C3E-E063-66E8-C06F-F26BC51EB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322C9535-638E-CD08-222C-79B94447E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123" y="1265813"/>
            <a:ext cx="3339733" cy="445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BCA699-BAC3-BA9D-41AC-7BAA80CB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0" i="0" dirty="0">
                <a:solidFill>
                  <a:srgbClr val="000000"/>
                </a:solidFill>
                <a:effectLst/>
              </a:rPr>
              <a:t>Programming language </a:t>
            </a:r>
            <a:r>
              <a:rPr lang="en-US" sz="3400" dirty="0">
                <a:solidFill>
                  <a:srgbClr val="000000"/>
                </a:solidFill>
              </a:rPr>
              <a:t>p</a:t>
            </a:r>
            <a:r>
              <a:rPr lang="en-US" sz="3400" b="0" i="0" dirty="0">
                <a:solidFill>
                  <a:srgbClr val="000000"/>
                </a:solidFill>
                <a:effectLst/>
              </a:rPr>
              <a:t>eople:</a:t>
            </a:r>
            <a:r>
              <a:rPr lang="en-US" sz="3400" dirty="0">
                <a:solidFill>
                  <a:srgbClr val="000000"/>
                </a:solidFill>
              </a:rPr>
              <a:t> Guido van Rossum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D19AD-CDFC-6837-3BB3-5FF3C0136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55527"/>
            <a:ext cx="5257800" cy="53659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Guido van Rossum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(1956–)</a:t>
            </a:r>
          </a:p>
          <a:p>
            <a:pPr marL="0" indent="0"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Distinguished Engineer,</a:t>
            </a:r>
            <a:br>
              <a:rPr lang="en-US" sz="2400" b="0" i="0" dirty="0">
                <a:solidFill>
                  <a:srgbClr val="000000"/>
                </a:solidFill>
                <a:effectLst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</a:rPr>
              <a:t>Microsoft</a:t>
            </a: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Created the Python programming language in 1991.  “Benevolent dictator for life” of the language unti</a:t>
            </a:r>
            <a:r>
              <a:rPr lang="en-US" sz="2400" dirty="0">
                <a:solidFill>
                  <a:srgbClr val="000000"/>
                </a:solidFill>
              </a:rPr>
              <a:t>l he stepped down in 2018, when the Python Steering Council took over.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0CC91-F07B-EB1D-30C5-0E960FD4C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D1DE4F-9BCA-3E74-84D5-739F6EDA2A00}"/>
              </a:ext>
            </a:extLst>
          </p:cNvPr>
          <p:cNvSpPr/>
          <p:nvPr/>
        </p:nvSpPr>
        <p:spPr>
          <a:xfrm>
            <a:off x="1913123" y="1290761"/>
            <a:ext cx="3339732" cy="4430590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633840-E896-6802-8300-983C0B7E5F1B}"/>
              </a:ext>
            </a:extLst>
          </p:cNvPr>
          <p:cNvSpPr txBox="1"/>
          <p:nvPr/>
        </p:nvSpPr>
        <p:spPr>
          <a:xfrm>
            <a:off x="1767976" y="5852679"/>
            <a:ext cx="3484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Image by Kushal Das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hlinkClick r:id="rId4"/>
              </a:rPr>
              <a:t>CC BY-SA 4.0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466430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CAFFB-32FE-2F55-128C-22CDC6A73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159CF-679A-F1F8-A146-8253814EB0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Section 14.4 part 2: Regular expressions in</a:t>
            </a:r>
            <a:br>
              <a:rPr lang="en-US" dirty="0"/>
            </a:br>
            <a:r>
              <a:rPr lang="en-US" dirty="0"/>
              <a:t>scripting languages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F064D7-A1DD-7879-4845-4A045444F5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Programming Language Pragmatics, Fifth Edition</a:t>
            </a:r>
          </a:p>
          <a:p>
            <a:r>
              <a:rPr lang="en-US" sz="2400" dirty="0"/>
              <a:t>Michael L. Scott and Jonathan Aldrich</a:t>
            </a:r>
          </a:p>
        </p:txBody>
      </p:sp>
    </p:spTree>
    <p:extLst>
      <p:ext uri="{BB962C8B-B14F-4D97-AF65-F5344CB8AC3E}">
        <p14:creationId xmlns:p14="http://schemas.microsoft.com/office/powerpoint/2010/main" val="39425000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C54B5-6151-9257-A286-309760500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and pattern manipulation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CA329-F1CE-E7FA-63EC-56A87FCBA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5529"/>
            <a:ext cx="10515600" cy="5365946"/>
          </a:xfrm>
        </p:spPr>
        <p:txBody>
          <a:bodyPr>
            <a:normAutofit/>
          </a:bodyPr>
          <a:lstStyle/>
          <a:p>
            <a:r>
              <a:rPr lang="en-US" dirty="0"/>
              <a:t>Regular expressions are present in many scripting</a:t>
            </a:r>
            <a:br>
              <a:rPr lang="en-US" dirty="0"/>
            </a:br>
            <a:r>
              <a:rPr lang="en-US" dirty="0"/>
              <a:t>languages and related tools.  Many employ extended</a:t>
            </a:r>
            <a:br>
              <a:rPr lang="en-US" dirty="0"/>
            </a:br>
            <a:r>
              <a:rPr lang="en-US" dirty="0"/>
              <a:t>versions of the notation</a:t>
            </a:r>
          </a:p>
          <a:p>
            <a:pPr lvl="1"/>
            <a:r>
              <a:rPr lang="en-US" dirty="0"/>
              <a:t>In prior slides, we’ve seen examples in bash, sed, awk, Perl, and Python</a:t>
            </a:r>
          </a:p>
          <a:p>
            <a:pPr lvl="1"/>
            <a:r>
              <a:rPr lang="en-US" dirty="0"/>
              <a:t>Many readers are familiar with grep, the stand-alone Unix pattern-matching tool</a:t>
            </a:r>
          </a:p>
          <a:p>
            <a:r>
              <a:rPr lang="en-US" dirty="0"/>
              <a:t>Two main groups</a:t>
            </a:r>
          </a:p>
          <a:p>
            <a:pPr lvl="1"/>
            <a:r>
              <a:rPr lang="en-US" dirty="0"/>
              <a:t>The first group includes awk, </a:t>
            </a:r>
            <a:r>
              <a:rPr lang="en-US" dirty="0" err="1"/>
              <a:t>egrep</a:t>
            </a:r>
            <a:r>
              <a:rPr lang="en-US" dirty="0"/>
              <a:t> (the most widely used of several different versions of grep), the regex routines of the C standard library, and older versions of </a:t>
            </a:r>
            <a:r>
              <a:rPr lang="en-US" dirty="0" err="1"/>
              <a:t>Tcl</a:t>
            </a:r>
            <a:endParaRPr lang="en-US" dirty="0"/>
          </a:p>
          <a:p>
            <a:pPr lvl="2"/>
            <a:r>
              <a:rPr lang="en-US" dirty="0"/>
              <a:t>These implement REs as defined in the POSIX standard</a:t>
            </a:r>
          </a:p>
          <a:p>
            <a:pPr lvl="1"/>
            <a:r>
              <a:rPr lang="en-US" dirty="0"/>
              <a:t>Languages in the second group follow the lead of Perl, which provides a large set of extensions, sometimes referred to as “advanced REs”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94CE9-541D-87DC-9AF5-0B4CCEB3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651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076D4-963F-AE5D-E994-ABD9B8FD8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POSIX regular expressions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175C8-2E9A-A989-7C89-0F04B3551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55529"/>
            <a:ext cx="10740887" cy="5365946"/>
          </a:xfrm>
        </p:spPr>
        <p:txBody>
          <a:bodyPr>
            <a:normAutofit/>
          </a:bodyPr>
          <a:lstStyle/>
          <a:p>
            <a:r>
              <a:rPr lang="en-US" dirty="0"/>
              <a:t>Regular expressions support concatenation, alternation,</a:t>
            </a:r>
            <a:br>
              <a:rPr lang="en-US" dirty="0"/>
            </a:br>
            <a:r>
              <a:rPr lang="en-US" dirty="0"/>
              <a:t>and Kleene closure, with parentheses for grouping: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/ab(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cd|ef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)g*/</a:t>
            </a:r>
            <a:r>
              <a:rPr lang="en-US" sz="2000" dirty="0"/>
              <a:t>	matches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</a:t>
            </a:r>
            <a:r>
              <a:rPr lang="en-US" sz="2000" dirty="0"/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abcdg</a:t>
            </a:r>
            <a:r>
              <a:rPr lang="en-US" sz="2000" dirty="0"/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abefg</a:t>
            </a:r>
            <a:r>
              <a:rPr lang="en-US" sz="2000" dirty="0"/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abefgg</a:t>
            </a:r>
            <a:r>
              <a:rPr lang="en-US" sz="2000" dirty="0"/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abcdggg</a:t>
            </a:r>
            <a:r>
              <a:rPr lang="en-US" sz="2000" dirty="0"/>
              <a:t>, etc.</a:t>
            </a:r>
          </a:p>
          <a:p>
            <a:r>
              <a:rPr lang="en-US" dirty="0"/>
              <a:t>Other quantifiers are supported, too:</a:t>
            </a:r>
          </a:p>
          <a:p>
            <a:pPr lvl="1"/>
            <a:r>
              <a:rPr lang="en-US" dirty="0"/>
              <a:t>? for zero or one repetitions, + for one or more repetitions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i="1" dirty="0"/>
              <a:t>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dirty="0"/>
              <a:t> means exactly </a:t>
            </a:r>
            <a:r>
              <a:rPr lang="en-US" i="1" dirty="0"/>
              <a:t>n</a:t>
            </a:r>
            <a:r>
              <a:rPr lang="en-US" dirty="0"/>
              <a:t> repetitions,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i="1" dirty="0"/>
              <a:t>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,}</a:t>
            </a:r>
            <a:r>
              <a:rPr lang="en-US" dirty="0"/>
              <a:t> at least </a:t>
            </a:r>
            <a:r>
              <a:rPr lang="en-US" i="1" dirty="0"/>
              <a:t>n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i="1" dirty="0" err="1"/>
              <a:t>n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i="1" dirty="0" err="1"/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dirty="0"/>
              <a:t> between </a:t>
            </a:r>
            <a:r>
              <a:rPr lang="en-US" i="1" dirty="0"/>
              <a:t>n</a:t>
            </a:r>
            <a:r>
              <a:rPr lang="en-US" dirty="0"/>
              <a:t> and </a:t>
            </a:r>
            <a:r>
              <a:rPr lang="en-US" i="1" dirty="0"/>
              <a:t>m</a:t>
            </a:r>
          </a:p>
          <a:p>
            <a:r>
              <a:rPr lang="en-US" i="1" dirty="0"/>
              <a:t>Zero-length assertions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^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dirty="0"/>
              <a:t> match only at the beginning and end</a:t>
            </a:r>
          </a:p>
          <a:p>
            <a:r>
              <a:rPr lang="en-US" i="1" dirty="0"/>
              <a:t>Character classes: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aeiou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/>
              <a:t> means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a|e|i|o|u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[0-9a-fA-F]</a:t>
            </a:r>
            <a:r>
              <a:rPr lang="en-US" dirty="0"/>
              <a:t> matches hex digits,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[^a-z]</a:t>
            </a:r>
            <a:r>
              <a:rPr lang="en-US" dirty="0"/>
              <a:t> matches any non-lowercase character,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[:space:]</a:t>
            </a:r>
            <a:r>
              <a:rPr lang="en-US" dirty="0"/>
              <a:t> matches whitespace</a:t>
            </a:r>
          </a:p>
          <a:p>
            <a:r>
              <a:rPr lang="en-US" dirty="0"/>
              <a:t>Backslash is an escape: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\?</a:t>
            </a:r>
            <a:r>
              <a:rPr lang="en-US" dirty="0"/>
              <a:t> matches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\\</a:t>
            </a:r>
            <a:r>
              <a:rPr lang="en-US" dirty="0"/>
              <a:t> matches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endParaRPr lang="en-US" dirty="0"/>
          </a:p>
          <a:p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BBABA-AD1A-6EC1-6DB8-B559EC57C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581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3467F-053B-74CC-1751-9A398B5FE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regular expressions: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33F6E-A5FC-767F-5FD7-B508E827F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284"/>
            <a:ext cx="10515600" cy="5502471"/>
          </a:xfrm>
        </p:spPr>
        <p:txBody>
          <a:bodyPr>
            <a:normAutofit/>
          </a:bodyPr>
          <a:lstStyle/>
          <a:p>
            <a:r>
              <a:rPr lang="en-US" dirty="0"/>
              <a:t>Perl created extensions of POSIX regular expressions</a:t>
            </a:r>
          </a:p>
          <a:p>
            <a:pPr lvl="1"/>
            <a:r>
              <a:rPr lang="en-US" dirty="0"/>
              <a:t>Now adopted by PHP, Python, Ruby, JavaScript, Emacs Lisp,</a:t>
            </a:r>
            <a:br>
              <a:rPr lang="en-US" dirty="0"/>
            </a:br>
            <a:r>
              <a:rPr lang="en-US" dirty="0"/>
              <a:t>Java, and C#</a:t>
            </a:r>
          </a:p>
          <a:p>
            <a:r>
              <a:rPr lang="en-US" dirty="0"/>
              <a:t>Testing operators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=~</a:t>
            </a:r>
            <a:r>
              <a:rPr lang="en-US" dirty="0"/>
              <a:t> operator tests for matching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$foo = "albatross";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if ($foo =~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.*s+/) ...			# true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A regular expression by itself tests against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$_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$_ = "albatross";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if (/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.*s+/) ...				# true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!~</a:t>
            </a:r>
            <a:r>
              <a:rPr lang="en-US" dirty="0"/>
              <a:t> operator returns true when a pattern </a:t>
            </a:r>
            <a:r>
              <a:rPr lang="en-US" i="1" dirty="0"/>
              <a:t>does not </a:t>
            </a:r>
            <a:r>
              <a:rPr lang="en-US" dirty="0"/>
              <a:t>match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("albatross" !~ /^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.*s+/) ...	# true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DD537-1167-3EDB-15EA-FA21BC3C5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986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42EC6-7593-CA7F-D269-A5662EBC8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21C47-5CE7-0C34-DA8A-26B21B2F2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Advanced REs: substitutions &amp; modifiers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13123-8D00-1028-00DE-F27180B5C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96505"/>
            <a:ext cx="11353801" cy="56614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s///</a:t>
            </a:r>
            <a:r>
              <a:rPr lang="en-US" dirty="0"/>
              <a:t> operator replaces what lies between the first</a:t>
            </a:r>
            <a:br>
              <a:rPr lang="en-US" dirty="0"/>
            </a:br>
            <a:r>
              <a:rPr lang="en-US" dirty="0"/>
              <a:t>and second slashes with whatever lies between the</a:t>
            </a:r>
            <a:br>
              <a:rPr lang="en-US" dirty="0"/>
            </a:br>
            <a:r>
              <a:rPr lang="en-US" dirty="0"/>
              <a:t>second and third</a:t>
            </a:r>
          </a:p>
          <a:p>
            <a:pPr lvl="1"/>
            <a:r>
              <a:rPr lang="en-US" dirty="0"/>
              <a:t>The syntax is inherited from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sed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$foo = "albatross";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$foo =~ s/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lbat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/c/;		# $foo now contains "across"</a:t>
            </a:r>
          </a:p>
          <a:p>
            <a:r>
              <a:rPr lang="en-US" dirty="0"/>
              <a:t>Matches and substitutions can be modified with characters after the closing delimiter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/>
              <a:t> makes the match case-insensitive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$foo = “Albatross";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if ($foo =~ /^al/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...	# true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dirty="0"/>
              <a:t> on a substitution replaces all occurrences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$foo = "albatross";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$foo =~ s/[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aeiou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]/-/g;	# $foo now contains "-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-tr-ss"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6255CD-8627-7339-3C28-1C1D3284A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278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9C517-FB37-8F1F-EB4F-2144F412E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6FFBC-3CED-C14D-3DEE-36060B3C6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Advanced REs: escapes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75663-91CD-2268-786D-65056142D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55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048B3B-2E26-084F-4987-02A737EFB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20252"/>
            <a:ext cx="6486525" cy="5010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372153-C07C-68CC-84DD-9D92784C4E24}"/>
              </a:ext>
            </a:extLst>
          </p:cNvPr>
          <p:cNvSpPr txBox="1"/>
          <p:nvPr/>
        </p:nvSpPr>
        <p:spPr>
          <a:xfrm>
            <a:off x="7581418" y="3044141"/>
            <a:ext cx="44215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14.11</a:t>
            </a:r>
            <a:r>
              <a:rPr lang="en-US" dirty="0"/>
              <a:t> from the textbook.  Sequences at the top of the table represent individual characters; sequences in the middle are zero-width assertions; sequences at the bottom are built-in character classes.  These are only examples: Perl assigns a meaning to almost every backslash-character sequence</a:t>
            </a:r>
          </a:p>
        </p:txBody>
      </p:sp>
    </p:spTree>
    <p:extLst>
      <p:ext uri="{BB962C8B-B14F-4D97-AF65-F5344CB8AC3E}">
        <p14:creationId xmlns:p14="http://schemas.microsoft.com/office/powerpoint/2010/main" val="34379722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65BD4-661F-37AD-FCCD-4270F7372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B04DD-DFC1-3739-0E80-30F6D436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Advanced REs: greedy and minimal matches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3AE9-EFED-13DA-8398-82AB68346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By default Perl’s RE matching strategy is </a:t>
            </a:r>
            <a:r>
              <a:rPr lang="en-US" i="1" dirty="0"/>
              <a:t>greedy</a:t>
            </a:r>
          </a:p>
          <a:p>
            <a:pPr lvl="1"/>
            <a:r>
              <a:rPr lang="en-US" dirty="0"/>
              <a:t>“Left-most longest” – the match starts at the earliest possible</a:t>
            </a:r>
            <a:br>
              <a:rPr lang="en-US" dirty="0"/>
            </a:br>
            <a:r>
              <a:rPr lang="en-US" dirty="0"/>
              <a:t>position within the string, then extends as far as possible</a:t>
            </a:r>
          </a:p>
          <a:p>
            <a:pPr lvl="1"/>
            <a:r>
              <a:rPr lang="en-US" dirty="0"/>
              <a:t>If we match the pattern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)+/</a:t>
            </a:r>
            <a:r>
              <a:rPr lang="en-US" dirty="0"/>
              <a:t> to the string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abcbcbcde</a:t>
            </a:r>
            <a:r>
              <a:rPr lang="en-US" dirty="0"/>
              <a:t>, the greedy match will be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bcbcbc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We can append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dirty="0"/>
              <a:t>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/>
              <a:t> 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/>
              <a:t> to get a </a:t>
            </a:r>
            <a:r>
              <a:rPr lang="en-US" i="1" dirty="0"/>
              <a:t>minimal</a:t>
            </a:r>
            <a:r>
              <a:rPr lang="en-US" dirty="0"/>
              <a:t> match</a:t>
            </a:r>
          </a:p>
          <a:p>
            <a:pPr lvl="1"/>
            <a:r>
              <a:rPr lang="en-US" dirty="0"/>
              <a:t>Still starts at the earliest possible position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Matches the shortest possible character sequence that allows the overall match to succeed</a:t>
            </a:r>
          </a:p>
          <a:p>
            <a:pPr lvl="1"/>
            <a:r>
              <a:rPr lang="en-US" dirty="0"/>
              <a:t>For the pattern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)+?/</a:t>
            </a:r>
            <a:r>
              <a:rPr lang="en-US" dirty="0"/>
              <a:t> the minimal match would be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bc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bcbcde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4D889-434F-439B-A706-52951A1B2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8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25391-2857-5EE8-D119-E96DC0683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08601-BE37-23D0-7489-8382EAD59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Advanced REs: variable interpolation and capture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13CD8-4F2B-DF90-ABB3-DADCAB792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Variable interpolation: Perl variables starting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/>
              <a:t>are expanded into patterns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$prefix = ...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$suffix = ...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if ($foo =~ /^$prefix.*$suffix$/) ...</a:t>
            </a:r>
          </a:p>
          <a:p>
            <a:r>
              <a:rPr lang="en-US" dirty="0"/>
              <a:t>Any parenthesized fragment of an RE </a:t>
            </a:r>
            <a:r>
              <a:rPr lang="en-US" i="1" dirty="0"/>
              <a:t>captures </a:t>
            </a:r>
            <a:r>
              <a:rPr lang="en-US" dirty="0"/>
              <a:t>the text it matches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The following command changes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$line</a:t>
            </a:r>
            <a:r>
              <a:rPr lang="en-US" dirty="0"/>
              <a:t> to remove all characters before the opening header tag.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\1</a:t>
            </a:r>
            <a:r>
              <a:rPr lang="en-US" dirty="0"/>
              <a:t> indicates the tag matched by the parentheses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$line =~ s/^.*(&lt;[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][123]&gt;)/\1/;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We can access captured groups after a RE with $1, $2, etc.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print "Opening tag: ", $1, "\n";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31B48-A19E-91AB-37C5-F71745B52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989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0A5E1-F8FF-0770-E9E1-BD58D17ED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29EE8-C4CF-67C1-08CD-8DC1369DE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Check your understanding: Perl regular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3477D-FB4A-508E-DE18-6594A7E00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the difference between </a:t>
            </a:r>
            <a:r>
              <a:rPr lang="en-US" i="1" dirty="0"/>
              <a:t>greedy </a:t>
            </a:r>
            <a:r>
              <a:rPr lang="en-US" dirty="0"/>
              <a:t>and </a:t>
            </a:r>
            <a:r>
              <a:rPr lang="en-US" i="1" dirty="0"/>
              <a:t>minimal</a:t>
            </a:r>
            <a:br>
              <a:rPr lang="en-US" i="1" dirty="0"/>
            </a:br>
            <a:r>
              <a:rPr lang="en-US" dirty="0"/>
              <a:t>matches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A5F60A-8E5D-9F89-6BDA-747031E62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172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0F87A-97B8-3B2A-211E-D79B467CD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C69A1-2F36-47E4-B78C-CCE1CE9B6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Check your understanding: Perl regular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5B703-506E-E067-87E4-26661C339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the difference between </a:t>
            </a:r>
            <a:r>
              <a:rPr lang="en-US" i="1" dirty="0"/>
              <a:t>greedy </a:t>
            </a:r>
            <a:r>
              <a:rPr lang="en-US" dirty="0"/>
              <a:t>and </a:t>
            </a:r>
            <a:r>
              <a:rPr lang="en-US" i="1" dirty="0"/>
              <a:t>minimal</a:t>
            </a:r>
            <a:br>
              <a:rPr lang="en-US" i="1" dirty="0"/>
            </a:br>
            <a:r>
              <a:rPr lang="en-US" dirty="0"/>
              <a:t>matches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altLang="en-US" dirty="0">
              <a:solidFill>
                <a:schemeClr val="accent1"/>
              </a:solidFill>
            </a:endParaRPr>
          </a:p>
          <a:p>
            <a:r>
              <a:rPr lang="en-US" altLang="en-US" dirty="0">
                <a:solidFill>
                  <a:schemeClr val="accent1"/>
                </a:solidFill>
              </a:rPr>
              <a:t>Answer: A greedy match, also called left-most longest, starts as early as possible in the string and continues for as long as possible.  A minimal match corresponds to left-most shortest; it starts as early as possible in the string but matches the shortest sequence of characters that allows the overall match to succeed.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BFA7B-2805-6FBF-153C-C8138149E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60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42CBA-A885-C263-B18F-555D96090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scripting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B82A0-ABDE-F0B8-29B1-15B5A67F4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batch and interactive use</a:t>
            </a:r>
          </a:p>
          <a:p>
            <a:r>
              <a:rPr lang="en-US" dirty="0"/>
              <a:t>Economy of expression</a:t>
            </a:r>
          </a:p>
          <a:p>
            <a:r>
              <a:rPr lang="en-US" dirty="0"/>
              <a:t>Lack of declarations; simple scoping rules</a:t>
            </a:r>
          </a:p>
          <a:p>
            <a:r>
              <a:rPr lang="en-US" dirty="0"/>
              <a:t>Flexible dynamic typing</a:t>
            </a:r>
          </a:p>
          <a:p>
            <a:r>
              <a:rPr lang="en-US" dirty="0"/>
              <a:t>Easy access to system facilities and other programs</a:t>
            </a:r>
          </a:p>
          <a:p>
            <a:r>
              <a:rPr lang="en-US" dirty="0"/>
              <a:t>Sophisticated pattern matching and string manipulation</a:t>
            </a:r>
          </a:p>
          <a:p>
            <a:r>
              <a:rPr lang="en-US" dirty="0"/>
              <a:t>High level data types (e.g. tables)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D3AF3-3761-8F04-1783-5791E9B73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553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643C2-2CC9-1E9C-4183-49352EB03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58231-7C70-BE3F-AC10-F92FD4A11C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Section 14.4 part 3: Support for objects</a:t>
            </a:r>
            <a:br>
              <a:rPr lang="en-US" dirty="0"/>
            </a:br>
            <a:r>
              <a:rPr lang="en-US" dirty="0"/>
              <a:t>in scripting languages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F3151F-AD42-9287-7C8B-6BE57C986F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Programming Language Pragmatics, Fifth Edition</a:t>
            </a:r>
          </a:p>
          <a:p>
            <a:r>
              <a:rPr lang="en-US" sz="2400" dirty="0"/>
              <a:t>Michael L. Scott and Jonathan Aldrich</a:t>
            </a:r>
          </a:p>
        </p:txBody>
      </p:sp>
    </p:spTree>
    <p:extLst>
      <p:ext uri="{BB962C8B-B14F-4D97-AF65-F5344CB8AC3E}">
        <p14:creationId xmlns:p14="http://schemas.microsoft.com/office/powerpoint/2010/main" val="13276379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12E4D-F586-447B-1071-872AE73F4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OO features of scripting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D675A-7018-39C5-2155-7A6D5FB8A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5528"/>
            <a:ext cx="10515600" cy="5273871"/>
          </a:xfrm>
        </p:spPr>
        <p:txBody>
          <a:bodyPr>
            <a:normAutofit/>
          </a:bodyPr>
          <a:lstStyle/>
          <a:p>
            <a:r>
              <a:rPr lang="en-US" dirty="0"/>
              <a:t>Early scripting languages were not OO (e.g. Perl,</a:t>
            </a:r>
            <a:br>
              <a:rPr lang="en-US" dirty="0"/>
            </a:br>
            <a:r>
              <a:rPr lang="en-US" dirty="0"/>
              <a:t>the Unix shell)</a:t>
            </a:r>
          </a:p>
          <a:p>
            <a:r>
              <a:rPr lang="en-US" dirty="0"/>
              <a:t>More recent scripting languages mostly embrace it</a:t>
            </a:r>
          </a:p>
          <a:p>
            <a:pPr lvl="1"/>
            <a:r>
              <a:rPr lang="en-US" dirty="0"/>
              <a:t>Objects naturally represent resources that scripts need to manipulate</a:t>
            </a:r>
          </a:p>
          <a:p>
            <a:pPr lvl="1"/>
            <a:r>
              <a:rPr lang="en-US" dirty="0"/>
              <a:t>Need to script things that already have OO interfaces (e.g. VBA)</a:t>
            </a:r>
          </a:p>
          <a:p>
            <a:pPr lvl="1"/>
            <a:r>
              <a:rPr lang="en-US" dirty="0"/>
              <a:t>Following PL trends – programmers expect &amp; understand OO</a:t>
            </a:r>
          </a:p>
          <a:p>
            <a:r>
              <a:rPr lang="en-US" dirty="0"/>
              <a:t>Perl 5 has features that allow one to program in an</a:t>
            </a:r>
            <a:br>
              <a:rPr lang="en-US" dirty="0"/>
            </a:br>
            <a:r>
              <a:rPr lang="en-US" dirty="0"/>
              <a:t>object-oriented style</a:t>
            </a:r>
          </a:p>
          <a:p>
            <a:r>
              <a:rPr lang="en-US" dirty="0"/>
              <a:t>PHP and JavaScript have cleaner, more conventional-looking object-oriented features</a:t>
            </a:r>
          </a:p>
          <a:p>
            <a:pPr lvl="1"/>
            <a:r>
              <a:rPr lang="en-US" dirty="0"/>
              <a:t>both allow the programmer to use a more traditional imperative style</a:t>
            </a:r>
          </a:p>
          <a:p>
            <a:r>
              <a:rPr lang="en-US" dirty="0"/>
              <a:t>Python and Ruby are explicitly and uniformly object-oriented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A40A0-44E4-DEFD-A7A4-46319EA5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768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A6846-577B-12FE-913D-EDBA47FA5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is an object-based language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7E689-24D1-DEDF-4B59-878D96454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62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1B0990-A71B-8676-E8F7-32C98FE2B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73691"/>
            <a:ext cx="8162925" cy="3438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E0112F-A244-EC13-A8F6-03A592BBE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712216"/>
            <a:ext cx="8829675" cy="1895475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C5FBC2A2-4589-CB4B-3AC1-3E1CB4E22330}"/>
              </a:ext>
            </a:extLst>
          </p:cNvPr>
          <p:cNvSpPr/>
          <p:nvPr/>
        </p:nvSpPr>
        <p:spPr>
          <a:xfrm>
            <a:off x="10487297" y="4932432"/>
            <a:ext cx="1053549" cy="974034"/>
          </a:xfrm>
          <a:prstGeom prst="wedgeRectCallout">
            <a:avLst>
              <a:gd name="adj1" fmla="val -124167"/>
              <a:gd name="adj2" fmla="val 6612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Prints</a:t>
            </a:r>
          </a:p>
          <a:p>
            <a:pPr marL="342900" indent="-342900">
              <a:buAutoNum type="arabicPlain" startAt="3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 marL="342900" indent="-342900">
              <a:buAutoNum type="arabicPlain" startAt="3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6F525B6-70FF-E768-0EA1-2CA54EE32C98}"/>
              </a:ext>
            </a:extLst>
          </p:cNvPr>
          <p:cNvGrpSpPr/>
          <p:nvPr/>
        </p:nvGrpSpPr>
        <p:grpSpPr>
          <a:xfrm>
            <a:off x="6345514" y="4379034"/>
            <a:ext cx="1252331" cy="1017784"/>
            <a:chOff x="7026963" y="1998939"/>
            <a:chExt cx="1252331" cy="101778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A11D60-C7F5-D05D-029E-C7B1D8B68B7D}"/>
                </a:ext>
              </a:extLst>
            </p:cNvPr>
            <p:cNvSpPr/>
            <p:nvPr/>
          </p:nvSpPr>
          <p:spPr>
            <a:xfrm>
              <a:off x="7026963" y="2373313"/>
              <a:ext cx="1252331" cy="6434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dirty="0">
                  <a:solidFill>
                    <a:schemeClr val="tx1"/>
                  </a:solidFill>
                </a:rPr>
                <a:t>prototype</a:t>
              </a:r>
            </a:p>
            <a:p>
              <a:r>
                <a:rPr lang="en-US" dirty="0" err="1">
                  <a:solidFill>
                    <a:schemeClr val="tx1"/>
                  </a:solidFill>
                </a:rPr>
                <a:t>val</a:t>
              </a:r>
              <a:r>
                <a:rPr lang="en-US" dirty="0">
                  <a:solidFill>
                    <a:schemeClr val="tx1"/>
                  </a:solidFill>
                </a:rPr>
                <a:t> = 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2D5D0DA-AEED-209C-414A-650085C62AAD}"/>
                </a:ext>
              </a:extLst>
            </p:cNvPr>
            <p:cNvSpPr/>
            <p:nvPr/>
          </p:nvSpPr>
          <p:spPr>
            <a:xfrm>
              <a:off x="7026963" y="1998939"/>
              <a:ext cx="1252331" cy="374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c3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BFF8016-5881-9107-32EB-36711B1E6396}"/>
              </a:ext>
            </a:extLst>
          </p:cNvPr>
          <p:cNvGrpSpPr/>
          <p:nvPr/>
        </p:nvGrpSpPr>
        <p:grpSpPr>
          <a:xfrm>
            <a:off x="8598859" y="2392732"/>
            <a:ext cx="1888438" cy="1017784"/>
            <a:chOff x="7026963" y="1998939"/>
            <a:chExt cx="1252331" cy="101778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0868E02-E7D3-7B1B-2584-E17B3C4AB187}"/>
                </a:ext>
              </a:extLst>
            </p:cNvPr>
            <p:cNvSpPr/>
            <p:nvPr/>
          </p:nvSpPr>
          <p:spPr>
            <a:xfrm>
              <a:off x="7026963" y="2373313"/>
              <a:ext cx="1252331" cy="6434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dirty="0" err="1">
                  <a:solidFill>
                    <a:schemeClr val="tx1"/>
                  </a:solidFill>
                </a:rPr>
                <a:t>get_val</a:t>
              </a:r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dirty="0" err="1">
                  <a:solidFill>
                    <a:schemeClr val="tx1"/>
                  </a:solidFill>
                </a:rPr>
                <a:t>set_val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53B81E-9C78-F44E-C798-F03570D0F32A}"/>
                </a:ext>
              </a:extLst>
            </p:cNvPr>
            <p:cNvSpPr/>
            <p:nvPr/>
          </p:nvSpPr>
          <p:spPr>
            <a:xfrm>
              <a:off x="7026963" y="1998939"/>
              <a:ext cx="1252331" cy="374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</a:rPr>
                <a:t>Integer.prototype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09C9EB3-15B2-84B0-AC45-546BF7BBF045}"/>
              </a:ext>
            </a:extLst>
          </p:cNvPr>
          <p:cNvCxnSpPr>
            <a:cxnSpLocks/>
          </p:cNvCxnSpPr>
          <p:nvPr/>
        </p:nvCxnSpPr>
        <p:spPr>
          <a:xfrm flipV="1">
            <a:off x="7485445" y="3054916"/>
            <a:ext cx="1113414" cy="18775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051C3DB-4354-B20D-A4E4-12214B0F0282}"/>
              </a:ext>
            </a:extLst>
          </p:cNvPr>
          <p:cNvGrpSpPr/>
          <p:nvPr/>
        </p:nvGrpSpPr>
        <p:grpSpPr>
          <a:xfrm>
            <a:off x="10789921" y="2423993"/>
            <a:ext cx="1289436" cy="1017784"/>
            <a:chOff x="7026963" y="1998939"/>
            <a:chExt cx="1252331" cy="101778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262CA62-2801-6AFE-737A-BA898AB28D01}"/>
                </a:ext>
              </a:extLst>
            </p:cNvPr>
            <p:cNvSpPr/>
            <p:nvPr/>
          </p:nvSpPr>
          <p:spPr>
            <a:xfrm>
              <a:off x="7026963" y="2373313"/>
              <a:ext cx="1252331" cy="6434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C120D3E-DD4F-05AF-8CA4-3E18AB7792A7}"/>
                </a:ext>
              </a:extLst>
            </p:cNvPr>
            <p:cNvSpPr/>
            <p:nvPr/>
          </p:nvSpPr>
          <p:spPr>
            <a:xfrm>
              <a:off x="7026963" y="1998939"/>
              <a:ext cx="1252331" cy="374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</a:rPr>
                <a:t>Integer_get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D27C0F1-8B52-CFD2-F808-DED5F0CB13D2}"/>
              </a:ext>
            </a:extLst>
          </p:cNvPr>
          <p:cNvGrpSpPr/>
          <p:nvPr/>
        </p:nvGrpSpPr>
        <p:grpSpPr>
          <a:xfrm>
            <a:off x="10789921" y="3634734"/>
            <a:ext cx="1289436" cy="1017784"/>
            <a:chOff x="7026963" y="1998939"/>
            <a:chExt cx="1252331" cy="101778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7F4AE2C-D58F-DF18-F240-E01CD354C77C}"/>
                </a:ext>
              </a:extLst>
            </p:cNvPr>
            <p:cNvSpPr/>
            <p:nvPr/>
          </p:nvSpPr>
          <p:spPr>
            <a:xfrm>
              <a:off x="7026963" y="2373313"/>
              <a:ext cx="1252331" cy="6434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22D062A-A5CB-FA41-626C-D57994187CF2}"/>
                </a:ext>
              </a:extLst>
            </p:cNvPr>
            <p:cNvSpPr/>
            <p:nvPr/>
          </p:nvSpPr>
          <p:spPr>
            <a:xfrm>
              <a:off x="7026963" y="1998939"/>
              <a:ext cx="1252331" cy="374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</a:rPr>
                <a:t>Integer_set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583DD63-E2D5-1A38-661D-52C3715C93E6}"/>
              </a:ext>
            </a:extLst>
          </p:cNvPr>
          <p:cNvCxnSpPr>
            <a:cxnSpLocks/>
          </p:cNvCxnSpPr>
          <p:nvPr/>
        </p:nvCxnSpPr>
        <p:spPr>
          <a:xfrm flipV="1">
            <a:off x="9480408" y="2898574"/>
            <a:ext cx="1309513" cy="501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2169ACE-4B3A-AA33-3359-201514C3539A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9543078" y="3238606"/>
            <a:ext cx="1246843" cy="583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167718D-94E1-4A52-745D-595DEBAD80AB}"/>
              </a:ext>
            </a:extLst>
          </p:cNvPr>
          <p:cNvGrpSpPr/>
          <p:nvPr/>
        </p:nvGrpSpPr>
        <p:grpSpPr>
          <a:xfrm>
            <a:off x="6345516" y="2037132"/>
            <a:ext cx="1252331" cy="726524"/>
            <a:chOff x="6345516" y="2037132"/>
            <a:chExt cx="1252331" cy="7265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1488985-F428-40A5-F1C9-18C1D73CCB2F}"/>
                </a:ext>
              </a:extLst>
            </p:cNvPr>
            <p:cNvSpPr/>
            <p:nvPr/>
          </p:nvSpPr>
          <p:spPr>
            <a:xfrm>
              <a:off x="6345516" y="2411506"/>
              <a:ext cx="1252331" cy="3521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dirty="0">
                  <a:solidFill>
                    <a:schemeClr val="tx1"/>
                  </a:solidFill>
                </a:rPr>
                <a:t>prototype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308C24-989C-8FDE-BD9D-03B318116F1F}"/>
                </a:ext>
              </a:extLst>
            </p:cNvPr>
            <p:cNvSpPr/>
            <p:nvPr/>
          </p:nvSpPr>
          <p:spPr>
            <a:xfrm>
              <a:off x="6345516" y="2037132"/>
              <a:ext cx="1252331" cy="374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Integer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CDCD35-EBC6-276E-0956-FABFD80DFF73}"/>
              </a:ext>
            </a:extLst>
          </p:cNvPr>
          <p:cNvGrpSpPr/>
          <p:nvPr/>
        </p:nvGrpSpPr>
        <p:grpSpPr>
          <a:xfrm>
            <a:off x="6345515" y="2911338"/>
            <a:ext cx="1252331" cy="1311274"/>
            <a:chOff x="6345515" y="2881521"/>
            <a:chExt cx="1252331" cy="131127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F14EF85-A685-61BF-AAD3-DA5AB1440E1D}"/>
                </a:ext>
              </a:extLst>
            </p:cNvPr>
            <p:cNvSpPr/>
            <p:nvPr/>
          </p:nvSpPr>
          <p:spPr>
            <a:xfrm>
              <a:off x="6345515" y="3255894"/>
              <a:ext cx="1252331" cy="9369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dirty="0">
                  <a:solidFill>
                    <a:schemeClr val="tx1"/>
                  </a:solidFill>
                </a:rPr>
                <a:t>prototype</a:t>
              </a:r>
            </a:p>
            <a:p>
              <a:r>
                <a:rPr lang="en-US" dirty="0" err="1">
                  <a:solidFill>
                    <a:schemeClr val="tx1"/>
                  </a:solidFill>
                </a:rPr>
                <a:t>val</a:t>
              </a:r>
              <a:r>
                <a:rPr lang="en-US" dirty="0">
                  <a:solidFill>
                    <a:schemeClr val="tx1"/>
                  </a:solidFill>
                </a:rPr>
                <a:t> = 3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4C9769A-99BC-A56D-25D4-7BA1AAA9E32F}"/>
                </a:ext>
              </a:extLst>
            </p:cNvPr>
            <p:cNvSpPr/>
            <p:nvPr/>
          </p:nvSpPr>
          <p:spPr>
            <a:xfrm>
              <a:off x="6345515" y="2881521"/>
              <a:ext cx="1252331" cy="374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c2</a:t>
              </a: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A27E4E5-DD2A-5FAD-B38C-1E539D67EC36}"/>
              </a:ext>
            </a:extLst>
          </p:cNvPr>
          <p:cNvCxnSpPr>
            <a:cxnSpLocks/>
          </p:cNvCxnSpPr>
          <p:nvPr/>
        </p:nvCxnSpPr>
        <p:spPr>
          <a:xfrm>
            <a:off x="7440658" y="2579919"/>
            <a:ext cx="115820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0C1BA01-0CC0-036D-1B2B-29DE62598BD3}"/>
              </a:ext>
            </a:extLst>
          </p:cNvPr>
          <p:cNvCxnSpPr>
            <a:cxnSpLocks/>
          </p:cNvCxnSpPr>
          <p:nvPr/>
        </p:nvCxnSpPr>
        <p:spPr>
          <a:xfrm flipV="1">
            <a:off x="7485445" y="2798367"/>
            <a:ext cx="1113414" cy="6434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04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B3E61-2052-6AEC-B050-D716146FB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68F07-818B-180B-01C2-B6695B1FA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override methods per-object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E76C2-8F6D-6D39-DF5B-3E550966B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63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AFFCDB-C4E0-DFDD-FB1C-95993390C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73691"/>
            <a:ext cx="8162925" cy="3438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1544E0-9BF8-9355-0A01-0543BAA0E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712216"/>
            <a:ext cx="8829675" cy="1895475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39BCEB82-A818-AEE9-5B1D-91CDC420100F}"/>
              </a:ext>
            </a:extLst>
          </p:cNvPr>
          <p:cNvSpPr/>
          <p:nvPr/>
        </p:nvSpPr>
        <p:spPr>
          <a:xfrm>
            <a:off x="10480671" y="5129694"/>
            <a:ext cx="1053549" cy="792118"/>
          </a:xfrm>
          <a:prstGeom prst="wedgeRectCallout">
            <a:avLst>
              <a:gd name="adj1" fmla="val -124167"/>
              <a:gd name="adj2" fmla="val 11757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Prints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9  4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66CF34B-34B9-8501-9B00-36D8596621A9}"/>
              </a:ext>
            </a:extLst>
          </p:cNvPr>
          <p:cNvGrpSpPr/>
          <p:nvPr/>
        </p:nvGrpSpPr>
        <p:grpSpPr>
          <a:xfrm>
            <a:off x="6345516" y="2037132"/>
            <a:ext cx="1252331" cy="726524"/>
            <a:chOff x="6345516" y="2037132"/>
            <a:chExt cx="1252331" cy="72652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5B5DDE2-961B-4C65-EAE2-6B35F6BD1CD1}"/>
                </a:ext>
              </a:extLst>
            </p:cNvPr>
            <p:cNvSpPr/>
            <p:nvPr/>
          </p:nvSpPr>
          <p:spPr>
            <a:xfrm>
              <a:off x="6345516" y="2411506"/>
              <a:ext cx="1252331" cy="3521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dirty="0">
                  <a:solidFill>
                    <a:schemeClr val="tx1"/>
                  </a:solidFill>
                </a:rPr>
                <a:t>prototype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B4473E-7A78-D455-1621-18353854DFC2}"/>
                </a:ext>
              </a:extLst>
            </p:cNvPr>
            <p:cNvSpPr/>
            <p:nvPr/>
          </p:nvSpPr>
          <p:spPr>
            <a:xfrm>
              <a:off x="6345516" y="2037132"/>
              <a:ext cx="1252331" cy="374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Integer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18EFBC-5939-C1AA-2D19-4FBEBB9D59AA}"/>
              </a:ext>
            </a:extLst>
          </p:cNvPr>
          <p:cNvGrpSpPr/>
          <p:nvPr/>
        </p:nvGrpSpPr>
        <p:grpSpPr>
          <a:xfrm>
            <a:off x="6345514" y="4379034"/>
            <a:ext cx="1252331" cy="1017784"/>
            <a:chOff x="7026963" y="1998939"/>
            <a:chExt cx="1252331" cy="101778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ED9352-98F1-EC58-BE54-6CEB9DF68BEE}"/>
                </a:ext>
              </a:extLst>
            </p:cNvPr>
            <p:cNvSpPr/>
            <p:nvPr/>
          </p:nvSpPr>
          <p:spPr>
            <a:xfrm>
              <a:off x="7026963" y="2373313"/>
              <a:ext cx="1252331" cy="6434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dirty="0">
                  <a:solidFill>
                    <a:schemeClr val="tx1"/>
                  </a:solidFill>
                </a:rPr>
                <a:t>prototype</a:t>
              </a:r>
            </a:p>
            <a:p>
              <a:r>
                <a:rPr lang="en-US" dirty="0" err="1">
                  <a:solidFill>
                    <a:schemeClr val="tx1"/>
                  </a:solidFill>
                </a:rPr>
                <a:t>val</a:t>
              </a:r>
              <a:r>
                <a:rPr lang="en-US" dirty="0">
                  <a:solidFill>
                    <a:schemeClr val="tx1"/>
                  </a:solidFill>
                </a:rPr>
                <a:t> = 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EF8F958-C8F6-2311-9D5D-3FBFC31CFA91}"/>
                </a:ext>
              </a:extLst>
            </p:cNvPr>
            <p:cNvSpPr/>
            <p:nvPr/>
          </p:nvSpPr>
          <p:spPr>
            <a:xfrm>
              <a:off x="7026963" y="1998939"/>
              <a:ext cx="1252331" cy="374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c3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FD16B90-95BC-53F3-02C1-44075CF85A43}"/>
              </a:ext>
            </a:extLst>
          </p:cNvPr>
          <p:cNvGrpSpPr/>
          <p:nvPr/>
        </p:nvGrpSpPr>
        <p:grpSpPr>
          <a:xfrm>
            <a:off x="6345515" y="2911338"/>
            <a:ext cx="1252331" cy="1311274"/>
            <a:chOff x="6345515" y="2881521"/>
            <a:chExt cx="1252331" cy="131127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72AD28E-452A-8932-D376-7FB7533B4F01}"/>
                </a:ext>
              </a:extLst>
            </p:cNvPr>
            <p:cNvSpPr/>
            <p:nvPr/>
          </p:nvSpPr>
          <p:spPr>
            <a:xfrm>
              <a:off x="6345515" y="3255894"/>
              <a:ext cx="1252331" cy="9369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dirty="0">
                  <a:solidFill>
                    <a:schemeClr val="tx1"/>
                  </a:solidFill>
                </a:rPr>
                <a:t>prototype</a:t>
              </a:r>
            </a:p>
            <a:p>
              <a:r>
                <a:rPr lang="en-US" dirty="0" err="1">
                  <a:solidFill>
                    <a:schemeClr val="tx1"/>
                  </a:solidFill>
                </a:rPr>
                <a:t>val</a:t>
              </a:r>
              <a:r>
                <a:rPr lang="en-US" dirty="0">
                  <a:solidFill>
                    <a:schemeClr val="tx1"/>
                  </a:solidFill>
                </a:rPr>
                <a:t> = 3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9C1CB6F-3A5F-D275-46E5-01ECBD70E2D8}"/>
                </a:ext>
              </a:extLst>
            </p:cNvPr>
            <p:cNvSpPr/>
            <p:nvPr/>
          </p:nvSpPr>
          <p:spPr>
            <a:xfrm>
              <a:off x="6345515" y="2881521"/>
              <a:ext cx="1252331" cy="374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c2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4404ABB-9B96-0F8E-9102-7ACFF39AAF4A}"/>
              </a:ext>
            </a:extLst>
          </p:cNvPr>
          <p:cNvGrpSpPr/>
          <p:nvPr/>
        </p:nvGrpSpPr>
        <p:grpSpPr>
          <a:xfrm>
            <a:off x="8598859" y="2392732"/>
            <a:ext cx="1888438" cy="1017784"/>
            <a:chOff x="7026963" y="1998939"/>
            <a:chExt cx="1252331" cy="101778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44F816-0B2F-0657-65E9-65AA604BDF72}"/>
                </a:ext>
              </a:extLst>
            </p:cNvPr>
            <p:cNvSpPr/>
            <p:nvPr/>
          </p:nvSpPr>
          <p:spPr>
            <a:xfrm>
              <a:off x="7026963" y="2373313"/>
              <a:ext cx="1252331" cy="6434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dirty="0" err="1">
                  <a:solidFill>
                    <a:schemeClr val="tx1"/>
                  </a:solidFill>
                </a:rPr>
                <a:t>get_val</a:t>
              </a:r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dirty="0" err="1">
                  <a:solidFill>
                    <a:schemeClr val="tx1"/>
                  </a:solidFill>
                </a:rPr>
                <a:t>set_val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0AA2B2D-09D6-3DC8-0B71-2DEF9FD41678}"/>
                </a:ext>
              </a:extLst>
            </p:cNvPr>
            <p:cNvSpPr/>
            <p:nvPr/>
          </p:nvSpPr>
          <p:spPr>
            <a:xfrm>
              <a:off x="7026963" y="1998939"/>
              <a:ext cx="1252331" cy="374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</a:rPr>
                <a:t>Integer.prototype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580C541-A690-0796-5FF3-BDC72AF801EC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7440658" y="2579919"/>
            <a:ext cx="115820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4C66F2B-9272-5792-2223-E4554D79E836}"/>
              </a:ext>
            </a:extLst>
          </p:cNvPr>
          <p:cNvGrpSpPr/>
          <p:nvPr/>
        </p:nvGrpSpPr>
        <p:grpSpPr>
          <a:xfrm>
            <a:off x="10789921" y="2423993"/>
            <a:ext cx="1289436" cy="1017784"/>
            <a:chOff x="7026963" y="1998939"/>
            <a:chExt cx="1252331" cy="101778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A53788B-F39C-C106-EA6D-6C2A3A0B0665}"/>
                </a:ext>
              </a:extLst>
            </p:cNvPr>
            <p:cNvSpPr/>
            <p:nvPr/>
          </p:nvSpPr>
          <p:spPr>
            <a:xfrm>
              <a:off x="7026963" y="2373313"/>
              <a:ext cx="1252331" cy="6434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06CF2C9-502B-587C-E8ED-399D93797240}"/>
                </a:ext>
              </a:extLst>
            </p:cNvPr>
            <p:cNvSpPr/>
            <p:nvPr/>
          </p:nvSpPr>
          <p:spPr>
            <a:xfrm>
              <a:off x="7026963" y="1998939"/>
              <a:ext cx="1252331" cy="374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</a:rPr>
                <a:t>Integer_get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F39AA7B-A09E-0BAF-BD41-113613CCD2DD}"/>
              </a:ext>
            </a:extLst>
          </p:cNvPr>
          <p:cNvGrpSpPr/>
          <p:nvPr/>
        </p:nvGrpSpPr>
        <p:grpSpPr>
          <a:xfrm>
            <a:off x="10789921" y="3634734"/>
            <a:ext cx="1289436" cy="1017784"/>
            <a:chOff x="7026963" y="1998939"/>
            <a:chExt cx="1252331" cy="101778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5C10FB5-D43A-3365-5C97-5E98D202EF2C}"/>
                </a:ext>
              </a:extLst>
            </p:cNvPr>
            <p:cNvSpPr/>
            <p:nvPr/>
          </p:nvSpPr>
          <p:spPr>
            <a:xfrm>
              <a:off x="7026963" y="2373313"/>
              <a:ext cx="1252331" cy="6434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5AB26EC-96B5-0BDE-0992-9B4BB6EF085A}"/>
                </a:ext>
              </a:extLst>
            </p:cNvPr>
            <p:cNvSpPr/>
            <p:nvPr/>
          </p:nvSpPr>
          <p:spPr>
            <a:xfrm>
              <a:off x="7026963" y="1998939"/>
              <a:ext cx="1252331" cy="374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</a:rPr>
                <a:t>Integer_set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7F075DC-54A7-1F31-D910-D015E61FBF2A}"/>
              </a:ext>
            </a:extLst>
          </p:cNvPr>
          <p:cNvCxnSpPr>
            <a:cxnSpLocks/>
          </p:cNvCxnSpPr>
          <p:nvPr/>
        </p:nvCxnSpPr>
        <p:spPr>
          <a:xfrm flipV="1">
            <a:off x="9480408" y="2898574"/>
            <a:ext cx="1309513" cy="501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1DBB765-B794-26C3-2439-CFD06C5A2F50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9543078" y="3238606"/>
            <a:ext cx="1246843" cy="583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28FC06F-E03D-0B86-2318-B62CCAEAA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471273"/>
            <a:ext cx="8858250" cy="124777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835A1BD-6FC0-41E3-3DEF-84D7891E2151}"/>
              </a:ext>
            </a:extLst>
          </p:cNvPr>
          <p:cNvCxnSpPr>
            <a:cxnSpLocks/>
            <a:endCxn id="34" idx="1"/>
          </p:cNvCxnSpPr>
          <p:nvPr/>
        </p:nvCxnSpPr>
        <p:spPr>
          <a:xfrm flipV="1">
            <a:off x="7219879" y="3965193"/>
            <a:ext cx="1378980" cy="358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0F5BC23-7100-A186-CE3D-1CD2D12CF0B3}"/>
              </a:ext>
            </a:extLst>
          </p:cNvPr>
          <p:cNvGrpSpPr/>
          <p:nvPr/>
        </p:nvGrpSpPr>
        <p:grpSpPr>
          <a:xfrm>
            <a:off x="8598859" y="3778006"/>
            <a:ext cx="1449602" cy="1017784"/>
            <a:chOff x="7026963" y="1998939"/>
            <a:chExt cx="1252331" cy="101778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CDAC691-64F1-2EAB-E172-3A9487493574}"/>
                </a:ext>
              </a:extLst>
            </p:cNvPr>
            <p:cNvSpPr/>
            <p:nvPr/>
          </p:nvSpPr>
          <p:spPr>
            <a:xfrm>
              <a:off x="7026963" y="2373313"/>
              <a:ext cx="1252331" cy="6434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BB288F0-F4B9-F12C-7D97-E2770D9954F0}"/>
                </a:ext>
              </a:extLst>
            </p:cNvPr>
            <p:cNvSpPr/>
            <p:nvPr/>
          </p:nvSpPr>
          <p:spPr>
            <a:xfrm>
              <a:off x="7026963" y="1998939"/>
              <a:ext cx="1252331" cy="374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c2.set_val</a:t>
              </a: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6B9F22D-BFE9-7380-91F8-37A854047837}"/>
              </a:ext>
            </a:extLst>
          </p:cNvPr>
          <p:cNvCxnSpPr>
            <a:cxnSpLocks/>
          </p:cNvCxnSpPr>
          <p:nvPr/>
        </p:nvCxnSpPr>
        <p:spPr>
          <a:xfrm flipV="1">
            <a:off x="7485445" y="2798367"/>
            <a:ext cx="1113414" cy="6434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7AACD96-76D7-0478-11E2-ABA5A8D19673}"/>
              </a:ext>
            </a:extLst>
          </p:cNvPr>
          <p:cNvCxnSpPr>
            <a:cxnSpLocks/>
          </p:cNvCxnSpPr>
          <p:nvPr/>
        </p:nvCxnSpPr>
        <p:spPr>
          <a:xfrm flipV="1">
            <a:off x="7485445" y="3054916"/>
            <a:ext cx="1113414" cy="18775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778998-0EBB-3CAA-C111-CCCB80C93EB4}"/>
              </a:ext>
            </a:extLst>
          </p:cNvPr>
          <p:cNvSpPr txBox="1"/>
          <p:nvPr/>
        </p:nvSpPr>
        <p:spPr>
          <a:xfrm>
            <a:off x="6335272" y="3824442"/>
            <a:ext cx="1137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set_val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5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D2A1A-0F24-1840-3333-76F05F5D7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Prototypes support inheritance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0A9BB-D152-9656-C47F-134E2AE7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64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2A19CD-5B6D-0572-B955-E1F864841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43769"/>
            <a:ext cx="8915400" cy="39624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7D45D7C-FB8D-38C5-B6A3-CB89C8494204}"/>
              </a:ext>
            </a:extLst>
          </p:cNvPr>
          <p:cNvGrpSpPr/>
          <p:nvPr/>
        </p:nvGrpSpPr>
        <p:grpSpPr>
          <a:xfrm>
            <a:off x="6061036" y="4069132"/>
            <a:ext cx="1252331" cy="726524"/>
            <a:chOff x="6345516" y="2037132"/>
            <a:chExt cx="1252331" cy="7265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847AC3-ADC2-BB46-50F8-4D51D47821AF}"/>
                </a:ext>
              </a:extLst>
            </p:cNvPr>
            <p:cNvSpPr/>
            <p:nvPr/>
          </p:nvSpPr>
          <p:spPr>
            <a:xfrm>
              <a:off x="6345516" y="2411506"/>
              <a:ext cx="1252331" cy="3521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dirty="0">
                  <a:solidFill>
                    <a:schemeClr val="tx1"/>
                  </a:solidFill>
                </a:rPr>
                <a:t>prototype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FF53560-7DD8-4BFB-8F44-79496E1C98E0}"/>
                </a:ext>
              </a:extLst>
            </p:cNvPr>
            <p:cNvSpPr/>
            <p:nvPr/>
          </p:nvSpPr>
          <p:spPr>
            <a:xfrm>
              <a:off x="6345516" y="2037132"/>
              <a:ext cx="1252331" cy="374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Integer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1D1108B-7557-6529-F8A1-E0DC304FEA6E}"/>
              </a:ext>
            </a:extLst>
          </p:cNvPr>
          <p:cNvGrpSpPr/>
          <p:nvPr/>
        </p:nvGrpSpPr>
        <p:grpSpPr>
          <a:xfrm>
            <a:off x="6061035" y="5717804"/>
            <a:ext cx="1252331" cy="1017784"/>
            <a:chOff x="6061035" y="4943338"/>
            <a:chExt cx="1252331" cy="101778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1749DD4-8E40-85A8-E3DB-FCEA2BDDD842}"/>
                </a:ext>
              </a:extLst>
            </p:cNvPr>
            <p:cNvSpPr/>
            <p:nvPr/>
          </p:nvSpPr>
          <p:spPr>
            <a:xfrm>
              <a:off x="6061035" y="5317711"/>
              <a:ext cx="1252331" cy="64341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dirty="0">
                  <a:solidFill>
                    <a:schemeClr val="tx1"/>
                  </a:solidFill>
                </a:rPr>
                <a:t>prototype</a:t>
              </a:r>
            </a:p>
            <a:p>
              <a:r>
                <a:rPr lang="en-US" dirty="0" err="1">
                  <a:solidFill>
                    <a:schemeClr val="tx1"/>
                  </a:solidFill>
                </a:rPr>
                <a:t>val</a:t>
              </a:r>
              <a:r>
                <a:rPr lang="en-US" dirty="0">
                  <a:solidFill>
                    <a:schemeClr val="tx1"/>
                  </a:solidFill>
                </a:rPr>
                <a:t> = 3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9901336-EBE6-53F1-131B-BF169BFDE03B}"/>
                </a:ext>
              </a:extLst>
            </p:cNvPr>
            <p:cNvSpPr/>
            <p:nvPr/>
          </p:nvSpPr>
          <p:spPr>
            <a:xfrm>
              <a:off x="6061035" y="4943338"/>
              <a:ext cx="1252331" cy="374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t1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0F4AE7-CB62-FE20-A96A-51ADC44332F6}"/>
              </a:ext>
            </a:extLst>
          </p:cNvPr>
          <p:cNvGrpSpPr/>
          <p:nvPr/>
        </p:nvGrpSpPr>
        <p:grpSpPr>
          <a:xfrm>
            <a:off x="8314379" y="4069132"/>
            <a:ext cx="1888438" cy="1017784"/>
            <a:chOff x="7026963" y="1998939"/>
            <a:chExt cx="1252331" cy="101778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F13F6CB-7E94-CA89-6CF8-6AA9F0D10092}"/>
                </a:ext>
              </a:extLst>
            </p:cNvPr>
            <p:cNvSpPr/>
            <p:nvPr/>
          </p:nvSpPr>
          <p:spPr>
            <a:xfrm>
              <a:off x="7026963" y="2373313"/>
              <a:ext cx="1252331" cy="6434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dirty="0" err="1">
                  <a:solidFill>
                    <a:schemeClr val="tx1"/>
                  </a:solidFill>
                </a:rPr>
                <a:t>get_val</a:t>
              </a:r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dirty="0" err="1">
                  <a:solidFill>
                    <a:schemeClr val="tx1"/>
                  </a:solidFill>
                </a:rPr>
                <a:t>set_val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CDB16B-2908-1E83-9158-61DF9596107B}"/>
                </a:ext>
              </a:extLst>
            </p:cNvPr>
            <p:cNvSpPr/>
            <p:nvPr/>
          </p:nvSpPr>
          <p:spPr>
            <a:xfrm>
              <a:off x="7026963" y="1998939"/>
              <a:ext cx="1252331" cy="374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</a:rPr>
                <a:t>Integer.prototype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90D1919-D6AF-8497-06FA-814372C2B0BB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7156178" y="4256319"/>
            <a:ext cx="1158201" cy="3804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BBAEDAE-4190-E657-7023-3E2F121C63AA}"/>
              </a:ext>
            </a:extLst>
          </p:cNvPr>
          <p:cNvCxnSpPr>
            <a:cxnSpLocks/>
          </p:cNvCxnSpPr>
          <p:nvPr/>
        </p:nvCxnSpPr>
        <p:spPr>
          <a:xfrm flipV="1">
            <a:off x="7156178" y="5311134"/>
            <a:ext cx="1158201" cy="2023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50DC465-9212-D0A2-EDC7-BD9FA6B7CCC1}"/>
              </a:ext>
            </a:extLst>
          </p:cNvPr>
          <p:cNvGrpSpPr/>
          <p:nvPr/>
        </p:nvGrpSpPr>
        <p:grpSpPr>
          <a:xfrm>
            <a:off x="10505441" y="4100393"/>
            <a:ext cx="1289436" cy="1017784"/>
            <a:chOff x="7026963" y="1998939"/>
            <a:chExt cx="1252331" cy="101778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B7DD1F4-E6B3-E211-91E5-269064DE4667}"/>
                </a:ext>
              </a:extLst>
            </p:cNvPr>
            <p:cNvSpPr/>
            <p:nvPr/>
          </p:nvSpPr>
          <p:spPr>
            <a:xfrm>
              <a:off x="7026963" y="2373313"/>
              <a:ext cx="1252331" cy="6434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9B4CAB0-AF3E-68E6-1089-D6C4A79F678B}"/>
                </a:ext>
              </a:extLst>
            </p:cNvPr>
            <p:cNvSpPr/>
            <p:nvPr/>
          </p:nvSpPr>
          <p:spPr>
            <a:xfrm>
              <a:off x="7026963" y="1998939"/>
              <a:ext cx="1252331" cy="374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</a:rPr>
                <a:t>Integer_set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0AC26DA-DCB2-57E3-790F-9FBD7B274A07}"/>
              </a:ext>
            </a:extLst>
          </p:cNvPr>
          <p:cNvGrpSpPr/>
          <p:nvPr/>
        </p:nvGrpSpPr>
        <p:grpSpPr>
          <a:xfrm>
            <a:off x="10505441" y="5311134"/>
            <a:ext cx="1289436" cy="1017784"/>
            <a:chOff x="7026963" y="1998939"/>
            <a:chExt cx="1252331" cy="101778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952CC34-CFAF-4431-D1DB-F698FFFAA811}"/>
                </a:ext>
              </a:extLst>
            </p:cNvPr>
            <p:cNvSpPr/>
            <p:nvPr/>
          </p:nvSpPr>
          <p:spPr>
            <a:xfrm>
              <a:off x="7026963" y="2373313"/>
              <a:ext cx="1252331" cy="6434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A863E9F-7C8C-1F4C-2F40-39AFE319B5B3}"/>
                </a:ext>
              </a:extLst>
            </p:cNvPr>
            <p:cNvSpPr/>
            <p:nvPr/>
          </p:nvSpPr>
          <p:spPr>
            <a:xfrm>
              <a:off x="7026963" y="1998939"/>
              <a:ext cx="1252331" cy="374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</a:rPr>
                <a:t>Tally_inc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D7F7CB8-C69F-DF24-0256-5467EE3FC123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9164320" y="4796472"/>
            <a:ext cx="1341121" cy="1107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22C944A-5386-6951-61EB-1078C84B98DE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8743950" y="6007213"/>
            <a:ext cx="1761491" cy="3743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C383473-2CB6-F54F-16A2-E9018C713036}"/>
              </a:ext>
            </a:extLst>
          </p:cNvPr>
          <p:cNvGrpSpPr/>
          <p:nvPr/>
        </p:nvGrpSpPr>
        <p:grpSpPr>
          <a:xfrm>
            <a:off x="10505441" y="2813573"/>
            <a:ext cx="1289436" cy="1017784"/>
            <a:chOff x="7026963" y="1998939"/>
            <a:chExt cx="1252331" cy="101778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3C64AE0-40BC-4D7E-5BBE-36A7F7536E22}"/>
                </a:ext>
              </a:extLst>
            </p:cNvPr>
            <p:cNvSpPr/>
            <p:nvPr/>
          </p:nvSpPr>
          <p:spPr>
            <a:xfrm>
              <a:off x="7026963" y="2373313"/>
              <a:ext cx="1252331" cy="6434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A594180-AF9D-BA35-6FAD-A52B5C6E1EFD}"/>
                </a:ext>
              </a:extLst>
            </p:cNvPr>
            <p:cNvSpPr/>
            <p:nvPr/>
          </p:nvSpPr>
          <p:spPr>
            <a:xfrm>
              <a:off x="7026963" y="1998939"/>
              <a:ext cx="1252331" cy="374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</a:rPr>
                <a:t>Integer_get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D8CF448-3763-E9DC-A70E-6CC8A52774A0}"/>
              </a:ext>
            </a:extLst>
          </p:cNvPr>
          <p:cNvGrpSpPr/>
          <p:nvPr/>
        </p:nvGrpSpPr>
        <p:grpSpPr>
          <a:xfrm>
            <a:off x="8314379" y="5311134"/>
            <a:ext cx="1888438" cy="1320880"/>
            <a:chOff x="8314379" y="5311134"/>
            <a:chExt cx="1888438" cy="132088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719983-337A-818E-BDFE-53DC4E49DC25}"/>
                </a:ext>
              </a:extLst>
            </p:cNvPr>
            <p:cNvSpPr/>
            <p:nvPr/>
          </p:nvSpPr>
          <p:spPr>
            <a:xfrm>
              <a:off x="8314379" y="5685507"/>
              <a:ext cx="1888438" cy="94650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dirty="0">
                  <a:solidFill>
                    <a:schemeClr val="tx1"/>
                  </a:solidFill>
                </a:rPr>
                <a:t>prototype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78876BC-1CBF-FF6B-F89D-348E0A92C9F3}"/>
                </a:ext>
              </a:extLst>
            </p:cNvPr>
            <p:cNvSpPr/>
            <p:nvPr/>
          </p:nvSpPr>
          <p:spPr>
            <a:xfrm>
              <a:off x="8314379" y="5311134"/>
              <a:ext cx="1888438" cy="374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</a:rPr>
                <a:t>Tally.prototype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F1F9D086-0740-3DE7-2CF2-FA12E4BA9995}"/>
              </a:ext>
            </a:extLst>
          </p:cNvPr>
          <p:cNvCxnSpPr>
            <a:endCxn id="28" idx="1"/>
          </p:cNvCxnSpPr>
          <p:nvPr/>
        </p:nvCxnSpPr>
        <p:spPr>
          <a:xfrm flipV="1">
            <a:off x="9164320" y="3509652"/>
            <a:ext cx="1341121" cy="1127141"/>
          </a:xfrm>
          <a:prstGeom prst="curvedConnector3">
            <a:avLst>
              <a:gd name="adj1" fmla="val 89394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B609E850-EFAA-0F14-335F-EEE8D05BF74C}"/>
              </a:ext>
            </a:extLst>
          </p:cNvPr>
          <p:cNvSpPr/>
          <p:nvPr/>
        </p:nvSpPr>
        <p:spPr>
          <a:xfrm>
            <a:off x="9530080" y="5100320"/>
            <a:ext cx="852336" cy="812800"/>
          </a:xfrm>
          <a:custGeom>
            <a:avLst/>
            <a:gdLst>
              <a:gd name="connsiteX0" fmla="*/ 0 w 852336"/>
              <a:gd name="connsiteY0" fmla="*/ 812800 h 812800"/>
              <a:gd name="connsiteX1" fmla="*/ 822960 w 852336"/>
              <a:gd name="connsiteY1" fmla="*/ 640080 h 812800"/>
              <a:gd name="connsiteX2" fmla="*/ 589280 w 852336"/>
              <a:gd name="connsiteY2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336" h="812800">
                <a:moveTo>
                  <a:pt x="0" y="812800"/>
                </a:moveTo>
                <a:cubicBezTo>
                  <a:pt x="362373" y="794173"/>
                  <a:pt x="724747" y="775547"/>
                  <a:pt x="822960" y="640080"/>
                </a:cubicBezTo>
                <a:cubicBezTo>
                  <a:pt x="921173" y="504613"/>
                  <a:pt x="755226" y="252306"/>
                  <a:pt x="589280" y="0"/>
                </a:cubicBezTo>
              </a:path>
            </a:pathLst>
          </a:cu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00DAF32-2625-2854-79AA-0AFEC7520C74}"/>
              </a:ext>
            </a:extLst>
          </p:cNvPr>
          <p:cNvGrpSpPr/>
          <p:nvPr/>
        </p:nvGrpSpPr>
        <p:grpSpPr>
          <a:xfrm>
            <a:off x="6061036" y="4907216"/>
            <a:ext cx="1252331" cy="726524"/>
            <a:chOff x="6345516" y="2037132"/>
            <a:chExt cx="1252331" cy="726524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3EC9493-EC50-C80A-5396-530B246C7269}"/>
                </a:ext>
              </a:extLst>
            </p:cNvPr>
            <p:cNvSpPr/>
            <p:nvPr/>
          </p:nvSpPr>
          <p:spPr>
            <a:xfrm>
              <a:off x="6345516" y="2411506"/>
              <a:ext cx="1252331" cy="3521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dirty="0">
                  <a:solidFill>
                    <a:schemeClr val="tx1"/>
                  </a:solidFill>
                </a:rPr>
                <a:t>prototype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25399E0-9D17-5774-3D7E-0478B1354F9F}"/>
                </a:ext>
              </a:extLst>
            </p:cNvPr>
            <p:cNvSpPr/>
            <p:nvPr/>
          </p:nvSpPr>
          <p:spPr>
            <a:xfrm>
              <a:off x="6345516" y="2037132"/>
              <a:ext cx="1252331" cy="374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Tally</a:t>
              </a:r>
            </a:p>
          </p:txBody>
        </p:sp>
      </p:grp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63D0EFF-541D-A121-5948-BEDE448BD57C}"/>
              </a:ext>
            </a:extLst>
          </p:cNvPr>
          <p:cNvCxnSpPr>
            <a:cxnSpLocks/>
            <a:endCxn id="33" idx="1"/>
          </p:cNvCxnSpPr>
          <p:nvPr/>
        </p:nvCxnSpPr>
        <p:spPr>
          <a:xfrm flipV="1">
            <a:off x="7156178" y="5498321"/>
            <a:ext cx="1158201" cy="7639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Curved 59">
            <a:extLst>
              <a:ext uri="{FF2B5EF4-FFF2-40B4-BE49-F238E27FC236}">
                <a16:creationId xmlns:a16="http://schemas.microsoft.com/office/drawing/2014/main" id="{F28AF51B-B1DF-0127-B5B0-E2ADCE611AC7}"/>
              </a:ext>
            </a:extLst>
          </p:cNvPr>
          <p:cNvCxnSpPr>
            <a:cxnSpLocks/>
          </p:cNvCxnSpPr>
          <p:nvPr/>
        </p:nvCxnSpPr>
        <p:spPr>
          <a:xfrm rot="10800000">
            <a:off x="7381947" y="4256319"/>
            <a:ext cx="1001012" cy="190244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7F8531C3-A08C-BB43-0C12-F96823098927}"/>
              </a:ext>
            </a:extLst>
          </p:cNvPr>
          <p:cNvSpPr txBox="1"/>
          <p:nvPr/>
        </p:nvSpPr>
        <p:spPr>
          <a:xfrm>
            <a:off x="8314379" y="5973302"/>
            <a:ext cx="13411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base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B8F2F06-BC12-D6CE-A88C-AF482DF3114A}"/>
              </a:ext>
            </a:extLst>
          </p:cNvPr>
          <p:cNvSpPr txBox="1"/>
          <p:nvPr/>
        </p:nvSpPr>
        <p:spPr>
          <a:xfrm>
            <a:off x="8321758" y="6252061"/>
            <a:ext cx="721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inc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Speech Bubble: Rectangle 70">
            <a:extLst>
              <a:ext uri="{FF2B5EF4-FFF2-40B4-BE49-F238E27FC236}">
                <a16:creationId xmlns:a16="http://schemas.microsoft.com/office/drawing/2014/main" id="{EFF5FFC4-18BC-C7FE-7B91-90A0DC258205}"/>
              </a:ext>
            </a:extLst>
          </p:cNvPr>
          <p:cNvSpPr/>
          <p:nvPr/>
        </p:nvSpPr>
        <p:spPr>
          <a:xfrm>
            <a:off x="2830756" y="5646333"/>
            <a:ext cx="1053549" cy="792118"/>
          </a:xfrm>
          <a:prstGeom prst="wedgeRectCallout">
            <a:avLst>
              <a:gd name="adj1" fmla="val -8444"/>
              <a:gd name="adj2" fmla="val -10432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Prints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0949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68" grpId="0"/>
      <p:bldP spid="70" grpId="0"/>
      <p:bldP spid="7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3272B-9E28-570A-A5D8-9F4ED0C9A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8144E-4001-A468-B7FE-9A38EB647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in JavaScript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BD456-635F-200F-65A8-4AA1BA6C1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5528"/>
            <a:ext cx="10515600" cy="5149093"/>
          </a:xfrm>
        </p:spPr>
        <p:txBody>
          <a:bodyPr>
            <a:normAutofit/>
          </a:bodyPr>
          <a:lstStyle/>
          <a:p>
            <a:r>
              <a:rPr lang="en-US" dirty="0"/>
              <a:t>Classes were added in 2015 as part of ECMAScript 6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Under the hood, classes are implemented with the prototype mechanism described above!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5EAA8-7E39-36F6-B7AF-7DBBC340B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65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C0F29D-F1BB-B35E-F042-69410B708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26055"/>
            <a:ext cx="3400425" cy="3390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FC6B0B-C805-51C9-F470-78832C53E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872" y="1926055"/>
            <a:ext cx="37909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399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21B6A-A7DA-14E8-F641-50A37112F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TypeScript adds optional types to JavaScript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306DD-51C0-B2B2-6C26-4E8AFAF05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681"/>
            <a:ext cx="10515600" cy="4729281"/>
          </a:xfrm>
        </p:spPr>
        <p:txBody>
          <a:bodyPr/>
          <a:lstStyle/>
          <a:p>
            <a:r>
              <a:rPr lang="en-US" dirty="0"/>
              <a:t>JavaScript is now used for more than scripting web pages</a:t>
            </a:r>
          </a:p>
          <a:p>
            <a:pPr lvl="1"/>
            <a:r>
              <a:rPr lang="en-US" dirty="0"/>
              <a:t>E.g. desktop and mobile apps, server code based 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node.js</a:t>
            </a:r>
          </a:p>
          <a:p>
            <a:pPr lvl="1"/>
            <a:r>
              <a:rPr lang="en-US" dirty="0"/>
              <a:t>Motivated the addition of classes, namespaces, etc. to JavaScript</a:t>
            </a:r>
          </a:p>
          <a:p>
            <a:pPr lvl="1"/>
            <a:r>
              <a:rPr lang="en-US" dirty="0"/>
              <a:t>Static typing is also very helpful for writing applications at scale!</a:t>
            </a:r>
          </a:p>
          <a:p>
            <a:r>
              <a:rPr lang="en-US" dirty="0"/>
              <a:t>TypeScript adds optional typing annotations to JavaScript</a:t>
            </a:r>
          </a:p>
          <a:p>
            <a:pPr lvl="1"/>
            <a:r>
              <a:rPr lang="en-US" dirty="0"/>
              <a:t>An example of </a:t>
            </a:r>
            <a:r>
              <a:rPr lang="en-US" i="1" dirty="0"/>
              <a:t>gradual typing </a:t>
            </a:r>
            <a:r>
              <a:rPr lang="en-US" dirty="0"/>
              <a:t>– can seamlessly mix statically typed and dynamically typed code</a:t>
            </a:r>
          </a:p>
          <a:p>
            <a:pPr lvl="1"/>
            <a:r>
              <a:rPr lang="en-US" dirty="0"/>
              <a:t>TypeScript reports errors when types are inconsistent, but never when they are missing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73140-BB60-C396-18B3-B5F145C5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47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C321B-AA29-1A7F-D2EE-C7E72C4BB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in TypeScript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2099B-69F5-18A1-1B3D-46FFBAC61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4320" y="2296159"/>
            <a:ext cx="5999480" cy="4073843"/>
          </a:xfrm>
        </p:spPr>
        <p:txBody>
          <a:bodyPr/>
          <a:lstStyle/>
          <a:p>
            <a:r>
              <a:rPr lang="en-US" dirty="0"/>
              <a:t>TypeScript supports typical types</a:t>
            </a:r>
          </a:p>
          <a:p>
            <a:pPr lvl="1"/>
            <a:r>
              <a:rPr lang="en-US" dirty="0"/>
              <a:t>number represents JavaScript’s double-precision floating points</a:t>
            </a:r>
          </a:p>
          <a:p>
            <a:r>
              <a:rPr lang="en-US" dirty="0"/>
              <a:t>It also provides features useful for gradual typing</a:t>
            </a:r>
          </a:p>
          <a:p>
            <a:pPr lvl="1"/>
            <a:r>
              <a:rPr lang="en-US" dirty="0"/>
              <a:t>Optional arguments and fields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pPr lvl="1"/>
            <a:r>
              <a:rPr lang="en-US" dirty="0"/>
              <a:t>Literal types (denote a specific value)</a:t>
            </a:r>
          </a:p>
          <a:p>
            <a:pPr lvl="1"/>
            <a:r>
              <a:rPr lang="en-US" dirty="0"/>
              <a:t>Structural union types</a:t>
            </a:r>
          </a:p>
          <a:p>
            <a:pPr lvl="1"/>
            <a:r>
              <a:rPr lang="en-US" dirty="0"/>
              <a:t>Conditional types (“if” in the type system)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60C2B-DC8F-3558-551A-3CD9F8F68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67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4B756D-5365-9FFB-5EB3-F8D34C325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55529"/>
            <a:ext cx="4351888" cy="48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521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4324-065A-BC5A-5583-F6B9518D2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Mixing statically and dynamically typed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28BD5-CFE6-3A6D-EBFA-7A2CFABC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68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1B94A3-CB2F-A692-C71D-53F5CF99A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24013"/>
            <a:ext cx="8039100" cy="4552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F3F574-771A-0499-9773-18DEB5A58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062" y="1355529"/>
            <a:ext cx="6315075" cy="1790700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64318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59F86-29C9-FC9F-B32F-62062F6B6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Objects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40D25-16CD-9E46-63F7-F8E89A9A1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5529"/>
            <a:ext cx="10515600" cy="5365946"/>
          </a:xfrm>
        </p:spPr>
        <p:txBody>
          <a:bodyPr>
            <a:normAutofit/>
          </a:bodyPr>
          <a:lstStyle/>
          <a:p>
            <a:r>
              <a:rPr lang="en-US" dirty="0"/>
              <a:t>Python is uniformly object-oriented</a:t>
            </a:r>
          </a:p>
          <a:p>
            <a:pPr lvl="1"/>
            <a:r>
              <a:rPr lang="en-US" dirty="0"/>
              <a:t>Even integers act like objects – you can call methods on them</a:t>
            </a:r>
          </a:p>
          <a:p>
            <a:r>
              <a:rPr lang="en-US" dirty="0"/>
              <a:t>Constructors are called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US" dirty="0"/>
              <a:t> and cannot be overloaded</a:t>
            </a:r>
          </a:p>
          <a:p>
            <a:r>
              <a:rPr lang="en-US" dirty="0"/>
              <a:t>The receiver parameter is explicit; by convention, it is called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</a:p>
          <a:p>
            <a:pPr lvl="1"/>
            <a:r>
              <a:rPr lang="en-US" dirty="0"/>
              <a:t>Self-calls within a method must name the object explicitly: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not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print()</a:t>
            </a:r>
            <a:endParaRPr lang="en-US" dirty="0"/>
          </a:p>
          <a:p>
            <a:r>
              <a:rPr lang="en-US" dirty="0"/>
              <a:t>Objects are created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my_object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My_class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/>
              <a:t>Fields are created with assignment:</a:t>
            </a:r>
          </a:p>
          <a:p>
            <a:pPr marL="457200" lvl="1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my_object.new_field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</a:p>
          <a:p>
            <a:r>
              <a:rPr lang="en-US" dirty="0"/>
              <a:t>New methods can be added to a class at any time: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my_func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(self): ...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my_class.new_method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my_func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CA0A9-F2C4-4F57-C579-3A58737E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19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2542C-E65D-F268-6F3E-B430F7520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548F8-C5B2-9B8D-64BB-80C92922C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 your understanding: scripting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A76BF-C0FF-B121-39E8-3092F7FD4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3 common applications of scripting languages?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7F780-C2FE-4942-AF88-469A487A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673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9F700-4D12-4063-FD34-A51F6EBB9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30AD7-08A1-1DA6-4219-E11AB3F10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Check your understanding: Objects in JavaScript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FE7D0-CC74-A4C1-06DA-6B35CD352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</a:t>
            </a:r>
            <a:r>
              <a:rPr lang="en-US" i="1" dirty="0"/>
              <a:t>prototypes </a:t>
            </a:r>
            <a:r>
              <a:rPr lang="en-US" dirty="0"/>
              <a:t>in JavaScript?  What purpose do</a:t>
            </a:r>
            <a:br>
              <a:rPr lang="en-US" dirty="0"/>
            </a:br>
            <a:r>
              <a:rPr lang="en-US" dirty="0"/>
              <a:t>they serve?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3E164-BA66-9A62-C648-44F526373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901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C07C7-4D8C-0599-7B81-65FC644F4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683A9-842C-FCA4-D8DA-51B94691B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Check your understanding: Objects in JavaScript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2274E-B01E-A5F5-FAFE-2AB799F3A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</a:t>
            </a:r>
            <a:r>
              <a:rPr lang="en-US" i="1" dirty="0"/>
              <a:t>prototypes </a:t>
            </a:r>
            <a:r>
              <a:rPr lang="en-US" dirty="0"/>
              <a:t>in JavaScript?  What purpose do</a:t>
            </a:r>
            <a:br>
              <a:rPr lang="en-US" dirty="0"/>
            </a:br>
            <a:r>
              <a:rPr lang="en-US" dirty="0"/>
              <a:t>they serve?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altLang="en-US" dirty="0">
              <a:solidFill>
                <a:schemeClr val="accent1"/>
              </a:solidFill>
            </a:endParaRPr>
          </a:p>
          <a:p>
            <a:r>
              <a:rPr lang="en-US" altLang="en-US" dirty="0">
                <a:solidFill>
                  <a:schemeClr val="accent1"/>
                </a:solidFill>
              </a:rPr>
              <a:t>Answer: JavaScript prototypes are objects that encapsulate a set of methods that are inherited by other objects.  They provide code reuse, similar to the role of class inheritance in other languages.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807BC-6E32-FC21-854A-1C58B90F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908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ABC2B-31F8-91E2-7207-8E3855223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7D78B-EC0A-5A2C-4295-DF200AA08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Scripting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3CC28-3E67-76CB-140F-E463F7686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5528"/>
            <a:ext cx="10515600" cy="5149093"/>
          </a:xfrm>
        </p:spPr>
        <p:txBody>
          <a:bodyPr>
            <a:normAutofit/>
          </a:bodyPr>
          <a:lstStyle/>
          <a:p>
            <a:r>
              <a:rPr lang="en-US" dirty="0"/>
              <a:t>Scripts are programs that coordinate other programs</a:t>
            </a:r>
          </a:p>
          <a:p>
            <a:r>
              <a:rPr lang="en-US" dirty="0"/>
              <a:t>Application areas</a:t>
            </a:r>
          </a:p>
          <a:p>
            <a:pPr lvl="1"/>
            <a:r>
              <a:rPr lang="en-US" dirty="0"/>
              <a:t>Gluing existing components together to build a larger system</a:t>
            </a:r>
          </a:p>
          <a:p>
            <a:pPr lvl="1"/>
            <a:r>
              <a:rPr lang="en-US" dirty="0"/>
              <a:t>Dynamic content generation</a:t>
            </a:r>
          </a:p>
          <a:p>
            <a:pPr lvl="1"/>
            <a:r>
              <a:rPr lang="en-US" dirty="0"/>
              <a:t>System extension and customization</a:t>
            </a:r>
          </a:p>
          <a:p>
            <a:r>
              <a:rPr lang="en-US" dirty="0"/>
              <a:t>Emphasize flexibility, rapid development, local customization, and dynamic checking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1F496-2644-FCD8-F498-50689C2D1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50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E8CB7-F04E-4997-870C-8AD5FEF93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55F6A-F8B1-1717-CA10-1632F06A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 your understanding: scripting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E9567-C3DB-E780-15A2-84F1D94EA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3 common applications of scripting languages?</a:t>
            </a:r>
            <a:br>
              <a:rPr lang="en-US" dirty="0"/>
            </a:br>
            <a:endParaRPr lang="en-US" altLang="en-US" dirty="0"/>
          </a:p>
          <a:p>
            <a:r>
              <a:rPr lang="en-US" altLang="en-US" dirty="0">
                <a:solidFill>
                  <a:schemeClr val="accent1"/>
                </a:solidFill>
              </a:rPr>
              <a:t>Answer: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Gluing existing components together to build a larger system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Dynamic content generation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System extension and customization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97C59-5B16-A95F-21D4-6A54FF8D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6BF0-8E6F-45BB-9087-A5D5A34605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29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D5882-7DA4-0F5A-0D11-8553BC205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CF601-E698-17FF-6978-0DB1BE3AE7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Section 14.2 part 1: Shells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71FA6B-D340-2284-8C14-2BD8CA79DD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Programming Language Pragmatics, Fifth Edition</a:t>
            </a:r>
          </a:p>
          <a:p>
            <a:r>
              <a:rPr lang="en-US" sz="2400" dirty="0"/>
              <a:t>Michael L. Scott and Jonathan Aldrich</a:t>
            </a:r>
          </a:p>
        </p:txBody>
      </p:sp>
    </p:spTree>
    <p:extLst>
      <p:ext uri="{BB962C8B-B14F-4D97-AF65-F5344CB8AC3E}">
        <p14:creationId xmlns:p14="http://schemas.microsoft.com/office/powerpoint/2010/main" val="3396550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A1712"/>
      </a:dk2>
      <a:lt2>
        <a:srgbClr val="F6F2DC"/>
      </a:lt2>
      <a:accent1>
        <a:srgbClr val="568A3F"/>
      </a:accent1>
      <a:accent2>
        <a:srgbClr val="3C321B"/>
      </a:accent2>
      <a:accent3>
        <a:srgbClr val="D3CFB2"/>
      </a:accent3>
      <a:accent4>
        <a:srgbClr val="4F4D2C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18261</TotalTime>
  <Words>4990</Words>
  <Application>Microsoft Office PowerPoint</Application>
  <PresentationFormat>Widescreen</PresentationFormat>
  <Paragraphs>610</Paragraphs>
  <Slides>72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0" baseType="lpstr">
      <vt:lpstr>Aptos</vt:lpstr>
      <vt:lpstr>Aptos Display</vt:lpstr>
      <vt:lpstr>Arial</vt:lpstr>
      <vt:lpstr>Arial Black</vt:lpstr>
      <vt:lpstr>Courier New</vt:lpstr>
      <vt:lpstr>Times New Roman</vt:lpstr>
      <vt:lpstr>Wingdings</vt:lpstr>
      <vt:lpstr>Office Theme</vt:lpstr>
      <vt:lpstr>Chapter 14: Scripting Section 14.1: What is a Scripting Language?</vt:lpstr>
      <vt:lpstr>What is a scripting language?</vt:lpstr>
      <vt:lpstr>Applications of scripting languages</vt:lpstr>
      <vt:lpstr>History of scripting languages</vt:lpstr>
      <vt:lpstr>Programming language people: Guido van Rossum</vt:lpstr>
      <vt:lpstr>Characteristics of scripting languages</vt:lpstr>
      <vt:lpstr>Check your understanding: scripting languages</vt:lpstr>
      <vt:lpstr>Check your understanding: scripting languages</vt:lpstr>
      <vt:lpstr>Section 14.2 part 1: Shells</vt:lpstr>
      <vt:lpstr>Shell (Command) languages</vt:lpstr>
      <vt:lpstr>Filename and variable expansion (“globbing”)</vt:lpstr>
      <vt:lpstr>Tests, queries, and conditions</vt:lpstr>
      <vt:lpstr>Pipes and redirection</vt:lpstr>
      <vt:lpstr>Quoting and expansion</vt:lpstr>
      <vt:lpstr>Check your understanding: quoting</vt:lpstr>
      <vt:lpstr>Check your understanding: quoting</vt:lpstr>
      <vt:lpstr>Section 14.2 part 2: Other problem domains for scripting</vt:lpstr>
      <vt:lpstr>Text processing and report generation</vt:lpstr>
      <vt:lpstr>A sed script for extracting headers from a web page</vt:lpstr>
      <vt:lpstr>The same program in awk</vt:lpstr>
      <vt:lpstr>perl makes this script considerably shorter</vt:lpstr>
      <vt:lpstr>Mathematics, statistics, and scientific computing</vt:lpstr>
      <vt:lpstr>Data science and machine learning</vt:lpstr>
      <vt:lpstr>“Glue languages” and general purpose scripting</vt:lpstr>
      <vt:lpstr>“Glue languages” and general purpose scripting</vt:lpstr>
      <vt:lpstr>Extension languages</vt:lpstr>
      <vt:lpstr>Extension languages</vt:lpstr>
      <vt:lpstr>emacs extension to add line numbers</vt:lpstr>
      <vt:lpstr>Check your understanding: scripting languages</vt:lpstr>
      <vt:lpstr>Check your understanding: scripting languages</vt:lpstr>
      <vt:lpstr>Section 14.3: Scripting the web</vt:lpstr>
      <vt:lpstr>Web scripts provide dynamism in web pages</vt:lpstr>
      <vt:lpstr>CGI Scripts</vt:lpstr>
      <vt:lpstr>Example CGI script</vt:lpstr>
      <vt:lpstr>Embedded server-side scripts</vt:lpstr>
      <vt:lpstr>Example embedded PHP script</vt:lpstr>
      <vt:lpstr>Client-side scripts</vt:lpstr>
      <vt:lpstr>Example web page with JavaScript</vt:lpstr>
      <vt:lpstr>Check your understanding: web scripting</vt:lpstr>
      <vt:lpstr>Check your understanding: web scripting</vt:lpstr>
      <vt:lpstr>Section 14.4 part 1: Declarations and data types in scripting languages</vt:lpstr>
      <vt:lpstr>Variable declarations in scripting languages</vt:lpstr>
      <vt:lpstr>Nesting and scoping conventions vary</vt:lpstr>
      <vt:lpstr>Data types in scripting languages</vt:lpstr>
      <vt:lpstr>Numeric types in scripting languages</vt:lpstr>
      <vt:lpstr>Composite types in scripting languages</vt:lpstr>
      <vt:lpstr>Composite types in scripting languages</vt:lpstr>
      <vt:lpstr>Check your understanding: numeric types in scripting</vt:lpstr>
      <vt:lpstr>Check your understanding: numeric types in scripting</vt:lpstr>
      <vt:lpstr>Section 14.4 part 2: Regular expressions in scripting languages</vt:lpstr>
      <vt:lpstr>String and pattern manipulation</vt:lpstr>
      <vt:lpstr>POSIX regular expressions </vt:lpstr>
      <vt:lpstr>Advanced regular expressions: testing</vt:lpstr>
      <vt:lpstr>Advanced REs: substitutions &amp; modifiers</vt:lpstr>
      <vt:lpstr>Advanced REs: escapes</vt:lpstr>
      <vt:lpstr>Advanced REs: greedy and minimal matches</vt:lpstr>
      <vt:lpstr>Advanced REs: variable interpolation and capture</vt:lpstr>
      <vt:lpstr>Check your understanding: Perl regular expressions</vt:lpstr>
      <vt:lpstr>Check your understanding: Perl regular expressions</vt:lpstr>
      <vt:lpstr>Section 14.4 part 3: Support for objects in scripting languages</vt:lpstr>
      <vt:lpstr>OO features of scripting languages</vt:lpstr>
      <vt:lpstr>JavaScript is an object-based language</vt:lpstr>
      <vt:lpstr>We can override methods per-object</vt:lpstr>
      <vt:lpstr>Prototypes support inheritance</vt:lpstr>
      <vt:lpstr>Classes in JavaScript</vt:lpstr>
      <vt:lpstr>TypeScript adds optional types to JavaScript</vt:lpstr>
      <vt:lpstr>Classes in TypeScript</vt:lpstr>
      <vt:lpstr>Mixing statically and dynamically typed code</vt:lpstr>
      <vt:lpstr>Objects in Python</vt:lpstr>
      <vt:lpstr>Check your understanding: Objects in JavaScript</vt:lpstr>
      <vt:lpstr>Check your understanding: Objects in JavaScript</vt:lpstr>
      <vt:lpstr>Scripting languages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Jonathan E Aldrich</dc:creator>
  <cp:lastModifiedBy>Jonathan E Aldrich</cp:lastModifiedBy>
  <cp:revision>138</cp:revision>
  <dcterms:created xsi:type="dcterms:W3CDTF">2024-09-15T13:03:08Z</dcterms:created>
  <dcterms:modified xsi:type="dcterms:W3CDTF">2025-11-22T17:15:55Z</dcterms:modified>
</cp:coreProperties>
</file>