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9" r:id="rId3"/>
    <p:sldId id="293" r:id="rId4"/>
    <p:sldId id="274" r:id="rId5"/>
    <p:sldId id="273" r:id="rId6"/>
    <p:sldId id="315" r:id="rId7"/>
    <p:sldId id="275" r:id="rId8"/>
    <p:sldId id="278" r:id="rId9"/>
    <p:sldId id="280" r:id="rId10"/>
    <p:sldId id="318" r:id="rId11"/>
    <p:sldId id="319" r:id="rId12"/>
    <p:sldId id="321" r:id="rId13"/>
    <p:sldId id="322" r:id="rId14"/>
    <p:sldId id="323" r:id="rId15"/>
    <p:sldId id="324" r:id="rId16"/>
    <p:sldId id="325" r:id="rId17"/>
    <p:sldId id="327" r:id="rId18"/>
    <p:sldId id="328" r:id="rId19"/>
    <p:sldId id="316" r:id="rId20"/>
    <p:sldId id="320" r:id="rId21"/>
    <p:sldId id="32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Osaka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Osaka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Osaka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Osaka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Osaka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Osaka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Osaka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Osaka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Osaka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79" autoAdjust="0"/>
  </p:normalViewPr>
  <p:slideViewPr>
    <p:cSldViewPr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12F362-2AD4-4479-9169-C94394BCF85E}" type="datetimeFigureOut">
              <a:rPr lang="en-US" altLang="en-US"/>
              <a:pPr/>
              <a:t>4/21/14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F353E9-918B-4170-91CA-E356137D2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8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C9CC59-87D9-4DFF-9460-4EECE4D40EAC}" type="datetimeFigureOut">
              <a:rPr lang="en-US" altLang="en-US"/>
              <a:pPr/>
              <a:t>4/21/14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7E5C5C-117F-456D-A2AC-920A895CE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035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E.g. Yan et al. report average 670% increase in click-through rate of 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5C5C-117F-456D-A2AC-920A895CE10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18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about users</a:t>
            </a:r>
            <a:r>
              <a:rPr lang="en-US" baseline="0" dirty="0" smtClean="0"/>
              <a:t> is collected to create individual profiles, which leads to many user concerns.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5C5C-117F-456D-A2AC-920A895CE10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83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least 70% agreed</a:t>
            </a:r>
            <a:r>
              <a:rPr lang="en-US" baseline="0" dirty="0" smtClean="0"/>
              <a:t> or strongly agreed with each of the above concerns.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5C5C-117F-456D-A2AC-920A895CE10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79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types of data are being used for behavioral advertising?</a:t>
            </a:r>
          </a:p>
          <a:p>
            <a:r>
              <a:rPr lang="en-US" dirty="0" smtClean="0"/>
              <a:t>Are</a:t>
            </a:r>
            <a:r>
              <a:rPr lang="en-US" baseline="0" dirty="0" smtClean="0"/>
              <a:t> there protections that restrict the use of certain data for advertising?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5C5C-117F-456D-A2AC-920A895CE10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22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ordmark3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71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sr_logo_308_r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886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429000"/>
            <a:ext cx="8382000" cy="838200"/>
          </a:xfrm>
        </p:spPr>
        <p:txBody>
          <a:bodyPr/>
          <a:lstStyle>
            <a:lvl1pPr>
              <a:defRPr b="1">
                <a:solidFill>
                  <a:srgbClr val="00548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533400"/>
          </a:xfrm>
        </p:spPr>
        <p:txBody>
          <a:bodyPr/>
          <a:lstStyle>
            <a:lvl1pPr marL="0" indent="0" algn="ctr">
              <a:buFont typeface="Times" charset="0"/>
              <a:buNone/>
              <a:defRPr sz="25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859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4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61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05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23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14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463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4854575" y="6516688"/>
            <a:ext cx="538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algn="ctr" eaLnBrk="1" hangingPunct="1"/>
            <a:fld id="{7FBD32EC-4FE1-4F86-BA0B-EBFE1EE5A7F2}" type="slidenum">
              <a:rPr lang="en-US" altLang="en-US" sz="1200">
                <a:solidFill>
                  <a:srgbClr val="95B3D7"/>
                </a:solidFill>
              </a:rPr>
              <a:pPr algn="ctr" eaLnBrk="1" hangingPunct="1"/>
              <a:t>‹#›</a:t>
            </a:fld>
            <a:endParaRPr lang="en-US" altLang="en-US" sz="1800">
              <a:solidFill>
                <a:srgbClr val="95B3D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4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481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481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481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481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481"/>
        </a:buClr>
        <a:buFont typeface="Time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481"/>
        </a:buClr>
        <a:buFont typeface="Times" pitchFamily="-8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481"/>
        </a:buClr>
        <a:buFont typeface="Times" pitchFamily="-8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481"/>
        </a:buClr>
        <a:buFont typeface="Times" pitchFamily="-8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481"/>
        </a:buClr>
        <a:buFont typeface="Times" pitchFamily="-8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48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48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48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48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505200"/>
            <a:ext cx="8382000" cy="1019175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/>
              <a:t>Perceptions of Behavioral Advertising among CMU </a:t>
            </a:r>
            <a:r>
              <a:rPr lang="en-US" sz="3200" dirty="0" smtClean="0"/>
              <a:t>Community</a:t>
            </a:r>
            <a:endParaRPr lang="en-US" sz="3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05375"/>
            <a:ext cx="6400800" cy="91440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Ashwini Rao</a:t>
            </a:r>
          </a:p>
          <a:p>
            <a:pPr eaLnBrk="1" hangingPunct="1">
              <a:defRPr/>
            </a:pPr>
            <a:r>
              <a:rPr lang="en-US" sz="1800" dirty="0" smtClean="0"/>
              <a:t>April 21,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57" y="1600200"/>
            <a:ext cx="585456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 smtClean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“</a:t>
            </a:r>
            <a:r>
              <a:rPr lang="en-US" sz="2000" i="1" dirty="0">
                <a:latin typeface="+mn-lt"/>
                <a:cs typeface="Times" panose="02020603050405020304" pitchFamily="18" charset="0"/>
              </a:rPr>
              <a:t>Marketing firms routinely use data collected about consumers to </a:t>
            </a:r>
            <a:r>
              <a:rPr lang="en-US" sz="2000" b="1" i="1" dirty="0">
                <a:latin typeface="+mn-lt"/>
                <a:cs typeface="Times" panose="02020603050405020304" pitchFamily="18" charset="0"/>
              </a:rPr>
              <a:t>assign them personality types</a:t>
            </a:r>
            <a:r>
              <a:rPr lang="en-US" sz="2000" i="1" dirty="0">
                <a:solidFill>
                  <a:srgbClr val="005481"/>
                </a:solidFill>
                <a:latin typeface="+mn-lt"/>
                <a:cs typeface="Times" panose="02020603050405020304" pitchFamily="18" charset="0"/>
              </a:rPr>
              <a:t> </a:t>
            </a:r>
            <a:r>
              <a:rPr lang="en-US" sz="2000" i="1" dirty="0">
                <a:latin typeface="+mn-lt"/>
                <a:cs typeface="Times" panose="02020603050405020304" pitchFamily="18" charset="0"/>
              </a:rPr>
              <a:t>such as “leader vs. follower” or “introvert vs. extrovert</a:t>
            </a:r>
            <a:r>
              <a:rPr lang="en-US" sz="2000" dirty="0" smtClean="0">
                <a:latin typeface="+mn-lt"/>
                <a:cs typeface="Times" panose="02020603050405020304" pitchFamily="18" charset="0"/>
              </a:rPr>
              <a:t>.”</a:t>
            </a:r>
            <a:endParaRPr lang="en-US" sz="2000" dirty="0">
              <a:latin typeface="+mn-lt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09" y="2971800"/>
            <a:ext cx="9028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70%</a:t>
            </a:r>
          </a:p>
          <a:p>
            <a:pPr algn="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974092"/>
            <a:ext cx="9028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29%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9196" y="91434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(TRUE)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6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84" y="1600200"/>
            <a:ext cx="58754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“Readily available information about the websites you visit and videos you watch is routinely used by marketing companies to </a:t>
            </a:r>
            <a:r>
              <a:rPr lang="en-US" sz="2000" b="1" i="1" dirty="0">
                <a:latin typeface="+mn-lt"/>
                <a:ea typeface="Lucida Grande"/>
                <a:cs typeface="Times" panose="02020603050405020304" pitchFamily="18" charset="0"/>
              </a:rPr>
              <a:t>determine your propensity to gamble in casinos or play on the stock market</a:t>
            </a:r>
            <a:r>
              <a:rPr lang="en-US" sz="2000" i="1" dirty="0" smtClean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.</a:t>
            </a:r>
            <a:r>
              <a:rPr lang="en-US" sz="2000" dirty="0" smtClean="0">
                <a:latin typeface="+mn-lt"/>
                <a:cs typeface="Times" panose="02020603050405020304" pitchFamily="18" charset="0"/>
              </a:rPr>
              <a:t>”</a:t>
            </a:r>
            <a:endParaRPr lang="en-US" sz="2000" dirty="0">
              <a:latin typeface="+mn-lt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09" y="2971800"/>
            <a:ext cx="9028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66%</a:t>
            </a:r>
          </a:p>
          <a:p>
            <a:pPr algn="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977464"/>
            <a:ext cx="9028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34%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63632" y="920353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(TRUE)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0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60" y="1600200"/>
            <a:ext cx="585456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 smtClean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“Email </a:t>
            </a:r>
            <a:r>
              <a:rPr lang="en-US" sz="2000" i="1" dirty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providers may use the content of emails that you send and receive to determine what advertisements to show you</a:t>
            </a:r>
            <a:r>
              <a:rPr lang="en-US" sz="2000" i="1" dirty="0" smtClean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.</a:t>
            </a:r>
            <a:r>
              <a:rPr lang="en-US" sz="2000" dirty="0" smtClean="0">
                <a:latin typeface="+mn-lt"/>
                <a:cs typeface="Times" panose="02020603050405020304" pitchFamily="18" charset="0"/>
              </a:rPr>
              <a:t>”</a:t>
            </a:r>
            <a:endParaRPr lang="en-US" sz="2000" dirty="0">
              <a:latin typeface="+mn-lt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09" y="2979892"/>
            <a:ext cx="9028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66%</a:t>
            </a:r>
          </a:p>
          <a:p>
            <a:pPr algn="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982184"/>
            <a:ext cx="9028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34%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0328" y="63937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(TRUE)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0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32" y="1600200"/>
            <a:ext cx="585456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 smtClean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“Data </a:t>
            </a:r>
            <a:r>
              <a:rPr lang="en-US" sz="2000" i="1" dirty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about individuals’ religious and moral beliefs is readily available for anyone willing to purchase it.</a:t>
            </a:r>
            <a:r>
              <a:rPr lang="en-US" sz="2000" dirty="0" smtClean="0">
                <a:latin typeface="+mn-lt"/>
                <a:cs typeface="Times" panose="02020603050405020304" pitchFamily="18" charset="0"/>
              </a:rPr>
              <a:t>”</a:t>
            </a:r>
            <a:endParaRPr lang="en-US" sz="2000" dirty="0">
              <a:latin typeface="+mn-lt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09" y="2987984"/>
            <a:ext cx="9028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/>
              <a:t>4</a:t>
            </a:r>
            <a:r>
              <a:rPr lang="en-US" sz="2800" b="1" dirty="0" smtClean="0"/>
              <a:t>6%</a:t>
            </a:r>
          </a:p>
          <a:p>
            <a:pPr algn="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977464"/>
            <a:ext cx="9028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54%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609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(TRUE)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3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68" y="1600200"/>
            <a:ext cx="585456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 smtClean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“Advertisers </a:t>
            </a:r>
            <a:r>
              <a:rPr lang="en-US" sz="2000" i="1" dirty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routinely collect credit card numbers stored on your computer.</a:t>
            </a:r>
            <a:r>
              <a:rPr lang="en-US" sz="2000" dirty="0" smtClean="0">
                <a:latin typeface="+mn-lt"/>
                <a:cs typeface="Times" panose="02020603050405020304" pitchFamily="18" charset="0"/>
              </a:rPr>
              <a:t>”</a:t>
            </a:r>
            <a:endParaRPr lang="en-US" sz="2000" dirty="0">
              <a:latin typeface="+mn-lt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09" y="2971800"/>
            <a:ext cx="9028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36%</a:t>
            </a:r>
          </a:p>
          <a:p>
            <a:pPr algn="r"/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982184"/>
            <a:ext cx="12089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6</a:t>
            </a:r>
            <a:r>
              <a:rPr lang="en-US" sz="2800" b="1" dirty="0" smtClean="0"/>
              <a:t>4%</a:t>
            </a:r>
          </a:p>
          <a:p>
            <a:r>
              <a:rPr lang="en-US" dirty="0" smtClean="0"/>
              <a:t>disagree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609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(FALSE)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60" y="1600200"/>
            <a:ext cx="58417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 smtClean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“US </a:t>
            </a:r>
            <a:r>
              <a:rPr lang="en-US" sz="2000" i="1" dirty="0">
                <a:solidFill>
                  <a:srgbClr val="000000"/>
                </a:solidFill>
                <a:latin typeface="+mn-lt"/>
                <a:ea typeface="Lucida Grande"/>
                <a:cs typeface="Times" panose="02020603050405020304" pitchFamily="18" charset="0"/>
              </a:rPr>
              <a:t>law prohibits advertising companies from collecting and selling information about which prescription drugs you use.</a:t>
            </a:r>
            <a:r>
              <a:rPr lang="en-US" sz="2000" dirty="0" smtClean="0">
                <a:latin typeface="+mn-lt"/>
                <a:cs typeface="Times" panose="02020603050405020304" pitchFamily="18" charset="0"/>
              </a:rPr>
              <a:t>”</a:t>
            </a:r>
            <a:endParaRPr lang="en-US" sz="2000" dirty="0">
              <a:latin typeface="+mn-lt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09" y="2979892"/>
            <a:ext cx="9028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75%</a:t>
            </a:r>
          </a:p>
          <a:p>
            <a:pPr algn="r"/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977464"/>
            <a:ext cx="12089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25%</a:t>
            </a:r>
          </a:p>
          <a:p>
            <a:r>
              <a:rPr lang="en-US" dirty="0" smtClean="0"/>
              <a:t>disagree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609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(FALSE)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53340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>
              <a:buFont typeface="Times" charset="0"/>
              <a:buChar char="•"/>
              <a:defRPr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156591"/>
            <a:ext cx="5486399" cy="53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7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4" y="1371600"/>
            <a:ext cx="858144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on Sample </a:t>
            </a:r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1768" y="5370493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10% </a:t>
            </a:r>
            <a:r>
              <a:rPr lang="en-US" dirty="0" smtClean="0"/>
              <a:t>comfortable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62% </a:t>
            </a:r>
            <a:r>
              <a:rPr lang="en-US" dirty="0" smtClean="0"/>
              <a:t>concerned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5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CMU vs. other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Misconceptions about protected data </a:t>
            </a:r>
            <a:endParaRPr lang="en-US" dirty="0" smtClean="0"/>
          </a:p>
          <a:p>
            <a:pPr lvl="1"/>
            <a:r>
              <a:rPr lang="en-US" dirty="0" smtClean="0"/>
              <a:t>Awareness generally higher compared to others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Majority concerned</a:t>
            </a:r>
          </a:p>
          <a:p>
            <a:pPr lvl="1"/>
            <a:r>
              <a:rPr lang="en-US" dirty="0" smtClean="0"/>
              <a:t>Concern slightly lower compared to others</a:t>
            </a:r>
          </a:p>
          <a:p>
            <a:pPr lvl="1"/>
            <a:r>
              <a:rPr lang="en-US" dirty="0" smtClean="0"/>
              <a:t>Concerned more about religious than income and credit data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6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1963"/>
            <a:ext cx="8229600" cy="838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6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regarding behavioral advertising</a:t>
            </a:r>
          </a:p>
          <a:p>
            <a:r>
              <a:rPr lang="en-US" dirty="0" smtClean="0"/>
              <a:t>Details of campus survey</a:t>
            </a:r>
          </a:p>
          <a:p>
            <a:r>
              <a:rPr lang="en-US" dirty="0" smtClean="0"/>
              <a:t>Discuss results from the survey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6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" y="1230124"/>
            <a:ext cx="8899724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6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962025"/>
            <a:ext cx="7358063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41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790700"/>
            <a:ext cx="6324600" cy="32639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3600" b="1" dirty="0"/>
              <a:t>Behavioral </a:t>
            </a:r>
            <a:r>
              <a:rPr lang="en-US" sz="3600" b="1" dirty="0" smtClean="0"/>
              <a:t>advertising</a:t>
            </a:r>
            <a:r>
              <a:rPr lang="en-US" sz="3600" dirty="0" smtClean="0"/>
              <a:t>: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dirty="0" smtClean="0"/>
              <a:t>show</a:t>
            </a:r>
            <a:r>
              <a:rPr lang="en-US" dirty="0" smtClean="0">
                <a:solidFill>
                  <a:srgbClr val="005481"/>
                </a:solidFill>
              </a:rPr>
              <a:t> personalized</a:t>
            </a:r>
            <a:r>
              <a:rPr lang="en-US" dirty="0" smtClean="0"/>
              <a:t> advertisements based on</a:t>
            </a:r>
            <a:r>
              <a:rPr lang="en-US" dirty="0" smtClean="0">
                <a:solidFill>
                  <a:srgbClr val="005481"/>
                </a:solidFill>
              </a:rPr>
              <a:t> user behavior, </a:t>
            </a:r>
            <a:r>
              <a:rPr lang="en-US" dirty="0" smtClean="0"/>
              <a:t>not just site content</a:t>
            </a:r>
          </a:p>
        </p:txBody>
      </p:sp>
    </p:spTree>
    <p:extLst>
      <p:ext uri="{BB962C8B-B14F-4D97-AF65-F5344CB8AC3E}">
        <p14:creationId xmlns:p14="http://schemas.microsoft.com/office/powerpoint/2010/main" val="50958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ad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4267199"/>
            <a:ext cx="358941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57250" y="5432851"/>
            <a:ext cx="366561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2. Research cheap hotels</a:t>
            </a:r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1" y="2272873"/>
            <a:ext cx="2484528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86350" y="3949273"/>
            <a:ext cx="366561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See ad for discount airfare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2514601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7250" y="2695575"/>
            <a:ext cx="366561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1. Watch video on 2014 Winter Olympics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06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Advantages of Behavioral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charset="0"/>
              <a:buChar char="•"/>
              <a:defRPr/>
            </a:pPr>
            <a:r>
              <a:rPr lang="en-US" dirty="0" smtClean="0"/>
              <a:t>Supports free Internet services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/>
              <a:t>E.g. search, social networking</a:t>
            </a:r>
          </a:p>
          <a:p>
            <a:pPr>
              <a:buFont typeface="Times" charset="0"/>
              <a:buChar char="•"/>
              <a:defRPr/>
            </a:pPr>
            <a:r>
              <a:rPr lang="en-US" dirty="0" smtClean="0"/>
              <a:t>Effective in increasing ad revenues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39225"/>
            <a:ext cx="4612842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52800"/>
            <a:ext cx="3388157" cy="2325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What’s the catch?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>
              <a:buFont typeface="Times" charset="0"/>
              <a:buChar char="•"/>
              <a:defRPr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847392"/>
            <a:ext cx="5486399" cy="5320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207125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Based on actual user profiles from prior user study, 2013 (n=6) 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937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955"/>
            <a:ext cx="9143999" cy="4744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194425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Survey on Amazon </a:t>
            </a:r>
            <a:r>
              <a:rPr lang="en-US" sz="1800" dirty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echanical Turk, 2014 (n=100)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549400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Contains sensitive data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00" y="2336800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Amount of data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00" y="3111500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Data from multiple sources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00" y="3937000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Level of detail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000" y="4711700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How data may be used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34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Perceptions among CMU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CMU community think of behavioral advertising?</a:t>
            </a:r>
          </a:p>
          <a:p>
            <a:pPr lvl="1"/>
            <a:r>
              <a:rPr lang="en-US" dirty="0" smtClean="0"/>
              <a:t>Awareness and opinions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Survey as part of Data </a:t>
            </a:r>
            <a:r>
              <a:rPr lang="en-US" dirty="0"/>
              <a:t>P</a:t>
            </a:r>
            <a:r>
              <a:rPr lang="en-US" dirty="0" smtClean="0"/>
              <a:t>rivacy Day</a:t>
            </a:r>
          </a:p>
          <a:p>
            <a:pPr lvl="1"/>
            <a:r>
              <a:rPr lang="en-US" dirty="0" smtClean="0"/>
              <a:t>Conducted </a:t>
            </a:r>
            <a:r>
              <a:rPr lang="en-US" dirty="0"/>
              <a:t>on </a:t>
            </a:r>
            <a:r>
              <a:rPr lang="en-US" dirty="0" smtClean="0"/>
              <a:t>Jan 27, 2014 </a:t>
            </a:r>
          </a:p>
          <a:p>
            <a:pPr lvl="1"/>
            <a:r>
              <a:rPr lang="en-US" dirty="0" smtClean="0"/>
              <a:t>Recruited participants (n=161) at University Center</a:t>
            </a:r>
          </a:p>
        </p:txBody>
      </p:sp>
    </p:spTree>
    <p:extLst>
      <p:ext uri="{BB962C8B-B14F-4D97-AF65-F5344CB8AC3E}">
        <p14:creationId xmlns:p14="http://schemas.microsoft.com/office/powerpoint/2010/main" val="312159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Asked six questions to test awareness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true, 2 </a:t>
            </a:r>
            <a:r>
              <a:rPr lang="en-US" dirty="0" smtClean="0"/>
              <a:t>false questions</a:t>
            </a:r>
          </a:p>
          <a:p>
            <a:pPr lvl="1"/>
            <a:r>
              <a:rPr lang="en-US" dirty="0" smtClean="0"/>
              <a:t>Rate on a 5-point scale of strongly disagree to strongly agree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Collected opinions about a sample profile</a:t>
            </a:r>
          </a:p>
          <a:p>
            <a:pPr lvl="1"/>
            <a:r>
              <a:rPr lang="en-US" dirty="0" smtClean="0"/>
              <a:t>Concern, comfort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8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HD:Applications:Office 2004:Templates:Presentations:Designs:Blank Presentation</Template>
  <TotalTime>3307</TotalTime>
  <Words>529</Words>
  <Application>Microsoft Macintosh PowerPoint</Application>
  <PresentationFormat>On-screen Show (4:3)</PresentationFormat>
  <Paragraphs>99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Perceptions of Behavioral Advertising among CMU Community</vt:lpstr>
      <vt:lpstr>Outline</vt:lpstr>
      <vt:lpstr>PowerPoint Presentation</vt:lpstr>
      <vt:lpstr>Behavioral ad example</vt:lpstr>
      <vt:lpstr>Advantages of Behavioral Ads</vt:lpstr>
      <vt:lpstr>What’s the catch?</vt:lpstr>
      <vt:lpstr>User concerns</vt:lpstr>
      <vt:lpstr>Perceptions among CMU Community</vt:lpstr>
      <vt:lpstr>Survey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profile</vt:lpstr>
      <vt:lpstr>Opinion on Sample Profile</vt:lpstr>
      <vt:lpstr>CMU vs. other population</vt:lpstr>
      <vt:lpstr>Questions?</vt:lpstr>
      <vt:lpstr>PowerPoint Presentation</vt:lpstr>
      <vt:lpstr>PowerPoint Presentation</vt:lpstr>
    </vt:vector>
  </TitlesOfParts>
  <Company>Nick Frollini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Frollini</dc:creator>
  <cp:lastModifiedBy>Ashwini Rao</cp:lastModifiedBy>
  <cp:revision>258</cp:revision>
  <cp:lastPrinted>1904-01-01T00:00:00Z</cp:lastPrinted>
  <dcterms:created xsi:type="dcterms:W3CDTF">2007-11-26T14:08:43Z</dcterms:created>
  <dcterms:modified xsi:type="dcterms:W3CDTF">2014-04-21T18:20:55Z</dcterms:modified>
</cp:coreProperties>
</file>