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405" r:id="rId3"/>
    <p:sldId id="397" r:id="rId4"/>
    <p:sldId id="345" r:id="rId5"/>
    <p:sldId id="353" r:id="rId6"/>
    <p:sldId id="355" r:id="rId7"/>
    <p:sldId id="379" r:id="rId8"/>
    <p:sldId id="396" r:id="rId9"/>
    <p:sldId id="380" r:id="rId10"/>
    <p:sldId id="406" r:id="rId11"/>
    <p:sldId id="382" r:id="rId12"/>
    <p:sldId id="383" r:id="rId13"/>
    <p:sldId id="404" r:id="rId14"/>
    <p:sldId id="384" r:id="rId15"/>
    <p:sldId id="385" r:id="rId16"/>
    <p:sldId id="388" r:id="rId17"/>
    <p:sldId id="389" r:id="rId18"/>
    <p:sldId id="356" r:id="rId19"/>
    <p:sldId id="410" r:id="rId20"/>
    <p:sldId id="411" r:id="rId21"/>
    <p:sldId id="412" r:id="rId22"/>
    <p:sldId id="413" r:id="rId23"/>
    <p:sldId id="414" r:id="rId24"/>
    <p:sldId id="409" r:id="rId25"/>
    <p:sldId id="415" r:id="rId26"/>
    <p:sldId id="408" r:id="rId27"/>
    <p:sldId id="407" r:id="rId28"/>
    <p:sldId id="391" r:id="rId29"/>
    <p:sldId id="348" r:id="rId30"/>
    <p:sldId id="390" r:id="rId31"/>
    <p:sldId id="349" r:id="rId32"/>
    <p:sldId id="350" r:id="rId33"/>
    <p:sldId id="351" r:id="rId34"/>
    <p:sldId id="392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739"/>
    <a:srgbClr val="0000FF"/>
    <a:srgbClr val="008A3E"/>
    <a:srgbClr val="3333FF"/>
    <a:srgbClr val="FF99FF"/>
    <a:srgbClr val="00B050"/>
    <a:srgbClr val="487230"/>
    <a:srgbClr val="006C31"/>
    <a:srgbClr val="005828"/>
    <a:srgbClr val="294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83" autoAdjust="0"/>
  </p:normalViewPr>
  <p:slideViewPr>
    <p:cSldViewPr>
      <p:cViewPr varScale="1">
        <p:scale>
          <a:sx n="55" d="100"/>
          <a:sy n="55" d="100"/>
        </p:scale>
        <p:origin x="-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2/2/16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341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2/2/16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74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4037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880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0861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4090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3456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862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9459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711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2308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270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6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2/2/16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28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0.png"/><Relationship Id="rId13" Type="http://schemas.openxmlformats.org/officeDocument/2006/relationships/image" Target="../media/image25.emf"/><Relationship Id="rId1" Type="http://schemas.openxmlformats.org/officeDocument/2006/relationships/tags" Target="../tags/tag33.xml"/><Relationship Id="rId2" Type="http://schemas.openxmlformats.org/officeDocument/2006/relationships/tags" Target="../tags/tag34.xml"/><Relationship Id="rId3" Type="http://schemas.openxmlformats.org/officeDocument/2006/relationships/tags" Target="../tags/tag35.xml"/><Relationship Id="rId4" Type="http://schemas.openxmlformats.org/officeDocument/2006/relationships/tags" Target="../tags/tag36.xml"/><Relationship Id="rId5" Type="http://schemas.openxmlformats.org/officeDocument/2006/relationships/tags" Target="../tags/tag37.xml"/><Relationship Id="rId6" Type="http://schemas.openxmlformats.org/officeDocument/2006/relationships/tags" Target="../tags/tag38.xml"/><Relationship Id="rId7" Type="http://schemas.openxmlformats.org/officeDocument/2006/relationships/tags" Target="../tags/tag39.xml"/><Relationship Id="rId8" Type="http://schemas.openxmlformats.org/officeDocument/2006/relationships/slideLayout" Target="../slideLayouts/slideLayout2.xml"/><Relationship Id="rId9" Type="http://schemas.openxmlformats.org/officeDocument/2006/relationships/image" Target="../media/image24.png"/><Relationship Id="rId10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5" Type="http://schemas.openxmlformats.org/officeDocument/2006/relationships/image" Target="../media/image24.png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7.png"/><Relationship Id="rId1" Type="http://schemas.openxmlformats.org/officeDocument/2006/relationships/tags" Target="../tags/tag42.xml"/><Relationship Id="rId2" Type="http://schemas.openxmlformats.org/officeDocument/2006/relationships/tags" Target="../tags/tag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4" Type="http://schemas.openxmlformats.org/officeDocument/2006/relationships/tags" Target="../tags/tag4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" Type="http://schemas.openxmlformats.org/officeDocument/2006/relationships/tags" Target="../tags/tag44.xml"/><Relationship Id="rId2" Type="http://schemas.openxmlformats.org/officeDocument/2006/relationships/tags" Target="../tags/tag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tags" Target="../tags/tag5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4" Type="http://schemas.openxmlformats.org/officeDocument/2006/relationships/tags" Target="../tags/tag5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" Type="http://schemas.openxmlformats.org/officeDocument/2006/relationships/tags" Target="../tags/tag52.xml"/><Relationship Id="rId2" Type="http://schemas.openxmlformats.org/officeDocument/2006/relationships/tags" Target="../tags/tag5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emf"/><Relationship Id="rId8" Type="http://schemas.openxmlformats.org/officeDocument/2006/relationships/image" Target="../media/image2.png"/><Relationship Id="rId1" Type="http://schemas.openxmlformats.org/officeDocument/2006/relationships/tags" Target="../tags/tag56.xml"/><Relationship Id="rId2" Type="http://schemas.openxmlformats.org/officeDocument/2006/relationships/tags" Target="../tags/tag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59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tags" Target="../tags/tag60.xml"/><Relationship Id="rId2" Type="http://schemas.openxmlformats.org/officeDocument/2006/relationships/tags" Target="../tags/tag6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4" Type="http://schemas.openxmlformats.org/officeDocument/2006/relationships/tags" Target="../tags/tag66.xml"/><Relationship Id="rId5" Type="http://schemas.openxmlformats.org/officeDocument/2006/relationships/tags" Target="../tags/tag67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7.png"/><Relationship Id="rId11" Type="http://schemas.openxmlformats.org/officeDocument/2006/relationships/image" Target="../media/image10.png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4" Type="http://schemas.openxmlformats.org/officeDocument/2006/relationships/tags" Target="../tags/tag7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29.png"/><Relationship Id="rId9" Type="http://schemas.openxmlformats.org/officeDocument/2006/relationships/image" Target="../media/image35.png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tags" Target="../tags/tag72.xml"/><Relationship Id="rId2" Type="http://schemas.openxmlformats.org/officeDocument/2006/relationships/tags" Target="../tags/tag7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4" Type="http://schemas.openxmlformats.org/officeDocument/2006/relationships/tags" Target="../tags/tag78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" Type="http://schemas.openxmlformats.org/officeDocument/2006/relationships/tags" Target="../tags/tag75.xml"/><Relationship Id="rId2" Type="http://schemas.openxmlformats.org/officeDocument/2006/relationships/tags" Target="../tags/tag7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emf"/><Relationship Id="rId8" Type="http://schemas.openxmlformats.org/officeDocument/2006/relationships/image" Target="../media/image2.png"/><Relationship Id="rId1" Type="http://schemas.openxmlformats.org/officeDocument/2006/relationships/tags" Target="../tags/tag79.xml"/><Relationship Id="rId2" Type="http://schemas.openxmlformats.org/officeDocument/2006/relationships/tags" Target="../tags/tag8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2.jpeg"/><Relationship Id="rId5" Type="http://schemas.microsoft.com/office/2007/relationships/hdphoto" Target="../media/hdphoto2.wdp"/><Relationship Id="rId6" Type="http://schemas.openxmlformats.org/officeDocument/2006/relationships/image" Target="../media/image43.emf"/><Relationship Id="rId7" Type="http://schemas.openxmlformats.org/officeDocument/2006/relationships/image" Target="../media/image4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tags" Target="../tags/tag82.xml"/><Relationship Id="rId2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tags" Target="../tags/tag84.xml"/><Relationship Id="rId2" Type="http://schemas.openxmlformats.org/officeDocument/2006/relationships/tags" Target="../tags/tag8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tags" Target="../tags/tag10.xml"/><Relationship Id="rId5" Type="http://schemas.openxmlformats.org/officeDocument/2006/relationships/tags" Target="../tags/tag1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7.png"/><Relationship Id="rId11" Type="http://schemas.openxmlformats.org/officeDocument/2006/relationships/image" Target="../media/image10.png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9.png"/><Relationship Id="rId15" Type="http://schemas.openxmlformats.org/officeDocument/2006/relationships/image" Target="../media/image13.png"/><Relationship Id="rId16" Type="http://schemas.openxmlformats.org/officeDocument/2006/relationships/image" Target="../media/image7.png"/><Relationship Id="rId1" Type="http://schemas.openxmlformats.org/officeDocument/2006/relationships/tags" Target="../tags/tag12.xml"/><Relationship Id="rId2" Type="http://schemas.openxmlformats.org/officeDocument/2006/relationships/tags" Target="../tags/tag13.xml"/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tags" Target="../tags/tag16.xml"/><Relationship Id="rId6" Type="http://schemas.openxmlformats.org/officeDocument/2006/relationships/tags" Target="../tags/tag17.xml"/><Relationship Id="rId7" Type="http://schemas.openxmlformats.org/officeDocument/2006/relationships/tags" Target="../tags/tag18.xml"/><Relationship Id="rId8" Type="http://schemas.openxmlformats.org/officeDocument/2006/relationships/tags" Target="../tags/tag19.xml"/><Relationship Id="rId9" Type="http://schemas.openxmlformats.org/officeDocument/2006/relationships/tags" Target="../tags/tag20.xml"/><Relationship Id="rId10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tags" Target="../tags/tag21.xml"/><Relationship Id="rId2" Type="http://schemas.openxmlformats.org/officeDocument/2006/relationships/tags" Target="../tags/tag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7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28,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120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Optimizing concave 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176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 likelihood for Logistic Regression is concave </a:t>
            </a:r>
            <a:endParaRPr lang="en-US" sz="2200" dirty="0" smtClean="0">
              <a:latin typeface="cmsy10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lang="en-US" sz="2200" dirty="0" err="1" smtClean="0"/>
              <a:t>aximum</a:t>
            </a:r>
            <a:r>
              <a:rPr lang="en-US" sz="2200" dirty="0" smtClean="0"/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 concave function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reached by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/>
              <a:t>	</a:t>
            </a:r>
            <a:r>
              <a:rPr lang="en-US" sz="2200" dirty="0" smtClean="0"/>
              <a:t>	</a:t>
            </a:r>
            <a:r>
              <a:rPr lang="en-US" sz="2400" b="1" dirty="0" smtClean="0">
                <a:solidFill>
                  <a:srgbClr val="C00000"/>
                </a:solidFill>
              </a:rPr>
              <a:t>Gradient Ascent Algorithm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4479908" y="3347812"/>
            <a:ext cx="4038600" cy="1143001"/>
            <a:chOff x="3024" y="1487"/>
            <a:chExt cx="2544" cy="720"/>
          </a:xfrm>
        </p:grpSpPr>
        <p:pic>
          <p:nvPicPr>
            <p:cNvPr id="12" name="Picture 6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04" y="1784"/>
              <a:ext cx="2464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3024" y="1487"/>
              <a:ext cx="7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/>
                <a:t>Gradient:</a:t>
              </a:r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6122969" y="4419600"/>
            <a:ext cx="2228850" cy="528638"/>
            <a:chOff x="3936" y="2115"/>
            <a:chExt cx="1404" cy="333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4128" y="2115"/>
              <a:ext cx="12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Learning rate, </a:t>
              </a:r>
              <a:r>
                <a:rPr lang="en-US" b="1" dirty="0">
                  <a:solidFill>
                    <a:srgbClr val="C00000"/>
                  </a:solidFill>
                  <a:latin typeface="Symbol" pitchFamily="18" charset="2"/>
                  <a:sym typeface="Symbol" pitchFamily="18" charset="2"/>
                </a:rPr>
                <a:t></a:t>
              </a:r>
              <a:r>
                <a:rPr lang="en-US" b="1" dirty="0">
                  <a:solidFill>
                    <a:srgbClr val="C00000"/>
                  </a:solidFill>
                </a:rPr>
                <a:t>&gt;0</a:t>
              </a:r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>
              <a:off x="3936" y="2256"/>
              <a:ext cx="213" cy="19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 bwMode="auto">
          <a:xfrm>
            <a:off x="4419600" y="4644799"/>
            <a:ext cx="3582944" cy="1832201"/>
            <a:chOff x="4976067" y="4411662"/>
            <a:chExt cx="3582944" cy="1832201"/>
          </a:xfrm>
        </p:grpSpPr>
        <p:grpSp>
          <p:nvGrpSpPr>
            <p:cNvPr id="19" name="Group 12"/>
            <p:cNvGrpSpPr>
              <a:grpSpLocks/>
            </p:cNvGrpSpPr>
            <p:nvPr/>
          </p:nvGrpSpPr>
          <p:grpSpPr bwMode="auto">
            <a:xfrm>
              <a:off x="4976067" y="4411662"/>
              <a:ext cx="2819400" cy="836613"/>
              <a:chOff x="3024" y="2304"/>
              <a:chExt cx="1776" cy="527"/>
            </a:xfrm>
          </p:grpSpPr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3024" y="2304"/>
                <a:ext cx="9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Update rule:</a:t>
                </a:r>
              </a:p>
            </p:txBody>
          </p:sp>
          <p:pic>
            <p:nvPicPr>
              <p:cNvPr id="22" name="Picture 14" descr="txp_fig"/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30" y="2652"/>
                <a:ext cx="137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3" name="Picture 42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007855" y="5476875"/>
              <a:ext cx="3551156" cy="76698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" name="TextBox 2"/>
          <p:cNvSpPr txBox="1"/>
          <p:nvPr/>
        </p:nvSpPr>
        <p:spPr>
          <a:xfrm>
            <a:off x="8001000" y="4202668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801884" y="3276600"/>
            <a:ext cx="2519498" cy="2502969"/>
          </a:xfrm>
          <a:custGeom>
            <a:avLst/>
            <a:gdLst>
              <a:gd name="connsiteX0" fmla="*/ 0 w 1580861"/>
              <a:gd name="connsiteY0" fmla="*/ 1931927 h 1931927"/>
              <a:gd name="connsiteX1" fmla="*/ 824210 w 1580861"/>
              <a:gd name="connsiteY1" fmla="*/ 1 h 1931927"/>
              <a:gd name="connsiteX2" fmla="*/ 1580861 w 1580861"/>
              <a:gd name="connsiteY2" fmla="*/ 1918417 h 193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0861" h="1931927">
                <a:moveTo>
                  <a:pt x="0" y="1931927"/>
                </a:moveTo>
                <a:cubicBezTo>
                  <a:pt x="280366" y="967090"/>
                  <a:pt x="560733" y="2253"/>
                  <a:pt x="824210" y="1"/>
                </a:cubicBezTo>
                <a:cubicBezTo>
                  <a:pt x="1087687" y="-2251"/>
                  <a:pt x="1580861" y="1918417"/>
                  <a:pt x="1580861" y="191841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1000" y="3563193"/>
            <a:ext cx="1054999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(w)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1756925" y="6031275"/>
            <a:ext cx="644956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endParaRPr lang="en-US" sz="2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63931" y="6031275"/>
            <a:ext cx="291465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128171" y="474787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327989" y="4254256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514037" y="385936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78551" y="356319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856834" y="3337036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urved Connector 5"/>
          <p:cNvCxnSpPr>
            <a:stCxn id="35" idx="4"/>
          </p:cNvCxnSpPr>
          <p:nvPr/>
        </p:nvCxnSpPr>
        <p:spPr>
          <a:xfrm rot="5400000" flipH="1" flipV="1">
            <a:off x="1043933" y="4497939"/>
            <a:ext cx="493615" cy="203699"/>
          </a:xfrm>
          <a:prstGeom prst="curvedConnector3">
            <a:avLst>
              <a:gd name="adj1" fmla="val -6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36" idx="4"/>
            <a:endCxn id="37" idx="4"/>
          </p:cNvCxnSpPr>
          <p:nvPr/>
        </p:nvCxnSpPr>
        <p:spPr>
          <a:xfrm rot="5400000" flipH="1" flipV="1">
            <a:off x="1284289" y="4062509"/>
            <a:ext cx="394893" cy="186048"/>
          </a:xfrm>
          <a:prstGeom prst="curvedConnector3">
            <a:avLst>
              <a:gd name="adj1" fmla="val -75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495778" y="3762022"/>
            <a:ext cx="394893" cy="186048"/>
          </a:xfrm>
          <a:prstGeom prst="curvedConnector3">
            <a:avLst>
              <a:gd name="adj1" fmla="val -3052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5400000" flipH="1" flipV="1">
            <a:off x="1686279" y="3405231"/>
            <a:ext cx="318693" cy="186047"/>
          </a:xfrm>
          <a:prstGeom prst="curvedConnector3">
            <a:avLst>
              <a:gd name="adj1" fmla="val -4750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 flipH="1">
            <a:off x="2940068" y="475012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flipH="1">
            <a:off x="2740250" y="4256510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 flipH="1">
            <a:off x="2554202" y="386161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flipH="1">
            <a:off x="2389688" y="356544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flipH="1">
            <a:off x="2211405" y="3339290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Curved Connector 49"/>
          <p:cNvCxnSpPr>
            <a:stCxn id="44" idx="4"/>
          </p:cNvCxnSpPr>
          <p:nvPr/>
        </p:nvCxnSpPr>
        <p:spPr>
          <a:xfrm rot="16200000" flipV="1">
            <a:off x="2652135" y="4500193"/>
            <a:ext cx="493615" cy="203699"/>
          </a:xfrm>
          <a:prstGeom prst="curvedConnector3">
            <a:avLst>
              <a:gd name="adj1" fmla="val -6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6" idx="4"/>
            <a:endCxn id="47" idx="4"/>
          </p:cNvCxnSpPr>
          <p:nvPr/>
        </p:nvCxnSpPr>
        <p:spPr>
          <a:xfrm rot="16200000" flipV="1">
            <a:off x="2510501" y="4064763"/>
            <a:ext cx="394893" cy="186048"/>
          </a:xfrm>
          <a:prstGeom prst="curvedConnector3">
            <a:avLst>
              <a:gd name="adj1" fmla="val -75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/>
          <p:nvPr/>
        </p:nvCxnSpPr>
        <p:spPr>
          <a:xfrm rot="16200000" flipV="1">
            <a:off x="2299012" y="3764276"/>
            <a:ext cx="394893" cy="186048"/>
          </a:xfrm>
          <a:prstGeom prst="curvedConnector3">
            <a:avLst>
              <a:gd name="adj1" fmla="val -3052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V="1">
            <a:off x="2184711" y="3407485"/>
            <a:ext cx="318693" cy="186047"/>
          </a:xfrm>
          <a:prstGeom prst="curvedConnector3">
            <a:avLst>
              <a:gd name="adj1" fmla="val -4750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4495800" y="2769513"/>
            <a:ext cx="30978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Initialize: </a:t>
            </a:r>
            <a:r>
              <a:rPr lang="en-US" sz="2200" dirty="0" smtClean="0"/>
              <a:t>Pick </a:t>
            </a:r>
            <a:r>
              <a:rPr lang="en-US" sz="2200" b="1" dirty="0" smtClean="0"/>
              <a:t>w</a:t>
            </a:r>
            <a:r>
              <a:rPr lang="en-US" sz="2200" dirty="0" smtClean="0"/>
              <a:t> at random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2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2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2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2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2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5" grpId="0" animBg="1"/>
      <p:bldP spid="36" grpId="0" animBg="1"/>
      <p:bldP spid="37" grpId="0" animBg="1"/>
      <p:bldP spid="38" grpId="0" animBg="1"/>
      <p:bldP spid="39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Gradient Ascent for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Gradient ascent </a:t>
            </a:r>
            <a:r>
              <a:rPr lang="en-US" sz="2400" dirty="0" smtClean="0"/>
              <a:t>rule for w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:</a:t>
            </a:r>
            <a:endParaRPr lang="en-US" sz="2400" baseline="-25000" dirty="0" smtClean="0">
              <a:latin typeface="Symbol" pitchFamily="18" charset="2"/>
              <a:sym typeface="Symbol" pitchFamily="18" charset="2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print"/>
          <a:srcRect r="60533"/>
          <a:stretch/>
        </p:blipFill>
        <p:spPr bwMode="auto">
          <a:xfrm>
            <a:off x="1435913" y="2333625"/>
            <a:ext cx="2557527" cy="713354"/>
          </a:xfrm>
          <a:prstGeom prst="rect">
            <a:avLst/>
          </a:prstGeom>
          <a:noFill/>
          <a:ln/>
          <a:effectLst/>
        </p:spPr>
      </p:pic>
      <p:pic>
        <p:nvPicPr>
          <p:cNvPr id="10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10" cstate="print"/>
          <a:srcRect l="39890" r="41065"/>
          <a:stretch/>
        </p:blipFill>
        <p:spPr bwMode="auto">
          <a:xfrm>
            <a:off x="4038600" y="2298211"/>
            <a:ext cx="744954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444665" y="5839846"/>
            <a:ext cx="6480135" cy="713354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 cstate="print"/>
          <a:srcRect l="95432"/>
          <a:stretch/>
        </p:blipFill>
        <p:spPr bwMode="auto">
          <a:xfrm>
            <a:off x="4812812" y="2234222"/>
            <a:ext cx="162213" cy="766988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2" cstate="print"/>
          <a:srcRect t="41182"/>
          <a:stretch/>
        </p:blipFill>
        <p:spPr bwMode="auto">
          <a:xfrm>
            <a:off x="716263" y="3200400"/>
            <a:ext cx="7894337" cy="914543"/>
          </a:xfrm>
          <a:prstGeom prst="rect">
            <a:avLst/>
          </a:prstGeom>
          <a:noFill/>
          <a:ln/>
          <a:effectLst/>
        </p:spPr>
      </p:pic>
      <p:pic>
        <p:nvPicPr>
          <p:cNvPr id="19" name="Picture 6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 rotWithShape="1">
          <a:blip r:embed="rId10" cstate="print"/>
          <a:srcRect l="43913" r="41065" b="56016"/>
          <a:stretch/>
        </p:blipFill>
        <p:spPr bwMode="auto">
          <a:xfrm>
            <a:off x="838200" y="3554214"/>
            <a:ext cx="587593" cy="29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 rotWithShape="1">
          <a:blip r:embed="rId10" cstate="print"/>
          <a:srcRect l="39890" r="41065"/>
          <a:stretch/>
        </p:blipFill>
        <p:spPr bwMode="auto">
          <a:xfrm>
            <a:off x="838200" y="4495800"/>
            <a:ext cx="744954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414790"/>
            <a:ext cx="6858000" cy="843010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5654041" y="2804159"/>
            <a:ext cx="274320" cy="5181601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803412" y="5538178"/>
            <a:ext cx="381000" cy="3048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Gradient Ascent for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5715000"/>
            <a:ext cx="8458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Gradient ascent is simplest of optimization approaches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Newton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 gradient ascent,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IRLS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(see Bishop 4.3.3)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696200" cy="3785652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Gradient ascent algorithm: iterate until change &lt; </a:t>
            </a:r>
            <a:r>
              <a:rPr lang="en-US" sz="2400" dirty="0" smtClean="0">
                <a:latin typeface="Symbol" pitchFamily="18" charset="2"/>
                <a:sym typeface="Symbol" pitchFamily="18" charset="2"/>
              </a:rPr>
              <a:t></a:t>
            </a:r>
          </a:p>
          <a:p>
            <a:pPr>
              <a:spcBef>
                <a:spcPct val="50000"/>
              </a:spcBef>
            </a:pPr>
            <a:endParaRPr lang="en-US" sz="2400" dirty="0" smtClean="0">
              <a:latin typeface="Symbol" pitchFamily="18" charset="2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Symbol" pitchFamily="18" charset="2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/>
              <a:t>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=1,…,d, </a:t>
            </a: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repeat   </a:t>
            </a: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517395" y="3962400"/>
            <a:ext cx="6637211" cy="71339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435913" y="2333625"/>
            <a:ext cx="6480135" cy="713354"/>
          </a:xfrm>
          <a:prstGeom prst="rect">
            <a:avLst/>
          </a:prstGeom>
          <a:noFill/>
          <a:ln/>
          <a:effectLst/>
        </p:spPr>
      </p:pic>
      <p:sp>
        <p:nvSpPr>
          <p:cNvPr id="12" name="Right Brace 11"/>
          <p:cNvSpPr/>
          <p:nvPr/>
        </p:nvSpPr>
        <p:spPr>
          <a:xfrm rot="5400000">
            <a:off x="6553200" y="3284220"/>
            <a:ext cx="304800" cy="26670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24500" y="4824234"/>
            <a:ext cx="309398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Predict what current weight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thinks label Y should be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39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Effect of step-size 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  <a:cs typeface="Arial"/>
              </a:rPr>
              <a:t>h</a:t>
            </a:r>
            <a:endParaRPr lang="en-US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4466272"/>
            <a:ext cx="68495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Large </a:t>
            </a:r>
            <a:r>
              <a:rPr lang="en-US" sz="2400" dirty="0" smtClean="0">
                <a:latin typeface="Symbol" pitchFamily="18" charset="2"/>
                <a:cs typeface="Arial"/>
              </a:rPr>
              <a:t>h</a:t>
            </a:r>
            <a:r>
              <a:rPr lang="en-US" sz="2400" dirty="0" smtClean="0"/>
              <a:t>  =&gt; Fast convergence but larger residual error</a:t>
            </a:r>
          </a:p>
          <a:p>
            <a:r>
              <a:rPr lang="en-US" sz="2400" dirty="0" smtClean="0"/>
              <a:t>	        Also possible oscillations</a:t>
            </a:r>
          </a:p>
          <a:p>
            <a:endParaRPr lang="en-US" sz="2400" dirty="0" smtClean="0"/>
          </a:p>
          <a:p>
            <a:r>
              <a:rPr lang="en-US" sz="2400" dirty="0" smtClean="0"/>
              <a:t>Small </a:t>
            </a:r>
            <a:r>
              <a:rPr lang="en-US" sz="2400" dirty="0" smtClean="0">
                <a:latin typeface="Symbol" pitchFamily="18" charset="2"/>
                <a:cs typeface="Arial"/>
              </a:rPr>
              <a:t>h</a:t>
            </a:r>
            <a:r>
              <a:rPr lang="en-US" sz="2400" dirty="0" smtClean="0"/>
              <a:t>  =&gt; Slow convergence but small residual error</a:t>
            </a:r>
          </a:p>
          <a:p>
            <a:r>
              <a:rPr lang="en-US" sz="2400" dirty="0" smtClean="0"/>
              <a:t>	  </a:t>
            </a:r>
            <a:endParaRPr lang="en-US" sz="2400" dirty="0"/>
          </a:p>
        </p:txBody>
      </p:sp>
      <p:grpSp>
        <p:nvGrpSpPr>
          <p:cNvPr id="3" name="Group 2"/>
          <p:cNvGrpSpPr/>
          <p:nvPr/>
        </p:nvGrpSpPr>
        <p:grpSpPr>
          <a:xfrm flipV="1">
            <a:off x="1656272" y="1752600"/>
            <a:ext cx="2458528" cy="2211238"/>
            <a:chOff x="1656272" y="1752600"/>
            <a:chExt cx="2458528" cy="2211238"/>
          </a:xfrm>
        </p:grpSpPr>
        <p:sp>
          <p:nvSpPr>
            <p:cNvPr id="6" name="Freeform 5"/>
            <p:cNvSpPr/>
            <p:nvPr/>
          </p:nvSpPr>
          <p:spPr>
            <a:xfrm>
              <a:off x="1656272" y="1752600"/>
              <a:ext cx="2458528" cy="2211238"/>
            </a:xfrm>
            <a:custGeom>
              <a:avLst/>
              <a:gdLst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741871 w 2458528"/>
                <a:gd name="connsiteY1" fmla="*/ 1915064 h 2332008"/>
                <a:gd name="connsiteX2" fmla="*/ 1354347 w 2458528"/>
                <a:gd name="connsiteY2" fmla="*/ 2311880 h 2332008"/>
                <a:gd name="connsiteX3" fmla="*/ 1846053 w 2458528"/>
                <a:gd name="connsiteY3" fmla="*/ 1794295 h 2332008"/>
                <a:gd name="connsiteX4" fmla="*/ 2458528 w 2458528"/>
                <a:gd name="connsiteY4" fmla="*/ 0 h 2332008"/>
                <a:gd name="connsiteX0" fmla="*/ 0 w 2458528"/>
                <a:gd name="connsiteY0" fmla="*/ 0 h 2211238"/>
                <a:gd name="connsiteX1" fmla="*/ 741871 w 2458528"/>
                <a:gd name="connsiteY1" fmla="*/ 1794294 h 2211238"/>
                <a:gd name="connsiteX2" fmla="*/ 1354347 w 2458528"/>
                <a:gd name="connsiteY2" fmla="*/ 2191110 h 2211238"/>
                <a:gd name="connsiteX3" fmla="*/ 1846053 w 2458528"/>
                <a:gd name="connsiteY3" fmla="*/ 1673525 h 2211238"/>
                <a:gd name="connsiteX4" fmla="*/ 2458528 w 2458528"/>
                <a:gd name="connsiteY4" fmla="*/ 31630 h 2211238"/>
                <a:gd name="connsiteX0" fmla="*/ 0 w 2458528"/>
                <a:gd name="connsiteY0" fmla="*/ 0 h 2211238"/>
                <a:gd name="connsiteX1" fmla="*/ 741871 w 2458528"/>
                <a:gd name="connsiteY1" fmla="*/ 1794294 h 2211238"/>
                <a:gd name="connsiteX2" fmla="*/ 1354347 w 2458528"/>
                <a:gd name="connsiteY2" fmla="*/ 2191110 h 2211238"/>
                <a:gd name="connsiteX3" fmla="*/ 1846053 w 2458528"/>
                <a:gd name="connsiteY3" fmla="*/ 1673525 h 2211238"/>
                <a:gd name="connsiteX4" fmla="*/ 2458528 w 2458528"/>
                <a:gd name="connsiteY4" fmla="*/ 31630 h 221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8528" h="2211238">
                  <a:moveTo>
                    <a:pt x="0" y="0"/>
                  </a:moveTo>
                  <a:cubicBezTo>
                    <a:pt x="154556" y="373811"/>
                    <a:pt x="516147" y="1429109"/>
                    <a:pt x="741871" y="1794294"/>
                  </a:cubicBezTo>
                  <a:cubicBezTo>
                    <a:pt x="967595" y="2159479"/>
                    <a:pt x="1170317" y="2211238"/>
                    <a:pt x="1354347" y="2191110"/>
                  </a:cubicBezTo>
                  <a:cubicBezTo>
                    <a:pt x="1538377" y="2170982"/>
                    <a:pt x="1662023" y="2033438"/>
                    <a:pt x="1846053" y="1673525"/>
                  </a:cubicBezTo>
                  <a:cubicBezTo>
                    <a:pt x="2030083" y="1313612"/>
                    <a:pt x="2309004" y="369498"/>
                    <a:pt x="2458528" y="3163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733800" y="26670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522452" y="32766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200400" y="3792748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590800" y="3792748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Curved Connector 23"/>
            <p:cNvCxnSpPr>
              <a:stCxn id="9" idx="1"/>
              <a:endCxn id="10" idx="0"/>
            </p:cNvCxnSpPr>
            <p:nvPr/>
          </p:nvCxnSpPr>
          <p:spPr>
            <a:xfrm rot="16200000" flipH="1" flipV="1">
              <a:off x="3353535" y="2885175"/>
              <a:ext cx="598441" cy="184407"/>
            </a:xfrm>
            <a:prstGeom prst="curvedConnector3">
              <a:avLst>
                <a:gd name="adj1" fmla="val -2585"/>
              </a:avLst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23"/>
            <p:cNvCxnSpPr>
              <a:stCxn id="10" idx="2"/>
              <a:endCxn id="11" idx="7"/>
            </p:cNvCxnSpPr>
            <p:nvPr/>
          </p:nvCxnSpPr>
          <p:spPr>
            <a:xfrm rot="10800000" flipV="1">
              <a:off x="3265442" y="3314699"/>
              <a:ext cx="257011" cy="489207"/>
            </a:xfrm>
            <a:prstGeom prst="curvedConnector2">
              <a:avLst/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>
              <a:stCxn id="11" idx="1"/>
              <a:endCxn id="12" idx="7"/>
            </p:cNvCxnSpPr>
            <p:nvPr/>
          </p:nvCxnSpPr>
          <p:spPr>
            <a:xfrm rot="16200000" flipV="1">
              <a:off x="2933700" y="3526048"/>
              <a:ext cx="1588" cy="555718"/>
            </a:xfrm>
            <a:prstGeom prst="curvedConnector3">
              <a:avLst>
                <a:gd name="adj1" fmla="val 15098174"/>
              </a:avLst>
            </a:prstGeom>
            <a:ln w="19050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l="24018" t="10466"/>
          <a:stretch/>
        </p:blipFill>
        <p:spPr bwMode="auto">
          <a:xfrm>
            <a:off x="1378186" y="1553647"/>
            <a:ext cx="603013" cy="253604"/>
          </a:xfrm>
          <a:prstGeom prst="rect">
            <a:avLst/>
          </a:prstGeom>
          <a:noFill/>
          <a:ln/>
          <a:effectLst/>
        </p:spPr>
      </p:pic>
      <p:grpSp>
        <p:nvGrpSpPr>
          <p:cNvPr id="4" name="Group 3"/>
          <p:cNvGrpSpPr/>
          <p:nvPr/>
        </p:nvGrpSpPr>
        <p:grpSpPr>
          <a:xfrm flipV="1">
            <a:off x="5181600" y="1785668"/>
            <a:ext cx="2458528" cy="2227054"/>
            <a:chOff x="5181600" y="1785668"/>
            <a:chExt cx="2458528" cy="2227054"/>
          </a:xfrm>
        </p:grpSpPr>
        <p:sp>
          <p:nvSpPr>
            <p:cNvPr id="7" name="Freeform 6"/>
            <p:cNvSpPr/>
            <p:nvPr/>
          </p:nvSpPr>
          <p:spPr>
            <a:xfrm>
              <a:off x="5181600" y="1785668"/>
              <a:ext cx="2458528" cy="2211238"/>
            </a:xfrm>
            <a:custGeom>
              <a:avLst/>
              <a:gdLst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250166 w 2458528"/>
                <a:gd name="connsiteY1" fmla="*/ 681487 h 2332008"/>
                <a:gd name="connsiteX2" fmla="*/ 741871 w 2458528"/>
                <a:gd name="connsiteY2" fmla="*/ 1915064 h 2332008"/>
                <a:gd name="connsiteX3" fmla="*/ 1354347 w 2458528"/>
                <a:gd name="connsiteY3" fmla="*/ 2311880 h 2332008"/>
                <a:gd name="connsiteX4" fmla="*/ 1846053 w 2458528"/>
                <a:gd name="connsiteY4" fmla="*/ 1794295 h 2332008"/>
                <a:gd name="connsiteX5" fmla="*/ 2458528 w 2458528"/>
                <a:gd name="connsiteY5" fmla="*/ 0 h 2332008"/>
                <a:gd name="connsiteX0" fmla="*/ 0 w 2458528"/>
                <a:gd name="connsiteY0" fmla="*/ 120770 h 2332008"/>
                <a:gd name="connsiteX1" fmla="*/ 741871 w 2458528"/>
                <a:gd name="connsiteY1" fmla="*/ 1915064 h 2332008"/>
                <a:gd name="connsiteX2" fmla="*/ 1354347 w 2458528"/>
                <a:gd name="connsiteY2" fmla="*/ 2311880 h 2332008"/>
                <a:gd name="connsiteX3" fmla="*/ 1846053 w 2458528"/>
                <a:gd name="connsiteY3" fmla="*/ 1794295 h 2332008"/>
                <a:gd name="connsiteX4" fmla="*/ 2458528 w 2458528"/>
                <a:gd name="connsiteY4" fmla="*/ 0 h 2332008"/>
                <a:gd name="connsiteX0" fmla="*/ 0 w 2458528"/>
                <a:gd name="connsiteY0" fmla="*/ 0 h 2211238"/>
                <a:gd name="connsiteX1" fmla="*/ 741871 w 2458528"/>
                <a:gd name="connsiteY1" fmla="*/ 1794294 h 2211238"/>
                <a:gd name="connsiteX2" fmla="*/ 1354347 w 2458528"/>
                <a:gd name="connsiteY2" fmla="*/ 2191110 h 2211238"/>
                <a:gd name="connsiteX3" fmla="*/ 1846053 w 2458528"/>
                <a:gd name="connsiteY3" fmla="*/ 1673525 h 2211238"/>
                <a:gd name="connsiteX4" fmla="*/ 2458528 w 2458528"/>
                <a:gd name="connsiteY4" fmla="*/ 31630 h 2211238"/>
                <a:gd name="connsiteX0" fmla="*/ 0 w 2458528"/>
                <a:gd name="connsiteY0" fmla="*/ 0 h 2211238"/>
                <a:gd name="connsiteX1" fmla="*/ 741871 w 2458528"/>
                <a:gd name="connsiteY1" fmla="*/ 1794294 h 2211238"/>
                <a:gd name="connsiteX2" fmla="*/ 1354347 w 2458528"/>
                <a:gd name="connsiteY2" fmla="*/ 2191110 h 2211238"/>
                <a:gd name="connsiteX3" fmla="*/ 1846053 w 2458528"/>
                <a:gd name="connsiteY3" fmla="*/ 1673525 h 2211238"/>
                <a:gd name="connsiteX4" fmla="*/ 2458528 w 2458528"/>
                <a:gd name="connsiteY4" fmla="*/ 31630 h 221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8528" h="2211238">
                  <a:moveTo>
                    <a:pt x="0" y="0"/>
                  </a:moveTo>
                  <a:cubicBezTo>
                    <a:pt x="154556" y="373811"/>
                    <a:pt x="516147" y="1429109"/>
                    <a:pt x="741871" y="1794294"/>
                  </a:cubicBezTo>
                  <a:cubicBezTo>
                    <a:pt x="967595" y="2159479"/>
                    <a:pt x="1170317" y="2211238"/>
                    <a:pt x="1354347" y="2191110"/>
                  </a:cubicBezTo>
                  <a:cubicBezTo>
                    <a:pt x="1538377" y="2170982"/>
                    <a:pt x="1662023" y="2033438"/>
                    <a:pt x="1846053" y="1673525"/>
                  </a:cubicBezTo>
                  <a:cubicBezTo>
                    <a:pt x="2030083" y="1313612"/>
                    <a:pt x="2309004" y="369498"/>
                    <a:pt x="2458528" y="3163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297948" y="26670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239000" y="28194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187244" y="29718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128296" y="31242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043470" y="3285226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985956" y="34290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916948" y="35814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814870" y="37338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688348" y="3868948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528756" y="3936522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Curved Connector 49"/>
            <p:cNvCxnSpPr>
              <a:stCxn id="13" idx="1"/>
              <a:endCxn id="14" idx="2"/>
            </p:cNvCxnSpPr>
            <p:nvPr/>
          </p:nvCxnSpPr>
          <p:spPr>
            <a:xfrm rot="16200000" flipH="1" flipV="1">
              <a:off x="7184383" y="2732775"/>
              <a:ext cx="179341" cy="70107"/>
            </a:xfrm>
            <a:prstGeom prst="curvedConnector4">
              <a:avLst>
                <a:gd name="adj1" fmla="val -42298"/>
                <a:gd name="adj2" fmla="val 278417"/>
              </a:avLst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urved Connector 49"/>
            <p:cNvCxnSpPr>
              <a:stCxn id="14" idx="1"/>
              <a:endCxn id="15" idx="2"/>
            </p:cNvCxnSpPr>
            <p:nvPr/>
          </p:nvCxnSpPr>
          <p:spPr>
            <a:xfrm rot="16200000" flipH="1" flipV="1">
              <a:off x="7129031" y="2888771"/>
              <a:ext cx="179341" cy="62915"/>
            </a:xfrm>
            <a:prstGeom prst="curvedConnector4">
              <a:avLst>
                <a:gd name="adj1" fmla="val -37488"/>
                <a:gd name="adj2" fmla="val 367370"/>
              </a:avLst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urved Connector 49"/>
            <p:cNvCxnSpPr/>
            <p:nvPr/>
          </p:nvCxnSpPr>
          <p:spPr>
            <a:xfrm rot="16200000" flipH="1" flipV="1">
              <a:off x="7045639" y="3049797"/>
              <a:ext cx="179341" cy="62915"/>
            </a:xfrm>
            <a:prstGeom prst="curvedConnector4">
              <a:avLst>
                <a:gd name="adj1" fmla="val -37488"/>
                <a:gd name="adj2" fmla="val 367370"/>
              </a:avLst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urved Connector 49"/>
            <p:cNvCxnSpPr/>
            <p:nvPr/>
          </p:nvCxnSpPr>
          <p:spPr>
            <a:xfrm rot="16200000" flipH="1" flipV="1">
              <a:off x="6952187" y="3231672"/>
              <a:ext cx="179341" cy="62915"/>
            </a:xfrm>
            <a:prstGeom prst="curvedConnector4">
              <a:avLst>
                <a:gd name="adj1" fmla="val -37488"/>
                <a:gd name="adj2" fmla="val 367370"/>
              </a:avLst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l="24018" t="10466"/>
          <a:stretch/>
        </p:blipFill>
        <p:spPr bwMode="auto">
          <a:xfrm>
            <a:off x="5264387" y="1600200"/>
            <a:ext cx="603013" cy="25360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That’s all M(C)LE. How about M(C)AP?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0087" y="1424956"/>
            <a:ext cx="4887913" cy="32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981200"/>
            <a:ext cx="54102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 priors 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 assumption: Normal distribution, zero mean, identity covariance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“Pushes” parameters towards zero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M(C)AP estimate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Still concave objective!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352800" y="4191000"/>
            <a:ext cx="5332297" cy="870343"/>
          </a:xfrm>
          <a:prstGeom prst="rect">
            <a:avLst/>
          </a:prstGeom>
          <a:noFill/>
          <a:ln/>
          <a:effectLst/>
        </p:spPr>
      </p:pic>
      <p:pic>
        <p:nvPicPr>
          <p:cNvPr id="7" name="Picture 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7121" y="2335212"/>
            <a:ext cx="3098279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099257" y="3276600"/>
            <a:ext cx="26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Zero-mean Gaussian prior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143000" y="5181600"/>
            <a:ext cx="5321705" cy="778730"/>
          </a:xfrm>
          <a:prstGeom prst="rect">
            <a:avLst/>
          </a:prstGeom>
          <a:noFill/>
          <a:ln/>
          <a:effectLst/>
        </p:spPr>
      </p:pic>
      <p:sp>
        <p:nvSpPr>
          <p:cNvPr id="11" name="Right Brace 10"/>
          <p:cNvSpPr/>
          <p:nvPr/>
        </p:nvSpPr>
        <p:spPr>
          <a:xfrm rot="5400000">
            <a:off x="5806313" y="5518235"/>
            <a:ext cx="304798" cy="103658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92817" y="6243043"/>
            <a:ext cx="258083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Penalizes large weights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M(C)AP – Gradient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1828800"/>
            <a:ext cx="255252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867400" y="2743200"/>
            <a:ext cx="26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Zero-mean Gaussian prior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90722" y="2667000"/>
            <a:ext cx="3617667" cy="794178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012741" y="3810000"/>
            <a:ext cx="4702259" cy="794173"/>
          </a:xfrm>
          <a:prstGeom prst="rect">
            <a:avLst/>
          </a:prstGeom>
          <a:noFill/>
          <a:ln/>
          <a:effectLst/>
        </p:spPr>
      </p:pic>
      <p:sp>
        <p:nvSpPr>
          <p:cNvPr id="19" name="Right Brace 18"/>
          <p:cNvSpPr/>
          <p:nvPr/>
        </p:nvSpPr>
        <p:spPr>
          <a:xfrm rot="5400000">
            <a:off x="4000501" y="3238499"/>
            <a:ext cx="380997" cy="289559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09999" y="4800597"/>
            <a:ext cx="178305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Same as before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>
          <a:xfrm>
            <a:off x="1687286" y="5029200"/>
            <a:ext cx="685800" cy="609600"/>
          </a:xfrm>
          <a:prstGeom prst="bentConnector3">
            <a:avLst>
              <a:gd name="adj1" fmla="val -794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Brace 31"/>
          <p:cNvSpPr/>
          <p:nvPr/>
        </p:nvSpPr>
        <p:spPr>
          <a:xfrm rot="5400000">
            <a:off x="1447801" y="4038599"/>
            <a:ext cx="457197" cy="13716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571051" y="5410200"/>
            <a:ext cx="781749" cy="491904"/>
          </a:xfrm>
          <a:prstGeom prst="rect">
            <a:avLst/>
          </a:prstGeom>
          <a:noFill/>
          <a:ln/>
          <a:effectLst/>
        </p:spPr>
      </p:pic>
      <p:sp>
        <p:nvSpPr>
          <p:cNvPr id="36" name="TextBox 35"/>
          <p:cNvSpPr txBox="1"/>
          <p:nvPr/>
        </p:nvSpPr>
        <p:spPr>
          <a:xfrm>
            <a:off x="3657600" y="5638800"/>
            <a:ext cx="373416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Extra term Penalizes large weights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2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M(C)LE vs. M(C)AP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7772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likelihood estimate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a posteriori estimate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600321" y="4464050"/>
            <a:ext cx="4865445" cy="79414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05122" y="1905000"/>
            <a:ext cx="4222506" cy="79413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390706" y="2895600"/>
            <a:ext cx="6637224" cy="713394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74681" y="5486400"/>
            <a:ext cx="8564524" cy="899275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Logistic Regression for more than 2 classes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28600" y="1447800"/>
            <a:ext cx="86868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Logistic regression in more general case, where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{y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k&lt;K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k=K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(normalization, so no weights for this class)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Predict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decision boundary still linear?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52585" y="2514600"/>
            <a:ext cx="6324629" cy="79087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77197" y="4114800"/>
            <a:ext cx="6416692" cy="725669"/>
          </a:xfrm>
          <a:prstGeom prst="rect">
            <a:avLst/>
          </a:prstGeom>
          <a:noFill/>
          <a:ln/>
          <a:effectLst/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600200"/>
            <a:ext cx="201812" cy="233677"/>
          </a:xfrm>
          <a:prstGeom prst="rect">
            <a:avLst/>
          </a:prstGeom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51976" y="5358422"/>
            <a:ext cx="4191000" cy="45191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Feb 2,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318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5562600" y="381000"/>
            <a:ext cx="3200400" cy="838200"/>
          </a:xfrm>
          <a:prstGeom prst="wedgeEllipseCallout">
            <a:avLst>
              <a:gd name="adj1" fmla="val -68452"/>
              <a:gd name="adj2" fmla="val 9975"/>
            </a:avLst>
          </a:prstGeom>
          <a:solidFill>
            <a:srgbClr val="FFFF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6366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52600" y="2286000"/>
            <a:ext cx="4857173" cy="685800"/>
          </a:xfrm>
          <a:prstGeom prst="rect">
            <a:avLst/>
          </a:prstGeom>
          <a:noFill/>
          <a:ln/>
          <a:effec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5800" y="4572000"/>
            <a:ext cx="1606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Logistic</a:t>
            </a:r>
          </a:p>
          <a:p>
            <a:r>
              <a:rPr lang="en-US" b="1" dirty="0"/>
              <a:t>function</a:t>
            </a:r>
          </a:p>
          <a:p>
            <a:r>
              <a:rPr lang="en-US" b="1" dirty="0"/>
              <a:t>(or Sigmoid):</a:t>
            </a:r>
          </a:p>
        </p:txBody>
      </p:sp>
      <p:pic>
        <p:nvPicPr>
          <p:cNvPr id="13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4876800"/>
            <a:ext cx="13652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85800" y="3581400"/>
            <a:ext cx="4181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Logistic function applied to a linear</a:t>
            </a:r>
          </a:p>
          <a:p>
            <a:r>
              <a:rPr lang="en-US" sz="2200" dirty="0" smtClean="0">
                <a:solidFill>
                  <a:srgbClr val="C00000"/>
                </a:solidFill>
              </a:rPr>
              <a:t>function of the data</a:t>
            </a:r>
            <a:endParaRPr lang="en-US" sz="2200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768721" y="3494314"/>
            <a:ext cx="3841879" cy="3058886"/>
            <a:chOff x="4815909" y="3570514"/>
            <a:chExt cx="3261291" cy="277507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5400" y="3570514"/>
              <a:ext cx="2971800" cy="2525486"/>
              <a:chOff x="4572000" y="3570514"/>
              <a:chExt cx="3505200" cy="2890168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398" t="14740" r="3308" b="5338"/>
              <a:stretch>
                <a:fillRect/>
              </a:stretch>
            </p:blipFill>
            <p:spPr bwMode="auto">
              <a:xfrm>
                <a:off x="4572000" y="3570514"/>
                <a:ext cx="3505200" cy="2890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4876800" y="3668486"/>
                <a:ext cx="3200400" cy="2514600"/>
              </a:xfrm>
              <a:custGeom>
                <a:avLst/>
                <a:gdLst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02228 w 2144485"/>
                  <a:gd name="connsiteY4" fmla="*/ 185057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89314 w 2144485"/>
                  <a:gd name="connsiteY4" fmla="*/ 163286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7886 w 2144485"/>
                  <a:gd name="connsiteY1" fmla="*/ 1598079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4485" h="1709057">
                    <a:moveTo>
                      <a:pt x="0" y="1709057"/>
                    </a:moveTo>
                    <a:cubicBezTo>
                      <a:pt x="185057" y="1704521"/>
                      <a:pt x="376372" y="1676093"/>
                      <a:pt x="517886" y="1598079"/>
                    </a:cubicBezTo>
                    <a:cubicBezTo>
                      <a:pt x="659400" y="1520065"/>
                      <a:pt x="732199" y="1414789"/>
                      <a:pt x="849085" y="1240971"/>
                    </a:cubicBezTo>
                    <a:cubicBezTo>
                      <a:pt x="965971" y="1067153"/>
                      <a:pt x="1095693" y="737338"/>
                      <a:pt x="1219200" y="555171"/>
                    </a:cubicBezTo>
                    <a:cubicBezTo>
                      <a:pt x="1342707" y="373004"/>
                      <a:pt x="1435915" y="240498"/>
                      <a:pt x="1590129" y="147970"/>
                    </a:cubicBezTo>
                    <a:cubicBezTo>
                      <a:pt x="1744343" y="55442"/>
                      <a:pt x="2144485" y="0"/>
                      <a:pt x="2144485" y="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68886" y="4800600"/>
                <a:ext cx="10668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85856" y="5976258"/>
              <a:ext cx="276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15909" y="4201558"/>
              <a:ext cx="391898" cy="933084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smtClean="0"/>
                <a:t>logistic (z)</a:t>
              </a:r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8792" y="6172200"/>
            <a:ext cx="4364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9900"/>
                </a:solidFill>
              </a:rPr>
              <a:t>Features can be discrete or continuous!</a:t>
            </a:r>
            <a:endParaRPr lang="en-US" sz="2000" b="1" dirty="0">
              <a:solidFill>
                <a:srgbClr val="009900"/>
              </a:solidFill>
            </a:endParaRPr>
          </a:p>
        </p:txBody>
      </p:sp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r="53704" b="-15460"/>
          <a:stretch/>
        </p:blipFill>
        <p:spPr bwMode="auto">
          <a:xfrm>
            <a:off x="1636836" y="2285999"/>
            <a:ext cx="1676400" cy="591593"/>
          </a:xfrm>
          <a:prstGeom prst="rect">
            <a:avLst/>
          </a:prstGeom>
          <a:noFill/>
          <a:ln/>
          <a:effectLst/>
        </p:spPr>
      </p:pic>
      <p:sp>
        <p:nvSpPr>
          <p:cNvPr id="2" name="TextBox 1"/>
          <p:cNvSpPr txBox="1"/>
          <p:nvPr/>
        </p:nvSpPr>
        <p:spPr>
          <a:xfrm>
            <a:off x="5867400" y="528935"/>
            <a:ext cx="2777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 really regression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181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Discriminative Classifiers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2057430"/>
            <a:ext cx="80010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Why not learn P(Y|X) directly? Or better yet, why not learn the decision boundary directly?</a:t>
            </a:r>
          </a:p>
          <a:p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Assume some functional form for P(Y|X) or for the decision boundary </a:t>
            </a:r>
          </a:p>
          <a:p>
            <a:pPr lvl="1">
              <a:buFont typeface="Arial" pitchFamily="34" charset="0"/>
              <a:buChar char="•"/>
            </a:pPr>
            <a:endParaRPr lang="en-US" sz="9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Estimate parameters of functional form directly from training data</a:t>
            </a:r>
          </a:p>
          <a:p>
            <a:pPr lvl="1">
              <a:buFont typeface="Arial" pitchFamily="34" charset="0"/>
              <a:buChar char="•"/>
            </a:pPr>
            <a:endParaRPr lang="en-US" sz="1200" dirty="0" smtClean="0"/>
          </a:p>
          <a:p>
            <a:r>
              <a:rPr lang="en-US" sz="2400" dirty="0" smtClean="0"/>
              <a:t>Today we will see one such classifier – </a:t>
            </a:r>
            <a:r>
              <a:rPr lang="en-US" sz="2600" b="1" dirty="0" smtClean="0">
                <a:solidFill>
                  <a:srgbClr val="AA0202"/>
                </a:solidFill>
              </a:rPr>
              <a:t>Logistic Regression</a:t>
            </a:r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057400" y="2124964"/>
            <a:ext cx="4191000" cy="451910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819401" y="2667000"/>
            <a:ext cx="4800601" cy="457200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533400" y="1516559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Optimal Classifier: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6873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Decision boundary: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71600" y="2285861"/>
            <a:ext cx="4318472" cy="609739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1600200" y="6076890"/>
            <a:ext cx="3470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(Linear Decision Boundary)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3736041"/>
            <a:ext cx="2761262" cy="274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1939378" y="5105400"/>
            <a:ext cx="2032989" cy="739446"/>
            <a:chOff x="1939378" y="5105400"/>
            <a:chExt cx="2032989" cy="739446"/>
          </a:xfrm>
        </p:grpSpPr>
        <p:pic>
          <p:nvPicPr>
            <p:cNvPr id="19" name="Picture 1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l="51504"/>
            <a:stretch>
              <a:fillRect/>
            </a:stretch>
          </p:blipFill>
          <p:spPr bwMode="auto">
            <a:xfrm>
              <a:off x="1939378" y="5105400"/>
              <a:ext cx="2032989" cy="6859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3520920" y="547551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57061" y="4191000"/>
            <a:ext cx="3048339" cy="728558"/>
            <a:chOff x="2057061" y="4191000"/>
            <a:chExt cx="3048339" cy="728558"/>
          </a:xfrm>
        </p:grpSpPr>
        <p:pic>
          <p:nvPicPr>
            <p:cNvPr id="22" name="Picture 2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2057061" y="4191000"/>
              <a:ext cx="3048339" cy="43133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3461658" y="4550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pic>
        <p:nvPicPr>
          <p:cNvPr id="26" name="Picture 2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7238999" y="3075063"/>
            <a:ext cx="1862545" cy="5063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36" name="Curved Connector 35"/>
          <p:cNvCxnSpPr/>
          <p:nvPr/>
        </p:nvCxnSpPr>
        <p:spPr>
          <a:xfrm rot="5400000">
            <a:off x="6667500" y="3924300"/>
            <a:ext cx="1371600" cy="5334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00400" y="3619125"/>
            <a:ext cx="211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- Labels are 0,1</a:t>
            </a:r>
            <a:endParaRPr lang="en-US" dirty="0"/>
          </a:p>
        </p:txBody>
      </p:sp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0" cstate="print"/>
          <a:srcRect r="53704" b="-15460"/>
          <a:stretch/>
        </p:blipFill>
        <p:spPr bwMode="auto">
          <a:xfrm>
            <a:off x="1243624" y="2263581"/>
            <a:ext cx="1524000" cy="537812"/>
          </a:xfrm>
          <a:prstGeom prst="rect">
            <a:avLst/>
          </a:prstGeom>
          <a:noFill/>
          <a:ln/>
          <a:effectLst/>
        </p:spPr>
      </p:pic>
      <p:sp>
        <p:nvSpPr>
          <p:cNvPr id="27" name="TextBox 26"/>
          <p:cNvSpPr txBox="1"/>
          <p:nvPr/>
        </p:nvSpPr>
        <p:spPr>
          <a:xfrm>
            <a:off x="3505200" y="4925644"/>
            <a:ext cx="3016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1" y="1524000"/>
            <a:ext cx="8229600" cy="4955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to learn the parameters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,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 … </a:t>
            </a:r>
            <a:r>
              <a:rPr lang="en-US" sz="2800" b="1" dirty="0" err="1" smtClean="0">
                <a:solidFill>
                  <a:srgbClr val="C00000"/>
                </a:solidFill>
              </a:rPr>
              <a:t>w</a:t>
            </a:r>
            <a:r>
              <a:rPr lang="en-US" sz="2800" b="1" baseline="-25000" dirty="0" err="1" smtClean="0">
                <a:solidFill>
                  <a:srgbClr val="C00000"/>
                </a:solidFill>
              </a:rPr>
              <a:t>d</a:t>
            </a:r>
            <a:r>
              <a:rPr lang="en-US" sz="2800" b="1" dirty="0" smtClean="0">
                <a:solidFill>
                  <a:srgbClr val="C00000"/>
                </a:solidFill>
              </a:rPr>
              <a:t>?</a:t>
            </a:r>
            <a:r>
              <a:rPr lang="en-US" sz="2000" dirty="0">
                <a:solidFill>
                  <a:srgbClr val="C00000"/>
                </a:solidFill>
              </a:rPr>
              <a:t> (d features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Maximum (</a:t>
            </a:r>
            <a:r>
              <a:rPr lang="en-US" sz="2400" u="sng" dirty="0" smtClean="0"/>
              <a:t>Conditional</a:t>
            </a:r>
            <a:r>
              <a:rPr lang="en-US" sz="2400" dirty="0" smtClean="0"/>
              <a:t>) Likelihood Estimates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Maximum (</a:t>
            </a:r>
            <a:r>
              <a:rPr lang="en-US" sz="2400" u="sng" dirty="0" smtClean="0"/>
              <a:t>Conditional</a:t>
            </a:r>
            <a:r>
              <a:rPr lang="en-US" sz="2400" dirty="0" smtClean="0"/>
              <a:t>) A Posteriori Estimates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Discriminative philosophy</a:t>
            </a:r>
            <a:r>
              <a:rPr lang="en-US" sz="2400" dirty="0" smtClean="0"/>
              <a:t> – Don’t waste effort learning P(X), focus on P(Y|X) – that’s all that matters for classification</a:t>
            </a:r>
            <a:r>
              <a:rPr lang="en-US" sz="2400" dirty="0" smtClean="0"/>
              <a:t>!</a:t>
            </a:r>
            <a:endParaRPr lang="en-US" sz="2400" dirty="0" smtClean="0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rcRect t="9240" r="33302"/>
          <a:stretch>
            <a:fillRect/>
          </a:stretch>
        </p:blipFill>
        <p:spPr bwMode="auto">
          <a:xfrm>
            <a:off x="2667000" y="2187685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608669" y="2187685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068755" y="4692257"/>
            <a:ext cx="4865445" cy="79414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057400" y="3200400"/>
            <a:ext cx="4222506" cy="79413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173549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Optimizing concave 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176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M(C)LE and M(C)AP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Logistic Regression </a:t>
            </a:r>
            <a:r>
              <a:rPr lang="en-US" sz="2200" dirty="0" smtClean="0"/>
              <a:t>are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concave </a:t>
            </a:r>
            <a:r>
              <a:rPr lang="en-US" sz="2200" dirty="0" smtClean="0"/>
              <a:t>objectives</a:t>
            </a:r>
            <a:endParaRPr lang="en-US" sz="2200" dirty="0" smtClean="0">
              <a:latin typeface="cmsy10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lang="en-US" sz="2200" dirty="0" err="1" smtClean="0"/>
              <a:t>aximum</a:t>
            </a:r>
            <a:r>
              <a:rPr lang="en-US" sz="2200" dirty="0" smtClean="0"/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 concave function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reached by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/>
              <a:t>	</a:t>
            </a:r>
            <a:r>
              <a:rPr lang="en-US" sz="2200" dirty="0" smtClean="0"/>
              <a:t>	</a:t>
            </a:r>
            <a:r>
              <a:rPr lang="en-US" sz="2400" b="1" dirty="0" smtClean="0">
                <a:solidFill>
                  <a:srgbClr val="C00000"/>
                </a:solidFill>
              </a:rPr>
              <a:t>Gradient Ascent Algorithm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4479908" y="3347812"/>
            <a:ext cx="4038600" cy="1143001"/>
            <a:chOff x="3024" y="1487"/>
            <a:chExt cx="2544" cy="720"/>
          </a:xfrm>
        </p:grpSpPr>
        <p:pic>
          <p:nvPicPr>
            <p:cNvPr id="12" name="Picture 6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04" y="1784"/>
              <a:ext cx="2464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3024" y="1487"/>
              <a:ext cx="7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/>
                <a:t>Gradient:</a:t>
              </a:r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6122969" y="4419600"/>
            <a:ext cx="2228850" cy="528638"/>
            <a:chOff x="3936" y="2115"/>
            <a:chExt cx="1404" cy="333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4128" y="2115"/>
              <a:ext cx="12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Learning rate, </a:t>
              </a:r>
              <a:r>
                <a:rPr lang="en-US" b="1" dirty="0">
                  <a:solidFill>
                    <a:srgbClr val="C00000"/>
                  </a:solidFill>
                  <a:latin typeface="Symbol" pitchFamily="18" charset="2"/>
                  <a:sym typeface="Symbol" pitchFamily="18" charset="2"/>
                </a:rPr>
                <a:t></a:t>
              </a:r>
              <a:r>
                <a:rPr lang="en-US" b="1" dirty="0">
                  <a:solidFill>
                    <a:srgbClr val="C00000"/>
                  </a:solidFill>
                </a:rPr>
                <a:t>&gt;0</a:t>
              </a:r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>
              <a:off x="3936" y="2256"/>
              <a:ext cx="213" cy="19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 bwMode="auto">
          <a:xfrm>
            <a:off x="4419600" y="4644799"/>
            <a:ext cx="3582944" cy="1832201"/>
            <a:chOff x="4976067" y="4411662"/>
            <a:chExt cx="3582944" cy="1832201"/>
          </a:xfrm>
        </p:grpSpPr>
        <p:grpSp>
          <p:nvGrpSpPr>
            <p:cNvPr id="19" name="Group 12"/>
            <p:cNvGrpSpPr>
              <a:grpSpLocks/>
            </p:cNvGrpSpPr>
            <p:nvPr/>
          </p:nvGrpSpPr>
          <p:grpSpPr bwMode="auto">
            <a:xfrm>
              <a:off x="4976067" y="4411662"/>
              <a:ext cx="2819400" cy="836613"/>
              <a:chOff x="3024" y="2304"/>
              <a:chExt cx="1776" cy="527"/>
            </a:xfrm>
          </p:grpSpPr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3024" y="2304"/>
                <a:ext cx="9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Update rule:</a:t>
                </a:r>
              </a:p>
            </p:txBody>
          </p:sp>
          <p:pic>
            <p:nvPicPr>
              <p:cNvPr id="22" name="Picture 14" descr="txp_fig"/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30" y="2652"/>
                <a:ext cx="137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3" name="Picture 42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007855" y="5476875"/>
              <a:ext cx="3551156" cy="76698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" name="TextBox 2"/>
          <p:cNvSpPr txBox="1"/>
          <p:nvPr/>
        </p:nvSpPr>
        <p:spPr>
          <a:xfrm>
            <a:off x="8001000" y="4202668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801884" y="3276600"/>
            <a:ext cx="2519498" cy="2502969"/>
          </a:xfrm>
          <a:custGeom>
            <a:avLst/>
            <a:gdLst>
              <a:gd name="connsiteX0" fmla="*/ 0 w 1580861"/>
              <a:gd name="connsiteY0" fmla="*/ 1931927 h 1931927"/>
              <a:gd name="connsiteX1" fmla="*/ 824210 w 1580861"/>
              <a:gd name="connsiteY1" fmla="*/ 1 h 1931927"/>
              <a:gd name="connsiteX2" fmla="*/ 1580861 w 1580861"/>
              <a:gd name="connsiteY2" fmla="*/ 1918417 h 193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0861" h="1931927">
                <a:moveTo>
                  <a:pt x="0" y="1931927"/>
                </a:moveTo>
                <a:cubicBezTo>
                  <a:pt x="280366" y="967090"/>
                  <a:pt x="560733" y="2253"/>
                  <a:pt x="824210" y="1"/>
                </a:cubicBezTo>
                <a:cubicBezTo>
                  <a:pt x="1087687" y="-2251"/>
                  <a:pt x="1580861" y="1918417"/>
                  <a:pt x="1580861" y="191841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1000" y="3563193"/>
            <a:ext cx="1054999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(w)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1756925" y="6031275"/>
            <a:ext cx="644956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endParaRPr lang="en-US" sz="2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63931" y="6031275"/>
            <a:ext cx="291465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128171" y="474787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327989" y="4254256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514037" y="385936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78551" y="3563193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856834" y="3337036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urved Connector 5"/>
          <p:cNvCxnSpPr>
            <a:stCxn id="35" idx="4"/>
          </p:cNvCxnSpPr>
          <p:nvPr/>
        </p:nvCxnSpPr>
        <p:spPr>
          <a:xfrm rot="5400000" flipH="1" flipV="1">
            <a:off x="1043933" y="4497939"/>
            <a:ext cx="493615" cy="203699"/>
          </a:xfrm>
          <a:prstGeom prst="curvedConnector3">
            <a:avLst>
              <a:gd name="adj1" fmla="val -6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36" idx="4"/>
            <a:endCxn id="37" idx="4"/>
          </p:cNvCxnSpPr>
          <p:nvPr/>
        </p:nvCxnSpPr>
        <p:spPr>
          <a:xfrm rot="5400000" flipH="1" flipV="1">
            <a:off x="1284289" y="4062509"/>
            <a:ext cx="394893" cy="186048"/>
          </a:xfrm>
          <a:prstGeom prst="curvedConnector3">
            <a:avLst>
              <a:gd name="adj1" fmla="val -75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495778" y="3762022"/>
            <a:ext cx="394893" cy="186048"/>
          </a:xfrm>
          <a:prstGeom prst="curvedConnector3">
            <a:avLst>
              <a:gd name="adj1" fmla="val -3052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5400000" flipH="1" flipV="1">
            <a:off x="1686279" y="3405231"/>
            <a:ext cx="318693" cy="186047"/>
          </a:xfrm>
          <a:prstGeom prst="curvedConnector3">
            <a:avLst>
              <a:gd name="adj1" fmla="val -4750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 flipH="1">
            <a:off x="2940068" y="475012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flipH="1">
            <a:off x="2740250" y="4256510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 flipH="1">
            <a:off x="2554202" y="386161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flipH="1">
            <a:off x="2389688" y="3565447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flipH="1">
            <a:off x="2211405" y="3339290"/>
            <a:ext cx="121444" cy="98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Curved Connector 49"/>
          <p:cNvCxnSpPr>
            <a:stCxn id="44" idx="4"/>
          </p:cNvCxnSpPr>
          <p:nvPr/>
        </p:nvCxnSpPr>
        <p:spPr>
          <a:xfrm rot="16200000" flipV="1">
            <a:off x="2652135" y="4500193"/>
            <a:ext cx="493615" cy="203699"/>
          </a:xfrm>
          <a:prstGeom prst="curvedConnector3">
            <a:avLst>
              <a:gd name="adj1" fmla="val -6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6" idx="4"/>
            <a:endCxn id="47" idx="4"/>
          </p:cNvCxnSpPr>
          <p:nvPr/>
        </p:nvCxnSpPr>
        <p:spPr>
          <a:xfrm rot="16200000" flipV="1">
            <a:off x="2510501" y="4064763"/>
            <a:ext cx="394893" cy="186048"/>
          </a:xfrm>
          <a:prstGeom prst="curvedConnector3">
            <a:avLst>
              <a:gd name="adj1" fmla="val -75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/>
          <p:nvPr/>
        </p:nvCxnSpPr>
        <p:spPr>
          <a:xfrm rot="16200000" flipV="1">
            <a:off x="2299012" y="3764276"/>
            <a:ext cx="394893" cy="186048"/>
          </a:xfrm>
          <a:prstGeom prst="curvedConnector3">
            <a:avLst>
              <a:gd name="adj1" fmla="val -3052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V="1">
            <a:off x="2184711" y="3407485"/>
            <a:ext cx="318693" cy="186047"/>
          </a:xfrm>
          <a:prstGeom prst="curvedConnector3">
            <a:avLst>
              <a:gd name="adj1" fmla="val -4750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4495800" y="2769513"/>
            <a:ext cx="30978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Initialize: </a:t>
            </a:r>
            <a:r>
              <a:rPr lang="en-US" sz="2200" dirty="0" smtClean="0"/>
              <a:t>Pick </a:t>
            </a:r>
            <a:r>
              <a:rPr lang="en-US" sz="2200" b="1" dirty="0" smtClean="0"/>
              <a:t>w</a:t>
            </a:r>
            <a:r>
              <a:rPr lang="en-US" sz="2200" dirty="0" smtClean="0"/>
              <a:t> at random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429442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</a:t>
            </a:r>
            <a:r>
              <a:rPr lang="en-US" b="1" dirty="0" smtClean="0">
                <a:solidFill>
                  <a:srgbClr val="C00000"/>
                </a:solidFill>
              </a:rPr>
              <a:t>(C)LE vs. M(C)AP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7772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likelihood estimate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a posteriori estimate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600321" y="4464050"/>
            <a:ext cx="4865445" cy="79414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05122" y="1905000"/>
            <a:ext cx="4222506" cy="79413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390706" y="2895600"/>
            <a:ext cx="6637224" cy="713394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74681" y="5486400"/>
            <a:ext cx="8564524" cy="899275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90276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Logistic Regression for more than 2 classes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28600" y="1447800"/>
            <a:ext cx="86868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Logistic regression in more general case, where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{y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k&lt;K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k=K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(normalization, so no weights for this class)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Predict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decision boundary still linear?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52585" y="2514600"/>
            <a:ext cx="6324629" cy="79087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77197" y="4114800"/>
            <a:ext cx="6416692" cy="725669"/>
          </a:xfrm>
          <a:prstGeom prst="rect">
            <a:avLst/>
          </a:prstGeom>
          <a:noFill/>
          <a:ln/>
          <a:effectLst/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600200"/>
            <a:ext cx="201812" cy="233677"/>
          </a:xfrm>
          <a:prstGeom prst="rect">
            <a:avLst/>
          </a:prstGeom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51976" y="5358422"/>
            <a:ext cx="4191000" cy="45191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74605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/>
        </p:nvSpPr>
        <p:spPr>
          <a:xfrm>
            <a:off x="457200" y="2857500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Autofit/>
          </a:bodyPr>
          <a:lstStyle>
            <a:lvl1pPr algn="ctr" defTabSz="914259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Comparison with Gaussian Naïve Bayes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1413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14400" y="3623893"/>
            <a:ext cx="3124200" cy="30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21279" y="3664038"/>
            <a:ext cx="3032125" cy="303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3124200" y="3437660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pPr defTabSz="457200"/>
            <a:r>
              <a:rPr lang="en-US" sz="2000" b="1" dirty="0">
                <a:solidFill>
                  <a:srgbClr val="C00000"/>
                </a:solidFill>
                <a:latin typeface="Calibri"/>
              </a:rPr>
              <a:t>Decision Boundary</a:t>
            </a:r>
          </a:p>
        </p:txBody>
      </p:sp>
      <p:cxnSp>
        <p:nvCxnSpPr>
          <p:cNvPr id="38" name="Curved Connector 37"/>
          <p:cNvCxnSpPr>
            <a:stCxn id="37" idx="2"/>
          </p:cNvCxnSpPr>
          <p:nvPr/>
        </p:nvCxnSpPr>
        <p:spPr>
          <a:xfrm rot="5400000">
            <a:off x="3430396" y="3607785"/>
            <a:ext cx="644919" cy="1104893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9"/>
          <p:cNvCxnSpPr/>
          <p:nvPr/>
        </p:nvCxnSpPr>
        <p:spPr>
          <a:xfrm>
            <a:off x="5257800" y="3644490"/>
            <a:ext cx="1524000" cy="609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6529513">
            <a:off x="1465636" y="3748664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 rot="16529513">
            <a:off x="5658361" y="4038911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 rot="16529513">
            <a:off x="3273250" y="4509252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 rot="16529513">
            <a:off x="7075234" y="4181431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" name="Picture 4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98" y="4867863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463" y="5316159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18" y="5694466"/>
            <a:ext cx="286743" cy="21084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084" y="5303830"/>
            <a:ext cx="286743" cy="21084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2222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vs.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581400"/>
            <a:ext cx="8229600" cy="251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Representation equivalence (both yield linear decision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boundaries)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only in a special case!!!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(GNB with class-independent variances)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makes no assumptions about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learning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Optimize different functions (MLE/MCLE)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or (MAP/MCAP)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Obtain different solutions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8624" y="1752600"/>
            <a:ext cx="3444876" cy="1311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/>
              <a:t>Set of Gaussian </a:t>
            </a:r>
          </a:p>
          <a:p>
            <a:pPr algn="ctr"/>
            <a:r>
              <a:rPr lang="en-US" sz="2000" b="1" dirty="0"/>
              <a:t>Naïve </a:t>
            </a:r>
            <a:r>
              <a:rPr lang="en-US" sz="2000" b="1" dirty="0" err="1"/>
              <a:t>Bayes</a:t>
            </a:r>
            <a:r>
              <a:rPr lang="en-US" sz="2000" b="1" dirty="0"/>
              <a:t> parameters</a:t>
            </a:r>
          </a:p>
          <a:p>
            <a:pPr algn="ctr"/>
            <a:r>
              <a:rPr lang="en-US" sz="2000" b="1" dirty="0"/>
              <a:t>(feature </a:t>
            </a:r>
            <a:r>
              <a:rPr lang="en-US" sz="2000" b="1" dirty="0" smtClean="0"/>
              <a:t>variance </a:t>
            </a:r>
            <a:endParaRPr lang="en-US" sz="2000" b="1" dirty="0"/>
          </a:p>
          <a:p>
            <a:pPr algn="ctr"/>
            <a:r>
              <a:rPr lang="en-US" sz="2000" b="1" dirty="0"/>
              <a:t>independent of class label)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10200" y="1965325"/>
            <a:ext cx="3008313" cy="7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/>
              <a:t>Set of Logistic </a:t>
            </a:r>
          </a:p>
          <a:p>
            <a:pPr algn="ctr"/>
            <a:r>
              <a:rPr lang="en-US" sz="2000" b="1" dirty="0"/>
              <a:t>Regression parameters</a:t>
            </a:r>
          </a:p>
        </p:txBody>
      </p:sp>
      <p:sp>
        <p:nvSpPr>
          <p:cNvPr id="8" name="Left-Right Arrow 7"/>
          <p:cNvSpPr/>
          <p:nvPr/>
        </p:nvSpPr>
        <p:spPr>
          <a:xfrm>
            <a:off x="4343400" y="2209800"/>
            <a:ext cx="685800" cy="3048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Naïve Bayes vs</a:t>
            </a:r>
            <a:r>
              <a:rPr lang="en-US" b="1" dirty="0" smtClean="0">
                <a:solidFill>
                  <a:srgbClr val="C00000"/>
                </a:solidFill>
              </a:rPr>
              <a:t>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676400"/>
            <a:ext cx="785567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Given </a:t>
            </a:r>
            <a:r>
              <a:rPr lang="en-US" sz="2400" b="1" dirty="0" smtClean="0">
                <a:solidFill>
                  <a:srgbClr val="C00000"/>
                </a:solidFill>
              </a:rPr>
              <a:t>infinite data </a:t>
            </a:r>
            <a:r>
              <a:rPr lang="en-US" sz="2400" dirty="0" smtClean="0"/>
              <a:t>(asymptotically),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If conditional independence assumption holds,</a:t>
            </a:r>
          </a:p>
          <a:p>
            <a:r>
              <a:rPr lang="en-US" sz="2400" dirty="0" smtClean="0"/>
              <a:t>	Discriminative LR and generative NB perform similar.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If conditional independence assumption does NOT holds,</a:t>
            </a:r>
          </a:p>
          <a:p>
            <a:r>
              <a:rPr lang="en-US" sz="2400" dirty="0" smtClean="0"/>
              <a:t>	Discriminative LR outperforms generative NB.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2" name="Picture 1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505200" y="3352800"/>
            <a:ext cx="2587932" cy="32258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505200" y="5163819"/>
            <a:ext cx="2836678" cy="398781"/>
          </a:xfrm>
          <a:prstGeom prst="rect">
            <a:avLst/>
          </a:prstGeom>
          <a:noFill/>
          <a:ln/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77000" y="1309687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[Ng &amp; Jordan, </a:t>
            </a:r>
            <a:r>
              <a:rPr lang="en-US" dirty="0" smtClean="0"/>
              <a:t>NIPS 2001]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Naïve Bayes vs.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305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Y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continuous, X=&lt;X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...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parameters: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NB: 4d +1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, (m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1,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y</a:t>
            </a:r>
            <a:r>
              <a:rPr lang="en-US" sz="2400" dirty="0" smtClean="0">
                <a:latin typeface="Symbol" pitchFamily="18" charset="2"/>
              </a:rPr>
              <a:t>, m</a:t>
            </a:r>
            <a:r>
              <a:rPr lang="en-US" sz="2400" baseline="-25000" dirty="0" smtClean="0">
                <a:latin typeface="Symbol" pitchFamily="18" charset="2"/>
              </a:rPr>
              <a:t>2,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</a:t>
            </a:r>
            <a:r>
              <a:rPr lang="en-US" sz="2400" dirty="0" smtClean="0"/>
              <a:t>…</a:t>
            </a:r>
            <a:r>
              <a:rPr lang="en-US" sz="2400" dirty="0" smtClean="0">
                <a:latin typeface="Symbol" pitchFamily="18" charset="2"/>
              </a:rPr>
              <a:t>, 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baseline="-25000" dirty="0" err="1" smtClean="0"/>
              <a:t>d</a:t>
            </a:r>
            <a:r>
              <a:rPr lang="en-US" sz="2400" baseline="-25000" dirty="0" err="1" smtClean="0">
                <a:latin typeface="Symbol" pitchFamily="18" charset="2"/>
              </a:rPr>
              <a:t>,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), </a:t>
            </a:r>
            <a:r>
              <a:rPr lang="en-US" sz="2400" dirty="0" smtClean="0">
                <a:latin typeface="Symbol" pitchFamily="18" charset="2"/>
              </a:rPr>
              <a:t>(s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>
                <a:latin typeface="Symbol" pitchFamily="18" charset="2"/>
              </a:rPr>
              <a:t>1,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>
                <a:latin typeface="Symbol" pitchFamily="18" charset="2"/>
              </a:rPr>
              <a:t>2,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</a:t>
            </a:r>
            <a:r>
              <a:rPr lang="en-US" sz="2400" dirty="0" smtClean="0"/>
              <a:t>…</a:t>
            </a:r>
            <a:r>
              <a:rPr lang="en-US" sz="2400" dirty="0" smtClean="0">
                <a:latin typeface="Symbol" pitchFamily="18" charset="2"/>
              </a:rPr>
              <a:t>, 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/>
              <a:t>d</a:t>
            </a:r>
            <a:r>
              <a:rPr lang="en-US" sz="2400" baseline="-25000" dirty="0" smtClean="0">
                <a:latin typeface="Symbol" pitchFamily="18" charset="2"/>
              </a:rPr>
              <a:t>,</a:t>
            </a:r>
            <a:r>
              <a:rPr lang="en-US" sz="2400" baseline="-25000" dirty="0" smtClean="0"/>
              <a:t>y</a:t>
            </a:r>
            <a:r>
              <a:rPr lang="en-US" sz="2400" dirty="0" smtClean="0"/>
              <a:t>)    </a:t>
            </a:r>
            <a:r>
              <a:rPr lang="en-US" sz="2000" dirty="0" smtClean="0"/>
              <a:t>y = 0,1</a:t>
            </a:r>
          </a:p>
          <a:p>
            <a:pPr lvl="0">
              <a:spcBef>
                <a:spcPct val="20000"/>
              </a:spcBef>
            </a:pP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          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 3d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+1 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     if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class independent variances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LR: d+1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…,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Estimation method: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 parameter estimates are uncoupled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parameter estimates are coupled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5562600" y="381000"/>
            <a:ext cx="3200400" cy="838200"/>
          </a:xfrm>
          <a:prstGeom prst="wedgeEllipseCallout">
            <a:avLst>
              <a:gd name="adj1" fmla="val -68452"/>
              <a:gd name="adj2" fmla="val 9975"/>
            </a:avLst>
          </a:prstGeom>
          <a:solidFill>
            <a:srgbClr val="FFFF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6366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52600" y="2286000"/>
            <a:ext cx="4857173" cy="685800"/>
          </a:xfrm>
          <a:prstGeom prst="rect">
            <a:avLst/>
          </a:prstGeom>
          <a:noFill/>
          <a:ln/>
          <a:effec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5800" y="4572000"/>
            <a:ext cx="1606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Logistic</a:t>
            </a:r>
          </a:p>
          <a:p>
            <a:r>
              <a:rPr lang="en-US" b="1" dirty="0"/>
              <a:t>function</a:t>
            </a:r>
          </a:p>
          <a:p>
            <a:r>
              <a:rPr lang="en-US" b="1" dirty="0"/>
              <a:t>(or Sigmoid):</a:t>
            </a:r>
          </a:p>
        </p:txBody>
      </p:sp>
      <p:pic>
        <p:nvPicPr>
          <p:cNvPr id="13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4876800"/>
            <a:ext cx="13652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85800" y="3581400"/>
            <a:ext cx="4181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Logistic function applied to a linear</a:t>
            </a:r>
          </a:p>
          <a:p>
            <a:r>
              <a:rPr lang="en-US" sz="2200" dirty="0" smtClean="0">
                <a:solidFill>
                  <a:srgbClr val="C00000"/>
                </a:solidFill>
              </a:rPr>
              <a:t>function of the data</a:t>
            </a:r>
            <a:endParaRPr lang="en-US" sz="2200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768721" y="3494314"/>
            <a:ext cx="3841879" cy="3058886"/>
            <a:chOff x="4815909" y="3570514"/>
            <a:chExt cx="3261291" cy="277507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5400" y="3570514"/>
              <a:ext cx="2971800" cy="2525486"/>
              <a:chOff x="4572000" y="3570514"/>
              <a:chExt cx="3505200" cy="2890168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398" t="14740" r="3308" b="5338"/>
              <a:stretch>
                <a:fillRect/>
              </a:stretch>
            </p:blipFill>
            <p:spPr bwMode="auto">
              <a:xfrm>
                <a:off x="4572000" y="3570514"/>
                <a:ext cx="3505200" cy="2890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4876800" y="3668486"/>
                <a:ext cx="3200400" cy="2514600"/>
              </a:xfrm>
              <a:custGeom>
                <a:avLst/>
                <a:gdLst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02228 w 2144485"/>
                  <a:gd name="connsiteY4" fmla="*/ 185057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89314 w 2144485"/>
                  <a:gd name="connsiteY4" fmla="*/ 163286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7886 w 2144485"/>
                  <a:gd name="connsiteY1" fmla="*/ 1598079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4485" h="1709057">
                    <a:moveTo>
                      <a:pt x="0" y="1709057"/>
                    </a:moveTo>
                    <a:cubicBezTo>
                      <a:pt x="185057" y="1704521"/>
                      <a:pt x="376372" y="1676093"/>
                      <a:pt x="517886" y="1598079"/>
                    </a:cubicBezTo>
                    <a:cubicBezTo>
                      <a:pt x="659400" y="1520065"/>
                      <a:pt x="732199" y="1414789"/>
                      <a:pt x="849085" y="1240971"/>
                    </a:cubicBezTo>
                    <a:cubicBezTo>
                      <a:pt x="965971" y="1067153"/>
                      <a:pt x="1095693" y="737338"/>
                      <a:pt x="1219200" y="555171"/>
                    </a:cubicBezTo>
                    <a:cubicBezTo>
                      <a:pt x="1342707" y="373004"/>
                      <a:pt x="1435915" y="240498"/>
                      <a:pt x="1590129" y="147970"/>
                    </a:cubicBezTo>
                    <a:cubicBezTo>
                      <a:pt x="1744343" y="55442"/>
                      <a:pt x="2144485" y="0"/>
                      <a:pt x="2144485" y="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68886" y="4800600"/>
                <a:ext cx="10668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85856" y="5976258"/>
              <a:ext cx="276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15909" y="4201558"/>
              <a:ext cx="391898" cy="933084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smtClean="0"/>
                <a:t>logistic (z)</a:t>
              </a:r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8792" y="6172200"/>
            <a:ext cx="4364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9900"/>
                </a:solidFill>
              </a:rPr>
              <a:t>Features can be discrete or continuous!</a:t>
            </a:r>
            <a:endParaRPr lang="en-US" sz="2000" b="1" dirty="0">
              <a:solidFill>
                <a:srgbClr val="009900"/>
              </a:solidFill>
            </a:endParaRPr>
          </a:p>
        </p:txBody>
      </p:sp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r="53704" b="-15460"/>
          <a:stretch/>
        </p:blipFill>
        <p:spPr bwMode="auto">
          <a:xfrm>
            <a:off x="1636836" y="2285999"/>
            <a:ext cx="1676400" cy="591593"/>
          </a:xfrm>
          <a:prstGeom prst="rect">
            <a:avLst/>
          </a:prstGeom>
          <a:noFill/>
          <a:ln/>
          <a:effectLst/>
        </p:spPr>
      </p:pic>
      <p:sp>
        <p:nvSpPr>
          <p:cNvPr id="2" name="TextBox 1"/>
          <p:cNvSpPr txBox="1"/>
          <p:nvPr/>
        </p:nvSpPr>
        <p:spPr>
          <a:xfrm>
            <a:off x="5867400" y="528935"/>
            <a:ext cx="2777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 really regression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9" grpId="0"/>
      <p:bldP spid="22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Naïve Bayes vs.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9263" y="1554301"/>
            <a:ext cx="77901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Given </a:t>
            </a:r>
            <a:r>
              <a:rPr lang="en-US" sz="2000" b="1" dirty="0" smtClean="0">
                <a:solidFill>
                  <a:srgbClr val="C00000"/>
                </a:solidFill>
              </a:rPr>
              <a:t>finite data </a:t>
            </a:r>
            <a:r>
              <a:rPr lang="en-US" sz="2000" dirty="0" smtClean="0"/>
              <a:t>(n data points, d features),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  	Naïve Bayes (generative) requires n ~ log d to converge to its </a:t>
            </a:r>
          </a:p>
          <a:p>
            <a:r>
              <a:rPr lang="en-US" sz="2000" dirty="0" smtClean="0"/>
              <a:t>	asymptotic error, whereas Logistic regression (discriminative) </a:t>
            </a:r>
          </a:p>
          <a:p>
            <a:r>
              <a:rPr lang="en-US" sz="2000" dirty="0" smtClean="0"/>
              <a:t>	requires n ~ d.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Why?</a:t>
            </a:r>
            <a:r>
              <a:rPr lang="en-US" sz="2000" dirty="0" smtClean="0"/>
              <a:t> 	“Independent class conditional densities”</a:t>
            </a:r>
          </a:p>
          <a:p>
            <a:r>
              <a:rPr lang="en-US" sz="2000" dirty="0" smtClean="0"/>
              <a:t>	   * parameter estimates not coupled – each parameter is learnt </a:t>
            </a:r>
          </a:p>
          <a:p>
            <a:r>
              <a:rPr lang="en-US" sz="2000" dirty="0" smtClean="0"/>
              <a:t>	      independently, not jointly, from training data.	</a:t>
            </a:r>
            <a:endParaRPr lang="en-US" sz="2000" dirty="0"/>
          </a:p>
        </p:txBody>
      </p:sp>
      <p:pic>
        <p:nvPicPr>
          <p:cNvPr id="8" name="Picture 7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542417" y="2087106"/>
            <a:ext cx="3248783" cy="73229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95429" y="3048000"/>
            <a:ext cx="3617840" cy="712632"/>
          </a:xfrm>
          <a:prstGeom prst="rect">
            <a:avLst/>
          </a:prstGeom>
          <a:noFill/>
          <a:ln/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77000" y="1614487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[Ng &amp; Jordan, </a:t>
            </a:r>
            <a:r>
              <a:rPr lang="en-US" dirty="0" smtClean="0"/>
              <a:t>NIPS 2001]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905000"/>
            <a:ext cx="7467600" cy="43704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solidFill>
                  <a:srgbClr val="C00000"/>
                </a:solidFill>
                <a:latin typeface="Comic Sans MS" pitchFamily="66" charset="0"/>
              </a:rPr>
              <a:t>Verdict</a:t>
            </a:r>
            <a:endParaRPr lang="en-US" sz="2800" u="sng" dirty="0" smtClean="0"/>
          </a:p>
          <a:p>
            <a:pPr algn="ctr"/>
            <a:endParaRPr lang="en-US" sz="2800" u="sng" dirty="0" smtClean="0"/>
          </a:p>
          <a:p>
            <a:pPr algn="ctr"/>
            <a:r>
              <a:rPr lang="en-US" sz="2800" dirty="0" smtClean="0"/>
              <a:t>Both learn a linear boundary (assuming class-</a:t>
            </a:r>
            <a:r>
              <a:rPr lang="en-US" sz="2800" dirty="0" err="1" smtClean="0"/>
              <a:t>ind</a:t>
            </a:r>
            <a:r>
              <a:rPr lang="en-US" sz="2800" dirty="0" smtClean="0"/>
              <a:t> feature variance)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2800" dirty="0" smtClean="0"/>
              <a:t>Naïve </a:t>
            </a:r>
            <a:r>
              <a:rPr lang="en-US" sz="2800" dirty="0" err="1" smtClean="0"/>
              <a:t>Bayes</a:t>
            </a:r>
            <a:r>
              <a:rPr lang="en-US" sz="2800" dirty="0" smtClean="0"/>
              <a:t> makes more restrictive assumptions </a:t>
            </a:r>
          </a:p>
          <a:p>
            <a:pPr algn="ctr"/>
            <a:r>
              <a:rPr lang="en-US" sz="2800" dirty="0" smtClean="0"/>
              <a:t>and has higher asymptotic error,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800" dirty="0" smtClean="0"/>
              <a:t>BUT 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800" dirty="0" smtClean="0"/>
              <a:t>converges faster to its less accurate asymptotic </a:t>
            </a:r>
          </a:p>
          <a:p>
            <a:pPr algn="ctr"/>
            <a:r>
              <a:rPr lang="en-US" sz="2800" dirty="0" smtClean="0"/>
              <a:t>error.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Experimental Comparison </a:t>
            </a:r>
            <a:r>
              <a:rPr lang="en-US" sz="2000" b="1" dirty="0" smtClean="0">
                <a:solidFill>
                  <a:srgbClr val="C00000"/>
                </a:solidFill>
              </a:rPr>
              <a:t>(Ng-Jordan’01)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42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UCI Machine Learning Repository 15 datasets, 8 continuous features, 7 discrete features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680" y="2057400"/>
            <a:ext cx="748172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1828800" y="6371880"/>
            <a:ext cx="38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24400" y="6172200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Logistic Regression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300431" y="6371880"/>
            <a:ext cx="381000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09800" y="6172200"/>
            <a:ext cx="1305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Naïve </a:t>
            </a:r>
            <a:r>
              <a:rPr lang="en-US" dirty="0" err="1" smtClean="0"/>
              <a:t>Bayes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38658" y="3468469"/>
            <a:ext cx="97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More in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Paper…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447800"/>
            <a:ext cx="8001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LR is a linear classifier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LR optimized by maximizing conditional likelihood or conditional posterior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no closed-form solution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concave </a:t>
            </a:r>
            <a:r>
              <a:rPr lang="en-US" sz="2000" dirty="0" smtClean="0">
                <a:latin typeface="cmsy10" pitchFamily="34" charset="0"/>
              </a:rPr>
              <a:t>!</a:t>
            </a:r>
            <a:r>
              <a:rPr lang="en-US" sz="2000" dirty="0" smtClean="0"/>
              <a:t> global optimum with gradient ascent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Gaussian Naïve Bayes with class-independent variances representationally equivalent to LR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 differs because of objective (loss)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general, NB and LR make different assumptions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NB: Features independent given class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assumption on P(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LR: Functional form of P(Y|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no assumption on P(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Convergence rates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GNB (usually) needs less data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(usually) gets to better solutions in the limit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Decision boundary: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71600" y="2285861"/>
            <a:ext cx="4318472" cy="609739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1600200" y="6076890"/>
            <a:ext cx="3470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(Linear Decision Boundary)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3736041"/>
            <a:ext cx="2761262" cy="274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1939378" y="5105400"/>
            <a:ext cx="2032989" cy="739446"/>
            <a:chOff x="1939378" y="5105400"/>
            <a:chExt cx="2032989" cy="739446"/>
          </a:xfrm>
        </p:grpSpPr>
        <p:pic>
          <p:nvPicPr>
            <p:cNvPr id="19" name="Picture 1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l="51504"/>
            <a:stretch>
              <a:fillRect/>
            </a:stretch>
          </p:blipFill>
          <p:spPr bwMode="auto">
            <a:xfrm>
              <a:off x="1939378" y="5105400"/>
              <a:ext cx="2032989" cy="6859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3520920" y="547551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57061" y="4191000"/>
            <a:ext cx="3048339" cy="728558"/>
            <a:chOff x="2057061" y="4191000"/>
            <a:chExt cx="3048339" cy="728558"/>
          </a:xfrm>
        </p:grpSpPr>
        <p:pic>
          <p:nvPicPr>
            <p:cNvPr id="22" name="Picture 2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2057061" y="4191000"/>
              <a:ext cx="3048339" cy="43133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3461658" y="4550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pic>
        <p:nvPicPr>
          <p:cNvPr id="26" name="Picture 2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7238999" y="3075063"/>
            <a:ext cx="1862545" cy="5063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36" name="Curved Connector 35"/>
          <p:cNvCxnSpPr/>
          <p:nvPr/>
        </p:nvCxnSpPr>
        <p:spPr>
          <a:xfrm rot="5400000">
            <a:off x="6667500" y="3924300"/>
            <a:ext cx="1371600" cy="5334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00400" y="3619125"/>
            <a:ext cx="211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- Labels are 0,1</a:t>
            </a:r>
            <a:endParaRPr lang="en-US" dirty="0"/>
          </a:p>
        </p:txBody>
      </p:sp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0" cstate="print"/>
          <a:srcRect r="53704" b="-15460"/>
          <a:stretch/>
        </p:blipFill>
        <p:spPr bwMode="auto">
          <a:xfrm>
            <a:off x="1243624" y="2263581"/>
            <a:ext cx="1524000" cy="537812"/>
          </a:xfrm>
          <a:prstGeom prst="rect">
            <a:avLst/>
          </a:prstGeom>
          <a:noFill/>
          <a:ln/>
          <a:effectLst/>
        </p:spPr>
      </p:pic>
      <p:sp>
        <p:nvSpPr>
          <p:cNvPr id="27" name="TextBox 26"/>
          <p:cNvSpPr txBox="1"/>
          <p:nvPr/>
        </p:nvSpPr>
        <p:spPr>
          <a:xfrm>
            <a:off x="3505200" y="4925644"/>
            <a:ext cx="3016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2438400"/>
            <a:ext cx="4318472" cy="60973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066282" y="3479221"/>
            <a:ext cx="4648718" cy="63557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1095156" y="4748822"/>
            <a:ext cx="4241772" cy="685878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5475514" y="4800600"/>
            <a:ext cx="626300" cy="739446"/>
            <a:chOff x="5475514" y="4800600"/>
            <a:chExt cx="626300" cy="739446"/>
          </a:xfrm>
        </p:grpSpPr>
        <p:pic>
          <p:nvPicPr>
            <p:cNvPr id="24" name="Picture 23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print"/>
            <a:srcRect l="89676"/>
            <a:stretch>
              <a:fillRect/>
            </a:stretch>
          </p:blipFill>
          <p:spPr bwMode="auto">
            <a:xfrm>
              <a:off x="5486400" y="4800600"/>
              <a:ext cx="432789" cy="6859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5475514" y="517071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61656" y="4855026"/>
              <a:ext cx="3401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en-US" sz="2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34266" y="5638800"/>
            <a:ext cx="2829076" cy="1066800"/>
            <a:chOff x="3234266" y="5410200"/>
            <a:chExt cx="2829076" cy="1066800"/>
          </a:xfrm>
        </p:grpSpPr>
        <p:pic>
          <p:nvPicPr>
            <p:cNvPr id="30" name="Picture 29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3234266" y="5672423"/>
              <a:ext cx="2785534" cy="70246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5486400" y="6096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48742" y="5410200"/>
              <a:ext cx="2514600" cy="10668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6" cstate="print"/>
          <a:srcRect l="55277" t="2622" r="-1573" b="-18082"/>
          <a:stretch/>
        </p:blipFill>
        <p:spPr bwMode="auto">
          <a:xfrm>
            <a:off x="1396024" y="3527678"/>
            <a:ext cx="1447800" cy="51092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6" cstate="print"/>
          <a:srcRect r="53704" b="-15460"/>
          <a:stretch/>
        </p:blipFill>
        <p:spPr bwMode="auto">
          <a:xfrm>
            <a:off x="1368672" y="2432488"/>
            <a:ext cx="1450728" cy="511955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6" cstate="print"/>
          <a:srcRect t="21001" r="53704" b="-15460"/>
          <a:stretch/>
        </p:blipFill>
        <p:spPr bwMode="auto">
          <a:xfrm>
            <a:off x="1399956" y="5091985"/>
            <a:ext cx="1450728" cy="41883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6" cstate="print"/>
          <a:srcRect l="55277" t="2622" r="-1573" b="-18082"/>
          <a:stretch/>
        </p:blipFill>
        <p:spPr bwMode="auto">
          <a:xfrm>
            <a:off x="1412168" y="4603756"/>
            <a:ext cx="1447800" cy="510921"/>
          </a:xfrm>
          <a:prstGeom prst="rect">
            <a:avLst/>
          </a:prstGeom>
          <a:noFill/>
          <a:ln/>
          <a:effectLst/>
        </p:spPr>
      </p:pic>
      <p:sp>
        <p:nvSpPr>
          <p:cNvPr id="22" name="TextBox 21"/>
          <p:cNvSpPr txBox="1"/>
          <p:nvPr/>
        </p:nvSpPr>
        <p:spPr>
          <a:xfrm>
            <a:off x="5477328" y="4635989"/>
            <a:ext cx="3016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77328" y="5711523"/>
            <a:ext cx="3016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1" y="1524000"/>
            <a:ext cx="8229600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to learn the parameters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,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 … </a:t>
            </a:r>
            <a:r>
              <a:rPr lang="en-US" sz="2800" b="1" dirty="0" err="1" smtClean="0">
                <a:solidFill>
                  <a:srgbClr val="C00000"/>
                </a:solidFill>
              </a:rPr>
              <a:t>w</a:t>
            </a:r>
            <a:r>
              <a:rPr lang="en-US" sz="2800" b="1" baseline="-25000" dirty="0" err="1" smtClean="0">
                <a:solidFill>
                  <a:srgbClr val="C00000"/>
                </a:solidFill>
              </a:rPr>
              <a:t>d</a:t>
            </a:r>
            <a:r>
              <a:rPr lang="en-US" sz="2800" b="1" dirty="0" smtClean="0">
                <a:solidFill>
                  <a:srgbClr val="C00000"/>
                </a:solidFill>
              </a:rPr>
              <a:t>? </a:t>
            </a:r>
            <a:r>
              <a:rPr lang="en-US" sz="2000" dirty="0" smtClean="0">
                <a:solidFill>
                  <a:srgbClr val="C00000"/>
                </a:solidFill>
              </a:rPr>
              <a:t>(d features)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Maximum Likelihood Estimates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2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But there is a problem … </a:t>
            </a:r>
          </a:p>
          <a:p>
            <a:r>
              <a:rPr lang="en-US" sz="2400" dirty="0"/>
              <a:t>Don’t have a model for P(X) or P(X|Y) – only for P(Y|X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t="9240" r="33302"/>
          <a:stretch>
            <a:fillRect/>
          </a:stretch>
        </p:blipFill>
        <p:spPr bwMode="auto">
          <a:xfrm>
            <a:off x="2971800" y="2238328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913469" y="2238328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682939" y="3581400"/>
            <a:ext cx="6061539" cy="85729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1" y="1524000"/>
            <a:ext cx="8229600" cy="510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to learn the parameters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,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 … </a:t>
            </a:r>
            <a:r>
              <a:rPr lang="en-US" sz="2800" b="1" dirty="0" err="1" smtClean="0">
                <a:solidFill>
                  <a:srgbClr val="C00000"/>
                </a:solidFill>
              </a:rPr>
              <a:t>w</a:t>
            </a:r>
            <a:r>
              <a:rPr lang="en-US" sz="2800" b="1" baseline="-25000" dirty="0" err="1" smtClean="0">
                <a:solidFill>
                  <a:srgbClr val="C00000"/>
                </a:solidFill>
              </a:rPr>
              <a:t>d</a:t>
            </a:r>
            <a:r>
              <a:rPr lang="en-US" sz="2800" b="1" dirty="0" smtClean="0">
                <a:solidFill>
                  <a:srgbClr val="C00000"/>
                </a:solidFill>
              </a:rPr>
              <a:t>?</a:t>
            </a:r>
            <a:r>
              <a:rPr lang="en-US" sz="2000" dirty="0">
                <a:solidFill>
                  <a:srgbClr val="C00000"/>
                </a:solidFill>
              </a:rPr>
              <a:t> (d features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Maximum (</a:t>
            </a:r>
            <a:r>
              <a:rPr lang="en-US" sz="2800" u="sng" dirty="0" smtClean="0"/>
              <a:t>Conditional</a:t>
            </a:r>
            <a:r>
              <a:rPr lang="en-US" sz="2800" dirty="0" smtClean="0"/>
              <a:t>) Likelihood Estimates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Discriminative philosophy</a:t>
            </a:r>
            <a:r>
              <a:rPr lang="en-US" sz="2400" dirty="0" smtClean="0"/>
              <a:t> – Don’t waste effort learning P(X), focus on P(Y|X) – that’s all that matters for classification!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t="9240" r="33302"/>
          <a:stretch>
            <a:fillRect/>
          </a:stretch>
        </p:blipFill>
        <p:spPr bwMode="auto">
          <a:xfrm>
            <a:off x="2971800" y="225131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913469" y="2251310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585594" y="3505200"/>
            <a:ext cx="6256228" cy="857264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9362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Expressing Conditional log Likelihood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6164" y="1524000"/>
            <a:ext cx="442803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0126" y="2290763"/>
            <a:ext cx="4287874" cy="5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00225" y="3389312"/>
            <a:ext cx="7894337" cy="1554859"/>
          </a:xfrm>
          <a:prstGeom prst="rect">
            <a:avLst/>
          </a:prstGeom>
          <a:noFill/>
          <a:ln/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3400" y="5244405"/>
            <a:ext cx="8229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Bad </a:t>
            </a:r>
            <a:r>
              <a:rPr lang="en-US" sz="2400" dirty="0">
                <a:solidFill>
                  <a:srgbClr val="FF0000"/>
                </a:solidFill>
              </a:rPr>
              <a:t>news</a:t>
            </a:r>
            <a:r>
              <a:rPr lang="en-US" sz="2400" dirty="0"/>
              <a:t>: no closed-form solution to </a:t>
            </a:r>
            <a:r>
              <a:rPr lang="en-US" sz="2400" dirty="0" smtClean="0"/>
              <a:t>maximize </a:t>
            </a:r>
            <a:r>
              <a:rPr lang="en-US" sz="2400" i="1" dirty="0" smtClean="0"/>
              <a:t>l</a:t>
            </a:r>
            <a:r>
              <a:rPr lang="en-US" sz="2400" dirty="0" smtClean="0"/>
              <a:t>(</a:t>
            </a:r>
            <a:r>
              <a:rPr lang="en-US" sz="2400" b="1" dirty="0" smtClean="0"/>
              <a:t>w</a:t>
            </a:r>
            <a:r>
              <a:rPr lang="en-US" sz="2400" dirty="0" smtClean="0"/>
              <a:t>)</a:t>
            </a:r>
            <a:endParaRPr lang="en-US" sz="2400" dirty="0">
              <a:latin typeface="cmsy10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9900"/>
                </a:solidFill>
              </a:rPr>
              <a:t>Good news</a:t>
            </a:r>
            <a:r>
              <a:rPr lang="en-US" sz="2400" dirty="0"/>
              <a:t>:  </a:t>
            </a:r>
            <a:r>
              <a:rPr lang="en-US" sz="2400" i="1" dirty="0"/>
              <a:t>l</a:t>
            </a:r>
            <a:r>
              <a:rPr lang="en-US" sz="2400" dirty="0"/>
              <a:t>(</a:t>
            </a:r>
            <a:r>
              <a:rPr lang="en-US" sz="2400" b="1" dirty="0"/>
              <a:t>w</a:t>
            </a:r>
            <a:r>
              <a:rPr lang="en-US" sz="2400" dirty="0"/>
              <a:t>) is concave function of </a:t>
            </a:r>
            <a:r>
              <a:rPr lang="en-US" sz="2400" b="1" dirty="0"/>
              <a:t>w </a:t>
            </a:r>
            <a:r>
              <a:rPr lang="en-US" sz="2400" b="1" dirty="0">
                <a:latin typeface="cmsy10" pitchFamily="34" charset="0"/>
              </a:rPr>
              <a:t>!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/>
              <a:t>	 </a:t>
            </a:r>
            <a:r>
              <a:rPr lang="en-US" sz="2400" dirty="0" smtClean="0"/>
              <a:t>  concave </a:t>
            </a:r>
            <a:r>
              <a:rPr lang="en-US" sz="2400" dirty="0"/>
              <a:t>functions easy to </a:t>
            </a:r>
            <a:r>
              <a:rPr lang="en-US" sz="2400" dirty="0" smtClean="0"/>
              <a:t>maximize (unique maximum)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Concave 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957102" y="1447800"/>
            <a:ext cx="2519498" cy="2502969"/>
          </a:xfrm>
          <a:custGeom>
            <a:avLst/>
            <a:gdLst>
              <a:gd name="connsiteX0" fmla="*/ 0 w 1580861"/>
              <a:gd name="connsiteY0" fmla="*/ 1931927 h 1931927"/>
              <a:gd name="connsiteX1" fmla="*/ 824210 w 1580861"/>
              <a:gd name="connsiteY1" fmla="*/ 1 h 1931927"/>
              <a:gd name="connsiteX2" fmla="*/ 1580861 w 1580861"/>
              <a:gd name="connsiteY2" fmla="*/ 1918417 h 193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0861" h="1931927">
                <a:moveTo>
                  <a:pt x="0" y="1931927"/>
                </a:moveTo>
                <a:cubicBezTo>
                  <a:pt x="280366" y="967090"/>
                  <a:pt x="560733" y="2253"/>
                  <a:pt x="824210" y="1"/>
                </a:cubicBezTo>
                <a:cubicBezTo>
                  <a:pt x="1087687" y="-2251"/>
                  <a:pt x="1580861" y="1918417"/>
                  <a:pt x="1580861" y="191841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1447800"/>
            <a:ext cx="1054999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(w)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912143" y="4202475"/>
            <a:ext cx="644956" cy="59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19149" y="4202475"/>
            <a:ext cx="291465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67200" y="1524000"/>
            <a:ext cx="42672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 function l(w) is called </a:t>
            </a:r>
            <a:r>
              <a:rPr lang="en-US" sz="2400" b="1" dirty="0" smtClean="0"/>
              <a:t>concave</a:t>
            </a:r>
            <a:r>
              <a:rPr lang="en-US" sz="2400" dirty="0" smtClean="0"/>
              <a:t> if the line joining two points f(w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),f(w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on the function does not go above the function on the interval [w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,w</a:t>
            </a:r>
            <a:r>
              <a:rPr lang="en-US" sz="2400" baseline="-25000" dirty="0" smtClean="0"/>
              <a:t>2</a:t>
            </a:r>
            <a:r>
              <a:rPr lang="en-US" sz="2400" dirty="0"/>
              <a:t>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43927" y="4114800"/>
            <a:ext cx="50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63127" y="4114800"/>
            <a:ext cx="50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r>
              <a:rPr lang="en-US" sz="2400" baseline="-25000" dirty="0"/>
              <a:t>2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371600" y="2209800"/>
            <a:ext cx="1447800" cy="762000"/>
          </a:xfrm>
          <a:prstGeom prst="line">
            <a:avLst/>
          </a:prstGeom>
          <a:ln w="38100" cmpd="sng">
            <a:solidFill>
              <a:srgbClr val="FF66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5645" y="2590800"/>
            <a:ext cx="765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(w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766269" y="1828800"/>
            <a:ext cx="765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(w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48200" y="3581400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AA0202"/>
                </a:solidFill>
                <a:latin typeface="Comic Sans MS"/>
                <a:cs typeface="Comic Sans MS"/>
              </a:rPr>
              <a:t>(Strictly) Concave functions have a unique maximum!</a:t>
            </a:r>
            <a:endParaRPr lang="en-US" sz="2200" dirty="0">
              <a:solidFill>
                <a:srgbClr val="AA0202"/>
              </a:solidFill>
              <a:latin typeface="Comic Sans MS"/>
              <a:cs typeface="Comic Sans MS"/>
            </a:endParaRPr>
          </a:p>
        </p:txBody>
      </p:sp>
      <p:sp>
        <p:nvSpPr>
          <p:cNvPr id="18" name="Freeform 17"/>
          <p:cNvSpPr/>
          <p:nvPr/>
        </p:nvSpPr>
        <p:spPr>
          <a:xfrm flipV="1">
            <a:off x="1524000" y="5257800"/>
            <a:ext cx="1295400" cy="978969"/>
          </a:xfrm>
          <a:custGeom>
            <a:avLst/>
            <a:gdLst>
              <a:gd name="connsiteX0" fmla="*/ 0 w 1580861"/>
              <a:gd name="connsiteY0" fmla="*/ 1931927 h 1931927"/>
              <a:gd name="connsiteX1" fmla="*/ 824210 w 1580861"/>
              <a:gd name="connsiteY1" fmla="*/ 1 h 1931927"/>
              <a:gd name="connsiteX2" fmla="*/ 1580861 w 1580861"/>
              <a:gd name="connsiteY2" fmla="*/ 1918417 h 193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0861" h="1931927">
                <a:moveTo>
                  <a:pt x="0" y="1931927"/>
                </a:moveTo>
                <a:cubicBezTo>
                  <a:pt x="280366" y="967090"/>
                  <a:pt x="560733" y="2253"/>
                  <a:pt x="824210" y="1"/>
                </a:cubicBezTo>
                <a:cubicBezTo>
                  <a:pt x="1087687" y="-2251"/>
                  <a:pt x="1580861" y="1918417"/>
                  <a:pt x="1580861" y="191841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114800" y="5181600"/>
            <a:ext cx="1219200" cy="914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2090186">
            <a:off x="6712843" y="5120280"/>
            <a:ext cx="1206190" cy="932188"/>
          </a:xfrm>
          <a:custGeom>
            <a:avLst/>
            <a:gdLst>
              <a:gd name="connsiteX0" fmla="*/ 71212 w 1206190"/>
              <a:gd name="connsiteY0" fmla="*/ 932188 h 932188"/>
              <a:gd name="connsiteX1" fmla="*/ 111747 w 1206190"/>
              <a:gd name="connsiteY1" fmla="*/ 364769 h 932188"/>
              <a:gd name="connsiteX2" fmla="*/ 1125120 w 1206190"/>
              <a:gd name="connsiteY2" fmla="*/ 837618 h 932188"/>
              <a:gd name="connsiteX3" fmla="*/ 1071073 w 1206190"/>
              <a:gd name="connsiteY3" fmla="*/ 135099 h 932188"/>
              <a:gd name="connsiteX4" fmla="*/ 1206190 w 1206190"/>
              <a:gd name="connsiteY4" fmla="*/ 0 h 9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190" h="932188">
                <a:moveTo>
                  <a:pt x="71212" y="932188"/>
                </a:moveTo>
                <a:cubicBezTo>
                  <a:pt x="3654" y="656359"/>
                  <a:pt x="-63904" y="380531"/>
                  <a:pt x="111747" y="364769"/>
                </a:cubicBezTo>
                <a:cubicBezTo>
                  <a:pt x="287398" y="349007"/>
                  <a:pt x="965232" y="875896"/>
                  <a:pt x="1125120" y="837618"/>
                </a:cubicBezTo>
                <a:cubicBezTo>
                  <a:pt x="1285008" y="799340"/>
                  <a:pt x="1057561" y="274702"/>
                  <a:pt x="1071073" y="135099"/>
                </a:cubicBezTo>
                <a:cubicBezTo>
                  <a:pt x="1084585" y="-4504"/>
                  <a:pt x="1104853" y="9006"/>
                  <a:pt x="1206190" y="0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676400" y="6243935"/>
            <a:ext cx="109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Convex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76600" y="6248400"/>
            <a:ext cx="3169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Both Concave &amp; Convex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6934200" y="624840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Neither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722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log \frac{P(Y=0|X)}{P(Y=1|X)} = w_0 + \sum_i w_i X_i \stackrel{0}{\gtrless}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5"/>
  <p:tag name="PICTUREFILESIZE" val="102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Rightarrow P(Y=0|X) = \frac{\exp(w_0 + \sum_i w_i X_i)}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3"/>
  <p:tag name="PICTUREFILESIZE" val="1234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Rightarrow \frac{P(Y=0|X)}{P(Y=1|X)} = \exp(w_0 + \sum_i w_i X_i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7"/>
  <p:tag name="PICTUREFILESIZE" val="1043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Rightarrow w_0 + \sum_i w_i X_i \ \ \stackrel{0}\gtrless \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3"/>
  <p:tag name="PICTUREFILESIZE" val="50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log \frac{P(Y=0|X)}{P(Y=1|X)} = w_0 + \sum_i w_i X_i \stackrel{0}{\gtrless}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5"/>
  <p:tag name="PICTUREFILESIZE" val="102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athbf{w}}_{MLE} &amp; = &amp; \arg\max_{\mathbf{w}} \ \prod^n_{j=1} P(X^{(j)},Y^{(j)} \mid \mathbf{w}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03"/>
  <p:tag name="PICTUREFILESIZE" val="2492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athbf{w}}_{MCLE} &amp; = &amp; \arg\max_{\mathbf{w}} \ \prod^n_{j=1} P(Y^{(j)} \mid X^{(j)}, \mathbf{w}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6"/>
  <p:tag name="PICTUREFILESIZE" val="2588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0|{\bf X}, {\bf w}) = \frac{1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2187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1|{\bf X},{\bf w}) = \frac{exp (w_0 + \sum_i w_i X_i)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3186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}&#10; l({\bf w}) &amp;\equiv&amp; \ln \prod_{j} P(y^j | {\bf x}^j, {\bf w}) \nonumber \\&#10;&amp;=&amp; \sum_{j} \left[y^j (w_0 + \sum_i^d w_i x^j_i)  -  \ln (1 + exp(w_0 + \sum_i^d w_i x^j_i))\right] \nonumber&#10;\end{eqnarray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84"/>
  <p:tag name="PICTUREFILESIZE" val="5137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w_i^{(t+1)} \leftarrow w_i^{(t)} + \eta \left. \frac{\partial l({\bf w})}{\partial w_i}\right |_t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82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Delta{\bf w} = \eta \nabla_{\bf w} l({\bf w})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153"/>
  <p:tag name="PICTUREFILESIZE" val="809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0^{(t+1)} \leftarrow w_0^{(t)} + \eta  \sum_j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4"/>
  <p:tag name="PICTUREFILESIZE" val="2559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0^{(t+1)} \leftarrow w_0^{(t)} + \eta  \sum_j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4"/>
  <p:tag name="PICTUREFILESIZE" val="2559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w_i^{(t+1)} \leftarrow w_i^{(t)} + \eta \left. \frac{\partial l({\bf w})}{\partial w_i}\right |_t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82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}&#10; l({\bf w}) &amp;\equiv&amp; \ln \prod_{j} P(y^j | {\bf x}^j, {\bf w}) \nonumber \\&#10;&amp;=&amp; \sum_{j} \left[y^j (w_0 + \sum_i^d w_i x^j_i)  -  \ln (1 + exp(w_0 + \sum_i^d w_i x^j_i))\right] \nonumber&#10;\end{eqnarray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84"/>
  <p:tag name="PICTUREFILESIZE" val="5137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 \sum_j x^j_i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741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0^{(t+1)} \leftarrow w_0^{(t)} + \eta  \sum_j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4"/>
  <p:tag name="PICTUREFILESIZE" val="2559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{\bf w}\mid Y,{\bf X}) &amp; \propto &amp; {P(Y \mid {\bf X},{\bf w})p({\bf w})}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13"/>
  <p:tag name="PICTUREFILESIZE" val="158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{\bf w}) = \prod_i \frac{1}{\kappa \sqrt{2\pi}} \ \ e^{\frac{-w_i^2}{2\kapp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2"/>
  <p:tag name="PICTUREFILESIZE" val="1514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sum^n_{j=1 }\ln P(y^j \mid {\bf x}^j, {\bf w}) - \sum^d_{i=1} \frac{w_i^2}{2\kappa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7"/>
  <p:tag name="PICTUREFILESIZE" val="2998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{\bf w}) = \prod_i \frac{1}{\kappa \sqrt{2\pi}} \ \ e^{\frac{-w_i^2}{2\kapp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2"/>
  <p:tag name="PICTUREFILESIZE" val="1514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\partial}{\partial w_i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7"/>
  <p:tag name="PICTUREFILESIZE" val="2056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1+ exp(-z) }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0"/>
  <p:tag name="PICTUREFILESIZE" val="628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\partial}{\partial w_i} \ln p({\bf w}) +\frac{\partial}{\partial w_i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3"/>
  <p:tag name="PICTUREFILESIZE" val="2591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propto \frac{-w_i}{\kappa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2"/>
  <p:tag name="PICTUREFILESIZE" val="457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5"/>
  <p:tag name="PICTUREFILESIZE" val="2116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 \sum_j x^j_i [y^j - {P}(Y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67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\left\{ - \frac{1}{\kappa^2}w_i^{(t)} + \sum_j x^j_i [y^j - {P}(Y =1 \mid {\bf x}^j, {\bf w}^{(t)})] \right\}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00"/>
  <p:tag name="PICTUREFILESIZE" val="3762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\exp(w_{k0} + \sum_{i=1}^d w_{ki} X_{i})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88"/>
  <p:tag name="PICTUREFILESIZE" val="4299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1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5"/>
  <p:tag name="PICTUREFILESIZE" val="301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1+ exp(-z) }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0"/>
  <p:tag name="PICTUREFILESIZE" val="628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w_0 + \sum_i w_i X_i =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83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log \frac{P(Y=0|X)}{P(Y=1|X)} = w_0 + \sum_i w_i X_i \stackrel{0}{\gtrless}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5"/>
  <p:tag name="PICTUREFILESIZE" val="1021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5"/>
  <p:tag name="PICTUREFILESIZE" val="2116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w_i^{(t+1)} \leftarrow w_i^{(t)} + \eta \left. \frac{\partial l({\bf w})}{\partial w_i}\right |_t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822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Delta{\bf w} = \eta \nabla_{\bf w} l({\bf w})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153"/>
  <p:tag name="PICTUREFILESIZE" val="809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5"/>
  <p:tag name="PICTUREFILESIZE" val="2116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 \sum_j x^j_i [y^j - {P}(Y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671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\left\{ - \frac{1}{\kappa^2}w_i^{(t)} + \sum_j x^j_i [y^j - {P}(Y =1 \mid {\bf x}^j, {\bf w}^{(t)})] \right\}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00"/>
  <p:tag name="PICTUREFILESIZE" val="3762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\exp(w_{k0} + \sum_{i=1}^d w_{ki} X_{i})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88"/>
  <p:tag name="PICTUREFILESIZE" val="4299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w_0 + \sum_i w_i X_i =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83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1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5"/>
  <p:tag name="PICTUREFILESIZE" val="3014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\infty} \sim \epsilon_{\mbox{\tiny Gen},\infty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4"/>
  <p:tag name="PICTUREFILESIZE" val="242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\infty} &lt; \epsilon_{\mbox{\tiny Gen},\infty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4"/>
  <p:tag name="PICTUREFILESIZE" val="250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n} \leq \epsilon_{\mbox{\tiny Dis},\infty} + O\left(\sqrt{\frac{d}{n}}\right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1"/>
  <p:tag name="PICTUREFILESIZE" val="592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Gen},n} \leq \epsilon_{\mbox{\tiny Gen},\infty} + O\left(\sqrt{\frac{\log d}{n}}\right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7"/>
  <p:tag name="PICTUREFILESIZE" val="68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19568</TotalTime>
  <Words>1418</Words>
  <Application>Microsoft Macintosh PowerPoint</Application>
  <PresentationFormat>On-screen Show (4:3)</PresentationFormat>
  <Paragraphs>354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1_Office Theme</vt:lpstr>
      <vt:lpstr>Logistic Regression</vt:lpstr>
      <vt:lpstr>Discriminative Classifiers</vt:lpstr>
      <vt:lpstr>Logistic Regression</vt:lpstr>
      <vt:lpstr>Logistic Regression is a Linear Classifier!</vt:lpstr>
      <vt:lpstr>Logistic Regression is a Linear Classifier!</vt:lpstr>
      <vt:lpstr>Training Logistic Regression</vt:lpstr>
      <vt:lpstr>Training Logistic Regression</vt:lpstr>
      <vt:lpstr>Expressing Conditional log Likelihood</vt:lpstr>
      <vt:lpstr>Concave function</vt:lpstr>
      <vt:lpstr>Optimizing concave function</vt:lpstr>
      <vt:lpstr>Gradient Ascent for Logistic Regression</vt:lpstr>
      <vt:lpstr>Gradient Ascent for Logistic Regression</vt:lpstr>
      <vt:lpstr>Effect of step-size h</vt:lpstr>
      <vt:lpstr>That’s all M(C)LE. How about M(C)AP?</vt:lpstr>
      <vt:lpstr>M(C)AP – Gradient</vt:lpstr>
      <vt:lpstr>M(C)LE vs. M(C)AP</vt:lpstr>
      <vt:lpstr>Logistic Regression for more than 2 classes</vt:lpstr>
      <vt:lpstr>Logistic Regression</vt:lpstr>
      <vt:lpstr>Logistic Regression</vt:lpstr>
      <vt:lpstr>Logistic Regression is a Linear Classifier!</vt:lpstr>
      <vt:lpstr>Training Logistic Regression</vt:lpstr>
      <vt:lpstr>Optimizing concave function</vt:lpstr>
      <vt:lpstr>M(C)LE vs. M(C)AP</vt:lpstr>
      <vt:lpstr>Logistic Regression for more than 2 classes</vt:lpstr>
      <vt:lpstr>PowerPoint Presentation</vt:lpstr>
      <vt:lpstr>Decision Boundary of Bayes &amp; Naïve Bayes Classifiers</vt:lpstr>
      <vt:lpstr>Gaussian Naïve Bayes vs. Logistic Regression</vt:lpstr>
      <vt:lpstr>Gaussian Naïve Bayes vs. Logistic Regression</vt:lpstr>
      <vt:lpstr>Gaussian Naïve Bayes vs. Logistic Regression</vt:lpstr>
      <vt:lpstr>Gaussian Naïve Bayes vs. Logistic Regression</vt:lpstr>
      <vt:lpstr>Naïve Bayes vs Logistic Regression</vt:lpstr>
      <vt:lpstr>Experimental Comparison (Ng-Jordan’01)</vt:lpstr>
      <vt:lpstr>What you should know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934</cp:revision>
  <dcterms:created xsi:type="dcterms:W3CDTF">2009-10-22T01:36:55Z</dcterms:created>
  <dcterms:modified xsi:type="dcterms:W3CDTF">2016-02-02T15:31:23Z</dcterms:modified>
</cp:coreProperties>
</file>