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36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EA1C5-F21A-E244-8620-CF77B0782CE7}" type="datetimeFigureOut">
              <a:rPr lang="en-US" smtClean="0"/>
              <a:t>2/18/16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53ECB-F5C9-4147-B372-F3AF2549D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241D38-07EE-4DC4-A884-D56995D4A994}" type="slidenum">
              <a:rPr lang="en-US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E68BA-6127-4747-BC57-1C28B245DCD6}" type="slidenum">
              <a:rPr lang="en-US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C7A807-345A-4C22-B58F-F269C01C119C}" type="slidenum">
              <a:rPr lang="en-US">
                <a:solidFill>
                  <a:prstClr val="black"/>
                </a:solidFill>
                <a:latin typeface="Calibri"/>
              </a:rPr>
              <a:pPr/>
              <a:t>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74A56-E34D-4219-B31D-3DC22D96A01C}" type="slidenum">
              <a:rPr lang="en-US">
                <a:solidFill>
                  <a:prstClr val="black"/>
                </a:solidFill>
                <a:latin typeface="Calibri"/>
              </a:rPr>
              <a:pPr/>
              <a:t>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7798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838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96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9118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5266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0273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4543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804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29744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563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814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45769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0639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900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0030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80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1009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298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5409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389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214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512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2/13/16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747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2152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25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91425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7" algn="l" defTabSz="91425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4" indent="-228564" algn="l" defTabSz="91425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4" algn="l" defTabSz="91425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3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png"/><Relationship Id="rId12" Type="http://schemas.openxmlformats.org/officeDocument/2006/relationships/image" Target="../media/image7.emf"/><Relationship Id="rId13" Type="http://schemas.openxmlformats.org/officeDocument/2006/relationships/image" Target="../media/image8.emf"/><Relationship Id="rId14" Type="http://schemas.openxmlformats.org/officeDocument/2006/relationships/image" Target="../media/image9.emf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9" Type="http://schemas.openxmlformats.org/officeDocument/2006/relationships/image" Target="../media/image4.png"/><Relationship Id="rId10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k-NN (k-Nearest Neighbor) Classifier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0892" y="3257252"/>
            <a:ext cx="4070946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2800" dirty="0">
                <a:solidFill>
                  <a:prstClr val="black"/>
                </a:solidFill>
                <a:latin typeface="Calibri"/>
              </a:rPr>
              <a:t>Aarti Singh</a:t>
            </a:r>
          </a:p>
          <a:p>
            <a:pPr algn="ctr"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Co-instructor: Barnabas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Poczos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Machine Learning 10-401</a:t>
            </a:r>
          </a:p>
          <a:p>
            <a:pPr algn="ctr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Feb 18 , 2016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0147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What is the best k?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143000" y="2514600"/>
            <a:ext cx="3581400" cy="3124200"/>
            <a:chOff x="4895050" y="1980362"/>
            <a:chExt cx="3657600" cy="3736857"/>
          </a:xfrm>
        </p:grpSpPr>
        <p:pic>
          <p:nvPicPr>
            <p:cNvPr id="37" name="Picture 36" descr="Figure2.27b.jpg"/>
            <p:cNvPicPr>
              <a:picLocks noChangeAspect="1"/>
            </p:cNvPicPr>
            <p:nvPr/>
          </p:nvPicPr>
          <p:blipFill>
            <a:blip r:embed="rId2" cstate="print"/>
            <a:srcRect b="7434"/>
            <a:stretch>
              <a:fillRect/>
            </a:stretch>
          </p:blipFill>
          <p:spPr>
            <a:xfrm>
              <a:off x="4895050" y="1980362"/>
              <a:ext cx="3657600" cy="357190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6306390" y="5347887"/>
              <a:ext cx="1143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dirty="0">
                  <a:solidFill>
                    <a:prstClr val="black"/>
                  </a:solidFill>
                  <a:latin typeface="CMMI10" pitchFamily="34" charset="2"/>
                </a:rPr>
                <a:t>K</a:t>
              </a:r>
              <a:r>
                <a:rPr lang="en-GB" dirty="0">
                  <a:solidFill>
                    <a:prstClr val="black"/>
                  </a:solidFill>
                  <a:latin typeface="CMR12" pitchFamily="34" charset="2"/>
                </a:rPr>
                <a:t> = 1</a:t>
              </a:r>
              <a:endParaRPr lang="en-GB" dirty="0">
                <a:solidFill>
                  <a:prstClr val="black"/>
                </a:solidFill>
                <a:latin typeface="CMR12" pitchFamily="34" charset="2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781800" y="1752600"/>
            <a:ext cx="1229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err="1">
                <a:solidFill>
                  <a:prstClr val="black"/>
                </a:solidFill>
                <a:latin typeface="Calibri"/>
              </a:rPr>
              <a:t>Voronoi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Diagram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828" t="3828" r="4306" b="4306"/>
          <a:stretch>
            <a:fillRect/>
          </a:stretch>
        </p:blipFill>
        <p:spPr bwMode="auto">
          <a:xfrm>
            <a:off x="6324600" y="28956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09600" y="1676400"/>
            <a:ext cx="745152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1-NN classifier decision boundary</a:t>
            </a: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As k increases, boundary becomes smoother (less jagged).</a:t>
            </a:r>
          </a:p>
        </p:txBody>
      </p:sp>
    </p:spTree>
    <p:extLst>
      <p:ext uri="{BB962C8B-B14F-4D97-AF65-F5344CB8AC3E}">
        <p14:creationId xmlns:p14="http://schemas.microsoft.com/office/powerpoint/2010/main" val="3098151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is the best </a:t>
            </a:r>
            <a:r>
              <a:rPr lang="en-US" b="1" dirty="0" smtClean="0">
                <a:solidFill>
                  <a:srgbClr val="C00000"/>
                </a:solidFill>
              </a:rPr>
              <a:t>k?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797" y="1828800"/>
            <a:ext cx="79948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Approximation vs. Stability Tradeoff</a:t>
            </a: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Larger K =&gt; predicted label is more stable </a:t>
            </a:r>
          </a:p>
          <a:p>
            <a:pPr marL="342900" indent="-342900" defTabSz="9144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Smaller K =&gt; predicted label can approximate best classifier well</a:t>
            </a: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9491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C00000"/>
                </a:solidFill>
                <a:latin typeface="Calibri"/>
              </a:rPr>
              <a:t>Non-parametric methods</a:t>
            </a:r>
            <a:endParaRPr lang="en-US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1509" y="1981200"/>
            <a:ext cx="665709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800" dirty="0">
                <a:solidFill>
                  <a:prstClr val="black"/>
                </a:solidFill>
                <a:latin typeface="Calibri"/>
              </a:rPr>
              <a:t>Aka Instance-based/Memory-based learners</a:t>
            </a:r>
          </a:p>
          <a:p>
            <a:pPr defTabSz="914400"/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 marL="457200" indent="-457200" defTabSz="914400">
              <a:buFont typeface="Wingdings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Decision Trees</a:t>
            </a:r>
          </a:p>
          <a:p>
            <a:pPr marL="457200" indent="-457200" defTabSz="914400">
              <a:buFont typeface="Wingdings" charset="2"/>
              <a:buChar char="Ø"/>
            </a:pP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 marL="457200" indent="-457200" defTabSz="914400">
              <a:buFont typeface="Wingdings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k-Nearest Neighbors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556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Parametric methods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Assume some </a:t>
            </a:r>
            <a:r>
              <a:rPr lang="en-US" sz="2400" dirty="0" smtClean="0"/>
              <a:t>model </a:t>
            </a:r>
            <a:r>
              <a:rPr lang="en-US" sz="2400" dirty="0" smtClean="0"/>
              <a:t>(Gaussian, Bernoulli, Multinomial, logistic, </a:t>
            </a:r>
            <a:r>
              <a:rPr lang="en-US" sz="2400" dirty="0" smtClean="0"/>
              <a:t>network of logistic units, </a:t>
            </a:r>
            <a:r>
              <a:rPr lang="en-US" sz="2400" dirty="0" smtClean="0"/>
              <a:t>Linear</a:t>
            </a:r>
            <a:r>
              <a:rPr lang="en-US" sz="2400" dirty="0" smtClean="0"/>
              <a:t>, Quadratic) </a:t>
            </a:r>
            <a:r>
              <a:rPr lang="en-US" sz="2400" dirty="0" smtClean="0"/>
              <a:t>with fixed number of parameters</a:t>
            </a:r>
          </a:p>
          <a:p>
            <a:pPr lvl="1"/>
            <a:r>
              <a:rPr lang="en-US" sz="2400" dirty="0" smtClean="0"/>
              <a:t>Gaussian Bayes, Naïve Bayes, Logistic Regression, Perceptron, Neural Networks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r>
              <a:rPr lang="en-US" sz="2400" dirty="0" smtClean="0"/>
              <a:t>Estimate parameters (</a:t>
            </a:r>
            <a:r>
              <a:rPr lang="en-US" sz="2400" dirty="0" smtClean="0">
                <a:latin typeface="Symbol" pitchFamily="18" charset="2"/>
              </a:rPr>
              <a:t>m,s</a:t>
            </a:r>
            <a:r>
              <a:rPr lang="en-US" sz="2400" baseline="30000" dirty="0" smtClean="0">
                <a:latin typeface="Symbol" pitchFamily="18" charset="2"/>
              </a:rPr>
              <a:t>2</a:t>
            </a:r>
            <a:r>
              <a:rPr lang="en-US" sz="2400" dirty="0" smtClean="0">
                <a:latin typeface="Symbol" pitchFamily="18" charset="2"/>
              </a:rPr>
              <a:t>,q</a:t>
            </a:r>
            <a:r>
              <a:rPr lang="en-US" sz="2400" dirty="0" smtClean="0"/>
              <a:t>,w,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) using MLE/MAP and plug in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00B050"/>
                </a:solidFill>
              </a:rPr>
              <a:t>Pro</a:t>
            </a:r>
            <a:r>
              <a:rPr lang="en-US" sz="2400" dirty="0" smtClean="0"/>
              <a:t> – need few data points to learn parameters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Con</a:t>
            </a:r>
            <a:r>
              <a:rPr lang="en-US" sz="2400" dirty="0" smtClean="0"/>
              <a:t> – Strong distributional assumptions, not satisfied in practice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954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Non-Parametric methods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Typically don’t make any distributional assumptions</a:t>
            </a:r>
          </a:p>
          <a:p>
            <a:r>
              <a:rPr lang="en-US" sz="2400" dirty="0" smtClean="0"/>
              <a:t>As we have more data, we should be able to learn more complex models</a:t>
            </a:r>
          </a:p>
          <a:p>
            <a:r>
              <a:rPr lang="en-US" sz="2400" dirty="0" smtClean="0"/>
              <a:t>Let number of parameters scale with number of training data </a:t>
            </a:r>
          </a:p>
          <a:p>
            <a:endParaRPr lang="en-US" sz="2400" dirty="0" smtClean="0"/>
          </a:p>
          <a:p>
            <a:r>
              <a:rPr lang="en-US" sz="2400" dirty="0" smtClean="0"/>
              <a:t>Some </a:t>
            </a:r>
            <a:r>
              <a:rPr lang="en-US" sz="2400" dirty="0" smtClean="0"/>
              <a:t>nonparametric methods </a:t>
            </a:r>
          </a:p>
          <a:p>
            <a:pPr lvl="1"/>
            <a:r>
              <a:rPr lang="en-US" sz="2400" dirty="0" smtClean="0"/>
              <a:t>Decision Trees</a:t>
            </a:r>
          </a:p>
          <a:p>
            <a:pPr lvl="1"/>
            <a:r>
              <a:rPr lang="en-US" sz="2400" dirty="0" smtClean="0"/>
              <a:t>k-NN (k-Nearest Neighbor) Classifier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8542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Summary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Parametric </a:t>
            </a:r>
            <a:r>
              <a:rPr lang="en-US" sz="2600" dirty="0" err="1" smtClean="0"/>
              <a:t>vs</a:t>
            </a:r>
            <a:r>
              <a:rPr lang="en-US" sz="2600" dirty="0" smtClean="0"/>
              <a:t> Nonparametric approaches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2179637"/>
            <a:ext cx="7467600" cy="3078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defTabSz="9144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Nonparametric models place very mild assumptions on the data distribution and provide good models for complex data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	Parametric models rely on very strong (simplistic) distributional assumptions</a:t>
            </a:r>
          </a:p>
          <a:p>
            <a:pPr marL="342900" indent="-342900" algn="ctr" defTabSz="914400">
              <a:spcBef>
                <a:spcPct val="20000"/>
              </a:spcBef>
              <a:defRPr/>
            </a:pPr>
            <a:endParaRPr lang="en-GB" sz="24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 defTabSz="9144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Nonparametric models requires storing and computing with the entire data set. 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	Parametric models, once fitted, are much more efficient in terms of storage and computation.</a:t>
            </a:r>
          </a:p>
        </p:txBody>
      </p:sp>
    </p:spTree>
    <p:extLst>
      <p:ext uri="{BB962C8B-B14F-4D97-AF65-F5344CB8AC3E}">
        <p14:creationId xmlns:p14="http://schemas.microsoft.com/office/powerpoint/2010/main" val="3751039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2819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C00000"/>
                </a:solidFill>
                <a:latin typeface="Calibri"/>
              </a:rPr>
              <a:t>Judging </a:t>
            </a:r>
            <a:r>
              <a:rPr lang="en-US" b="1" dirty="0" err="1" smtClean="0">
                <a:solidFill>
                  <a:srgbClr val="C00000"/>
                </a:solidFill>
                <a:latin typeface="Calibri"/>
              </a:rPr>
              <a:t>Overfitting</a:t>
            </a:r>
            <a:endParaRPr lang="en-US" b="1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4984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18"/>
          <p:cNvGrpSpPr/>
          <p:nvPr/>
        </p:nvGrpSpPr>
        <p:grpSpPr>
          <a:xfrm>
            <a:off x="533403" y="1261110"/>
            <a:ext cx="8457543" cy="3310890"/>
            <a:chOff x="685802" y="2461260"/>
            <a:chExt cx="8457543" cy="3310890"/>
          </a:xfrm>
        </p:grpSpPr>
        <p:grpSp>
          <p:nvGrpSpPr>
            <p:cNvPr id="6" name="Group 301"/>
            <p:cNvGrpSpPr/>
            <p:nvPr/>
          </p:nvGrpSpPr>
          <p:grpSpPr>
            <a:xfrm rot="16200000">
              <a:off x="1085877" y="2506716"/>
              <a:ext cx="2895600" cy="2804688"/>
              <a:chOff x="2438400" y="2640624"/>
              <a:chExt cx="2411414" cy="2326174"/>
            </a:xfrm>
          </p:grpSpPr>
          <p:grpSp>
            <p:nvGrpSpPr>
              <p:cNvPr id="7" name="Group 253"/>
              <p:cNvGrpSpPr/>
              <p:nvPr/>
            </p:nvGrpSpPr>
            <p:grpSpPr>
              <a:xfrm>
                <a:off x="2438400" y="2698751"/>
                <a:ext cx="2411414" cy="2262188"/>
                <a:chOff x="1543054" y="2698751"/>
                <a:chExt cx="2411414" cy="2262188"/>
              </a:xfrm>
            </p:grpSpPr>
            <p:grpSp>
              <p:nvGrpSpPr>
                <p:cNvPr id="8" name="Group 3"/>
                <p:cNvGrpSpPr>
                  <a:grpSpLocks/>
                </p:cNvGrpSpPr>
                <p:nvPr/>
              </p:nvGrpSpPr>
              <p:grpSpPr bwMode="auto">
                <a:xfrm>
                  <a:off x="1543054" y="2698751"/>
                  <a:ext cx="2411414" cy="2262188"/>
                  <a:chOff x="4146" y="788"/>
                  <a:chExt cx="1519" cy="1425"/>
                </a:xfrm>
              </p:grpSpPr>
              <p:sp>
                <p:nvSpPr>
                  <p:cNvPr id="398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4146" y="788"/>
                    <a:ext cx="1324" cy="1324"/>
                  </a:xfrm>
                  <a:prstGeom prst="rect">
                    <a:avLst/>
                  </a:prstGeom>
                  <a:solidFill>
                    <a:srgbClr val="CCCC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9" name="Freeform 5"/>
                  <p:cNvSpPr>
                    <a:spLocks/>
                  </p:cNvSpPr>
                  <p:nvPr/>
                </p:nvSpPr>
                <p:spPr bwMode="auto">
                  <a:xfrm rot="20948446">
                    <a:off x="4276" y="872"/>
                    <a:ext cx="1389" cy="1341"/>
                  </a:xfrm>
                  <a:custGeom>
                    <a:avLst/>
                    <a:gdLst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46 w 1031"/>
                      <a:gd name="connsiteY0" fmla="*/ 1189 h 1354"/>
                      <a:gd name="connsiteX1" fmla="*/ 8 w 1031"/>
                      <a:gd name="connsiteY1" fmla="*/ 1045 h 1354"/>
                      <a:gd name="connsiteX2" fmla="*/ 98 w 1031"/>
                      <a:gd name="connsiteY2" fmla="*/ 805 h 1354"/>
                      <a:gd name="connsiteX3" fmla="*/ 290 w 1031"/>
                      <a:gd name="connsiteY3" fmla="*/ 469 h 1354"/>
                      <a:gd name="connsiteX4" fmla="*/ 674 w 1031"/>
                      <a:gd name="connsiteY4" fmla="*/ 277 h 1354"/>
                      <a:gd name="connsiteX5" fmla="*/ 927 w 1031"/>
                      <a:gd name="connsiteY5" fmla="*/ 150 h 1354"/>
                      <a:gd name="connsiteX6" fmla="*/ 901 w 1031"/>
                      <a:gd name="connsiteY6" fmla="*/ 1179 h 1354"/>
                      <a:gd name="connsiteX7" fmla="*/ 150 w 1031"/>
                      <a:gd name="connsiteY7" fmla="*/ 1197 h 1354"/>
                      <a:gd name="connsiteX8" fmla="*/ 146 w 1031"/>
                      <a:gd name="connsiteY8" fmla="*/ 1189 h 1354"/>
                      <a:gd name="connsiteX0" fmla="*/ 52 w 1030"/>
                      <a:gd name="connsiteY0" fmla="*/ 1284 h 1354"/>
                      <a:gd name="connsiteX1" fmla="*/ 7 w 1030"/>
                      <a:gd name="connsiteY1" fmla="*/ 1045 h 1354"/>
                      <a:gd name="connsiteX2" fmla="*/ 97 w 1030"/>
                      <a:gd name="connsiteY2" fmla="*/ 805 h 1354"/>
                      <a:gd name="connsiteX3" fmla="*/ 289 w 1030"/>
                      <a:gd name="connsiteY3" fmla="*/ 469 h 1354"/>
                      <a:gd name="connsiteX4" fmla="*/ 673 w 1030"/>
                      <a:gd name="connsiteY4" fmla="*/ 277 h 1354"/>
                      <a:gd name="connsiteX5" fmla="*/ 926 w 1030"/>
                      <a:gd name="connsiteY5" fmla="*/ 150 h 1354"/>
                      <a:gd name="connsiteX6" fmla="*/ 900 w 1030"/>
                      <a:gd name="connsiteY6" fmla="*/ 1179 h 1354"/>
                      <a:gd name="connsiteX7" fmla="*/ 149 w 1030"/>
                      <a:gd name="connsiteY7" fmla="*/ 1197 h 1354"/>
                      <a:gd name="connsiteX8" fmla="*/ 52 w 1030"/>
                      <a:gd name="connsiteY8" fmla="*/ 1284 h 1354"/>
                      <a:gd name="connsiteX0" fmla="*/ 66 w 1044"/>
                      <a:gd name="connsiteY0" fmla="*/ 1284 h 1354"/>
                      <a:gd name="connsiteX1" fmla="*/ 21 w 1044"/>
                      <a:gd name="connsiteY1" fmla="*/ 1045 h 1354"/>
                      <a:gd name="connsiteX2" fmla="*/ 111 w 1044"/>
                      <a:gd name="connsiteY2" fmla="*/ 805 h 1354"/>
                      <a:gd name="connsiteX3" fmla="*/ 687 w 1044"/>
                      <a:gd name="connsiteY3" fmla="*/ 277 h 1354"/>
                      <a:gd name="connsiteX4" fmla="*/ 940 w 1044"/>
                      <a:gd name="connsiteY4" fmla="*/ 150 h 1354"/>
                      <a:gd name="connsiteX5" fmla="*/ 914 w 1044"/>
                      <a:gd name="connsiteY5" fmla="*/ 1179 h 1354"/>
                      <a:gd name="connsiteX6" fmla="*/ 163 w 1044"/>
                      <a:gd name="connsiteY6" fmla="*/ 1197 h 1354"/>
                      <a:gd name="connsiteX7" fmla="*/ 66 w 1044"/>
                      <a:gd name="connsiteY7" fmla="*/ 1284 h 1354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940 w 1043"/>
                      <a:gd name="connsiteY4" fmla="*/ 150 h 1520"/>
                      <a:gd name="connsiteX5" fmla="*/ 914 w 1043"/>
                      <a:gd name="connsiteY5" fmla="*/ 1322 h 1520"/>
                      <a:gd name="connsiteX6" fmla="*/ 163 w 1043"/>
                      <a:gd name="connsiteY6" fmla="*/ 1340 h 1520"/>
                      <a:gd name="connsiteX7" fmla="*/ 66 w 1043"/>
                      <a:gd name="connsiteY7" fmla="*/ 1427 h 1520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8" fmla="*/ 66 w 1043"/>
                      <a:gd name="connsiteY8" fmla="*/ 1427 h 1520"/>
                      <a:gd name="connsiteX0" fmla="*/ 163 w 1043"/>
                      <a:gd name="connsiteY0" fmla="*/ 1340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914 w 1265"/>
                      <a:gd name="connsiteY4" fmla="*/ 423 h 1520"/>
                      <a:gd name="connsiteX5" fmla="*/ 1162 w 1265"/>
                      <a:gd name="connsiteY5" fmla="*/ 150 h 1520"/>
                      <a:gd name="connsiteX6" fmla="*/ 1136 w 1265"/>
                      <a:gd name="connsiteY6" fmla="*/ 1322 h 1520"/>
                      <a:gd name="connsiteX7" fmla="*/ 385 w 1265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1162 w 1265"/>
                      <a:gd name="connsiteY4" fmla="*/ 150 h 1520"/>
                      <a:gd name="connsiteX5" fmla="*/ 1136 w 1265"/>
                      <a:gd name="connsiteY5" fmla="*/ 1322 h 1520"/>
                      <a:gd name="connsiteX6" fmla="*/ 385 w 1265"/>
                      <a:gd name="connsiteY6" fmla="*/ 1340 h 1520"/>
                      <a:gd name="connsiteX0" fmla="*/ 385 w 1265"/>
                      <a:gd name="connsiteY0" fmla="*/ 1190 h 1370"/>
                      <a:gd name="connsiteX1" fmla="*/ 9 w 1265"/>
                      <a:gd name="connsiteY1" fmla="*/ 1181 h 1370"/>
                      <a:gd name="connsiteX2" fmla="*/ 333 w 1265"/>
                      <a:gd name="connsiteY2" fmla="*/ 798 h 1370"/>
                      <a:gd name="connsiteX3" fmla="*/ 909 w 1265"/>
                      <a:gd name="connsiteY3" fmla="*/ 270 h 1370"/>
                      <a:gd name="connsiteX4" fmla="*/ 1162 w 1265"/>
                      <a:gd name="connsiteY4" fmla="*/ 0 h 1370"/>
                      <a:gd name="connsiteX5" fmla="*/ 1136 w 1265"/>
                      <a:gd name="connsiteY5" fmla="*/ 1172 h 1370"/>
                      <a:gd name="connsiteX6" fmla="*/ 385 w 1265"/>
                      <a:gd name="connsiteY6" fmla="*/ 1190 h 1370"/>
                      <a:gd name="connsiteX0" fmla="*/ 385 w 1266"/>
                      <a:gd name="connsiteY0" fmla="*/ 1333 h 1394"/>
                      <a:gd name="connsiteX1" fmla="*/ 9 w 1266"/>
                      <a:gd name="connsiteY1" fmla="*/ 1181 h 1394"/>
                      <a:gd name="connsiteX2" fmla="*/ 333 w 1266"/>
                      <a:gd name="connsiteY2" fmla="*/ 798 h 1394"/>
                      <a:gd name="connsiteX3" fmla="*/ 909 w 1266"/>
                      <a:gd name="connsiteY3" fmla="*/ 270 h 1394"/>
                      <a:gd name="connsiteX4" fmla="*/ 1162 w 1266"/>
                      <a:gd name="connsiteY4" fmla="*/ 0 h 1394"/>
                      <a:gd name="connsiteX5" fmla="*/ 1136 w 1266"/>
                      <a:gd name="connsiteY5" fmla="*/ 1172 h 1394"/>
                      <a:gd name="connsiteX6" fmla="*/ 385 w 1266"/>
                      <a:gd name="connsiteY6" fmla="*/ 1333 h 1394"/>
                      <a:gd name="connsiteX0" fmla="*/ 385 w 1334"/>
                      <a:gd name="connsiteY0" fmla="*/ 1333 h 1368"/>
                      <a:gd name="connsiteX1" fmla="*/ 9 w 1334"/>
                      <a:gd name="connsiteY1" fmla="*/ 1181 h 1368"/>
                      <a:gd name="connsiteX2" fmla="*/ 333 w 1334"/>
                      <a:gd name="connsiteY2" fmla="*/ 798 h 1368"/>
                      <a:gd name="connsiteX3" fmla="*/ 909 w 1334"/>
                      <a:gd name="connsiteY3" fmla="*/ 270 h 1368"/>
                      <a:gd name="connsiteX4" fmla="*/ 1162 w 1334"/>
                      <a:gd name="connsiteY4" fmla="*/ 0 h 1368"/>
                      <a:gd name="connsiteX5" fmla="*/ 1136 w 1334"/>
                      <a:gd name="connsiteY5" fmla="*/ 1172 h 1368"/>
                      <a:gd name="connsiteX6" fmla="*/ 1209 w 1334"/>
                      <a:gd name="connsiteY6" fmla="*/ 1274 h 1368"/>
                      <a:gd name="connsiteX7" fmla="*/ 385 w 1334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76 w 1333"/>
                      <a:gd name="connsiteY0" fmla="*/ 1333 h 1368"/>
                      <a:gd name="connsiteX1" fmla="*/ 0 w 1333"/>
                      <a:gd name="connsiteY1" fmla="*/ 1181 h 1368"/>
                      <a:gd name="connsiteX2" fmla="*/ 324 w 1333"/>
                      <a:gd name="connsiteY2" fmla="*/ 798 h 1368"/>
                      <a:gd name="connsiteX3" fmla="*/ 900 w 1333"/>
                      <a:gd name="connsiteY3" fmla="*/ 270 h 1368"/>
                      <a:gd name="connsiteX4" fmla="*/ 1153 w 1333"/>
                      <a:gd name="connsiteY4" fmla="*/ 0 h 1368"/>
                      <a:gd name="connsiteX5" fmla="*/ 1174 w 1333"/>
                      <a:gd name="connsiteY5" fmla="*/ 1172 h 1368"/>
                      <a:gd name="connsiteX6" fmla="*/ 1200 w 1333"/>
                      <a:gd name="connsiteY6" fmla="*/ 1274 h 1368"/>
                      <a:gd name="connsiteX7" fmla="*/ 376 w 1333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85 w 1342"/>
                      <a:gd name="connsiteY0" fmla="*/ 1344 h 1379"/>
                      <a:gd name="connsiteX1" fmla="*/ 9 w 1342"/>
                      <a:gd name="connsiteY1" fmla="*/ 1192 h 1379"/>
                      <a:gd name="connsiteX2" fmla="*/ 333 w 1342"/>
                      <a:gd name="connsiteY2" fmla="*/ 809 h 1379"/>
                      <a:gd name="connsiteX3" fmla="*/ 909 w 1342"/>
                      <a:gd name="connsiteY3" fmla="*/ 281 h 1379"/>
                      <a:gd name="connsiteX4" fmla="*/ 1162 w 1342"/>
                      <a:gd name="connsiteY4" fmla="*/ 11 h 1379"/>
                      <a:gd name="connsiteX5" fmla="*/ 1204 w 1342"/>
                      <a:gd name="connsiteY5" fmla="*/ 214 h 1379"/>
                      <a:gd name="connsiteX6" fmla="*/ 1183 w 1342"/>
                      <a:gd name="connsiteY6" fmla="*/ 1183 h 1379"/>
                      <a:gd name="connsiteX7" fmla="*/ 1209 w 1342"/>
                      <a:gd name="connsiteY7" fmla="*/ 1285 h 1379"/>
                      <a:gd name="connsiteX8" fmla="*/ 385 w 1342"/>
                      <a:gd name="connsiteY8" fmla="*/ 1344 h 1379"/>
                      <a:gd name="connsiteX0" fmla="*/ 385 w 1356"/>
                      <a:gd name="connsiteY0" fmla="*/ 1416 h 1451"/>
                      <a:gd name="connsiteX1" fmla="*/ 9 w 1356"/>
                      <a:gd name="connsiteY1" fmla="*/ 1264 h 1451"/>
                      <a:gd name="connsiteX2" fmla="*/ 333 w 1356"/>
                      <a:gd name="connsiteY2" fmla="*/ 881 h 1451"/>
                      <a:gd name="connsiteX3" fmla="*/ 909 w 1356"/>
                      <a:gd name="connsiteY3" fmla="*/ 353 h 1451"/>
                      <a:gd name="connsiteX4" fmla="*/ 1162 w 1356"/>
                      <a:gd name="connsiteY4" fmla="*/ 83 h 1451"/>
                      <a:gd name="connsiteX5" fmla="*/ 1204 w 1356"/>
                      <a:gd name="connsiteY5" fmla="*/ 286 h 1451"/>
                      <a:gd name="connsiteX6" fmla="*/ 1353 w 1356"/>
                      <a:gd name="connsiteY6" fmla="*/ 161 h 1451"/>
                      <a:gd name="connsiteX7" fmla="*/ 1183 w 1356"/>
                      <a:gd name="connsiteY7" fmla="*/ 1255 h 1451"/>
                      <a:gd name="connsiteX8" fmla="*/ 1209 w 1356"/>
                      <a:gd name="connsiteY8" fmla="*/ 1357 h 1451"/>
                      <a:gd name="connsiteX9" fmla="*/ 385 w 1356"/>
                      <a:gd name="connsiteY9" fmla="*/ 1416 h 1451"/>
                      <a:gd name="connsiteX0" fmla="*/ 385 w 1353"/>
                      <a:gd name="connsiteY0" fmla="*/ 1450 h 1485"/>
                      <a:gd name="connsiteX1" fmla="*/ 9 w 1353"/>
                      <a:gd name="connsiteY1" fmla="*/ 1298 h 1485"/>
                      <a:gd name="connsiteX2" fmla="*/ 333 w 1353"/>
                      <a:gd name="connsiteY2" fmla="*/ 915 h 1485"/>
                      <a:gd name="connsiteX3" fmla="*/ 909 w 1353"/>
                      <a:gd name="connsiteY3" fmla="*/ 387 h 1485"/>
                      <a:gd name="connsiteX4" fmla="*/ 1162 w 1353"/>
                      <a:gd name="connsiteY4" fmla="*/ 117 h 1485"/>
                      <a:gd name="connsiteX5" fmla="*/ 1353 w 1353"/>
                      <a:gd name="connsiteY5" fmla="*/ 195 h 1485"/>
                      <a:gd name="connsiteX6" fmla="*/ 1183 w 1353"/>
                      <a:gd name="connsiteY6" fmla="*/ 1289 h 1485"/>
                      <a:gd name="connsiteX7" fmla="*/ 1209 w 1353"/>
                      <a:gd name="connsiteY7" fmla="*/ 1391 h 1485"/>
                      <a:gd name="connsiteX8" fmla="*/ 385 w 1353"/>
                      <a:gd name="connsiteY8" fmla="*/ 1450 h 1485"/>
                      <a:gd name="connsiteX0" fmla="*/ 385 w 1370"/>
                      <a:gd name="connsiteY0" fmla="*/ 1450 h 1451"/>
                      <a:gd name="connsiteX1" fmla="*/ 9 w 1370"/>
                      <a:gd name="connsiteY1" fmla="*/ 1298 h 1451"/>
                      <a:gd name="connsiteX2" fmla="*/ 333 w 1370"/>
                      <a:gd name="connsiteY2" fmla="*/ 915 h 1451"/>
                      <a:gd name="connsiteX3" fmla="*/ 909 w 1370"/>
                      <a:gd name="connsiteY3" fmla="*/ 387 h 1451"/>
                      <a:gd name="connsiteX4" fmla="*/ 1162 w 1370"/>
                      <a:gd name="connsiteY4" fmla="*/ 117 h 1451"/>
                      <a:gd name="connsiteX5" fmla="*/ 1353 w 1370"/>
                      <a:gd name="connsiteY5" fmla="*/ 195 h 1451"/>
                      <a:gd name="connsiteX6" fmla="*/ 1209 w 1370"/>
                      <a:gd name="connsiteY6" fmla="*/ 1391 h 1451"/>
                      <a:gd name="connsiteX7" fmla="*/ 385 w 1370"/>
                      <a:gd name="connsiteY7" fmla="*/ 1450 h 1451"/>
                      <a:gd name="connsiteX0" fmla="*/ 385 w 1370"/>
                      <a:gd name="connsiteY0" fmla="*/ 1450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8" fmla="*/ 385 w 1370"/>
                      <a:gd name="connsiteY8" fmla="*/ 1450 h 1591"/>
                      <a:gd name="connsiteX0" fmla="*/ 1059 w 1370"/>
                      <a:gd name="connsiteY0" fmla="*/ 1502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0" fmla="*/ 1059 w 1353"/>
                      <a:gd name="connsiteY0" fmla="*/ 1502 h 1502"/>
                      <a:gd name="connsiteX1" fmla="*/ 9 w 1353"/>
                      <a:gd name="connsiteY1" fmla="*/ 1298 h 1502"/>
                      <a:gd name="connsiteX2" fmla="*/ 333 w 1353"/>
                      <a:gd name="connsiteY2" fmla="*/ 915 h 1502"/>
                      <a:gd name="connsiteX3" fmla="*/ 909 w 1353"/>
                      <a:gd name="connsiteY3" fmla="*/ 387 h 1502"/>
                      <a:gd name="connsiteX4" fmla="*/ 1162 w 1353"/>
                      <a:gd name="connsiteY4" fmla="*/ 117 h 1502"/>
                      <a:gd name="connsiteX5" fmla="*/ 1353 w 1353"/>
                      <a:gd name="connsiteY5" fmla="*/ 195 h 1502"/>
                      <a:gd name="connsiteX6" fmla="*/ 1059 w 1353"/>
                      <a:gd name="connsiteY6" fmla="*/ 1502 h 1502"/>
                      <a:gd name="connsiteX0" fmla="*/ 1059 w 1367"/>
                      <a:gd name="connsiteY0" fmla="*/ 1501 h 1501"/>
                      <a:gd name="connsiteX1" fmla="*/ 9 w 1367"/>
                      <a:gd name="connsiteY1" fmla="*/ 1297 h 1501"/>
                      <a:gd name="connsiteX2" fmla="*/ 333 w 1367"/>
                      <a:gd name="connsiteY2" fmla="*/ 914 h 1501"/>
                      <a:gd name="connsiteX3" fmla="*/ 909 w 1367"/>
                      <a:gd name="connsiteY3" fmla="*/ 386 h 1501"/>
                      <a:gd name="connsiteX4" fmla="*/ 1162 w 1367"/>
                      <a:gd name="connsiteY4" fmla="*/ 116 h 1501"/>
                      <a:gd name="connsiteX5" fmla="*/ 1353 w 1367"/>
                      <a:gd name="connsiteY5" fmla="*/ 194 h 1501"/>
                      <a:gd name="connsiteX6" fmla="*/ 1059 w 1367"/>
                      <a:gd name="connsiteY6" fmla="*/ 1501 h 1501"/>
                      <a:gd name="connsiteX0" fmla="*/ 1353 w 1353"/>
                      <a:gd name="connsiteY0" fmla="*/ 21 h 1328"/>
                      <a:gd name="connsiteX1" fmla="*/ 1059 w 1353"/>
                      <a:gd name="connsiteY1" fmla="*/ 1328 h 1328"/>
                      <a:gd name="connsiteX2" fmla="*/ 9 w 1353"/>
                      <a:gd name="connsiteY2" fmla="*/ 1124 h 1328"/>
                      <a:gd name="connsiteX3" fmla="*/ 333 w 1353"/>
                      <a:gd name="connsiteY3" fmla="*/ 741 h 1328"/>
                      <a:gd name="connsiteX4" fmla="*/ 909 w 1353"/>
                      <a:gd name="connsiteY4" fmla="*/ 213 h 1328"/>
                      <a:gd name="connsiteX5" fmla="*/ 1218 w 1353"/>
                      <a:gd name="connsiteY5" fmla="*/ 0 h 1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3" h="1328">
                        <a:moveTo>
                          <a:pt x="1353" y="21"/>
                        </a:moveTo>
                        <a:cubicBezTo>
                          <a:pt x="1336" y="252"/>
                          <a:pt x="1283" y="1144"/>
                          <a:pt x="1059" y="1328"/>
                        </a:cubicBezTo>
                        <a:lnTo>
                          <a:pt x="9" y="1124"/>
                        </a:lnTo>
                        <a:cubicBezTo>
                          <a:pt x="0" y="1035"/>
                          <a:pt x="183" y="893"/>
                          <a:pt x="333" y="741"/>
                        </a:cubicBezTo>
                        <a:cubicBezTo>
                          <a:pt x="483" y="589"/>
                          <a:pt x="771" y="346"/>
                          <a:pt x="909" y="213"/>
                        </a:cubicBezTo>
                        <a:cubicBezTo>
                          <a:pt x="993" y="123"/>
                          <a:pt x="1218" y="0"/>
                          <a:pt x="1218" y="0"/>
                        </a:cubicBezTo>
                      </a:path>
                    </a:pathLst>
                  </a:custGeom>
                  <a:solidFill>
                    <a:srgbClr val="FF7C80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9" name="Group 7"/>
                <p:cNvGrpSpPr>
                  <a:grpSpLocks/>
                </p:cNvGrpSpPr>
                <p:nvPr/>
              </p:nvGrpSpPr>
              <p:grpSpPr bwMode="auto">
                <a:xfrm>
                  <a:off x="1571628" y="2705109"/>
                  <a:ext cx="2066926" cy="2085977"/>
                  <a:chOff x="2010" y="1176"/>
                  <a:chExt cx="1302" cy="1314"/>
                </a:xfrm>
              </p:grpSpPr>
              <p:sp>
                <p:nvSpPr>
                  <p:cNvPr id="310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1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2259" y="1685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2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3078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3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573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06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5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2403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6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16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7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234" y="192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8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190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9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6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0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1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2549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2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3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1951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4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2766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5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2210" y="149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6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2428" y="146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7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8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2065" y="192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9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73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0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2283" y="178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1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202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2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2742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3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296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4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3226" y="185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5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6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21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6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8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879" y="139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3096" y="17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0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1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2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3056" y="196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3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3066" y="212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4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2844" y="201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5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2832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6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21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7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8" name="Oval 48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16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9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5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0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99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1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2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2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08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3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268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4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2106" y="175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5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8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6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2478" y="199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7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8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32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9" name="Oval 61"/>
                  <p:cNvSpPr>
                    <a:spLocks noChangeArrowheads="1"/>
                  </p:cNvSpPr>
                  <p:nvPr/>
                </p:nvSpPr>
                <p:spPr bwMode="auto">
                  <a:xfrm>
                    <a:off x="2596" y="139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0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21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1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28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2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1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3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23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4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2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5" name="Oval 68"/>
                  <p:cNvSpPr>
                    <a:spLocks noChangeArrowheads="1"/>
                  </p:cNvSpPr>
                  <p:nvPr/>
                </p:nvSpPr>
                <p:spPr bwMode="auto">
                  <a:xfrm>
                    <a:off x="3162" y="222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6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7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8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1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9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40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0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2904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1" name="Oval 74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2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241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3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2850" y="240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4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5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6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34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7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8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5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9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30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0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2376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1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2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2010" y="201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3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8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4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2856" y="18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5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232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6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7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8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2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9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33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0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27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1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2088" y="136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2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3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4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5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6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17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7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309" name="Rectangle 209"/>
                <p:cNvSpPr>
                  <a:spLocks noChangeArrowheads="1"/>
                </p:cNvSpPr>
                <p:nvPr/>
              </p:nvSpPr>
              <p:spPr bwMode="auto">
                <a:xfrm rot="16200000">
                  <a:off x="2690813" y="3929063"/>
                  <a:ext cx="152400" cy="189547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defTabSz="914259"/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304" name="Freeform 5"/>
              <p:cNvSpPr>
                <a:spLocks/>
              </p:cNvSpPr>
              <p:nvPr/>
            </p:nvSpPr>
            <p:spPr bwMode="auto">
              <a:xfrm rot="20948446">
                <a:off x="2640419" y="2838111"/>
                <a:ext cx="2205478" cy="2128687"/>
              </a:xfrm>
              <a:custGeom>
                <a:avLst/>
                <a:gdLst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46 w 1031"/>
                  <a:gd name="connsiteY0" fmla="*/ 1189 h 1354"/>
                  <a:gd name="connsiteX1" fmla="*/ 8 w 1031"/>
                  <a:gd name="connsiteY1" fmla="*/ 1045 h 1354"/>
                  <a:gd name="connsiteX2" fmla="*/ 98 w 1031"/>
                  <a:gd name="connsiteY2" fmla="*/ 805 h 1354"/>
                  <a:gd name="connsiteX3" fmla="*/ 290 w 1031"/>
                  <a:gd name="connsiteY3" fmla="*/ 469 h 1354"/>
                  <a:gd name="connsiteX4" fmla="*/ 674 w 1031"/>
                  <a:gd name="connsiteY4" fmla="*/ 277 h 1354"/>
                  <a:gd name="connsiteX5" fmla="*/ 927 w 1031"/>
                  <a:gd name="connsiteY5" fmla="*/ 150 h 1354"/>
                  <a:gd name="connsiteX6" fmla="*/ 901 w 1031"/>
                  <a:gd name="connsiteY6" fmla="*/ 1179 h 1354"/>
                  <a:gd name="connsiteX7" fmla="*/ 150 w 1031"/>
                  <a:gd name="connsiteY7" fmla="*/ 1197 h 1354"/>
                  <a:gd name="connsiteX8" fmla="*/ 146 w 1031"/>
                  <a:gd name="connsiteY8" fmla="*/ 1189 h 1354"/>
                  <a:gd name="connsiteX0" fmla="*/ 52 w 1030"/>
                  <a:gd name="connsiteY0" fmla="*/ 1284 h 1354"/>
                  <a:gd name="connsiteX1" fmla="*/ 7 w 1030"/>
                  <a:gd name="connsiteY1" fmla="*/ 1045 h 1354"/>
                  <a:gd name="connsiteX2" fmla="*/ 97 w 1030"/>
                  <a:gd name="connsiteY2" fmla="*/ 805 h 1354"/>
                  <a:gd name="connsiteX3" fmla="*/ 289 w 1030"/>
                  <a:gd name="connsiteY3" fmla="*/ 469 h 1354"/>
                  <a:gd name="connsiteX4" fmla="*/ 673 w 1030"/>
                  <a:gd name="connsiteY4" fmla="*/ 277 h 1354"/>
                  <a:gd name="connsiteX5" fmla="*/ 926 w 1030"/>
                  <a:gd name="connsiteY5" fmla="*/ 150 h 1354"/>
                  <a:gd name="connsiteX6" fmla="*/ 900 w 1030"/>
                  <a:gd name="connsiteY6" fmla="*/ 1179 h 1354"/>
                  <a:gd name="connsiteX7" fmla="*/ 149 w 1030"/>
                  <a:gd name="connsiteY7" fmla="*/ 1197 h 1354"/>
                  <a:gd name="connsiteX8" fmla="*/ 52 w 1030"/>
                  <a:gd name="connsiteY8" fmla="*/ 1284 h 1354"/>
                  <a:gd name="connsiteX0" fmla="*/ 66 w 1044"/>
                  <a:gd name="connsiteY0" fmla="*/ 1284 h 1354"/>
                  <a:gd name="connsiteX1" fmla="*/ 21 w 1044"/>
                  <a:gd name="connsiteY1" fmla="*/ 1045 h 1354"/>
                  <a:gd name="connsiteX2" fmla="*/ 111 w 1044"/>
                  <a:gd name="connsiteY2" fmla="*/ 805 h 1354"/>
                  <a:gd name="connsiteX3" fmla="*/ 687 w 1044"/>
                  <a:gd name="connsiteY3" fmla="*/ 277 h 1354"/>
                  <a:gd name="connsiteX4" fmla="*/ 940 w 1044"/>
                  <a:gd name="connsiteY4" fmla="*/ 150 h 1354"/>
                  <a:gd name="connsiteX5" fmla="*/ 914 w 1044"/>
                  <a:gd name="connsiteY5" fmla="*/ 1179 h 1354"/>
                  <a:gd name="connsiteX6" fmla="*/ 163 w 1044"/>
                  <a:gd name="connsiteY6" fmla="*/ 1197 h 1354"/>
                  <a:gd name="connsiteX7" fmla="*/ 66 w 1044"/>
                  <a:gd name="connsiteY7" fmla="*/ 1284 h 1354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940 w 1043"/>
                  <a:gd name="connsiteY4" fmla="*/ 150 h 1520"/>
                  <a:gd name="connsiteX5" fmla="*/ 914 w 1043"/>
                  <a:gd name="connsiteY5" fmla="*/ 1322 h 1520"/>
                  <a:gd name="connsiteX6" fmla="*/ 163 w 1043"/>
                  <a:gd name="connsiteY6" fmla="*/ 1340 h 1520"/>
                  <a:gd name="connsiteX7" fmla="*/ 66 w 1043"/>
                  <a:gd name="connsiteY7" fmla="*/ 1427 h 1520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8" fmla="*/ 66 w 1043"/>
                  <a:gd name="connsiteY8" fmla="*/ 1427 h 1520"/>
                  <a:gd name="connsiteX0" fmla="*/ 163 w 1043"/>
                  <a:gd name="connsiteY0" fmla="*/ 1340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914 w 1265"/>
                  <a:gd name="connsiteY4" fmla="*/ 423 h 1520"/>
                  <a:gd name="connsiteX5" fmla="*/ 1162 w 1265"/>
                  <a:gd name="connsiteY5" fmla="*/ 150 h 1520"/>
                  <a:gd name="connsiteX6" fmla="*/ 1136 w 1265"/>
                  <a:gd name="connsiteY6" fmla="*/ 1322 h 1520"/>
                  <a:gd name="connsiteX7" fmla="*/ 385 w 1265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1162 w 1265"/>
                  <a:gd name="connsiteY4" fmla="*/ 150 h 1520"/>
                  <a:gd name="connsiteX5" fmla="*/ 1136 w 1265"/>
                  <a:gd name="connsiteY5" fmla="*/ 1322 h 1520"/>
                  <a:gd name="connsiteX6" fmla="*/ 385 w 1265"/>
                  <a:gd name="connsiteY6" fmla="*/ 1340 h 1520"/>
                  <a:gd name="connsiteX0" fmla="*/ 385 w 1265"/>
                  <a:gd name="connsiteY0" fmla="*/ 1190 h 1370"/>
                  <a:gd name="connsiteX1" fmla="*/ 9 w 1265"/>
                  <a:gd name="connsiteY1" fmla="*/ 1181 h 1370"/>
                  <a:gd name="connsiteX2" fmla="*/ 333 w 1265"/>
                  <a:gd name="connsiteY2" fmla="*/ 798 h 1370"/>
                  <a:gd name="connsiteX3" fmla="*/ 909 w 1265"/>
                  <a:gd name="connsiteY3" fmla="*/ 270 h 1370"/>
                  <a:gd name="connsiteX4" fmla="*/ 1162 w 1265"/>
                  <a:gd name="connsiteY4" fmla="*/ 0 h 1370"/>
                  <a:gd name="connsiteX5" fmla="*/ 1136 w 1265"/>
                  <a:gd name="connsiteY5" fmla="*/ 1172 h 1370"/>
                  <a:gd name="connsiteX6" fmla="*/ 385 w 1265"/>
                  <a:gd name="connsiteY6" fmla="*/ 1190 h 1370"/>
                  <a:gd name="connsiteX0" fmla="*/ 385 w 1266"/>
                  <a:gd name="connsiteY0" fmla="*/ 1333 h 1394"/>
                  <a:gd name="connsiteX1" fmla="*/ 9 w 1266"/>
                  <a:gd name="connsiteY1" fmla="*/ 1181 h 1394"/>
                  <a:gd name="connsiteX2" fmla="*/ 333 w 1266"/>
                  <a:gd name="connsiteY2" fmla="*/ 798 h 1394"/>
                  <a:gd name="connsiteX3" fmla="*/ 909 w 1266"/>
                  <a:gd name="connsiteY3" fmla="*/ 270 h 1394"/>
                  <a:gd name="connsiteX4" fmla="*/ 1162 w 1266"/>
                  <a:gd name="connsiteY4" fmla="*/ 0 h 1394"/>
                  <a:gd name="connsiteX5" fmla="*/ 1136 w 1266"/>
                  <a:gd name="connsiteY5" fmla="*/ 1172 h 1394"/>
                  <a:gd name="connsiteX6" fmla="*/ 385 w 1266"/>
                  <a:gd name="connsiteY6" fmla="*/ 1333 h 1394"/>
                  <a:gd name="connsiteX0" fmla="*/ 385 w 1334"/>
                  <a:gd name="connsiteY0" fmla="*/ 1333 h 1368"/>
                  <a:gd name="connsiteX1" fmla="*/ 9 w 1334"/>
                  <a:gd name="connsiteY1" fmla="*/ 1181 h 1368"/>
                  <a:gd name="connsiteX2" fmla="*/ 333 w 1334"/>
                  <a:gd name="connsiteY2" fmla="*/ 798 h 1368"/>
                  <a:gd name="connsiteX3" fmla="*/ 909 w 1334"/>
                  <a:gd name="connsiteY3" fmla="*/ 270 h 1368"/>
                  <a:gd name="connsiteX4" fmla="*/ 1162 w 1334"/>
                  <a:gd name="connsiteY4" fmla="*/ 0 h 1368"/>
                  <a:gd name="connsiteX5" fmla="*/ 1136 w 1334"/>
                  <a:gd name="connsiteY5" fmla="*/ 1172 h 1368"/>
                  <a:gd name="connsiteX6" fmla="*/ 1209 w 1334"/>
                  <a:gd name="connsiteY6" fmla="*/ 1274 h 1368"/>
                  <a:gd name="connsiteX7" fmla="*/ 385 w 1334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76 w 1333"/>
                  <a:gd name="connsiteY0" fmla="*/ 1333 h 1368"/>
                  <a:gd name="connsiteX1" fmla="*/ 0 w 1333"/>
                  <a:gd name="connsiteY1" fmla="*/ 1181 h 1368"/>
                  <a:gd name="connsiteX2" fmla="*/ 324 w 1333"/>
                  <a:gd name="connsiteY2" fmla="*/ 798 h 1368"/>
                  <a:gd name="connsiteX3" fmla="*/ 900 w 1333"/>
                  <a:gd name="connsiteY3" fmla="*/ 270 h 1368"/>
                  <a:gd name="connsiteX4" fmla="*/ 1153 w 1333"/>
                  <a:gd name="connsiteY4" fmla="*/ 0 h 1368"/>
                  <a:gd name="connsiteX5" fmla="*/ 1174 w 1333"/>
                  <a:gd name="connsiteY5" fmla="*/ 1172 h 1368"/>
                  <a:gd name="connsiteX6" fmla="*/ 1200 w 1333"/>
                  <a:gd name="connsiteY6" fmla="*/ 1274 h 1368"/>
                  <a:gd name="connsiteX7" fmla="*/ 376 w 1333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85 w 1342"/>
                  <a:gd name="connsiteY0" fmla="*/ 1344 h 1379"/>
                  <a:gd name="connsiteX1" fmla="*/ 9 w 1342"/>
                  <a:gd name="connsiteY1" fmla="*/ 1192 h 1379"/>
                  <a:gd name="connsiteX2" fmla="*/ 333 w 1342"/>
                  <a:gd name="connsiteY2" fmla="*/ 809 h 1379"/>
                  <a:gd name="connsiteX3" fmla="*/ 909 w 1342"/>
                  <a:gd name="connsiteY3" fmla="*/ 281 h 1379"/>
                  <a:gd name="connsiteX4" fmla="*/ 1162 w 1342"/>
                  <a:gd name="connsiteY4" fmla="*/ 11 h 1379"/>
                  <a:gd name="connsiteX5" fmla="*/ 1204 w 1342"/>
                  <a:gd name="connsiteY5" fmla="*/ 214 h 1379"/>
                  <a:gd name="connsiteX6" fmla="*/ 1183 w 1342"/>
                  <a:gd name="connsiteY6" fmla="*/ 1183 h 1379"/>
                  <a:gd name="connsiteX7" fmla="*/ 1209 w 1342"/>
                  <a:gd name="connsiteY7" fmla="*/ 1285 h 1379"/>
                  <a:gd name="connsiteX8" fmla="*/ 385 w 1342"/>
                  <a:gd name="connsiteY8" fmla="*/ 1344 h 1379"/>
                  <a:gd name="connsiteX0" fmla="*/ 385 w 1356"/>
                  <a:gd name="connsiteY0" fmla="*/ 1416 h 1451"/>
                  <a:gd name="connsiteX1" fmla="*/ 9 w 1356"/>
                  <a:gd name="connsiteY1" fmla="*/ 1264 h 1451"/>
                  <a:gd name="connsiteX2" fmla="*/ 333 w 1356"/>
                  <a:gd name="connsiteY2" fmla="*/ 881 h 1451"/>
                  <a:gd name="connsiteX3" fmla="*/ 909 w 1356"/>
                  <a:gd name="connsiteY3" fmla="*/ 353 h 1451"/>
                  <a:gd name="connsiteX4" fmla="*/ 1162 w 1356"/>
                  <a:gd name="connsiteY4" fmla="*/ 83 h 1451"/>
                  <a:gd name="connsiteX5" fmla="*/ 1204 w 1356"/>
                  <a:gd name="connsiteY5" fmla="*/ 286 h 1451"/>
                  <a:gd name="connsiteX6" fmla="*/ 1353 w 1356"/>
                  <a:gd name="connsiteY6" fmla="*/ 161 h 1451"/>
                  <a:gd name="connsiteX7" fmla="*/ 1183 w 1356"/>
                  <a:gd name="connsiteY7" fmla="*/ 1255 h 1451"/>
                  <a:gd name="connsiteX8" fmla="*/ 1209 w 1356"/>
                  <a:gd name="connsiteY8" fmla="*/ 1357 h 1451"/>
                  <a:gd name="connsiteX9" fmla="*/ 385 w 1356"/>
                  <a:gd name="connsiteY9" fmla="*/ 1416 h 1451"/>
                  <a:gd name="connsiteX0" fmla="*/ 385 w 1353"/>
                  <a:gd name="connsiteY0" fmla="*/ 1450 h 1485"/>
                  <a:gd name="connsiteX1" fmla="*/ 9 w 1353"/>
                  <a:gd name="connsiteY1" fmla="*/ 1298 h 1485"/>
                  <a:gd name="connsiteX2" fmla="*/ 333 w 1353"/>
                  <a:gd name="connsiteY2" fmla="*/ 915 h 1485"/>
                  <a:gd name="connsiteX3" fmla="*/ 909 w 1353"/>
                  <a:gd name="connsiteY3" fmla="*/ 387 h 1485"/>
                  <a:gd name="connsiteX4" fmla="*/ 1162 w 1353"/>
                  <a:gd name="connsiteY4" fmla="*/ 117 h 1485"/>
                  <a:gd name="connsiteX5" fmla="*/ 1353 w 1353"/>
                  <a:gd name="connsiteY5" fmla="*/ 195 h 1485"/>
                  <a:gd name="connsiteX6" fmla="*/ 1183 w 1353"/>
                  <a:gd name="connsiteY6" fmla="*/ 1289 h 1485"/>
                  <a:gd name="connsiteX7" fmla="*/ 1209 w 1353"/>
                  <a:gd name="connsiteY7" fmla="*/ 1391 h 1485"/>
                  <a:gd name="connsiteX8" fmla="*/ 385 w 1353"/>
                  <a:gd name="connsiteY8" fmla="*/ 1450 h 1485"/>
                  <a:gd name="connsiteX0" fmla="*/ 385 w 1370"/>
                  <a:gd name="connsiteY0" fmla="*/ 1450 h 1451"/>
                  <a:gd name="connsiteX1" fmla="*/ 9 w 1370"/>
                  <a:gd name="connsiteY1" fmla="*/ 1298 h 1451"/>
                  <a:gd name="connsiteX2" fmla="*/ 333 w 1370"/>
                  <a:gd name="connsiteY2" fmla="*/ 915 h 1451"/>
                  <a:gd name="connsiteX3" fmla="*/ 909 w 1370"/>
                  <a:gd name="connsiteY3" fmla="*/ 387 h 1451"/>
                  <a:gd name="connsiteX4" fmla="*/ 1162 w 1370"/>
                  <a:gd name="connsiteY4" fmla="*/ 117 h 1451"/>
                  <a:gd name="connsiteX5" fmla="*/ 1353 w 1370"/>
                  <a:gd name="connsiteY5" fmla="*/ 195 h 1451"/>
                  <a:gd name="connsiteX6" fmla="*/ 1209 w 1370"/>
                  <a:gd name="connsiteY6" fmla="*/ 1391 h 1451"/>
                  <a:gd name="connsiteX7" fmla="*/ 385 w 1370"/>
                  <a:gd name="connsiteY7" fmla="*/ 1450 h 1451"/>
                  <a:gd name="connsiteX0" fmla="*/ 385 w 1370"/>
                  <a:gd name="connsiteY0" fmla="*/ 1450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8" fmla="*/ 385 w 1370"/>
                  <a:gd name="connsiteY8" fmla="*/ 1450 h 1591"/>
                  <a:gd name="connsiteX0" fmla="*/ 1059 w 1370"/>
                  <a:gd name="connsiteY0" fmla="*/ 1502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0" fmla="*/ 1059 w 1353"/>
                  <a:gd name="connsiteY0" fmla="*/ 1502 h 1502"/>
                  <a:gd name="connsiteX1" fmla="*/ 9 w 1353"/>
                  <a:gd name="connsiteY1" fmla="*/ 1298 h 1502"/>
                  <a:gd name="connsiteX2" fmla="*/ 333 w 1353"/>
                  <a:gd name="connsiteY2" fmla="*/ 915 h 1502"/>
                  <a:gd name="connsiteX3" fmla="*/ 909 w 1353"/>
                  <a:gd name="connsiteY3" fmla="*/ 387 h 1502"/>
                  <a:gd name="connsiteX4" fmla="*/ 1162 w 1353"/>
                  <a:gd name="connsiteY4" fmla="*/ 117 h 1502"/>
                  <a:gd name="connsiteX5" fmla="*/ 1353 w 1353"/>
                  <a:gd name="connsiteY5" fmla="*/ 195 h 1502"/>
                  <a:gd name="connsiteX6" fmla="*/ 1059 w 1353"/>
                  <a:gd name="connsiteY6" fmla="*/ 1502 h 1502"/>
                  <a:gd name="connsiteX0" fmla="*/ 1059 w 1367"/>
                  <a:gd name="connsiteY0" fmla="*/ 1501 h 1501"/>
                  <a:gd name="connsiteX1" fmla="*/ 9 w 1367"/>
                  <a:gd name="connsiteY1" fmla="*/ 1297 h 1501"/>
                  <a:gd name="connsiteX2" fmla="*/ 333 w 1367"/>
                  <a:gd name="connsiteY2" fmla="*/ 914 h 1501"/>
                  <a:gd name="connsiteX3" fmla="*/ 909 w 1367"/>
                  <a:gd name="connsiteY3" fmla="*/ 386 h 1501"/>
                  <a:gd name="connsiteX4" fmla="*/ 1162 w 1367"/>
                  <a:gd name="connsiteY4" fmla="*/ 116 h 1501"/>
                  <a:gd name="connsiteX5" fmla="*/ 1353 w 1367"/>
                  <a:gd name="connsiteY5" fmla="*/ 194 h 1501"/>
                  <a:gd name="connsiteX6" fmla="*/ 1059 w 1367"/>
                  <a:gd name="connsiteY6" fmla="*/ 1501 h 1501"/>
                  <a:gd name="connsiteX0" fmla="*/ 1353 w 1353"/>
                  <a:gd name="connsiteY0" fmla="*/ 21 h 1328"/>
                  <a:gd name="connsiteX1" fmla="*/ 1059 w 1353"/>
                  <a:gd name="connsiteY1" fmla="*/ 1328 h 1328"/>
                  <a:gd name="connsiteX2" fmla="*/ 9 w 1353"/>
                  <a:gd name="connsiteY2" fmla="*/ 1124 h 1328"/>
                  <a:gd name="connsiteX3" fmla="*/ 333 w 1353"/>
                  <a:gd name="connsiteY3" fmla="*/ 741 h 1328"/>
                  <a:gd name="connsiteX4" fmla="*/ 909 w 1353"/>
                  <a:gd name="connsiteY4" fmla="*/ 213 h 1328"/>
                  <a:gd name="connsiteX5" fmla="*/ 1218 w 1353"/>
                  <a:gd name="connsiteY5" fmla="*/ 0 h 1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3" h="1328">
                    <a:moveTo>
                      <a:pt x="1353" y="21"/>
                    </a:moveTo>
                    <a:cubicBezTo>
                      <a:pt x="1336" y="252"/>
                      <a:pt x="1283" y="1144"/>
                      <a:pt x="1059" y="1328"/>
                    </a:cubicBezTo>
                    <a:lnTo>
                      <a:pt x="9" y="1124"/>
                    </a:lnTo>
                    <a:cubicBezTo>
                      <a:pt x="0" y="1035"/>
                      <a:pt x="183" y="893"/>
                      <a:pt x="333" y="741"/>
                    </a:cubicBezTo>
                    <a:cubicBezTo>
                      <a:pt x="483" y="589"/>
                      <a:pt x="771" y="346"/>
                      <a:pt x="909" y="213"/>
                    </a:cubicBezTo>
                    <a:cubicBezTo>
                      <a:pt x="993" y="123"/>
                      <a:pt x="1218" y="0"/>
                      <a:pt x="1218" y="0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5" name="Rectangle 304"/>
              <p:cNvSpPr/>
              <p:nvPr/>
            </p:nvSpPr>
            <p:spPr>
              <a:xfrm>
                <a:off x="4543422" y="2640624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06" name="Rectangle 305"/>
              <p:cNvSpPr/>
              <p:nvPr/>
            </p:nvSpPr>
            <p:spPr>
              <a:xfrm rot="16200000">
                <a:off x="3636283" y="3726539"/>
                <a:ext cx="61677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10" name="Group 416"/>
            <p:cNvGrpSpPr/>
            <p:nvPr/>
          </p:nvGrpSpPr>
          <p:grpSpPr>
            <a:xfrm>
              <a:off x="685802" y="2724150"/>
              <a:ext cx="8457543" cy="3048000"/>
              <a:chOff x="685802" y="2724150"/>
              <a:chExt cx="8457543" cy="3048000"/>
            </a:xfrm>
          </p:grpSpPr>
          <p:sp>
            <p:nvSpPr>
              <p:cNvPr id="400" name="Oval 101"/>
              <p:cNvSpPr>
                <a:spLocks noChangeArrowheads="1"/>
              </p:cNvSpPr>
              <p:nvPr/>
            </p:nvSpPr>
            <p:spPr bwMode="auto">
              <a:xfrm>
                <a:off x="7439282" y="4157795"/>
                <a:ext cx="114300" cy="114300"/>
              </a:xfrm>
              <a:prstGeom prst="ellipse">
                <a:avLst/>
              </a:prstGeom>
              <a:solidFill>
                <a:srgbClr val="9966FF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1" name="Oval 37"/>
              <p:cNvSpPr>
                <a:spLocks noChangeArrowheads="1"/>
              </p:cNvSpPr>
              <p:nvPr/>
            </p:nvSpPr>
            <p:spPr bwMode="auto">
              <a:xfrm>
                <a:off x="7439282" y="3371731"/>
                <a:ext cx="114300" cy="114300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2" name="TextBox 401"/>
              <p:cNvSpPr txBox="1"/>
              <p:nvPr/>
            </p:nvSpPr>
            <p:spPr>
              <a:xfrm>
                <a:off x="7669508" y="3938885"/>
                <a:ext cx="5456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sz="2400" dirty="0">
                    <a:solidFill>
                      <a:srgbClr val="8064A2">
                        <a:lumMod val="75000"/>
                      </a:srgbClr>
                    </a:solidFill>
                    <a:latin typeface="Calibri"/>
                  </a:rPr>
                  <a:t>No</a:t>
                </a:r>
              </a:p>
            </p:txBody>
          </p:sp>
          <p:sp>
            <p:nvSpPr>
              <p:cNvPr id="403" name="TextBox 402"/>
              <p:cNvSpPr txBox="1"/>
              <p:nvPr/>
            </p:nvSpPr>
            <p:spPr>
              <a:xfrm>
                <a:off x="7612297" y="3175211"/>
                <a:ext cx="120417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sz="2400" dirty="0">
                    <a:solidFill>
                      <a:srgbClr val="FF0000"/>
                    </a:solidFill>
                    <a:latin typeface="Calibri"/>
                  </a:rPr>
                  <a:t>Football </a:t>
                </a:r>
              </a:p>
              <a:p>
                <a:pPr defTabSz="914259"/>
                <a:r>
                  <a:rPr lang="en-US" sz="2400" dirty="0">
                    <a:solidFill>
                      <a:srgbClr val="FF0000"/>
                    </a:solidFill>
                    <a:latin typeface="Calibri"/>
                  </a:rPr>
                  <a:t>Player</a:t>
                </a:r>
              </a:p>
            </p:txBody>
          </p:sp>
          <p:sp>
            <p:nvSpPr>
              <p:cNvPr id="408" name="TextBox 407"/>
              <p:cNvSpPr txBox="1"/>
              <p:nvPr/>
            </p:nvSpPr>
            <p:spPr>
              <a:xfrm>
                <a:off x="7315200" y="2724150"/>
                <a:ext cx="18281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sz="2400" dirty="0">
                    <a:solidFill>
                      <a:prstClr val="black"/>
                    </a:solidFill>
                    <a:latin typeface="Calibri"/>
                  </a:rPr>
                  <a:t>Training data</a:t>
                </a:r>
              </a:p>
            </p:txBody>
          </p:sp>
          <p:cxnSp>
            <p:nvCxnSpPr>
              <p:cNvPr id="409" name="Straight Arrow Connector 408"/>
              <p:cNvCxnSpPr/>
              <p:nvPr/>
            </p:nvCxnSpPr>
            <p:spPr>
              <a:xfrm rot="5400000" flipH="1" flipV="1">
                <a:off x="-170893" y="4174966"/>
                <a:ext cx="2514600" cy="1588"/>
              </a:xfrm>
              <a:prstGeom prst="straightConnector1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Arrow Connector 409"/>
              <p:cNvCxnSpPr/>
              <p:nvPr/>
            </p:nvCxnSpPr>
            <p:spPr>
              <a:xfrm>
                <a:off x="1086407" y="5432266"/>
                <a:ext cx="2666206" cy="1588"/>
              </a:xfrm>
              <a:prstGeom prst="straightConnector1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1" name="TextBox 410"/>
              <p:cNvSpPr txBox="1"/>
              <p:nvPr/>
            </p:nvSpPr>
            <p:spPr>
              <a:xfrm rot="16200000">
                <a:off x="437916" y="4061463"/>
                <a:ext cx="8651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>
                    <a:solidFill>
                      <a:prstClr val="white">
                        <a:lumMod val="50000"/>
                      </a:prstClr>
                    </a:solidFill>
                    <a:latin typeface="Calibri"/>
                  </a:rPr>
                  <a:t>Weight</a:t>
                </a:r>
                <a:endParaRPr lang="en-US" dirty="0">
                  <a:solidFill>
                    <a:prstClr val="white">
                      <a:lumMod val="50000"/>
                    </a:prstClr>
                  </a:solidFill>
                  <a:latin typeface="Calibri"/>
                </a:endParaRPr>
              </a:p>
            </p:txBody>
          </p:sp>
          <p:sp>
            <p:nvSpPr>
              <p:cNvPr id="412" name="TextBox 411"/>
              <p:cNvSpPr txBox="1"/>
              <p:nvPr/>
            </p:nvSpPr>
            <p:spPr>
              <a:xfrm>
                <a:off x="1923813" y="5402818"/>
                <a:ext cx="8035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>
                    <a:solidFill>
                      <a:prstClr val="white">
                        <a:lumMod val="50000"/>
                      </a:prstClr>
                    </a:solidFill>
                    <a:latin typeface="Calibri"/>
                  </a:rPr>
                  <a:t>Height</a:t>
                </a:r>
                <a:endParaRPr lang="en-US" dirty="0">
                  <a:solidFill>
                    <a:prstClr val="white">
                      <a:lumMod val="50000"/>
                    </a:prstClr>
                  </a:solidFill>
                  <a:latin typeface="Calibri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800600"/>
            <a:ext cx="8229600" cy="1828800"/>
          </a:xfrm>
        </p:spPr>
        <p:txBody>
          <a:bodyPr>
            <a:normAutofit/>
          </a:bodyPr>
          <a:lstStyle/>
          <a:p>
            <a:r>
              <a:rPr lang="en-US" sz="2800" dirty="0"/>
              <a:t>A good machine learning algorithm</a:t>
            </a:r>
          </a:p>
          <a:p>
            <a:pPr lvl="1"/>
            <a:r>
              <a:rPr lang="en-US" dirty="0" smtClean="0"/>
              <a:t> Does not </a:t>
            </a:r>
            <a:r>
              <a:rPr lang="en-US" b="1" dirty="0" err="1" smtClean="0">
                <a:solidFill>
                  <a:srgbClr val="C00000"/>
                </a:solidFill>
              </a:rPr>
              <a:t>overfit</a:t>
            </a:r>
            <a:r>
              <a:rPr lang="en-US" dirty="0" smtClean="0"/>
              <a:t> training data</a:t>
            </a:r>
            <a:endParaRPr lang="en-US" sz="2000" dirty="0"/>
          </a:p>
          <a:p>
            <a:pPr lvl="1"/>
            <a:r>
              <a:rPr lang="en-US" dirty="0" smtClean="0"/>
              <a:t> </a:t>
            </a:r>
            <a:r>
              <a:rPr lang="en-US" b="1" dirty="0" smtClean="0">
                <a:solidFill>
                  <a:srgbClr val="A60101"/>
                </a:solidFill>
              </a:rPr>
              <a:t>Generalizes</a:t>
            </a:r>
            <a:r>
              <a:rPr lang="en-US" dirty="0" smtClean="0"/>
              <a:t> well to test data	</a:t>
            </a:r>
            <a:endParaRPr lang="en-US" dirty="0" smtClean="0">
              <a:solidFill>
                <a:srgbClr val="01B739"/>
              </a:solidFill>
            </a:endParaRPr>
          </a:p>
        </p:txBody>
      </p:sp>
      <p:grpSp>
        <p:nvGrpSpPr>
          <p:cNvPr id="11" name="Group 417"/>
          <p:cNvGrpSpPr/>
          <p:nvPr/>
        </p:nvGrpSpPr>
        <p:grpSpPr>
          <a:xfrm>
            <a:off x="3703323" y="1272538"/>
            <a:ext cx="3524012" cy="3299462"/>
            <a:chOff x="3855722" y="2472688"/>
            <a:chExt cx="3524012" cy="3299462"/>
          </a:xfrm>
        </p:grpSpPr>
        <p:grpSp>
          <p:nvGrpSpPr>
            <p:cNvPr id="12" name="Group 201"/>
            <p:cNvGrpSpPr/>
            <p:nvPr/>
          </p:nvGrpSpPr>
          <p:grpSpPr>
            <a:xfrm rot="16200000">
              <a:off x="4327923" y="2434588"/>
              <a:ext cx="3013711" cy="3089911"/>
              <a:chOff x="5765816" y="2634760"/>
              <a:chExt cx="2511406" cy="2470640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7970830" y="2634760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13" name="Group 465"/>
              <p:cNvGrpSpPr/>
              <p:nvPr/>
            </p:nvGrpSpPr>
            <p:grpSpPr>
              <a:xfrm>
                <a:off x="5772147" y="2692887"/>
                <a:ext cx="2473327" cy="2333626"/>
                <a:chOff x="1449392" y="2698751"/>
                <a:chExt cx="2473327" cy="2333626"/>
              </a:xfrm>
            </p:grpSpPr>
            <p:grpSp>
              <p:nvGrpSpPr>
                <p:cNvPr id="14" name="Group 3"/>
                <p:cNvGrpSpPr>
                  <a:grpSpLocks/>
                </p:cNvGrpSpPr>
                <p:nvPr/>
              </p:nvGrpSpPr>
              <p:grpSpPr bwMode="auto">
                <a:xfrm>
                  <a:off x="1449392" y="2698751"/>
                  <a:ext cx="2473327" cy="2333626"/>
                  <a:chOff x="4087" y="788"/>
                  <a:chExt cx="1558" cy="1470"/>
                </a:xfrm>
              </p:grpSpPr>
              <p:sp>
                <p:nvSpPr>
                  <p:cNvPr id="300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4146" y="788"/>
                    <a:ext cx="1324" cy="1324"/>
                  </a:xfrm>
                  <a:prstGeom prst="rect">
                    <a:avLst/>
                  </a:prstGeom>
                  <a:solidFill>
                    <a:srgbClr val="CCCC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" name="Freeform 5"/>
                  <p:cNvSpPr>
                    <a:spLocks/>
                  </p:cNvSpPr>
                  <p:nvPr/>
                </p:nvSpPr>
                <p:spPr bwMode="auto">
                  <a:xfrm rot="20948446">
                    <a:off x="4087" y="938"/>
                    <a:ext cx="1558" cy="1320"/>
                  </a:xfrm>
                  <a:custGeom>
                    <a:avLst/>
                    <a:gdLst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46 w 1031"/>
                      <a:gd name="connsiteY0" fmla="*/ 1189 h 1354"/>
                      <a:gd name="connsiteX1" fmla="*/ 8 w 1031"/>
                      <a:gd name="connsiteY1" fmla="*/ 1045 h 1354"/>
                      <a:gd name="connsiteX2" fmla="*/ 98 w 1031"/>
                      <a:gd name="connsiteY2" fmla="*/ 805 h 1354"/>
                      <a:gd name="connsiteX3" fmla="*/ 290 w 1031"/>
                      <a:gd name="connsiteY3" fmla="*/ 469 h 1354"/>
                      <a:gd name="connsiteX4" fmla="*/ 674 w 1031"/>
                      <a:gd name="connsiteY4" fmla="*/ 277 h 1354"/>
                      <a:gd name="connsiteX5" fmla="*/ 927 w 1031"/>
                      <a:gd name="connsiteY5" fmla="*/ 150 h 1354"/>
                      <a:gd name="connsiteX6" fmla="*/ 901 w 1031"/>
                      <a:gd name="connsiteY6" fmla="*/ 1179 h 1354"/>
                      <a:gd name="connsiteX7" fmla="*/ 150 w 1031"/>
                      <a:gd name="connsiteY7" fmla="*/ 1197 h 1354"/>
                      <a:gd name="connsiteX8" fmla="*/ 146 w 1031"/>
                      <a:gd name="connsiteY8" fmla="*/ 1189 h 1354"/>
                      <a:gd name="connsiteX0" fmla="*/ 52 w 1030"/>
                      <a:gd name="connsiteY0" fmla="*/ 1284 h 1354"/>
                      <a:gd name="connsiteX1" fmla="*/ 7 w 1030"/>
                      <a:gd name="connsiteY1" fmla="*/ 1045 h 1354"/>
                      <a:gd name="connsiteX2" fmla="*/ 97 w 1030"/>
                      <a:gd name="connsiteY2" fmla="*/ 805 h 1354"/>
                      <a:gd name="connsiteX3" fmla="*/ 289 w 1030"/>
                      <a:gd name="connsiteY3" fmla="*/ 469 h 1354"/>
                      <a:gd name="connsiteX4" fmla="*/ 673 w 1030"/>
                      <a:gd name="connsiteY4" fmla="*/ 277 h 1354"/>
                      <a:gd name="connsiteX5" fmla="*/ 926 w 1030"/>
                      <a:gd name="connsiteY5" fmla="*/ 150 h 1354"/>
                      <a:gd name="connsiteX6" fmla="*/ 900 w 1030"/>
                      <a:gd name="connsiteY6" fmla="*/ 1179 h 1354"/>
                      <a:gd name="connsiteX7" fmla="*/ 149 w 1030"/>
                      <a:gd name="connsiteY7" fmla="*/ 1197 h 1354"/>
                      <a:gd name="connsiteX8" fmla="*/ 52 w 1030"/>
                      <a:gd name="connsiteY8" fmla="*/ 1284 h 1354"/>
                      <a:gd name="connsiteX0" fmla="*/ 66 w 1044"/>
                      <a:gd name="connsiteY0" fmla="*/ 1284 h 1354"/>
                      <a:gd name="connsiteX1" fmla="*/ 21 w 1044"/>
                      <a:gd name="connsiteY1" fmla="*/ 1045 h 1354"/>
                      <a:gd name="connsiteX2" fmla="*/ 111 w 1044"/>
                      <a:gd name="connsiteY2" fmla="*/ 805 h 1354"/>
                      <a:gd name="connsiteX3" fmla="*/ 687 w 1044"/>
                      <a:gd name="connsiteY3" fmla="*/ 277 h 1354"/>
                      <a:gd name="connsiteX4" fmla="*/ 940 w 1044"/>
                      <a:gd name="connsiteY4" fmla="*/ 150 h 1354"/>
                      <a:gd name="connsiteX5" fmla="*/ 914 w 1044"/>
                      <a:gd name="connsiteY5" fmla="*/ 1179 h 1354"/>
                      <a:gd name="connsiteX6" fmla="*/ 163 w 1044"/>
                      <a:gd name="connsiteY6" fmla="*/ 1197 h 1354"/>
                      <a:gd name="connsiteX7" fmla="*/ 66 w 1044"/>
                      <a:gd name="connsiteY7" fmla="*/ 1284 h 1354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940 w 1043"/>
                      <a:gd name="connsiteY4" fmla="*/ 150 h 1520"/>
                      <a:gd name="connsiteX5" fmla="*/ 914 w 1043"/>
                      <a:gd name="connsiteY5" fmla="*/ 1322 h 1520"/>
                      <a:gd name="connsiteX6" fmla="*/ 163 w 1043"/>
                      <a:gd name="connsiteY6" fmla="*/ 1340 h 1520"/>
                      <a:gd name="connsiteX7" fmla="*/ 66 w 1043"/>
                      <a:gd name="connsiteY7" fmla="*/ 1427 h 1520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8" fmla="*/ 66 w 1043"/>
                      <a:gd name="connsiteY8" fmla="*/ 1427 h 1520"/>
                      <a:gd name="connsiteX0" fmla="*/ 163 w 1043"/>
                      <a:gd name="connsiteY0" fmla="*/ 1340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914 w 1265"/>
                      <a:gd name="connsiteY4" fmla="*/ 423 h 1520"/>
                      <a:gd name="connsiteX5" fmla="*/ 1162 w 1265"/>
                      <a:gd name="connsiteY5" fmla="*/ 150 h 1520"/>
                      <a:gd name="connsiteX6" fmla="*/ 1136 w 1265"/>
                      <a:gd name="connsiteY6" fmla="*/ 1322 h 1520"/>
                      <a:gd name="connsiteX7" fmla="*/ 385 w 1265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1162 w 1265"/>
                      <a:gd name="connsiteY4" fmla="*/ 150 h 1520"/>
                      <a:gd name="connsiteX5" fmla="*/ 1136 w 1265"/>
                      <a:gd name="connsiteY5" fmla="*/ 1322 h 1520"/>
                      <a:gd name="connsiteX6" fmla="*/ 385 w 1265"/>
                      <a:gd name="connsiteY6" fmla="*/ 1340 h 1520"/>
                      <a:gd name="connsiteX0" fmla="*/ 385 w 1265"/>
                      <a:gd name="connsiteY0" fmla="*/ 1190 h 1370"/>
                      <a:gd name="connsiteX1" fmla="*/ 9 w 1265"/>
                      <a:gd name="connsiteY1" fmla="*/ 1181 h 1370"/>
                      <a:gd name="connsiteX2" fmla="*/ 333 w 1265"/>
                      <a:gd name="connsiteY2" fmla="*/ 798 h 1370"/>
                      <a:gd name="connsiteX3" fmla="*/ 909 w 1265"/>
                      <a:gd name="connsiteY3" fmla="*/ 270 h 1370"/>
                      <a:gd name="connsiteX4" fmla="*/ 1162 w 1265"/>
                      <a:gd name="connsiteY4" fmla="*/ 0 h 1370"/>
                      <a:gd name="connsiteX5" fmla="*/ 1136 w 1265"/>
                      <a:gd name="connsiteY5" fmla="*/ 1172 h 1370"/>
                      <a:gd name="connsiteX6" fmla="*/ 385 w 1265"/>
                      <a:gd name="connsiteY6" fmla="*/ 1190 h 1370"/>
                      <a:gd name="connsiteX0" fmla="*/ 385 w 1266"/>
                      <a:gd name="connsiteY0" fmla="*/ 1333 h 1394"/>
                      <a:gd name="connsiteX1" fmla="*/ 9 w 1266"/>
                      <a:gd name="connsiteY1" fmla="*/ 1181 h 1394"/>
                      <a:gd name="connsiteX2" fmla="*/ 333 w 1266"/>
                      <a:gd name="connsiteY2" fmla="*/ 798 h 1394"/>
                      <a:gd name="connsiteX3" fmla="*/ 909 w 1266"/>
                      <a:gd name="connsiteY3" fmla="*/ 270 h 1394"/>
                      <a:gd name="connsiteX4" fmla="*/ 1162 w 1266"/>
                      <a:gd name="connsiteY4" fmla="*/ 0 h 1394"/>
                      <a:gd name="connsiteX5" fmla="*/ 1136 w 1266"/>
                      <a:gd name="connsiteY5" fmla="*/ 1172 h 1394"/>
                      <a:gd name="connsiteX6" fmla="*/ 385 w 1266"/>
                      <a:gd name="connsiteY6" fmla="*/ 1333 h 1394"/>
                      <a:gd name="connsiteX0" fmla="*/ 385 w 1334"/>
                      <a:gd name="connsiteY0" fmla="*/ 1333 h 1368"/>
                      <a:gd name="connsiteX1" fmla="*/ 9 w 1334"/>
                      <a:gd name="connsiteY1" fmla="*/ 1181 h 1368"/>
                      <a:gd name="connsiteX2" fmla="*/ 333 w 1334"/>
                      <a:gd name="connsiteY2" fmla="*/ 798 h 1368"/>
                      <a:gd name="connsiteX3" fmla="*/ 909 w 1334"/>
                      <a:gd name="connsiteY3" fmla="*/ 270 h 1368"/>
                      <a:gd name="connsiteX4" fmla="*/ 1162 w 1334"/>
                      <a:gd name="connsiteY4" fmla="*/ 0 h 1368"/>
                      <a:gd name="connsiteX5" fmla="*/ 1136 w 1334"/>
                      <a:gd name="connsiteY5" fmla="*/ 1172 h 1368"/>
                      <a:gd name="connsiteX6" fmla="*/ 1209 w 1334"/>
                      <a:gd name="connsiteY6" fmla="*/ 1274 h 1368"/>
                      <a:gd name="connsiteX7" fmla="*/ 385 w 1334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76 w 1333"/>
                      <a:gd name="connsiteY0" fmla="*/ 1333 h 1368"/>
                      <a:gd name="connsiteX1" fmla="*/ 0 w 1333"/>
                      <a:gd name="connsiteY1" fmla="*/ 1181 h 1368"/>
                      <a:gd name="connsiteX2" fmla="*/ 324 w 1333"/>
                      <a:gd name="connsiteY2" fmla="*/ 798 h 1368"/>
                      <a:gd name="connsiteX3" fmla="*/ 900 w 1333"/>
                      <a:gd name="connsiteY3" fmla="*/ 270 h 1368"/>
                      <a:gd name="connsiteX4" fmla="*/ 1153 w 1333"/>
                      <a:gd name="connsiteY4" fmla="*/ 0 h 1368"/>
                      <a:gd name="connsiteX5" fmla="*/ 1174 w 1333"/>
                      <a:gd name="connsiteY5" fmla="*/ 1172 h 1368"/>
                      <a:gd name="connsiteX6" fmla="*/ 1200 w 1333"/>
                      <a:gd name="connsiteY6" fmla="*/ 1274 h 1368"/>
                      <a:gd name="connsiteX7" fmla="*/ 376 w 1333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85 w 1342"/>
                      <a:gd name="connsiteY0" fmla="*/ 1344 h 1379"/>
                      <a:gd name="connsiteX1" fmla="*/ 9 w 1342"/>
                      <a:gd name="connsiteY1" fmla="*/ 1192 h 1379"/>
                      <a:gd name="connsiteX2" fmla="*/ 333 w 1342"/>
                      <a:gd name="connsiteY2" fmla="*/ 809 h 1379"/>
                      <a:gd name="connsiteX3" fmla="*/ 909 w 1342"/>
                      <a:gd name="connsiteY3" fmla="*/ 281 h 1379"/>
                      <a:gd name="connsiteX4" fmla="*/ 1162 w 1342"/>
                      <a:gd name="connsiteY4" fmla="*/ 11 h 1379"/>
                      <a:gd name="connsiteX5" fmla="*/ 1204 w 1342"/>
                      <a:gd name="connsiteY5" fmla="*/ 214 h 1379"/>
                      <a:gd name="connsiteX6" fmla="*/ 1183 w 1342"/>
                      <a:gd name="connsiteY6" fmla="*/ 1183 h 1379"/>
                      <a:gd name="connsiteX7" fmla="*/ 1209 w 1342"/>
                      <a:gd name="connsiteY7" fmla="*/ 1285 h 1379"/>
                      <a:gd name="connsiteX8" fmla="*/ 385 w 1342"/>
                      <a:gd name="connsiteY8" fmla="*/ 1344 h 1379"/>
                      <a:gd name="connsiteX0" fmla="*/ 385 w 1356"/>
                      <a:gd name="connsiteY0" fmla="*/ 1416 h 1451"/>
                      <a:gd name="connsiteX1" fmla="*/ 9 w 1356"/>
                      <a:gd name="connsiteY1" fmla="*/ 1264 h 1451"/>
                      <a:gd name="connsiteX2" fmla="*/ 333 w 1356"/>
                      <a:gd name="connsiteY2" fmla="*/ 881 h 1451"/>
                      <a:gd name="connsiteX3" fmla="*/ 909 w 1356"/>
                      <a:gd name="connsiteY3" fmla="*/ 353 h 1451"/>
                      <a:gd name="connsiteX4" fmla="*/ 1162 w 1356"/>
                      <a:gd name="connsiteY4" fmla="*/ 83 h 1451"/>
                      <a:gd name="connsiteX5" fmla="*/ 1204 w 1356"/>
                      <a:gd name="connsiteY5" fmla="*/ 286 h 1451"/>
                      <a:gd name="connsiteX6" fmla="*/ 1353 w 1356"/>
                      <a:gd name="connsiteY6" fmla="*/ 161 h 1451"/>
                      <a:gd name="connsiteX7" fmla="*/ 1183 w 1356"/>
                      <a:gd name="connsiteY7" fmla="*/ 1255 h 1451"/>
                      <a:gd name="connsiteX8" fmla="*/ 1209 w 1356"/>
                      <a:gd name="connsiteY8" fmla="*/ 1357 h 1451"/>
                      <a:gd name="connsiteX9" fmla="*/ 385 w 1356"/>
                      <a:gd name="connsiteY9" fmla="*/ 1416 h 1451"/>
                      <a:gd name="connsiteX0" fmla="*/ 385 w 1353"/>
                      <a:gd name="connsiteY0" fmla="*/ 1450 h 1485"/>
                      <a:gd name="connsiteX1" fmla="*/ 9 w 1353"/>
                      <a:gd name="connsiteY1" fmla="*/ 1298 h 1485"/>
                      <a:gd name="connsiteX2" fmla="*/ 333 w 1353"/>
                      <a:gd name="connsiteY2" fmla="*/ 915 h 1485"/>
                      <a:gd name="connsiteX3" fmla="*/ 909 w 1353"/>
                      <a:gd name="connsiteY3" fmla="*/ 387 h 1485"/>
                      <a:gd name="connsiteX4" fmla="*/ 1162 w 1353"/>
                      <a:gd name="connsiteY4" fmla="*/ 117 h 1485"/>
                      <a:gd name="connsiteX5" fmla="*/ 1353 w 1353"/>
                      <a:gd name="connsiteY5" fmla="*/ 195 h 1485"/>
                      <a:gd name="connsiteX6" fmla="*/ 1183 w 1353"/>
                      <a:gd name="connsiteY6" fmla="*/ 1289 h 1485"/>
                      <a:gd name="connsiteX7" fmla="*/ 1209 w 1353"/>
                      <a:gd name="connsiteY7" fmla="*/ 1391 h 1485"/>
                      <a:gd name="connsiteX8" fmla="*/ 385 w 1353"/>
                      <a:gd name="connsiteY8" fmla="*/ 1450 h 1485"/>
                      <a:gd name="connsiteX0" fmla="*/ 385 w 1370"/>
                      <a:gd name="connsiteY0" fmla="*/ 1450 h 1451"/>
                      <a:gd name="connsiteX1" fmla="*/ 9 w 1370"/>
                      <a:gd name="connsiteY1" fmla="*/ 1298 h 1451"/>
                      <a:gd name="connsiteX2" fmla="*/ 333 w 1370"/>
                      <a:gd name="connsiteY2" fmla="*/ 915 h 1451"/>
                      <a:gd name="connsiteX3" fmla="*/ 909 w 1370"/>
                      <a:gd name="connsiteY3" fmla="*/ 387 h 1451"/>
                      <a:gd name="connsiteX4" fmla="*/ 1162 w 1370"/>
                      <a:gd name="connsiteY4" fmla="*/ 117 h 1451"/>
                      <a:gd name="connsiteX5" fmla="*/ 1353 w 1370"/>
                      <a:gd name="connsiteY5" fmla="*/ 195 h 1451"/>
                      <a:gd name="connsiteX6" fmla="*/ 1209 w 1370"/>
                      <a:gd name="connsiteY6" fmla="*/ 1391 h 1451"/>
                      <a:gd name="connsiteX7" fmla="*/ 385 w 1370"/>
                      <a:gd name="connsiteY7" fmla="*/ 1450 h 1451"/>
                      <a:gd name="connsiteX0" fmla="*/ 385 w 1370"/>
                      <a:gd name="connsiteY0" fmla="*/ 1450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8" fmla="*/ 385 w 1370"/>
                      <a:gd name="connsiteY8" fmla="*/ 1450 h 1591"/>
                      <a:gd name="connsiteX0" fmla="*/ 1059 w 1370"/>
                      <a:gd name="connsiteY0" fmla="*/ 1502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0" fmla="*/ 1059 w 1353"/>
                      <a:gd name="connsiteY0" fmla="*/ 1502 h 1502"/>
                      <a:gd name="connsiteX1" fmla="*/ 9 w 1353"/>
                      <a:gd name="connsiteY1" fmla="*/ 1298 h 1502"/>
                      <a:gd name="connsiteX2" fmla="*/ 333 w 1353"/>
                      <a:gd name="connsiteY2" fmla="*/ 915 h 1502"/>
                      <a:gd name="connsiteX3" fmla="*/ 909 w 1353"/>
                      <a:gd name="connsiteY3" fmla="*/ 387 h 1502"/>
                      <a:gd name="connsiteX4" fmla="*/ 1162 w 1353"/>
                      <a:gd name="connsiteY4" fmla="*/ 117 h 1502"/>
                      <a:gd name="connsiteX5" fmla="*/ 1353 w 1353"/>
                      <a:gd name="connsiteY5" fmla="*/ 195 h 1502"/>
                      <a:gd name="connsiteX6" fmla="*/ 1059 w 1353"/>
                      <a:gd name="connsiteY6" fmla="*/ 1502 h 1502"/>
                      <a:gd name="connsiteX0" fmla="*/ 1059 w 1367"/>
                      <a:gd name="connsiteY0" fmla="*/ 1501 h 1501"/>
                      <a:gd name="connsiteX1" fmla="*/ 9 w 1367"/>
                      <a:gd name="connsiteY1" fmla="*/ 1297 h 1501"/>
                      <a:gd name="connsiteX2" fmla="*/ 333 w 1367"/>
                      <a:gd name="connsiteY2" fmla="*/ 914 h 1501"/>
                      <a:gd name="connsiteX3" fmla="*/ 909 w 1367"/>
                      <a:gd name="connsiteY3" fmla="*/ 386 h 1501"/>
                      <a:gd name="connsiteX4" fmla="*/ 1162 w 1367"/>
                      <a:gd name="connsiteY4" fmla="*/ 116 h 1501"/>
                      <a:gd name="connsiteX5" fmla="*/ 1353 w 1367"/>
                      <a:gd name="connsiteY5" fmla="*/ 194 h 1501"/>
                      <a:gd name="connsiteX6" fmla="*/ 1059 w 1367"/>
                      <a:gd name="connsiteY6" fmla="*/ 1501 h 1501"/>
                      <a:gd name="connsiteX0" fmla="*/ 1353 w 1353"/>
                      <a:gd name="connsiteY0" fmla="*/ 21 h 1328"/>
                      <a:gd name="connsiteX1" fmla="*/ 1059 w 1353"/>
                      <a:gd name="connsiteY1" fmla="*/ 1328 h 1328"/>
                      <a:gd name="connsiteX2" fmla="*/ 9 w 1353"/>
                      <a:gd name="connsiteY2" fmla="*/ 1124 h 1328"/>
                      <a:gd name="connsiteX3" fmla="*/ 333 w 1353"/>
                      <a:gd name="connsiteY3" fmla="*/ 741 h 1328"/>
                      <a:gd name="connsiteX4" fmla="*/ 909 w 1353"/>
                      <a:gd name="connsiteY4" fmla="*/ 213 h 1328"/>
                      <a:gd name="connsiteX5" fmla="*/ 1218 w 1353"/>
                      <a:gd name="connsiteY5" fmla="*/ 0 h 1328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1232 w 1353"/>
                      <a:gd name="connsiteY5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1077 w 1353"/>
                      <a:gd name="connsiteY5" fmla="*/ 113 h 1307"/>
                      <a:gd name="connsiteX6" fmla="*/ 1232 w 1353"/>
                      <a:gd name="connsiteY6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1086 w 1353"/>
                      <a:gd name="connsiteY5" fmla="*/ 357 h 1307"/>
                      <a:gd name="connsiteX6" fmla="*/ 1077 w 1353"/>
                      <a:gd name="connsiteY6" fmla="*/ 113 h 1307"/>
                      <a:gd name="connsiteX7" fmla="*/ 1232 w 1353"/>
                      <a:gd name="connsiteY7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77 w 1353"/>
                      <a:gd name="connsiteY7" fmla="*/ 113 h 1307"/>
                      <a:gd name="connsiteX8" fmla="*/ 1232 w 1353"/>
                      <a:gd name="connsiteY8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77 w 1353"/>
                      <a:gd name="connsiteY7" fmla="*/ 113 h 1307"/>
                      <a:gd name="connsiteX8" fmla="*/ 1232 w 1353"/>
                      <a:gd name="connsiteY8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077 w 1353"/>
                      <a:gd name="connsiteY8" fmla="*/ 113 h 1307"/>
                      <a:gd name="connsiteX9" fmla="*/ 1232 w 1353"/>
                      <a:gd name="connsiteY9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128 w 1353"/>
                      <a:gd name="connsiteY8" fmla="*/ 134 h 1307"/>
                      <a:gd name="connsiteX9" fmla="*/ 1232 w 1353"/>
                      <a:gd name="connsiteY9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128 w 1353"/>
                      <a:gd name="connsiteY8" fmla="*/ 134 h 1307"/>
                      <a:gd name="connsiteX9" fmla="*/ 1112 w 1353"/>
                      <a:gd name="connsiteY9" fmla="*/ 82 h 1307"/>
                      <a:gd name="connsiteX10" fmla="*/ 1232 w 1353"/>
                      <a:gd name="connsiteY10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128 w 1353"/>
                      <a:gd name="connsiteY8" fmla="*/ 134 h 1307"/>
                      <a:gd name="connsiteX9" fmla="*/ 1092 w 1353"/>
                      <a:gd name="connsiteY9" fmla="*/ 132 h 1307"/>
                      <a:gd name="connsiteX10" fmla="*/ 1112 w 1353"/>
                      <a:gd name="connsiteY10" fmla="*/ 82 h 1307"/>
                      <a:gd name="connsiteX11" fmla="*/ 1232 w 1353"/>
                      <a:gd name="connsiteY11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841 w 1353"/>
                      <a:gd name="connsiteY5" fmla="*/ 238 h 1307"/>
                      <a:gd name="connsiteX6" fmla="*/ 949 w 1353"/>
                      <a:gd name="connsiteY6" fmla="*/ 365 h 1307"/>
                      <a:gd name="connsiteX7" fmla="*/ 1086 w 1353"/>
                      <a:gd name="connsiteY7" fmla="*/ 357 h 1307"/>
                      <a:gd name="connsiteX8" fmla="*/ 1085 w 1353"/>
                      <a:gd name="connsiteY8" fmla="*/ 206 h 1307"/>
                      <a:gd name="connsiteX9" fmla="*/ 1128 w 1353"/>
                      <a:gd name="connsiteY9" fmla="*/ 134 h 1307"/>
                      <a:gd name="connsiteX10" fmla="*/ 1092 w 1353"/>
                      <a:gd name="connsiteY10" fmla="*/ 132 h 1307"/>
                      <a:gd name="connsiteX11" fmla="*/ 1112 w 1353"/>
                      <a:gd name="connsiteY11" fmla="*/ 82 h 1307"/>
                      <a:gd name="connsiteX12" fmla="*/ 1232 w 1353"/>
                      <a:gd name="connsiteY12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841 w 1353"/>
                      <a:gd name="connsiteY5" fmla="*/ 238 h 1307"/>
                      <a:gd name="connsiteX6" fmla="*/ 949 w 1353"/>
                      <a:gd name="connsiteY6" fmla="*/ 365 h 1307"/>
                      <a:gd name="connsiteX7" fmla="*/ 1086 w 1353"/>
                      <a:gd name="connsiteY7" fmla="*/ 357 h 1307"/>
                      <a:gd name="connsiteX8" fmla="*/ 1085 w 1353"/>
                      <a:gd name="connsiteY8" fmla="*/ 206 h 1307"/>
                      <a:gd name="connsiteX9" fmla="*/ 1128 w 1353"/>
                      <a:gd name="connsiteY9" fmla="*/ 134 h 1307"/>
                      <a:gd name="connsiteX10" fmla="*/ 1092 w 1353"/>
                      <a:gd name="connsiteY10" fmla="*/ 132 h 1307"/>
                      <a:gd name="connsiteX11" fmla="*/ 1112 w 1353"/>
                      <a:gd name="connsiteY11" fmla="*/ 82 h 1307"/>
                      <a:gd name="connsiteX12" fmla="*/ 1232 w 1353"/>
                      <a:gd name="connsiteY12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764 w 1353"/>
                      <a:gd name="connsiteY5" fmla="*/ 122 h 1307"/>
                      <a:gd name="connsiteX6" fmla="*/ 841 w 1353"/>
                      <a:gd name="connsiteY6" fmla="*/ 238 h 1307"/>
                      <a:gd name="connsiteX7" fmla="*/ 949 w 1353"/>
                      <a:gd name="connsiteY7" fmla="*/ 365 h 1307"/>
                      <a:gd name="connsiteX8" fmla="*/ 1086 w 1353"/>
                      <a:gd name="connsiteY8" fmla="*/ 357 h 1307"/>
                      <a:gd name="connsiteX9" fmla="*/ 1085 w 1353"/>
                      <a:gd name="connsiteY9" fmla="*/ 206 h 1307"/>
                      <a:gd name="connsiteX10" fmla="*/ 1128 w 1353"/>
                      <a:gd name="connsiteY10" fmla="*/ 134 h 1307"/>
                      <a:gd name="connsiteX11" fmla="*/ 1092 w 1353"/>
                      <a:gd name="connsiteY11" fmla="*/ 132 h 1307"/>
                      <a:gd name="connsiteX12" fmla="*/ 1112 w 1353"/>
                      <a:gd name="connsiteY12" fmla="*/ 82 h 1307"/>
                      <a:gd name="connsiteX13" fmla="*/ 1232 w 1353"/>
                      <a:gd name="connsiteY13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861 w 1353"/>
                      <a:gd name="connsiteY5" fmla="*/ 539 h 1307"/>
                      <a:gd name="connsiteX6" fmla="*/ 678 w 1353"/>
                      <a:gd name="connsiteY6" fmla="*/ 414 h 1307"/>
                      <a:gd name="connsiteX7" fmla="*/ 704 w 1353"/>
                      <a:gd name="connsiteY7" fmla="*/ 304 h 1307"/>
                      <a:gd name="connsiteX8" fmla="*/ 799 w 1353"/>
                      <a:gd name="connsiteY8" fmla="*/ 270 h 1307"/>
                      <a:gd name="connsiteX9" fmla="*/ 764 w 1353"/>
                      <a:gd name="connsiteY9" fmla="*/ 122 h 1307"/>
                      <a:gd name="connsiteX10" fmla="*/ 841 w 1353"/>
                      <a:gd name="connsiteY10" fmla="*/ 238 h 1307"/>
                      <a:gd name="connsiteX11" fmla="*/ 949 w 1353"/>
                      <a:gd name="connsiteY11" fmla="*/ 365 h 1307"/>
                      <a:gd name="connsiteX12" fmla="*/ 1086 w 1353"/>
                      <a:gd name="connsiteY12" fmla="*/ 357 h 1307"/>
                      <a:gd name="connsiteX13" fmla="*/ 1085 w 1353"/>
                      <a:gd name="connsiteY13" fmla="*/ 206 h 1307"/>
                      <a:gd name="connsiteX14" fmla="*/ 1128 w 1353"/>
                      <a:gd name="connsiteY14" fmla="*/ 134 h 1307"/>
                      <a:gd name="connsiteX15" fmla="*/ 1092 w 1353"/>
                      <a:gd name="connsiteY15" fmla="*/ 132 h 1307"/>
                      <a:gd name="connsiteX16" fmla="*/ 1112 w 1353"/>
                      <a:gd name="connsiteY16" fmla="*/ 82 h 1307"/>
                      <a:gd name="connsiteX17" fmla="*/ 1232 w 1353"/>
                      <a:gd name="connsiteY17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50 w 1353"/>
                      <a:gd name="connsiteY5" fmla="*/ 626 h 1307"/>
                      <a:gd name="connsiteX6" fmla="*/ 861 w 1353"/>
                      <a:gd name="connsiteY6" fmla="*/ 539 h 1307"/>
                      <a:gd name="connsiteX7" fmla="*/ 678 w 1353"/>
                      <a:gd name="connsiteY7" fmla="*/ 414 h 1307"/>
                      <a:gd name="connsiteX8" fmla="*/ 704 w 1353"/>
                      <a:gd name="connsiteY8" fmla="*/ 304 h 1307"/>
                      <a:gd name="connsiteX9" fmla="*/ 799 w 1353"/>
                      <a:gd name="connsiteY9" fmla="*/ 270 h 1307"/>
                      <a:gd name="connsiteX10" fmla="*/ 764 w 1353"/>
                      <a:gd name="connsiteY10" fmla="*/ 122 h 1307"/>
                      <a:gd name="connsiteX11" fmla="*/ 841 w 1353"/>
                      <a:gd name="connsiteY11" fmla="*/ 238 h 1307"/>
                      <a:gd name="connsiteX12" fmla="*/ 949 w 1353"/>
                      <a:gd name="connsiteY12" fmla="*/ 365 h 1307"/>
                      <a:gd name="connsiteX13" fmla="*/ 1086 w 1353"/>
                      <a:gd name="connsiteY13" fmla="*/ 357 h 1307"/>
                      <a:gd name="connsiteX14" fmla="*/ 1085 w 1353"/>
                      <a:gd name="connsiteY14" fmla="*/ 206 h 1307"/>
                      <a:gd name="connsiteX15" fmla="*/ 1128 w 1353"/>
                      <a:gd name="connsiteY15" fmla="*/ 134 h 1307"/>
                      <a:gd name="connsiteX16" fmla="*/ 1092 w 1353"/>
                      <a:gd name="connsiteY16" fmla="*/ 132 h 1307"/>
                      <a:gd name="connsiteX17" fmla="*/ 1112 w 1353"/>
                      <a:gd name="connsiteY17" fmla="*/ 82 h 1307"/>
                      <a:gd name="connsiteX18" fmla="*/ 1232 w 1353"/>
                      <a:gd name="connsiteY18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13 w 1353"/>
                      <a:gd name="connsiteY5" fmla="*/ 570 h 1307"/>
                      <a:gd name="connsiteX6" fmla="*/ 750 w 1353"/>
                      <a:gd name="connsiteY6" fmla="*/ 626 h 1307"/>
                      <a:gd name="connsiteX7" fmla="*/ 861 w 1353"/>
                      <a:gd name="connsiteY7" fmla="*/ 539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64 w 1353"/>
                      <a:gd name="connsiteY11" fmla="*/ 122 h 1307"/>
                      <a:gd name="connsiteX12" fmla="*/ 841 w 1353"/>
                      <a:gd name="connsiteY12" fmla="*/ 23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13 w 1353"/>
                      <a:gd name="connsiteY5" fmla="*/ 570 h 1307"/>
                      <a:gd name="connsiteX6" fmla="*/ 750 w 1353"/>
                      <a:gd name="connsiteY6" fmla="*/ 626 h 1307"/>
                      <a:gd name="connsiteX7" fmla="*/ 861 w 1353"/>
                      <a:gd name="connsiteY7" fmla="*/ 539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64 w 1353"/>
                      <a:gd name="connsiteY11" fmla="*/ 122 h 1307"/>
                      <a:gd name="connsiteX12" fmla="*/ 841 w 1353"/>
                      <a:gd name="connsiteY12" fmla="*/ 23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65 w 1353"/>
                      <a:gd name="connsiteY5" fmla="*/ 489 h 1307"/>
                      <a:gd name="connsiteX6" fmla="*/ 713 w 1353"/>
                      <a:gd name="connsiteY6" fmla="*/ 570 h 1307"/>
                      <a:gd name="connsiteX7" fmla="*/ 750 w 1353"/>
                      <a:gd name="connsiteY7" fmla="*/ 626 h 1307"/>
                      <a:gd name="connsiteX8" fmla="*/ 861 w 1353"/>
                      <a:gd name="connsiteY8" fmla="*/ 539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64 w 1353"/>
                      <a:gd name="connsiteY12" fmla="*/ 122 h 1307"/>
                      <a:gd name="connsiteX13" fmla="*/ 841 w 1353"/>
                      <a:gd name="connsiteY13" fmla="*/ 238 h 1307"/>
                      <a:gd name="connsiteX14" fmla="*/ 949 w 1353"/>
                      <a:gd name="connsiteY14" fmla="*/ 365 h 1307"/>
                      <a:gd name="connsiteX15" fmla="*/ 1086 w 1353"/>
                      <a:gd name="connsiteY15" fmla="*/ 357 h 1307"/>
                      <a:gd name="connsiteX16" fmla="*/ 1085 w 1353"/>
                      <a:gd name="connsiteY16" fmla="*/ 206 h 1307"/>
                      <a:gd name="connsiteX17" fmla="*/ 1128 w 1353"/>
                      <a:gd name="connsiteY17" fmla="*/ 134 h 1307"/>
                      <a:gd name="connsiteX18" fmla="*/ 1092 w 1353"/>
                      <a:gd name="connsiteY18" fmla="*/ 132 h 1307"/>
                      <a:gd name="connsiteX19" fmla="*/ 1112 w 1353"/>
                      <a:gd name="connsiteY19" fmla="*/ 82 h 1307"/>
                      <a:gd name="connsiteX20" fmla="*/ 1232 w 1353"/>
                      <a:gd name="connsiteY20" fmla="*/ 183 h 1307"/>
                      <a:gd name="connsiteX21" fmla="*/ 1353 w 1353"/>
                      <a:gd name="connsiteY21" fmla="*/ 0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13 w 1353"/>
                      <a:gd name="connsiteY5" fmla="*/ 570 h 1307"/>
                      <a:gd name="connsiteX6" fmla="*/ 750 w 1353"/>
                      <a:gd name="connsiteY6" fmla="*/ 626 h 1307"/>
                      <a:gd name="connsiteX7" fmla="*/ 861 w 1353"/>
                      <a:gd name="connsiteY7" fmla="*/ 539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64 w 1353"/>
                      <a:gd name="connsiteY11" fmla="*/ 122 h 1307"/>
                      <a:gd name="connsiteX12" fmla="*/ 841 w 1353"/>
                      <a:gd name="connsiteY12" fmla="*/ 23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0" fmla="*/ 713 w 1353"/>
                      <a:gd name="connsiteY0" fmla="*/ 570 h 1307"/>
                      <a:gd name="connsiteX1" fmla="*/ 750 w 1353"/>
                      <a:gd name="connsiteY1" fmla="*/ 626 h 1307"/>
                      <a:gd name="connsiteX2" fmla="*/ 861 w 1353"/>
                      <a:gd name="connsiteY2" fmla="*/ 539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19" fmla="*/ 804 w 1353"/>
                      <a:gd name="connsiteY19" fmla="*/ 584 h 1307"/>
                      <a:gd name="connsiteX0" fmla="*/ 713 w 1353"/>
                      <a:gd name="connsiteY0" fmla="*/ 570 h 1307"/>
                      <a:gd name="connsiteX1" fmla="*/ 750 w 1353"/>
                      <a:gd name="connsiteY1" fmla="*/ 626 h 1307"/>
                      <a:gd name="connsiteX2" fmla="*/ 861 w 1353"/>
                      <a:gd name="connsiteY2" fmla="*/ 539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0" fmla="*/ 713 w 1353"/>
                      <a:gd name="connsiteY0" fmla="*/ 570 h 1307"/>
                      <a:gd name="connsiteX1" fmla="*/ 805 w 1353"/>
                      <a:gd name="connsiteY1" fmla="*/ 647 h 1307"/>
                      <a:gd name="connsiteX2" fmla="*/ 861 w 1353"/>
                      <a:gd name="connsiteY2" fmla="*/ 539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0" fmla="*/ 713 w 1353"/>
                      <a:gd name="connsiteY0" fmla="*/ 570 h 1307"/>
                      <a:gd name="connsiteX1" fmla="*/ 805 w 1353"/>
                      <a:gd name="connsiteY1" fmla="*/ 647 h 1307"/>
                      <a:gd name="connsiteX2" fmla="*/ 825 w 1353"/>
                      <a:gd name="connsiteY2" fmla="*/ 542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0" fmla="*/ 713 w 1353"/>
                      <a:gd name="connsiteY0" fmla="*/ 570 h 1307"/>
                      <a:gd name="connsiteX1" fmla="*/ 574 w 1353"/>
                      <a:gd name="connsiteY1" fmla="*/ 405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574 w 1353"/>
                      <a:gd name="connsiteY1" fmla="*/ 405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574 w 1353"/>
                      <a:gd name="connsiteY1" fmla="*/ 405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713 w 1353"/>
                      <a:gd name="connsiteY21" fmla="*/ 57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732 w 1353"/>
                      <a:gd name="connsiteY21" fmla="*/ 583 h 1307"/>
                      <a:gd name="connsiteX22" fmla="*/ 713 w 1353"/>
                      <a:gd name="connsiteY22" fmla="*/ 57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713 w 1353"/>
                      <a:gd name="connsiteY21" fmla="*/ 57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20" fmla="*/ 713 w 1353"/>
                      <a:gd name="connsiteY20" fmla="*/ 570 h 1307"/>
                      <a:gd name="connsiteX0" fmla="*/ 668 w 1353"/>
                      <a:gd name="connsiteY0" fmla="*/ 620 h 1307"/>
                      <a:gd name="connsiteX1" fmla="*/ 426 w 1353"/>
                      <a:gd name="connsiteY1" fmla="*/ 241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20" fmla="*/ 668 w 1353"/>
                      <a:gd name="connsiteY20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668 w 1353"/>
                      <a:gd name="connsiteY21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22 w 1353"/>
                      <a:gd name="connsiteY9" fmla="*/ 14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668 w 1353"/>
                      <a:gd name="connsiteY21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54 w 1353"/>
                      <a:gd name="connsiteY8" fmla="*/ 178 h 1307"/>
                      <a:gd name="connsiteX9" fmla="*/ 764 w 1353"/>
                      <a:gd name="connsiteY9" fmla="*/ 122 h 1307"/>
                      <a:gd name="connsiteX10" fmla="*/ 822 w 1353"/>
                      <a:gd name="connsiteY10" fmla="*/ 148 h 1307"/>
                      <a:gd name="connsiteX11" fmla="*/ 949 w 1353"/>
                      <a:gd name="connsiteY11" fmla="*/ 365 h 1307"/>
                      <a:gd name="connsiteX12" fmla="*/ 1086 w 1353"/>
                      <a:gd name="connsiteY12" fmla="*/ 357 h 1307"/>
                      <a:gd name="connsiteX13" fmla="*/ 1085 w 1353"/>
                      <a:gd name="connsiteY13" fmla="*/ 206 h 1307"/>
                      <a:gd name="connsiteX14" fmla="*/ 1128 w 1353"/>
                      <a:gd name="connsiteY14" fmla="*/ 134 h 1307"/>
                      <a:gd name="connsiteX15" fmla="*/ 1092 w 1353"/>
                      <a:gd name="connsiteY15" fmla="*/ 132 h 1307"/>
                      <a:gd name="connsiteX16" fmla="*/ 1112 w 1353"/>
                      <a:gd name="connsiteY16" fmla="*/ 82 h 1307"/>
                      <a:gd name="connsiteX17" fmla="*/ 1232 w 1353"/>
                      <a:gd name="connsiteY17" fmla="*/ 183 h 1307"/>
                      <a:gd name="connsiteX18" fmla="*/ 1353 w 1353"/>
                      <a:gd name="connsiteY18" fmla="*/ 0 h 1307"/>
                      <a:gd name="connsiteX19" fmla="*/ 1059 w 1353"/>
                      <a:gd name="connsiteY19" fmla="*/ 1307 h 1307"/>
                      <a:gd name="connsiteX20" fmla="*/ 9 w 1353"/>
                      <a:gd name="connsiteY20" fmla="*/ 1103 h 1307"/>
                      <a:gd name="connsiteX21" fmla="*/ 333 w 1353"/>
                      <a:gd name="connsiteY21" fmla="*/ 720 h 1307"/>
                      <a:gd name="connsiteX22" fmla="*/ 668 w 1353"/>
                      <a:gd name="connsiteY22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562 w 1353"/>
                      <a:gd name="connsiteY3" fmla="*/ 338 h 1307"/>
                      <a:gd name="connsiteX4" fmla="*/ 805 w 1353"/>
                      <a:gd name="connsiteY4" fmla="*/ 647 h 1307"/>
                      <a:gd name="connsiteX5" fmla="*/ 825 w 1353"/>
                      <a:gd name="connsiteY5" fmla="*/ 542 h 1307"/>
                      <a:gd name="connsiteX6" fmla="*/ 678 w 1353"/>
                      <a:gd name="connsiteY6" fmla="*/ 414 h 1307"/>
                      <a:gd name="connsiteX7" fmla="*/ 704 w 1353"/>
                      <a:gd name="connsiteY7" fmla="*/ 304 h 1307"/>
                      <a:gd name="connsiteX8" fmla="*/ 799 w 1353"/>
                      <a:gd name="connsiteY8" fmla="*/ 270 h 1307"/>
                      <a:gd name="connsiteX9" fmla="*/ 754 w 1353"/>
                      <a:gd name="connsiteY9" fmla="*/ 178 h 1307"/>
                      <a:gd name="connsiteX10" fmla="*/ 764 w 1353"/>
                      <a:gd name="connsiteY10" fmla="*/ 122 h 1307"/>
                      <a:gd name="connsiteX11" fmla="*/ 822 w 1353"/>
                      <a:gd name="connsiteY11" fmla="*/ 148 h 1307"/>
                      <a:gd name="connsiteX12" fmla="*/ 949 w 1353"/>
                      <a:gd name="connsiteY12" fmla="*/ 365 h 1307"/>
                      <a:gd name="connsiteX13" fmla="*/ 1086 w 1353"/>
                      <a:gd name="connsiteY13" fmla="*/ 357 h 1307"/>
                      <a:gd name="connsiteX14" fmla="*/ 1085 w 1353"/>
                      <a:gd name="connsiteY14" fmla="*/ 206 h 1307"/>
                      <a:gd name="connsiteX15" fmla="*/ 1128 w 1353"/>
                      <a:gd name="connsiteY15" fmla="*/ 134 h 1307"/>
                      <a:gd name="connsiteX16" fmla="*/ 1092 w 1353"/>
                      <a:gd name="connsiteY16" fmla="*/ 132 h 1307"/>
                      <a:gd name="connsiteX17" fmla="*/ 1112 w 1353"/>
                      <a:gd name="connsiteY17" fmla="*/ 82 h 1307"/>
                      <a:gd name="connsiteX18" fmla="*/ 1232 w 1353"/>
                      <a:gd name="connsiteY18" fmla="*/ 183 h 1307"/>
                      <a:gd name="connsiteX19" fmla="*/ 1353 w 1353"/>
                      <a:gd name="connsiteY19" fmla="*/ 0 h 1307"/>
                      <a:gd name="connsiteX20" fmla="*/ 1059 w 1353"/>
                      <a:gd name="connsiteY20" fmla="*/ 1307 h 1307"/>
                      <a:gd name="connsiteX21" fmla="*/ 9 w 1353"/>
                      <a:gd name="connsiteY21" fmla="*/ 1103 h 1307"/>
                      <a:gd name="connsiteX22" fmla="*/ 333 w 1353"/>
                      <a:gd name="connsiteY22" fmla="*/ 720 h 1307"/>
                      <a:gd name="connsiteX23" fmla="*/ 668 w 1353"/>
                      <a:gd name="connsiteY23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81 w 1353"/>
                      <a:gd name="connsiteY2" fmla="*/ 262 h 1307"/>
                      <a:gd name="connsiteX3" fmla="*/ 562 w 1353"/>
                      <a:gd name="connsiteY3" fmla="*/ 338 h 1307"/>
                      <a:gd name="connsiteX4" fmla="*/ 805 w 1353"/>
                      <a:gd name="connsiteY4" fmla="*/ 647 h 1307"/>
                      <a:gd name="connsiteX5" fmla="*/ 825 w 1353"/>
                      <a:gd name="connsiteY5" fmla="*/ 542 h 1307"/>
                      <a:gd name="connsiteX6" fmla="*/ 678 w 1353"/>
                      <a:gd name="connsiteY6" fmla="*/ 414 h 1307"/>
                      <a:gd name="connsiteX7" fmla="*/ 704 w 1353"/>
                      <a:gd name="connsiteY7" fmla="*/ 304 h 1307"/>
                      <a:gd name="connsiteX8" fmla="*/ 799 w 1353"/>
                      <a:gd name="connsiteY8" fmla="*/ 270 h 1307"/>
                      <a:gd name="connsiteX9" fmla="*/ 754 w 1353"/>
                      <a:gd name="connsiteY9" fmla="*/ 178 h 1307"/>
                      <a:gd name="connsiteX10" fmla="*/ 764 w 1353"/>
                      <a:gd name="connsiteY10" fmla="*/ 122 h 1307"/>
                      <a:gd name="connsiteX11" fmla="*/ 822 w 1353"/>
                      <a:gd name="connsiteY11" fmla="*/ 148 h 1307"/>
                      <a:gd name="connsiteX12" fmla="*/ 949 w 1353"/>
                      <a:gd name="connsiteY12" fmla="*/ 365 h 1307"/>
                      <a:gd name="connsiteX13" fmla="*/ 1086 w 1353"/>
                      <a:gd name="connsiteY13" fmla="*/ 357 h 1307"/>
                      <a:gd name="connsiteX14" fmla="*/ 1085 w 1353"/>
                      <a:gd name="connsiteY14" fmla="*/ 206 h 1307"/>
                      <a:gd name="connsiteX15" fmla="*/ 1128 w 1353"/>
                      <a:gd name="connsiteY15" fmla="*/ 134 h 1307"/>
                      <a:gd name="connsiteX16" fmla="*/ 1092 w 1353"/>
                      <a:gd name="connsiteY16" fmla="*/ 132 h 1307"/>
                      <a:gd name="connsiteX17" fmla="*/ 1112 w 1353"/>
                      <a:gd name="connsiteY17" fmla="*/ 82 h 1307"/>
                      <a:gd name="connsiteX18" fmla="*/ 1232 w 1353"/>
                      <a:gd name="connsiteY18" fmla="*/ 183 h 1307"/>
                      <a:gd name="connsiteX19" fmla="*/ 1353 w 1353"/>
                      <a:gd name="connsiteY19" fmla="*/ 0 h 1307"/>
                      <a:gd name="connsiteX20" fmla="*/ 1059 w 1353"/>
                      <a:gd name="connsiteY20" fmla="*/ 1307 h 1307"/>
                      <a:gd name="connsiteX21" fmla="*/ 9 w 1353"/>
                      <a:gd name="connsiteY21" fmla="*/ 1103 h 1307"/>
                      <a:gd name="connsiteX22" fmla="*/ 333 w 1353"/>
                      <a:gd name="connsiteY22" fmla="*/ 720 h 1307"/>
                      <a:gd name="connsiteX23" fmla="*/ 668 w 1353"/>
                      <a:gd name="connsiteY23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47 w 1353"/>
                      <a:gd name="connsiteY2" fmla="*/ 321 h 1307"/>
                      <a:gd name="connsiteX3" fmla="*/ 481 w 1353"/>
                      <a:gd name="connsiteY3" fmla="*/ 262 h 1307"/>
                      <a:gd name="connsiteX4" fmla="*/ 562 w 1353"/>
                      <a:gd name="connsiteY4" fmla="*/ 338 h 1307"/>
                      <a:gd name="connsiteX5" fmla="*/ 805 w 1353"/>
                      <a:gd name="connsiteY5" fmla="*/ 647 h 1307"/>
                      <a:gd name="connsiteX6" fmla="*/ 825 w 1353"/>
                      <a:gd name="connsiteY6" fmla="*/ 542 h 1307"/>
                      <a:gd name="connsiteX7" fmla="*/ 678 w 1353"/>
                      <a:gd name="connsiteY7" fmla="*/ 414 h 1307"/>
                      <a:gd name="connsiteX8" fmla="*/ 704 w 1353"/>
                      <a:gd name="connsiteY8" fmla="*/ 304 h 1307"/>
                      <a:gd name="connsiteX9" fmla="*/ 799 w 1353"/>
                      <a:gd name="connsiteY9" fmla="*/ 270 h 1307"/>
                      <a:gd name="connsiteX10" fmla="*/ 754 w 1353"/>
                      <a:gd name="connsiteY10" fmla="*/ 178 h 1307"/>
                      <a:gd name="connsiteX11" fmla="*/ 764 w 1353"/>
                      <a:gd name="connsiteY11" fmla="*/ 122 h 1307"/>
                      <a:gd name="connsiteX12" fmla="*/ 822 w 1353"/>
                      <a:gd name="connsiteY12" fmla="*/ 14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21" fmla="*/ 1059 w 1353"/>
                      <a:gd name="connsiteY21" fmla="*/ 1307 h 1307"/>
                      <a:gd name="connsiteX22" fmla="*/ 9 w 1353"/>
                      <a:gd name="connsiteY22" fmla="*/ 1103 h 1307"/>
                      <a:gd name="connsiteX23" fmla="*/ 333 w 1353"/>
                      <a:gd name="connsiteY23" fmla="*/ 720 h 1307"/>
                      <a:gd name="connsiteX24" fmla="*/ 668 w 1353"/>
                      <a:gd name="connsiteY24" fmla="*/ 620 h 1307"/>
                      <a:gd name="connsiteX0" fmla="*/ 623 w 1353"/>
                      <a:gd name="connsiteY0" fmla="*/ 670 h 1307"/>
                      <a:gd name="connsiteX1" fmla="*/ 472 w 1353"/>
                      <a:gd name="connsiteY1" fmla="*/ 370 h 1307"/>
                      <a:gd name="connsiteX2" fmla="*/ 447 w 1353"/>
                      <a:gd name="connsiteY2" fmla="*/ 321 h 1307"/>
                      <a:gd name="connsiteX3" fmla="*/ 481 w 1353"/>
                      <a:gd name="connsiteY3" fmla="*/ 262 h 1307"/>
                      <a:gd name="connsiteX4" fmla="*/ 562 w 1353"/>
                      <a:gd name="connsiteY4" fmla="*/ 338 h 1307"/>
                      <a:gd name="connsiteX5" fmla="*/ 805 w 1353"/>
                      <a:gd name="connsiteY5" fmla="*/ 647 h 1307"/>
                      <a:gd name="connsiteX6" fmla="*/ 825 w 1353"/>
                      <a:gd name="connsiteY6" fmla="*/ 542 h 1307"/>
                      <a:gd name="connsiteX7" fmla="*/ 678 w 1353"/>
                      <a:gd name="connsiteY7" fmla="*/ 414 h 1307"/>
                      <a:gd name="connsiteX8" fmla="*/ 704 w 1353"/>
                      <a:gd name="connsiteY8" fmla="*/ 304 h 1307"/>
                      <a:gd name="connsiteX9" fmla="*/ 799 w 1353"/>
                      <a:gd name="connsiteY9" fmla="*/ 270 h 1307"/>
                      <a:gd name="connsiteX10" fmla="*/ 754 w 1353"/>
                      <a:gd name="connsiteY10" fmla="*/ 178 h 1307"/>
                      <a:gd name="connsiteX11" fmla="*/ 764 w 1353"/>
                      <a:gd name="connsiteY11" fmla="*/ 122 h 1307"/>
                      <a:gd name="connsiteX12" fmla="*/ 822 w 1353"/>
                      <a:gd name="connsiteY12" fmla="*/ 14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21" fmla="*/ 1059 w 1353"/>
                      <a:gd name="connsiteY21" fmla="*/ 1307 h 1307"/>
                      <a:gd name="connsiteX22" fmla="*/ 9 w 1353"/>
                      <a:gd name="connsiteY22" fmla="*/ 1103 h 1307"/>
                      <a:gd name="connsiteX23" fmla="*/ 333 w 1353"/>
                      <a:gd name="connsiteY23" fmla="*/ 720 h 1307"/>
                      <a:gd name="connsiteX24" fmla="*/ 623 w 1353"/>
                      <a:gd name="connsiteY24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472 w 1353"/>
                      <a:gd name="connsiteY2" fmla="*/ 370 h 1307"/>
                      <a:gd name="connsiteX3" fmla="*/ 447 w 1353"/>
                      <a:gd name="connsiteY3" fmla="*/ 321 h 1307"/>
                      <a:gd name="connsiteX4" fmla="*/ 481 w 1353"/>
                      <a:gd name="connsiteY4" fmla="*/ 262 h 1307"/>
                      <a:gd name="connsiteX5" fmla="*/ 562 w 1353"/>
                      <a:gd name="connsiteY5" fmla="*/ 338 h 1307"/>
                      <a:gd name="connsiteX6" fmla="*/ 805 w 1353"/>
                      <a:gd name="connsiteY6" fmla="*/ 647 h 1307"/>
                      <a:gd name="connsiteX7" fmla="*/ 825 w 1353"/>
                      <a:gd name="connsiteY7" fmla="*/ 542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54 w 1353"/>
                      <a:gd name="connsiteY11" fmla="*/ 178 h 1307"/>
                      <a:gd name="connsiteX12" fmla="*/ 764 w 1353"/>
                      <a:gd name="connsiteY12" fmla="*/ 122 h 1307"/>
                      <a:gd name="connsiteX13" fmla="*/ 822 w 1353"/>
                      <a:gd name="connsiteY13" fmla="*/ 148 h 1307"/>
                      <a:gd name="connsiteX14" fmla="*/ 949 w 1353"/>
                      <a:gd name="connsiteY14" fmla="*/ 365 h 1307"/>
                      <a:gd name="connsiteX15" fmla="*/ 1086 w 1353"/>
                      <a:gd name="connsiteY15" fmla="*/ 357 h 1307"/>
                      <a:gd name="connsiteX16" fmla="*/ 1085 w 1353"/>
                      <a:gd name="connsiteY16" fmla="*/ 206 h 1307"/>
                      <a:gd name="connsiteX17" fmla="*/ 1128 w 1353"/>
                      <a:gd name="connsiteY17" fmla="*/ 134 h 1307"/>
                      <a:gd name="connsiteX18" fmla="*/ 1092 w 1353"/>
                      <a:gd name="connsiteY18" fmla="*/ 132 h 1307"/>
                      <a:gd name="connsiteX19" fmla="*/ 1112 w 1353"/>
                      <a:gd name="connsiteY19" fmla="*/ 82 h 1307"/>
                      <a:gd name="connsiteX20" fmla="*/ 1232 w 1353"/>
                      <a:gd name="connsiteY20" fmla="*/ 183 h 1307"/>
                      <a:gd name="connsiteX21" fmla="*/ 1353 w 1353"/>
                      <a:gd name="connsiteY21" fmla="*/ 0 h 1307"/>
                      <a:gd name="connsiteX22" fmla="*/ 1059 w 1353"/>
                      <a:gd name="connsiteY22" fmla="*/ 1307 h 1307"/>
                      <a:gd name="connsiteX23" fmla="*/ 9 w 1353"/>
                      <a:gd name="connsiteY23" fmla="*/ 1103 h 1307"/>
                      <a:gd name="connsiteX24" fmla="*/ 333 w 1353"/>
                      <a:gd name="connsiteY24" fmla="*/ 720 h 1307"/>
                      <a:gd name="connsiteX25" fmla="*/ 623 w 1353"/>
                      <a:gd name="connsiteY25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87 w 1353"/>
                      <a:gd name="connsiteY2" fmla="*/ 497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623 w 1353"/>
                      <a:gd name="connsiteY26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623 w 1353"/>
                      <a:gd name="connsiteY26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35 w 1353"/>
                      <a:gd name="connsiteY26" fmla="*/ 577 h 1307"/>
                      <a:gd name="connsiteX27" fmla="*/ 623 w 1353"/>
                      <a:gd name="connsiteY27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35 w 1353"/>
                      <a:gd name="connsiteY26" fmla="*/ 577 h 1307"/>
                      <a:gd name="connsiteX27" fmla="*/ 524 w 1353"/>
                      <a:gd name="connsiteY27" fmla="*/ 570 h 1307"/>
                      <a:gd name="connsiteX28" fmla="*/ 623 w 1353"/>
                      <a:gd name="connsiteY28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35 w 1353"/>
                      <a:gd name="connsiteY26" fmla="*/ 577 h 1307"/>
                      <a:gd name="connsiteX27" fmla="*/ 524 w 1353"/>
                      <a:gd name="connsiteY27" fmla="*/ 570 h 1307"/>
                      <a:gd name="connsiteX28" fmla="*/ 550 w 1353"/>
                      <a:gd name="connsiteY28" fmla="*/ 625 h 1307"/>
                      <a:gd name="connsiteX29" fmla="*/ 623 w 1353"/>
                      <a:gd name="connsiteY29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42 w 1353"/>
                      <a:gd name="connsiteY26" fmla="*/ 682 h 1307"/>
                      <a:gd name="connsiteX27" fmla="*/ 435 w 1353"/>
                      <a:gd name="connsiteY27" fmla="*/ 577 h 1307"/>
                      <a:gd name="connsiteX28" fmla="*/ 524 w 1353"/>
                      <a:gd name="connsiteY28" fmla="*/ 570 h 1307"/>
                      <a:gd name="connsiteX29" fmla="*/ 550 w 1353"/>
                      <a:gd name="connsiteY29" fmla="*/ 625 h 1307"/>
                      <a:gd name="connsiteX30" fmla="*/ 623 w 1353"/>
                      <a:gd name="connsiteY30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442 w 1353"/>
                      <a:gd name="connsiteY27" fmla="*/ 682 h 1307"/>
                      <a:gd name="connsiteX28" fmla="*/ 435 w 1353"/>
                      <a:gd name="connsiteY28" fmla="*/ 577 h 1307"/>
                      <a:gd name="connsiteX29" fmla="*/ 524 w 1353"/>
                      <a:gd name="connsiteY29" fmla="*/ 570 h 1307"/>
                      <a:gd name="connsiteX30" fmla="*/ 550 w 1353"/>
                      <a:gd name="connsiteY30" fmla="*/ 625 h 1307"/>
                      <a:gd name="connsiteX31" fmla="*/ 623 w 1353"/>
                      <a:gd name="connsiteY31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37 w 1353"/>
                      <a:gd name="connsiteY27" fmla="*/ 6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37 w 1353"/>
                      <a:gd name="connsiteY27" fmla="*/ 6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37 w 1353"/>
                      <a:gd name="connsiteY27" fmla="*/ 6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42 w 1353"/>
                      <a:gd name="connsiteY29" fmla="*/ 682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42 w 1353"/>
                      <a:gd name="connsiteY29" fmla="*/ 682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52 w 1353"/>
                      <a:gd name="connsiteY29" fmla="*/ 695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40 w 1353"/>
                      <a:gd name="connsiteY27" fmla="*/ 766 h 1307"/>
                      <a:gd name="connsiteX28" fmla="*/ 245 w 1353"/>
                      <a:gd name="connsiteY28" fmla="*/ 475 h 1307"/>
                      <a:gd name="connsiteX29" fmla="*/ 352 w 1353"/>
                      <a:gd name="connsiteY29" fmla="*/ 597 h 1307"/>
                      <a:gd name="connsiteX30" fmla="*/ 452 w 1353"/>
                      <a:gd name="connsiteY30" fmla="*/ 695 h 1307"/>
                      <a:gd name="connsiteX31" fmla="*/ 435 w 1353"/>
                      <a:gd name="connsiteY31" fmla="*/ 577 h 1307"/>
                      <a:gd name="connsiteX32" fmla="*/ 524 w 1353"/>
                      <a:gd name="connsiteY32" fmla="*/ 570 h 1307"/>
                      <a:gd name="connsiteX33" fmla="*/ 550 w 1353"/>
                      <a:gd name="connsiteY33" fmla="*/ 625 h 1307"/>
                      <a:gd name="connsiteX34" fmla="*/ 623 w 1353"/>
                      <a:gd name="connsiteY34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52 w 1353"/>
                      <a:gd name="connsiteY29" fmla="*/ 695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742 w 1472"/>
                      <a:gd name="connsiteY0" fmla="*/ 670 h 1307"/>
                      <a:gd name="connsiteX1" fmla="*/ 785 w 1472"/>
                      <a:gd name="connsiteY1" fmla="*/ 596 h 1307"/>
                      <a:gd name="connsiteX2" fmla="*/ 670 w 1472"/>
                      <a:gd name="connsiteY2" fmla="*/ 500 h 1307"/>
                      <a:gd name="connsiteX3" fmla="*/ 591 w 1472"/>
                      <a:gd name="connsiteY3" fmla="*/ 370 h 1307"/>
                      <a:gd name="connsiteX4" fmla="*/ 566 w 1472"/>
                      <a:gd name="connsiteY4" fmla="*/ 321 h 1307"/>
                      <a:gd name="connsiteX5" fmla="*/ 600 w 1472"/>
                      <a:gd name="connsiteY5" fmla="*/ 262 h 1307"/>
                      <a:gd name="connsiteX6" fmla="*/ 681 w 1472"/>
                      <a:gd name="connsiteY6" fmla="*/ 338 h 1307"/>
                      <a:gd name="connsiteX7" fmla="*/ 924 w 1472"/>
                      <a:gd name="connsiteY7" fmla="*/ 647 h 1307"/>
                      <a:gd name="connsiteX8" fmla="*/ 944 w 1472"/>
                      <a:gd name="connsiteY8" fmla="*/ 542 h 1307"/>
                      <a:gd name="connsiteX9" fmla="*/ 797 w 1472"/>
                      <a:gd name="connsiteY9" fmla="*/ 414 h 1307"/>
                      <a:gd name="connsiteX10" fmla="*/ 823 w 1472"/>
                      <a:gd name="connsiteY10" fmla="*/ 304 h 1307"/>
                      <a:gd name="connsiteX11" fmla="*/ 918 w 1472"/>
                      <a:gd name="connsiteY11" fmla="*/ 270 h 1307"/>
                      <a:gd name="connsiteX12" fmla="*/ 873 w 1472"/>
                      <a:gd name="connsiteY12" fmla="*/ 178 h 1307"/>
                      <a:gd name="connsiteX13" fmla="*/ 883 w 1472"/>
                      <a:gd name="connsiteY13" fmla="*/ 122 h 1307"/>
                      <a:gd name="connsiteX14" fmla="*/ 941 w 1472"/>
                      <a:gd name="connsiteY14" fmla="*/ 148 h 1307"/>
                      <a:gd name="connsiteX15" fmla="*/ 1068 w 1472"/>
                      <a:gd name="connsiteY15" fmla="*/ 365 h 1307"/>
                      <a:gd name="connsiteX16" fmla="*/ 1205 w 1472"/>
                      <a:gd name="connsiteY16" fmla="*/ 357 h 1307"/>
                      <a:gd name="connsiteX17" fmla="*/ 1204 w 1472"/>
                      <a:gd name="connsiteY17" fmla="*/ 206 h 1307"/>
                      <a:gd name="connsiteX18" fmla="*/ 1247 w 1472"/>
                      <a:gd name="connsiteY18" fmla="*/ 134 h 1307"/>
                      <a:gd name="connsiteX19" fmla="*/ 1211 w 1472"/>
                      <a:gd name="connsiteY19" fmla="*/ 132 h 1307"/>
                      <a:gd name="connsiteX20" fmla="*/ 1231 w 1472"/>
                      <a:gd name="connsiteY20" fmla="*/ 82 h 1307"/>
                      <a:gd name="connsiteX21" fmla="*/ 1351 w 1472"/>
                      <a:gd name="connsiteY21" fmla="*/ 183 h 1307"/>
                      <a:gd name="connsiteX22" fmla="*/ 1472 w 1472"/>
                      <a:gd name="connsiteY22" fmla="*/ 0 h 1307"/>
                      <a:gd name="connsiteX23" fmla="*/ 1178 w 1472"/>
                      <a:gd name="connsiteY23" fmla="*/ 1307 h 1307"/>
                      <a:gd name="connsiteX24" fmla="*/ 128 w 1472"/>
                      <a:gd name="connsiteY24" fmla="*/ 1103 h 1307"/>
                      <a:gd name="connsiteX25" fmla="*/ 317 w 1472"/>
                      <a:gd name="connsiteY25" fmla="*/ 811 h 1307"/>
                      <a:gd name="connsiteX26" fmla="*/ 452 w 1472"/>
                      <a:gd name="connsiteY26" fmla="*/ 720 h 1307"/>
                      <a:gd name="connsiteX27" fmla="*/ 473 w 1472"/>
                      <a:gd name="connsiteY27" fmla="*/ 721 h 1307"/>
                      <a:gd name="connsiteX28" fmla="*/ 364 w 1472"/>
                      <a:gd name="connsiteY28" fmla="*/ 475 h 1307"/>
                      <a:gd name="connsiteX29" fmla="*/ 471 w 1472"/>
                      <a:gd name="connsiteY29" fmla="*/ 597 h 1307"/>
                      <a:gd name="connsiteX30" fmla="*/ 571 w 1472"/>
                      <a:gd name="connsiteY30" fmla="*/ 695 h 1307"/>
                      <a:gd name="connsiteX31" fmla="*/ 554 w 1472"/>
                      <a:gd name="connsiteY31" fmla="*/ 577 h 1307"/>
                      <a:gd name="connsiteX32" fmla="*/ 643 w 1472"/>
                      <a:gd name="connsiteY32" fmla="*/ 570 h 1307"/>
                      <a:gd name="connsiteX33" fmla="*/ 669 w 1472"/>
                      <a:gd name="connsiteY33" fmla="*/ 625 h 1307"/>
                      <a:gd name="connsiteX34" fmla="*/ 742 w 1472"/>
                      <a:gd name="connsiteY34" fmla="*/ 670 h 1307"/>
                      <a:gd name="connsiteX0" fmla="*/ 742 w 1472"/>
                      <a:gd name="connsiteY0" fmla="*/ 670 h 1307"/>
                      <a:gd name="connsiteX1" fmla="*/ 785 w 1472"/>
                      <a:gd name="connsiteY1" fmla="*/ 596 h 1307"/>
                      <a:gd name="connsiteX2" fmla="*/ 670 w 1472"/>
                      <a:gd name="connsiteY2" fmla="*/ 500 h 1307"/>
                      <a:gd name="connsiteX3" fmla="*/ 591 w 1472"/>
                      <a:gd name="connsiteY3" fmla="*/ 370 h 1307"/>
                      <a:gd name="connsiteX4" fmla="*/ 566 w 1472"/>
                      <a:gd name="connsiteY4" fmla="*/ 321 h 1307"/>
                      <a:gd name="connsiteX5" fmla="*/ 600 w 1472"/>
                      <a:gd name="connsiteY5" fmla="*/ 262 h 1307"/>
                      <a:gd name="connsiteX6" fmla="*/ 681 w 1472"/>
                      <a:gd name="connsiteY6" fmla="*/ 338 h 1307"/>
                      <a:gd name="connsiteX7" fmla="*/ 924 w 1472"/>
                      <a:gd name="connsiteY7" fmla="*/ 647 h 1307"/>
                      <a:gd name="connsiteX8" fmla="*/ 944 w 1472"/>
                      <a:gd name="connsiteY8" fmla="*/ 542 h 1307"/>
                      <a:gd name="connsiteX9" fmla="*/ 797 w 1472"/>
                      <a:gd name="connsiteY9" fmla="*/ 414 h 1307"/>
                      <a:gd name="connsiteX10" fmla="*/ 823 w 1472"/>
                      <a:gd name="connsiteY10" fmla="*/ 304 h 1307"/>
                      <a:gd name="connsiteX11" fmla="*/ 918 w 1472"/>
                      <a:gd name="connsiteY11" fmla="*/ 270 h 1307"/>
                      <a:gd name="connsiteX12" fmla="*/ 873 w 1472"/>
                      <a:gd name="connsiteY12" fmla="*/ 178 h 1307"/>
                      <a:gd name="connsiteX13" fmla="*/ 883 w 1472"/>
                      <a:gd name="connsiteY13" fmla="*/ 122 h 1307"/>
                      <a:gd name="connsiteX14" fmla="*/ 941 w 1472"/>
                      <a:gd name="connsiteY14" fmla="*/ 148 h 1307"/>
                      <a:gd name="connsiteX15" fmla="*/ 1068 w 1472"/>
                      <a:gd name="connsiteY15" fmla="*/ 365 h 1307"/>
                      <a:gd name="connsiteX16" fmla="*/ 1205 w 1472"/>
                      <a:gd name="connsiteY16" fmla="*/ 357 h 1307"/>
                      <a:gd name="connsiteX17" fmla="*/ 1204 w 1472"/>
                      <a:gd name="connsiteY17" fmla="*/ 206 h 1307"/>
                      <a:gd name="connsiteX18" fmla="*/ 1247 w 1472"/>
                      <a:gd name="connsiteY18" fmla="*/ 134 h 1307"/>
                      <a:gd name="connsiteX19" fmla="*/ 1211 w 1472"/>
                      <a:gd name="connsiteY19" fmla="*/ 132 h 1307"/>
                      <a:gd name="connsiteX20" fmla="*/ 1231 w 1472"/>
                      <a:gd name="connsiteY20" fmla="*/ 82 h 1307"/>
                      <a:gd name="connsiteX21" fmla="*/ 1351 w 1472"/>
                      <a:gd name="connsiteY21" fmla="*/ 183 h 1307"/>
                      <a:gd name="connsiteX22" fmla="*/ 1472 w 1472"/>
                      <a:gd name="connsiteY22" fmla="*/ 0 h 1307"/>
                      <a:gd name="connsiteX23" fmla="*/ 1178 w 1472"/>
                      <a:gd name="connsiteY23" fmla="*/ 1307 h 1307"/>
                      <a:gd name="connsiteX24" fmla="*/ 128 w 1472"/>
                      <a:gd name="connsiteY24" fmla="*/ 1103 h 1307"/>
                      <a:gd name="connsiteX25" fmla="*/ 317 w 1472"/>
                      <a:gd name="connsiteY25" fmla="*/ 811 h 1307"/>
                      <a:gd name="connsiteX26" fmla="*/ 452 w 1472"/>
                      <a:gd name="connsiteY26" fmla="*/ 720 h 1307"/>
                      <a:gd name="connsiteX27" fmla="*/ 473 w 1472"/>
                      <a:gd name="connsiteY27" fmla="*/ 721 h 1307"/>
                      <a:gd name="connsiteX28" fmla="*/ 364 w 1472"/>
                      <a:gd name="connsiteY28" fmla="*/ 475 h 1307"/>
                      <a:gd name="connsiteX29" fmla="*/ 471 w 1472"/>
                      <a:gd name="connsiteY29" fmla="*/ 597 h 1307"/>
                      <a:gd name="connsiteX30" fmla="*/ 571 w 1472"/>
                      <a:gd name="connsiteY30" fmla="*/ 695 h 1307"/>
                      <a:gd name="connsiteX31" fmla="*/ 554 w 1472"/>
                      <a:gd name="connsiteY31" fmla="*/ 577 h 1307"/>
                      <a:gd name="connsiteX32" fmla="*/ 643 w 1472"/>
                      <a:gd name="connsiteY32" fmla="*/ 570 h 1307"/>
                      <a:gd name="connsiteX33" fmla="*/ 669 w 1472"/>
                      <a:gd name="connsiteY33" fmla="*/ 625 h 1307"/>
                      <a:gd name="connsiteX34" fmla="*/ 742 w 1472"/>
                      <a:gd name="connsiteY34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499 w 1496"/>
                      <a:gd name="connsiteY29" fmla="*/ 729 h 1307"/>
                      <a:gd name="connsiteX30" fmla="*/ 388 w 1496"/>
                      <a:gd name="connsiteY30" fmla="*/ 475 h 1307"/>
                      <a:gd name="connsiteX31" fmla="*/ 495 w 1496"/>
                      <a:gd name="connsiteY31" fmla="*/ 597 h 1307"/>
                      <a:gd name="connsiteX32" fmla="*/ 595 w 1496"/>
                      <a:gd name="connsiteY32" fmla="*/ 695 h 1307"/>
                      <a:gd name="connsiteX33" fmla="*/ 578 w 1496"/>
                      <a:gd name="connsiteY33" fmla="*/ 577 h 1307"/>
                      <a:gd name="connsiteX34" fmla="*/ 667 w 1496"/>
                      <a:gd name="connsiteY34" fmla="*/ 570 h 1307"/>
                      <a:gd name="connsiteX35" fmla="*/ 693 w 1496"/>
                      <a:gd name="connsiteY35" fmla="*/ 625 h 1307"/>
                      <a:gd name="connsiteX36" fmla="*/ 766 w 1496"/>
                      <a:gd name="connsiteY36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499 w 1496"/>
                      <a:gd name="connsiteY29" fmla="*/ 729 h 1307"/>
                      <a:gd name="connsiteX30" fmla="*/ 388 w 1496"/>
                      <a:gd name="connsiteY30" fmla="*/ 475 h 1307"/>
                      <a:gd name="connsiteX31" fmla="*/ 495 w 1496"/>
                      <a:gd name="connsiteY31" fmla="*/ 597 h 1307"/>
                      <a:gd name="connsiteX32" fmla="*/ 595 w 1496"/>
                      <a:gd name="connsiteY32" fmla="*/ 695 h 1307"/>
                      <a:gd name="connsiteX33" fmla="*/ 578 w 1496"/>
                      <a:gd name="connsiteY33" fmla="*/ 577 h 1307"/>
                      <a:gd name="connsiteX34" fmla="*/ 667 w 1496"/>
                      <a:gd name="connsiteY34" fmla="*/ 570 h 1307"/>
                      <a:gd name="connsiteX35" fmla="*/ 693 w 1496"/>
                      <a:gd name="connsiteY35" fmla="*/ 625 h 1307"/>
                      <a:gd name="connsiteX36" fmla="*/ 766 w 1496"/>
                      <a:gd name="connsiteY36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69 w 1496"/>
                      <a:gd name="connsiteY25" fmla="*/ 861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499 w 1496"/>
                      <a:gd name="connsiteY29" fmla="*/ 729 h 1307"/>
                      <a:gd name="connsiteX30" fmla="*/ 388 w 1496"/>
                      <a:gd name="connsiteY30" fmla="*/ 475 h 1307"/>
                      <a:gd name="connsiteX31" fmla="*/ 495 w 1496"/>
                      <a:gd name="connsiteY31" fmla="*/ 597 h 1307"/>
                      <a:gd name="connsiteX32" fmla="*/ 595 w 1496"/>
                      <a:gd name="connsiteY32" fmla="*/ 695 h 1307"/>
                      <a:gd name="connsiteX33" fmla="*/ 578 w 1496"/>
                      <a:gd name="connsiteY33" fmla="*/ 577 h 1307"/>
                      <a:gd name="connsiteX34" fmla="*/ 667 w 1496"/>
                      <a:gd name="connsiteY34" fmla="*/ 570 h 1307"/>
                      <a:gd name="connsiteX35" fmla="*/ 693 w 1496"/>
                      <a:gd name="connsiteY35" fmla="*/ 625 h 1307"/>
                      <a:gd name="connsiteX36" fmla="*/ 766 w 1496"/>
                      <a:gd name="connsiteY36" fmla="*/ 670 h 1307"/>
                      <a:gd name="connsiteX0" fmla="*/ 755 w 1485"/>
                      <a:gd name="connsiteY0" fmla="*/ 670 h 1307"/>
                      <a:gd name="connsiteX1" fmla="*/ 798 w 1485"/>
                      <a:gd name="connsiteY1" fmla="*/ 596 h 1307"/>
                      <a:gd name="connsiteX2" fmla="*/ 683 w 1485"/>
                      <a:gd name="connsiteY2" fmla="*/ 500 h 1307"/>
                      <a:gd name="connsiteX3" fmla="*/ 604 w 1485"/>
                      <a:gd name="connsiteY3" fmla="*/ 370 h 1307"/>
                      <a:gd name="connsiteX4" fmla="*/ 579 w 1485"/>
                      <a:gd name="connsiteY4" fmla="*/ 321 h 1307"/>
                      <a:gd name="connsiteX5" fmla="*/ 613 w 1485"/>
                      <a:gd name="connsiteY5" fmla="*/ 262 h 1307"/>
                      <a:gd name="connsiteX6" fmla="*/ 694 w 1485"/>
                      <a:gd name="connsiteY6" fmla="*/ 338 h 1307"/>
                      <a:gd name="connsiteX7" fmla="*/ 937 w 1485"/>
                      <a:gd name="connsiteY7" fmla="*/ 647 h 1307"/>
                      <a:gd name="connsiteX8" fmla="*/ 957 w 1485"/>
                      <a:gd name="connsiteY8" fmla="*/ 542 h 1307"/>
                      <a:gd name="connsiteX9" fmla="*/ 810 w 1485"/>
                      <a:gd name="connsiteY9" fmla="*/ 414 h 1307"/>
                      <a:gd name="connsiteX10" fmla="*/ 836 w 1485"/>
                      <a:gd name="connsiteY10" fmla="*/ 304 h 1307"/>
                      <a:gd name="connsiteX11" fmla="*/ 931 w 1485"/>
                      <a:gd name="connsiteY11" fmla="*/ 270 h 1307"/>
                      <a:gd name="connsiteX12" fmla="*/ 886 w 1485"/>
                      <a:gd name="connsiteY12" fmla="*/ 178 h 1307"/>
                      <a:gd name="connsiteX13" fmla="*/ 896 w 1485"/>
                      <a:gd name="connsiteY13" fmla="*/ 122 h 1307"/>
                      <a:gd name="connsiteX14" fmla="*/ 954 w 1485"/>
                      <a:gd name="connsiteY14" fmla="*/ 148 h 1307"/>
                      <a:gd name="connsiteX15" fmla="*/ 1081 w 1485"/>
                      <a:gd name="connsiteY15" fmla="*/ 365 h 1307"/>
                      <a:gd name="connsiteX16" fmla="*/ 1218 w 1485"/>
                      <a:gd name="connsiteY16" fmla="*/ 357 h 1307"/>
                      <a:gd name="connsiteX17" fmla="*/ 1217 w 1485"/>
                      <a:gd name="connsiteY17" fmla="*/ 206 h 1307"/>
                      <a:gd name="connsiteX18" fmla="*/ 1260 w 1485"/>
                      <a:gd name="connsiteY18" fmla="*/ 134 h 1307"/>
                      <a:gd name="connsiteX19" fmla="*/ 1224 w 1485"/>
                      <a:gd name="connsiteY19" fmla="*/ 132 h 1307"/>
                      <a:gd name="connsiteX20" fmla="*/ 1244 w 1485"/>
                      <a:gd name="connsiteY20" fmla="*/ 82 h 1307"/>
                      <a:gd name="connsiteX21" fmla="*/ 1364 w 1485"/>
                      <a:gd name="connsiteY21" fmla="*/ 183 h 1307"/>
                      <a:gd name="connsiteX22" fmla="*/ 1485 w 1485"/>
                      <a:gd name="connsiteY22" fmla="*/ 0 h 1307"/>
                      <a:gd name="connsiteX23" fmla="*/ 1191 w 1485"/>
                      <a:gd name="connsiteY23" fmla="*/ 1307 h 1307"/>
                      <a:gd name="connsiteX24" fmla="*/ 141 w 1485"/>
                      <a:gd name="connsiteY24" fmla="*/ 1103 h 1307"/>
                      <a:gd name="connsiteX25" fmla="*/ 448 w 1485"/>
                      <a:gd name="connsiteY25" fmla="*/ 984 h 1307"/>
                      <a:gd name="connsiteX26" fmla="*/ 458 w 1485"/>
                      <a:gd name="connsiteY26" fmla="*/ 861 h 1307"/>
                      <a:gd name="connsiteX27" fmla="*/ 330 w 1485"/>
                      <a:gd name="connsiteY27" fmla="*/ 811 h 1307"/>
                      <a:gd name="connsiteX28" fmla="*/ 465 w 1485"/>
                      <a:gd name="connsiteY28" fmla="*/ 720 h 1307"/>
                      <a:gd name="connsiteX29" fmla="*/ 486 w 1485"/>
                      <a:gd name="connsiteY29" fmla="*/ 721 h 1307"/>
                      <a:gd name="connsiteX30" fmla="*/ 488 w 1485"/>
                      <a:gd name="connsiteY30" fmla="*/ 729 h 1307"/>
                      <a:gd name="connsiteX31" fmla="*/ 377 w 1485"/>
                      <a:gd name="connsiteY31" fmla="*/ 475 h 1307"/>
                      <a:gd name="connsiteX32" fmla="*/ 484 w 1485"/>
                      <a:gd name="connsiteY32" fmla="*/ 597 h 1307"/>
                      <a:gd name="connsiteX33" fmla="*/ 584 w 1485"/>
                      <a:gd name="connsiteY33" fmla="*/ 695 h 1307"/>
                      <a:gd name="connsiteX34" fmla="*/ 567 w 1485"/>
                      <a:gd name="connsiteY34" fmla="*/ 577 h 1307"/>
                      <a:gd name="connsiteX35" fmla="*/ 656 w 1485"/>
                      <a:gd name="connsiteY35" fmla="*/ 570 h 1307"/>
                      <a:gd name="connsiteX36" fmla="*/ 682 w 1485"/>
                      <a:gd name="connsiteY36" fmla="*/ 625 h 1307"/>
                      <a:gd name="connsiteX37" fmla="*/ 755 w 1485"/>
                      <a:gd name="connsiteY37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93 w 1518"/>
                      <a:gd name="connsiteY18" fmla="*/ 134 h 1307"/>
                      <a:gd name="connsiteX19" fmla="*/ 1257 w 1518"/>
                      <a:gd name="connsiteY19" fmla="*/ 132 h 1307"/>
                      <a:gd name="connsiteX20" fmla="*/ 1277 w 1518"/>
                      <a:gd name="connsiteY20" fmla="*/ 82 h 1307"/>
                      <a:gd name="connsiteX21" fmla="*/ 1397 w 1518"/>
                      <a:gd name="connsiteY21" fmla="*/ 183 h 1307"/>
                      <a:gd name="connsiteX22" fmla="*/ 1518 w 1518"/>
                      <a:gd name="connsiteY22" fmla="*/ 0 h 1307"/>
                      <a:gd name="connsiteX23" fmla="*/ 1224 w 1518"/>
                      <a:gd name="connsiteY23" fmla="*/ 1307 h 1307"/>
                      <a:gd name="connsiteX24" fmla="*/ 174 w 1518"/>
                      <a:gd name="connsiteY24" fmla="*/ 1103 h 1307"/>
                      <a:gd name="connsiteX25" fmla="*/ 428 w 1518"/>
                      <a:gd name="connsiteY25" fmla="*/ 1114 h 1307"/>
                      <a:gd name="connsiteX26" fmla="*/ 481 w 1518"/>
                      <a:gd name="connsiteY26" fmla="*/ 984 h 1307"/>
                      <a:gd name="connsiteX27" fmla="*/ 491 w 1518"/>
                      <a:gd name="connsiteY27" fmla="*/ 861 h 1307"/>
                      <a:gd name="connsiteX28" fmla="*/ 363 w 1518"/>
                      <a:gd name="connsiteY28" fmla="*/ 811 h 1307"/>
                      <a:gd name="connsiteX29" fmla="*/ 498 w 1518"/>
                      <a:gd name="connsiteY29" fmla="*/ 720 h 1307"/>
                      <a:gd name="connsiteX30" fmla="*/ 519 w 1518"/>
                      <a:gd name="connsiteY30" fmla="*/ 721 h 1307"/>
                      <a:gd name="connsiteX31" fmla="*/ 521 w 1518"/>
                      <a:gd name="connsiteY31" fmla="*/ 729 h 1307"/>
                      <a:gd name="connsiteX32" fmla="*/ 410 w 1518"/>
                      <a:gd name="connsiteY32" fmla="*/ 475 h 1307"/>
                      <a:gd name="connsiteX33" fmla="*/ 517 w 1518"/>
                      <a:gd name="connsiteY33" fmla="*/ 597 h 1307"/>
                      <a:gd name="connsiteX34" fmla="*/ 617 w 1518"/>
                      <a:gd name="connsiteY34" fmla="*/ 695 h 1307"/>
                      <a:gd name="connsiteX35" fmla="*/ 600 w 1518"/>
                      <a:gd name="connsiteY35" fmla="*/ 577 h 1307"/>
                      <a:gd name="connsiteX36" fmla="*/ 689 w 1518"/>
                      <a:gd name="connsiteY36" fmla="*/ 570 h 1307"/>
                      <a:gd name="connsiteX37" fmla="*/ 715 w 1518"/>
                      <a:gd name="connsiteY37" fmla="*/ 625 h 1307"/>
                      <a:gd name="connsiteX38" fmla="*/ 788 w 1518"/>
                      <a:gd name="connsiteY38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93 w 1518"/>
                      <a:gd name="connsiteY18" fmla="*/ 134 h 1307"/>
                      <a:gd name="connsiteX19" fmla="*/ 1257 w 1518"/>
                      <a:gd name="connsiteY19" fmla="*/ 132 h 1307"/>
                      <a:gd name="connsiteX20" fmla="*/ 1277 w 1518"/>
                      <a:gd name="connsiteY20" fmla="*/ 82 h 1307"/>
                      <a:gd name="connsiteX21" fmla="*/ 1397 w 1518"/>
                      <a:gd name="connsiteY21" fmla="*/ 183 h 1307"/>
                      <a:gd name="connsiteX22" fmla="*/ 1518 w 1518"/>
                      <a:gd name="connsiteY22" fmla="*/ 0 h 1307"/>
                      <a:gd name="connsiteX23" fmla="*/ 1224 w 1518"/>
                      <a:gd name="connsiteY23" fmla="*/ 1307 h 1307"/>
                      <a:gd name="connsiteX24" fmla="*/ 174 w 1518"/>
                      <a:gd name="connsiteY24" fmla="*/ 1103 h 1307"/>
                      <a:gd name="connsiteX25" fmla="*/ 428 w 1518"/>
                      <a:gd name="connsiteY25" fmla="*/ 1114 h 1307"/>
                      <a:gd name="connsiteX26" fmla="*/ 481 w 1518"/>
                      <a:gd name="connsiteY26" fmla="*/ 984 h 1307"/>
                      <a:gd name="connsiteX27" fmla="*/ 491 w 1518"/>
                      <a:gd name="connsiteY27" fmla="*/ 861 h 1307"/>
                      <a:gd name="connsiteX28" fmla="*/ 363 w 1518"/>
                      <a:gd name="connsiteY28" fmla="*/ 811 h 1307"/>
                      <a:gd name="connsiteX29" fmla="*/ 498 w 1518"/>
                      <a:gd name="connsiteY29" fmla="*/ 720 h 1307"/>
                      <a:gd name="connsiteX30" fmla="*/ 519 w 1518"/>
                      <a:gd name="connsiteY30" fmla="*/ 721 h 1307"/>
                      <a:gd name="connsiteX31" fmla="*/ 521 w 1518"/>
                      <a:gd name="connsiteY31" fmla="*/ 729 h 1307"/>
                      <a:gd name="connsiteX32" fmla="*/ 410 w 1518"/>
                      <a:gd name="connsiteY32" fmla="*/ 475 h 1307"/>
                      <a:gd name="connsiteX33" fmla="*/ 517 w 1518"/>
                      <a:gd name="connsiteY33" fmla="*/ 597 h 1307"/>
                      <a:gd name="connsiteX34" fmla="*/ 617 w 1518"/>
                      <a:gd name="connsiteY34" fmla="*/ 695 h 1307"/>
                      <a:gd name="connsiteX35" fmla="*/ 600 w 1518"/>
                      <a:gd name="connsiteY35" fmla="*/ 577 h 1307"/>
                      <a:gd name="connsiteX36" fmla="*/ 689 w 1518"/>
                      <a:gd name="connsiteY36" fmla="*/ 570 h 1307"/>
                      <a:gd name="connsiteX37" fmla="*/ 715 w 1518"/>
                      <a:gd name="connsiteY37" fmla="*/ 625 h 1307"/>
                      <a:gd name="connsiteX38" fmla="*/ 788 w 1518"/>
                      <a:gd name="connsiteY38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93 w 1518"/>
                      <a:gd name="connsiteY18" fmla="*/ 134 h 1307"/>
                      <a:gd name="connsiteX19" fmla="*/ 1277 w 1518"/>
                      <a:gd name="connsiteY19" fmla="*/ 82 h 1307"/>
                      <a:gd name="connsiteX20" fmla="*/ 1397 w 1518"/>
                      <a:gd name="connsiteY20" fmla="*/ 183 h 1307"/>
                      <a:gd name="connsiteX21" fmla="*/ 1518 w 1518"/>
                      <a:gd name="connsiteY21" fmla="*/ 0 h 1307"/>
                      <a:gd name="connsiteX22" fmla="*/ 1224 w 1518"/>
                      <a:gd name="connsiteY22" fmla="*/ 1307 h 1307"/>
                      <a:gd name="connsiteX23" fmla="*/ 174 w 1518"/>
                      <a:gd name="connsiteY23" fmla="*/ 1103 h 1307"/>
                      <a:gd name="connsiteX24" fmla="*/ 428 w 1518"/>
                      <a:gd name="connsiteY24" fmla="*/ 1114 h 1307"/>
                      <a:gd name="connsiteX25" fmla="*/ 481 w 1518"/>
                      <a:gd name="connsiteY25" fmla="*/ 984 h 1307"/>
                      <a:gd name="connsiteX26" fmla="*/ 491 w 1518"/>
                      <a:gd name="connsiteY26" fmla="*/ 861 h 1307"/>
                      <a:gd name="connsiteX27" fmla="*/ 363 w 1518"/>
                      <a:gd name="connsiteY27" fmla="*/ 811 h 1307"/>
                      <a:gd name="connsiteX28" fmla="*/ 498 w 1518"/>
                      <a:gd name="connsiteY28" fmla="*/ 720 h 1307"/>
                      <a:gd name="connsiteX29" fmla="*/ 519 w 1518"/>
                      <a:gd name="connsiteY29" fmla="*/ 721 h 1307"/>
                      <a:gd name="connsiteX30" fmla="*/ 521 w 1518"/>
                      <a:gd name="connsiteY30" fmla="*/ 729 h 1307"/>
                      <a:gd name="connsiteX31" fmla="*/ 410 w 1518"/>
                      <a:gd name="connsiteY31" fmla="*/ 475 h 1307"/>
                      <a:gd name="connsiteX32" fmla="*/ 517 w 1518"/>
                      <a:gd name="connsiteY32" fmla="*/ 597 h 1307"/>
                      <a:gd name="connsiteX33" fmla="*/ 617 w 1518"/>
                      <a:gd name="connsiteY33" fmla="*/ 695 h 1307"/>
                      <a:gd name="connsiteX34" fmla="*/ 600 w 1518"/>
                      <a:gd name="connsiteY34" fmla="*/ 577 h 1307"/>
                      <a:gd name="connsiteX35" fmla="*/ 689 w 1518"/>
                      <a:gd name="connsiteY35" fmla="*/ 570 h 1307"/>
                      <a:gd name="connsiteX36" fmla="*/ 715 w 1518"/>
                      <a:gd name="connsiteY36" fmla="*/ 625 h 1307"/>
                      <a:gd name="connsiteX37" fmla="*/ 788 w 1518"/>
                      <a:gd name="connsiteY37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521 w 1518"/>
                      <a:gd name="connsiteY29" fmla="*/ 729 h 1307"/>
                      <a:gd name="connsiteX30" fmla="*/ 410 w 1518"/>
                      <a:gd name="connsiteY30" fmla="*/ 475 h 1307"/>
                      <a:gd name="connsiteX31" fmla="*/ 517 w 1518"/>
                      <a:gd name="connsiteY31" fmla="*/ 597 h 1307"/>
                      <a:gd name="connsiteX32" fmla="*/ 617 w 1518"/>
                      <a:gd name="connsiteY32" fmla="*/ 695 h 1307"/>
                      <a:gd name="connsiteX33" fmla="*/ 600 w 1518"/>
                      <a:gd name="connsiteY33" fmla="*/ 577 h 1307"/>
                      <a:gd name="connsiteX34" fmla="*/ 689 w 1518"/>
                      <a:gd name="connsiteY34" fmla="*/ 570 h 1307"/>
                      <a:gd name="connsiteX35" fmla="*/ 715 w 1518"/>
                      <a:gd name="connsiteY35" fmla="*/ 625 h 1307"/>
                      <a:gd name="connsiteX36" fmla="*/ 788 w 1518"/>
                      <a:gd name="connsiteY36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521 w 1518"/>
                      <a:gd name="connsiteY29" fmla="*/ 729 h 1307"/>
                      <a:gd name="connsiteX30" fmla="*/ 410 w 1518"/>
                      <a:gd name="connsiteY30" fmla="*/ 475 h 1307"/>
                      <a:gd name="connsiteX31" fmla="*/ 517 w 1518"/>
                      <a:gd name="connsiteY31" fmla="*/ 597 h 1307"/>
                      <a:gd name="connsiteX32" fmla="*/ 617 w 1518"/>
                      <a:gd name="connsiteY32" fmla="*/ 695 h 1307"/>
                      <a:gd name="connsiteX33" fmla="*/ 600 w 1518"/>
                      <a:gd name="connsiteY33" fmla="*/ 577 h 1307"/>
                      <a:gd name="connsiteX34" fmla="*/ 689 w 1518"/>
                      <a:gd name="connsiteY34" fmla="*/ 570 h 1307"/>
                      <a:gd name="connsiteX35" fmla="*/ 715 w 1518"/>
                      <a:gd name="connsiteY35" fmla="*/ 625 h 1307"/>
                      <a:gd name="connsiteX36" fmla="*/ 788 w 1518"/>
                      <a:gd name="connsiteY36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521 w 1518"/>
                      <a:gd name="connsiteY29" fmla="*/ 729 h 1307"/>
                      <a:gd name="connsiteX30" fmla="*/ 410 w 1518"/>
                      <a:gd name="connsiteY30" fmla="*/ 475 h 1307"/>
                      <a:gd name="connsiteX31" fmla="*/ 517 w 1518"/>
                      <a:gd name="connsiteY31" fmla="*/ 597 h 1307"/>
                      <a:gd name="connsiteX32" fmla="*/ 617 w 1518"/>
                      <a:gd name="connsiteY32" fmla="*/ 695 h 1307"/>
                      <a:gd name="connsiteX33" fmla="*/ 600 w 1518"/>
                      <a:gd name="connsiteY33" fmla="*/ 577 h 1307"/>
                      <a:gd name="connsiteX34" fmla="*/ 689 w 1518"/>
                      <a:gd name="connsiteY34" fmla="*/ 570 h 1307"/>
                      <a:gd name="connsiteX35" fmla="*/ 715 w 1518"/>
                      <a:gd name="connsiteY35" fmla="*/ 625 h 1307"/>
                      <a:gd name="connsiteX36" fmla="*/ 788 w 1518"/>
                      <a:gd name="connsiteY36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410 w 1518"/>
                      <a:gd name="connsiteY29" fmla="*/ 475 h 1307"/>
                      <a:gd name="connsiteX30" fmla="*/ 517 w 1518"/>
                      <a:gd name="connsiteY30" fmla="*/ 597 h 1307"/>
                      <a:gd name="connsiteX31" fmla="*/ 617 w 1518"/>
                      <a:gd name="connsiteY31" fmla="*/ 695 h 1307"/>
                      <a:gd name="connsiteX32" fmla="*/ 600 w 1518"/>
                      <a:gd name="connsiteY32" fmla="*/ 577 h 1307"/>
                      <a:gd name="connsiteX33" fmla="*/ 689 w 1518"/>
                      <a:gd name="connsiteY33" fmla="*/ 570 h 1307"/>
                      <a:gd name="connsiteX34" fmla="*/ 715 w 1518"/>
                      <a:gd name="connsiteY34" fmla="*/ 625 h 1307"/>
                      <a:gd name="connsiteX35" fmla="*/ 788 w 1518"/>
                      <a:gd name="connsiteY35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47 w 1518"/>
                      <a:gd name="connsiteY24" fmla="*/ 100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518" h="1307">
                        <a:moveTo>
                          <a:pt x="788" y="670"/>
                        </a:moveTo>
                        <a:cubicBezTo>
                          <a:pt x="834" y="646"/>
                          <a:pt x="856" y="646"/>
                          <a:pt x="831" y="596"/>
                        </a:cubicBezTo>
                        <a:cubicBezTo>
                          <a:pt x="824" y="565"/>
                          <a:pt x="748" y="538"/>
                          <a:pt x="716" y="500"/>
                        </a:cubicBezTo>
                        <a:cubicBezTo>
                          <a:pt x="684" y="462"/>
                          <a:pt x="659" y="397"/>
                          <a:pt x="637" y="370"/>
                        </a:cubicBezTo>
                        <a:cubicBezTo>
                          <a:pt x="605" y="327"/>
                          <a:pt x="610" y="339"/>
                          <a:pt x="612" y="321"/>
                        </a:cubicBezTo>
                        <a:cubicBezTo>
                          <a:pt x="614" y="303"/>
                          <a:pt x="631" y="266"/>
                          <a:pt x="646" y="262"/>
                        </a:cubicBezTo>
                        <a:cubicBezTo>
                          <a:pt x="658" y="263"/>
                          <a:pt x="673" y="274"/>
                          <a:pt x="727" y="338"/>
                        </a:cubicBezTo>
                        <a:cubicBezTo>
                          <a:pt x="781" y="402"/>
                          <a:pt x="926" y="613"/>
                          <a:pt x="970" y="647"/>
                        </a:cubicBezTo>
                        <a:cubicBezTo>
                          <a:pt x="1014" y="681"/>
                          <a:pt x="1011" y="581"/>
                          <a:pt x="990" y="542"/>
                        </a:cubicBezTo>
                        <a:cubicBezTo>
                          <a:pt x="969" y="503"/>
                          <a:pt x="863" y="454"/>
                          <a:pt x="843" y="414"/>
                        </a:cubicBezTo>
                        <a:cubicBezTo>
                          <a:pt x="823" y="374"/>
                          <a:pt x="849" y="328"/>
                          <a:pt x="869" y="304"/>
                        </a:cubicBezTo>
                        <a:cubicBezTo>
                          <a:pt x="889" y="280"/>
                          <a:pt x="956" y="291"/>
                          <a:pt x="964" y="270"/>
                        </a:cubicBezTo>
                        <a:cubicBezTo>
                          <a:pt x="972" y="249"/>
                          <a:pt x="925" y="203"/>
                          <a:pt x="919" y="178"/>
                        </a:cubicBezTo>
                        <a:cubicBezTo>
                          <a:pt x="913" y="153"/>
                          <a:pt x="918" y="127"/>
                          <a:pt x="929" y="122"/>
                        </a:cubicBezTo>
                        <a:cubicBezTo>
                          <a:pt x="940" y="117"/>
                          <a:pt x="959" y="123"/>
                          <a:pt x="987" y="148"/>
                        </a:cubicBezTo>
                        <a:cubicBezTo>
                          <a:pt x="1028" y="158"/>
                          <a:pt x="1070" y="330"/>
                          <a:pt x="1114" y="365"/>
                        </a:cubicBezTo>
                        <a:cubicBezTo>
                          <a:pt x="1158" y="400"/>
                          <a:pt x="1228" y="384"/>
                          <a:pt x="1251" y="357"/>
                        </a:cubicBezTo>
                        <a:cubicBezTo>
                          <a:pt x="1274" y="331"/>
                          <a:pt x="1252" y="247"/>
                          <a:pt x="1250" y="206"/>
                        </a:cubicBezTo>
                        <a:cubicBezTo>
                          <a:pt x="1254" y="160"/>
                          <a:pt x="1226" y="140"/>
                          <a:pt x="1277" y="82"/>
                        </a:cubicBezTo>
                        <a:cubicBezTo>
                          <a:pt x="1338" y="84"/>
                          <a:pt x="1382" y="173"/>
                          <a:pt x="1397" y="183"/>
                        </a:cubicBezTo>
                        <a:cubicBezTo>
                          <a:pt x="1437" y="122"/>
                          <a:pt x="1478" y="61"/>
                          <a:pt x="1518" y="0"/>
                        </a:cubicBezTo>
                        <a:cubicBezTo>
                          <a:pt x="1501" y="231"/>
                          <a:pt x="1448" y="1123"/>
                          <a:pt x="1224" y="1307"/>
                        </a:cubicBezTo>
                        <a:lnTo>
                          <a:pt x="174" y="1103"/>
                        </a:lnTo>
                        <a:cubicBezTo>
                          <a:pt x="0" y="1067"/>
                          <a:pt x="383" y="1131"/>
                          <a:pt x="428" y="1114"/>
                        </a:cubicBezTo>
                        <a:cubicBezTo>
                          <a:pt x="474" y="1098"/>
                          <a:pt x="437" y="1046"/>
                          <a:pt x="447" y="1004"/>
                        </a:cubicBezTo>
                        <a:cubicBezTo>
                          <a:pt x="458" y="962"/>
                          <a:pt x="493" y="882"/>
                          <a:pt x="491" y="861"/>
                        </a:cubicBezTo>
                        <a:cubicBezTo>
                          <a:pt x="522" y="812"/>
                          <a:pt x="330" y="866"/>
                          <a:pt x="363" y="811"/>
                        </a:cubicBezTo>
                        <a:cubicBezTo>
                          <a:pt x="349" y="698"/>
                          <a:pt x="487" y="728"/>
                          <a:pt x="498" y="720"/>
                        </a:cubicBezTo>
                        <a:cubicBezTo>
                          <a:pt x="506" y="664"/>
                          <a:pt x="386" y="644"/>
                          <a:pt x="410" y="475"/>
                        </a:cubicBezTo>
                        <a:cubicBezTo>
                          <a:pt x="548" y="480"/>
                          <a:pt x="484" y="563"/>
                          <a:pt x="517" y="597"/>
                        </a:cubicBezTo>
                        <a:cubicBezTo>
                          <a:pt x="524" y="739"/>
                          <a:pt x="609" y="698"/>
                          <a:pt x="617" y="695"/>
                        </a:cubicBezTo>
                        <a:cubicBezTo>
                          <a:pt x="633" y="667"/>
                          <a:pt x="584" y="605"/>
                          <a:pt x="600" y="577"/>
                        </a:cubicBezTo>
                        <a:cubicBezTo>
                          <a:pt x="629" y="558"/>
                          <a:pt x="658" y="555"/>
                          <a:pt x="689" y="570"/>
                        </a:cubicBezTo>
                        <a:cubicBezTo>
                          <a:pt x="714" y="577"/>
                          <a:pt x="699" y="608"/>
                          <a:pt x="715" y="625"/>
                        </a:cubicBezTo>
                        <a:cubicBezTo>
                          <a:pt x="731" y="642"/>
                          <a:pt x="775" y="674"/>
                          <a:pt x="788" y="670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15" name="Group 7"/>
                <p:cNvGrpSpPr>
                  <a:grpSpLocks/>
                </p:cNvGrpSpPr>
                <p:nvPr/>
              </p:nvGrpSpPr>
              <p:grpSpPr bwMode="auto">
                <a:xfrm>
                  <a:off x="1571627" y="2705114"/>
                  <a:ext cx="2066926" cy="2085977"/>
                  <a:chOff x="2010" y="1176"/>
                  <a:chExt cx="1302" cy="1314"/>
                </a:xfrm>
              </p:grpSpPr>
              <p:sp>
                <p:nvSpPr>
                  <p:cNvPr id="212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3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2259" y="1685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4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3078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5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573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06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7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2403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8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16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9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234" y="192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0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190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1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6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2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3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2549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4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5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1951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6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2766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7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2210" y="149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8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2428" y="146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9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0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2065" y="192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1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73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2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2283" y="178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3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202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4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2742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5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296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6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3226" y="185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7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8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21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6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0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879" y="139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1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3096" y="17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2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3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4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3056" y="196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5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3066" y="212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6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2844" y="201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7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2832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8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21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9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0" name="Oval 48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16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1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5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2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99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3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2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4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08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5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268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6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2106" y="175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7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8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8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2478" y="197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9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0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32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1" name="Oval 61"/>
                  <p:cNvSpPr>
                    <a:spLocks noChangeArrowheads="1"/>
                  </p:cNvSpPr>
                  <p:nvPr/>
                </p:nvSpPr>
                <p:spPr bwMode="auto">
                  <a:xfrm>
                    <a:off x="2596" y="139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2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21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3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28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4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1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5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23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6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2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7" name="Oval 68"/>
                  <p:cNvSpPr>
                    <a:spLocks noChangeArrowheads="1"/>
                  </p:cNvSpPr>
                  <p:nvPr/>
                </p:nvSpPr>
                <p:spPr bwMode="auto">
                  <a:xfrm>
                    <a:off x="3162" y="222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8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9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0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1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1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40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2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2904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3" name="Oval 74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4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241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5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2850" y="240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6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7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8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34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9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0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5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1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30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2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2376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3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4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2010" y="201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5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8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6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2856" y="18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7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232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8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9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0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2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1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33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2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27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3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2088" y="136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4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5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6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7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8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17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9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211" name="Rectangle 209"/>
                <p:cNvSpPr>
                  <a:spLocks noChangeArrowheads="1"/>
                </p:cNvSpPr>
                <p:nvPr/>
              </p:nvSpPr>
              <p:spPr bwMode="auto">
                <a:xfrm rot="16200000">
                  <a:off x="2690813" y="3929062"/>
                  <a:ext cx="152400" cy="189547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defTabSz="914259"/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205" name="Rectangle 204"/>
              <p:cNvSpPr/>
              <p:nvPr/>
            </p:nvSpPr>
            <p:spPr>
              <a:xfrm rot="16200000">
                <a:off x="6942130" y="3842236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6" name="Freeform 5"/>
              <p:cNvSpPr>
                <a:spLocks/>
              </p:cNvSpPr>
              <p:nvPr/>
            </p:nvSpPr>
            <p:spPr bwMode="auto">
              <a:xfrm rot="20948446">
                <a:off x="5765816" y="2925740"/>
                <a:ext cx="2473946" cy="2095174"/>
              </a:xfrm>
              <a:custGeom>
                <a:avLst/>
                <a:gdLst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46 w 1031"/>
                  <a:gd name="connsiteY0" fmla="*/ 1189 h 1354"/>
                  <a:gd name="connsiteX1" fmla="*/ 8 w 1031"/>
                  <a:gd name="connsiteY1" fmla="*/ 1045 h 1354"/>
                  <a:gd name="connsiteX2" fmla="*/ 98 w 1031"/>
                  <a:gd name="connsiteY2" fmla="*/ 805 h 1354"/>
                  <a:gd name="connsiteX3" fmla="*/ 290 w 1031"/>
                  <a:gd name="connsiteY3" fmla="*/ 469 h 1354"/>
                  <a:gd name="connsiteX4" fmla="*/ 674 w 1031"/>
                  <a:gd name="connsiteY4" fmla="*/ 277 h 1354"/>
                  <a:gd name="connsiteX5" fmla="*/ 927 w 1031"/>
                  <a:gd name="connsiteY5" fmla="*/ 150 h 1354"/>
                  <a:gd name="connsiteX6" fmla="*/ 901 w 1031"/>
                  <a:gd name="connsiteY6" fmla="*/ 1179 h 1354"/>
                  <a:gd name="connsiteX7" fmla="*/ 150 w 1031"/>
                  <a:gd name="connsiteY7" fmla="*/ 1197 h 1354"/>
                  <a:gd name="connsiteX8" fmla="*/ 146 w 1031"/>
                  <a:gd name="connsiteY8" fmla="*/ 1189 h 1354"/>
                  <a:gd name="connsiteX0" fmla="*/ 52 w 1030"/>
                  <a:gd name="connsiteY0" fmla="*/ 1284 h 1354"/>
                  <a:gd name="connsiteX1" fmla="*/ 7 w 1030"/>
                  <a:gd name="connsiteY1" fmla="*/ 1045 h 1354"/>
                  <a:gd name="connsiteX2" fmla="*/ 97 w 1030"/>
                  <a:gd name="connsiteY2" fmla="*/ 805 h 1354"/>
                  <a:gd name="connsiteX3" fmla="*/ 289 w 1030"/>
                  <a:gd name="connsiteY3" fmla="*/ 469 h 1354"/>
                  <a:gd name="connsiteX4" fmla="*/ 673 w 1030"/>
                  <a:gd name="connsiteY4" fmla="*/ 277 h 1354"/>
                  <a:gd name="connsiteX5" fmla="*/ 926 w 1030"/>
                  <a:gd name="connsiteY5" fmla="*/ 150 h 1354"/>
                  <a:gd name="connsiteX6" fmla="*/ 900 w 1030"/>
                  <a:gd name="connsiteY6" fmla="*/ 1179 h 1354"/>
                  <a:gd name="connsiteX7" fmla="*/ 149 w 1030"/>
                  <a:gd name="connsiteY7" fmla="*/ 1197 h 1354"/>
                  <a:gd name="connsiteX8" fmla="*/ 52 w 1030"/>
                  <a:gd name="connsiteY8" fmla="*/ 1284 h 1354"/>
                  <a:gd name="connsiteX0" fmla="*/ 66 w 1044"/>
                  <a:gd name="connsiteY0" fmla="*/ 1284 h 1354"/>
                  <a:gd name="connsiteX1" fmla="*/ 21 w 1044"/>
                  <a:gd name="connsiteY1" fmla="*/ 1045 h 1354"/>
                  <a:gd name="connsiteX2" fmla="*/ 111 w 1044"/>
                  <a:gd name="connsiteY2" fmla="*/ 805 h 1354"/>
                  <a:gd name="connsiteX3" fmla="*/ 687 w 1044"/>
                  <a:gd name="connsiteY3" fmla="*/ 277 h 1354"/>
                  <a:gd name="connsiteX4" fmla="*/ 940 w 1044"/>
                  <a:gd name="connsiteY4" fmla="*/ 150 h 1354"/>
                  <a:gd name="connsiteX5" fmla="*/ 914 w 1044"/>
                  <a:gd name="connsiteY5" fmla="*/ 1179 h 1354"/>
                  <a:gd name="connsiteX6" fmla="*/ 163 w 1044"/>
                  <a:gd name="connsiteY6" fmla="*/ 1197 h 1354"/>
                  <a:gd name="connsiteX7" fmla="*/ 66 w 1044"/>
                  <a:gd name="connsiteY7" fmla="*/ 1284 h 1354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940 w 1043"/>
                  <a:gd name="connsiteY4" fmla="*/ 150 h 1520"/>
                  <a:gd name="connsiteX5" fmla="*/ 914 w 1043"/>
                  <a:gd name="connsiteY5" fmla="*/ 1322 h 1520"/>
                  <a:gd name="connsiteX6" fmla="*/ 163 w 1043"/>
                  <a:gd name="connsiteY6" fmla="*/ 1340 h 1520"/>
                  <a:gd name="connsiteX7" fmla="*/ 66 w 1043"/>
                  <a:gd name="connsiteY7" fmla="*/ 1427 h 1520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8" fmla="*/ 66 w 1043"/>
                  <a:gd name="connsiteY8" fmla="*/ 1427 h 1520"/>
                  <a:gd name="connsiteX0" fmla="*/ 163 w 1043"/>
                  <a:gd name="connsiteY0" fmla="*/ 1340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914 w 1265"/>
                  <a:gd name="connsiteY4" fmla="*/ 423 h 1520"/>
                  <a:gd name="connsiteX5" fmla="*/ 1162 w 1265"/>
                  <a:gd name="connsiteY5" fmla="*/ 150 h 1520"/>
                  <a:gd name="connsiteX6" fmla="*/ 1136 w 1265"/>
                  <a:gd name="connsiteY6" fmla="*/ 1322 h 1520"/>
                  <a:gd name="connsiteX7" fmla="*/ 385 w 1265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1162 w 1265"/>
                  <a:gd name="connsiteY4" fmla="*/ 150 h 1520"/>
                  <a:gd name="connsiteX5" fmla="*/ 1136 w 1265"/>
                  <a:gd name="connsiteY5" fmla="*/ 1322 h 1520"/>
                  <a:gd name="connsiteX6" fmla="*/ 385 w 1265"/>
                  <a:gd name="connsiteY6" fmla="*/ 1340 h 1520"/>
                  <a:gd name="connsiteX0" fmla="*/ 385 w 1265"/>
                  <a:gd name="connsiteY0" fmla="*/ 1190 h 1370"/>
                  <a:gd name="connsiteX1" fmla="*/ 9 w 1265"/>
                  <a:gd name="connsiteY1" fmla="*/ 1181 h 1370"/>
                  <a:gd name="connsiteX2" fmla="*/ 333 w 1265"/>
                  <a:gd name="connsiteY2" fmla="*/ 798 h 1370"/>
                  <a:gd name="connsiteX3" fmla="*/ 909 w 1265"/>
                  <a:gd name="connsiteY3" fmla="*/ 270 h 1370"/>
                  <a:gd name="connsiteX4" fmla="*/ 1162 w 1265"/>
                  <a:gd name="connsiteY4" fmla="*/ 0 h 1370"/>
                  <a:gd name="connsiteX5" fmla="*/ 1136 w 1265"/>
                  <a:gd name="connsiteY5" fmla="*/ 1172 h 1370"/>
                  <a:gd name="connsiteX6" fmla="*/ 385 w 1265"/>
                  <a:gd name="connsiteY6" fmla="*/ 1190 h 1370"/>
                  <a:gd name="connsiteX0" fmla="*/ 385 w 1266"/>
                  <a:gd name="connsiteY0" fmla="*/ 1333 h 1394"/>
                  <a:gd name="connsiteX1" fmla="*/ 9 w 1266"/>
                  <a:gd name="connsiteY1" fmla="*/ 1181 h 1394"/>
                  <a:gd name="connsiteX2" fmla="*/ 333 w 1266"/>
                  <a:gd name="connsiteY2" fmla="*/ 798 h 1394"/>
                  <a:gd name="connsiteX3" fmla="*/ 909 w 1266"/>
                  <a:gd name="connsiteY3" fmla="*/ 270 h 1394"/>
                  <a:gd name="connsiteX4" fmla="*/ 1162 w 1266"/>
                  <a:gd name="connsiteY4" fmla="*/ 0 h 1394"/>
                  <a:gd name="connsiteX5" fmla="*/ 1136 w 1266"/>
                  <a:gd name="connsiteY5" fmla="*/ 1172 h 1394"/>
                  <a:gd name="connsiteX6" fmla="*/ 385 w 1266"/>
                  <a:gd name="connsiteY6" fmla="*/ 1333 h 1394"/>
                  <a:gd name="connsiteX0" fmla="*/ 385 w 1334"/>
                  <a:gd name="connsiteY0" fmla="*/ 1333 h 1368"/>
                  <a:gd name="connsiteX1" fmla="*/ 9 w 1334"/>
                  <a:gd name="connsiteY1" fmla="*/ 1181 h 1368"/>
                  <a:gd name="connsiteX2" fmla="*/ 333 w 1334"/>
                  <a:gd name="connsiteY2" fmla="*/ 798 h 1368"/>
                  <a:gd name="connsiteX3" fmla="*/ 909 w 1334"/>
                  <a:gd name="connsiteY3" fmla="*/ 270 h 1368"/>
                  <a:gd name="connsiteX4" fmla="*/ 1162 w 1334"/>
                  <a:gd name="connsiteY4" fmla="*/ 0 h 1368"/>
                  <a:gd name="connsiteX5" fmla="*/ 1136 w 1334"/>
                  <a:gd name="connsiteY5" fmla="*/ 1172 h 1368"/>
                  <a:gd name="connsiteX6" fmla="*/ 1209 w 1334"/>
                  <a:gd name="connsiteY6" fmla="*/ 1274 h 1368"/>
                  <a:gd name="connsiteX7" fmla="*/ 385 w 1334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76 w 1333"/>
                  <a:gd name="connsiteY0" fmla="*/ 1333 h 1368"/>
                  <a:gd name="connsiteX1" fmla="*/ 0 w 1333"/>
                  <a:gd name="connsiteY1" fmla="*/ 1181 h 1368"/>
                  <a:gd name="connsiteX2" fmla="*/ 324 w 1333"/>
                  <a:gd name="connsiteY2" fmla="*/ 798 h 1368"/>
                  <a:gd name="connsiteX3" fmla="*/ 900 w 1333"/>
                  <a:gd name="connsiteY3" fmla="*/ 270 h 1368"/>
                  <a:gd name="connsiteX4" fmla="*/ 1153 w 1333"/>
                  <a:gd name="connsiteY4" fmla="*/ 0 h 1368"/>
                  <a:gd name="connsiteX5" fmla="*/ 1174 w 1333"/>
                  <a:gd name="connsiteY5" fmla="*/ 1172 h 1368"/>
                  <a:gd name="connsiteX6" fmla="*/ 1200 w 1333"/>
                  <a:gd name="connsiteY6" fmla="*/ 1274 h 1368"/>
                  <a:gd name="connsiteX7" fmla="*/ 376 w 1333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85 w 1342"/>
                  <a:gd name="connsiteY0" fmla="*/ 1344 h 1379"/>
                  <a:gd name="connsiteX1" fmla="*/ 9 w 1342"/>
                  <a:gd name="connsiteY1" fmla="*/ 1192 h 1379"/>
                  <a:gd name="connsiteX2" fmla="*/ 333 w 1342"/>
                  <a:gd name="connsiteY2" fmla="*/ 809 h 1379"/>
                  <a:gd name="connsiteX3" fmla="*/ 909 w 1342"/>
                  <a:gd name="connsiteY3" fmla="*/ 281 h 1379"/>
                  <a:gd name="connsiteX4" fmla="*/ 1162 w 1342"/>
                  <a:gd name="connsiteY4" fmla="*/ 11 h 1379"/>
                  <a:gd name="connsiteX5" fmla="*/ 1204 w 1342"/>
                  <a:gd name="connsiteY5" fmla="*/ 214 h 1379"/>
                  <a:gd name="connsiteX6" fmla="*/ 1183 w 1342"/>
                  <a:gd name="connsiteY6" fmla="*/ 1183 h 1379"/>
                  <a:gd name="connsiteX7" fmla="*/ 1209 w 1342"/>
                  <a:gd name="connsiteY7" fmla="*/ 1285 h 1379"/>
                  <a:gd name="connsiteX8" fmla="*/ 385 w 1342"/>
                  <a:gd name="connsiteY8" fmla="*/ 1344 h 1379"/>
                  <a:gd name="connsiteX0" fmla="*/ 385 w 1356"/>
                  <a:gd name="connsiteY0" fmla="*/ 1416 h 1451"/>
                  <a:gd name="connsiteX1" fmla="*/ 9 w 1356"/>
                  <a:gd name="connsiteY1" fmla="*/ 1264 h 1451"/>
                  <a:gd name="connsiteX2" fmla="*/ 333 w 1356"/>
                  <a:gd name="connsiteY2" fmla="*/ 881 h 1451"/>
                  <a:gd name="connsiteX3" fmla="*/ 909 w 1356"/>
                  <a:gd name="connsiteY3" fmla="*/ 353 h 1451"/>
                  <a:gd name="connsiteX4" fmla="*/ 1162 w 1356"/>
                  <a:gd name="connsiteY4" fmla="*/ 83 h 1451"/>
                  <a:gd name="connsiteX5" fmla="*/ 1204 w 1356"/>
                  <a:gd name="connsiteY5" fmla="*/ 286 h 1451"/>
                  <a:gd name="connsiteX6" fmla="*/ 1353 w 1356"/>
                  <a:gd name="connsiteY6" fmla="*/ 161 h 1451"/>
                  <a:gd name="connsiteX7" fmla="*/ 1183 w 1356"/>
                  <a:gd name="connsiteY7" fmla="*/ 1255 h 1451"/>
                  <a:gd name="connsiteX8" fmla="*/ 1209 w 1356"/>
                  <a:gd name="connsiteY8" fmla="*/ 1357 h 1451"/>
                  <a:gd name="connsiteX9" fmla="*/ 385 w 1356"/>
                  <a:gd name="connsiteY9" fmla="*/ 1416 h 1451"/>
                  <a:gd name="connsiteX0" fmla="*/ 385 w 1353"/>
                  <a:gd name="connsiteY0" fmla="*/ 1450 h 1485"/>
                  <a:gd name="connsiteX1" fmla="*/ 9 w 1353"/>
                  <a:gd name="connsiteY1" fmla="*/ 1298 h 1485"/>
                  <a:gd name="connsiteX2" fmla="*/ 333 w 1353"/>
                  <a:gd name="connsiteY2" fmla="*/ 915 h 1485"/>
                  <a:gd name="connsiteX3" fmla="*/ 909 w 1353"/>
                  <a:gd name="connsiteY3" fmla="*/ 387 h 1485"/>
                  <a:gd name="connsiteX4" fmla="*/ 1162 w 1353"/>
                  <a:gd name="connsiteY4" fmla="*/ 117 h 1485"/>
                  <a:gd name="connsiteX5" fmla="*/ 1353 w 1353"/>
                  <a:gd name="connsiteY5" fmla="*/ 195 h 1485"/>
                  <a:gd name="connsiteX6" fmla="*/ 1183 w 1353"/>
                  <a:gd name="connsiteY6" fmla="*/ 1289 h 1485"/>
                  <a:gd name="connsiteX7" fmla="*/ 1209 w 1353"/>
                  <a:gd name="connsiteY7" fmla="*/ 1391 h 1485"/>
                  <a:gd name="connsiteX8" fmla="*/ 385 w 1353"/>
                  <a:gd name="connsiteY8" fmla="*/ 1450 h 1485"/>
                  <a:gd name="connsiteX0" fmla="*/ 385 w 1370"/>
                  <a:gd name="connsiteY0" fmla="*/ 1450 h 1451"/>
                  <a:gd name="connsiteX1" fmla="*/ 9 w 1370"/>
                  <a:gd name="connsiteY1" fmla="*/ 1298 h 1451"/>
                  <a:gd name="connsiteX2" fmla="*/ 333 w 1370"/>
                  <a:gd name="connsiteY2" fmla="*/ 915 h 1451"/>
                  <a:gd name="connsiteX3" fmla="*/ 909 w 1370"/>
                  <a:gd name="connsiteY3" fmla="*/ 387 h 1451"/>
                  <a:gd name="connsiteX4" fmla="*/ 1162 w 1370"/>
                  <a:gd name="connsiteY4" fmla="*/ 117 h 1451"/>
                  <a:gd name="connsiteX5" fmla="*/ 1353 w 1370"/>
                  <a:gd name="connsiteY5" fmla="*/ 195 h 1451"/>
                  <a:gd name="connsiteX6" fmla="*/ 1209 w 1370"/>
                  <a:gd name="connsiteY6" fmla="*/ 1391 h 1451"/>
                  <a:gd name="connsiteX7" fmla="*/ 385 w 1370"/>
                  <a:gd name="connsiteY7" fmla="*/ 1450 h 1451"/>
                  <a:gd name="connsiteX0" fmla="*/ 385 w 1370"/>
                  <a:gd name="connsiteY0" fmla="*/ 1450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8" fmla="*/ 385 w 1370"/>
                  <a:gd name="connsiteY8" fmla="*/ 1450 h 1591"/>
                  <a:gd name="connsiteX0" fmla="*/ 1059 w 1370"/>
                  <a:gd name="connsiteY0" fmla="*/ 1502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0" fmla="*/ 1059 w 1353"/>
                  <a:gd name="connsiteY0" fmla="*/ 1502 h 1502"/>
                  <a:gd name="connsiteX1" fmla="*/ 9 w 1353"/>
                  <a:gd name="connsiteY1" fmla="*/ 1298 h 1502"/>
                  <a:gd name="connsiteX2" fmla="*/ 333 w 1353"/>
                  <a:gd name="connsiteY2" fmla="*/ 915 h 1502"/>
                  <a:gd name="connsiteX3" fmla="*/ 909 w 1353"/>
                  <a:gd name="connsiteY3" fmla="*/ 387 h 1502"/>
                  <a:gd name="connsiteX4" fmla="*/ 1162 w 1353"/>
                  <a:gd name="connsiteY4" fmla="*/ 117 h 1502"/>
                  <a:gd name="connsiteX5" fmla="*/ 1353 w 1353"/>
                  <a:gd name="connsiteY5" fmla="*/ 195 h 1502"/>
                  <a:gd name="connsiteX6" fmla="*/ 1059 w 1353"/>
                  <a:gd name="connsiteY6" fmla="*/ 1502 h 1502"/>
                  <a:gd name="connsiteX0" fmla="*/ 1059 w 1367"/>
                  <a:gd name="connsiteY0" fmla="*/ 1501 h 1501"/>
                  <a:gd name="connsiteX1" fmla="*/ 9 w 1367"/>
                  <a:gd name="connsiteY1" fmla="*/ 1297 h 1501"/>
                  <a:gd name="connsiteX2" fmla="*/ 333 w 1367"/>
                  <a:gd name="connsiteY2" fmla="*/ 914 h 1501"/>
                  <a:gd name="connsiteX3" fmla="*/ 909 w 1367"/>
                  <a:gd name="connsiteY3" fmla="*/ 386 h 1501"/>
                  <a:gd name="connsiteX4" fmla="*/ 1162 w 1367"/>
                  <a:gd name="connsiteY4" fmla="*/ 116 h 1501"/>
                  <a:gd name="connsiteX5" fmla="*/ 1353 w 1367"/>
                  <a:gd name="connsiteY5" fmla="*/ 194 h 1501"/>
                  <a:gd name="connsiteX6" fmla="*/ 1059 w 1367"/>
                  <a:gd name="connsiteY6" fmla="*/ 1501 h 1501"/>
                  <a:gd name="connsiteX0" fmla="*/ 1353 w 1353"/>
                  <a:gd name="connsiteY0" fmla="*/ 21 h 1328"/>
                  <a:gd name="connsiteX1" fmla="*/ 1059 w 1353"/>
                  <a:gd name="connsiteY1" fmla="*/ 1328 h 1328"/>
                  <a:gd name="connsiteX2" fmla="*/ 9 w 1353"/>
                  <a:gd name="connsiteY2" fmla="*/ 1124 h 1328"/>
                  <a:gd name="connsiteX3" fmla="*/ 333 w 1353"/>
                  <a:gd name="connsiteY3" fmla="*/ 741 h 1328"/>
                  <a:gd name="connsiteX4" fmla="*/ 909 w 1353"/>
                  <a:gd name="connsiteY4" fmla="*/ 213 h 1328"/>
                  <a:gd name="connsiteX5" fmla="*/ 1218 w 1353"/>
                  <a:gd name="connsiteY5" fmla="*/ 0 h 1328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1232 w 1353"/>
                  <a:gd name="connsiteY5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1077 w 1353"/>
                  <a:gd name="connsiteY5" fmla="*/ 113 h 1307"/>
                  <a:gd name="connsiteX6" fmla="*/ 1232 w 1353"/>
                  <a:gd name="connsiteY6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1086 w 1353"/>
                  <a:gd name="connsiteY5" fmla="*/ 357 h 1307"/>
                  <a:gd name="connsiteX6" fmla="*/ 1077 w 1353"/>
                  <a:gd name="connsiteY6" fmla="*/ 113 h 1307"/>
                  <a:gd name="connsiteX7" fmla="*/ 1232 w 1353"/>
                  <a:gd name="connsiteY7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77 w 1353"/>
                  <a:gd name="connsiteY7" fmla="*/ 113 h 1307"/>
                  <a:gd name="connsiteX8" fmla="*/ 1232 w 1353"/>
                  <a:gd name="connsiteY8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77 w 1353"/>
                  <a:gd name="connsiteY7" fmla="*/ 113 h 1307"/>
                  <a:gd name="connsiteX8" fmla="*/ 1232 w 1353"/>
                  <a:gd name="connsiteY8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077 w 1353"/>
                  <a:gd name="connsiteY8" fmla="*/ 113 h 1307"/>
                  <a:gd name="connsiteX9" fmla="*/ 1232 w 1353"/>
                  <a:gd name="connsiteY9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128 w 1353"/>
                  <a:gd name="connsiteY8" fmla="*/ 134 h 1307"/>
                  <a:gd name="connsiteX9" fmla="*/ 1232 w 1353"/>
                  <a:gd name="connsiteY9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128 w 1353"/>
                  <a:gd name="connsiteY8" fmla="*/ 134 h 1307"/>
                  <a:gd name="connsiteX9" fmla="*/ 1112 w 1353"/>
                  <a:gd name="connsiteY9" fmla="*/ 82 h 1307"/>
                  <a:gd name="connsiteX10" fmla="*/ 1232 w 1353"/>
                  <a:gd name="connsiteY10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128 w 1353"/>
                  <a:gd name="connsiteY8" fmla="*/ 134 h 1307"/>
                  <a:gd name="connsiteX9" fmla="*/ 1092 w 1353"/>
                  <a:gd name="connsiteY9" fmla="*/ 132 h 1307"/>
                  <a:gd name="connsiteX10" fmla="*/ 1112 w 1353"/>
                  <a:gd name="connsiteY10" fmla="*/ 82 h 1307"/>
                  <a:gd name="connsiteX11" fmla="*/ 1232 w 1353"/>
                  <a:gd name="connsiteY11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841 w 1353"/>
                  <a:gd name="connsiteY5" fmla="*/ 238 h 1307"/>
                  <a:gd name="connsiteX6" fmla="*/ 949 w 1353"/>
                  <a:gd name="connsiteY6" fmla="*/ 365 h 1307"/>
                  <a:gd name="connsiteX7" fmla="*/ 1086 w 1353"/>
                  <a:gd name="connsiteY7" fmla="*/ 357 h 1307"/>
                  <a:gd name="connsiteX8" fmla="*/ 1085 w 1353"/>
                  <a:gd name="connsiteY8" fmla="*/ 206 h 1307"/>
                  <a:gd name="connsiteX9" fmla="*/ 1128 w 1353"/>
                  <a:gd name="connsiteY9" fmla="*/ 134 h 1307"/>
                  <a:gd name="connsiteX10" fmla="*/ 1092 w 1353"/>
                  <a:gd name="connsiteY10" fmla="*/ 132 h 1307"/>
                  <a:gd name="connsiteX11" fmla="*/ 1112 w 1353"/>
                  <a:gd name="connsiteY11" fmla="*/ 82 h 1307"/>
                  <a:gd name="connsiteX12" fmla="*/ 1232 w 1353"/>
                  <a:gd name="connsiteY12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841 w 1353"/>
                  <a:gd name="connsiteY5" fmla="*/ 238 h 1307"/>
                  <a:gd name="connsiteX6" fmla="*/ 949 w 1353"/>
                  <a:gd name="connsiteY6" fmla="*/ 365 h 1307"/>
                  <a:gd name="connsiteX7" fmla="*/ 1086 w 1353"/>
                  <a:gd name="connsiteY7" fmla="*/ 357 h 1307"/>
                  <a:gd name="connsiteX8" fmla="*/ 1085 w 1353"/>
                  <a:gd name="connsiteY8" fmla="*/ 206 h 1307"/>
                  <a:gd name="connsiteX9" fmla="*/ 1128 w 1353"/>
                  <a:gd name="connsiteY9" fmla="*/ 134 h 1307"/>
                  <a:gd name="connsiteX10" fmla="*/ 1092 w 1353"/>
                  <a:gd name="connsiteY10" fmla="*/ 132 h 1307"/>
                  <a:gd name="connsiteX11" fmla="*/ 1112 w 1353"/>
                  <a:gd name="connsiteY11" fmla="*/ 82 h 1307"/>
                  <a:gd name="connsiteX12" fmla="*/ 1232 w 1353"/>
                  <a:gd name="connsiteY12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764 w 1353"/>
                  <a:gd name="connsiteY5" fmla="*/ 122 h 1307"/>
                  <a:gd name="connsiteX6" fmla="*/ 841 w 1353"/>
                  <a:gd name="connsiteY6" fmla="*/ 238 h 1307"/>
                  <a:gd name="connsiteX7" fmla="*/ 949 w 1353"/>
                  <a:gd name="connsiteY7" fmla="*/ 365 h 1307"/>
                  <a:gd name="connsiteX8" fmla="*/ 1086 w 1353"/>
                  <a:gd name="connsiteY8" fmla="*/ 357 h 1307"/>
                  <a:gd name="connsiteX9" fmla="*/ 1085 w 1353"/>
                  <a:gd name="connsiteY9" fmla="*/ 206 h 1307"/>
                  <a:gd name="connsiteX10" fmla="*/ 1128 w 1353"/>
                  <a:gd name="connsiteY10" fmla="*/ 134 h 1307"/>
                  <a:gd name="connsiteX11" fmla="*/ 1092 w 1353"/>
                  <a:gd name="connsiteY11" fmla="*/ 132 h 1307"/>
                  <a:gd name="connsiteX12" fmla="*/ 1112 w 1353"/>
                  <a:gd name="connsiteY12" fmla="*/ 82 h 1307"/>
                  <a:gd name="connsiteX13" fmla="*/ 1232 w 1353"/>
                  <a:gd name="connsiteY13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861 w 1353"/>
                  <a:gd name="connsiteY5" fmla="*/ 539 h 1307"/>
                  <a:gd name="connsiteX6" fmla="*/ 678 w 1353"/>
                  <a:gd name="connsiteY6" fmla="*/ 414 h 1307"/>
                  <a:gd name="connsiteX7" fmla="*/ 704 w 1353"/>
                  <a:gd name="connsiteY7" fmla="*/ 304 h 1307"/>
                  <a:gd name="connsiteX8" fmla="*/ 799 w 1353"/>
                  <a:gd name="connsiteY8" fmla="*/ 270 h 1307"/>
                  <a:gd name="connsiteX9" fmla="*/ 764 w 1353"/>
                  <a:gd name="connsiteY9" fmla="*/ 122 h 1307"/>
                  <a:gd name="connsiteX10" fmla="*/ 841 w 1353"/>
                  <a:gd name="connsiteY10" fmla="*/ 238 h 1307"/>
                  <a:gd name="connsiteX11" fmla="*/ 949 w 1353"/>
                  <a:gd name="connsiteY11" fmla="*/ 365 h 1307"/>
                  <a:gd name="connsiteX12" fmla="*/ 1086 w 1353"/>
                  <a:gd name="connsiteY12" fmla="*/ 357 h 1307"/>
                  <a:gd name="connsiteX13" fmla="*/ 1085 w 1353"/>
                  <a:gd name="connsiteY13" fmla="*/ 206 h 1307"/>
                  <a:gd name="connsiteX14" fmla="*/ 1128 w 1353"/>
                  <a:gd name="connsiteY14" fmla="*/ 134 h 1307"/>
                  <a:gd name="connsiteX15" fmla="*/ 1092 w 1353"/>
                  <a:gd name="connsiteY15" fmla="*/ 132 h 1307"/>
                  <a:gd name="connsiteX16" fmla="*/ 1112 w 1353"/>
                  <a:gd name="connsiteY16" fmla="*/ 82 h 1307"/>
                  <a:gd name="connsiteX17" fmla="*/ 1232 w 1353"/>
                  <a:gd name="connsiteY17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50 w 1353"/>
                  <a:gd name="connsiteY5" fmla="*/ 626 h 1307"/>
                  <a:gd name="connsiteX6" fmla="*/ 861 w 1353"/>
                  <a:gd name="connsiteY6" fmla="*/ 539 h 1307"/>
                  <a:gd name="connsiteX7" fmla="*/ 678 w 1353"/>
                  <a:gd name="connsiteY7" fmla="*/ 414 h 1307"/>
                  <a:gd name="connsiteX8" fmla="*/ 704 w 1353"/>
                  <a:gd name="connsiteY8" fmla="*/ 304 h 1307"/>
                  <a:gd name="connsiteX9" fmla="*/ 799 w 1353"/>
                  <a:gd name="connsiteY9" fmla="*/ 270 h 1307"/>
                  <a:gd name="connsiteX10" fmla="*/ 764 w 1353"/>
                  <a:gd name="connsiteY10" fmla="*/ 122 h 1307"/>
                  <a:gd name="connsiteX11" fmla="*/ 841 w 1353"/>
                  <a:gd name="connsiteY11" fmla="*/ 238 h 1307"/>
                  <a:gd name="connsiteX12" fmla="*/ 949 w 1353"/>
                  <a:gd name="connsiteY12" fmla="*/ 365 h 1307"/>
                  <a:gd name="connsiteX13" fmla="*/ 1086 w 1353"/>
                  <a:gd name="connsiteY13" fmla="*/ 357 h 1307"/>
                  <a:gd name="connsiteX14" fmla="*/ 1085 w 1353"/>
                  <a:gd name="connsiteY14" fmla="*/ 206 h 1307"/>
                  <a:gd name="connsiteX15" fmla="*/ 1128 w 1353"/>
                  <a:gd name="connsiteY15" fmla="*/ 134 h 1307"/>
                  <a:gd name="connsiteX16" fmla="*/ 1092 w 1353"/>
                  <a:gd name="connsiteY16" fmla="*/ 132 h 1307"/>
                  <a:gd name="connsiteX17" fmla="*/ 1112 w 1353"/>
                  <a:gd name="connsiteY17" fmla="*/ 82 h 1307"/>
                  <a:gd name="connsiteX18" fmla="*/ 1232 w 1353"/>
                  <a:gd name="connsiteY18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13 w 1353"/>
                  <a:gd name="connsiteY5" fmla="*/ 570 h 1307"/>
                  <a:gd name="connsiteX6" fmla="*/ 750 w 1353"/>
                  <a:gd name="connsiteY6" fmla="*/ 626 h 1307"/>
                  <a:gd name="connsiteX7" fmla="*/ 861 w 1353"/>
                  <a:gd name="connsiteY7" fmla="*/ 539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64 w 1353"/>
                  <a:gd name="connsiteY11" fmla="*/ 122 h 1307"/>
                  <a:gd name="connsiteX12" fmla="*/ 841 w 1353"/>
                  <a:gd name="connsiteY12" fmla="*/ 23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13 w 1353"/>
                  <a:gd name="connsiteY5" fmla="*/ 570 h 1307"/>
                  <a:gd name="connsiteX6" fmla="*/ 750 w 1353"/>
                  <a:gd name="connsiteY6" fmla="*/ 626 h 1307"/>
                  <a:gd name="connsiteX7" fmla="*/ 861 w 1353"/>
                  <a:gd name="connsiteY7" fmla="*/ 539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64 w 1353"/>
                  <a:gd name="connsiteY11" fmla="*/ 122 h 1307"/>
                  <a:gd name="connsiteX12" fmla="*/ 841 w 1353"/>
                  <a:gd name="connsiteY12" fmla="*/ 23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65 w 1353"/>
                  <a:gd name="connsiteY5" fmla="*/ 489 h 1307"/>
                  <a:gd name="connsiteX6" fmla="*/ 713 w 1353"/>
                  <a:gd name="connsiteY6" fmla="*/ 570 h 1307"/>
                  <a:gd name="connsiteX7" fmla="*/ 750 w 1353"/>
                  <a:gd name="connsiteY7" fmla="*/ 626 h 1307"/>
                  <a:gd name="connsiteX8" fmla="*/ 861 w 1353"/>
                  <a:gd name="connsiteY8" fmla="*/ 539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64 w 1353"/>
                  <a:gd name="connsiteY12" fmla="*/ 122 h 1307"/>
                  <a:gd name="connsiteX13" fmla="*/ 841 w 1353"/>
                  <a:gd name="connsiteY13" fmla="*/ 238 h 1307"/>
                  <a:gd name="connsiteX14" fmla="*/ 949 w 1353"/>
                  <a:gd name="connsiteY14" fmla="*/ 365 h 1307"/>
                  <a:gd name="connsiteX15" fmla="*/ 1086 w 1353"/>
                  <a:gd name="connsiteY15" fmla="*/ 357 h 1307"/>
                  <a:gd name="connsiteX16" fmla="*/ 1085 w 1353"/>
                  <a:gd name="connsiteY16" fmla="*/ 206 h 1307"/>
                  <a:gd name="connsiteX17" fmla="*/ 1128 w 1353"/>
                  <a:gd name="connsiteY17" fmla="*/ 134 h 1307"/>
                  <a:gd name="connsiteX18" fmla="*/ 1092 w 1353"/>
                  <a:gd name="connsiteY18" fmla="*/ 132 h 1307"/>
                  <a:gd name="connsiteX19" fmla="*/ 1112 w 1353"/>
                  <a:gd name="connsiteY19" fmla="*/ 82 h 1307"/>
                  <a:gd name="connsiteX20" fmla="*/ 1232 w 1353"/>
                  <a:gd name="connsiteY20" fmla="*/ 183 h 1307"/>
                  <a:gd name="connsiteX21" fmla="*/ 1353 w 1353"/>
                  <a:gd name="connsiteY21" fmla="*/ 0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13 w 1353"/>
                  <a:gd name="connsiteY5" fmla="*/ 570 h 1307"/>
                  <a:gd name="connsiteX6" fmla="*/ 750 w 1353"/>
                  <a:gd name="connsiteY6" fmla="*/ 626 h 1307"/>
                  <a:gd name="connsiteX7" fmla="*/ 861 w 1353"/>
                  <a:gd name="connsiteY7" fmla="*/ 539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64 w 1353"/>
                  <a:gd name="connsiteY11" fmla="*/ 122 h 1307"/>
                  <a:gd name="connsiteX12" fmla="*/ 841 w 1353"/>
                  <a:gd name="connsiteY12" fmla="*/ 23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0" fmla="*/ 713 w 1353"/>
                  <a:gd name="connsiteY0" fmla="*/ 570 h 1307"/>
                  <a:gd name="connsiteX1" fmla="*/ 750 w 1353"/>
                  <a:gd name="connsiteY1" fmla="*/ 626 h 1307"/>
                  <a:gd name="connsiteX2" fmla="*/ 861 w 1353"/>
                  <a:gd name="connsiteY2" fmla="*/ 539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19" fmla="*/ 804 w 1353"/>
                  <a:gd name="connsiteY19" fmla="*/ 584 h 1307"/>
                  <a:gd name="connsiteX0" fmla="*/ 713 w 1353"/>
                  <a:gd name="connsiteY0" fmla="*/ 570 h 1307"/>
                  <a:gd name="connsiteX1" fmla="*/ 750 w 1353"/>
                  <a:gd name="connsiteY1" fmla="*/ 626 h 1307"/>
                  <a:gd name="connsiteX2" fmla="*/ 861 w 1353"/>
                  <a:gd name="connsiteY2" fmla="*/ 539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0" fmla="*/ 713 w 1353"/>
                  <a:gd name="connsiteY0" fmla="*/ 570 h 1307"/>
                  <a:gd name="connsiteX1" fmla="*/ 805 w 1353"/>
                  <a:gd name="connsiteY1" fmla="*/ 647 h 1307"/>
                  <a:gd name="connsiteX2" fmla="*/ 861 w 1353"/>
                  <a:gd name="connsiteY2" fmla="*/ 539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0" fmla="*/ 713 w 1353"/>
                  <a:gd name="connsiteY0" fmla="*/ 570 h 1307"/>
                  <a:gd name="connsiteX1" fmla="*/ 805 w 1353"/>
                  <a:gd name="connsiteY1" fmla="*/ 647 h 1307"/>
                  <a:gd name="connsiteX2" fmla="*/ 825 w 1353"/>
                  <a:gd name="connsiteY2" fmla="*/ 542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0" fmla="*/ 713 w 1353"/>
                  <a:gd name="connsiteY0" fmla="*/ 570 h 1307"/>
                  <a:gd name="connsiteX1" fmla="*/ 574 w 1353"/>
                  <a:gd name="connsiteY1" fmla="*/ 405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574 w 1353"/>
                  <a:gd name="connsiteY1" fmla="*/ 405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574 w 1353"/>
                  <a:gd name="connsiteY1" fmla="*/ 405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713 w 1353"/>
                  <a:gd name="connsiteY21" fmla="*/ 57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732 w 1353"/>
                  <a:gd name="connsiteY21" fmla="*/ 583 h 1307"/>
                  <a:gd name="connsiteX22" fmla="*/ 713 w 1353"/>
                  <a:gd name="connsiteY22" fmla="*/ 57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713 w 1353"/>
                  <a:gd name="connsiteY21" fmla="*/ 57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20" fmla="*/ 713 w 1353"/>
                  <a:gd name="connsiteY20" fmla="*/ 570 h 1307"/>
                  <a:gd name="connsiteX0" fmla="*/ 668 w 1353"/>
                  <a:gd name="connsiteY0" fmla="*/ 620 h 1307"/>
                  <a:gd name="connsiteX1" fmla="*/ 426 w 1353"/>
                  <a:gd name="connsiteY1" fmla="*/ 241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20" fmla="*/ 668 w 1353"/>
                  <a:gd name="connsiteY20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668 w 1353"/>
                  <a:gd name="connsiteY21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22 w 1353"/>
                  <a:gd name="connsiteY9" fmla="*/ 14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668 w 1353"/>
                  <a:gd name="connsiteY21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54 w 1353"/>
                  <a:gd name="connsiteY8" fmla="*/ 178 h 1307"/>
                  <a:gd name="connsiteX9" fmla="*/ 764 w 1353"/>
                  <a:gd name="connsiteY9" fmla="*/ 122 h 1307"/>
                  <a:gd name="connsiteX10" fmla="*/ 822 w 1353"/>
                  <a:gd name="connsiteY10" fmla="*/ 148 h 1307"/>
                  <a:gd name="connsiteX11" fmla="*/ 949 w 1353"/>
                  <a:gd name="connsiteY11" fmla="*/ 365 h 1307"/>
                  <a:gd name="connsiteX12" fmla="*/ 1086 w 1353"/>
                  <a:gd name="connsiteY12" fmla="*/ 357 h 1307"/>
                  <a:gd name="connsiteX13" fmla="*/ 1085 w 1353"/>
                  <a:gd name="connsiteY13" fmla="*/ 206 h 1307"/>
                  <a:gd name="connsiteX14" fmla="*/ 1128 w 1353"/>
                  <a:gd name="connsiteY14" fmla="*/ 134 h 1307"/>
                  <a:gd name="connsiteX15" fmla="*/ 1092 w 1353"/>
                  <a:gd name="connsiteY15" fmla="*/ 132 h 1307"/>
                  <a:gd name="connsiteX16" fmla="*/ 1112 w 1353"/>
                  <a:gd name="connsiteY16" fmla="*/ 82 h 1307"/>
                  <a:gd name="connsiteX17" fmla="*/ 1232 w 1353"/>
                  <a:gd name="connsiteY17" fmla="*/ 183 h 1307"/>
                  <a:gd name="connsiteX18" fmla="*/ 1353 w 1353"/>
                  <a:gd name="connsiteY18" fmla="*/ 0 h 1307"/>
                  <a:gd name="connsiteX19" fmla="*/ 1059 w 1353"/>
                  <a:gd name="connsiteY19" fmla="*/ 1307 h 1307"/>
                  <a:gd name="connsiteX20" fmla="*/ 9 w 1353"/>
                  <a:gd name="connsiteY20" fmla="*/ 1103 h 1307"/>
                  <a:gd name="connsiteX21" fmla="*/ 333 w 1353"/>
                  <a:gd name="connsiteY21" fmla="*/ 720 h 1307"/>
                  <a:gd name="connsiteX22" fmla="*/ 668 w 1353"/>
                  <a:gd name="connsiteY22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562 w 1353"/>
                  <a:gd name="connsiteY3" fmla="*/ 338 h 1307"/>
                  <a:gd name="connsiteX4" fmla="*/ 805 w 1353"/>
                  <a:gd name="connsiteY4" fmla="*/ 647 h 1307"/>
                  <a:gd name="connsiteX5" fmla="*/ 825 w 1353"/>
                  <a:gd name="connsiteY5" fmla="*/ 542 h 1307"/>
                  <a:gd name="connsiteX6" fmla="*/ 678 w 1353"/>
                  <a:gd name="connsiteY6" fmla="*/ 414 h 1307"/>
                  <a:gd name="connsiteX7" fmla="*/ 704 w 1353"/>
                  <a:gd name="connsiteY7" fmla="*/ 304 h 1307"/>
                  <a:gd name="connsiteX8" fmla="*/ 799 w 1353"/>
                  <a:gd name="connsiteY8" fmla="*/ 270 h 1307"/>
                  <a:gd name="connsiteX9" fmla="*/ 754 w 1353"/>
                  <a:gd name="connsiteY9" fmla="*/ 178 h 1307"/>
                  <a:gd name="connsiteX10" fmla="*/ 764 w 1353"/>
                  <a:gd name="connsiteY10" fmla="*/ 122 h 1307"/>
                  <a:gd name="connsiteX11" fmla="*/ 822 w 1353"/>
                  <a:gd name="connsiteY11" fmla="*/ 148 h 1307"/>
                  <a:gd name="connsiteX12" fmla="*/ 949 w 1353"/>
                  <a:gd name="connsiteY12" fmla="*/ 365 h 1307"/>
                  <a:gd name="connsiteX13" fmla="*/ 1086 w 1353"/>
                  <a:gd name="connsiteY13" fmla="*/ 357 h 1307"/>
                  <a:gd name="connsiteX14" fmla="*/ 1085 w 1353"/>
                  <a:gd name="connsiteY14" fmla="*/ 206 h 1307"/>
                  <a:gd name="connsiteX15" fmla="*/ 1128 w 1353"/>
                  <a:gd name="connsiteY15" fmla="*/ 134 h 1307"/>
                  <a:gd name="connsiteX16" fmla="*/ 1092 w 1353"/>
                  <a:gd name="connsiteY16" fmla="*/ 132 h 1307"/>
                  <a:gd name="connsiteX17" fmla="*/ 1112 w 1353"/>
                  <a:gd name="connsiteY17" fmla="*/ 82 h 1307"/>
                  <a:gd name="connsiteX18" fmla="*/ 1232 w 1353"/>
                  <a:gd name="connsiteY18" fmla="*/ 183 h 1307"/>
                  <a:gd name="connsiteX19" fmla="*/ 1353 w 1353"/>
                  <a:gd name="connsiteY19" fmla="*/ 0 h 1307"/>
                  <a:gd name="connsiteX20" fmla="*/ 1059 w 1353"/>
                  <a:gd name="connsiteY20" fmla="*/ 1307 h 1307"/>
                  <a:gd name="connsiteX21" fmla="*/ 9 w 1353"/>
                  <a:gd name="connsiteY21" fmla="*/ 1103 h 1307"/>
                  <a:gd name="connsiteX22" fmla="*/ 333 w 1353"/>
                  <a:gd name="connsiteY22" fmla="*/ 720 h 1307"/>
                  <a:gd name="connsiteX23" fmla="*/ 668 w 1353"/>
                  <a:gd name="connsiteY23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81 w 1353"/>
                  <a:gd name="connsiteY2" fmla="*/ 262 h 1307"/>
                  <a:gd name="connsiteX3" fmla="*/ 562 w 1353"/>
                  <a:gd name="connsiteY3" fmla="*/ 338 h 1307"/>
                  <a:gd name="connsiteX4" fmla="*/ 805 w 1353"/>
                  <a:gd name="connsiteY4" fmla="*/ 647 h 1307"/>
                  <a:gd name="connsiteX5" fmla="*/ 825 w 1353"/>
                  <a:gd name="connsiteY5" fmla="*/ 542 h 1307"/>
                  <a:gd name="connsiteX6" fmla="*/ 678 w 1353"/>
                  <a:gd name="connsiteY6" fmla="*/ 414 h 1307"/>
                  <a:gd name="connsiteX7" fmla="*/ 704 w 1353"/>
                  <a:gd name="connsiteY7" fmla="*/ 304 h 1307"/>
                  <a:gd name="connsiteX8" fmla="*/ 799 w 1353"/>
                  <a:gd name="connsiteY8" fmla="*/ 270 h 1307"/>
                  <a:gd name="connsiteX9" fmla="*/ 754 w 1353"/>
                  <a:gd name="connsiteY9" fmla="*/ 178 h 1307"/>
                  <a:gd name="connsiteX10" fmla="*/ 764 w 1353"/>
                  <a:gd name="connsiteY10" fmla="*/ 122 h 1307"/>
                  <a:gd name="connsiteX11" fmla="*/ 822 w 1353"/>
                  <a:gd name="connsiteY11" fmla="*/ 148 h 1307"/>
                  <a:gd name="connsiteX12" fmla="*/ 949 w 1353"/>
                  <a:gd name="connsiteY12" fmla="*/ 365 h 1307"/>
                  <a:gd name="connsiteX13" fmla="*/ 1086 w 1353"/>
                  <a:gd name="connsiteY13" fmla="*/ 357 h 1307"/>
                  <a:gd name="connsiteX14" fmla="*/ 1085 w 1353"/>
                  <a:gd name="connsiteY14" fmla="*/ 206 h 1307"/>
                  <a:gd name="connsiteX15" fmla="*/ 1128 w 1353"/>
                  <a:gd name="connsiteY15" fmla="*/ 134 h 1307"/>
                  <a:gd name="connsiteX16" fmla="*/ 1092 w 1353"/>
                  <a:gd name="connsiteY16" fmla="*/ 132 h 1307"/>
                  <a:gd name="connsiteX17" fmla="*/ 1112 w 1353"/>
                  <a:gd name="connsiteY17" fmla="*/ 82 h 1307"/>
                  <a:gd name="connsiteX18" fmla="*/ 1232 w 1353"/>
                  <a:gd name="connsiteY18" fmla="*/ 183 h 1307"/>
                  <a:gd name="connsiteX19" fmla="*/ 1353 w 1353"/>
                  <a:gd name="connsiteY19" fmla="*/ 0 h 1307"/>
                  <a:gd name="connsiteX20" fmla="*/ 1059 w 1353"/>
                  <a:gd name="connsiteY20" fmla="*/ 1307 h 1307"/>
                  <a:gd name="connsiteX21" fmla="*/ 9 w 1353"/>
                  <a:gd name="connsiteY21" fmla="*/ 1103 h 1307"/>
                  <a:gd name="connsiteX22" fmla="*/ 333 w 1353"/>
                  <a:gd name="connsiteY22" fmla="*/ 720 h 1307"/>
                  <a:gd name="connsiteX23" fmla="*/ 668 w 1353"/>
                  <a:gd name="connsiteY23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47 w 1353"/>
                  <a:gd name="connsiteY2" fmla="*/ 321 h 1307"/>
                  <a:gd name="connsiteX3" fmla="*/ 481 w 1353"/>
                  <a:gd name="connsiteY3" fmla="*/ 262 h 1307"/>
                  <a:gd name="connsiteX4" fmla="*/ 562 w 1353"/>
                  <a:gd name="connsiteY4" fmla="*/ 338 h 1307"/>
                  <a:gd name="connsiteX5" fmla="*/ 805 w 1353"/>
                  <a:gd name="connsiteY5" fmla="*/ 647 h 1307"/>
                  <a:gd name="connsiteX6" fmla="*/ 825 w 1353"/>
                  <a:gd name="connsiteY6" fmla="*/ 542 h 1307"/>
                  <a:gd name="connsiteX7" fmla="*/ 678 w 1353"/>
                  <a:gd name="connsiteY7" fmla="*/ 414 h 1307"/>
                  <a:gd name="connsiteX8" fmla="*/ 704 w 1353"/>
                  <a:gd name="connsiteY8" fmla="*/ 304 h 1307"/>
                  <a:gd name="connsiteX9" fmla="*/ 799 w 1353"/>
                  <a:gd name="connsiteY9" fmla="*/ 270 h 1307"/>
                  <a:gd name="connsiteX10" fmla="*/ 754 w 1353"/>
                  <a:gd name="connsiteY10" fmla="*/ 178 h 1307"/>
                  <a:gd name="connsiteX11" fmla="*/ 764 w 1353"/>
                  <a:gd name="connsiteY11" fmla="*/ 122 h 1307"/>
                  <a:gd name="connsiteX12" fmla="*/ 822 w 1353"/>
                  <a:gd name="connsiteY12" fmla="*/ 14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21" fmla="*/ 1059 w 1353"/>
                  <a:gd name="connsiteY21" fmla="*/ 1307 h 1307"/>
                  <a:gd name="connsiteX22" fmla="*/ 9 w 1353"/>
                  <a:gd name="connsiteY22" fmla="*/ 1103 h 1307"/>
                  <a:gd name="connsiteX23" fmla="*/ 333 w 1353"/>
                  <a:gd name="connsiteY23" fmla="*/ 720 h 1307"/>
                  <a:gd name="connsiteX24" fmla="*/ 668 w 1353"/>
                  <a:gd name="connsiteY24" fmla="*/ 620 h 1307"/>
                  <a:gd name="connsiteX0" fmla="*/ 623 w 1353"/>
                  <a:gd name="connsiteY0" fmla="*/ 670 h 1307"/>
                  <a:gd name="connsiteX1" fmla="*/ 472 w 1353"/>
                  <a:gd name="connsiteY1" fmla="*/ 370 h 1307"/>
                  <a:gd name="connsiteX2" fmla="*/ 447 w 1353"/>
                  <a:gd name="connsiteY2" fmla="*/ 321 h 1307"/>
                  <a:gd name="connsiteX3" fmla="*/ 481 w 1353"/>
                  <a:gd name="connsiteY3" fmla="*/ 262 h 1307"/>
                  <a:gd name="connsiteX4" fmla="*/ 562 w 1353"/>
                  <a:gd name="connsiteY4" fmla="*/ 338 h 1307"/>
                  <a:gd name="connsiteX5" fmla="*/ 805 w 1353"/>
                  <a:gd name="connsiteY5" fmla="*/ 647 h 1307"/>
                  <a:gd name="connsiteX6" fmla="*/ 825 w 1353"/>
                  <a:gd name="connsiteY6" fmla="*/ 542 h 1307"/>
                  <a:gd name="connsiteX7" fmla="*/ 678 w 1353"/>
                  <a:gd name="connsiteY7" fmla="*/ 414 h 1307"/>
                  <a:gd name="connsiteX8" fmla="*/ 704 w 1353"/>
                  <a:gd name="connsiteY8" fmla="*/ 304 h 1307"/>
                  <a:gd name="connsiteX9" fmla="*/ 799 w 1353"/>
                  <a:gd name="connsiteY9" fmla="*/ 270 h 1307"/>
                  <a:gd name="connsiteX10" fmla="*/ 754 w 1353"/>
                  <a:gd name="connsiteY10" fmla="*/ 178 h 1307"/>
                  <a:gd name="connsiteX11" fmla="*/ 764 w 1353"/>
                  <a:gd name="connsiteY11" fmla="*/ 122 h 1307"/>
                  <a:gd name="connsiteX12" fmla="*/ 822 w 1353"/>
                  <a:gd name="connsiteY12" fmla="*/ 14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21" fmla="*/ 1059 w 1353"/>
                  <a:gd name="connsiteY21" fmla="*/ 1307 h 1307"/>
                  <a:gd name="connsiteX22" fmla="*/ 9 w 1353"/>
                  <a:gd name="connsiteY22" fmla="*/ 1103 h 1307"/>
                  <a:gd name="connsiteX23" fmla="*/ 333 w 1353"/>
                  <a:gd name="connsiteY23" fmla="*/ 720 h 1307"/>
                  <a:gd name="connsiteX24" fmla="*/ 623 w 1353"/>
                  <a:gd name="connsiteY24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472 w 1353"/>
                  <a:gd name="connsiteY2" fmla="*/ 370 h 1307"/>
                  <a:gd name="connsiteX3" fmla="*/ 447 w 1353"/>
                  <a:gd name="connsiteY3" fmla="*/ 321 h 1307"/>
                  <a:gd name="connsiteX4" fmla="*/ 481 w 1353"/>
                  <a:gd name="connsiteY4" fmla="*/ 262 h 1307"/>
                  <a:gd name="connsiteX5" fmla="*/ 562 w 1353"/>
                  <a:gd name="connsiteY5" fmla="*/ 338 h 1307"/>
                  <a:gd name="connsiteX6" fmla="*/ 805 w 1353"/>
                  <a:gd name="connsiteY6" fmla="*/ 647 h 1307"/>
                  <a:gd name="connsiteX7" fmla="*/ 825 w 1353"/>
                  <a:gd name="connsiteY7" fmla="*/ 542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54 w 1353"/>
                  <a:gd name="connsiteY11" fmla="*/ 178 h 1307"/>
                  <a:gd name="connsiteX12" fmla="*/ 764 w 1353"/>
                  <a:gd name="connsiteY12" fmla="*/ 122 h 1307"/>
                  <a:gd name="connsiteX13" fmla="*/ 822 w 1353"/>
                  <a:gd name="connsiteY13" fmla="*/ 148 h 1307"/>
                  <a:gd name="connsiteX14" fmla="*/ 949 w 1353"/>
                  <a:gd name="connsiteY14" fmla="*/ 365 h 1307"/>
                  <a:gd name="connsiteX15" fmla="*/ 1086 w 1353"/>
                  <a:gd name="connsiteY15" fmla="*/ 357 h 1307"/>
                  <a:gd name="connsiteX16" fmla="*/ 1085 w 1353"/>
                  <a:gd name="connsiteY16" fmla="*/ 206 h 1307"/>
                  <a:gd name="connsiteX17" fmla="*/ 1128 w 1353"/>
                  <a:gd name="connsiteY17" fmla="*/ 134 h 1307"/>
                  <a:gd name="connsiteX18" fmla="*/ 1092 w 1353"/>
                  <a:gd name="connsiteY18" fmla="*/ 132 h 1307"/>
                  <a:gd name="connsiteX19" fmla="*/ 1112 w 1353"/>
                  <a:gd name="connsiteY19" fmla="*/ 82 h 1307"/>
                  <a:gd name="connsiteX20" fmla="*/ 1232 w 1353"/>
                  <a:gd name="connsiteY20" fmla="*/ 183 h 1307"/>
                  <a:gd name="connsiteX21" fmla="*/ 1353 w 1353"/>
                  <a:gd name="connsiteY21" fmla="*/ 0 h 1307"/>
                  <a:gd name="connsiteX22" fmla="*/ 1059 w 1353"/>
                  <a:gd name="connsiteY22" fmla="*/ 1307 h 1307"/>
                  <a:gd name="connsiteX23" fmla="*/ 9 w 1353"/>
                  <a:gd name="connsiteY23" fmla="*/ 1103 h 1307"/>
                  <a:gd name="connsiteX24" fmla="*/ 333 w 1353"/>
                  <a:gd name="connsiteY24" fmla="*/ 720 h 1307"/>
                  <a:gd name="connsiteX25" fmla="*/ 623 w 1353"/>
                  <a:gd name="connsiteY25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87 w 1353"/>
                  <a:gd name="connsiteY2" fmla="*/ 497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623 w 1353"/>
                  <a:gd name="connsiteY26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623 w 1353"/>
                  <a:gd name="connsiteY26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35 w 1353"/>
                  <a:gd name="connsiteY26" fmla="*/ 577 h 1307"/>
                  <a:gd name="connsiteX27" fmla="*/ 623 w 1353"/>
                  <a:gd name="connsiteY27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35 w 1353"/>
                  <a:gd name="connsiteY26" fmla="*/ 577 h 1307"/>
                  <a:gd name="connsiteX27" fmla="*/ 524 w 1353"/>
                  <a:gd name="connsiteY27" fmla="*/ 570 h 1307"/>
                  <a:gd name="connsiteX28" fmla="*/ 623 w 1353"/>
                  <a:gd name="connsiteY28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35 w 1353"/>
                  <a:gd name="connsiteY26" fmla="*/ 577 h 1307"/>
                  <a:gd name="connsiteX27" fmla="*/ 524 w 1353"/>
                  <a:gd name="connsiteY27" fmla="*/ 570 h 1307"/>
                  <a:gd name="connsiteX28" fmla="*/ 550 w 1353"/>
                  <a:gd name="connsiteY28" fmla="*/ 625 h 1307"/>
                  <a:gd name="connsiteX29" fmla="*/ 623 w 1353"/>
                  <a:gd name="connsiteY29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42 w 1353"/>
                  <a:gd name="connsiteY26" fmla="*/ 682 h 1307"/>
                  <a:gd name="connsiteX27" fmla="*/ 435 w 1353"/>
                  <a:gd name="connsiteY27" fmla="*/ 577 h 1307"/>
                  <a:gd name="connsiteX28" fmla="*/ 524 w 1353"/>
                  <a:gd name="connsiteY28" fmla="*/ 570 h 1307"/>
                  <a:gd name="connsiteX29" fmla="*/ 550 w 1353"/>
                  <a:gd name="connsiteY29" fmla="*/ 625 h 1307"/>
                  <a:gd name="connsiteX30" fmla="*/ 623 w 1353"/>
                  <a:gd name="connsiteY30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442 w 1353"/>
                  <a:gd name="connsiteY27" fmla="*/ 682 h 1307"/>
                  <a:gd name="connsiteX28" fmla="*/ 435 w 1353"/>
                  <a:gd name="connsiteY28" fmla="*/ 577 h 1307"/>
                  <a:gd name="connsiteX29" fmla="*/ 524 w 1353"/>
                  <a:gd name="connsiteY29" fmla="*/ 570 h 1307"/>
                  <a:gd name="connsiteX30" fmla="*/ 550 w 1353"/>
                  <a:gd name="connsiteY30" fmla="*/ 625 h 1307"/>
                  <a:gd name="connsiteX31" fmla="*/ 623 w 1353"/>
                  <a:gd name="connsiteY31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37 w 1353"/>
                  <a:gd name="connsiteY27" fmla="*/ 6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37 w 1353"/>
                  <a:gd name="connsiteY27" fmla="*/ 6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37 w 1353"/>
                  <a:gd name="connsiteY27" fmla="*/ 6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42 w 1353"/>
                  <a:gd name="connsiteY29" fmla="*/ 682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42 w 1353"/>
                  <a:gd name="connsiteY29" fmla="*/ 682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52 w 1353"/>
                  <a:gd name="connsiteY29" fmla="*/ 695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40 w 1353"/>
                  <a:gd name="connsiteY27" fmla="*/ 766 h 1307"/>
                  <a:gd name="connsiteX28" fmla="*/ 245 w 1353"/>
                  <a:gd name="connsiteY28" fmla="*/ 475 h 1307"/>
                  <a:gd name="connsiteX29" fmla="*/ 352 w 1353"/>
                  <a:gd name="connsiteY29" fmla="*/ 597 h 1307"/>
                  <a:gd name="connsiteX30" fmla="*/ 452 w 1353"/>
                  <a:gd name="connsiteY30" fmla="*/ 695 h 1307"/>
                  <a:gd name="connsiteX31" fmla="*/ 435 w 1353"/>
                  <a:gd name="connsiteY31" fmla="*/ 577 h 1307"/>
                  <a:gd name="connsiteX32" fmla="*/ 524 w 1353"/>
                  <a:gd name="connsiteY32" fmla="*/ 570 h 1307"/>
                  <a:gd name="connsiteX33" fmla="*/ 550 w 1353"/>
                  <a:gd name="connsiteY33" fmla="*/ 625 h 1307"/>
                  <a:gd name="connsiteX34" fmla="*/ 623 w 1353"/>
                  <a:gd name="connsiteY34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52 w 1353"/>
                  <a:gd name="connsiteY29" fmla="*/ 695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742 w 1472"/>
                  <a:gd name="connsiteY0" fmla="*/ 670 h 1307"/>
                  <a:gd name="connsiteX1" fmla="*/ 785 w 1472"/>
                  <a:gd name="connsiteY1" fmla="*/ 596 h 1307"/>
                  <a:gd name="connsiteX2" fmla="*/ 670 w 1472"/>
                  <a:gd name="connsiteY2" fmla="*/ 500 h 1307"/>
                  <a:gd name="connsiteX3" fmla="*/ 591 w 1472"/>
                  <a:gd name="connsiteY3" fmla="*/ 370 h 1307"/>
                  <a:gd name="connsiteX4" fmla="*/ 566 w 1472"/>
                  <a:gd name="connsiteY4" fmla="*/ 321 h 1307"/>
                  <a:gd name="connsiteX5" fmla="*/ 600 w 1472"/>
                  <a:gd name="connsiteY5" fmla="*/ 262 h 1307"/>
                  <a:gd name="connsiteX6" fmla="*/ 681 w 1472"/>
                  <a:gd name="connsiteY6" fmla="*/ 338 h 1307"/>
                  <a:gd name="connsiteX7" fmla="*/ 924 w 1472"/>
                  <a:gd name="connsiteY7" fmla="*/ 647 h 1307"/>
                  <a:gd name="connsiteX8" fmla="*/ 944 w 1472"/>
                  <a:gd name="connsiteY8" fmla="*/ 542 h 1307"/>
                  <a:gd name="connsiteX9" fmla="*/ 797 w 1472"/>
                  <a:gd name="connsiteY9" fmla="*/ 414 h 1307"/>
                  <a:gd name="connsiteX10" fmla="*/ 823 w 1472"/>
                  <a:gd name="connsiteY10" fmla="*/ 304 h 1307"/>
                  <a:gd name="connsiteX11" fmla="*/ 918 w 1472"/>
                  <a:gd name="connsiteY11" fmla="*/ 270 h 1307"/>
                  <a:gd name="connsiteX12" fmla="*/ 873 w 1472"/>
                  <a:gd name="connsiteY12" fmla="*/ 178 h 1307"/>
                  <a:gd name="connsiteX13" fmla="*/ 883 w 1472"/>
                  <a:gd name="connsiteY13" fmla="*/ 122 h 1307"/>
                  <a:gd name="connsiteX14" fmla="*/ 941 w 1472"/>
                  <a:gd name="connsiteY14" fmla="*/ 148 h 1307"/>
                  <a:gd name="connsiteX15" fmla="*/ 1068 w 1472"/>
                  <a:gd name="connsiteY15" fmla="*/ 365 h 1307"/>
                  <a:gd name="connsiteX16" fmla="*/ 1205 w 1472"/>
                  <a:gd name="connsiteY16" fmla="*/ 357 h 1307"/>
                  <a:gd name="connsiteX17" fmla="*/ 1204 w 1472"/>
                  <a:gd name="connsiteY17" fmla="*/ 206 h 1307"/>
                  <a:gd name="connsiteX18" fmla="*/ 1247 w 1472"/>
                  <a:gd name="connsiteY18" fmla="*/ 134 h 1307"/>
                  <a:gd name="connsiteX19" fmla="*/ 1211 w 1472"/>
                  <a:gd name="connsiteY19" fmla="*/ 132 h 1307"/>
                  <a:gd name="connsiteX20" fmla="*/ 1231 w 1472"/>
                  <a:gd name="connsiteY20" fmla="*/ 82 h 1307"/>
                  <a:gd name="connsiteX21" fmla="*/ 1351 w 1472"/>
                  <a:gd name="connsiteY21" fmla="*/ 183 h 1307"/>
                  <a:gd name="connsiteX22" fmla="*/ 1472 w 1472"/>
                  <a:gd name="connsiteY22" fmla="*/ 0 h 1307"/>
                  <a:gd name="connsiteX23" fmla="*/ 1178 w 1472"/>
                  <a:gd name="connsiteY23" fmla="*/ 1307 h 1307"/>
                  <a:gd name="connsiteX24" fmla="*/ 128 w 1472"/>
                  <a:gd name="connsiteY24" fmla="*/ 1103 h 1307"/>
                  <a:gd name="connsiteX25" fmla="*/ 317 w 1472"/>
                  <a:gd name="connsiteY25" fmla="*/ 811 h 1307"/>
                  <a:gd name="connsiteX26" fmla="*/ 452 w 1472"/>
                  <a:gd name="connsiteY26" fmla="*/ 720 h 1307"/>
                  <a:gd name="connsiteX27" fmla="*/ 473 w 1472"/>
                  <a:gd name="connsiteY27" fmla="*/ 721 h 1307"/>
                  <a:gd name="connsiteX28" fmla="*/ 364 w 1472"/>
                  <a:gd name="connsiteY28" fmla="*/ 475 h 1307"/>
                  <a:gd name="connsiteX29" fmla="*/ 471 w 1472"/>
                  <a:gd name="connsiteY29" fmla="*/ 597 h 1307"/>
                  <a:gd name="connsiteX30" fmla="*/ 571 w 1472"/>
                  <a:gd name="connsiteY30" fmla="*/ 695 h 1307"/>
                  <a:gd name="connsiteX31" fmla="*/ 554 w 1472"/>
                  <a:gd name="connsiteY31" fmla="*/ 577 h 1307"/>
                  <a:gd name="connsiteX32" fmla="*/ 643 w 1472"/>
                  <a:gd name="connsiteY32" fmla="*/ 570 h 1307"/>
                  <a:gd name="connsiteX33" fmla="*/ 669 w 1472"/>
                  <a:gd name="connsiteY33" fmla="*/ 625 h 1307"/>
                  <a:gd name="connsiteX34" fmla="*/ 742 w 1472"/>
                  <a:gd name="connsiteY34" fmla="*/ 670 h 1307"/>
                  <a:gd name="connsiteX0" fmla="*/ 742 w 1472"/>
                  <a:gd name="connsiteY0" fmla="*/ 670 h 1307"/>
                  <a:gd name="connsiteX1" fmla="*/ 785 w 1472"/>
                  <a:gd name="connsiteY1" fmla="*/ 596 h 1307"/>
                  <a:gd name="connsiteX2" fmla="*/ 670 w 1472"/>
                  <a:gd name="connsiteY2" fmla="*/ 500 h 1307"/>
                  <a:gd name="connsiteX3" fmla="*/ 591 w 1472"/>
                  <a:gd name="connsiteY3" fmla="*/ 370 h 1307"/>
                  <a:gd name="connsiteX4" fmla="*/ 566 w 1472"/>
                  <a:gd name="connsiteY4" fmla="*/ 321 h 1307"/>
                  <a:gd name="connsiteX5" fmla="*/ 600 w 1472"/>
                  <a:gd name="connsiteY5" fmla="*/ 262 h 1307"/>
                  <a:gd name="connsiteX6" fmla="*/ 681 w 1472"/>
                  <a:gd name="connsiteY6" fmla="*/ 338 h 1307"/>
                  <a:gd name="connsiteX7" fmla="*/ 924 w 1472"/>
                  <a:gd name="connsiteY7" fmla="*/ 647 h 1307"/>
                  <a:gd name="connsiteX8" fmla="*/ 944 w 1472"/>
                  <a:gd name="connsiteY8" fmla="*/ 542 h 1307"/>
                  <a:gd name="connsiteX9" fmla="*/ 797 w 1472"/>
                  <a:gd name="connsiteY9" fmla="*/ 414 h 1307"/>
                  <a:gd name="connsiteX10" fmla="*/ 823 w 1472"/>
                  <a:gd name="connsiteY10" fmla="*/ 304 h 1307"/>
                  <a:gd name="connsiteX11" fmla="*/ 918 w 1472"/>
                  <a:gd name="connsiteY11" fmla="*/ 270 h 1307"/>
                  <a:gd name="connsiteX12" fmla="*/ 873 w 1472"/>
                  <a:gd name="connsiteY12" fmla="*/ 178 h 1307"/>
                  <a:gd name="connsiteX13" fmla="*/ 883 w 1472"/>
                  <a:gd name="connsiteY13" fmla="*/ 122 h 1307"/>
                  <a:gd name="connsiteX14" fmla="*/ 941 w 1472"/>
                  <a:gd name="connsiteY14" fmla="*/ 148 h 1307"/>
                  <a:gd name="connsiteX15" fmla="*/ 1068 w 1472"/>
                  <a:gd name="connsiteY15" fmla="*/ 365 h 1307"/>
                  <a:gd name="connsiteX16" fmla="*/ 1205 w 1472"/>
                  <a:gd name="connsiteY16" fmla="*/ 357 h 1307"/>
                  <a:gd name="connsiteX17" fmla="*/ 1204 w 1472"/>
                  <a:gd name="connsiteY17" fmla="*/ 206 h 1307"/>
                  <a:gd name="connsiteX18" fmla="*/ 1247 w 1472"/>
                  <a:gd name="connsiteY18" fmla="*/ 134 h 1307"/>
                  <a:gd name="connsiteX19" fmla="*/ 1211 w 1472"/>
                  <a:gd name="connsiteY19" fmla="*/ 132 h 1307"/>
                  <a:gd name="connsiteX20" fmla="*/ 1231 w 1472"/>
                  <a:gd name="connsiteY20" fmla="*/ 82 h 1307"/>
                  <a:gd name="connsiteX21" fmla="*/ 1351 w 1472"/>
                  <a:gd name="connsiteY21" fmla="*/ 183 h 1307"/>
                  <a:gd name="connsiteX22" fmla="*/ 1472 w 1472"/>
                  <a:gd name="connsiteY22" fmla="*/ 0 h 1307"/>
                  <a:gd name="connsiteX23" fmla="*/ 1178 w 1472"/>
                  <a:gd name="connsiteY23" fmla="*/ 1307 h 1307"/>
                  <a:gd name="connsiteX24" fmla="*/ 128 w 1472"/>
                  <a:gd name="connsiteY24" fmla="*/ 1103 h 1307"/>
                  <a:gd name="connsiteX25" fmla="*/ 317 w 1472"/>
                  <a:gd name="connsiteY25" fmla="*/ 811 h 1307"/>
                  <a:gd name="connsiteX26" fmla="*/ 452 w 1472"/>
                  <a:gd name="connsiteY26" fmla="*/ 720 h 1307"/>
                  <a:gd name="connsiteX27" fmla="*/ 473 w 1472"/>
                  <a:gd name="connsiteY27" fmla="*/ 721 h 1307"/>
                  <a:gd name="connsiteX28" fmla="*/ 364 w 1472"/>
                  <a:gd name="connsiteY28" fmla="*/ 475 h 1307"/>
                  <a:gd name="connsiteX29" fmla="*/ 471 w 1472"/>
                  <a:gd name="connsiteY29" fmla="*/ 597 h 1307"/>
                  <a:gd name="connsiteX30" fmla="*/ 571 w 1472"/>
                  <a:gd name="connsiteY30" fmla="*/ 695 h 1307"/>
                  <a:gd name="connsiteX31" fmla="*/ 554 w 1472"/>
                  <a:gd name="connsiteY31" fmla="*/ 577 h 1307"/>
                  <a:gd name="connsiteX32" fmla="*/ 643 w 1472"/>
                  <a:gd name="connsiteY32" fmla="*/ 570 h 1307"/>
                  <a:gd name="connsiteX33" fmla="*/ 669 w 1472"/>
                  <a:gd name="connsiteY33" fmla="*/ 625 h 1307"/>
                  <a:gd name="connsiteX34" fmla="*/ 742 w 1472"/>
                  <a:gd name="connsiteY34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499 w 1496"/>
                  <a:gd name="connsiteY29" fmla="*/ 729 h 1307"/>
                  <a:gd name="connsiteX30" fmla="*/ 388 w 1496"/>
                  <a:gd name="connsiteY30" fmla="*/ 475 h 1307"/>
                  <a:gd name="connsiteX31" fmla="*/ 495 w 1496"/>
                  <a:gd name="connsiteY31" fmla="*/ 597 h 1307"/>
                  <a:gd name="connsiteX32" fmla="*/ 595 w 1496"/>
                  <a:gd name="connsiteY32" fmla="*/ 695 h 1307"/>
                  <a:gd name="connsiteX33" fmla="*/ 578 w 1496"/>
                  <a:gd name="connsiteY33" fmla="*/ 577 h 1307"/>
                  <a:gd name="connsiteX34" fmla="*/ 667 w 1496"/>
                  <a:gd name="connsiteY34" fmla="*/ 570 h 1307"/>
                  <a:gd name="connsiteX35" fmla="*/ 693 w 1496"/>
                  <a:gd name="connsiteY35" fmla="*/ 625 h 1307"/>
                  <a:gd name="connsiteX36" fmla="*/ 766 w 1496"/>
                  <a:gd name="connsiteY36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499 w 1496"/>
                  <a:gd name="connsiteY29" fmla="*/ 729 h 1307"/>
                  <a:gd name="connsiteX30" fmla="*/ 388 w 1496"/>
                  <a:gd name="connsiteY30" fmla="*/ 475 h 1307"/>
                  <a:gd name="connsiteX31" fmla="*/ 495 w 1496"/>
                  <a:gd name="connsiteY31" fmla="*/ 597 h 1307"/>
                  <a:gd name="connsiteX32" fmla="*/ 595 w 1496"/>
                  <a:gd name="connsiteY32" fmla="*/ 695 h 1307"/>
                  <a:gd name="connsiteX33" fmla="*/ 578 w 1496"/>
                  <a:gd name="connsiteY33" fmla="*/ 577 h 1307"/>
                  <a:gd name="connsiteX34" fmla="*/ 667 w 1496"/>
                  <a:gd name="connsiteY34" fmla="*/ 570 h 1307"/>
                  <a:gd name="connsiteX35" fmla="*/ 693 w 1496"/>
                  <a:gd name="connsiteY35" fmla="*/ 625 h 1307"/>
                  <a:gd name="connsiteX36" fmla="*/ 766 w 1496"/>
                  <a:gd name="connsiteY36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69 w 1496"/>
                  <a:gd name="connsiteY25" fmla="*/ 861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499 w 1496"/>
                  <a:gd name="connsiteY29" fmla="*/ 729 h 1307"/>
                  <a:gd name="connsiteX30" fmla="*/ 388 w 1496"/>
                  <a:gd name="connsiteY30" fmla="*/ 475 h 1307"/>
                  <a:gd name="connsiteX31" fmla="*/ 495 w 1496"/>
                  <a:gd name="connsiteY31" fmla="*/ 597 h 1307"/>
                  <a:gd name="connsiteX32" fmla="*/ 595 w 1496"/>
                  <a:gd name="connsiteY32" fmla="*/ 695 h 1307"/>
                  <a:gd name="connsiteX33" fmla="*/ 578 w 1496"/>
                  <a:gd name="connsiteY33" fmla="*/ 577 h 1307"/>
                  <a:gd name="connsiteX34" fmla="*/ 667 w 1496"/>
                  <a:gd name="connsiteY34" fmla="*/ 570 h 1307"/>
                  <a:gd name="connsiteX35" fmla="*/ 693 w 1496"/>
                  <a:gd name="connsiteY35" fmla="*/ 625 h 1307"/>
                  <a:gd name="connsiteX36" fmla="*/ 766 w 1496"/>
                  <a:gd name="connsiteY36" fmla="*/ 670 h 1307"/>
                  <a:gd name="connsiteX0" fmla="*/ 755 w 1485"/>
                  <a:gd name="connsiteY0" fmla="*/ 670 h 1307"/>
                  <a:gd name="connsiteX1" fmla="*/ 798 w 1485"/>
                  <a:gd name="connsiteY1" fmla="*/ 596 h 1307"/>
                  <a:gd name="connsiteX2" fmla="*/ 683 w 1485"/>
                  <a:gd name="connsiteY2" fmla="*/ 500 h 1307"/>
                  <a:gd name="connsiteX3" fmla="*/ 604 w 1485"/>
                  <a:gd name="connsiteY3" fmla="*/ 370 h 1307"/>
                  <a:gd name="connsiteX4" fmla="*/ 579 w 1485"/>
                  <a:gd name="connsiteY4" fmla="*/ 321 h 1307"/>
                  <a:gd name="connsiteX5" fmla="*/ 613 w 1485"/>
                  <a:gd name="connsiteY5" fmla="*/ 262 h 1307"/>
                  <a:gd name="connsiteX6" fmla="*/ 694 w 1485"/>
                  <a:gd name="connsiteY6" fmla="*/ 338 h 1307"/>
                  <a:gd name="connsiteX7" fmla="*/ 937 w 1485"/>
                  <a:gd name="connsiteY7" fmla="*/ 647 h 1307"/>
                  <a:gd name="connsiteX8" fmla="*/ 957 w 1485"/>
                  <a:gd name="connsiteY8" fmla="*/ 542 h 1307"/>
                  <a:gd name="connsiteX9" fmla="*/ 810 w 1485"/>
                  <a:gd name="connsiteY9" fmla="*/ 414 h 1307"/>
                  <a:gd name="connsiteX10" fmla="*/ 836 w 1485"/>
                  <a:gd name="connsiteY10" fmla="*/ 304 h 1307"/>
                  <a:gd name="connsiteX11" fmla="*/ 931 w 1485"/>
                  <a:gd name="connsiteY11" fmla="*/ 270 h 1307"/>
                  <a:gd name="connsiteX12" fmla="*/ 886 w 1485"/>
                  <a:gd name="connsiteY12" fmla="*/ 178 h 1307"/>
                  <a:gd name="connsiteX13" fmla="*/ 896 w 1485"/>
                  <a:gd name="connsiteY13" fmla="*/ 122 h 1307"/>
                  <a:gd name="connsiteX14" fmla="*/ 954 w 1485"/>
                  <a:gd name="connsiteY14" fmla="*/ 148 h 1307"/>
                  <a:gd name="connsiteX15" fmla="*/ 1081 w 1485"/>
                  <a:gd name="connsiteY15" fmla="*/ 365 h 1307"/>
                  <a:gd name="connsiteX16" fmla="*/ 1218 w 1485"/>
                  <a:gd name="connsiteY16" fmla="*/ 357 h 1307"/>
                  <a:gd name="connsiteX17" fmla="*/ 1217 w 1485"/>
                  <a:gd name="connsiteY17" fmla="*/ 206 h 1307"/>
                  <a:gd name="connsiteX18" fmla="*/ 1260 w 1485"/>
                  <a:gd name="connsiteY18" fmla="*/ 134 h 1307"/>
                  <a:gd name="connsiteX19" fmla="*/ 1224 w 1485"/>
                  <a:gd name="connsiteY19" fmla="*/ 132 h 1307"/>
                  <a:gd name="connsiteX20" fmla="*/ 1244 w 1485"/>
                  <a:gd name="connsiteY20" fmla="*/ 82 h 1307"/>
                  <a:gd name="connsiteX21" fmla="*/ 1364 w 1485"/>
                  <a:gd name="connsiteY21" fmla="*/ 183 h 1307"/>
                  <a:gd name="connsiteX22" fmla="*/ 1485 w 1485"/>
                  <a:gd name="connsiteY22" fmla="*/ 0 h 1307"/>
                  <a:gd name="connsiteX23" fmla="*/ 1191 w 1485"/>
                  <a:gd name="connsiteY23" fmla="*/ 1307 h 1307"/>
                  <a:gd name="connsiteX24" fmla="*/ 141 w 1485"/>
                  <a:gd name="connsiteY24" fmla="*/ 1103 h 1307"/>
                  <a:gd name="connsiteX25" fmla="*/ 448 w 1485"/>
                  <a:gd name="connsiteY25" fmla="*/ 984 h 1307"/>
                  <a:gd name="connsiteX26" fmla="*/ 458 w 1485"/>
                  <a:gd name="connsiteY26" fmla="*/ 861 h 1307"/>
                  <a:gd name="connsiteX27" fmla="*/ 330 w 1485"/>
                  <a:gd name="connsiteY27" fmla="*/ 811 h 1307"/>
                  <a:gd name="connsiteX28" fmla="*/ 465 w 1485"/>
                  <a:gd name="connsiteY28" fmla="*/ 720 h 1307"/>
                  <a:gd name="connsiteX29" fmla="*/ 486 w 1485"/>
                  <a:gd name="connsiteY29" fmla="*/ 721 h 1307"/>
                  <a:gd name="connsiteX30" fmla="*/ 488 w 1485"/>
                  <a:gd name="connsiteY30" fmla="*/ 729 h 1307"/>
                  <a:gd name="connsiteX31" fmla="*/ 377 w 1485"/>
                  <a:gd name="connsiteY31" fmla="*/ 475 h 1307"/>
                  <a:gd name="connsiteX32" fmla="*/ 484 w 1485"/>
                  <a:gd name="connsiteY32" fmla="*/ 597 h 1307"/>
                  <a:gd name="connsiteX33" fmla="*/ 584 w 1485"/>
                  <a:gd name="connsiteY33" fmla="*/ 695 h 1307"/>
                  <a:gd name="connsiteX34" fmla="*/ 567 w 1485"/>
                  <a:gd name="connsiteY34" fmla="*/ 577 h 1307"/>
                  <a:gd name="connsiteX35" fmla="*/ 656 w 1485"/>
                  <a:gd name="connsiteY35" fmla="*/ 570 h 1307"/>
                  <a:gd name="connsiteX36" fmla="*/ 682 w 1485"/>
                  <a:gd name="connsiteY36" fmla="*/ 625 h 1307"/>
                  <a:gd name="connsiteX37" fmla="*/ 755 w 1485"/>
                  <a:gd name="connsiteY37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93 w 1518"/>
                  <a:gd name="connsiteY18" fmla="*/ 134 h 1307"/>
                  <a:gd name="connsiteX19" fmla="*/ 1257 w 1518"/>
                  <a:gd name="connsiteY19" fmla="*/ 132 h 1307"/>
                  <a:gd name="connsiteX20" fmla="*/ 1277 w 1518"/>
                  <a:gd name="connsiteY20" fmla="*/ 82 h 1307"/>
                  <a:gd name="connsiteX21" fmla="*/ 1397 w 1518"/>
                  <a:gd name="connsiteY21" fmla="*/ 183 h 1307"/>
                  <a:gd name="connsiteX22" fmla="*/ 1518 w 1518"/>
                  <a:gd name="connsiteY22" fmla="*/ 0 h 1307"/>
                  <a:gd name="connsiteX23" fmla="*/ 1224 w 1518"/>
                  <a:gd name="connsiteY23" fmla="*/ 1307 h 1307"/>
                  <a:gd name="connsiteX24" fmla="*/ 174 w 1518"/>
                  <a:gd name="connsiteY24" fmla="*/ 1103 h 1307"/>
                  <a:gd name="connsiteX25" fmla="*/ 428 w 1518"/>
                  <a:gd name="connsiteY25" fmla="*/ 1114 h 1307"/>
                  <a:gd name="connsiteX26" fmla="*/ 481 w 1518"/>
                  <a:gd name="connsiteY26" fmla="*/ 984 h 1307"/>
                  <a:gd name="connsiteX27" fmla="*/ 491 w 1518"/>
                  <a:gd name="connsiteY27" fmla="*/ 861 h 1307"/>
                  <a:gd name="connsiteX28" fmla="*/ 363 w 1518"/>
                  <a:gd name="connsiteY28" fmla="*/ 811 h 1307"/>
                  <a:gd name="connsiteX29" fmla="*/ 498 w 1518"/>
                  <a:gd name="connsiteY29" fmla="*/ 720 h 1307"/>
                  <a:gd name="connsiteX30" fmla="*/ 519 w 1518"/>
                  <a:gd name="connsiteY30" fmla="*/ 721 h 1307"/>
                  <a:gd name="connsiteX31" fmla="*/ 521 w 1518"/>
                  <a:gd name="connsiteY31" fmla="*/ 729 h 1307"/>
                  <a:gd name="connsiteX32" fmla="*/ 410 w 1518"/>
                  <a:gd name="connsiteY32" fmla="*/ 475 h 1307"/>
                  <a:gd name="connsiteX33" fmla="*/ 517 w 1518"/>
                  <a:gd name="connsiteY33" fmla="*/ 597 h 1307"/>
                  <a:gd name="connsiteX34" fmla="*/ 617 w 1518"/>
                  <a:gd name="connsiteY34" fmla="*/ 695 h 1307"/>
                  <a:gd name="connsiteX35" fmla="*/ 600 w 1518"/>
                  <a:gd name="connsiteY35" fmla="*/ 577 h 1307"/>
                  <a:gd name="connsiteX36" fmla="*/ 689 w 1518"/>
                  <a:gd name="connsiteY36" fmla="*/ 570 h 1307"/>
                  <a:gd name="connsiteX37" fmla="*/ 715 w 1518"/>
                  <a:gd name="connsiteY37" fmla="*/ 625 h 1307"/>
                  <a:gd name="connsiteX38" fmla="*/ 788 w 1518"/>
                  <a:gd name="connsiteY38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93 w 1518"/>
                  <a:gd name="connsiteY18" fmla="*/ 134 h 1307"/>
                  <a:gd name="connsiteX19" fmla="*/ 1257 w 1518"/>
                  <a:gd name="connsiteY19" fmla="*/ 132 h 1307"/>
                  <a:gd name="connsiteX20" fmla="*/ 1277 w 1518"/>
                  <a:gd name="connsiteY20" fmla="*/ 82 h 1307"/>
                  <a:gd name="connsiteX21" fmla="*/ 1397 w 1518"/>
                  <a:gd name="connsiteY21" fmla="*/ 183 h 1307"/>
                  <a:gd name="connsiteX22" fmla="*/ 1518 w 1518"/>
                  <a:gd name="connsiteY22" fmla="*/ 0 h 1307"/>
                  <a:gd name="connsiteX23" fmla="*/ 1224 w 1518"/>
                  <a:gd name="connsiteY23" fmla="*/ 1307 h 1307"/>
                  <a:gd name="connsiteX24" fmla="*/ 174 w 1518"/>
                  <a:gd name="connsiteY24" fmla="*/ 1103 h 1307"/>
                  <a:gd name="connsiteX25" fmla="*/ 428 w 1518"/>
                  <a:gd name="connsiteY25" fmla="*/ 1114 h 1307"/>
                  <a:gd name="connsiteX26" fmla="*/ 481 w 1518"/>
                  <a:gd name="connsiteY26" fmla="*/ 984 h 1307"/>
                  <a:gd name="connsiteX27" fmla="*/ 491 w 1518"/>
                  <a:gd name="connsiteY27" fmla="*/ 861 h 1307"/>
                  <a:gd name="connsiteX28" fmla="*/ 363 w 1518"/>
                  <a:gd name="connsiteY28" fmla="*/ 811 h 1307"/>
                  <a:gd name="connsiteX29" fmla="*/ 498 w 1518"/>
                  <a:gd name="connsiteY29" fmla="*/ 720 h 1307"/>
                  <a:gd name="connsiteX30" fmla="*/ 519 w 1518"/>
                  <a:gd name="connsiteY30" fmla="*/ 721 h 1307"/>
                  <a:gd name="connsiteX31" fmla="*/ 521 w 1518"/>
                  <a:gd name="connsiteY31" fmla="*/ 729 h 1307"/>
                  <a:gd name="connsiteX32" fmla="*/ 410 w 1518"/>
                  <a:gd name="connsiteY32" fmla="*/ 475 h 1307"/>
                  <a:gd name="connsiteX33" fmla="*/ 517 w 1518"/>
                  <a:gd name="connsiteY33" fmla="*/ 597 h 1307"/>
                  <a:gd name="connsiteX34" fmla="*/ 617 w 1518"/>
                  <a:gd name="connsiteY34" fmla="*/ 695 h 1307"/>
                  <a:gd name="connsiteX35" fmla="*/ 600 w 1518"/>
                  <a:gd name="connsiteY35" fmla="*/ 577 h 1307"/>
                  <a:gd name="connsiteX36" fmla="*/ 689 w 1518"/>
                  <a:gd name="connsiteY36" fmla="*/ 570 h 1307"/>
                  <a:gd name="connsiteX37" fmla="*/ 715 w 1518"/>
                  <a:gd name="connsiteY37" fmla="*/ 625 h 1307"/>
                  <a:gd name="connsiteX38" fmla="*/ 788 w 1518"/>
                  <a:gd name="connsiteY38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93 w 1518"/>
                  <a:gd name="connsiteY18" fmla="*/ 134 h 1307"/>
                  <a:gd name="connsiteX19" fmla="*/ 1277 w 1518"/>
                  <a:gd name="connsiteY19" fmla="*/ 82 h 1307"/>
                  <a:gd name="connsiteX20" fmla="*/ 1397 w 1518"/>
                  <a:gd name="connsiteY20" fmla="*/ 183 h 1307"/>
                  <a:gd name="connsiteX21" fmla="*/ 1518 w 1518"/>
                  <a:gd name="connsiteY21" fmla="*/ 0 h 1307"/>
                  <a:gd name="connsiteX22" fmla="*/ 1224 w 1518"/>
                  <a:gd name="connsiteY22" fmla="*/ 1307 h 1307"/>
                  <a:gd name="connsiteX23" fmla="*/ 174 w 1518"/>
                  <a:gd name="connsiteY23" fmla="*/ 1103 h 1307"/>
                  <a:gd name="connsiteX24" fmla="*/ 428 w 1518"/>
                  <a:gd name="connsiteY24" fmla="*/ 1114 h 1307"/>
                  <a:gd name="connsiteX25" fmla="*/ 481 w 1518"/>
                  <a:gd name="connsiteY25" fmla="*/ 984 h 1307"/>
                  <a:gd name="connsiteX26" fmla="*/ 491 w 1518"/>
                  <a:gd name="connsiteY26" fmla="*/ 861 h 1307"/>
                  <a:gd name="connsiteX27" fmla="*/ 363 w 1518"/>
                  <a:gd name="connsiteY27" fmla="*/ 811 h 1307"/>
                  <a:gd name="connsiteX28" fmla="*/ 498 w 1518"/>
                  <a:gd name="connsiteY28" fmla="*/ 720 h 1307"/>
                  <a:gd name="connsiteX29" fmla="*/ 519 w 1518"/>
                  <a:gd name="connsiteY29" fmla="*/ 721 h 1307"/>
                  <a:gd name="connsiteX30" fmla="*/ 521 w 1518"/>
                  <a:gd name="connsiteY30" fmla="*/ 729 h 1307"/>
                  <a:gd name="connsiteX31" fmla="*/ 410 w 1518"/>
                  <a:gd name="connsiteY31" fmla="*/ 475 h 1307"/>
                  <a:gd name="connsiteX32" fmla="*/ 517 w 1518"/>
                  <a:gd name="connsiteY32" fmla="*/ 597 h 1307"/>
                  <a:gd name="connsiteX33" fmla="*/ 617 w 1518"/>
                  <a:gd name="connsiteY33" fmla="*/ 695 h 1307"/>
                  <a:gd name="connsiteX34" fmla="*/ 600 w 1518"/>
                  <a:gd name="connsiteY34" fmla="*/ 577 h 1307"/>
                  <a:gd name="connsiteX35" fmla="*/ 689 w 1518"/>
                  <a:gd name="connsiteY35" fmla="*/ 570 h 1307"/>
                  <a:gd name="connsiteX36" fmla="*/ 715 w 1518"/>
                  <a:gd name="connsiteY36" fmla="*/ 625 h 1307"/>
                  <a:gd name="connsiteX37" fmla="*/ 788 w 1518"/>
                  <a:gd name="connsiteY37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521 w 1518"/>
                  <a:gd name="connsiteY29" fmla="*/ 729 h 1307"/>
                  <a:gd name="connsiteX30" fmla="*/ 410 w 1518"/>
                  <a:gd name="connsiteY30" fmla="*/ 475 h 1307"/>
                  <a:gd name="connsiteX31" fmla="*/ 517 w 1518"/>
                  <a:gd name="connsiteY31" fmla="*/ 597 h 1307"/>
                  <a:gd name="connsiteX32" fmla="*/ 617 w 1518"/>
                  <a:gd name="connsiteY32" fmla="*/ 695 h 1307"/>
                  <a:gd name="connsiteX33" fmla="*/ 600 w 1518"/>
                  <a:gd name="connsiteY33" fmla="*/ 577 h 1307"/>
                  <a:gd name="connsiteX34" fmla="*/ 689 w 1518"/>
                  <a:gd name="connsiteY34" fmla="*/ 570 h 1307"/>
                  <a:gd name="connsiteX35" fmla="*/ 715 w 1518"/>
                  <a:gd name="connsiteY35" fmla="*/ 625 h 1307"/>
                  <a:gd name="connsiteX36" fmla="*/ 788 w 1518"/>
                  <a:gd name="connsiteY36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521 w 1518"/>
                  <a:gd name="connsiteY29" fmla="*/ 729 h 1307"/>
                  <a:gd name="connsiteX30" fmla="*/ 410 w 1518"/>
                  <a:gd name="connsiteY30" fmla="*/ 475 h 1307"/>
                  <a:gd name="connsiteX31" fmla="*/ 517 w 1518"/>
                  <a:gd name="connsiteY31" fmla="*/ 597 h 1307"/>
                  <a:gd name="connsiteX32" fmla="*/ 617 w 1518"/>
                  <a:gd name="connsiteY32" fmla="*/ 695 h 1307"/>
                  <a:gd name="connsiteX33" fmla="*/ 600 w 1518"/>
                  <a:gd name="connsiteY33" fmla="*/ 577 h 1307"/>
                  <a:gd name="connsiteX34" fmla="*/ 689 w 1518"/>
                  <a:gd name="connsiteY34" fmla="*/ 570 h 1307"/>
                  <a:gd name="connsiteX35" fmla="*/ 715 w 1518"/>
                  <a:gd name="connsiteY35" fmla="*/ 625 h 1307"/>
                  <a:gd name="connsiteX36" fmla="*/ 788 w 1518"/>
                  <a:gd name="connsiteY36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521 w 1518"/>
                  <a:gd name="connsiteY29" fmla="*/ 729 h 1307"/>
                  <a:gd name="connsiteX30" fmla="*/ 410 w 1518"/>
                  <a:gd name="connsiteY30" fmla="*/ 475 h 1307"/>
                  <a:gd name="connsiteX31" fmla="*/ 517 w 1518"/>
                  <a:gd name="connsiteY31" fmla="*/ 597 h 1307"/>
                  <a:gd name="connsiteX32" fmla="*/ 617 w 1518"/>
                  <a:gd name="connsiteY32" fmla="*/ 695 h 1307"/>
                  <a:gd name="connsiteX33" fmla="*/ 600 w 1518"/>
                  <a:gd name="connsiteY33" fmla="*/ 577 h 1307"/>
                  <a:gd name="connsiteX34" fmla="*/ 689 w 1518"/>
                  <a:gd name="connsiteY34" fmla="*/ 570 h 1307"/>
                  <a:gd name="connsiteX35" fmla="*/ 715 w 1518"/>
                  <a:gd name="connsiteY35" fmla="*/ 625 h 1307"/>
                  <a:gd name="connsiteX36" fmla="*/ 788 w 1518"/>
                  <a:gd name="connsiteY36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410 w 1518"/>
                  <a:gd name="connsiteY29" fmla="*/ 475 h 1307"/>
                  <a:gd name="connsiteX30" fmla="*/ 517 w 1518"/>
                  <a:gd name="connsiteY30" fmla="*/ 597 h 1307"/>
                  <a:gd name="connsiteX31" fmla="*/ 617 w 1518"/>
                  <a:gd name="connsiteY31" fmla="*/ 695 h 1307"/>
                  <a:gd name="connsiteX32" fmla="*/ 600 w 1518"/>
                  <a:gd name="connsiteY32" fmla="*/ 577 h 1307"/>
                  <a:gd name="connsiteX33" fmla="*/ 689 w 1518"/>
                  <a:gd name="connsiteY33" fmla="*/ 570 h 1307"/>
                  <a:gd name="connsiteX34" fmla="*/ 715 w 1518"/>
                  <a:gd name="connsiteY34" fmla="*/ 625 h 1307"/>
                  <a:gd name="connsiteX35" fmla="*/ 788 w 1518"/>
                  <a:gd name="connsiteY35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47 w 1518"/>
                  <a:gd name="connsiteY24" fmla="*/ 100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518" h="1307">
                    <a:moveTo>
                      <a:pt x="788" y="670"/>
                    </a:moveTo>
                    <a:cubicBezTo>
                      <a:pt x="834" y="646"/>
                      <a:pt x="856" y="646"/>
                      <a:pt x="831" y="596"/>
                    </a:cubicBezTo>
                    <a:cubicBezTo>
                      <a:pt x="824" y="565"/>
                      <a:pt x="748" y="538"/>
                      <a:pt x="716" y="500"/>
                    </a:cubicBezTo>
                    <a:cubicBezTo>
                      <a:pt x="684" y="462"/>
                      <a:pt x="659" y="397"/>
                      <a:pt x="637" y="370"/>
                    </a:cubicBezTo>
                    <a:cubicBezTo>
                      <a:pt x="605" y="327"/>
                      <a:pt x="610" y="339"/>
                      <a:pt x="612" y="321"/>
                    </a:cubicBezTo>
                    <a:cubicBezTo>
                      <a:pt x="614" y="303"/>
                      <a:pt x="631" y="266"/>
                      <a:pt x="646" y="262"/>
                    </a:cubicBezTo>
                    <a:cubicBezTo>
                      <a:pt x="658" y="263"/>
                      <a:pt x="673" y="274"/>
                      <a:pt x="727" y="338"/>
                    </a:cubicBezTo>
                    <a:cubicBezTo>
                      <a:pt x="781" y="402"/>
                      <a:pt x="926" y="613"/>
                      <a:pt x="970" y="647"/>
                    </a:cubicBezTo>
                    <a:cubicBezTo>
                      <a:pt x="1014" y="681"/>
                      <a:pt x="1011" y="581"/>
                      <a:pt x="990" y="542"/>
                    </a:cubicBezTo>
                    <a:cubicBezTo>
                      <a:pt x="969" y="503"/>
                      <a:pt x="863" y="454"/>
                      <a:pt x="843" y="414"/>
                    </a:cubicBezTo>
                    <a:cubicBezTo>
                      <a:pt x="823" y="374"/>
                      <a:pt x="849" y="328"/>
                      <a:pt x="869" y="304"/>
                    </a:cubicBezTo>
                    <a:cubicBezTo>
                      <a:pt x="889" y="280"/>
                      <a:pt x="956" y="291"/>
                      <a:pt x="964" y="270"/>
                    </a:cubicBezTo>
                    <a:cubicBezTo>
                      <a:pt x="972" y="249"/>
                      <a:pt x="925" y="203"/>
                      <a:pt x="919" y="178"/>
                    </a:cubicBezTo>
                    <a:cubicBezTo>
                      <a:pt x="913" y="153"/>
                      <a:pt x="918" y="127"/>
                      <a:pt x="929" y="122"/>
                    </a:cubicBezTo>
                    <a:cubicBezTo>
                      <a:pt x="940" y="117"/>
                      <a:pt x="959" y="123"/>
                      <a:pt x="987" y="148"/>
                    </a:cubicBezTo>
                    <a:cubicBezTo>
                      <a:pt x="1028" y="158"/>
                      <a:pt x="1070" y="330"/>
                      <a:pt x="1114" y="365"/>
                    </a:cubicBezTo>
                    <a:cubicBezTo>
                      <a:pt x="1158" y="400"/>
                      <a:pt x="1228" y="384"/>
                      <a:pt x="1251" y="357"/>
                    </a:cubicBezTo>
                    <a:cubicBezTo>
                      <a:pt x="1274" y="331"/>
                      <a:pt x="1252" y="247"/>
                      <a:pt x="1250" y="206"/>
                    </a:cubicBezTo>
                    <a:cubicBezTo>
                      <a:pt x="1254" y="160"/>
                      <a:pt x="1226" y="140"/>
                      <a:pt x="1277" y="82"/>
                    </a:cubicBezTo>
                    <a:cubicBezTo>
                      <a:pt x="1338" y="84"/>
                      <a:pt x="1382" y="173"/>
                      <a:pt x="1397" y="183"/>
                    </a:cubicBezTo>
                    <a:cubicBezTo>
                      <a:pt x="1437" y="122"/>
                      <a:pt x="1478" y="61"/>
                      <a:pt x="1518" y="0"/>
                    </a:cubicBezTo>
                    <a:cubicBezTo>
                      <a:pt x="1501" y="231"/>
                      <a:pt x="1448" y="1123"/>
                      <a:pt x="1224" y="1307"/>
                    </a:cubicBezTo>
                    <a:lnTo>
                      <a:pt x="174" y="1103"/>
                    </a:lnTo>
                    <a:cubicBezTo>
                      <a:pt x="0" y="1067"/>
                      <a:pt x="383" y="1131"/>
                      <a:pt x="428" y="1114"/>
                    </a:cubicBezTo>
                    <a:cubicBezTo>
                      <a:pt x="474" y="1098"/>
                      <a:pt x="437" y="1046"/>
                      <a:pt x="447" y="1004"/>
                    </a:cubicBezTo>
                    <a:cubicBezTo>
                      <a:pt x="458" y="962"/>
                      <a:pt x="493" y="882"/>
                      <a:pt x="491" y="861"/>
                    </a:cubicBezTo>
                    <a:cubicBezTo>
                      <a:pt x="522" y="812"/>
                      <a:pt x="330" y="866"/>
                      <a:pt x="363" y="811"/>
                    </a:cubicBezTo>
                    <a:cubicBezTo>
                      <a:pt x="349" y="698"/>
                      <a:pt x="487" y="728"/>
                      <a:pt x="498" y="720"/>
                    </a:cubicBezTo>
                    <a:cubicBezTo>
                      <a:pt x="506" y="664"/>
                      <a:pt x="386" y="644"/>
                      <a:pt x="410" y="475"/>
                    </a:cubicBezTo>
                    <a:cubicBezTo>
                      <a:pt x="548" y="480"/>
                      <a:pt x="484" y="563"/>
                      <a:pt x="517" y="597"/>
                    </a:cubicBezTo>
                    <a:cubicBezTo>
                      <a:pt x="524" y="739"/>
                      <a:pt x="609" y="698"/>
                      <a:pt x="617" y="695"/>
                    </a:cubicBezTo>
                    <a:cubicBezTo>
                      <a:pt x="633" y="667"/>
                      <a:pt x="584" y="605"/>
                      <a:pt x="600" y="577"/>
                    </a:cubicBezTo>
                    <a:cubicBezTo>
                      <a:pt x="629" y="558"/>
                      <a:pt x="658" y="555"/>
                      <a:pt x="689" y="570"/>
                    </a:cubicBezTo>
                    <a:cubicBezTo>
                      <a:pt x="714" y="577"/>
                      <a:pt x="699" y="608"/>
                      <a:pt x="715" y="625"/>
                    </a:cubicBezTo>
                    <a:cubicBezTo>
                      <a:pt x="731" y="642"/>
                      <a:pt x="775" y="674"/>
                      <a:pt x="788" y="67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7972422" y="2667000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8" name="Rectangle 207"/>
              <p:cNvSpPr/>
              <p:nvPr/>
            </p:nvSpPr>
            <p:spPr>
              <a:xfrm rot="16200000">
                <a:off x="6867522" y="3848100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cxnSp>
          <p:nvCxnSpPr>
            <p:cNvPr id="413" name="Straight Arrow Connector 412"/>
            <p:cNvCxnSpPr/>
            <p:nvPr/>
          </p:nvCxnSpPr>
          <p:spPr>
            <a:xfrm rot="5400000" flipH="1" flipV="1">
              <a:off x="2999027" y="4174966"/>
              <a:ext cx="2514600" cy="1588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Arrow Connector 413"/>
            <p:cNvCxnSpPr/>
            <p:nvPr/>
          </p:nvCxnSpPr>
          <p:spPr>
            <a:xfrm>
              <a:off x="4256327" y="5432266"/>
              <a:ext cx="2666206" cy="1588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TextBox 414"/>
            <p:cNvSpPr txBox="1"/>
            <p:nvPr/>
          </p:nvSpPr>
          <p:spPr>
            <a:xfrm rot="16200000">
              <a:off x="3607836" y="4061463"/>
              <a:ext cx="86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dirty="0">
                  <a:solidFill>
                    <a:prstClr val="white">
                      <a:lumMod val="50000"/>
                    </a:prstClr>
                  </a:solidFill>
                  <a:latin typeface="Calibri"/>
                </a:rPr>
                <a:t>Weight</a:t>
              </a:r>
              <a:endParaRPr lang="en-US" dirty="0">
                <a:solidFill>
                  <a:prstClr val="white">
                    <a:lumMod val="50000"/>
                  </a:prstClr>
                </a:solidFill>
                <a:latin typeface="Calibri"/>
              </a:endParaRPr>
            </a:p>
          </p:txBody>
        </p:sp>
        <p:sp>
          <p:nvSpPr>
            <p:cNvPr id="416" name="TextBox 415"/>
            <p:cNvSpPr txBox="1"/>
            <p:nvPr/>
          </p:nvSpPr>
          <p:spPr>
            <a:xfrm>
              <a:off x="5093733" y="5402818"/>
              <a:ext cx="803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dirty="0">
                  <a:solidFill>
                    <a:prstClr val="white">
                      <a:lumMod val="50000"/>
                    </a:prstClr>
                  </a:solidFill>
                  <a:latin typeface="Calibri"/>
                </a:rPr>
                <a:t>Height</a:t>
              </a:r>
              <a:endParaRPr lang="en-US" dirty="0">
                <a:solidFill>
                  <a:prstClr val="white">
                    <a:lumMod val="50000"/>
                  </a:prstClr>
                </a:solidFill>
                <a:latin typeface="Calibri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Training Data vs. Test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04" name="Oval 101"/>
          <p:cNvSpPr>
            <a:spLocks noChangeArrowheads="1"/>
          </p:cNvSpPr>
          <p:nvPr/>
        </p:nvSpPr>
        <p:spPr bwMode="auto">
          <a:xfrm>
            <a:off x="2022872" y="2918460"/>
            <a:ext cx="137160" cy="137160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5" name="Oval 101"/>
          <p:cNvSpPr>
            <a:spLocks noChangeArrowheads="1"/>
          </p:cNvSpPr>
          <p:nvPr/>
        </p:nvSpPr>
        <p:spPr bwMode="auto">
          <a:xfrm>
            <a:off x="5242322" y="2933700"/>
            <a:ext cx="137160" cy="137160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6" name="Oval 101"/>
          <p:cNvSpPr>
            <a:spLocks noChangeArrowheads="1"/>
          </p:cNvSpPr>
          <p:nvPr/>
        </p:nvSpPr>
        <p:spPr bwMode="auto">
          <a:xfrm>
            <a:off x="7315199" y="3707070"/>
            <a:ext cx="114300" cy="1143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7490460" y="3487764"/>
            <a:ext cx="1340481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Test data</a:t>
            </a:r>
          </a:p>
        </p:txBody>
      </p:sp>
    </p:spTree>
    <p:extLst>
      <p:ext uri="{BB962C8B-B14F-4D97-AF65-F5344CB8AC3E}">
        <p14:creationId xmlns:p14="http://schemas.microsoft.com/office/powerpoint/2010/main" val="2447589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" grpId="0" animBg="1"/>
      <p:bldP spid="405" grpId="0" animBg="1"/>
      <p:bldP spid="406" grpId="0" animBg="1"/>
      <p:bldP spid="40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Training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Training error of a classifier f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						Training Data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What about test error? </a:t>
            </a:r>
          </a:p>
          <a:p>
            <a:pPr marL="0" indent="0">
              <a:buNone/>
            </a:pPr>
            <a:r>
              <a:rPr lang="en-US" sz="2400" dirty="0" smtClean="0"/>
              <a:t>	Can’t compute it.</a:t>
            </a:r>
          </a:p>
          <a:p>
            <a:r>
              <a:rPr lang="en-US" sz="2400" dirty="0" smtClean="0"/>
              <a:t>How can we know classifier is not </a:t>
            </a:r>
            <a:r>
              <a:rPr lang="en-US" sz="2400" dirty="0" err="1" smtClean="0"/>
              <a:t>overfitting</a:t>
            </a:r>
            <a:r>
              <a:rPr lang="en-US" sz="2400" dirty="0" smtClean="0"/>
              <a:t>?</a:t>
            </a:r>
            <a:endParaRPr lang="en-US" sz="20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Hold-out or Cross-validation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362200"/>
            <a:ext cx="2301394" cy="9906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223" y="2971800"/>
            <a:ext cx="1400977" cy="30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881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Hold-out method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600200"/>
            <a:ext cx="8675122" cy="6155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Can judge test error by using an independent sample of data.</a:t>
            </a:r>
          </a:p>
          <a:p>
            <a:pPr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/>
            <a:r>
              <a:rPr lang="en-US" sz="2400" u="sng" dirty="0">
                <a:solidFill>
                  <a:srgbClr val="C00000"/>
                </a:solidFill>
                <a:latin typeface="Comic Sans MS" pitchFamily="66" charset="0"/>
              </a:rPr>
              <a:t>Hold – out procedure:</a:t>
            </a:r>
          </a:p>
          <a:p>
            <a:pPr marL="342900" indent="-342900" defTabSz="914400"/>
            <a:r>
              <a:rPr lang="en-US" sz="1000" dirty="0">
                <a:solidFill>
                  <a:prstClr val="black"/>
                </a:solidFill>
                <a:latin typeface="Calibri"/>
              </a:rPr>
              <a:t>	</a:t>
            </a: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n data points available</a:t>
            </a:r>
          </a:p>
          <a:p>
            <a:pPr marL="342900" indent="-342900"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1) Randomly split into two sets (preserving label proportion):    </a:t>
            </a: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		Training dataset	    Validation/Hold-out dataset</a:t>
            </a:r>
          </a:p>
          <a:p>
            <a:pPr marL="342900" indent="-342900"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     often m = n/2</a:t>
            </a:r>
          </a:p>
          <a:p>
            <a:pPr marL="342900" indent="-342900" defTabSz="914400"/>
            <a:endParaRPr lang="en-US" sz="10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2) Train classifier on D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. Report error on validation dataset D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V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.</a:t>
            </a:r>
            <a:endParaRPr lang="en-US" sz="2400" baseline="-250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   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Overfitting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if validation error is much larger than training error</a:t>
            </a:r>
          </a:p>
          <a:p>
            <a:pPr marL="342900" indent="-342900"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133600" y="2849636"/>
            <a:ext cx="5771345" cy="2179564"/>
            <a:chOff x="2209800" y="2990401"/>
            <a:chExt cx="5771345" cy="217956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2400" y="2990401"/>
              <a:ext cx="2235881" cy="522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09800" y="4587266"/>
              <a:ext cx="2360424" cy="582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81600" y="4594449"/>
              <a:ext cx="2799545" cy="575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67624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Sports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Science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Arts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28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Training vs. Validation Error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93" y="1524000"/>
            <a:ext cx="895310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54363" y="5950803"/>
            <a:ext cx="6069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Training error is no longer a </a:t>
            </a:r>
          </a:p>
          <a:p>
            <a:pPr algn="ctr" defTabSz="914400"/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good indicator of validation or test error </a:t>
            </a:r>
          </a:p>
        </p:txBody>
      </p:sp>
      <p:sp>
        <p:nvSpPr>
          <p:cNvPr id="7" name="Down Arrow 6"/>
          <p:cNvSpPr/>
          <p:nvPr/>
        </p:nvSpPr>
        <p:spPr>
          <a:xfrm>
            <a:off x="5257800" y="5486400"/>
            <a:ext cx="304800" cy="381000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1657290"/>
            <a:ext cx="225587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fixed # training data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3733800"/>
            <a:ext cx="162095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Training error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7826" y="2971800"/>
            <a:ext cx="1830374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Validation error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54968" y="4705290"/>
            <a:ext cx="860432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Model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8093" y="1676400"/>
            <a:ext cx="1295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6722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Hold-out method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726" y="1600200"/>
            <a:ext cx="83334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/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Drawbacks: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342900" indent="-342900" defTabSz="914400"/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800100" lvl="1" indent="-342900" defTabSz="9144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May not have enough data to afford setting one subset aside for getting a sense of generalization abilities </a:t>
            </a:r>
          </a:p>
          <a:p>
            <a:pPr marL="800100" lvl="1" indent="-342900" defTabSz="9144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Validation error may be misleading (bad estimate of test error) if we get an “unfortunate” split</a:t>
            </a:r>
          </a:p>
          <a:p>
            <a:pPr marL="342900" indent="-342900" defTabSz="914400"/>
            <a:endParaRPr lang="en-US" sz="2400" u="sng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 defTabSz="914400"/>
            <a:endParaRPr lang="en-US" sz="2400" u="sng" dirty="0">
              <a:solidFill>
                <a:srgbClr val="C00000"/>
              </a:solidFill>
              <a:latin typeface="Comic Sans MS" pitchFamily="66" charset="0"/>
            </a:endParaRPr>
          </a:p>
          <a:p>
            <a:pPr defTabSz="914400"/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Limitations of hold-out can be overcome by a family of random sub-sampling methods at the expense of more computation.</a:t>
            </a: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68655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143000"/>
            <a:ext cx="86868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/>
            <a:r>
              <a:rPr lang="en-US" sz="2400" u="sng" dirty="0">
                <a:solidFill>
                  <a:srgbClr val="C00000"/>
                </a:solidFill>
                <a:latin typeface="Comic Sans MS" pitchFamily="66" charset="0"/>
              </a:rPr>
              <a:t>K-fold cross-validation</a:t>
            </a:r>
          </a:p>
          <a:p>
            <a:pPr marL="342900" indent="-342900" defTabSz="914400"/>
            <a:endParaRPr lang="en-US" sz="1000" u="sng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Create K-fold partition of the dataset.</a:t>
            </a: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Do K runs: train using K-1 partitions and calculate validation error on remaining partition (rotating validation partition on each run).</a:t>
            </a: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    Report average validation error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/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30919" y="3810000"/>
            <a:ext cx="7660681" cy="2971800"/>
            <a:chOff x="1330919" y="3657600"/>
            <a:chExt cx="7660681" cy="2971800"/>
          </a:xfrm>
        </p:grpSpPr>
        <p:sp>
          <p:nvSpPr>
            <p:cNvPr id="19" name="TextBox 18"/>
            <p:cNvSpPr txBox="1"/>
            <p:nvPr/>
          </p:nvSpPr>
          <p:spPr>
            <a:xfrm>
              <a:off x="7885913" y="3657600"/>
              <a:ext cx="1105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>
                  <a:solidFill>
                    <a:prstClr val="black"/>
                  </a:solidFill>
                  <a:latin typeface="Calibri"/>
                </a:rPr>
                <a:t>validation</a:t>
              </a: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330919" y="3657600"/>
              <a:ext cx="6593881" cy="2971800"/>
              <a:chOff x="1330919" y="3657600"/>
              <a:chExt cx="6593881" cy="29718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479806" y="4454104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806460" y="4428226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34125" y="4343400"/>
                <a:ext cx="723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Run 1</a:t>
                </a: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334125" y="4953000"/>
                <a:ext cx="723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Run 2</a:t>
                </a: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330919" y="6183868"/>
                <a:ext cx="7264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Run K</a:t>
                </a: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477000" y="3657600"/>
                <a:ext cx="1524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772400" y="3657600"/>
                <a:ext cx="152400" cy="457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629400" y="3657600"/>
                <a:ext cx="906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training</a:t>
                </a: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33600" y="3657600"/>
                <a:ext cx="4124325" cy="297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239774" y="6019800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0953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3969" y="1447800"/>
            <a:ext cx="833523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/>
            <a:r>
              <a:rPr lang="en-US" sz="2400" u="sng" dirty="0">
                <a:solidFill>
                  <a:srgbClr val="C00000"/>
                </a:solidFill>
                <a:latin typeface="Comic Sans MS" pitchFamily="66" charset="0"/>
              </a:rPr>
              <a:t>Leave-one-out (LOO) cross-validation</a:t>
            </a:r>
          </a:p>
          <a:p>
            <a:pPr marL="342900" indent="-342900" defTabSz="914400"/>
            <a:r>
              <a:rPr lang="en-US" sz="1000" dirty="0">
                <a:solidFill>
                  <a:prstClr val="black"/>
                </a:solidFill>
                <a:latin typeface="Calibri"/>
              </a:rPr>
              <a:t>	</a:t>
            </a:r>
            <a:endParaRPr lang="en-US" sz="1000" u="sng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Special case of K-fold with K=n partitions </a:t>
            </a: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Equivalently, train on n-1 samples and validate on only one sample per run for n runs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8363" y="3581400"/>
            <a:ext cx="48672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6814870" y="5832896"/>
            <a:ext cx="27432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4125" y="41910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Run 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4125" y="47244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Run 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0919" y="618386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Run K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77000" y="3276600"/>
            <a:ext cx="152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772400" y="3276600"/>
            <a:ext cx="1524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9400" y="3276600"/>
            <a:ext cx="90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training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85913" y="3276600"/>
            <a:ext cx="110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validation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4524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186" y="1339096"/>
            <a:ext cx="863041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/>
            <a:r>
              <a:rPr lang="en-US" sz="2400" u="sng" dirty="0">
                <a:solidFill>
                  <a:srgbClr val="C00000"/>
                </a:solidFill>
                <a:latin typeface="Comic Sans MS" pitchFamily="66" charset="0"/>
              </a:rPr>
              <a:t>Random </a:t>
            </a:r>
            <a:r>
              <a:rPr lang="en-US" sz="2400" u="sng" dirty="0" err="1">
                <a:solidFill>
                  <a:srgbClr val="C00000"/>
                </a:solidFill>
                <a:latin typeface="Comic Sans MS" pitchFamily="66" charset="0"/>
              </a:rPr>
              <a:t>subsampling</a:t>
            </a:r>
            <a:endParaRPr lang="en-US" sz="2400" u="sng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 defTabSz="914400"/>
            <a:endParaRPr lang="en-US" sz="1000" u="sng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Randomly subsample a fixed fraction </a:t>
            </a:r>
            <a:r>
              <a:rPr lang="en-US" sz="2400" i="1" dirty="0" err="1">
                <a:solidFill>
                  <a:prstClr val="black"/>
                </a:solidFill>
                <a:latin typeface="Calibri"/>
              </a:rPr>
              <a:t>αn</a:t>
            </a:r>
            <a:r>
              <a:rPr lang="en-US" sz="24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(0&lt; </a:t>
            </a:r>
            <a:r>
              <a:rPr lang="en-US" sz="2400" i="1" dirty="0">
                <a:solidFill>
                  <a:prstClr val="black"/>
                </a:solidFill>
                <a:latin typeface="Calibri"/>
              </a:rPr>
              <a:t>α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&lt;1)</a:t>
            </a:r>
            <a:r>
              <a:rPr lang="en-US" sz="24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of the dataset for validation.</a:t>
            </a: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Compute validation error with remaining data as training data.</a:t>
            </a: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Repeat K times</a:t>
            </a:r>
          </a:p>
          <a:p>
            <a:pPr marL="342900" indent="-342900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   Report average validation error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1979" y="3933825"/>
            <a:ext cx="50577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479806" y="4682704"/>
            <a:ext cx="27432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6460" y="4656826"/>
            <a:ext cx="27432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04754" y="47244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Run 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04754" y="542186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Run 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4754" y="626006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Run K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77000" y="3505200"/>
            <a:ext cx="152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772400" y="3505200"/>
            <a:ext cx="1524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9400" y="3505200"/>
            <a:ext cx="90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training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85913" y="3505200"/>
            <a:ext cx="110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validation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020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Practical Issues in 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" y="1371600"/>
            <a:ext cx="9067800" cy="5201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How to decide the values for </a:t>
            </a:r>
            <a:r>
              <a:rPr lang="en-US" sz="2400" i="1" dirty="0">
                <a:solidFill>
                  <a:srgbClr val="C00000"/>
                </a:solidFill>
                <a:latin typeface="Comic Sans MS" pitchFamily="66" charset="0"/>
              </a:rPr>
              <a:t>K </a:t>
            </a:r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and </a:t>
            </a:r>
            <a:r>
              <a:rPr lang="en-US" sz="2400" i="1" dirty="0">
                <a:solidFill>
                  <a:srgbClr val="C00000"/>
                </a:solidFill>
                <a:latin typeface="Comic Sans MS" pitchFamily="66" charset="0"/>
              </a:rPr>
              <a:t>α </a:t>
            </a:r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?</a:t>
            </a:r>
          </a:p>
          <a:p>
            <a:pPr defTabSz="914400"/>
            <a:endParaRPr lang="en-US" sz="1000" dirty="0">
              <a:solidFill>
                <a:srgbClr val="C00000"/>
              </a:solidFill>
              <a:latin typeface="Comic Sans MS" pitchFamily="66" charset="0"/>
            </a:endParaRPr>
          </a:p>
          <a:p>
            <a:pPr defTabSz="9144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  Large K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+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V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alidation error can approximate test error well</a:t>
            </a: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- Observed validation error will be unstable (few validation pts)</a:t>
            </a: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- The computational time will be very large as well (many 	  	experiments)</a:t>
            </a:r>
          </a:p>
          <a:p>
            <a:pPr marL="342900" indent="-342900" defTabSz="914400">
              <a:buFont typeface="Wingdings" pitchFamily="2" charset="2"/>
              <a:buChar char="§"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Small K</a:t>
            </a: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+ The # experiments and, therefore, computation time are 	reduced</a:t>
            </a: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+ Observed validation error will be stable (many validation pts)</a:t>
            </a: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-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V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alidation error cannot approximate test error well</a:t>
            </a:r>
          </a:p>
          <a:p>
            <a:pPr defTabSz="914400"/>
            <a:endParaRPr lang="en-US" sz="1000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Common choice: K = 10, 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= 0.1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Wingdings" pitchFamily="2" charset="2"/>
              </a:rPr>
              <a:t>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8907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Model selection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9185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Effect of Model Complexity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895310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56143" y="6019800"/>
            <a:ext cx="898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Can we select good models using hold-out or cross-validation?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3733800"/>
            <a:ext cx="162095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Training error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7826" y="2971800"/>
            <a:ext cx="1830374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Validation error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54968" y="4705290"/>
            <a:ext cx="860432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Model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5200" y="1657290"/>
            <a:ext cx="225587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fixed # training data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8093" y="1676400"/>
            <a:ext cx="1295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8525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Model Spaces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TexPoint fonts used in EMF. </a:t>
            </a:r>
          </a:p>
          <a:p>
            <a:pPr defTabSz="914400"/>
            <a:r>
              <a:rPr lang="en-US">
                <a:solidFill>
                  <a:prstClr val="black"/>
                </a:solidFill>
                <a:latin typeface="Calibri"/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5213" y="1295400"/>
            <a:ext cx="8363987" cy="5386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Model Spaces with increasing complexity:</a:t>
            </a:r>
          </a:p>
          <a:p>
            <a:pPr defTabSz="914400"/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defTabSz="91440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Nearest-Neighbor classifiers with increasing neighborhood sizes k = 1,2,3,…</a:t>
            </a:r>
          </a:p>
          <a:p>
            <a:pPr lvl="3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Small neighborhood =&gt; Higher complexity</a:t>
            </a:r>
          </a:p>
          <a:p>
            <a:pPr defTabSz="914400"/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defTabSz="91440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Decision Trees with increasing depth k or with k leaves</a:t>
            </a:r>
          </a:p>
          <a:p>
            <a:pPr lvl="3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Higher depth/ More # leaves =&gt; Higher complexity</a:t>
            </a:r>
          </a:p>
          <a:p>
            <a:pPr defTabSz="914400"/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defTabSz="91440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Neural Networks with increasing layers or nodes per layer</a:t>
            </a:r>
          </a:p>
          <a:p>
            <a:pPr lvl="1"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	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     More layers/Nodes per layer =&gt; Higher complexity</a:t>
            </a:r>
          </a:p>
          <a:p>
            <a:pPr lvl="1" defTabSz="914400"/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marL="0" lvl="1" defTabSz="9144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 MAP estimates with stronger priors (larger hyper-parameters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β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H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β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Beta distribution or smaller variance for Gaussian prior)</a:t>
            </a:r>
          </a:p>
          <a:p>
            <a:pPr marL="0" lvl="1" defTabSz="914400">
              <a:buFont typeface="Arial"/>
              <a:buChar char="•"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algn="ctr" defTabSz="914400"/>
            <a:r>
              <a:rPr lang="en-US" sz="2400" b="1" dirty="0">
                <a:solidFill>
                  <a:srgbClr val="C00000"/>
                </a:solidFill>
                <a:latin typeface="Comic Sans MS" pitchFamily="66" charset="0"/>
              </a:rPr>
              <a:t>How can we select the right complexity model ?</a:t>
            </a:r>
          </a:p>
        </p:txBody>
      </p:sp>
    </p:spTree>
    <p:extLst>
      <p:ext uri="{BB962C8B-B14F-4D97-AF65-F5344CB8AC3E}">
        <p14:creationId xmlns:p14="http://schemas.microsoft.com/office/powerpoint/2010/main" val="1143502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Train models of different complexities and evaluate their validation error using hold-out or cross-validation</a:t>
            </a:r>
          </a:p>
          <a:p>
            <a:endParaRPr lang="en-US" sz="2400" dirty="0"/>
          </a:p>
          <a:p>
            <a:r>
              <a:rPr lang="en-US" sz="2400" dirty="0" smtClean="0"/>
              <a:t>Pick model with smallest validation error </a:t>
            </a:r>
            <a:r>
              <a:rPr lang="en-US" sz="2400" dirty="0"/>
              <a:t>(</a:t>
            </a:r>
            <a:r>
              <a:rPr lang="en-US" sz="2400" dirty="0" smtClean="0"/>
              <a:t>averaged over different runs for cross-validation)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206375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Model selection using Hold-out/Cross-validation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508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Sports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Science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Arts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50" name="Line 34"/>
          <p:cNvSpPr>
            <a:spLocks noChangeShapeType="1"/>
          </p:cNvSpPr>
          <p:nvPr/>
        </p:nvSpPr>
        <p:spPr bwMode="auto">
          <a:xfrm>
            <a:off x="3581400" y="1905000"/>
            <a:ext cx="0" cy="190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45548" y="1371600"/>
            <a:ext cx="2137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Test document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830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60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</a:t>
            </a:r>
            <a:r>
              <a:rPr lang="en-US" sz="2000" dirty="0"/>
              <a:t>ionosphere</a:t>
            </a:r>
          </a:p>
          <a:p>
            <a:pPr marL="0" indent="0">
              <a:buNone/>
            </a:pPr>
            <a:r>
              <a:rPr lang="en-US" sz="2000" dirty="0" smtClean="0"/>
              <a:t>% UCI dataset</a:t>
            </a:r>
          </a:p>
          <a:p>
            <a:pPr marL="0" indent="0">
              <a:buNone/>
            </a:pPr>
            <a:r>
              <a:rPr lang="en-US" sz="2000" dirty="0" smtClean="0"/>
              <a:t>% 34 </a:t>
            </a:r>
            <a:r>
              <a:rPr lang="en-US" sz="2000" dirty="0"/>
              <a:t>features, 351 </a:t>
            </a:r>
            <a:r>
              <a:rPr lang="en-US" sz="2000" dirty="0" smtClean="0"/>
              <a:t>samples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% binary </a:t>
            </a:r>
            <a:r>
              <a:rPr lang="en-US" sz="2000" dirty="0"/>
              <a:t>classification</a:t>
            </a:r>
          </a:p>
          <a:p>
            <a:pPr marL="0" indent="0">
              <a:buNone/>
            </a:pPr>
            <a:r>
              <a:rPr lang="en-US" sz="2000" dirty="0" err="1"/>
              <a:t>r</a:t>
            </a:r>
            <a:r>
              <a:rPr lang="en-US" sz="2000" dirty="0" err="1" smtClean="0"/>
              <a:t>ng</a:t>
            </a:r>
            <a:r>
              <a:rPr lang="en-US" sz="2000" dirty="0" smtClean="0"/>
              <a:t>(100)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%</a:t>
            </a:r>
            <a:r>
              <a:rPr lang="en-US" sz="2000" dirty="0" err="1"/>
              <a:t>Defaulty</a:t>
            </a:r>
            <a:r>
              <a:rPr lang="en-US" sz="2000" dirty="0"/>
              <a:t> </a:t>
            </a:r>
            <a:r>
              <a:rPr lang="en-US" sz="2000" dirty="0" err="1"/>
              <a:t>MinLeafSize</a:t>
            </a:r>
            <a:r>
              <a:rPr lang="en-US" sz="2000" dirty="0"/>
              <a:t> = 1</a:t>
            </a:r>
          </a:p>
          <a:p>
            <a:pPr marL="0" indent="0">
              <a:buNone/>
            </a:pPr>
            <a:r>
              <a:rPr lang="en-US" sz="2000" dirty="0" err="1"/>
              <a:t>tc</a:t>
            </a:r>
            <a:r>
              <a:rPr lang="en-US" sz="2000" dirty="0"/>
              <a:t> = </a:t>
            </a:r>
            <a:r>
              <a:rPr lang="en-US" sz="2000" dirty="0" err="1"/>
              <a:t>fitctree</a:t>
            </a:r>
            <a:r>
              <a:rPr lang="en-US" sz="2000" dirty="0"/>
              <a:t>(X,Y);</a:t>
            </a:r>
          </a:p>
          <a:p>
            <a:pPr marL="0" indent="0">
              <a:buNone/>
            </a:pPr>
            <a:r>
              <a:rPr lang="en-US" sz="2000" dirty="0" err="1"/>
              <a:t>cvmodel</a:t>
            </a:r>
            <a:r>
              <a:rPr lang="en-US" sz="2000" dirty="0"/>
              <a:t> = </a:t>
            </a:r>
            <a:r>
              <a:rPr lang="en-US" sz="2000" dirty="0" err="1"/>
              <a:t>crossval</a:t>
            </a:r>
            <a:r>
              <a:rPr lang="en-US" sz="2000" dirty="0"/>
              <a:t>(</a:t>
            </a:r>
            <a:r>
              <a:rPr lang="en-US" sz="2000" dirty="0" err="1"/>
              <a:t>tc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view(</a:t>
            </a:r>
            <a:r>
              <a:rPr lang="en-US" sz="2000" dirty="0" err="1"/>
              <a:t>cvmodel.Trained</a:t>
            </a:r>
            <a:r>
              <a:rPr lang="en-US" sz="2000" dirty="0"/>
              <a:t>{1},'</a:t>
            </a:r>
            <a:r>
              <a:rPr lang="en-US" sz="2000" dirty="0" err="1"/>
              <a:t>Mode','graph</a:t>
            </a:r>
            <a:r>
              <a:rPr lang="en-US" sz="2000" dirty="0"/>
              <a:t>')</a:t>
            </a:r>
          </a:p>
          <a:p>
            <a:pPr marL="0" indent="0">
              <a:buNone/>
            </a:pPr>
            <a:r>
              <a:rPr lang="en-US" sz="2000" dirty="0" err="1"/>
              <a:t>kfoldLoss</a:t>
            </a:r>
            <a:r>
              <a:rPr lang="en-US" sz="2000" dirty="0"/>
              <a:t>(</a:t>
            </a:r>
            <a:r>
              <a:rPr lang="en-US" sz="2000" dirty="0" err="1" smtClean="0"/>
              <a:t>cvmodel</a:t>
            </a:r>
            <a:r>
              <a:rPr lang="en-US" sz="20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5638800"/>
            <a:ext cx="33792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Validation error 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=  0.1254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-304800"/>
            <a:ext cx="6823268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085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60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</a:t>
            </a:r>
            <a:r>
              <a:rPr lang="en-US" sz="2000" dirty="0"/>
              <a:t>ionosphere</a:t>
            </a:r>
          </a:p>
          <a:p>
            <a:pPr marL="0" indent="0">
              <a:buNone/>
            </a:pPr>
            <a:r>
              <a:rPr lang="en-US" sz="2000" dirty="0" smtClean="0"/>
              <a:t>% UCI dataset</a:t>
            </a:r>
          </a:p>
          <a:p>
            <a:pPr marL="0" indent="0">
              <a:buNone/>
            </a:pPr>
            <a:r>
              <a:rPr lang="en-US" sz="2000" dirty="0" smtClean="0"/>
              <a:t>% 34 </a:t>
            </a:r>
            <a:r>
              <a:rPr lang="en-US" sz="2000" dirty="0"/>
              <a:t>features, 351 </a:t>
            </a:r>
            <a:r>
              <a:rPr lang="en-US" sz="2000" dirty="0" smtClean="0"/>
              <a:t>samples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% binary </a:t>
            </a:r>
            <a:r>
              <a:rPr lang="en-US" sz="2000" dirty="0"/>
              <a:t>classification</a:t>
            </a:r>
          </a:p>
          <a:p>
            <a:pPr marL="0" indent="0">
              <a:buNone/>
            </a:pPr>
            <a:r>
              <a:rPr lang="en-US" sz="2000" dirty="0" err="1"/>
              <a:t>rng</a:t>
            </a:r>
            <a:r>
              <a:rPr lang="en-US" sz="2000" dirty="0"/>
              <a:t>(100)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%</a:t>
            </a:r>
            <a:r>
              <a:rPr lang="en-US" sz="2000" dirty="0" err="1"/>
              <a:t>Defaulty</a:t>
            </a:r>
            <a:r>
              <a:rPr lang="en-US" sz="2000" dirty="0"/>
              <a:t> </a:t>
            </a:r>
            <a:r>
              <a:rPr lang="en-US" sz="2000" dirty="0" err="1"/>
              <a:t>MinLeafSize</a:t>
            </a:r>
            <a:r>
              <a:rPr lang="en-US" sz="2000" dirty="0"/>
              <a:t> = </a:t>
            </a:r>
            <a:r>
              <a:rPr lang="en-US" sz="2000" dirty="0" smtClean="0"/>
              <a:t>1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tc</a:t>
            </a:r>
            <a:r>
              <a:rPr lang="en-US" sz="2000" dirty="0"/>
              <a:t> = </a:t>
            </a:r>
            <a:r>
              <a:rPr lang="en-US" sz="2000" dirty="0" err="1"/>
              <a:t>fitctree</a:t>
            </a:r>
            <a:r>
              <a:rPr lang="en-US" sz="2000" dirty="0"/>
              <a:t>(X,</a:t>
            </a:r>
            <a:r>
              <a:rPr lang="en-US" sz="2000" dirty="0" smtClean="0"/>
              <a:t>Y,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3333FF"/>
                </a:solidFill>
              </a:rPr>
              <a:t>'</a:t>
            </a:r>
            <a:r>
              <a:rPr lang="en-US" sz="2000" dirty="0" smtClean="0">
                <a:solidFill>
                  <a:srgbClr val="3333FF"/>
                </a:solidFill>
              </a:rPr>
              <a:t>MinLeafSize’,</a:t>
            </a:r>
            <a:r>
              <a:rPr lang="en-US" sz="2000" dirty="0">
                <a:solidFill>
                  <a:srgbClr val="3333FF"/>
                </a:solidFill>
              </a:rPr>
              <a:t>2</a:t>
            </a:r>
            <a:r>
              <a:rPr lang="en-US" sz="2000" dirty="0" smtClean="0"/>
              <a:t>)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err="1"/>
              <a:t>cvmodel</a:t>
            </a:r>
            <a:r>
              <a:rPr lang="en-US" sz="2000" dirty="0"/>
              <a:t> = </a:t>
            </a:r>
            <a:r>
              <a:rPr lang="en-US" sz="2000" dirty="0" err="1"/>
              <a:t>crossval</a:t>
            </a:r>
            <a:r>
              <a:rPr lang="en-US" sz="2000" dirty="0"/>
              <a:t>(</a:t>
            </a:r>
            <a:r>
              <a:rPr lang="en-US" sz="2000" dirty="0" err="1"/>
              <a:t>tc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view(</a:t>
            </a:r>
            <a:r>
              <a:rPr lang="en-US" sz="2000" dirty="0" err="1"/>
              <a:t>cvmodel.Trained</a:t>
            </a:r>
            <a:r>
              <a:rPr lang="en-US" sz="2000" dirty="0"/>
              <a:t>{1},'</a:t>
            </a:r>
            <a:r>
              <a:rPr lang="en-US" sz="2000" dirty="0" err="1"/>
              <a:t>Mode','graph</a:t>
            </a:r>
            <a:r>
              <a:rPr lang="en-US" sz="2000" dirty="0"/>
              <a:t>')</a:t>
            </a:r>
          </a:p>
          <a:p>
            <a:pPr marL="0" indent="0">
              <a:buNone/>
            </a:pPr>
            <a:r>
              <a:rPr lang="en-US" sz="2000" dirty="0" err="1"/>
              <a:t>kfoldLoss</a:t>
            </a:r>
            <a:r>
              <a:rPr lang="en-US" sz="2000" dirty="0"/>
              <a:t>(</a:t>
            </a:r>
            <a:r>
              <a:rPr lang="en-US" sz="2000" dirty="0" err="1" smtClean="0"/>
              <a:t>cvmodel</a:t>
            </a:r>
            <a:r>
              <a:rPr lang="en-US" sz="20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5638800"/>
            <a:ext cx="33096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Validation error 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= 0.1168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-320290"/>
            <a:ext cx="6826813" cy="58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2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60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</a:t>
            </a:r>
            <a:r>
              <a:rPr lang="en-US" sz="2000" dirty="0"/>
              <a:t>ionosphere</a:t>
            </a:r>
          </a:p>
          <a:p>
            <a:pPr marL="0" indent="0">
              <a:buNone/>
            </a:pPr>
            <a:r>
              <a:rPr lang="en-US" sz="2000" dirty="0" smtClean="0"/>
              <a:t>% UCI dataset</a:t>
            </a:r>
          </a:p>
          <a:p>
            <a:pPr marL="0" indent="0">
              <a:buNone/>
            </a:pPr>
            <a:r>
              <a:rPr lang="en-US" sz="2000" dirty="0" smtClean="0"/>
              <a:t>% 34 </a:t>
            </a:r>
            <a:r>
              <a:rPr lang="en-US" sz="2000" dirty="0"/>
              <a:t>features, 351 </a:t>
            </a:r>
            <a:r>
              <a:rPr lang="en-US" sz="2000" dirty="0" smtClean="0"/>
              <a:t>samples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% binary </a:t>
            </a:r>
            <a:r>
              <a:rPr lang="en-US" sz="2000" dirty="0"/>
              <a:t>classification</a:t>
            </a:r>
          </a:p>
          <a:p>
            <a:pPr marL="0" indent="0">
              <a:buNone/>
            </a:pPr>
            <a:r>
              <a:rPr lang="en-US" sz="2000" dirty="0" err="1"/>
              <a:t>rng</a:t>
            </a:r>
            <a:r>
              <a:rPr lang="en-US" sz="2000" dirty="0"/>
              <a:t>(100)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%</a:t>
            </a:r>
            <a:r>
              <a:rPr lang="en-US" sz="2000" dirty="0" err="1"/>
              <a:t>Defaulty</a:t>
            </a:r>
            <a:r>
              <a:rPr lang="en-US" sz="2000" dirty="0"/>
              <a:t> </a:t>
            </a:r>
            <a:r>
              <a:rPr lang="en-US" sz="2000" dirty="0" err="1"/>
              <a:t>MinLeafSize</a:t>
            </a:r>
            <a:r>
              <a:rPr lang="en-US" sz="2000" dirty="0"/>
              <a:t> = </a:t>
            </a:r>
            <a:r>
              <a:rPr lang="en-US" sz="2000" dirty="0" smtClean="0"/>
              <a:t>1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tc</a:t>
            </a:r>
            <a:r>
              <a:rPr lang="en-US" sz="2000" dirty="0"/>
              <a:t> = </a:t>
            </a:r>
            <a:r>
              <a:rPr lang="en-US" sz="2000" dirty="0" err="1"/>
              <a:t>fitctree</a:t>
            </a:r>
            <a:r>
              <a:rPr lang="en-US" sz="2000" dirty="0"/>
              <a:t>(X,</a:t>
            </a:r>
            <a:r>
              <a:rPr lang="en-US" sz="2000" dirty="0" smtClean="0"/>
              <a:t>Y,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FF"/>
                </a:solidFill>
              </a:rPr>
              <a:t>'MinLeafSize',</a:t>
            </a:r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dirty="0" smtClean="0"/>
              <a:t>)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err="1"/>
              <a:t>cvmodel</a:t>
            </a:r>
            <a:r>
              <a:rPr lang="en-US" sz="2000" dirty="0"/>
              <a:t> = </a:t>
            </a:r>
            <a:r>
              <a:rPr lang="en-US" sz="2000" dirty="0" err="1"/>
              <a:t>crossval</a:t>
            </a:r>
            <a:r>
              <a:rPr lang="en-US" sz="2000" dirty="0"/>
              <a:t>(</a:t>
            </a:r>
            <a:r>
              <a:rPr lang="en-US" sz="2000" dirty="0" err="1"/>
              <a:t>tc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view(</a:t>
            </a:r>
            <a:r>
              <a:rPr lang="en-US" sz="2000" dirty="0" err="1"/>
              <a:t>cvmodel.Trained</a:t>
            </a:r>
            <a:r>
              <a:rPr lang="en-US" sz="2000" dirty="0"/>
              <a:t>{1},'</a:t>
            </a:r>
            <a:r>
              <a:rPr lang="en-US" sz="2000" dirty="0" err="1"/>
              <a:t>Mode','graph</a:t>
            </a:r>
            <a:r>
              <a:rPr lang="en-US" sz="2000" dirty="0"/>
              <a:t>')</a:t>
            </a:r>
          </a:p>
          <a:p>
            <a:pPr marL="0" indent="0">
              <a:buNone/>
            </a:pPr>
            <a:r>
              <a:rPr lang="en-US" sz="2000" dirty="0" err="1"/>
              <a:t>kfoldLoss</a:t>
            </a:r>
            <a:r>
              <a:rPr lang="en-US" sz="2000" dirty="0"/>
              <a:t>(</a:t>
            </a:r>
            <a:r>
              <a:rPr lang="en-US" sz="2000" dirty="0" err="1" smtClean="0"/>
              <a:t>cvmodel</a:t>
            </a:r>
            <a:r>
              <a:rPr lang="en-US" sz="20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5638800"/>
            <a:ext cx="33096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Validation error 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= 0.1339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712" y="-303551"/>
            <a:ext cx="6826813" cy="58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72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0"/>
            <a:ext cx="895310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05200" y="1657290"/>
            <a:ext cx="225587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fixed # training data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7826" y="2971800"/>
            <a:ext cx="1830374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Validation error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8093" y="1676400"/>
            <a:ext cx="1295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5862935"/>
            <a:ext cx="1916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err="1">
                <a:solidFill>
                  <a:srgbClr val="3333FF"/>
                </a:solidFill>
                <a:latin typeface="Calibri"/>
              </a:rPr>
              <a:t>MinLeafSize</a:t>
            </a:r>
            <a:r>
              <a:rPr lang="en-US" sz="2400" dirty="0">
                <a:solidFill>
                  <a:srgbClr val="3333FF"/>
                </a:solidFill>
                <a:latin typeface="Calibri"/>
              </a:rPr>
              <a:t> 1</a:t>
            </a:r>
            <a:endParaRPr lang="en-US" sz="2400" dirty="0">
              <a:solidFill>
                <a:srgbClr val="3333FF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3440" y="5867400"/>
            <a:ext cx="1916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err="1">
                <a:solidFill>
                  <a:srgbClr val="3333FF"/>
                </a:solidFill>
                <a:latin typeface="Calibri"/>
              </a:rPr>
              <a:t>MinLeafSize</a:t>
            </a:r>
            <a:r>
              <a:rPr lang="en-US" sz="2400" dirty="0">
                <a:solidFill>
                  <a:srgbClr val="3333FF"/>
                </a:solidFill>
                <a:latin typeface="Calibri"/>
              </a:rPr>
              <a:t> 2</a:t>
            </a:r>
            <a:endParaRPr lang="en-US" sz="2400" dirty="0">
              <a:solidFill>
                <a:srgbClr val="3333FF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5867400"/>
            <a:ext cx="2072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err="1">
                <a:solidFill>
                  <a:srgbClr val="3333FF"/>
                </a:solidFill>
                <a:latin typeface="Calibri"/>
              </a:rPr>
              <a:t>MinLeafSize</a:t>
            </a:r>
            <a:r>
              <a:rPr lang="en-US" sz="2400" dirty="0">
                <a:solidFill>
                  <a:srgbClr val="3333FF"/>
                </a:solidFill>
                <a:latin typeface="Calibri"/>
              </a:rPr>
              <a:t> 10</a:t>
            </a:r>
            <a:endParaRPr lang="en-US" sz="2400" dirty="0">
              <a:solidFill>
                <a:srgbClr val="3333FF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2586335"/>
            <a:ext cx="104387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0.1254</a:t>
            </a:r>
            <a:endParaRPr lang="en-US" sz="24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277" y="3276600"/>
            <a:ext cx="10423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0.1168</a:t>
            </a:r>
            <a:endParaRPr lang="en-US" sz="24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0800" y="2286000"/>
            <a:ext cx="10423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0.1339</a:t>
            </a:r>
            <a:endParaRPr lang="en-US" sz="24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3733800"/>
            <a:ext cx="162095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Training error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236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 (</a:t>
            </a:r>
            <a:r>
              <a:rPr lang="en-US" b="1" smtClean="0">
                <a:solidFill>
                  <a:srgbClr val="C00000"/>
                </a:solidFill>
              </a:rPr>
              <a:t>k=5)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Sports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Science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Arts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50" name="Line 34"/>
          <p:cNvSpPr>
            <a:spLocks noChangeShapeType="1"/>
          </p:cNvSpPr>
          <p:nvPr/>
        </p:nvSpPr>
        <p:spPr bwMode="auto">
          <a:xfrm>
            <a:off x="3581400" y="1905000"/>
            <a:ext cx="0" cy="190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45548" y="1371600"/>
            <a:ext cx="2137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prstClr val="black"/>
                </a:solidFill>
                <a:latin typeface="Calibri"/>
              </a:rPr>
              <a:t>Test document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val 35"/>
          <p:cNvSpPr>
            <a:spLocks noChangeArrowheads="1"/>
          </p:cNvSpPr>
          <p:nvPr/>
        </p:nvSpPr>
        <p:spPr bwMode="auto">
          <a:xfrm>
            <a:off x="2552700" y="2971800"/>
            <a:ext cx="2057400" cy="1981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3400" y="6243935"/>
            <a:ext cx="716055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400" b="1" dirty="0">
                <a:solidFill>
                  <a:srgbClr val="00B050"/>
                </a:solidFill>
                <a:latin typeface="Calibri"/>
              </a:rPr>
              <a:t>What should we predict? …	Average? Majority? Why?</a:t>
            </a:r>
            <a:endParaRPr lang="en-US" sz="2400" b="1" dirty="0">
              <a:solidFill>
                <a:srgbClr val="00B05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1940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Optimal Classifier: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k-NN Classifier:</a:t>
            </a:r>
            <a:endParaRPr lang="en-US" sz="2400" dirty="0"/>
          </a:p>
        </p:txBody>
      </p:sp>
      <p:pic>
        <p:nvPicPr>
          <p:cNvPr id="42" name="Picture 4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747353" y="1690628"/>
            <a:ext cx="4239685" cy="974844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195654" y="3200400"/>
            <a:ext cx="5418958" cy="503265"/>
          </a:xfrm>
          <a:prstGeom prst="rect">
            <a:avLst/>
          </a:prstGeom>
          <a:noFill/>
          <a:ln/>
          <a:effectLst/>
        </p:spPr>
      </p:pic>
      <p:pic>
        <p:nvPicPr>
          <p:cNvPr id="48" name="Picture 4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457637" y="6019800"/>
            <a:ext cx="1506089" cy="574086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7239000" y="4724400"/>
            <a:ext cx="1361763" cy="695408"/>
          </a:xfrm>
          <a:prstGeom prst="rect">
            <a:avLst/>
          </a:prstGeom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4648200" y="3962400"/>
            <a:ext cx="2126244" cy="414618"/>
          </a:xfrm>
          <a:prstGeom prst="rect">
            <a:avLst/>
          </a:prstGeom>
          <a:noFill/>
          <a:ln/>
          <a:effectLst/>
        </p:spPr>
      </p:pic>
      <p:cxnSp>
        <p:nvCxnSpPr>
          <p:cNvPr id="16" name="Elbow Connector 15"/>
          <p:cNvCxnSpPr/>
          <p:nvPr/>
        </p:nvCxnSpPr>
        <p:spPr>
          <a:xfrm>
            <a:off x="2707317" y="5490150"/>
            <a:ext cx="960120" cy="129540"/>
          </a:xfrm>
          <a:prstGeom prst="bentConnector3">
            <a:avLst>
              <a:gd name="adj1" fmla="val -119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35154" y="5467290"/>
            <a:ext cx="3972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# total training pts of class y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6007" y="4686240"/>
            <a:ext cx="3273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# training pts of class y</a:t>
            </a:r>
          </a:p>
          <a:p>
            <a:pPr defTabSz="914400"/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amongst k NNs of x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134037" y="4953000"/>
            <a:ext cx="5334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040" y="2207823"/>
            <a:ext cx="895986" cy="32823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880" y="3200399"/>
            <a:ext cx="1456142" cy="40843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623031"/>
            <a:ext cx="2166363" cy="71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83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30000"/>
              </a:spcBef>
              <a:buClr>
                <a:srgbClr val="1F497D"/>
              </a:buClr>
              <a:buSzPct val="70000"/>
              <a:buFont typeface="Wingdings" pitchFamily="2" charset="2"/>
              <a:buChar char="l"/>
            </a:pPr>
            <a:endParaRPr lang="en-US" sz="2200">
              <a:solidFill>
                <a:srgbClr val="333399"/>
              </a:solidFill>
              <a:latin typeface="Calibri"/>
            </a:endParaRPr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Sports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Science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Arts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1755" name="Oval 15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56" name="Oval 16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57" name="Oval 17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58" name="Oval 18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59" name="Oval 19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0" name="Oval 20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1" name="Oval 21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2" name="Oval 22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3" name="Oval 23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4" name="Oval 24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5" name="Oval 25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6" name="Oval 26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7" name="Oval 27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8" name="Oval 28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9" name="Oval 29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70" name="Oval 30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71" name="Oval 31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72" name="Oval 32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73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74" name="Line 34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75" name="Oval 35"/>
          <p:cNvSpPr>
            <a:spLocks noChangeArrowheads="1"/>
          </p:cNvSpPr>
          <p:nvPr/>
        </p:nvSpPr>
        <p:spPr bwMode="auto">
          <a:xfrm>
            <a:off x="2786740" y="3243336"/>
            <a:ext cx="1508125" cy="15081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76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fld id="{14D707C2-5FD3-4B1D-BEE8-CB676CF361B5}" type="slidenum">
              <a:rPr lang="en-US" alt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25254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30000"/>
              </a:spcBef>
              <a:buClr>
                <a:srgbClr val="1F497D"/>
              </a:buClr>
              <a:buSzPct val="70000"/>
              <a:buFont typeface="Wingdings" pitchFamily="2" charset="2"/>
              <a:buChar char="l"/>
            </a:pPr>
            <a:endParaRPr lang="en-US" sz="2200">
              <a:solidFill>
                <a:srgbClr val="333399"/>
              </a:solidFill>
              <a:latin typeface="Calibri"/>
            </a:endParaRPr>
          </a:p>
        </p:txBody>
      </p:sp>
      <p:sp>
        <p:nvSpPr>
          <p:cNvPr id="32772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74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Sports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Science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Arts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2779" name="Oval 14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0" name="Oval 15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1" name="Oval 1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2" name="Oval 17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3" name="Oval 18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4" name="Oval 19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5" name="Oval 20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6" name="Oval 21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7" name="Oval 22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8" name="Oval 23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9" name="Oval 24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0" name="Oval 25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1" name="Oval 26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2" name="Oval 27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3" name="Oval 28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4" name="Oval 29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5" name="Oval 30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6" name="Oval 31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7" name="Rectangle 32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8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9" name="Oval 36"/>
          <p:cNvSpPr>
            <a:spLocks noChangeArrowheads="1"/>
          </p:cNvSpPr>
          <p:nvPr/>
        </p:nvSpPr>
        <p:spPr bwMode="auto">
          <a:xfrm>
            <a:off x="2755900" y="3124200"/>
            <a:ext cx="1643063" cy="16684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00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fld id="{97DB9FB9-1E53-47BD-92F1-D7B91DB6554C}" type="slidenum">
              <a:rPr lang="en-US" alt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24921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30000"/>
              </a:spcBef>
              <a:buClr>
                <a:srgbClr val="1F497D"/>
              </a:buClr>
              <a:buSzPct val="70000"/>
              <a:buFont typeface="Wingdings" pitchFamily="2" charset="2"/>
              <a:buChar char="l"/>
            </a:pPr>
            <a:endParaRPr lang="en-US" sz="2200">
              <a:solidFill>
                <a:srgbClr val="333399"/>
              </a:solidFill>
              <a:latin typeface="Calibri"/>
            </a:endParaRPr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Sports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Science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Arts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3803" name="Oval 14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04" name="Oval 15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05" name="Oval 1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06" name="Oval 17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07" name="Oval 18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08" name="Oval 19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09" name="Oval 20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0" name="Oval 21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1" name="Oval 22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2" name="Oval 23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3" name="Oval 24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4" name="Oval 25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5" name="Oval 26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6" name="Oval 27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7" name="Oval 28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8" name="Oval 29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9" name="Oval 30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20" name="Oval 31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21" name="Rectangle 32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22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23" name="Oval 36"/>
          <p:cNvSpPr>
            <a:spLocks noChangeArrowheads="1"/>
          </p:cNvSpPr>
          <p:nvPr/>
        </p:nvSpPr>
        <p:spPr bwMode="auto">
          <a:xfrm>
            <a:off x="2712360" y="3063118"/>
            <a:ext cx="1836738" cy="18335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24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fld id="{158C7137-9C13-4D11-B31A-D406B204350F}" type="slidenum">
              <a:rPr lang="en-US" alt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24806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5-Nearest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30000"/>
              </a:spcBef>
              <a:buClr>
                <a:srgbClr val="1F497D"/>
              </a:buClr>
              <a:buSzPct val="70000"/>
              <a:buFont typeface="Wingdings" pitchFamily="2" charset="2"/>
              <a:buChar char="l"/>
            </a:pPr>
            <a:endParaRPr lang="en-US" sz="2200">
              <a:solidFill>
                <a:srgbClr val="333399"/>
              </a:solidFill>
              <a:latin typeface="Calibri"/>
            </a:endParaRPr>
          </a:p>
        </p:txBody>
      </p:sp>
      <p:sp>
        <p:nvSpPr>
          <p:cNvPr id="34820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Sports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Science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hangingPunct="0">
              <a:spcBef>
                <a:spcPct val="20000"/>
              </a:spcBef>
            </a:pPr>
            <a:r>
              <a:rPr lang="en-US">
                <a:solidFill>
                  <a:prstClr val="black"/>
                </a:solidFill>
                <a:latin typeface="Rockwell" pitchFamily="18" charset="0"/>
              </a:rPr>
              <a:t>Arts</a:t>
            </a:r>
            <a:endParaRPr lang="en-US" sz="1400">
              <a:solidFill>
                <a:prstClr val="black"/>
              </a:solidFill>
              <a:latin typeface="Rockwell" pitchFamily="18" charset="0"/>
            </a:endParaRPr>
          </a:p>
        </p:txBody>
      </p:sp>
      <p:sp>
        <p:nvSpPr>
          <p:cNvPr id="34827" name="Oval 14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28" name="Oval 15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29" name="Oval 1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0" name="Oval 17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1" name="Oval 18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2" name="Oval 19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3" name="Oval 20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4" name="Oval 21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5" name="Oval 22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6" name="Oval 23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7" name="Oval 24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8" name="Oval 25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9" name="Oval 26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0" name="Oval 27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1" name="Oval 28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2" name="Oval 29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3" name="Oval 30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4" name="Oval 31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5" name="Rectangle 32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6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7" name="Oval 36"/>
          <p:cNvSpPr>
            <a:spLocks noChangeArrowheads="1"/>
          </p:cNvSpPr>
          <p:nvPr/>
        </p:nvSpPr>
        <p:spPr bwMode="auto">
          <a:xfrm>
            <a:off x="2527300" y="2908300"/>
            <a:ext cx="2101850" cy="21018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8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fld id="{9CB331C1-1F5B-4204-8849-2A66FEA59A45}" type="slidenum">
              <a:rPr lang="en-US" alt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17574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&amp; = &amp; \arg\max_{y} P(y|x)\\&#10;&amp; = &amp; \arg\max_y p(x|y) P(y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7"/>
  <p:tag name="PICTUREFILESIZE" val="794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\widehat f_{kNN}(x) &amp; = &amp; \arg\max_{y} \ \widehat p_{kNN}(x|y) \widehat P(y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67"/>
  <p:tag name="PICTUREFILESIZE" val="592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\widehat P(y) = \frac{n_y}{n}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02"/>
  <p:tag name="PICTUREFILESIZE" val="236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sum_y k_y = k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5"/>
  <p:tag name="PICTUREFILESIZE" val="262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&amp; = &amp; \arg\max_{y} \ k_y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43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1100</Words>
  <Application>Microsoft Macintosh PowerPoint</Application>
  <PresentationFormat>On-screen Show (4:3)</PresentationFormat>
  <Paragraphs>323</Paragraphs>
  <Slides>33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1_Office Theme</vt:lpstr>
      <vt:lpstr>2_Office Theme</vt:lpstr>
      <vt:lpstr>k-NN (k-Nearest Neighbor) Classifier</vt:lpstr>
      <vt:lpstr>k-NN classifier</vt:lpstr>
      <vt:lpstr>k-NN classifier</vt:lpstr>
      <vt:lpstr>k-NN classifier (k=5)</vt:lpstr>
      <vt:lpstr>k-NN classifier</vt:lpstr>
      <vt:lpstr>1-Nearest Neighbor (kNN) classifier </vt:lpstr>
      <vt:lpstr>2-Nearest Neighbor (kNN) classifier </vt:lpstr>
      <vt:lpstr>3-Nearest Neighbor (kNN) classifier </vt:lpstr>
      <vt:lpstr>5-Nearest Neighbor (kNN) classifier </vt:lpstr>
      <vt:lpstr>What is the best k?</vt:lpstr>
      <vt:lpstr>What is the best k?</vt:lpstr>
      <vt:lpstr>PowerPoint Presentation</vt:lpstr>
      <vt:lpstr>Parametric methods</vt:lpstr>
      <vt:lpstr>Non-Parametric methods</vt:lpstr>
      <vt:lpstr>Summary</vt:lpstr>
      <vt:lpstr>PowerPoint Presentation</vt:lpstr>
      <vt:lpstr>Training Data vs. Test Data</vt:lpstr>
      <vt:lpstr>Training error</vt:lpstr>
      <vt:lpstr>Hold-out method</vt:lpstr>
      <vt:lpstr>Training vs. Validation Error</vt:lpstr>
      <vt:lpstr>Hold-out method</vt:lpstr>
      <vt:lpstr>Cross-validation</vt:lpstr>
      <vt:lpstr>Cross-validation</vt:lpstr>
      <vt:lpstr>Cross-validation</vt:lpstr>
      <vt:lpstr>Practical Issues in Cross-validation</vt:lpstr>
      <vt:lpstr>Model selection</vt:lpstr>
      <vt:lpstr>Effect of Model Complexity</vt:lpstr>
      <vt:lpstr>Examples of Model Spaces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k-NN (k-Nearest Neighbor) Classifier</dc:title>
  <dc:creator>Aarti Singh</dc:creator>
  <cp:lastModifiedBy>Aarti Singh</cp:lastModifiedBy>
  <cp:revision>1</cp:revision>
  <dcterms:created xsi:type="dcterms:W3CDTF">2016-02-18T05:19:26Z</dcterms:created>
  <dcterms:modified xsi:type="dcterms:W3CDTF">2016-02-18T05:20:28Z</dcterms:modified>
</cp:coreProperties>
</file>