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95"/>
  </p:notesMasterIdLst>
  <p:handoutMasterIdLst>
    <p:handoutMasterId r:id="rId96"/>
  </p:handoutMasterIdLst>
  <p:sldIdLst>
    <p:sldId id="340" r:id="rId3"/>
    <p:sldId id="366" r:id="rId4"/>
    <p:sldId id="399" r:id="rId5"/>
    <p:sldId id="364" r:id="rId6"/>
    <p:sldId id="395" r:id="rId7"/>
    <p:sldId id="358" r:id="rId8"/>
    <p:sldId id="359" r:id="rId9"/>
    <p:sldId id="360" r:id="rId10"/>
    <p:sldId id="361" r:id="rId11"/>
    <p:sldId id="362" r:id="rId12"/>
    <p:sldId id="363" r:id="rId13"/>
    <p:sldId id="393" r:id="rId14"/>
    <p:sldId id="396" r:id="rId15"/>
    <p:sldId id="385" r:id="rId16"/>
    <p:sldId id="389" r:id="rId17"/>
    <p:sldId id="388" r:id="rId18"/>
    <p:sldId id="387" r:id="rId19"/>
    <p:sldId id="390" r:id="rId20"/>
    <p:sldId id="457" r:id="rId21"/>
    <p:sldId id="460" r:id="rId22"/>
    <p:sldId id="458" r:id="rId23"/>
    <p:sldId id="386" r:id="rId24"/>
    <p:sldId id="391" r:id="rId25"/>
    <p:sldId id="403" r:id="rId26"/>
    <p:sldId id="373" r:id="rId27"/>
    <p:sldId id="398" r:id="rId28"/>
    <p:sldId id="401" r:id="rId29"/>
    <p:sldId id="365" r:id="rId30"/>
    <p:sldId id="384" r:id="rId31"/>
    <p:sldId id="382" r:id="rId32"/>
    <p:sldId id="400" r:id="rId33"/>
    <p:sldId id="397" r:id="rId34"/>
    <p:sldId id="425" r:id="rId35"/>
    <p:sldId id="405" r:id="rId36"/>
    <p:sldId id="406" r:id="rId37"/>
    <p:sldId id="407" r:id="rId38"/>
    <p:sldId id="408" r:id="rId39"/>
    <p:sldId id="409" r:id="rId40"/>
    <p:sldId id="410" r:id="rId41"/>
    <p:sldId id="411" r:id="rId42"/>
    <p:sldId id="412" r:id="rId43"/>
    <p:sldId id="414" r:id="rId44"/>
    <p:sldId id="413" r:id="rId45"/>
    <p:sldId id="419" r:id="rId46"/>
    <p:sldId id="422" r:id="rId47"/>
    <p:sldId id="424" r:id="rId48"/>
    <p:sldId id="421" r:id="rId49"/>
    <p:sldId id="440" r:id="rId50"/>
    <p:sldId id="441" r:id="rId51"/>
    <p:sldId id="442" r:id="rId52"/>
    <p:sldId id="443" r:id="rId53"/>
    <p:sldId id="451" r:id="rId54"/>
    <p:sldId id="445" r:id="rId55"/>
    <p:sldId id="446" r:id="rId56"/>
    <p:sldId id="447" r:id="rId57"/>
    <p:sldId id="448" r:id="rId58"/>
    <p:sldId id="450" r:id="rId59"/>
    <p:sldId id="452" r:id="rId60"/>
    <p:sldId id="453" r:id="rId61"/>
    <p:sldId id="430" r:id="rId62"/>
    <p:sldId id="462" r:id="rId63"/>
    <p:sldId id="463" r:id="rId64"/>
    <p:sldId id="466" r:id="rId65"/>
    <p:sldId id="465" r:id="rId66"/>
    <p:sldId id="464" r:id="rId67"/>
    <p:sldId id="467" r:id="rId68"/>
    <p:sldId id="454" r:id="rId69"/>
    <p:sldId id="455" r:id="rId70"/>
    <p:sldId id="456" r:id="rId71"/>
    <p:sldId id="427" r:id="rId72"/>
    <p:sldId id="428" r:id="rId73"/>
    <p:sldId id="380" r:id="rId74"/>
    <p:sldId id="370" r:id="rId75"/>
    <p:sldId id="372" r:id="rId76"/>
    <p:sldId id="352" r:id="rId77"/>
    <p:sldId id="402" r:id="rId78"/>
    <p:sldId id="367" r:id="rId79"/>
    <p:sldId id="369" r:id="rId80"/>
    <p:sldId id="355" r:id="rId81"/>
    <p:sldId id="356" r:id="rId82"/>
    <p:sldId id="376" r:id="rId83"/>
    <p:sldId id="377" r:id="rId84"/>
    <p:sldId id="378" r:id="rId85"/>
    <p:sldId id="374" r:id="rId86"/>
    <p:sldId id="368" r:id="rId87"/>
    <p:sldId id="371" r:id="rId88"/>
    <p:sldId id="394" r:id="rId89"/>
    <p:sldId id="375" r:id="rId90"/>
    <p:sldId id="330" r:id="rId91"/>
    <p:sldId id="354" r:id="rId92"/>
    <p:sldId id="353" r:id="rId93"/>
    <p:sldId id="351" r:id="rId9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3333FF"/>
    <a:srgbClr val="0000FF"/>
    <a:srgbClr val="01B739"/>
    <a:srgbClr val="FF9999"/>
    <a:srgbClr val="99FFCC"/>
    <a:srgbClr val="66FF99"/>
    <a:srgbClr val="008A3E"/>
    <a:srgbClr val="FF99FF"/>
    <a:srgbClr val="00B050"/>
    <a:srgbClr val="4872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8" autoAdjust="0"/>
    <p:restoredTop sz="94718" autoAdjust="0"/>
  </p:normalViewPr>
  <p:slideViewPr>
    <p:cSldViewPr>
      <p:cViewPr varScale="1">
        <p:scale>
          <a:sx n="82" d="100"/>
          <a:sy n="82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5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notesMaster" Target="notesMasters/notesMaster1.xml"/><Relationship Id="rId96" Type="http://schemas.openxmlformats.org/officeDocument/2006/relationships/handoutMaster" Target="handoutMasters/handoutMaster1.xml"/><Relationship Id="rId97" Type="http://schemas.openxmlformats.org/officeDocument/2006/relationships/printerSettings" Target="printerSettings/printerSettings1.bin"/><Relationship Id="rId98" Type="http://schemas.openxmlformats.org/officeDocument/2006/relationships/presProps" Target="presProps.xml"/><Relationship Id="rId99" Type="http://schemas.openxmlformats.org/officeDocument/2006/relationships/viewProps" Target="viewProp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100" Type="http://schemas.openxmlformats.org/officeDocument/2006/relationships/theme" Target="theme/theme1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Relationship Id="rId3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Relationship Id="rId3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0A1740-499E-4D92-9675-D3216C5C8AEC}" type="datetimeFigureOut">
              <a:rPr lang="en-US" smtClean="0"/>
              <a:pPr/>
              <a:t>2/13/16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6934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C3527D6-9AA9-45C0-B2A6-5633BBFC16FF}" type="datetimeFigureOut">
              <a:rPr lang="en-US" smtClean="0"/>
              <a:pPr/>
              <a:t>2/13/16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118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241D38-07EE-4DC4-A884-D56995D4A994}" type="slidenum">
              <a:rPr lang="en-US"/>
              <a:pPr/>
              <a:t>38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4E68BA-6127-4747-BC57-1C28B245DCD6}" type="slidenum">
              <a:rPr lang="en-US"/>
              <a:pPr/>
              <a:t>39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C7A807-345A-4C22-B58F-F269C01C119C}" type="slidenum">
              <a:rPr lang="en-US"/>
              <a:pPr/>
              <a:t>40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74A56-E34D-4219-B31D-3DC22D96A01C}" type="slidenum">
              <a:rPr lang="en-US"/>
              <a:pPr/>
              <a:t>41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1155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704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5047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3021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2362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7855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7817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579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59" indent="0">
              <a:buNone/>
              <a:defRPr sz="2400"/>
            </a:lvl3pPr>
            <a:lvl4pPr marL="1371390" indent="0">
              <a:buNone/>
              <a:defRPr sz="2000"/>
            </a:lvl4pPr>
            <a:lvl5pPr marL="1828519" indent="0">
              <a:buNone/>
              <a:defRPr sz="2000"/>
            </a:lvl5pPr>
            <a:lvl6pPr marL="2285649" indent="0">
              <a:buNone/>
              <a:defRPr sz="2000"/>
            </a:lvl6pPr>
            <a:lvl7pPr marL="2742780" indent="0">
              <a:buNone/>
              <a:defRPr sz="2000"/>
            </a:lvl7pPr>
            <a:lvl8pPr marL="3199908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5585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22042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8119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BA735-A1B3-4D4F-9421-DD10E19D94F6}" type="datetime1">
              <a:rPr lang="en-US" smtClean="0"/>
              <a:pPr/>
              <a:t>2/13/16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3B7BA735-A1B3-4D4F-9421-DD10E19D94F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2/16/16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3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9"/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9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9503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25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91425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7" algn="l" defTabSz="914259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4" indent="-228564" algn="l" defTabSz="91425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4" algn="l" defTabSz="91425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4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5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3" indent="-228564" algn="l" defTabSz="9142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oleObject" Target="../embeddings/Microsoft_Word_97_-_2004_Document9.doc"/><Relationship Id="rId14" Type="http://schemas.openxmlformats.org/officeDocument/2006/relationships/image" Target="../media/image8.wmf"/><Relationship Id="rId15" Type="http://schemas.openxmlformats.org/officeDocument/2006/relationships/oleObject" Target="../embeddings/Microsoft_Word_97_-_2004_Document10.doc"/><Relationship Id="rId16" Type="http://schemas.openxmlformats.org/officeDocument/2006/relationships/image" Target="../media/image9.wmf"/><Relationship Id="rId1" Type="http://schemas.openxmlformats.org/officeDocument/2006/relationships/vmlDrawing" Target="../drawings/vmlDrawing6.vml"/><Relationship Id="rId2" Type="http://schemas.openxmlformats.org/officeDocument/2006/relationships/tags" Target="../tags/tag21.xml"/><Relationship Id="rId3" Type="http://schemas.openxmlformats.org/officeDocument/2006/relationships/tags" Target="../tags/tag22.xml"/><Relationship Id="rId4" Type="http://schemas.openxmlformats.org/officeDocument/2006/relationships/tags" Target="../tags/tag23.xml"/><Relationship Id="rId5" Type="http://schemas.openxmlformats.org/officeDocument/2006/relationships/tags" Target="../tags/tag24.xml"/><Relationship Id="rId6" Type="http://schemas.openxmlformats.org/officeDocument/2006/relationships/slideLayout" Target="../slideLayouts/slideLayout2.xml"/><Relationship Id="rId7" Type="http://schemas.openxmlformats.org/officeDocument/2006/relationships/oleObject" Target="../embeddings/Microsoft_Word_97_-_2004_Document8.doc"/><Relationship Id="rId8" Type="http://schemas.openxmlformats.org/officeDocument/2006/relationships/image" Target="../media/image7.wmf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oleObject" Target="../embeddings/Microsoft_Word_97_-_2004_Document12.doc"/><Relationship Id="rId14" Type="http://schemas.openxmlformats.org/officeDocument/2006/relationships/image" Target="../media/image8.wmf"/><Relationship Id="rId15" Type="http://schemas.openxmlformats.org/officeDocument/2006/relationships/oleObject" Target="../embeddings/Microsoft_Word_97_-_2004_Document13.doc"/><Relationship Id="rId16" Type="http://schemas.openxmlformats.org/officeDocument/2006/relationships/image" Target="../media/image9.wmf"/><Relationship Id="rId1" Type="http://schemas.openxmlformats.org/officeDocument/2006/relationships/vmlDrawing" Target="../drawings/vmlDrawing7.vml"/><Relationship Id="rId2" Type="http://schemas.openxmlformats.org/officeDocument/2006/relationships/tags" Target="../tags/tag25.xml"/><Relationship Id="rId3" Type="http://schemas.openxmlformats.org/officeDocument/2006/relationships/tags" Target="../tags/tag26.xml"/><Relationship Id="rId4" Type="http://schemas.openxmlformats.org/officeDocument/2006/relationships/tags" Target="../tags/tag27.xml"/><Relationship Id="rId5" Type="http://schemas.openxmlformats.org/officeDocument/2006/relationships/tags" Target="../tags/tag28.xml"/><Relationship Id="rId6" Type="http://schemas.openxmlformats.org/officeDocument/2006/relationships/slideLayout" Target="../slideLayouts/slideLayout2.xml"/><Relationship Id="rId7" Type="http://schemas.openxmlformats.org/officeDocument/2006/relationships/oleObject" Target="../embeddings/Microsoft_Word_97_-_2004_Document11.doc"/><Relationship Id="rId8" Type="http://schemas.openxmlformats.org/officeDocument/2006/relationships/image" Target="../media/image7.wmf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emf"/><Relationship Id="rId1" Type="http://schemas.openxmlformats.org/officeDocument/2006/relationships/tags" Target="../tags/tag29.xml"/><Relationship Id="rId2" Type="http://schemas.openxmlformats.org/officeDocument/2006/relationships/tags" Target="../tags/tag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tags" Target="../tags/tag32.xml"/><Relationship Id="rId2" Type="http://schemas.openxmlformats.org/officeDocument/2006/relationships/tags" Target="../tags/tag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14.png"/><Relationship Id="rId1" Type="http://schemas.openxmlformats.org/officeDocument/2006/relationships/tags" Target="../tags/tag34.xml"/><Relationship Id="rId2" Type="http://schemas.openxmlformats.org/officeDocument/2006/relationships/tags" Target="../tags/tag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tags" Target="../tags/tag37.x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tags" Target="../tags/tag38.xml"/><Relationship Id="rId2" Type="http://schemas.openxmlformats.org/officeDocument/2006/relationships/tags" Target="../tags/tag3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" Type="http://schemas.openxmlformats.org/officeDocument/2006/relationships/vmlDrawing" Target="../drawings/vmlDrawing8.vml"/><Relationship Id="rId2" Type="http://schemas.openxmlformats.org/officeDocument/2006/relationships/tags" Target="../tags/tag41.xml"/><Relationship Id="rId3" Type="http://schemas.openxmlformats.org/officeDocument/2006/relationships/tags" Target="../tags/tag42.xml"/><Relationship Id="rId4" Type="http://schemas.openxmlformats.org/officeDocument/2006/relationships/tags" Target="../tags/tag43.xml"/><Relationship Id="rId5" Type="http://schemas.openxmlformats.org/officeDocument/2006/relationships/tags" Target="../tags/tag44.xml"/><Relationship Id="rId6" Type="http://schemas.openxmlformats.org/officeDocument/2006/relationships/slideLayout" Target="../slideLayouts/slideLayout2.xml"/><Relationship Id="rId7" Type="http://schemas.openxmlformats.org/officeDocument/2006/relationships/oleObject" Target="../embeddings/Microsoft_Word_97_-_2004_Document14.doc"/><Relationship Id="rId8" Type="http://schemas.openxmlformats.org/officeDocument/2006/relationships/image" Target="../media/image2.emf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emf"/><Relationship Id="rId1" Type="http://schemas.openxmlformats.org/officeDocument/2006/relationships/tags" Target="../tags/tag45.xml"/><Relationship Id="rId2" Type="http://schemas.openxmlformats.org/officeDocument/2006/relationships/tags" Target="../tags/tag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4" Type="http://schemas.openxmlformats.org/officeDocument/2006/relationships/tags" Target="../tags/tag51.xml"/><Relationship Id="rId5" Type="http://schemas.openxmlformats.org/officeDocument/2006/relationships/tags" Target="../tags/tag52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8" Type="http://schemas.openxmlformats.org/officeDocument/2006/relationships/image" Target="../media/image21.emf"/><Relationship Id="rId9" Type="http://schemas.openxmlformats.org/officeDocument/2006/relationships/image" Target="../media/image20.png"/><Relationship Id="rId10" Type="http://schemas.openxmlformats.org/officeDocument/2006/relationships/image" Target="../media/image17.png"/><Relationship Id="rId1" Type="http://schemas.openxmlformats.org/officeDocument/2006/relationships/tags" Target="../tags/tag48.xml"/><Relationship Id="rId2" Type="http://schemas.openxmlformats.org/officeDocument/2006/relationships/tags" Target="../tags/tag49.xml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24.pn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" Type="http://schemas.openxmlformats.org/officeDocument/2006/relationships/tags" Target="../tags/tag53.xml"/><Relationship Id="rId2" Type="http://schemas.openxmlformats.org/officeDocument/2006/relationships/tags" Target="../tags/tag54.xml"/><Relationship Id="rId3" Type="http://schemas.openxmlformats.org/officeDocument/2006/relationships/tags" Target="../tags/tag55.xml"/><Relationship Id="rId4" Type="http://schemas.openxmlformats.org/officeDocument/2006/relationships/tags" Target="../tags/tag56.xml"/><Relationship Id="rId5" Type="http://schemas.openxmlformats.org/officeDocument/2006/relationships/tags" Target="../tags/tag57.xml"/><Relationship Id="rId6" Type="http://schemas.openxmlformats.org/officeDocument/2006/relationships/tags" Target="../tags/tag58.xml"/><Relationship Id="rId7" Type="http://schemas.openxmlformats.org/officeDocument/2006/relationships/tags" Target="../tags/tag59.xml"/><Relationship Id="rId8" Type="http://schemas.openxmlformats.org/officeDocument/2006/relationships/slideLayout" Target="../slideLayouts/slideLayout2.xml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emf"/><Relationship Id="rId1" Type="http://schemas.openxmlformats.org/officeDocument/2006/relationships/tags" Target="../tags/tag60.xml"/><Relationship Id="rId2" Type="http://schemas.openxmlformats.org/officeDocument/2006/relationships/tags" Target="../tags/tag6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emf"/><Relationship Id="rId8" Type="http://schemas.openxmlformats.org/officeDocument/2006/relationships/image" Target="../media/image27.emf"/><Relationship Id="rId1" Type="http://schemas.openxmlformats.org/officeDocument/2006/relationships/tags" Target="../tags/tag63.xml"/><Relationship Id="rId2" Type="http://schemas.openxmlformats.org/officeDocument/2006/relationships/tags" Target="../tags/tag6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png"/><Relationship Id="rId12" Type="http://schemas.openxmlformats.org/officeDocument/2006/relationships/image" Target="../media/image3.png"/><Relationship Id="rId13" Type="http://schemas.openxmlformats.org/officeDocument/2006/relationships/image" Target="../media/image30.png"/><Relationship Id="rId14" Type="http://schemas.openxmlformats.org/officeDocument/2006/relationships/image" Target="../media/image31.png"/><Relationship Id="rId15" Type="http://schemas.openxmlformats.org/officeDocument/2006/relationships/image" Target="../media/image32.png"/><Relationship Id="rId16" Type="http://schemas.openxmlformats.org/officeDocument/2006/relationships/image" Target="../media/image33.png"/><Relationship Id="rId17" Type="http://schemas.openxmlformats.org/officeDocument/2006/relationships/image" Target="../media/image34.png"/><Relationship Id="rId18" Type="http://schemas.openxmlformats.org/officeDocument/2006/relationships/image" Target="../media/image35.png"/><Relationship Id="rId1" Type="http://schemas.openxmlformats.org/officeDocument/2006/relationships/tags" Target="../tags/tag66.xml"/><Relationship Id="rId2" Type="http://schemas.openxmlformats.org/officeDocument/2006/relationships/tags" Target="../tags/tag67.xml"/><Relationship Id="rId3" Type="http://schemas.openxmlformats.org/officeDocument/2006/relationships/tags" Target="../tags/tag68.xml"/><Relationship Id="rId4" Type="http://schemas.openxmlformats.org/officeDocument/2006/relationships/tags" Target="../tags/tag69.xml"/><Relationship Id="rId5" Type="http://schemas.openxmlformats.org/officeDocument/2006/relationships/tags" Target="../tags/tag70.xml"/><Relationship Id="rId6" Type="http://schemas.openxmlformats.org/officeDocument/2006/relationships/tags" Target="../tags/tag71.xml"/><Relationship Id="rId7" Type="http://schemas.openxmlformats.org/officeDocument/2006/relationships/tags" Target="../tags/tag72.xml"/><Relationship Id="rId8" Type="http://schemas.openxmlformats.org/officeDocument/2006/relationships/tags" Target="../tags/tag73.xml"/><Relationship Id="rId9" Type="http://schemas.openxmlformats.org/officeDocument/2006/relationships/slideLayout" Target="../slideLayouts/slideLayout2.xml"/><Relationship Id="rId10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1" Type="http://schemas.openxmlformats.org/officeDocument/2006/relationships/tags" Target="../tags/tag74.xml"/><Relationship Id="rId2" Type="http://schemas.openxmlformats.org/officeDocument/2006/relationships/tags" Target="../tags/tag7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png"/><Relationship Id="rId12" Type="http://schemas.openxmlformats.org/officeDocument/2006/relationships/image" Target="../media/image46.emf"/><Relationship Id="rId13" Type="http://schemas.openxmlformats.org/officeDocument/2006/relationships/image" Target="../media/image47.emf"/><Relationship Id="rId14" Type="http://schemas.openxmlformats.org/officeDocument/2006/relationships/image" Target="../media/image48.emf"/><Relationship Id="rId1" Type="http://schemas.openxmlformats.org/officeDocument/2006/relationships/tags" Target="../tags/tag77.xml"/><Relationship Id="rId2" Type="http://schemas.openxmlformats.org/officeDocument/2006/relationships/tags" Target="../tags/tag78.xml"/><Relationship Id="rId3" Type="http://schemas.openxmlformats.org/officeDocument/2006/relationships/tags" Target="../tags/tag79.xml"/><Relationship Id="rId4" Type="http://schemas.openxmlformats.org/officeDocument/2006/relationships/tags" Target="../tags/tag80.xml"/><Relationship Id="rId5" Type="http://schemas.openxmlformats.org/officeDocument/2006/relationships/tags" Target="../tags/tag81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9" Type="http://schemas.openxmlformats.org/officeDocument/2006/relationships/image" Target="../media/image43.png"/><Relationship Id="rId10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tags" Target="../tags/tag1.xml"/><Relationship Id="rId3" Type="http://schemas.openxmlformats.org/officeDocument/2006/relationships/tags" Target="../tags/tag2.xml"/><Relationship Id="rId4" Type="http://schemas.openxmlformats.org/officeDocument/2006/relationships/tags" Target="../tags/tag3.xml"/><Relationship Id="rId5" Type="http://schemas.openxmlformats.org/officeDocument/2006/relationships/tags" Target="../tags/tag4.xml"/><Relationship Id="rId6" Type="http://schemas.openxmlformats.org/officeDocument/2006/relationships/slideLayout" Target="../slideLayouts/slideLayout2.xml"/><Relationship Id="rId7" Type="http://schemas.openxmlformats.org/officeDocument/2006/relationships/oleObject" Target="../embeddings/Microsoft_Word_97_-_2004_Document1.doc"/><Relationship Id="rId8" Type="http://schemas.openxmlformats.org/officeDocument/2006/relationships/image" Target="../media/image2.emf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Relationship Id="rId3" Type="http://schemas.openxmlformats.org/officeDocument/2006/relationships/image" Target="../media/image5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1.emf"/><Relationship Id="rId3" Type="http://schemas.openxmlformats.org/officeDocument/2006/relationships/image" Target="../media/image52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tags" Target="../tags/tag82.xml"/><Relationship Id="rId2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6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tags" Target="../tags/tag83.xml"/><Relationship Id="rId2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tags" Target="../tags/tag84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5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tags" Target="../tags/tag85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5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tags" Target="../tags/tag86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59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tags" Target="../tags/tag87.xml"/><Relationship Id="rId2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6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" Type="http://schemas.openxmlformats.org/officeDocument/2006/relationships/vmlDrawing" Target="../drawings/vmlDrawing2.vml"/><Relationship Id="rId2" Type="http://schemas.openxmlformats.org/officeDocument/2006/relationships/tags" Target="../tags/tag5.xml"/><Relationship Id="rId3" Type="http://schemas.openxmlformats.org/officeDocument/2006/relationships/tags" Target="../tags/tag6.xml"/><Relationship Id="rId4" Type="http://schemas.openxmlformats.org/officeDocument/2006/relationships/tags" Target="../tags/tag7.xml"/><Relationship Id="rId5" Type="http://schemas.openxmlformats.org/officeDocument/2006/relationships/tags" Target="../tags/tag8.xml"/><Relationship Id="rId6" Type="http://schemas.openxmlformats.org/officeDocument/2006/relationships/slideLayout" Target="../slideLayouts/slideLayout2.xml"/><Relationship Id="rId7" Type="http://schemas.openxmlformats.org/officeDocument/2006/relationships/oleObject" Target="../embeddings/Microsoft_Word_97_-_2004_Document2.doc"/><Relationship Id="rId8" Type="http://schemas.openxmlformats.org/officeDocument/2006/relationships/image" Target="../media/image7.wmf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tags" Target="../tags/tag88.xml"/><Relationship Id="rId2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tags" Target="../tags/tag89.xml"/><Relationship Id="rId2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4" Type="http://schemas.openxmlformats.org/officeDocument/2006/relationships/tags" Target="../tags/tag93.xml"/><Relationship Id="rId5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7" Type="http://schemas.openxmlformats.org/officeDocument/2006/relationships/image" Target="../media/image64.png"/><Relationship Id="rId8" Type="http://schemas.openxmlformats.org/officeDocument/2006/relationships/image" Target="../media/image65.png"/><Relationship Id="rId9" Type="http://schemas.openxmlformats.org/officeDocument/2006/relationships/image" Target="../media/image57.png"/><Relationship Id="rId1" Type="http://schemas.openxmlformats.org/officeDocument/2006/relationships/tags" Target="../tags/tag90.xml"/><Relationship Id="rId2" Type="http://schemas.openxmlformats.org/officeDocument/2006/relationships/tags" Target="../tags/tag9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" Type="http://schemas.openxmlformats.org/officeDocument/2006/relationships/vmlDrawing" Target="../drawings/vmlDrawing3.vml"/><Relationship Id="rId2" Type="http://schemas.openxmlformats.org/officeDocument/2006/relationships/tags" Target="../tags/tag9.xml"/><Relationship Id="rId3" Type="http://schemas.openxmlformats.org/officeDocument/2006/relationships/tags" Target="../tags/tag10.xml"/><Relationship Id="rId4" Type="http://schemas.openxmlformats.org/officeDocument/2006/relationships/tags" Target="../tags/tag11.xml"/><Relationship Id="rId5" Type="http://schemas.openxmlformats.org/officeDocument/2006/relationships/tags" Target="../tags/tag12.xml"/><Relationship Id="rId6" Type="http://schemas.openxmlformats.org/officeDocument/2006/relationships/slideLayout" Target="../slideLayouts/slideLayout2.xml"/><Relationship Id="rId7" Type="http://schemas.openxmlformats.org/officeDocument/2006/relationships/oleObject" Target="../embeddings/Microsoft_Word_97_-_2004_Document3.doc"/><Relationship Id="rId8" Type="http://schemas.openxmlformats.org/officeDocument/2006/relationships/image" Target="../media/image7.wmf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1.png"/><Relationship Id="rId12" Type="http://schemas.openxmlformats.org/officeDocument/2006/relationships/image" Target="../media/image72.jpeg"/><Relationship Id="rId1" Type="http://schemas.microsoft.com/office/2007/relationships/media" Target="file:///C:\Documents%20and%20Settings\Robert%20Nowak\Desktop\tti\Rob4.avi" TargetMode="External"/><Relationship Id="rId2" Type="http://schemas.openxmlformats.org/officeDocument/2006/relationships/video" Target="file:///C:\Documents%20and%20Settings\Robert%20Nowak\Desktop\tti\Rob4.avi" TargetMode="External"/><Relationship Id="rId3" Type="http://schemas.microsoft.com/office/2007/relationships/media" Target="file:///C:\Documents%20and%20Settings\Robert%20Nowak\Desktop\tti\Rob3.avi" TargetMode="External"/><Relationship Id="rId4" Type="http://schemas.openxmlformats.org/officeDocument/2006/relationships/video" Target="file:///C:\Documents%20and%20Settings\Robert%20Nowak\Desktop\tti\Rob3.avi" TargetMode="Externa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7" Type="http://schemas.openxmlformats.org/officeDocument/2006/relationships/image" Target="../media/image67.jpeg"/><Relationship Id="rId8" Type="http://schemas.openxmlformats.org/officeDocument/2006/relationships/image" Target="../media/image68.jpeg"/><Relationship Id="rId9" Type="http://schemas.openxmlformats.org/officeDocument/2006/relationships/image" Target="../media/image69.jpeg"/><Relationship Id="rId10" Type="http://schemas.openxmlformats.org/officeDocument/2006/relationships/image" Target="../media/image70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jpe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4" Type="http://schemas.openxmlformats.org/officeDocument/2006/relationships/tags" Target="../tags/tag97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7" Type="http://schemas.openxmlformats.org/officeDocument/2006/relationships/image" Target="../media/image75.png"/><Relationship Id="rId8" Type="http://schemas.openxmlformats.org/officeDocument/2006/relationships/image" Target="../media/image76.png"/><Relationship Id="rId1" Type="http://schemas.openxmlformats.org/officeDocument/2006/relationships/tags" Target="../tags/tag94.xml"/><Relationship Id="rId2" Type="http://schemas.openxmlformats.org/officeDocument/2006/relationships/tags" Target="../tags/tag9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oleObject" Target="../embeddings/Microsoft_Word_97_-_2004_Document5.doc"/><Relationship Id="rId14" Type="http://schemas.openxmlformats.org/officeDocument/2006/relationships/image" Target="../media/image8.wmf"/><Relationship Id="rId1" Type="http://schemas.openxmlformats.org/officeDocument/2006/relationships/vmlDrawing" Target="../drawings/vmlDrawing4.vml"/><Relationship Id="rId2" Type="http://schemas.openxmlformats.org/officeDocument/2006/relationships/tags" Target="../tags/tag13.xml"/><Relationship Id="rId3" Type="http://schemas.openxmlformats.org/officeDocument/2006/relationships/tags" Target="../tags/tag14.xml"/><Relationship Id="rId4" Type="http://schemas.openxmlformats.org/officeDocument/2006/relationships/tags" Target="../tags/tag15.xml"/><Relationship Id="rId5" Type="http://schemas.openxmlformats.org/officeDocument/2006/relationships/tags" Target="../tags/tag16.xml"/><Relationship Id="rId6" Type="http://schemas.openxmlformats.org/officeDocument/2006/relationships/slideLayout" Target="../slideLayouts/slideLayout2.xml"/><Relationship Id="rId7" Type="http://schemas.openxmlformats.org/officeDocument/2006/relationships/oleObject" Target="../embeddings/Microsoft_Word_97_-_2004_Document4.doc"/><Relationship Id="rId8" Type="http://schemas.openxmlformats.org/officeDocument/2006/relationships/image" Target="../media/image7.wmf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4" Type="http://schemas.openxmlformats.org/officeDocument/2006/relationships/image" Target="../media/image79.jpeg"/><Relationship Id="rId5" Type="http://schemas.openxmlformats.org/officeDocument/2006/relationships/image" Target="../media/image80.jpeg"/><Relationship Id="rId6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4" Type="http://schemas.openxmlformats.org/officeDocument/2006/relationships/image" Target="../media/image84.jpeg"/><Relationship Id="rId5" Type="http://schemas.openxmlformats.org/officeDocument/2006/relationships/image" Target="../media/image85.jpeg"/><Relationship Id="rId6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jpe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jpeg"/><Relationship Id="rId3" Type="http://schemas.openxmlformats.org/officeDocument/2006/relationships/image" Target="../media/image73.jpe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92.png"/><Relationship Id="rId7" Type="http://schemas.openxmlformats.org/officeDocument/2006/relationships/image" Target="../media/image93.png"/><Relationship Id="rId8" Type="http://schemas.openxmlformats.org/officeDocument/2006/relationships/image" Target="../media/image94.png"/><Relationship Id="rId1" Type="http://schemas.openxmlformats.org/officeDocument/2006/relationships/tags" Target="../tags/tag98.xml"/><Relationship Id="rId2" Type="http://schemas.openxmlformats.org/officeDocument/2006/relationships/tags" Target="../tags/tag9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oleObject" Target="../embeddings/Microsoft_Word_97_-_2004_Document7.doc"/><Relationship Id="rId14" Type="http://schemas.openxmlformats.org/officeDocument/2006/relationships/image" Target="../media/image8.wmf"/><Relationship Id="rId1" Type="http://schemas.openxmlformats.org/officeDocument/2006/relationships/vmlDrawing" Target="../drawings/vmlDrawing5.vml"/><Relationship Id="rId2" Type="http://schemas.openxmlformats.org/officeDocument/2006/relationships/tags" Target="../tags/tag17.xml"/><Relationship Id="rId3" Type="http://schemas.openxmlformats.org/officeDocument/2006/relationships/tags" Target="../tags/tag18.xml"/><Relationship Id="rId4" Type="http://schemas.openxmlformats.org/officeDocument/2006/relationships/tags" Target="../tags/tag19.xml"/><Relationship Id="rId5" Type="http://schemas.openxmlformats.org/officeDocument/2006/relationships/tags" Target="../tags/tag20.xml"/><Relationship Id="rId6" Type="http://schemas.openxmlformats.org/officeDocument/2006/relationships/slideLayout" Target="../slideLayouts/slideLayout2.xml"/><Relationship Id="rId7" Type="http://schemas.openxmlformats.org/officeDocument/2006/relationships/oleObject" Target="../embeddings/Microsoft_Word_97_-_2004_Document6.doc"/><Relationship Id="rId8" Type="http://schemas.openxmlformats.org/officeDocument/2006/relationships/image" Target="../media/image7.wmf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5.png"/><Relationship Id="rId12" Type="http://schemas.openxmlformats.org/officeDocument/2006/relationships/image" Target="../media/image98.png"/><Relationship Id="rId1" Type="http://schemas.openxmlformats.org/officeDocument/2006/relationships/tags" Target="../tags/tag100.xml"/><Relationship Id="rId2" Type="http://schemas.openxmlformats.org/officeDocument/2006/relationships/tags" Target="../tags/tag101.xml"/><Relationship Id="rId3" Type="http://schemas.openxmlformats.org/officeDocument/2006/relationships/tags" Target="../tags/tag102.xml"/><Relationship Id="rId4" Type="http://schemas.openxmlformats.org/officeDocument/2006/relationships/tags" Target="../tags/tag103.xml"/><Relationship Id="rId5" Type="http://schemas.openxmlformats.org/officeDocument/2006/relationships/tags" Target="../tags/tag104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29.png"/><Relationship Id="rId8" Type="http://schemas.openxmlformats.org/officeDocument/2006/relationships/image" Target="../media/image95.png"/><Relationship Id="rId9" Type="http://schemas.openxmlformats.org/officeDocument/2006/relationships/image" Target="../media/image96.png"/><Relationship Id="rId10" Type="http://schemas.openxmlformats.org/officeDocument/2006/relationships/image" Target="../media/image9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0892" y="3257252"/>
            <a:ext cx="4070946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Co-instructor: </a:t>
            </a:r>
            <a:r>
              <a:rPr lang="en-US" sz="2400" dirty="0" smtClean="0"/>
              <a:t>Barnabas </a:t>
            </a:r>
            <a:r>
              <a:rPr lang="en-US" sz="2400" dirty="0" err="1" smtClean="0"/>
              <a:t>Poczos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</a:t>
            </a:r>
            <a:r>
              <a:rPr lang="en-US" sz="2400" dirty="0" smtClean="0"/>
              <a:t>-401</a:t>
            </a:r>
            <a:endParaRPr lang="en-US" sz="2400" dirty="0" smtClean="0"/>
          </a:p>
          <a:p>
            <a:pPr algn="ctr"/>
            <a:r>
              <a:rPr lang="en-US" sz="2400" dirty="0" smtClean="0"/>
              <a:t>Feb 16 </a:t>
            </a:r>
            <a:r>
              <a:rPr lang="en-US" sz="2400" dirty="0" smtClean="0"/>
              <a:t>, </a:t>
            </a:r>
            <a:r>
              <a:rPr lang="en-US" sz="2400" dirty="0" smtClean="0"/>
              <a:t>2016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Document" r:id="rId7" imgW="4651200" imgH="1576440" progId="Word.Document.8">
                  <p:embed/>
                </p:oleObj>
              </mc:Choice>
              <mc:Fallback>
                <p:oleObj name="Document" r:id="rId7" imgW="4651200" imgH="157644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47925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2544763" y="3273425"/>
            <a:ext cx="620712" cy="568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2897188" y="3273425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No</a:t>
            </a:r>
          </a:p>
        </p:txBody>
      </p:sp>
      <p:graphicFrame>
        <p:nvGraphicFramePr>
          <p:cNvPr id="41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Document" r:id="rId13" imgW="4651200" imgH="1576440" progId="Word.Document.8">
                  <p:embed/>
                </p:oleObj>
              </mc:Choice>
              <mc:Fallback>
                <p:oleObj name="Document" r:id="rId13" imgW="4651200" imgH="157644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58811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Line 6"/>
          <p:cNvSpPr>
            <a:spLocks noChangeShapeType="1"/>
          </p:cNvSpPr>
          <p:nvPr/>
        </p:nvSpPr>
        <p:spPr bwMode="auto">
          <a:xfrm>
            <a:off x="3695700" y="4164013"/>
            <a:ext cx="531813" cy="6492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Text Box 22"/>
          <p:cNvSpPr txBox="1">
            <a:spLocks noChangeArrowheads="1"/>
          </p:cNvSpPr>
          <p:nvPr/>
        </p:nvSpPr>
        <p:spPr bwMode="auto">
          <a:xfrm>
            <a:off x="4022725" y="4211638"/>
            <a:ext cx="9302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Married </a:t>
            </a:r>
          </a:p>
        </p:txBody>
      </p:sp>
      <p:graphicFrame>
        <p:nvGraphicFramePr>
          <p:cNvPr id="47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Document" r:id="rId15" imgW="4651200" imgH="1576440" progId="Word.Document.8">
                  <p:embed/>
                </p:oleObj>
              </mc:Choice>
              <mc:Fallback>
                <p:oleObj name="Document" r:id="rId15" imgW="4651200" imgH="1576440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58811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Line 28"/>
          <p:cNvSpPr>
            <a:spLocks noChangeShapeType="1"/>
          </p:cNvSpPr>
          <p:nvPr/>
        </p:nvSpPr>
        <p:spPr bwMode="auto">
          <a:xfrm flipH="1">
            <a:off x="4648200" y="3276601"/>
            <a:ext cx="1295400" cy="892174"/>
          </a:xfrm>
          <a:prstGeom prst="line">
            <a:avLst/>
          </a:prstGeom>
          <a:noFill/>
          <a:ln w="15875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Document" r:id="rId7" imgW="4651200" imgH="1576440" progId="Word.Document.8">
                  <p:embed/>
                </p:oleObj>
              </mc:Choice>
              <mc:Fallback>
                <p:oleObj name="Document" r:id="rId7" imgW="4651200" imgH="157644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47925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2544763" y="3273425"/>
            <a:ext cx="620712" cy="568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2897188" y="3273425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No</a:t>
            </a:r>
          </a:p>
        </p:txBody>
      </p:sp>
      <p:graphicFrame>
        <p:nvGraphicFramePr>
          <p:cNvPr id="41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Document" r:id="rId13" imgW="4651200" imgH="1576440" progId="Word.Document.8">
                  <p:embed/>
                </p:oleObj>
              </mc:Choice>
              <mc:Fallback>
                <p:oleObj name="Document" r:id="rId13" imgW="4651200" imgH="157644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58811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Line 6"/>
          <p:cNvSpPr>
            <a:spLocks noChangeShapeType="1"/>
          </p:cNvSpPr>
          <p:nvPr/>
        </p:nvSpPr>
        <p:spPr bwMode="auto">
          <a:xfrm>
            <a:off x="3695700" y="4164013"/>
            <a:ext cx="531813" cy="6492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Text Box 22"/>
          <p:cNvSpPr txBox="1">
            <a:spLocks noChangeArrowheads="1"/>
          </p:cNvSpPr>
          <p:nvPr/>
        </p:nvSpPr>
        <p:spPr bwMode="auto">
          <a:xfrm>
            <a:off x="4022725" y="4211638"/>
            <a:ext cx="9302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Married </a:t>
            </a:r>
          </a:p>
        </p:txBody>
      </p:sp>
      <p:graphicFrame>
        <p:nvGraphicFramePr>
          <p:cNvPr id="47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Document" r:id="rId15" imgW="4651200" imgH="1576440" progId="Word.Document.8">
                  <p:embed/>
                </p:oleObj>
              </mc:Choice>
              <mc:Fallback>
                <p:oleObj name="Document" r:id="rId15" imgW="4651200" imgH="157644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58811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Line 28"/>
          <p:cNvSpPr>
            <a:spLocks noChangeShapeType="1"/>
          </p:cNvSpPr>
          <p:nvPr/>
        </p:nvSpPr>
        <p:spPr bwMode="auto">
          <a:xfrm flipH="1">
            <a:off x="4495800" y="3178175"/>
            <a:ext cx="3124200" cy="18288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Text Box 29"/>
          <p:cNvSpPr txBox="1">
            <a:spLocks noChangeArrowheads="1"/>
          </p:cNvSpPr>
          <p:nvPr/>
        </p:nvSpPr>
        <p:spPr bwMode="auto">
          <a:xfrm>
            <a:off x="6019800" y="4168775"/>
            <a:ext cx="2667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 b="0"/>
              <a:t>Assign Cheat to “No”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So far…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does a decision tree represent</a:t>
            </a:r>
          </a:p>
          <a:p>
            <a:r>
              <a:rPr lang="en-US" dirty="0" smtClean="0"/>
              <a:t>Given a decision tree, how do we assign label to a test point</a:t>
            </a:r>
          </a:p>
          <a:p>
            <a:endParaRPr lang="en-US" sz="1100" dirty="0" smtClean="0"/>
          </a:p>
          <a:p>
            <a:pPr marL="0" indent="0" algn="ctr">
              <a:buNone/>
            </a:pPr>
            <a:r>
              <a:rPr lang="en-US" sz="2600" dirty="0" smtClean="0">
                <a:solidFill>
                  <a:srgbClr val="0000FF"/>
                </a:solidFill>
                <a:latin typeface="Comic Sans MS"/>
                <a:cs typeface="Comic Sans MS"/>
              </a:rPr>
              <a:t>Discriminative or Generative?</a:t>
            </a:r>
          </a:p>
          <a:p>
            <a:pPr marL="0" indent="0" algn="ctr">
              <a:buNone/>
            </a:pPr>
            <a:endParaRPr lang="en-US" sz="1100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algn="ctr"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Now …</a:t>
            </a:r>
          </a:p>
          <a:p>
            <a:pPr algn="ctr">
              <a:buNone/>
            </a:pPr>
            <a:endParaRPr lang="en-US" sz="2200" b="1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How do we learn a decision tree from training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How to learn a decision tree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sz="2800" dirty="0" smtClean="0"/>
              <a:t>Top-down induction [</a:t>
            </a:r>
            <a:r>
              <a:rPr lang="en-US" sz="2800" dirty="0" smtClean="0"/>
              <a:t>ID3]</a:t>
            </a:r>
            <a:endParaRPr lang="en-US" sz="2800" dirty="0" smtClean="0"/>
          </a:p>
          <a:p>
            <a:pPr>
              <a:buNone/>
            </a:pP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print"/>
          <a:srcRect l="6494" t="23383" r="6926" b="36691"/>
          <a:stretch>
            <a:fillRect/>
          </a:stretch>
        </p:blipFill>
        <p:spPr bwMode="auto">
          <a:xfrm>
            <a:off x="91722" y="2362200"/>
            <a:ext cx="606777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172200" y="2743200"/>
            <a:ext cx="2971800" cy="2590800"/>
            <a:chOff x="384" y="1584"/>
            <a:chExt cx="2451" cy="1694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2D1993"/>
                  </a:solidFill>
                </a:rPr>
                <a:t>Refund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2D1993"/>
                  </a:solidFill>
                </a:rPr>
                <a:t>MarSt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2D1993"/>
                  </a:solidFill>
                </a:rPr>
                <a:t>TaxInc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781" y="3040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NO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1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425" y="2042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NO</a:t>
              </a:r>
              <a:endParaRPr lang="en-US" sz="1400" b="0">
                <a:solidFill>
                  <a:srgbClr val="00FFFF"/>
                </a:solidFill>
              </a:endParaRPr>
            </a:p>
          </p:txBody>
        </p:sp>
        <p:sp>
          <p:nvSpPr>
            <p:cNvPr id="23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2237" y="2558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800000"/>
                  </a:solidFill>
                </a:rPr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444" y="1750"/>
              <a:ext cx="34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1584" y="1750"/>
              <a:ext cx="32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/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7" name="Text Box 23"/>
            <p:cNvSpPr txBox="1">
              <a:spLocks noChangeArrowheads="1"/>
            </p:cNvSpPr>
            <p:nvPr/>
          </p:nvSpPr>
          <p:spPr bwMode="auto">
            <a:xfrm>
              <a:off x="2162" y="2232"/>
              <a:ext cx="67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Married</a:t>
              </a:r>
              <a:r>
                <a:rPr lang="en-US" sz="1400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8" name="Text Box 24"/>
            <p:cNvSpPr txBox="1">
              <a:spLocks noChangeArrowheads="1"/>
            </p:cNvSpPr>
            <p:nvPr/>
          </p:nvSpPr>
          <p:spPr bwMode="auto">
            <a:xfrm>
              <a:off x="968" y="2250"/>
              <a:ext cx="51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 smtClean="0"/>
                <a:t>Single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670" y="2749"/>
              <a:ext cx="39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 smtClean="0"/>
                <a:t>Low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1760" y="2749"/>
              <a:ext cx="42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 smtClean="0"/>
                <a:t>High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</p:grpSp>
      <p:pic>
        <p:nvPicPr>
          <p:cNvPr id="32" name="Picture 3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47504" y="2928258"/>
            <a:ext cx="254899" cy="203003"/>
          </a:xfrm>
          <a:prstGeom prst="rect">
            <a:avLst/>
          </a:prstGeom>
          <a:noFill/>
          <a:ln/>
          <a:effectLst/>
        </p:spPr>
      </p:pic>
      <p:pic>
        <p:nvPicPr>
          <p:cNvPr id="33" name="Picture 3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443271" y="3356625"/>
            <a:ext cx="254899" cy="203003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608043" y="3792053"/>
            <a:ext cx="254899" cy="203003"/>
          </a:xfrm>
          <a:prstGeom prst="rect">
            <a:avLst/>
          </a:prstGeom>
          <a:noFill/>
          <a:ln/>
          <a:effectLst/>
        </p:spPr>
      </p:pic>
      <p:sp>
        <p:nvSpPr>
          <p:cNvPr id="6" name="TextBox 5"/>
          <p:cNvSpPr txBox="1"/>
          <p:nvPr/>
        </p:nvSpPr>
        <p:spPr>
          <a:xfrm>
            <a:off x="350541" y="5486400"/>
            <a:ext cx="75259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    (steps 1-5) after removing current feature</a:t>
            </a:r>
          </a:p>
          <a:p>
            <a:endParaRPr lang="en-US" sz="2000" dirty="0"/>
          </a:p>
          <a:p>
            <a:r>
              <a:rPr lang="en-US" sz="2000" dirty="0" smtClean="0"/>
              <a:t>6. When all features exhausted, assign majority label to the leaf node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1219200" y="3994090"/>
            <a:ext cx="2120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(Discrete features)</a:t>
            </a:r>
            <a:endParaRPr lang="en-US" sz="20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3469260" y="2867328"/>
            <a:ext cx="990600" cy="304800"/>
            <a:chOff x="3469260" y="2867328"/>
            <a:chExt cx="990600" cy="304800"/>
          </a:xfrm>
        </p:grpSpPr>
        <p:sp>
          <p:nvSpPr>
            <p:cNvPr id="38" name="Rectangle 37"/>
            <p:cNvSpPr/>
            <p:nvPr/>
          </p:nvSpPr>
          <p:spPr>
            <a:xfrm>
              <a:off x="3469260" y="2867328"/>
              <a:ext cx="9906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Picture 38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2939042"/>
              <a:ext cx="799631" cy="194302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40" name="Group 39"/>
          <p:cNvGrpSpPr/>
          <p:nvPr/>
        </p:nvGrpSpPr>
        <p:grpSpPr>
          <a:xfrm>
            <a:off x="3028360" y="3284274"/>
            <a:ext cx="990600" cy="304800"/>
            <a:chOff x="3469260" y="2867328"/>
            <a:chExt cx="990600" cy="304800"/>
          </a:xfrm>
        </p:grpSpPr>
        <p:sp>
          <p:nvSpPr>
            <p:cNvPr id="41" name="Rectangle 40"/>
            <p:cNvSpPr/>
            <p:nvPr/>
          </p:nvSpPr>
          <p:spPr>
            <a:xfrm>
              <a:off x="3469260" y="2867328"/>
              <a:ext cx="9906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Picture 41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2939042"/>
              <a:ext cx="799631" cy="194302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31" name="Rectangle 30"/>
          <p:cNvSpPr/>
          <p:nvPr/>
        </p:nvSpPr>
        <p:spPr>
          <a:xfrm>
            <a:off x="1676400" y="2819400"/>
            <a:ext cx="762000" cy="381000"/>
          </a:xfrm>
          <a:prstGeom prst="rect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91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Which feature is </a:t>
            </a:r>
            <a:r>
              <a:rPr lang="en-US" b="1" dirty="0" smtClean="0">
                <a:solidFill>
                  <a:srgbClr val="C00000"/>
                </a:solidFill>
              </a:rPr>
              <a:t>best?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10" name="Group 3"/>
          <p:cNvGraphicFramePr>
            <a:graphicFrameLocks noGrp="1"/>
          </p:cNvGraphicFramePr>
          <p:nvPr/>
        </p:nvGraphicFramePr>
        <p:xfrm>
          <a:off x="762000" y="1600200"/>
          <a:ext cx="2362200" cy="4114800"/>
        </p:xfrm>
        <a:graphic>
          <a:graphicData uri="http://schemas.openxmlformats.org/drawingml/2006/table">
            <a:tbl>
              <a:tblPr/>
              <a:tblGrid>
                <a:gridCol w="787400"/>
                <a:gridCol w="787400"/>
                <a:gridCol w="787400"/>
              </a:tblGrid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4038600" y="1711225"/>
            <a:ext cx="2057400" cy="2197061"/>
            <a:chOff x="4038600" y="1711225"/>
            <a:chExt cx="2057400" cy="2197061"/>
          </a:xfrm>
        </p:grpSpPr>
        <p:pic>
          <p:nvPicPr>
            <p:cNvPr id="34" name="Picture 33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 cstate="print"/>
            <a:stretch>
              <a:fillRect/>
            </a:stretch>
          </p:blipFill>
          <p:spPr bwMode="auto">
            <a:xfrm>
              <a:off x="4953000" y="1711225"/>
              <a:ext cx="331878" cy="255408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3" name="Straight Connector 12"/>
            <p:cNvCxnSpPr>
              <a:stCxn id="34" idx="2"/>
            </p:cNvCxnSpPr>
            <p:nvPr/>
          </p:nvCxnSpPr>
          <p:spPr>
            <a:xfrm rot="5400000">
              <a:off x="4228587" y="2157647"/>
              <a:ext cx="1081367" cy="6993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34" idx="2"/>
            </p:cNvCxnSpPr>
            <p:nvPr/>
          </p:nvCxnSpPr>
          <p:spPr>
            <a:xfrm rot="16200000" flipH="1">
              <a:off x="4876286" y="2209285"/>
              <a:ext cx="1081367" cy="5960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419600" y="2221468"/>
              <a:ext cx="311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T</a:t>
              </a:r>
              <a:endParaRPr lang="en-US" sz="2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03696" y="2220686"/>
              <a:ext cx="303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F</a:t>
              </a:r>
              <a:endParaRPr lang="en-US" sz="2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38600" y="3200400"/>
              <a:ext cx="8183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Y: 4 Ts</a:t>
              </a:r>
            </a:p>
            <a:p>
              <a:r>
                <a:rPr lang="en-US" sz="2000" dirty="0" smtClean="0"/>
                <a:t>    0 Fs</a:t>
              </a:r>
              <a:endParaRPr lang="en-US" sz="2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77699" y="3200400"/>
              <a:ext cx="8183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Y: 1 Ts</a:t>
              </a:r>
            </a:p>
            <a:p>
              <a:r>
                <a:rPr lang="en-US" sz="2000" dirty="0" smtClean="0"/>
                <a:t>    3 Fs</a:t>
              </a:r>
              <a:endParaRPr lang="en-US" sz="20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573099" y="1707400"/>
            <a:ext cx="1961301" cy="2200886"/>
            <a:chOff x="6573099" y="1707400"/>
            <a:chExt cx="1961301" cy="2200886"/>
          </a:xfrm>
        </p:grpSpPr>
        <p:pic>
          <p:nvPicPr>
            <p:cNvPr id="36" name="Picture 35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print"/>
            <a:stretch>
              <a:fillRect/>
            </a:stretch>
          </p:blipFill>
          <p:spPr bwMode="auto">
            <a:xfrm>
              <a:off x="7551816" y="1707400"/>
              <a:ext cx="332388" cy="255801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0" name="TextBox 19"/>
            <p:cNvSpPr txBox="1"/>
            <p:nvPr/>
          </p:nvSpPr>
          <p:spPr>
            <a:xfrm>
              <a:off x="7018416" y="2221468"/>
              <a:ext cx="311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T</a:t>
              </a:r>
              <a:endParaRPr lang="en-US" sz="2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02512" y="2220686"/>
              <a:ext cx="303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F</a:t>
              </a:r>
              <a:endParaRPr lang="en-US" sz="200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 rot="5400000">
              <a:off x="6751202" y="2233847"/>
              <a:ext cx="1081367" cy="6993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6200000" flipH="1">
              <a:off x="7398901" y="2285485"/>
              <a:ext cx="1081367" cy="5960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573099" y="3200400"/>
              <a:ext cx="8183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Y: 3 Ts</a:t>
              </a:r>
            </a:p>
            <a:p>
              <a:r>
                <a:rPr lang="en-US" sz="2000" dirty="0" smtClean="0"/>
                <a:t>    1 Fs</a:t>
              </a:r>
              <a:endParaRPr lang="en-US" sz="2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716099" y="3200400"/>
              <a:ext cx="8183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Y: 2 Ts</a:t>
              </a:r>
            </a:p>
            <a:p>
              <a:r>
                <a:rPr lang="en-US" sz="2000" dirty="0" smtClean="0"/>
                <a:t>    2 Fs</a:t>
              </a:r>
              <a:endParaRPr lang="en-US" sz="2000" dirty="0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3886200" y="5105400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Good split if we are more certain about classification after split – </a:t>
            </a:r>
          </a:p>
          <a:p>
            <a:r>
              <a:rPr lang="en-US" sz="2000" dirty="0" smtClean="0"/>
              <a:t>Uniform distribution of labels is bad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86200" y="4038600"/>
            <a:ext cx="1171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Absolutely</a:t>
            </a:r>
          </a:p>
          <a:p>
            <a:r>
              <a:rPr lang="en-US" dirty="0" smtClean="0"/>
              <a:t>sure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181600" y="4038600"/>
            <a:ext cx="846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Kind of</a:t>
            </a:r>
          </a:p>
          <a:p>
            <a:r>
              <a:rPr lang="en-US" dirty="0" smtClean="0"/>
              <a:t>sure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20893" y="4038600"/>
            <a:ext cx="846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Kind of</a:t>
            </a:r>
          </a:p>
          <a:p>
            <a:r>
              <a:rPr lang="en-US" dirty="0" smtClean="0"/>
              <a:t>sure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916293" y="4038600"/>
            <a:ext cx="1171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Absolutely</a:t>
            </a:r>
          </a:p>
          <a:p>
            <a:r>
              <a:rPr lang="en-US" dirty="0" smtClean="0"/>
              <a:t>unsure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Which feature is </a:t>
            </a:r>
            <a:r>
              <a:rPr lang="en-US" b="1" dirty="0" smtClean="0">
                <a:solidFill>
                  <a:srgbClr val="C00000"/>
                </a:solidFill>
              </a:rPr>
              <a:t>best?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5" cstate="print"/>
          <a:srcRect t="18294"/>
          <a:stretch>
            <a:fillRect/>
          </a:stretch>
        </p:blipFill>
        <p:spPr bwMode="auto">
          <a:xfrm>
            <a:off x="838200" y="1524000"/>
            <a:ext cx="6929438" cy="2382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906484" y="1711225"/>
            <a:ext cx="331878" cy="255408"/>
          </a:xfrm>
          <a:prstGeom prst="rect">
            <a:avLst/>
          </a:prstGeom>
          <a:noFill/>
          <a:ln/>
          <a:effectLst/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765602" y="1707400"/>
            <a:ext cx="332388" cy="255801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424036" y="3881735"/>
            <a:ext cx="8491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Pick the attribute/feature which yields maximum information gain:</a:t>
            </a:r>
            <a:endParaRPr lang="en-US" sz="2400" dirty="0"/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417910" y="4572000"/>
            <a:ext cx="6095439" cy="457203"/>
          </a:xfrm>
          <a:prstGeom prst="rect">
            <a:avLst/>
          </a:prstGeom>
          <a:noFill/>
          <a:ln/>
          <a:effectLst/>
        </p:spPr>
      </p:pic>
      <p:sp>
        <p:nvSpPr>
          <p:cNvPr id="17" name="TextBox 16"/>
          <p:cNvSpPr txBox="1"/>
          <p:nvPr/>
        </p:nvSpPr>
        <p:spPr>
          <a:xfrm>
            <a:off x="609600" y="5311914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	H(Y) – entropy of Y      H(</a:t>
            </a:r>
            <a:r>
              <a:rPr lang="en-US" sz="2000" dirty="0" err="1" smtClean="0"/>
              <a:t>Y|X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) – conditional entropy of Y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Andrew Moore’s Entropy in a Nutshell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2" descr="w-lo"/>
          <p:cNvPicPr>
            <a:picLocks noChangeAspect="1" noChangeArrowheads="1"/>
          </p:cNvPicPr>
          <p:nvPr/>
        </p:nvPicPr>
        <p:blipFill>
          <a:blip r:embed="rId2" cstate="print"/>
          <a:srcRect r="-16675"/>
          <a:stretch>
            <a:fillRect/>
          </a:stretch>
        </p:blipFill>
        <p:spPr bwMode="auto">
          <a:xfrm>
            <a:off x="457200" y="1447800"/>
            <a:ext cx="3810000" cy="3340100"/>
          </a:xfrm>
          <a:prstGeom prst="rect">
            <a:avLst/>
          </a:prstGeom>
          <a:noFill/>
        </p:spPr>
      </p:pic>
      <p:pic>
        <p:nvPicPr>
          <p:cNvPr id="6" name="Picture 3" descr="w-h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600200"/>
            <a:ext cx="4800600" cy="3171825"/>
          </a:xfrm>
          <a:prstGeom prst="rect">
            <a:avLst/>
          </a:prstGeom>
          <a:noFill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57200" y="4953000"/>
            <a:ext cx="32766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Low Entropy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038600" y="4937125"/>
            <a:ext cx="32766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High Entropy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5867400" y="5410200"/>
            <a:ext cx="2971800" cy="1143000"/>
          </a:xfrm>
          <a:prstGeom prst="wedgeRectCallout">
            <a:avLst>
              <a:gd name="adj1" fmla="val -8796"/>
              <a:gd name="adj2" fmla="val -109583"/>
            </a:avLst>
          </a:prstGeom>
          <a:solidFill>
            <a:srgbClr val="E3FFE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dirty="0"/>
              <a:t>..the values (locations of soup) unpredictable... almost uniformly sampled throughout our dining room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2209800" y="5410200"/>
            <a:ext cx="2362200" cy="1295400"/>
          </a:xfrm>
          <a:prstGeom prst="wedgeRectCallout">
            <a:avLst>
              <a:gd name="adj1" fmla="val -52342"/>
              <a:gd name="adj2" fmla="val -98986"/>
            </a:avLst>
          </a:prstGeom>
          <a:solidFill>
            <a:srgbClr val="FFD7D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dirty="0"/>
              <a:t>..the values (locations of soup) sampled entirely from within the soup bowl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Entropy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5181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Entropy of a random variable Y</a:t>
            </a:r>
          </a:p>
          <a:p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sz="2400" b="1" i="1" dirty="0" smtClean="0"/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sz="2400" b="1" i="1" dirty="0" smtClean="0"/>
              <a:t>More uncertainty, </a:t>
            </a: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sz="2400" b="1" i="1" dirty="0" smtClean="0"/>
              <a:t>more entropy!</a:t>
            </a:r>
          </a:p>
          <a:p>
            <a:pPr>
              <a:buFont typeface="Wingdings" pitchFamily="2" charset="2"/>
              <a:buNone/>
            </a:pPr>
            <a:endParaRPr lang="en-US" sz="2400" b="1" i="1" dirty="0" smtClean="0"/>
          </a:p>
          <a:p>
            <a:pPr>
              <a:buFont typeface="Wingdings" pitchFamily="2" charset="2"/>
              <a:buNone/>
            </a:pPr>
            <a:r>
              <a:rPr lang="en-US" sz="2400" dirty="0" smtClean="0"/>
              <a:t>	Y ~ Bernoulli(p)</a:t>
            </a:r>
          </a:p>
          <a:p>
            <a:pPr>
              <a:buFont typeface="Wingdings" pitchFamily="2" charset="2"/>
              <a:buNone/>
            </a:pPr>
            <a:endParaRPr lang="en-US" sz="2400" b="1" i="1" dirty="0" smtClean="0"/>
          </a:p>
          <a:p>
            <a:pPr>
              <a:buFont typeface="Wingdings" pitchFamily="2" charset="2"/>
              <a:buNone/>
            </a:pPr>
            <a:endParaRPr lang="en-US" sz="2400" i="1" dirty="0" smtClean="0"/>
          </a:p>
          <a:p>
            <a:pPr>
              <a:buFont typeface="Wingdings" pitchFamily="2" charset="2"/>
              <a:buNone/>
            </a:pPr>
            <a:endParaRPr lang="en-US" sz="1800" i="1" dirty="0" smtClean="0"/>
          </a:p>
          <a:p>
            <a:pPr>
              <a:buFont typeface="Wingdings" pitchFamily="2" charset="2"/>
              <a:buNone/>
            </a:pPr>
            <a:r>
              <a:rPr lang="en-US" sz="2000" b="1" u="sng" dirty="0" smtClean="0">
                <a:solidFill>
                  <a:srgbClr val="C00000"/>
                </a:solidFill>
              </a:rPr>
              <a:t>Information Theory interpretation</a:t>
            </a:r>
            <a:r>
              <a:rPr lang="en-US" sz="2000" i="1" u="sng" dirty="0" smtClean="0"/>
              <a:t>:</a:t>
            </a:r>
            <a:r>
              <a:rPr lang="en-US" sz="2000" i="1" dirty="0" smtClean="0">
                <a:latin typeface="Times New Roman" pitchFamily="18" charset="0"/>
              </a:rPr>
              <a:t> H(Y)</a:t>
            </a:r>
            <a:r>
              <a:rPr lang="en-US" sz="2000" dirty="0" smtClean="0"/>
              <a:t> is the expected number of bits </a:t>
            </a:r>
          </a:p>
          <a:p>
            <a:pPr>
              <a:buFont typeface="Wingdings" pitchFamily="2" charset="2"/>
              <a:buNone/>
            </a:pPr>
            <a:r>
              <a:rPr lang="en-US" sz="2000" dirty="0" smtClean="0"/>
              <a:t>needed  to encode a randomly drawn value of </a:t>
            </a:r>
            <a:r>
              <a:rPr lang="en-US" sz="2000" i="1" dirty="0" smtClean="0">
                <a:latin typeface="Times New Roman" pitchFamily="18" charset="0"/>
              </a:rPr>
              <a:t>Y</a:t>
            </a:r>
            <a:r>
              <a:rPr lang="en-US" sz="2000" i="1" dirty="0" smtClean="0"/>
              <a:t>  </a:t>
            </a:r>
            <a:r>
              <a:rPr lang="en-US" sz="2000" dirty="0" smtClean="0"/>
              <a:t>(under most efficient code)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3" name="Picture 22" descr="TP_t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60388" y="2057400"/>
            <a:ext cx="4253311" cy="581793"/>
          </a:xfrm>
          <a:prstGeom prst="rect">
            <a:avLst/>
          </a:prstGeom>
          <a:noFill/>
          <a:ln/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 l="26321" t="23907" r="22484" b="36261"/>
          <a:stretch>
            <a:fillRect/>
          </a:stretch>
        </p:blipFill>
        <p:spPr bwMode="auto">
          <a:xfrm>
            <a:off x="3581400" y="2895600"/>
            <a:ext cx="28956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29200" y="5192486"/>
            <a:ext cx="3064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3360816"/>
            <a:ext cx="461665" cy="1316001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Entropy, H(Y)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181600" y="3048000"/>
            <a:ext cx="1447800" cy="152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23187" y="3011269"/>
            <a:ext cx="1407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Uniform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Max entropy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191000" y="4572000"/>
            <a:ext cx="2438400" cy="42454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6172200" y="4572000"/>
            <a:ext cx="457200" cy="457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29400" y="4230469"/>
            <a:ext cx="1463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Deterministic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Zero entropy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Information Gain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Advantage of attribute = decrease in uncertainty</a:t>
            </a:r>
          </a:p>
          <a:p>
            <a:pPr lvl="1"/>
            <a:r>
              <a:rPr lang="en-US" sz="2000" dirty="0" smtClean="0"/>
              <a:t>Entropy of Y before split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2">
              <a:buNone/>
            </a:pPr>
            <a:endParaRPr lang="en-US" sz="1200" dirty="0" smtClean="0"/>
          </a:p>
          <a:p>
            <a:pPr lvl="1"/>
            <a:r>
              <a:rPr lang="en-US" sz="2000" dirty="0" smtClean="0"/>
              <a:t>Entropy of Y after splitting based on X</a:t>
            </a:r>
            <a:r>
              <a:rPr lang="en-US" sz="2000" baseline="-25000" dirty="0" smtClean="0"/>
              <a:t>i</a:t>
            </a:r>
          </a:p>
          <a:p>
            <a:pPr lvl="2"/>
            <a:r>
              <a:rPr lang="en-US" sz="1800" dirty="0" smtClean="0"/>
              <a:t>Weight by probability of following each branch</a:t>
            </a:r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Information gain is difference</a:t>
            </a:r>
          </a:p>
          <a:p>
            <a:pPr>
              <a:lnSpc>
                <a:spcPct val="150000"/>
              </a:lnSpc>
              <a:buNone/>
            </a:pPr>
            <a:endParaRPr lang="en-US" sz="1400" dirty="0" smtClean="0"/>
          </a:p>
          <a:p>
            <a:pPr>
              <a:lnSpc>
                <a:spcPct val="150000"/>
              </a:lnSpc>
              <a:buNone/>
            </a:pPr>
            <a:r>
              <a:rPr lang="en-US" sz="2000" b="1" dirty="0" smtClean="0"/>
              <a:t>		     </a:t>
            </a:r>
            <a:r>
              <a:rPr lang="en-US" sz="2000" b="1" dirty="0" smtClean="0">
                <a:solidFill>
                  <a:srgbClr val="C00000"/>
                </a:solidFill>
              </a:rPr>
              <a:t>Max Information gain = min conditional entropy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 descr="TP_t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160388" y="2390007"/>
            <a:ext cx="4253311" cy="581793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209800" y="5716909"/>
            <a:ext cx="4082102" cy="302891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914400" y="4097509"/>
            <a:ext cx="8032798" cy="931691"/>
          </a:xfrm>
          <a:prstGeom prst="rect">
            <a:avLst/>
          </a:prstGeom>
          <a:noFill/>
          <a:ln/>
          <a:effectLst/>
        </p:spPr>
      </p:pic>
      <p:sp>
        <p:nvSpPr>
          <p:cNvPr id="5" name="Rectangle 4"/>
          <p:cNvSpPr/>
          <p:nvPr/>
        </p:nvSpPr>
        <p:spPr>
          <a:xfrm>
            <a:off x="2438400" y="4038600"/>
            <a:ext cx="30717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Trees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contd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0892" y="3257252"/>
            <a:ext cx="4070946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Co-instructor: </a:t>
            </a:r>
            <a:r>
              <a:rPr lang="en-US" sz="2400" dirty="0" smtClean="0"/>
              <a:t>Barnabas </a:t>
            </a:r>
            <a:r>
              <a:rPr lang="en-US" sz="2400" dirty="0" err="1" smtClean="0"/>
              <a:t>Poczos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</a:t>
            </a:r>
            <a:r>
              <a:rPr lang="en-US" sz="2400" dirty="0" smtClean="0"/>
              <a:t>-401</a:t>
            </a:r>
            <a:endParaRPr lang="en-US" sz="2400" dirty="0" smtClean="0"/>
          </a:p>
          <a:p>
            <a:pPr algn="ctr"/>
            <a:r>
              <a:rPr lang="en-US" sz="2400" dirty="0" smtClean="0"/>
              <a:t>Feb 18 </a:t>
            </a:r>
            <a:r>
              <a:rPr lang="en-US" sz="2400" dirty="0" smtClean="0"/>
              <a:t>, </a:t>
            </a:r>
            <a:r>
              <a:rPr lang="en-US" sz="2400" dirty="0" smtClean="0"/>
              <a:t>2016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00981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Start with discrete features, then discuss continuous</a:t>
            </a:r>
          </a:p>
          <a:p>
            <a:pPr algn="ctr">
              <a:buNone/>
            </a:pP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b="1" dirty="0" smtClean="0">
                <a:solidFill>
                  <a:srgbClr val="C00000"/>
                </a:solidFill>
              </a:rPr>
              <a:t>Representation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546804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2D1993"/>
                  </a:solidFill>
                </a:rPr>
                <a:t>Refund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sp>
        <p:nvSpPr>
          <p:cNvPr id="48" name="Rectangle 5"/>
          <p:cNvSpPr txBox="1">
            <a:spLocks noChangeArrowheads="1"/>
          </p:cNvSpPr>
          <p:nvPr/>
        </p:nvSpPr>
        <p:spPr>
          <a:xfrm>
            <a:off x="5105400" y="3026229"/>
            <a:ext cx="3733800" cy="236220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internal node: test one feature 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branch from a node: selects </a:t>
            </a:r>
            <a:r>
              <a:rPr lang="en-US" sz="2400" dirty="0" smtClean="0"/>
              <a:t>some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value for 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leaf node: prediction for Y</a:t>
            </a:r>
          </a:p>
        </p:txBody>
      </p:sp>
      <p:graphicFrame>
        <p:nvGraphicFramePr>
          <p:cNvPr id="3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8069758"/>
              </p:ext>
            </p:extLst>
          </p:nvPr>
        </p:nvGraphicFramePr>
        <p:xfrm>
          <a:off x="4954588" y="2091192"/>
          <a:ext cx="33401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4" name="Document" r:id="rId7" imgW="4648200" imgH="1447800" progId="Word.Document.8">
                  <p:embed/>
                </p:oleObj>
              </mc:Choice>
              <mc:Fallback>
                <p:oleObj name="Document" r:id="rId7" imgW="4648200" imgH="14478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4588" y="2091192"/>
                        <a:ext cx="3340100" cy="104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" name="Picture 3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203370" y="1752601"/>
            <a:ext cx="330708" cy="254508"/>
          </a:xfrm>
          <a:prstGeom prst="rect">
            <a:avLst/>
          </a:prstGeom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037182" y="1752600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9" name="Picture 38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858000" y="1774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7696200" y="1774371"/>
            <a:ext cx="228951" cy="203003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672148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How to learn a decision tree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sz="2800" dirty="0" smtClean="0"/>
              <a:t>Top-down induction [</a:t>
            </a:r>
            <a:r>
              <a:rPr lang="en-US" sz="2800" dirty="0" smtClean="0"/>
              <a:t>ID3]</a:t>
            </a:r>
            <a:endParaRPr lang="en-US" sz="2800" dirty="0" smtClean="0"/>
          </a:p>
          <a:p>
            <a:pPr>
              <a:buNone/>
            </a:pP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print"/>
          <a:srcRect l="6494" t="23383" r="6926" b="36691"/>
          <a:stretch>
            <a:fillRect/>
          </a:stretch>
        </p:blipFill>
        <p:spPr bwMode="auto">
          <a:xfrm>
            <a:off x="91722" y="2362200"/>
            <a:ext cx="606777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172200" y="2743200"/>
            <a:ext cx="2971800" cy="2590800"/>
            <a:chOff x="384" y="1584"/>
            <a:chExt cx="2451" cy="1694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2D1993"/>
                  </a:solidFill>
                </a:rPr>
                <a:t>Refund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2D1993"/>
                  </a:solidFill>
                </a:rPr>
                <a:t>MarSt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2D1993"/>
                  </a:solidFill>
                </a:rPr>
                <a:t>TaxInc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781" y="3040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NO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1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425" y="2042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NO</a:t>
              </a:r>
              <a:endParaRPr lang="en-US" sz="1400" b="0">
                <a:solidFill>
                  <a:srgbClr val="00FFFF"/>
                </a:solidFill>
              </a:endParaRPr>
            </a:p>
          </p:txBody>
        </p:sp>
        <p:sp>
          <p:nvSpPr>
            <p:cNvPr id="23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2237" y="2558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800000"/>
                  </a:solidFill>
                </a:rPr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444" y="1750"/>
              <a:ext cx="34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1584" y="1750"/>
              <a:ext cx="32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/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7" name="Text Box 23"/>
            <p:cNvSpPr txBox="1">
              <a:spLocks noChangeArrowheads="1"/>
            </p:cNvSpPr>
            <p:nvPr/>
          </p:nvSpPr>
          <p:spPr bwMode="auto">
            <a:xfrm>
              <a:off x="2162" y="2232"/>
              <a:ext cx="67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Married</a:t>
              </a:r>
              <a:r>
                <a:rPr lang="en-US" sz="1400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8" name="Text Box 24"/>
            <p:cNvSpPr txBox="1">
              <a:spLocks noChangeArrowheads="1"/>
            </p:cNvSpPr>
            <p:nvPr/>
          </p:nvSpPr>
          <p:spPr bwMode="auto">
            <a:xfrm>
              <a:off x="968" y="2250"/>
              <a:ext cx="51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 smtClean="0"/>
                <a:t>Single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670" y="2749"/>
              <a:ext cx="39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 smtClean="0"/>
                <a:t>Low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1760" y="2749"/>
              <a:ext cx="42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 smtClean="0"/>
                <a:t>High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</p:grpSp>
      <p:pic>
        <p:nvPicPr>
          <p:cNvPr id="32" name="Picture 3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47504" y="2928258"/>
            <a:ext cx="254899" cy="203003"/>
          </a:xfrm>
          <a:prstGeom prst="rect">
            <a:avLst/>
          </a:prstGeom>
          <a:noFill/>
          <a:ln/>
          <a:effectLst/>
        </p:spPr>
      </p:pic>
      <p:pic>
        <p:nvPicPr>
          <p:cNvPr id="33" name="Picture 3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443271" y="3356625"/>
            <a:ext cx="254899" cy="203003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608043" y="3792053"/>
            <a:ext cx="254899" cy="203003"/>
          </a:xfrm>
          <a:prstGeom prst="rect">
            <a:avLst/>
          </a:prstGeom>
          <a:noFill/>
          <a:ln/>
          <a:effectLst/>
        </p:spPr>
      </p:pic>
      <p:sp>
        <p:nvSpPr>
          <p:cNvPr id="6" name="TextBox 5"/>
          <p:cNvSpPr txBox="1"/>
          <p:nvPr/>
        </p:nvSpPr>
        <p:spPr>
          <a:xfrm>
            <a:off x="350541" y="5486400"/>
            <a:ext cx="75259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    (steps 1-5) after removing current feature</a:t>
            </a:r>
          </a:p>
          <a:p>
            <a:endParaRPr lang="en-US" sz="2000" dirty="0"/>
          </a:p>
          <a:p>
            <a:r>
              <a:rPr lang="en-US" sz="2000" dirty="0" smtClean="0"/>
              <a:t>6. When all features exhausted, assign majority label to the leaf node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1219200" y="3994090"/>
            <a:ext cx="2120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(Discrete features)</a:t>
            </a:r>
            <a:endParaRPr lang="en-US" sz="20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3469260" y="2867328"/>
            <a:ext cx="990600" cy="304800"/>
            <a:chOff x="3469260" y="2867328"/>
            <a:chExt cx="990600" cy="304800"/>
          </a:xfrm>
        </p:grpSpPr>
        <p:sp>
          <p:nvSpPr>
            <p:cNvPr id="38" name="Rectangle 37"/>
            <p:cNvSpPr/>
            <p:nvPr/>
          </p:nvSpPr>
          <p:spPr>
            <a:xfrm>
              <a:off x="3469260" y="2867328"/>
              <a:ext cx="9906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Picture 38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2939042"/>
              <a:ext cx="799631" cy="194302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40" name="Group 39"/>
          <p:cNvGrpSpPr/>
          <p:nvPr/>
        </p:nvGrpSpPr>
        <p:grpSpPr>
          <a:xfrm>
            <a:off x="3028360" y="3284274"/>
            <a:ext cx="990600" cy="304800"/>
            <a:chOff x="3469260" y="2867328"/>
            <a:chExt cx="990600" cy="304800"/>
          </a:xfrm>
        </p:grpSpPr>
        <p:sp>
          <p:nvSpPr>
            <p:cNvPr id="41" name="Rectangle 40"/>
            <p:cNvSpPr/>
            <p:nvPr/>
          </p:nvSpPr>
          <p:spPr>
            <a:xfrm>
              <a:off x="3469260" y="2867328"/>
              <a:ext cx="9906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Picture 41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2939042"/>
              <a:ext cx="799631" cy="194302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31" name="Rectangle 30"/>
          <p:cNvSpPr/>
          <p:nvPr/>
        </p:nvSpPr>
        <p:spPr>
          <a:xfrm>
            <a:off x="1676400" y="2819400"/>
            <a:ext cx="762000" cy="381000"/>
          </a:xfrm>
          <a:prstGeom prst="rect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92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Which feature is best to split?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7836" y="1600200"/>
            <a:ext cx="8530400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Pick the attribute/feature which yields maximum information gain</a:t>
            </a:r>
            <a:r>
              <a:rPr lang="en-US" sz="2400" dirty="0" smtClean="0"/>
              <a:t>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1000" dirty="0"/>
          </a:p>
          <a:p>
            <a:r>
              <a:rPr lang="en-US" sz="2200" dirty="0" smtClean="0"/>
              <a:t>	Entropy of Y</a:t>
            </a:r>
          </a:p>
          <a:p>
            <a:endParaRPr lang="en-US" sz="3200" dirty="0"/>
          </a:p>
          <a:p>
            <a:r>
              <a:rPr lang="en-US" sz="2200" dirty="0" smtClean="0"/>
              <a:t>Conditional entropy </a:t>
            </a:r>
            <a:r>
              <a:rPr lang="en-US" sz="2200" dirty="0"/>
              <a:t>o</a:t>
            </a:r>
            <a:r>
              <a:rPr lang="en-US" sz="2200" dirty="0" smtClean="0"/>
              <a:t>f Y</a:t>
            </a:r>
            <a:endParaRPr lang="en-US" sz="2200" dirty="0"/>
          </a:p>
        </p:txBody>
      </p:sp>
      <p:pic>
        <p:nvPicPr>
          <p:cNvPr id="8" name="Picture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417910" y="2514600"/>
            <a:ext cx="6095439" cy="457203"/>
          </a:xfrm>
          <a:prstGeom prst="rect">
            <a:avLst/>
          </a:prstGeom>
          <a:noFill/>
          <a:ln/>
          <a:effectLst/>
        </p:spPr>
      </p:pic>
      <p:sp>
        <p:nvSpPr>
          <p:cNvPr id="16" name="TextBox 15"/>
          <p:cNvSpPr txBox="1"/>
          <p:nvPr/>
        </p:nvSpPr>
        <p:spPr>
          <a:xfrm>
            <a:off x="457200" y="5798403"/>
            <a:ext cx="8405817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Feature which yields maximum reduction in entropy </a:t>
            </a:r>
            <a:r>
              <a:rPr lang="en-US" sz="2400" dirty="0" smtClean="0"/>
              <a:t>(uncertainty) </a:t>
            </a:r>
            <a:endParaRPr lang="en-US" sz="2400" dirty="0" smtClean="0"/>
          </a:p>
          <a:p>
            <a:r>
              <a:rPr lang="en-US" sz="2400" dirty="0" smtClean="0"/>
              <a:t>		provides maximum information about Y</a:t>
            </a:r>
            <a:endParaRPr lang="en-US" sz="2400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273" y="3200400"/>
            <a:ext cx="2646327" cy="45595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657600" y="4876807"/>
            <a:ext cx="1789668" cy="456423"/>
            <a:chOff x="685800" y="5638799"/>
            <a:chExt cx="1828800" cy="381001"/>
          </a:xfrm>
        </p:grpSpPr>
        <p:pic>
          <p:nvPicPr>
            <p:cNvPr id="10" name="Picture 9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 rotWithShape="1">
            <a:blip r:embed="rId9" cstate="print"/>
            <a:srcRect r="85844" b="62312"/>
            <a:stretch/>
          </p:blipFill>
          <p:spPr bwMode="auto">
            <a:xfrm>
              <a:off x="685800" y="5638799"/>
              <a:ext cx="1137179" cy="351121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2" name="Rectangle 11"/>
            <p:cNvSpPr/>
            <p:nvPr/>
          </p:nvSpPr>
          <p:spPr>
            <a:xfrm>
              <a:off x="2207430" y="5638800"/>
              <a:ext cx="30717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TP_tmp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0" cstate="print"/>
          <a:srcRect r="83424" b="12644"/>
          <a:stretch/>
        </p:blipFill>
        <p:spPr bwMode="auto">
          <a:xfrm>
            <a:off x="3733800" y="4038601"/>
            <a:ext cx="757854" cy="546308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0" cstate="print"/>
          <a:srcRect l="15614" t="2" b="-2217"/>
          <a:stretch/>
        </p:blipFill>
        <p:spPr bwMode="auto">
          <a:xfrm>
            <a:off x="4526776" y="4023110"/>
            <a:ext cx="3858127" cy="639246"/>
          </a:xfrm>
          <a:prstGeom prst="rect">
            <a:avLst/>
          </a:prstGeom>
          <a:noFill/>
          <a:ln/>
          <a:effectLst/>
        </p:spPr>
      </p:pic>
      <p:grpSp>
        <p:nvGrpSpPr>
          <p:cNvPr id="17" name="Group 16"/>
          <p:cNvGrpSpPr/>
          <p:nvPr/>
        </p:nvGrpSpPr>
        <p:grpSpPr>
          <a:xfrm>
            <a:off x="4830336" y="4878649"/>
            <a:ext cx="3669781" cy="485081"/>
            <a:chOff x="1841344" y="5638799"/>
            <a:chExt cx="3750022" cy="404924"/>
          </a:xfrm>
        </p:grpSpPr>
        <p:pic>
          <p:nvPicPr>
            <p:cNvPr id="18" name="Picture 17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9" cstate="print"/>
            <a:srcRect l="14384" r="38932" b="56538"/>
            <a:stretch/>
          </p:blipFill>
          <p:spPr bwMode="auto">
            <a:xfrm>
              <a:off x="1841344" y="5638799"/>
              <a:ext cx="3750022" cy="40492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9" name="Rectangle 18"/>
            <p:cNvSpPr/>
            <p:nvPr/>
          </p:nvSpPr>
          <p:spPr>
            <a:xfrm>
              <a:off x="2207430" y="5638800"/>
              <a:ext cx="30717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Information Gain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953000" y="2320825"/>
            <a:ext cx="331878" cy="255408"/>
          </a:xfrm>
          <a:prstGeom prst="rect">
            <a:avLst/>
          </a:prstGeom>
          <a:noFill/>
          <a:ln/>
          <a:effectLst/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7551816" y="2317000"/>
            <a:ext cx="332388" cy="255801"/>
          </a:xfrm>
          <a:prstGeom prst="rect">
            <a:avLst/>
          </a:prstGeom>
          <a:noFill/>
          <a:ln/>
          <a:effectLst/>
        </p:spPr>
      </p:pic>
      <p:graphicFrame>
        <p:nvGraphicFramePr>
          <p:cNvPr id="10" name="Group 3"/>
          <p:cNvGraphicFramePr>
            <a:graphicFrameLocks noGrp="1"/>
          </p:cNvGraphicFramePr>
          <p:nvPr/>
        </p:nvGraphicFramePr>
        <p:xfrm>
          <a:off x="762000" y="2209800"/>
          <a:ext cx="2362200" cy="4114800"/>
        </p:xfrm>
        <a:graphic>
          <a:graphicData uri="http://schemas.openxmlformats.org/drawingml/2006/table">
            <a:tbl>
              <a:tblPr/>
              <a:tblGrid>
                <a:gridCol w="787400"/>
                <a:gridCol w="787400"/>
                <a:gridCol w="787400"/>
              </a:tblGrid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cxnSp>
        <p:nvCxnSpPr>
          <p:cNvPr id="13" name="Straight Connector 12"/>
          <p:cNvCxnSpPr>
            <a:stCxn id="34" idx="2"/>
          </p:cNvCxnSpPr>
          <p:nvPr/>
        </p:nvCxnSpPr>
        <p:spPr>
          <a:xfrm rot="5400000">
            <a:off x="4228587" y="2767247"/>
            <a:ext cx="1081367" cy="6993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34" idx="2"/>
          </p:cNvCxnSpPr>
          <p:nvPr/>
        </p:nvCxnSpPr>
        <p:spPr>
          <a:xfrm rot="16200000" flipH="1">
            <a:off x="4876286" y="2818885"/>
            <a:ext cx="1081367" cy="5960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19600" y="2831068"/>
            <a:ext cx="31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5403696" y="2830286"/>
            <a:ext cx="30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7018416" y="2831068"/>
            <a:ext cx="31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8002512" y="2830286"/>
            <a:ext cx="30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</a:t>
            </a:r>
            <a:endParaRPr lang="en-US" sz="2000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6751202" y="2843447"/>
            <a:ext cx="1081367" cy="6993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H="1">
            <a:off x="7398901" y="2895085"/>
            <a:ext cx="1081367" cy="5960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38600" y="3810000"/>
            <a:ext cx="818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Y: 4 Ts</a:t>
            </a:r>
          </a:p>
          <a:p>
            <a:r>
              <a:rPr lang="en-US" sz="2000" dirty="0" smtClean="0"/>
              <a:t>    0 Fs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5277699" y="3810000"/>
            <a:ext cx="818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Y: 1 Ts</a:t>
            </a:r>
          </a:p>
          <a:p>
            <a:r>
              <a:rPr lang="en-US" sz="2000" dirty="0" smtClean="0"/>
              <a:t>    3 Fs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6573099" y="3810000"/>
            <a:ext cx="818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Y: 3 Ts</a:t>
            </a:r>
          </a:p>
          <a:p>
            <a:r>
              <a:rPr lang="en-US" sz="2000" dirty="0" smtClean="0"/>
              <a:t>    1 Fs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7716099" y="3810000"/>
            <a:ext cx="818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Y: 2 Ts</a:t>
            </a:r>
          </a:p>
          <a:p>
            <a:r>
              <a:rPr lang="en-US" sz="2000" dirty="0" smtClean="0"/>
              <a:t>    2 Fs</a:t>
            </a:r>
            <a:endParaRPr lang="en-US" sz="2000" dirty="0"/>
          </a:p>
        </p:txBody>
      </p:sp>
      <p:pic>
        <p:nvPicPr>
          <p:cNvPr id="38" name="Picture 37" descr="TP_t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9600" y="7086600"/>
            <a:ext cx="3250689" cy="533400"/>
          </a:xfrm>
          <a:prstGeom prst="rect">
            <a:avLst/>
          </a:prstGeom>
          <a:noFill/>
          <a:ln/>
          <a:effectLst/>
        </p:spPr>
      </p:pic>
      <p:pic>
        <p:nvPicPr>
          <p:cNvPr id="44" name="Picture 43" descr="TP_t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3733800" y="4800601"/>
            <a:ext cx="5330952" cy="439021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3733800" y="5486400"/>
            <a:ext cx="5334000" cy="422663"/>
          </a:xfrm>
          <a:prstGeom prst="rect">
            <a:avLst/>
          </a:prstGeom>
          <a:noFill/>
          <a:ln/>
          <a:effectLst/>
        </p:spPr>
      </p:pic>
      <p:cxnSp>
        <p:nvCxnSpPr>
          <p:cNvPr id="47" name="Straight Connector 46"/>
          <p:cNvCxnSpPr/>
          <p:nvPr/>
        </p:nvCxnSpPr>
        <p:spPr>
          <a:xfrm flipV="1">
            <a:off x="4985656" y="4844142"/>
            <a:ext cx="1752600" cy="381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 descr="TP_t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4038600" y="6248400"/>
            <a:ext cx="2534558" cy="381000"/>
          </a:xfrm>
          <a:prstGeom prst="rect">
            <a:avLst/>
          </a:prstGeom>
          <a:noFill/>
          <a:ln/>
          <a:effectLst/>
        </p:spPr>
      </p:pic>
      <p:pic>
        <p:nvPicPr>
          <p:cNvPr id="30" name="Picture 29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730202" y="1502230"/>
            <a:ext cx="8032798" cy="449079"/>
          </a:xfrm>
          <a:prstGeom prst="rect">
            <a:avLst/>
          </a:prstGeom>
          <a:noFill/>
          <a:ln/>
          <a:effectLst/>
        </p:spPr>
      </p:pic>
      <p:sp>
        <p:nvSpPr>
          <p:cNvPr id="31" name="Left Brace 30"/>
          <p:cNvSpPr/>
          <p:nvPr/>
        </p:nvSpPr>
        <p:spPr>
          <a:xfrm rot="16200000">
            <a:off x="7911194" y="5010150"/>
            <a:ext cx="190500" cy="20574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888698" y="609600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&gt; 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How to learn a decision tree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sz="2800" dirty="0" smtClean="0"/>
              <a:t>Top-down induction [</a:t>
            </a:r>
            <a:r>
              <a:rPr lang="en-US" sz="2800" dirty="0" smtClean="0"/>
              <a:t>ID3]</a:t>
            </a:r>
            <a:endParaRPr lang="en-US" sz="2800" dirty="0" smtClean="0"/>
          </a:p>
          <a:p>
            <a:pPr>
              <a:buNone/>
            </a:pP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print"/>
          <a:srcRect l="6494" t="23383" r="6926" b="36691"/>
          <a:stretch>
            <a:fillRect/>
          </a:stretch>
        </p:blipFill>
        <p:spPr bwMode="auto">
          <a:xfrm>
            <a:off x="91722" y="2362200"/>
            <a:ext cx="606777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172200" y="2743200"/>
            <a:ext cx="2971800" cy="2590800"/>
            <a:chOff x="384" y="1584"/>
            <a:chExt cx="2451" cy="1694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2D1993"/>
                  </a:solidFill>
                </a:rPr>
                <a:t>Refund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2D1993"/>
                  </a:solidFill>
                </a:rPr>
                <a:t>MarSt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2D1993"/>
                  </a:solidFill>
                </a:rPr>
                <a:t>TaxInc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781" y="3040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NO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1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425" y="2042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NO</a:t>
              </a:r>
              <a:endParaRPr lang="en-US" sz="1400" b="0">
                <a:solidFill>
                  <a:srgbClr val="00FFFF"/>
                </a:solidFill>
              </a:endParaRPr>
            </a:p>
          </p:txBody>
        </p:sp>
        <p:sp>
          <p:nvSpPr>
            <p:cNvPr id="23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2237" y="2558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800000"/>
                  </a:solidFill>
                </a:rPr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444" y="1750"/>
              <a:ext cx="34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1584" y="1750"/>
              <a:ext cx="32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/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7" name="Text Box 23"/>
            <p:cNvSpPr txBox="1">
              <a:spLocks noChangeArrowheads="1"/>
            </p:cNvSpPr>
            <p:nvPr/>
          </p:nvSpPr>
          <p:spPr bwMode="auto">
            <a:xfrm>
              <a:off x="2162" y="2232"/>
              <a:ext cx="67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Married</a:t>
              </a:r>
              <a:r>
                <a:rPr lang="en-US" sz="1400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8" name="Text Box 24"/>
            <p:cNvSpPr txBox="1">
              <a:spLocks noChangeArrowheads="1"/>
            </p:cNvSpPr>
            <p:nvPr/>
          </p:nvSpPr>
          <p:spPr bwMode="auto">
            <a:xfrm>
              <a:off x="968" y="2250"/>
              <a:ext cx="51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 smtClean="0"/>
                <a:t>Single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670" y="2749"/>
              <a:ext cx="39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 smtClean="0"/>
                <a:t>Low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1760" y="2749"/>
              <a:ext cx="42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 smtClean="0"/>
                <a:t>High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</p:grpSp>
      <p:pic>
        <p:nvPicPr>
          <p:cNvPr id="32" name="Picture 3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47504" y="2928258"/>
            <a:ext cx="254899" cy="203003"/>
          </a:xfrm>
          <a:prstGeom prst="rect">
            <a:avLst/>
          </a:prstGeom>
          <a:noFill/>
          <a:ln/>
          <a:effectLst/>
        </p:spPr>
      </p:pic>
      <p:pic>
        <p:nvPicPr>
          <p:cNvPr id="33" name="Picture 3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443271" y="3356625"/>
            <a:ext cx="254899" cy="203003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608043" y="3792053"/>
            <a:ext cx="254899" cy="203003"/>
          </a:xfrm>
          <a:prstGeom prst="rect">
            <a:avLst/>
          </a:prstGeom>
          <a:noFill/>
          <a:ln/>
          <a:effectLst/>
        </p:spPr>
      </p:pic>
      <p:sp>
        <p:nvSpPr>
          <p:cNvPr id="6" name="TextBox 5"/>
          <p:cNvSpPr txBox="1"/>
          <p:nvPr/>
        </p:nvSpPr>
        <p:spPr>
          <a:xfrm>
            <a:off x="350541" y="5486400"/>
            <a:ext cx="75259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    (steps 1-5) after removing current feature</a:t>
            </a:r>
          </a:p>
          <a:p>
            <a:endParaRPr lang="en-US" sz="2000" dirty="0"/>
          </a:p>
          <a:p>
            <a:r>
              <a:rPr lang="en-US" sz="2000" dirty="0" smtClean="0"/>
              <a:t>6. When all features exhausted, assign majority label to the leaf node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1219200" y="3994090"/>
            <a:ext cx="2120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(Discrete features)</a:t>
            </a:r>
            <a:endParaRPr lang="en-US" sz="20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3469260" y="2867328"/>
            <a:ext cx="990600" cy="304800"/>
            <a:chOff x="3469260" y="2867328"/>
            <a:chExt cx="990600" cy="304800"/>
          </a:xfrm>
        </p:grpSpPr>
        <p:sp>
          <p:nvSpPr>
            <p:cNvPr id="38" name="Rectangle 37"/>
            <p:cNvSpPr/>
            <p:nvPr/>
          </p:nvSpPr>
          <p:spPr>
            <a:xfrm>
              <a:off x="3469260" y="2867328"/>
              <a:ext cx="9906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Picture 38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2939042"/>
              <a:ext cx="799631" cy="194302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40" name="Group 39"/>
          <p:cNvGrpSpPr/>
          <p:nvPr/>
        </p:nvGrpSpPr>
        <p:grpSpPr>
          <a:xfrm>
            <a:off x="3028360" y="3284274"/>
            <a:ext cx="990600" cy="304800"/>
            <a:chOff x="3469260" y="2867328"/>
            <a:chExt cx="990600" cy="304800"/>
          </a:xfrm>
        </p:grpSpPr>
        <p:sp>
          <p:nvSpPr>
            <p:cNvPr id="41" name="Rectangle 40"/>
            <p:cNvSpPr/>
            <p:nvPr/>
          </p:nvSpPr>
          <p:spPr>
            <a:xfrm>
              <a:off x="3469260" y="2867328"/>
              <a:ext cx="9906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Picture 41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2939042"/>
              <a:ext cx="799631" cy="194302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31" name="Rectangle 30"/>
          <p:cNvSpPr/>
          <p:nvPr/>
        </p:nvSpPr>
        <p:spPr>
          <a:xfrm>
            <a:off x="1676400" y="2819400"/>
            <a:ext cx="762000" cy="381000"/>
          </a:xfrm>
          <a:prstGeom prst="rect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13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How to learn a decision tree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sz="2800" dirty="0" smtClean="0"/>
              <a:t>Top-down induction [ID3, C4.5, </a:t>
            </a:r>
            <a:r>
              <a:rPr lang="en-US" sz="2800" dirty="0" smtClean="0"/>
              <a:t>C5, …</a:t>
            </a:r>
            <a:r>
              <a:rPr lang="en-US" sz="2800" dirty="0" smtClean="0"/>
              <a:t>]</a:t>
            </a:r>
          </a:p>
          <a:p>
            <a:pPr>
              <a:buNone/>
            </a:pP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print"/>
          <a:srcRect l="6494" t="23383" r="6926" b="36691"/>
          <a:stretch>
            <a:fillRect/>
          </a:stretch>
        </p:blipFill>
        <p:spPr bwMode="auto">
          <a:xfrm>
            <a:off x="91722" y="2362200"/>
            <a:ext cx="606777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302828" y="2743200"/>
            <a:ext cx="2971800" cy="2590800"/>
            <a:chOff x="384" y="1584"/>
            <a:chExt cx="2451" cy="1694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2D1993"/>
                  </a:solidFill>
                </a:rPr>
                <a:t>Refund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2D1993"/>
                  </a:solidFill>
                </a:rPr>
                <a:t>MarSt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2D1993"/>
                  </a:solidFill>
                </a:rPr>
                <a:t>TaxInc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781" y="3040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NO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1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425" y="2042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NO</a:t>
              </a:r>
              <a:endParaRPr lang="en-US" sz="1400" b="0">
                <a:solidFill>
                  <a:srgbClr val="00FFFF"/>
                </a:solidFill>
              </a:endParaRPr>
            </a:p>
          </p:txBody>
        </p:sp>
        <p:sp>
          <p:nvSpPr>
            <p:cNvPr id="23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2237" y="2558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800000"/>
                  </a:solidFill>
                </a:rPr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444" y="1750"/>
              <a:ext cx="34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1584" y="1750"/>
              <a:ext cx="32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/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7" name="Text Box 23"/>
            <p:cNvSpPr txBox="1">
              <a:spLocks noChangeArrowheads="1"/>
            </p:cNvSpPr>
            <p:nvPr/>
          </p:nvSpPr>
          <p:spPr bwMode="auto">
            <a:xfrm>
              <a:off x="2162" y="2232"/>
              <a:ext cx="67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Married</a:t>
              </a:r>
              <a:r>
                <a:rPr lang="en-US" sz="1400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8" name="Text Box 24"/>
            <p:cNvSpPr txBox="1">
              <a:spLocks noChangeArrowheads="1"/>
            </p:cNvSpPr>
            <p:nvPr/>
          </p:nvSpPr>
          <p:spPr bwMode="auto">
            <a:xfrm>
              <a:off x="785" y="2250"/>
              <a:ext cx="1114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Single, Divorced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581" y="2749"/>
              <a:ext cx="48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&lt; 80K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1699" y="2749"/>
              <a:ext cx="48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&gt; 80K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</p:grpSp>
      <p:pic>
        <p:nvPicPr>
          <p:cNvPr id="32" name="Picture 3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47504" y="2928258"/>
            <a:ext cx="254899" cy="203003"/>
          </a:xfrm>
          <a:prstGeom prst="rect">
            <a:avLst/>
          </a:prstGeom>
          <a:noFill/>
          <a:ln/>
          <a:effectLst/>
        </p:spPr>
      </p:pic>
      <p:pic>
        <p:nvPicPr>
          <p:cNvPr id="33" name="Picture 3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443271" y="3356625"/>
            <a:ext cx="254899" cy="203003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608043" y="3792053"/>
            <a:ext cx="254899" cy="203003"/>
          </a:xfrm>
          <a:prstGeom prst="rect">
            <a:avLst/>
          </a:prstGeom>
          <a:noFill/>
          <a:ln/>
          <a:effectLst/>
        </p:spPr>
      </p:pic>
      <p:sp>
        <p:nvSpPr>
          <p:cNvPr id="31" name="TextBox 30"/>
          <p:cNvSpPr txBox="1"/>
          <p:nvPr/>
        </p:nvSpPr>
        <p:spPr>
          <a:xfrm>
            <a:off x="289783" y="5638800"/>
            <a:ext cx="43156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6. Prune back tree to reduce </a:t>
            </a:r>
            <a:r>
              <a:rPr lang="en-US" sz="2000" dirty="0" err="1" smtClean="0"/>
              <a:t>overfitting</a:t>
            </a:r>
            <a:endParaRPr lang="en-US" sz="2000" dirty="0" smtClean="0"/>
          </a:p>
          <a:p>
            <a:endParaRPr lang="en-US" sz="1000" dirty="0"/>
          </a:p>
          <a:p>
            <a:r>
              <a:rPr lang="en-US" sz="2000" dirty="0" smtClean="0"/>
              <a:t>7. </a:t>
            </a:r>
            <a:r>
              <a:rPr lang="en-US" sz="2000" dirty="0"/>
              <a:t>A</a:t>
            </a:r>
            <a:r>
              <a:rPr lang="en-US" sz="2000" dirty="0" smtClean="0"/>
              <a:t>ssign </a:t>
            </a:r>
            <a:r>
              <a:rPr lang="en-US" sz="2000" dirty="0"/>
              <a:t>majority label to the leaf node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828800" y="2286000"/>
            <a:ext cx="738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C4.5</a:t>
            </a:r>
            <a:endParaRPr lang="en-US" sz="2400" dirty="0"/>
          </a:p>
        </p:txBody>
      </p:sp>
      <p:grpSp>
        <p:nvGrpSpPr>
          <p:cNvPr id="23553" name="Group 23552"/>
          <p:cNvGrpSpPr/>
          <p:nvPr/>
        </p:nvGrpSpPr>
        <p:grpSpPr>
          <a:xfrm>
            <a:off x="3469260" y="2867328"/>
            <a:ext cx="990600" cy="304800"/>
            <a:chOff x="3469260" y="2867328"/>
            <a:chExt cx="990600" cy="304800"/>
          </a:xfrm>
        </p:grpSpPr>
        <p:sp>
          <p:nvSpPr>
            <p:cNvPr id="23552" name="Rectangle 23551"/>
            <p:cNvSpPr/>
            <p:nvPr/>
          </p:nvSpPr>
          <p:spPr>
            <a:xfrm>
              <a:off x="3469260" y="2867328"/>
              <a:ext cx="9906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2939042"/>
              <a:ext cx="799631" cy="194302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40" name="Group 39"/>
          <p:cNvGrpSpPr/>
          <p:nvPr/>
        </p:nvGrpSpPr>
        <p:grpSpPr>
          <a:xfrm>
            <a:off x="3028360" y="3284274"/>
            <a:ext cx="990600" cy="304800"/>
            <a:chOff x="3469260" y="2867328"/>
            <a:chExt cx="990600" cy="304800"/>
          </a:xfrm>
        </p:grpSpPr>
        <p:sp>
          <p:nvSpPr>
            <p:cNvPr id="41" name="Rectangle 40"/>
            <p:cNvSpPr/>
            <p:nvPr/>
          </p:nvSpPr>
          <p:spPr>
            <a:xfrm>
              <a:off x="3469260" y="2867328"/>
              <a:ext cx="9906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Picture 41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2939042"/>
              <a:ext cx="799631" cy="194302"/>
            </a:xfrm>
            <a:prstGeom prst="rect">
              <a:avLst/>
            </a:prstGeom>
            <a:solidFill>
              <a:schemeClr val="bg1"/>
            </a:solidFill>
          </p:spPr>
        </p:pic>
      </p:grpSp>
      <p:pic>
        <p:nvPicPr>
          <p:cNvPr id="23556" name="Picture 2355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3789456"/>
            <a:ext cx="5562600" cy="24121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5" name="Rectangle 44"/>
          <p:cNvSpPr/>
          <p:nvPr/>
        </p:nvSpPr>
        <p:spPr>
          <a:xfrm>
            <a:off x="1117600" y="3708400"/>
            <a:ext cx="762000" cy="381000"/>
          </a:xfrm>
          <a:prstGeom prst="rect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09600" y="5638800"/>
            <a:ext cx="1676400" cy="381000"/>
          </a:xfrm>
          <a:prstGeom prst="rect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676400" y="2819400"/>
            <a:ext cx="762000" cy="381000"/>
          </a:xfrm>
          <a:prstGeom prst="rect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Handling continuous </a:t>
            </a:r>
            <a:r>
              <a:rPr lang="en-US" b="1" dirty="0" smtClean="0">
                <a:solidFill>
                  <a:srgbClr val="C00000"/>
                </a:solidFill>
              </a:rPr>
              <a:t>features (C4.5)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1" y="1752600"/>
            <a:ext cx="85344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Convert continuous features into discrete by setting a threshold.</a:t>
            </a:r>
          </a:p>
          <a:p>
            <a:endParaRPr lang="en-US" sz="2400" dirty="0"/>
          </a:p>
          <a:p>
            <a:r>
              <a:rPr lang="en-US" sz="2400" dirty="0" smtClean="0"/>
              <a:t>What threshold to pick?</a:t>
            </a:r>
          </a:p>
          <a:p>
            <a:endParaRPr lang="en-US" sz="2400" dirty="0"/>
          </a:p>
          <a:p>
            <a:r>
              <a:rPr lang="en-US" sz="2400" dirty="0" smtClean="0"/>
              <a:t>Search for best one as per information gain. Infinitely many??</a:t>
            </a:r>
          </a:p>
          <a:p>
            <a:endParaRPr lang="en-US" sz="2400" dirty="0"/>
          </a:p>
          <a:p>
            <a:r>
              <a:rPr lang="en-US" sz="2400" dirty="0" smtClean="0"/>
              <a:t>Don’t need to search over more than ~ n (number of training data),e.g. say 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takes values x</a:t>
            </a:r>
            <a:r>
              <a:rPr lang="en-US" sz="2400" baseline="-25000" dirty="0" smtClean="0"/>
              <a:t>1</a:t>
            </a:r>
            <a:r>
              <a:rPr lang="en-US" sz="2400" baseline="30000" dirty="0" smtClean="0"/>
              <a:t>(1)</a:t>
            </a:r>
            <a:r>
              <a:rPr lang="en-US" sz="2400" dirty="0" smtClean="0"/>
              <a:t>, x</a:t>
            </a:r>
            <a:r>
              <a:rPr lang="en-US" sz="2400" baseline="-25000" dirty="0" smtClean="0"/>
              <a:t>1</a:t>
            </a:r>
            <a:r>
              <a:rPr lang="en-US" sz="2400" baseline="30000" dirty="0" smtClean="0"/>
              <a:t>(2)</a:t>
            </a:r>
            <a:r>
              <a:rPr lang="en-US" sz="2400" dirty="0" smtClean="0"/>
              <a:t>, … , x</a:t>
            </a:r>
            <a:r>
              <a:rPr lang="en-US" sz="2400" baseline="-25000" dirty="0" smtClean="0"/>
              <a:t>1</a:t>
            </a:r>
            <a:r>
              <a:rPr lang="en-US" sz="2400" baseline="30000" dirty="0" smtClean="0"/>
              <a:t>(n)</a:t>
            </a:r>
            <a:r>
              <a:rPr lang="en-US" sz="2400" dirty="0" smtClean="0"/>
              <a:t> in the training set. Then possible thresholds are</a:t>
            </a:r>
          </a:p>
          <a:p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[x</a:t>
            </a:r>
            <a:r>
              <a:rPr lang="en-US" sz="2400" baseline="-25000" dirty="0" smtClean="0"/>
              <a:t>1</a:t>
            </a:r>
            <a:r>
              <a:rPr lang="en-US" sz="2400" baseline="30000" dirty="0"/>
              <a:t>(1</a:t>
            </a:r>
            <a:r>
              <a:rPr lang="en-US" sz="2400" baseline="30000" dirty="0" smtClean="0"/>
              <a:t>) </a:t>
            </a:r>
            <a:r>
              <a:rPr lang="en-US" sz="2400" dirty="0" smtClean="0"/>
              <a:t>+ </a:t>
            </a:r>
            <a:r>
              <a:rPr lang="en-US" sz="2400" dirty="0"/>
              <a:t>x</a:t>
            </a:r>
            <a:r>
              <a:rPr lang="en-US" sz="2400" baseline="-25000" dirty="0"/>
              <a:t>1</a:t>
            </a:r>
            <a:r>
              <a:rPr lang="en-US" sz="2400" baseline="30000" dirty="0"/>
              <a:t>(2</a:t>
            </a:r>
            <a:r>
              <a:rPr lang="en-US" sz="2400" baseline="30000" dirty="0" smtClean="0"/>
              <a:t>)</a:t>
            </a:r>
            <a:r>
              <a:rPr lang="en-US" sz="2400" dirty="0" smtClean="0"/>
              <a:t>]/2, </a:t>
            </a:r>
            <a:r>
              <a:rPr lang="en-US" sz="2400" dirty="0"/>
              <a:t>[x</a:t>
            </a:r>
            <a:r>
              <a:rPr lang="en-US" sz="2400" baseline="-25000" dirty="0"/>
              <a:t>1</a:t>
            </a:r>
            <a:r>
              <a:rPr lang="en-US" sz="2400" baseline="30000" dirty="0" smtClean="0"/>
              <a:t>(2) </a:t>
            </a:r>
            <a:r>
              <a:rPr lang="en-US" sz="2400" dirty="0"/>
              <a:t>+ x</a:t>
            </a:r>
            <a:r>
              <a:rPr lang="en-US" sz="2400" baseline="-25000" dirty="0"/>
              <a:t>1</a:t>
            </a:r>
            <a:r>
              <a:rPr lang="en-US" sz="2400" baseline="30000" dirty="0" smtClean="0"/>
              <a:t>(3)</a:t>
            </a:r>
            <a:r>
              <a:rPr lang="en-US" sz="2400" dirty="0"/>
              <a:t>]/</a:t>
            </a:r>
            <a:r>
              <a:rPr lang="en-US" sz="2400" dirty="0" smtClean="0"/>
              <a:t>2, … , </a:t>
            </a:r>
            <a:r>
              <a:rPr lang="en-US" sz="2400" dirty="0"/>
              <a:t>[x</a:t>
            </a:r>
            <a:r>
              <a:rPr lang="en-US" sz="2400" baseline="-25000" dirty="0"/>
              <a:t>1</a:t>
            </a:r>
            <a:r>
              <a:rPr lang="en-US" sz="2400" baseline="30000" dirty="0" smtClean="0"/>
              <a:t>(n-1) </a:t>
            </a:r>
            <a:r>
              <a:rPr lang="en-US" sz="2400" dirty="0"/>
              <a:t>+ x</a:t>
            </a:r>
            <a:r>
              <a:rPr lang="en-US" sz="2400" baseline="-25000" dirty="0"/>
              <a:t>1</a:t>
            </a:r>
            <a:r>
              <a:rPr lang="en-US" sz="2400" baseline="30000" dirty="0" smtClean="0"/>
              <a:t>(n)</a:t>
            </a:r>
            <a:r>
              <a:rPr lang="en-US" sz="2400" dirty="0"/>
              <a:t>]/2</a:t>
            </a:r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61853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Dyadi</a:t>
            </a:r>
            <a:r>
              <a:rPr lang="en-US" b="1" dirty="0" smtClean="0">
                <a:solidFill>
                  <a:srgbClr val="C00000"/>
                </a:solidFill>
              </a:rPr>
              <a:t>c decision trees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(split on mid</a:t>
            </a:r>
            <a:r>
              <a:rPr lang="en-US" sz="3600" b="1" dirty="0" smtClean="0">
                <a:solidFill>
                  <a:srgbClr val="C00000"/>
                </a:solidFill>
              </a:rPr>
              <a:t>-points of features)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4119"/>
            <a:ext cx="9144000" cy="390088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16200000">
            <a:off x="470876" y="3278067"/>
            <a:ext cx="228600" cy="304800"/>
          </a:xfrm>
          <a:prstGeom prst="rect">
            <a:avLst/>
          </a:prstGeom>
          <a:solidFill>
            <a:schemeClr val="bg1">
              <a:lumMod val="85000"/>
              <a:alpha val="44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17755" y="3639845"/>
            <a:ext cx="109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eature  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78588" y="5535244"/>
            <a:ext cx="228600" cy="304800"/>
          </a:xfrm>
          <a:prstGeom prst="rect">
            <a:avLst/>
          </a:prstGeom>
          <a:solidFill>
            <a:schemeClr val="bg1">
              <a:lumMod val="85000"/>
              <a:alpha val="44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5486400"/>
            <a:ext cx="109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eature  1</a:t>
            </a:r>
            <a:endParaRPr lang="en-US" dirty="0"/>
          </a:p>
        </p:txBody>
      </p:sp>
      <p:sp>
        <p:nvSpPr>
          <p:cNvPr id="13" name="Oval 144"/>
          <p:cNvSpPr>
            <a:spLocks noChangeArrowheads="1"/>
          </p:cNvSpPr>
          <p:nvPr/>
        </p:nvSpPr>
        <p:spPr bwMode="auto">
          <a:xfrm>
            <a:off x="2053186" y="25146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44"/>
          <p:cNvSpPr>
            <a:spLocks noChangeArrowheads="1"/>
          </p:cNvSpPr>
          <p:nvPr/>
        </p:nvSpPr>
        <p:spPr bwMode="auto">
          <a:xfrm>
            <a:off x="2205586" y="26670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4"/>
          <p:cNvSpPr>
            <a:spLocks noChangeArrowheads="1"/>
          </p:cNvSpPr>
          <p:nvPr/>
        </p:nvSpPr>
        <p:spPr bwMode="auto">
          <a:xfrm>
            <a:off x="1905000" y="28194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144"/>
          <p:cNvSpPr>
            <a:spLocks noChangeArrowheads="1"/>
          </p:cNvSpPr>
          <p:nvPr/>
        </p:nvSpPr>
        <p:spPr bwMode="auto">
          <a:xfrm>
            <a:off x="1371600" y="28194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44"/>
          <p:cNvSpPr>
            <a:spLocks noChangeArrowheads="1"/>
          </p:cNvSpPr>
          <p:nvPr/>
        </p:nvSpPr>
        <p:spPr bwMode="auto">
          <a:xfrm>
            <a:off x="1600200" y="25146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44"/>
          <p:cNvSpPr>
            <a:spLocks noChangeArrowheads="1"/>
          </p:cNvSpPr>
          <p:nvPr/>
        </p:nvSpPr>
        <p:spPr bwMode="auto">
          <a:xfrm>
            <a:off x="2133600" y="29492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44"/>
          <p:cNvSpPr>
            <a:spLocks noChangeArrowheads="1"/>
          </p:cNvSpPr>
          <p:nvPr/>
        </p:nvSpPr>
        <p:spPr bwMode="auto">
          <a:xfrm>
            <a:off x="2436764" y="28194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44"/>
          <p:cNvSpPr>
            <a:spLocks noChangeArrowheads="1"/>
          </p:cNvSpPr>
          <p:nvPr/>
        </p:nvSpPr>
        <p:spPr bwMode="auto">
          <a:xfrm>
            <a:off x="1143000" y="25146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44"/>
          <p:cNvSpPr>
            <a:spLocks noChangeArrowheads="1"/>
          </p:cNvSpPr>
          <p:nvPr/>
        </p:nvSpPr>
        <p:spPr bwMode="auto">
          <a:xfrm>
            <a:off x="1598564" y="30480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144"/>
          <p:cNvSpPr>
            <a:spLocks noChangeArrowheads="1"/>
          </p:cNvSpPr>
          <p:nvPr/>
        </p:nvSpPr>
        <p:spPr bwMode="auto">
          <a:xfrm>
            <a:off x="1905000" y="31016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144"/>
          <p:cNvSpPr>
            <a:spLocks noChangeArrowheads="1"/>
          </p:cNvSpPr>
          <p:nvPr/>
        </p:nvSpPr>
        <p:spPr bwMode="auto">
          <a:xfrm>
            <a:off x="1141364" y="29492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144"/>
          <p:cNvSpPr>
            <a:spLocks noChangeArrowheads="1"/>
          </p:cNvSpPr>
          <p:nvPr/>
        </p:nvSpPr>
        <p:spPr bwMode="auto">
          <a:xfrm>
            <a:off x="3274964" y="28194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144"/>
          <p:cNvSpPr>
            <a:spLocks noChangeArrowheads="1"/>
          </p:cNvSpPr>
          <p:nvPr/>
        </p:nvSpPr>
        <p:spPr bwMode="auto">
          <a:xfrm>
            <a:off x="3503564" y="29492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144"/>
          <p:cNvSpPr>
            <a:spLocks noChangeArrowheads="1"/>
          </p:cNvSpPr>
          <p:nvPr/>
        </p:nvSpPr>
        <p:spPr bwMode="auto">
          <a:xfrm>
            <a:off x="3274964" y="25908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144"/>
          <p:cNvSpPr>
            <a:spLocks noChangeArrowheads="1"/>
          </p:cNvSpPr>
          <p:nvPr/>
        </p:nvSpPr>
        <p:spPr bwMode="auto">
          <a:xfrm>
            <a:off x="3808364" y="28194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144"/>
          <p:cNvSpPr>
            <a:spLocks noChangeArrowheads="1"/>
          </p:cNvSpPr>
          <p:nvPr/>
        </p:nvSpPr>
        <p:spPr bwMode="auto">
          <a:xfrm>
            <a:off x="3579764" y="24384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Oval 144"/>
          <p:cNvSpPr>
            <a:spLocks noChangeArrowheads="1"/>
          </p:cNvSpPr>
          <p:nvPr/>
        </p:nvSpPr>
        <p:spPr bwMode="auto">
          <a:xfrm>
            <a:off x="3503564" y="27432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Oval 144"/>
          <p:cNvSpPr>
            <a:spLocks noChangeArrowheads="1"/>
          </p:cNvSpPr>
          <p:nvPr/>
        </p:nvSpPr>
        <p:spPr bwMode="auto">
          <a:xfrm>
            <a:off x="3655964" y="29492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Oval 144"/>
          <p:cNvSpPr>
            <a:spLocks noChangeArrowheads="1"/>
          </p:cNvSpPr>
          <p:nvPr/>
        </p:nvSpPr>
        <p:spPr bwMode="auto">
          <a:xfrm>
            <a:off x="3046364" y="31016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Oval 144"/>
          <p:cNvSpPr>
            <a:spLocks noChangeArrowheads="1"/>
          </p:cNvSpPr>
          <p:nvPr/>
        </p:nvSpPr>
        <p:spPr bwMode="auto">
          <a:xfrm>
            <a:off x="2436764" y="46256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Oval 144"/>
          <p:cNvSpPr>
            <a:spLocks noChangeArrowheads="1"/>
          </p:cNvSpPr>
          <p:nvPr/>
        </p:nvSpPr>
        <p:spPr bwMode="auto">
          <a:xfrm>
            <a:off x="2741564" y="46256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Oval 144"/>
          <p:cNvSpPr>
            <a:spLocks noChangeArrowheads="1"/>
          </p:cNvSpPr>
          <p:nvPr/>
        </p:nvSpPr>
        <p:spPr bwMode="auto">
          <a:xfrm>
            <a:off x="2589164" y="47018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Oval 144"/>
          <p:cNvSpPr>
            <a:spLocks noChangeArrowheads="1"/>
          </p:cNvSpPr>
          <p:nvPr/>
        </p:nvSpPr>
        <p:spPr bwMode="auto">
          <a:xfrm>
            <a:off x="2893964" y="49304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Oval 144"/>
          <p:cNvSpPr>
            <a:spLocks noChangeArrowheads="1"/>
          </p:cNvSpPr>
          <p:nvPr/>
        </p:nvSpPr>
        <p:spPr bwMode="auto">
          <a:xfrm>
            <a:off x="3122564" y="50828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Oval 144"/>
          <p:cNvSpPr>
            <a:spLocks noChangeArrowheads="1"/>
          </p:cNvSpPr>
          <p:nvPr/>
        </p:nvSpPr>
        <p:spPr bwMode="auto">
          <a:xfrm>
            <a:off x="3351164" y="50828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Oval 144"/>
          <p:cNvSpPr>
            <a:spLocks noChangeArrowheads="1"/>
          </p:cNvSpPr>
          <p:nvPr/>
        </p:nvSpPr>
        <p:spPr bwMode="auto">
          <a:xfrm>
            <a:off x="3274964" y="51590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Oval 144"/>
          <p:cNvSpPr>
            <a:spLocks noChangeArrowheads="1"/>
          </p:cNvSpPr>
          <p:nvPr/>
        </p:nvSpPr>
        <p:spPr bwMode="auto">
          <a:xfrm>
            <a:off x="3046364" y="48768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Oval 144"/>
          <p:cNvSpPr>
            <a:spLocks noChangeArrowheads="1"/>
          </p:cNvSpPr>
          <p:nvPr/>
        </p:nvSpPr>
        <p:spPr bwMode="auto">
          <a:xfrm>
            <a:off x="2971800" y="46482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Oval 144"/>
          <p:cNvSpPr>
            <a:spLocks noChangeArrowheads="1"/>
          </p:cNvSpPr>
          <p:nvPr/>
        </p:nvSpPr>
        <p:spPr bwMode="auto">
          <a:xfrm>
            <a:off x="3351164" y="47244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Oval 144"/>
          <p:cNvSpPr>
            <a:spLocks noChangeArrowheads="1"/>
          </p:cNvSpPr>
          <p:nvPr/>
        </p:nvSpPr>
        <p:spPr bwMode="auto">
          <a:xfrm>
            <a:off x="3579764" y="50828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Oval 144"/>
          <p:cNvSpPr>
            <a:spLocks noChangeArrowheads="1"/>
          </p:cNvSpPr>
          <p:nvPr/>
        </p:nvSpPr>
        <p:spPr bwMode="auto">
          <a:xfrm>
            <a:off x="3579764" y="48006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Oval 144"/>
          <p:cNvSpPr>
            <a:spLocks noChangeArrowheads="1"/>
          </p:cNvSpPr>
          <p:nvPr/>
        </p:nvSpPr>
        <p:spPr bwMode="auto">
          <a:xfrm>
            <a:off x="3732164" y="44958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Oval 144"/>
          <p:cNvSpPr>
            <a:spLocks noChangeArrowheads="1"/>
          </p:cNvSpPr>
          <p:nvPr/>
        </p:nvSpPr>
        <p:spPr bwMode="auto">
          <a:xfrm>
            <a:off x="3884564" y="51590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Oval 144"/>
          <p:cNvSpPr>
            <a:spLocks noChangeArrowheads="1"/>
          </p:cNvSpPr>
          <p:nvPr/>
        </p:nvSpPr>
        <p:spPr bwMode="auto">
          <a:xfrm>
            <a:off x="3351164" y="44732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Oval 144"/>
          <p:cNvSpPr>
            <a:spLocks noChangeArrowheads="1"/>
          </p:cNvSpPr>
          <p:nvPr/>
        </p:nvSpPr>
        <p:spPr bwMode="auto">
          <a:xfrm>
            <a:off x="3810000" y="47244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Oval 144"/>
          <p:cNvSpPr>
            <a:spLocks noChangeArrowheads="1"/>
          </p:cNvSpPr>
          <p:nvPr/>
        </p:nvSpPr>
        <p:spPr bwMode="auto">
          <a:xfrm>
            <a:off x="2819400" y="50828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Oval 144"/>
          <p:cNvSpPr>
            <a:spLocks noChangeArrowheads="1"/>
          </p:cNvSpPr>
          <p:nvPr/>
        </p:nvSpPr>
        <p:spPr bwMode="auto">
          <a:xfrm>
            <a:off x="2589164" y="49530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Oval 144"/>
          <p:cNvSpPr>
            <a:spLocks noChangeArrowheads="1"/>
          </p:cNvSpPr>
          <p:nvPr/>
        </p:nvSpPr>
        <p:spPr bwMode="auto">
          <a:xfrm>
            <a:off x="2590800" y="51590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Oval 144"/>
          <p:cNvSpPr>
            <a:spLocks noChangeArrowheads="1"/>
          </p:cNvSpPr>
          <p:nvPr/>
        </p:nvSpPr>
        <p:spPr bwMode="auto">
          <a:xfrm>
            <a:off x="2209800" y="50828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Oval 144"/>
          <p:cNvSpPr>
            <a:spLocks noChangeArrowheads="1"/>
          </p:cNvSpPr>
          <p:nvPr/>
        </p:nvSpPr>
        <p:spPr bwMode="auto">
          <a:xfrm>
            <a:off x="1905000" y="49530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Oval 144"/>
          <p:cNvSpPr>
            <a:spLocks noChangeArrowheads="1"/>
          </p:cNvSpPr>
          <p:nvPr/>
        </p:nvSpPr>
        <p:spPr bwMode="auto">
          <a:xfrm>
            <a:off x="1981200" y="51590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Oval 144"/>
          <p:cNvSpPr>
            <a:spLocks noChangeArrowheads="1"/>
          </p:cNvSpPr>
          <p:nvPr/>
        </p:nvSpPr>
        <p:spPr bwMode="auto">
          <a:xfrm>
            <a:off x="1752600" y="50828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Oval 144"/>
          <p:cNvSpPr>
            <a:spLocks noChangeArrowheads="1"/>
          </p:cNvSpPr>
          <p:nvPr/>
        </p:nvSpPr>
        <p:spPr bwMode="auto">
          <a:xfrm>
            <a:off x="1600200" y="5235245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Oval 144"/>
          <p:cNvSpPr>
            <a:spLocks noChangeArrowheads="1"/>
          </p:cNvSpPr>
          <p:nvPr/>
        </p:nvSpPr>
        <p:spPr bwMode="auto">
          <a:xfrm>
            <a:off x="1524000" y="49530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Oval 144"/>
          <p:cNvSpPr>
            <a:spLocks noChangeArrowheads="1"/>
          </p:cNvSpPr>
          <p:nvPr/>
        </p:nvSpPr>
        <p:spPr bwMode="auto">
          <a:xfrm>
            <a:off x="1371600" y="51054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Oval 144"/>
          <p:cNvSpPr>
            <a:spLocks noChangeArrowheads="1"/>
          </p:cNvSpPr>
          <p:nvPr/>
        </p:nvSpPr>
        <p:spPr bwMode="auto">
          <a:xfrm>
            <a:off x="1066800" y="51816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Oval 144"/>
          <p:cNvSpPr>
            <a:spLocks noChangeArrowheads="1"/>
          </p:cNvSpPr>
          <p:nvPr/>
        </p:nvSpPr>
        <p:spPr bwMode="auto">
          <a:xfrm>
            <a:off x="2208164" y="48768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Oval 144"/>
          <p:cNvSpPr>
            <a:spLocks noChangeArrowheads="1"/>
          </p:cNvSpPr>
          <p:nvPr/>
        </p:nvSpPr>
        <p:spPr bwMode="auto">
          <a:xfrm>
            <a:off x="3732164" y="32004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Oval 144"/>
          <p:cNvSpPr>
            <a:spLocks noChangeArrowheads="1"/>
          </p:cNvSpPr>
          <p:nvPr/>
        </p:nvSpPr>
        <p:spPr bwMode="auto">
          <a:xfrm>
            <a:off x="1752600" y="33528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Oval 144"/>
          <p:cNvSpPr>
            <a:spLocks noChangeArrowheads="1"/>
          </p:cNvSpPr>
          <p:nvPr/>
        </p:nvSpPr>
        <p:spPr bwMode="auto">
          <a:xfrm>
            <a:off x="2741564" y="4191000"/>
            <a:ext cx="77836" cy="98755"/>
          </a:xfrm>
          <a:prstGeom prst="ellipse">
            <a:avLst/>
          </a:pr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Oval 111"/>
          <p:cNvSpPr>
            <a:spLocks noChangeArrowheads="1"/>
          </p:cNvSpPr>
          <p:nvPr/>
        </p:nvSpPr>
        <p:spPr bwMode="auto">
          <a:xfrm>
            <a:off x="2529757" y="3560848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Oval 111"/>
          <p:cNvSpPr>
            <a:spLocks noChangeArrowheads="1"/>
          </p:cNvSpPr>
          <p:nvPr/>
        </p:nvSpPr>
        <p:spPr bwMode="auto">
          <a:xfrm>
            <a:off x="2682157" y="3713248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Oval 111"/>
          <p:cNvSpPr>
            <a:spLocks noChangeArrowheads="1"/>
          </p:cNvSpPr>
          <p:nvPr/>
        </p:nvSpPr>
        <p:spPr bwMode="auto">
          <a:xfrm>
            <a:off x="2743200" y="3865648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Oval 111"/>
          <p:cNvSpPr>
            <a:spLocks noChangeArrowheads="1"/>
          </p:cNvSpPr>
          <p:nvPr/>
        </p:nvSpPr>
        <p:spPr bwMode="auto">
          <a:xfrm>
            <a:off x="2834557" y="3657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Oval 111"/>
          <p:cNvSpPr>
            <a:spLocks noChangeArrowheads="1"/>
          </p:cNvSpPr>
          <p:nvPr/>
        </p:nvSpPr>
        <p:spPr bwMode="auto">
          <a:xfrm>
            <a:off x="2834557" y="34290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Oval 111"/>
          <p:cNvSpPr>
            <a:spLocks noChangeArrowheads="1"/>
          </p:cNvSpPr>
          <p:nvPr/>
        </p:nvSpPr>
        <p:spPr bwMode="auto">
          <a:xfrm>
            <a:off x="2667000" y="32004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Oval 111"/>
          <p:cNvSpPr>
            <a:spLocks noChangeArrowheads="1"/>
          </p:cNvSpPr>
          <p:nvPr/>
        </p:nvSpPr>
        <p:spPr bwMode="auto">
          <a:xfrm>
            <a:off x="3046365" y="34290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Oval 111"/>
          <p:cNvSpPr>
            <a:spLocks noChangeArrowheads="1"/>
          </p:cNvSpPr>
          <p:nvPr/>
        </p:nvSpPr>
        <p:spPr bwMode="auto">
          <a:xfrm>
            <a:off x="2834557" y="2895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Oval 111"/>
          <p:cNvSpPr>
            <a:spLocks noChangeArrowheads="1"/>
          </p:cNvSpPr>
          <p:nvPr/>
        </p:nvSpPr>
        <p:spPr bwMode="auto">
          <a:xfrm>
            <a:off x="2667000" y="26670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Oval 111"/>
          <p:cNvSpPr>
            <a:spLocks noChangeArrowheads="1"/>
          </p:cNvSpPr>
          <p:nvPr/>
        </p:nvSpPr>
        <p:spPr bwMode="auto">
          <a:xfrm>
            <a:off x="2970165" y="2514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Oval 111"/>
          <p:cNvSpPr>
            <a:spLocks noChangeArrowheads="1"/>
          </p:cNvSpPr>
          <p:nvPr/>
        </p:nvSpPr>
        <p:spPr bwMode="auto">
          <a:xfrm>
            <a:off x="2893965" y="42460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Oval 111"/>
          <p:cNvSpPr>
            <a:spLocks noChangeArrowheads="1"/>
          </p:cNvSpPr>
          <p:nvPr/>
        </p:nvSpPr>
        <p:spPr bwMode="auto">
          <a:xfrm>
            <a:off x="3046365" y="39412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Oval 111"/>
          <p:cNvSpPr>
            <a:spLocks noChangeArrowheads="1"/>
          </p:cNvSpPr>
          <p:nvPr/>
        </p:nvSpPr>
        <p:spPr bwMode="auto">
          <a:xfrm>
            <a:off x="3274965" y="40936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Oval 111"/>
          <p:cNvSpPr>
            <a:spLocks noChangeArrowheads="1"/>
          </p:cNvSpPr>
          <p:nvPr/>
        </p:nvSpPr>
        <p:spPr bwMode="auto">
          <a:xfrm>
            <a:off x="3427365" y="38100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Oval 111"/>
          <p:cNvSpPr>
            <a:spLocks noChangeArrowheads="1"/>
          </p:cNvSpPr>
          <p:nvPr/>
        </p:nvSpPr>
        <p:spPr bwMode="auto">
          <a:xfrm>
            <a:off x="3122565" y="36364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Oval 111"/>
          <p:cNvSpPr>
            <a:spLocks noChangeArrowheads="1"/>
          </p:cNvSpPr>
          <p:nvPr/>
        </p:nvSpPr>
        <p:spPr bwMode="auto">
          <a:xfrm>
            <a:off x="3274965" y="34290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Oval 111"/>
          <p:cNvSpPr>
            <a:spLocks noChangeArrowheads="1"/>
          </p:cNvSpPr>
          <p:nvPr/>
        </p:nvSpPr>
        <p:spPr bwMode="auto">
          <a:xfrm>
            <a:off x="3732165" y="35052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Oval 111"/>
          <p:cNvSpPr>
            <a:spLocks noChangeArrowheads="1"/>
          </p:cNvSpPr>
          <p:nvPr/>
        </p:nvSpPr>
        <p:spPr bwMode="auto">
          <a:xfrm>
            <a:off x="3427365" y="3276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Oval 111"/>
          <p:cNvSpPr>
            <a:spLocks noChangeArrowheads="1"/>
          </p:cNvSpPr>
          <p:nvPr/>
        </p:nvSpPr>
        <p:spPr bwMode="auto">
          <a:xfrm>
            <a:off x="3427365" y="35814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Oval 111"/>
          <p:cNvSpPr>
            <a:spLocks noChangeArrowheads="1"/>
          </p:cNvSpPr>
          <p:nvPr/>
        </p:nvSpPr>
        <p:spPr bwMode="auto">
          <a:xfrm>
            <a:off x="3579765" y="40936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Oval 111"/>
          <p:cNvSpPr>
            <a:spLocks noChangeArrowheads="1"/>
          </p:cNvSpPr>
          <p:nvPr/>
        </p:nvSpPr>
        <p:spPr bwMode="auto">
          <a:xfrm>
            <a:off x="3808365" y="3865648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Oval 111"/>
          <p:cNvSpPr>
            <a:spLocks noChangeArrowheads="1"/>
          </p:cNvSpPr>
          <p:nvPr/>
        </p:nvSpPr>
        <p:spPr bwMode="auto">
          <a:xfrm>
            <a:off x="3122565" y="42460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Oval 111"/>
          <p:cNvSpPr>
            <a:spLocks noChangeArrowheads="1"/>
          </p:cNvSpPr>
          <p:nvPr/>
        </p:nvSpPr>
        <p:spPr bwMode="auto">
          <a:xfrm>
            <a:off x="3427365" y="42460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Oval 111"/>
          <p:cNvSpPr>
            <a:spLocks noChangeArrowheads="1"/>
          </p:cNvSpPr>
          <p:nvPr/>
        </p:nvSpPr>
        <p:spPr bwMode="auto">
          <a:xfrm>
            <a:off x="2590800" y="40174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Oval 111"/>
          <p:cNvSpPr>
            <a:spLocks noChangeArrowheads="1"/>
          </p:cNvSpPr>
          <p:nvPr/>
        </p:nvSpPr>
        <p:spPr bwMode="auto">
          <a:xfrm>
            <a:off x="3808365" y="42460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Oval 111"/>
          <p:cNvSpPr>
            <a:spLocks noChangeArrowheads="1"/>
          </p:cNvSpPr>
          <p:nvPr/>
        </p:nvSpPr>
        <p:spPr bwMode="auto">
          <a:xfrm>
            <a:off x="2834557" y="47032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Oval 111"/>
          <p:cNvSpPr>
            <a:spLocks noChangeArrowheads="1"/>
          </p:cNvSpPr>
          <p:nvPr/>
        </p:nvSpPr>
        <p:spPr bwMode="auto">
          <a:xfrm>
            <a:off x="3046365" y="43984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Oval 111"/>
          <p:cNvSpPr>
            <a:spLocks noChangeArrowheads="1"/>
          </p:cNvSpPr>
          <p:nvPr/>
        </p:nvSpPr>
        <p:spPr bwMode="auto">
          <a:xfrm>
            <a:off x="2743200" y="43984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Oval 111"/>
          <p:cNvSpPr>
            <a:spLocks noChangeArrowheads="1"/>
          </p:cNvSpPr>
          <p:nvPr/>
        </p:nvSpPr>
        <p:spPr bwMode="auto">
          <a:xfrm>
            <a:off x="2209800" y="3276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Oval 111"/>
          <p:cNvSpPr>
            <a:spLocks noChangeArrowheads="1"/>
          </p:cNvSpPr>
          <p:nvPr/>
        </p:nvSpPr>
        <p:spPr bwMode="auto">
          <a:xfrm>
            <a:off x="2133600" y="35052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Oval 111"/>
          <p:cNvSpPr>
            <a:spLocks noChangeArrowheads="1"/>
          </p:cNvSpPr>
          <p:nvPr/>
        </p:nvSpPr>
        <p:spPr bwMode="auto">
          <a:xfrm>
            <a:off x="2209800" y="3657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Oval 111"/>
          <p:cNvSpPr>
            <a:spLocks noChangeArrowheads="1"/>
          </p:cNvSpPr>
          <p:nvPr/>
        </p:nvSpPr>
        <p:spPr bwMode="auto">
          <a:xfrm>
            <a:off x="2360565" y="35052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Oval 111"/>
          <p:cNvSpPr>
            <a:spLocks noChangeArrowheads="1"/>
          </p:cNvSpPr>
          <p:nvPr/>
        </p:nvSpPr>
        <p:spPr bwMode="auto">
          <a:xfrm>
            <a:off x="1905000" y="3657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Oval 111"/>
          <p:cNvSpPr>
            <a:spLocks noChangeArrowheads="1"/>
          </p:cNvSpPr>
          <p:nvPr/>
        </p:nvSpPr>
        <p:spPr bwMode="auto">
          <a:xfrm>
            <a:off x="1981200" y="3276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Oval 111"/>
          <p:cNvSpPr>
            <a:spLocks noChangeArrowheads="1"/>
          </p:cNvSpPr>
          <p:nvPr/>
        </p:nvSpPr>
        <p:spPr bwMode="auto">
          <a:xfrm>
            <a:off x="2284365" y="38650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Oval 111"/>
          <p:cNvSpPr>
            <a:spLocks noChangeArrowheads="1"/>
          </p:cNvSpPr>
          <p:nvPr/>
        </p:nvSpPr>
        <p:spPr bwMode="auto">
          <a:xfrm>
            <a:off x="2057400" y="40936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Oval 111"/>
          <p:cNvSpPr>
            <a:spLocks noChangeArrowheads="1"/>
          </p:cNvSpPr>
          <p:nvPr/>
        </p:nvSpPr>
        <p:spPr bwMode="auto">
          <a:xfrm>
            <a:off x="2208165" y="43222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Oval 111"/>
          <p:cNvSpPr>
            <a:spLocks noChangeArrowheads="1"/>
          </p:cNvSpPr>
          <p:nvPr/>
        </p:nvSpPr>
        <p:spPr bwMode="auto">
          <a:xfrm>
            <a:off x="2057400" y="46270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Oval 111"/>
          <p:cNvSpPr>
            <a:spLocks noChangeArrowheads="1"/>
          </p:cNvSpPr>
          <p:nvPr/>
        </p:nvSpPr>
        <p:spPr bwMode="auto">
          <a:xfrm>
            <a:off x="1752600" y="40936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Oval 111"/>
          <p:cNvSpPr>
            <a:spLocks noChangeArrowheads="1"/>
          </p:cNvSpPr>
          <p:nvPr/>
        </p:nvSpPr>
        <p:spPr bwMode="auto">
          <a:xfrm>
            <a:off x="1524000" y="3657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Oval 111"/>
          <p:cNvSpPr>
            <a:spLocks noChangeArrowheads="1"/>
          </p:cNvSpPr>
          <p:nvPr/>
        </p:nvSpPr>
        <p:spPr bwMode="auto">
          <a:xfrm>
            <a:off x="1219200" y="34290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Oval 111"/>
          <p:cNvSpPr>
            <a:spLocks noChangeArrowheads="1"/>
          </p:cNvSpPr>
          <p:nvPr/>
        </p:nvSpPr>
        <p:spPr bwMode="auto">
          <a:xfrm>
            <a:off x="1447800" y="3276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Oval 111"/>
          <p:cNvSpPr>
            <a:spLocks noChangeArrowheads="1"/>
          </p:cNvSpPr>
          <p:nvPr/>
        </p:nvSpPr>
        <p:spPr bwMode="auto">
          <a:xfrm>
            <a:off x="1752600" y="4800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Oval 111"/>
          <p:cNvSpPr>
            <a:spLocks noChangeArrowheads="1"/>
          </p:cNvSpPr>
          <p:nvPr/>
        </p:nvSpPr>
        <p:spPr bwMode="auto">
          <a:xfrm>
            <a:off x="1905000" y="38862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Oval 111"/>
          <p:cNvSpPr>
            <a:spLocks noChangeArrowheads="1"/>
          </p:cNvSpPr>
          <p:nvPr/>
        </p:nvSpPr>
        <p:spPr bwMode="auto">
          <a:xfrm>
            <a:off x="2590800" y="2895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Oval 111"/>
          <p:cNvSpPr>
            <a:spLocks noChangeArrowheads="1"/>
          </p:cNvSpPr>
          <p:nvPr/>
        </p:nvSpPr>
        <p:spPr bwMode="auto">
          <a:xfrm>
            <a:off x="1524000" y="41910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Oval 111"/>
          <p:cNvSpPr>
            <a:spLocks noChangeArrowheads="1"/>
          </p:cNvSpPr>
          <p:nvPr/>
        </p:nvSpPr>
        <p:spPr bwMode="auto">
          <a:xfrm>
            <a:off x="1295400" y="47032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Oval 111"/>
          <p:cNvSpPr>
            <a:spLocks noChangeArrowheads="1"/>
          </p:cNvSpPr>
          <p:nvPr/>
        </p:nvSpPr>
        <p:spPr bwMode="auto">
          <a:xfrm>
            <a:off x="1524000" y="45720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Oval 111"/>
          <p:cNvSpPr>
            <a:spLocks noChangeArrowheads="1"/>
          </p:cNvSpPr>
          <p:nvPr/>
        </p:nvSpPr>
        <p:spPr bwMode="auto">
          <a:xfrm>
            <a:off x="1981200" y="4800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Oval 111"/>
          <p:cNvSpPr>
            <a:spLocks noChangeArrowheads="1"/>
          </p:cNvSpPr>
          <p:nvPr/>
        </p:nvSpPr>
        <p:spPr bwMode="auto">
          <a:xfrm>
            <a:off x="1828800" y="44958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Oval 111"/>
          <p:cNvSpPr>
            <a:spLocks noChangeArrowheads="1"/>
          </p:cNvSpPr>
          <p:nvPr/>
        </p:nvSpPr>
        <p:spPr bwMode="auto">
          <a:xfrm>
            <a:off x="1143000" y="41148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Oval 111"/>
          <p:cNvSpPr>
            <a:spLocks noChangeArrowheads="1"/>
          </p:cNvSpPr>
          <p:nvPr/>
        </p:nvSpPr>
        <p:spPr bwMode="auto">
          <a:xfrm>
            <a:off x="1219200" y="43434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Oval 111"/>
          <p:cNvSpPr>
            <a:spLocks noChangeArrowheads="1"/>
          </p:cNvSpPr>
          <p:nvPr/>
        </p:nvSpPr>
        <p:spPr bwMode="auto">
          <a:xfrm>
            <a:off x="1066800" y="47244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" name="Oval 111"/>
          <p:cNvSpPr>
            <a:spLocks noChangeArrowheads="1"/>
          </p:cNvSpPr>
          <p:nvPr/>
        </p:nvSpPr>
        <p:spPr bwMode="auto">
          <a:xfrm>
            <a:off x="990600" y="3657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7" name="Oval 111"/>
          <p:cNvSpPr>
            <a:spLocks noChangeArrowheads="1"/>
          </p:cNvSpPr>
          <p:nvPr/>
        </p:nvSpPr>
        <p:spPr bwMode="auto">
          <a:xfrm>
            <a:off x="1524000" y="38862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Oval 111"/>
          <p:cNvSpPr>
            <a:spLocks noChangeArrowheads="1"/>
          </p:cNvSpPr>
          <p:nvPr/>
        </p:nvSpPr>
        <p:spPr bwMode="auto">
          <a:xfrm>
            <a:off x="1219200" y="27432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" name="Oval 111"/>
          <p:cNvSpPr>
            <a:spLocks noChangeArrowheads="1"/>
          </p:cNvSpPr>
          <p:nvPr/>
        </p:nvSpPr>
        <p:spPr bwMode="auto">
          <a:xfrm>
            <a:off x="2284365" y="50080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Oval 111"/>
          <p:cNvSpPr>
            <a:spLocks noChangeArrowheads="1"/>
          </p:cNvSpPr>
          <p:nvPr/>
        </p:nvSpPr>
        <p:spPr bwMode="auto">
          <a:xfrm>
            <a:off x="1524000" y="51054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" name="Oval 111"/>
          <p:cNvSpPr>
            <a:spLocks noChangeArrowheads="1"/>
          </p:cNvSpPr>
          <p:nvPr/>
        </p:nvSpPr>
        <p:spPr bwMode="auto">
          <a:xfrm>
            <a:off x="3732165" y="50080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850180" y="2362200"/>
            <a:ext cx="3200400" cy="2971800"/>
          </a:xfrm>
          <a:prstGeom prst="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11"/>
          <p:cNvSpPr>
            <a:spLocks noChangeArrowheads="1"/>
          </p:cNvSpPr>
          <p:nvPr/>
        </p:nvSpPr>
        <p:spPr bwMode="auto">
          <a:xfrm>
            <a:off x="2819400" y="25146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Oval 111"/>
          <p:cNvSpPr>
            <a:spLocks noChangeArrowheads="1"/>
          </p:cNvSpPr>
          <p:nvPr/>
        </p:nvSpPr>
        <p:spPr bwMode="auto">
          <a:xfrm>
            <a:off x="2970165" y="28194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Oval 111"/>
          <p:cNvSpPr>
            <a:spLocks noChangeArrowheads="1"/>
          </p:cNvSpPr>
          <p:nvPr/>
        </p:nvSpPr>
        <p:spPr bwMode="auto">
          <a:xfrm>
            <a:off x="2514600" y="3179216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Oval 111"/>
          <p:cNvSpPr>
            <a:spLocks noChangeArrowheads="1"/>
          </p:cNvSpPr>
          <p:nvPr/>
        </p:nvSpPr>
        <p:spPr bwMode="auto">
          <a:xfrm>
            <a:off x="2514600" y="2438400"/>
            <a:ext cx="77835" cy="9738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464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1"/>
          <p:cNvPicPr>
            <a:picLocks noChangeAspect="1" noChangeArrowheads="1"/>
          </p:cNvPicPr>
          <p:nvPr/>
        </p:nvPicPr>
        <p:blipFill>
          <a:blip r:embed="rId10" cstate="print"/>
          <a:srcRect b="39583"/>
          <a:stretch>
            <a:fillRect/>
          </a:stretch>
        </p:blipFill>
        <p:spPr bwMode="auto">
          <a:xfrm>
            <a:off x="152400" y="1878701"/>
            <a:ext cx="3352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more generally…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28</a:t>
            </a:fld>
            <a:endParaRPr lang="en-US"/>
          </a:p>
        </p:txBody>
      </p:sp>
      <p:grpSp>
        <p:nvGrpSpPr>
          <p:cNvPr id="5" name="Group 284"/>
          <p:cNvGrpSpPr/>
          <p:nvPr/>
        </p:nvGrpSpPr>
        <p:grpSpPr>
          <a:xfrm>
            <a:off x="152402" y="4393300"/>
            <a:ext cx="3352800" cy="1497701"/>
            <a:chOff x="6390895" y="5472827"/>
            <a:chExt cx="2372105" cy="1080373"/>
          </a:xfrm>
        </p:grpSpPr>
        <p:pic>
          <p:nvPicPr>
            <p:cNvPr id="6" name="Picture 1"/>
            <p:cNvPicPr>
              <a:picLocks noChangeAspect="1" noChangeArrowheads="1"/>
            </p:cNvPicPr>
            <p:nvPr/>
          </p:nvPicPr>
          <p:blipFill>
            <a:blip r:embed="rId10" cstate="print"/>
            <a:srcRect t="59052"/>
            <a:stretch>
              <a:fillRect/>
            </a:stretch>
          </p:blipFill>
          <p:spPr bwMode="auto">
            <a:xfrm>
              <a:off x="6390895" y="5472827"/>
              <a:ext cx="2372105" cy="1080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7" name="Group 259"/>
            <p:cNvGrpSpPr/>
            <p:nvPr/>
          </p:nvGrpSpPr>
          <p:grpSpPr>
            <a:xfrm>
              <a:off x="6529752" y="5532382"/>
              <a:ext cx="2107224" cy="870989"/>
              <a:chOff x="3429000" y="5532382"/>
              <a:chExt cx="2107224" cy="870989"/>
            </a:xfrm>
          </p:grpSpPr>
          <p:sp>
            <p:nvSpPr>
              <p:cNvPr id="8" name="Parallelogram 7"/>
              <p:cNvSpPr/>
              <p:nvPr/>
            </p:nvSpPr>
            <p:spPr>
              <a:xfrm>
                <a:off x="3675225" y="5532382"/>
                <a:ext cx="1088026" cy="464670"/>
              </a:xfrm>
              <a:prstGeom prst="parallelogram">
                <a:avLst>
                  <a:gd name="adj" fmla="val 6653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sp>
            <p:nvSpPr>
              <p:cNvPr id="9" name="Parallelogram 8"/>
              <p:cNvSpPr/>
              <p:nvPr/>
            </p:nvSpPr>
            <p:spPr>
              <a:xfrm>
                <a:off x="4492872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sp>
            <p:nvSpPr>
              <p:cNvPr id="10" name="Parallelogram 9"/>
              <p:cNvSpPr>
                <a:spLocks noChangeAspect="1"/>
              </p:cNvSpPr>
              <p:nvPr/>
            </p:nvSpPr>
            <p:spPr>
              <a:xfrm>
                <a:off x="4609701" y="6205489"/>
                <a:ext cx="490841" cy="197882"/>
              </a:xfrm>
              <a:prstGeom prst="parallelogram">
                <a:avLst>
                  <a:gd name="adj" fmla="val 6653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sp>
            <p:nvSpPr>
              <p:cNvPr id="11" name="Parallelogram 10"/>
              <p:cNvSpPr/>
              <p:nvPr/>
            </p:nvSpPr>
            <p:spPr>
              <a:xfrm>
                <a:off x="3429000" y="598017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0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Parallelogram 11"/>
              <p:cNvSpPr>
                <a:spLocks noChangeAspect="1"/>
              </p:cNvSpPr>
              <p:nvPr/>
            </p:nvSpPr>
            <p:spPr>
              <a:xfrm>
                <a:off x="4691842" y="5901446"/>
                <a:ext cx="619119" cy="283766"/>
              </a:xfrm>
              <a:prstGeom prst="parallelogram">
                <a:avLst>
                  <a:gd name="adj" fmla="val 6653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Parallelogram 12"/>
              <p:cNvSpPr>
                <a:spLocks noChangeAspect="1"/>
              </p:cNvSpPr>
              <p:nvPr/>
            </p:nvSpPr>
            <p:spPr>
              <a:xfrm>
                <a:off x="4359146" y="5956414"/>
                <a:ext cx="521675" cy="223874"/>
              </a:xfrm>
              <a:prstGeom prst="parallelogram">
                <a:avLst>
                  <a:gd name="adj" fmla="val 6653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sp>
            <p:nvSpPr>
              <p:cNvPr id="14" name="Parallelogram 13"/>
              <p:cNvSpPr>
                <a:spLocks noChangeAspect="1"/>
              </p:cNvSpPr>
              <p:nvPr/>
            </p:nvSpPr>
            <p:spPr>
              <a:xfrm>
                <a:off x="4214448" y="6189784"/>
                <a:ext cx="521675" cy="210312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0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cxnSpLocks noChangeAspect="1"/>
              </p:cNvCxnSpPr>
              <p:nvPr/>
            </p:nvCxnSpPr>
            <p:spPr>
              <a:xfrm rot="5400000" flipH="1" flipV="1">
                <a:off x="4539528" y="6071616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cxnSpLocks/>
              </p:cNvCxnSpPr>
              <p:nvPr/>
            </p:nvCxnSpPr>
            <p:spPr>
              <a:xfrm>
                <a:off x="4478216" y="5970530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cxnSpLocks/>
              </p:cNvCxnSpPr>
              <p:nvPr/>
            </p:nvCxnSpPr>
            <p:spPr>
              <a:xfrm>
                <a:off x="4334950" y="6188196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Rectangle 5"/>
          <p:cNvSpPr txBox="1">
            <a:spLocks noChangeArrowheads="1"/>
          </p:cNvSpPr>
          <p:nvPr/>
        </p:nvSpPr>
        <p:spPr>
          <a:xfrm>
            <a:off x="5257800" y="1676400"/>
            <a:ext cx="3733800" cy="2362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Features can be discrete,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continuous or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categorical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internal node: test some set of </a:t>
            </a:r>
            <a:r>
              <a:rPr lang="en-US" sz="2400" dirty="0" smtClean="0"/>
              <a:t>f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eatures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{X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lang="en-US" sz="2400" dirty="0" smtClean="0"/>
              <a:t>}</a:t>
            </a:r>
            <a:endParaRPr kumimoji="0" lang="en-US" sz="2400" b="0" i="0" u="none" strike="noStrike" kern="1200" cap="none" spc="0" normalizeH="0" baseline="-2500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branch from a node: selects a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set of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value for {X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lang="en-US" sz="2400" dirty="0" smtClean="0"/>
              <a:t>}</a:t>
            </a:r>
            <a:endParaRPr kumimoji="0" lang="en-US" sz="2400" b="0" i="0" u="none" strike="noStrike" kern="1200" cap="none" spc="0" normalizeH="0" baseline="-2500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leaf node: prediction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for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Y</a:t>
            </a:r>
          </a:p>
        </p:txBody>
      </p:sp>
      <p:pic>
        <p:nvPicPr>
          <p:cNvPr id="20" name="Picture 1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295402" y="606970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268008" y="4748002"/>
            <a:ext cx="330708" cy="254508"/>
          </a:xfrm>
          <a:prstGeom prst="rect">
            <a:avLst/>
          </a:prstGeom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834040" y="1715415"/>
            <a:ext cx="3204562" cy="279254"/>
          </a:xfrm>
          <a:prstGeom prst="rect">
            <a:avLst/>
          </a:prstGeom>
          <a:noFill/>
          <a:ln/>
          <a:effectLst/>
        </p:spPr>
      </p:pic>
      <p:sp>
        <p:nvSpPr>
          <p:cNvPr id="31" name="Parallelogram 30"/>
          <p:cNvSpPr>
            <a:spLocks noChangeAspect="1"/>
          </p:cNvSpPr>
          <p:nvPr/>
        </p:nvSpPr>
        <p:spPr>
          <a:xfrm>
            <a:off x="2234452" y="5096346"/>
            <a:ext cx="737350" cy="310353"/>
          </a:xfrm>
          <a:prstGeom prst="parallelogram">
            <a:avLst>
              <a:gd name="adj" fmla="val 6653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pic>
        <p:nvPicPr>
          <p:cNvPr id="41" name="Picture 40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2571016" y="3148554"/>
            <a:ext cx="2491933" cy="279255"/>
          </a:xfrm>
          <a:prstGeom prst="rect">
            <a:avLst/>
          </a:prstGeom>
          <a:noFill/>
          <a:ln/>
          <a:effectLst/>
        </p:spPr>
      </p:pic>
      <p:sp>
        <p:nvSpPr>
          <p:cNvPr id="32" name="TextBox 31"/>
          <p:cNvSpPr txBox="1"/>
          <p:nvPr/>
        </p:nvSpPr>
        <p:spPr>
          <a:xfrm>
            <a:off x="2873830" y="27559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752602" y="27450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175660" y="3322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256458" y="35832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822516" y="35832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528602" y="37900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006088" y="38017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</a:t>
            </a:r>
            <a:endParaRPr lang="en-US" b="1" dirty="0"/>
          </a:p>
        </p:txBody>
      </p:sp>
      <p:pic>
        <p:nvPicPr>
          <p:cNvPr id="43" name="Picture 42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457202" y="5834213"/>
            <a:ext cx="126630" cy="126630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1003011" y="5780141"/>
            <a:ext cx="101810" cy="202100"/>
          </a:xfrm>
          <a:prstGeom prst="rect">
            <a:avLst/>
          </a:prstGeom>
          <a:noFill/>
          <a:ln/>
          <a:effectLst/>
        </p:spPr>
      </p:pic>
      <p:pic>
        <p:nvPicPr>
          <p:cNvPr id="47" name="Picture 46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1609502" y="5834090"/>
            <a:ext cx="126753" cy="126753"/>
          </a:xfrm>
          <a:prstGeom prst="rect">
            <a:avLst/>
          </a:prstGeom>
          <a:noFill/>
          <a:ln/>
          <a:effectLst/>
        </p:spPr>
      </p:pic>
      <p:pic>
        <p:nvPicPr>
          <p:cNvPr id="49" name="Picture 48" descr="TP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2188284" y="5780141"/>
            <a:ext cx="126245" cy="20229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When to Stop?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Many strategies for picking simpler trees:</a:t>
            </a:r>
          </a:p>
          <a:p>
            <a:pPr lvl="1"/>
            <a:r>
              <a:rPr lang="en-US" dirty="0" smtClean="0"/>
              <a:t>Pre-pruning</a:t>
            </a:r>
          </a:p>
          <a:p>
            <a:pPr lvl="2"/>
            <a:r>
              <a:rPr lang="en-US" dirty="0" smtClean="0"/>
              <a:t>Fixed depth (e.g. ID3)</a:t>
            </a:r>
          </a:p>
          <a:p>
            <a:pPr lvl="2"/>
            <a:r>
              <a:rPr lang="en-US" dirty="0" smtClean="0"/>
              <a:t>Fixed number of leaves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Post-pruning</a:t>
            </a:r>
          </a:p>
          <a:p>
            <a:pPr lvl="2"/>
            <a:r>
              <a:rPr lang="en-US" dirty="0" smtClean="0"/>
              <a:t>Chi-square test</a:t>
            </a:r>
          </a:p>
          <a:p>
            <a:pPr lvl="3"/>
            <a:r>
              <a:rPr lang="en-US" sz="2400" dirty="0" smtClean="0"/>
              <a:t>Convert decision tree to a set of rules</a:t>
            </a:r>
          </a:p>
          <a:p>
            <a:pPr lvl="3"/>
            <a:r>
              <a:rPr lang="en-US" sz="2400" dirty="0" smtClean="0"/>
              <a:t>Eliminate variable values in rules which are independent of label (using chi-square test for independence)</a:t>
            </a:r>
          </a:p>
          <a:p>
            <a:pPr lvl="3"/>
            <a:r>
              <a:rPr lang="en-US" sz="2400" dirty="0" smtClean="0"/>
              <a:t>Simplify rule set by eliminating unnecessary rules</a:t>
            </a:r>
          </a:p>
          <a:p>
            <a:pPr lvl="1">
              <a:lnSpc>
                <a:spcPct val="120000"/>
              </a:lnSpc>
            </a:pPr>
            <a:endParaRPr lang="en-US" sz="1400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Information Criteria: MDL(Minimum Description Length)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6172200" y="2410511"/>
            <a:ext cx="2899051" cy="1856689"/>
            <a:chOff x="444" y="1584"/>
            <a:chExt cx="2391" cy="121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2D1993"/>
                  </a:solidFill>
                </a:rPr>
                <a:t>Refund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 err="1">
                  <a:solidFill>
                    <a:srgbClr val="2D1993"/>
                  </a:solidFill>
                </a:rPr>
                <a:t>MarSt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37" y="2558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800000"/>
                  </a:solidFill>
                </a:rPr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44" y="1750"/>
              <a:ext cx="34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584" y="1750"/>
              <a:ext cx="32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/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162" y="2232"/>
              <a:ext cx="67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Married</a:t>
              </a:r>
              <a:r>
                <a:rPr lang="en-US" sz="1400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785" y="2250"/>
              <a:ext cx="1114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/>
                <a:t>Single, Divorced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</p:grpSp>
      <p:sp>
        <p:nvSpPr>
          <p:cNvPr id="29" name="Rounded Rectangle 28"/>
          <p:cNvSpPr/>
          <p:nvPr/>
        </p:nvSpPr>
        <p:spPr>
          <a:xfrm rot="2732174">
            <a:off x="6400339" y="2884711"/>
            <a:ext cx="2855091" cy="749652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Representation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What does a decision tree represent</a:t>
            </a:r>
          </a:p>
          <a:p>
            <a:pPr marL="0" indent="0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81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Penalize complex models by introducing cost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510542" y="2286000"/>
            <a:ext cx="6626109" cy="833002"/>
          </a:xfrm>
          <a:prstGeom prst="rect">
            <a:avLst/>
          </a:prstGeom>
          <a:noFill/>
          <a:ln/>
          <a:effectLst/>
        </p:spPr>
      </p:pic>
      <p:sp>
        <p:nvSpPr>
          <p:cNvPr id="7" name="Left Brace 6"/>
          <p:cNvSpPr/>
          <p:nvPr/>
        </p:nvSpPr>
        <p:spPr>
          <a:xfrm rot="16200000">
            <a:off x="4778828" y="1817915"/>
            <a:ext cx="304800" cy="27432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rot="16200000">
            <a:off x="7331527" y="2618015"/>
            <a:ext cx="304801" cy="11430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54575" y="3418114"/>
            <a:ext cx="1843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log likelihood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55397" y="3418114"/>
            <a:ext cx="693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cost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4343400"/>
            <a:ext cx="731738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				</a:t>
            </a:r>
            <a:r>
              <a:rPr lang="en-US" sz="2400" dirty="0" smtClean="0"/>
              <a:t>		regression</a:t>
            </a:r>
          </a:p>
          <a:p>
            <a:r>
              <a:rPr lang="en-US" sz="2400" dirty="0" smtClean="0"/>
              <a:t>						classification</a:t>
            </a:r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endParaRPr lang="en-US" sz="8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			</a:t>
            </a:r>
            <a:r>
              <a:rPr lang="en-US" sz="2400" dirty="0" smtClean="0"/>
              <a:t>penalize trees with more leaves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17" name="Picture 1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250634" y="5694067"/>
            <a:ext cx="1639129" cy="282192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144627" y="4397828"/>
            <a:ext cx="4570373" cy="873428"/>
          </a:xfrm>
          <a:prstGeom prst="rect">
            <a:avLst/>
          </a:prstGeom>
          <a:noFill/>
          <a:ln/>
          <a:effectLst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Information Criteria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9200" y="6019800"/>
            <a:ext cx="8020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CART – optimization can be solved by dynamic programming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Example of 2-feature decision tree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133600"/>
            <a:ext cx="4343400" cy="32533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9196"/>
          <a:stretch/>
        </p:blipFill>
        <p:spPr>
          <a:xfrm>
            <a:off x="4419600" y="2444258"/>
            <a:ext cx="4510071" cy="30675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24600" y="6172200"/>
            <a:ext cx="167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cs.uchicago.edu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858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600" dirty="0"/>
              <a:t>Decision trees are one of the most popular data mining tools</a:t>
            </a:r>
          </a:p>
          <a:p>
            <a:pPr lvl="1">
              <a:buFontTx/>
              <a:buChar char="•"/>
            </a:pPr>
            <a:r>
              <a:rPr lang="en-US" sz="2200" dirty="0" smtClean="0"/>
              <a:t>Simplicity of design</a:t>
            </a:r>
          </a:p>
          <a:p>
            <a:pPr lvl="1">
              <a:buFontTx/>
              <a:buChar char="•"/>
            </a:pPr>
            <a:r>
              <a:rPr lang="en-US" sz="2200" dirty="0" smtClean="0"/>
              <a:t>Interpretability</a:t>
            </a:r>
          </a:p>
          <a:p>
            <a:pPr lvl="1">
              <a:buFontTx/>
              <a:buChar char="•"/>
            </a:pPr>
            <a:r>
              <a:rPr lang="en-US" sz="2200" dirty="0" smtClean="0"/>
              <a:t>Ease of implementation</a:t>
            </a:r>
          </a:p>
          <a:p>
            <a:pPr lvl="1">
              <a:buFontTx/>
              <a:buChar char="•"/>
            </a:pPr>
            <a:r>
              <a:rPr lang="en-US" sz="2200" dirty="0" smtClean="0"/>
              <a:t>Good performance in practice (for small dimensions)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Information gain to select attributes (ID3, C4.5,…)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Decision </a:t>
            </a:r>
            <a:r>
              <a:rPr lang="en-US" sz="2400" dirty="0"/>
              <a:t>trees will </a:t>
            </a:r>
            <a:r>
              <a:rPr lang="en-US" sz="2400" dirty="0" err="1"/>
              <a:t>overfit</a:t>
            </a:r>
            <a:r>
              <a:rPr lang="en-US" sz="2400" dirty="0"/>
              <a:t>!!!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Must </a:t>
            </a:r>
            <a:r>
              <a:rPr lang="en-US" sz="2000" dirty="0"/>
              <a:t>use tricks to find “simple trees”, e.g.,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Pre-Pruning: Fixed depth/Fixed number of leaves</a:t>
            </a:r>
            <a:endParaRPr lang="en-US" sz="1800" dirty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Post-Pruning: Chi-square test of independence</a:t>
            </a:r>
            <a:endParaRPr lang="en-US" sz="1800" dirty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Complexity Penalized/MDL model selection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800" dirty="0"/>
              <a:t>Can be used for classification, regression and density estimation </a:t>
            </a:r>
            <a:r>
              <a:rPr lang="en-US" sz="2800" dirty="0" smtClean="0"/>
              <a:t>too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89992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k-NN (k-Nearest Neighbor) Classifier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0892" y="3257252"/>
            <a:ext cx="4070946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Co-instructor: </a:t>
            </a:r>
            <a:r>
              <a:rPr lang="en-US" sz="2400" dirty="0" smtClean="0"/>
              <a:t>Barnabas </a:t>
            </a:r>
            <a:r>
              <a:rPr lang="en-US" sz="2400" dirty="0" err="1" smtClean="0"/>
              <a:t>Poczos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</a:t>
            </a:r>
            <a:r>
              <a:rPr lang="en-US" sz="2400" dirty="0" smtClean="0"/>
              <a:t>-401</a:t>
            </a:r>
            <a:endParaRPr lang="en-US" sz="2400" dirty="0" smtClean="0"/>
          </a:p>
          <a:p>
            <a:pPr algn="ctr"/>
            <a:r>
              <a:rPr lang="en-US" sz="2400" dirty="0" smtClean="0"/>
              <a:t>Feb 18 </a:t>
            </a:r>
            <a:r>
              <a:rPr lang="en-US" sz="2400" dirty="0" smtClean="0"/>
              <a:t>, </a:t>
            </a:r>
            <a:r>
              <a:rPr lang="en-US" sz="2400" dirty="0" smtClean="0"/>
              <a:t>2016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32683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566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50" name="Line 34"/>
          <p:cNvSpPr>
            <a:spLocks noChangeShapeType="1"/>
          </p:cNvSpPr>
          <p:nvPr/>
        </p:nvSpPr>
        <p:spPr bwMode="auto">
          <a:xfrm>
            <a:off x="3581400" y="1905000"/>
            <a:ext cx="0" cy="1905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Rectangle 33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545548" y="1371600"/>
            <a:ext cx="2137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Test </a:t>
            </a:r>
            <a:r>
              <a:rPr lang="en-US" sz="2400" dirty="0" smtClean="0"/>
              <a:t>document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30467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 (</a:t>
            </a:r>
            <a:r>
              <a:rPr lang="en-US" b="1" smtClean="0">
                <a:solidFill>
                  <a:srgbClr val="C00000"/>
                </a:solidFill>
              </a:rPr>
              <a:t>k=5)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50" name="Line 34"/>
          <p:cNvSpPr>
            <a:spLocks noChangeShapeType="1"/>
          </p:cNvSpPr>
          <p:nvPr/>
        </p:nvSpPr>
        <p:spPr bwMode="auto">
          <a:xfrm>
            <a:off x="3581400" y="1905000"/>
            <a:ext cx="0" cy="1905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Rectangle 33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545548" y="1371600"/>
            <a:ext cx="2137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Test </a:t>
            </a:r>
            <a:r>
              <a:rPr lang="en-US" sz="2400" dirty="0" smtClean="0"/>
              <a:t>document</a:t>
            </a:r>
            <a:endParaRPr lang="en-US" sz="2400" dirty="0"/>
          </a:p>
        </p:txBody>
      </p:sp>
      <p:sp>
        <p:nvSpPr>
          <p:cNvPr id="35" name="Oval 35"/>
          <p:cNvSpPr>
            <a:spLocks noChangeArrowheads="1"/>
          </p:cNvSpPr>
          <p:nvPr/>
        </p:nvSpPr>
        <p:spPr bwMode="auto">
          <a:xfrm>
            <a:off x="2552700" y="2971800"/>
            <a:ext cx="2057400" cy="1981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33400" y="6243935"/>
            <a:ext cx="716055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What should we predict? …	Average? Majority? Why?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308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Optimal Classifier: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k-NN Classifier:</a:t>
            </a:r>
            <a:endParaRPr lang="en-US" sz="2400" dirty="0"/>
          </a:p>
        </p:txBody>
      </p:sp>
      <p:pic>
        <p:nvPicPr>
          <p:cNvPr id="42" name="Picture 4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747353" y="1690628"/>
            <a:ext cx="4239685" cy="974844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3195654" y="3200400"/>
            <a:ext cx="5418958" cy="503265"/>
          </a:xfrm>
          <a:prstGeom prst="rect">
            <a:avLst/>
          </a:prstGeom>
          <a:noFill/>
          <a:ln/>
          <a:effectLst/>
        </p:spPr>
      </p:pic>
      <p:pic>
        <p:nvPicPr>
          <p:cNvPr id="48" name="Picture 4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457637" y="6019800"/>
            <a:ext cx="1506089" cy="574086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7239000" y="4724400"/>
            <a:ext cx="1361763" cy="695408"/>
          </a:xfrm>
          <a:prstGeom prst="rect">
            <a:avLst/>
          </a:prstGeom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4648200" y="3962400"/>
            <a:ext cx="2126244" cy="414618"/>
          </a:xfrm>
          <a:prstGeom prst="rect">
            <a:avLst/>
          </a:prstGeom>
          <a:noFill/>
          <a:ln/>
          <a:effectLst/>
        </p:spPr>
      </p:pic>
      <p:cxnSp>
        <p:nvCxnSpPr>
          <p:cNvPr id="16" name="Elbow Connector 15"/>
          <p:cNvCxnSpPr/>
          <p:nvPr/>
        </p:nvCxnSpPr>
        <p:spPr>
          <a:xfrm>
            <a:off x="2707317" y="5490150"/>
            <a:ext cx="960120" cy="129540"/>
          </a:xfrm>
          <a:prstGeom prst="bentConnector3">
            <a:avLst>
              <a:gd name="adj1" fmla="val -119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35154" y="5467290"/>
            <a:ext cx="3972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# total training pts of class y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56007" y="4686240"/>
            <a:ext cx="3273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# training pts of class y</a:t>
            </a:r>
          </a:p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amongst k NNs of x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134037" y="4953000"/>
            <a:ext cx="5334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040" y="2207823"/>
            <a:ext cx="895986" cy="328232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880" y="3200399"/>
            <a:ext cx="1456142" cy="408430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623031"/>
            <a:ext cx="2166363" cy="71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987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sz="2200" b="0">
              <a:solidFill>
                <a:srgbClr val="333399"/>
              </a:solidFill>
            </a:endParaRPr>
          </a:p>
        </p:txBody>
      </p:sp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1755" name="Oval 15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Oval 16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Oval 17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Oval 18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Oval 19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Oval 20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Oval 21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2" name="Oval 22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3" name="Oval 23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4" name="Oval 24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5" name="Oval 25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6" name="Oval 26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7" name="Oval 27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8" name="Oval 28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9" name="Oval 29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0" name="Oval 30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1" name="Oval 31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2" name="Oval 32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3" name="Rectangle 33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4" name="Line 34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5" name="Oval 35"/>
          <p:cNvSpPr>
            <a:spLocks noChangeArrowheads="1"/>
          </p:cNvSpPr>
          <p:nvPr/>
        </p:nvSpPr>
        <p:spPr bwMode="auto">
          <a:xfrm>
            <a:off x="2786740" y="3243336"/>
            <a:ext cx="1508125" cy="15081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6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/>
          </a:p>
          <a:p>
            <a:endParaRPr lang="en-US" altLang="en-US"/>
          </a:p>
          <a:p>
            <a:fld id="{14D707C2-5FD3-4B1D-BEE8-CB676CF361B5}" type="slidenum">
              <a:rPr lang="en-US" altLang="en-US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20766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sz="2200" b="0">
              <a:solidFill>
                <a:srgbClr val="333399"/>
              </a:solidFill>
            </a:endParaRPr>
          </a:p>
        </p:txBody>
      </p:sp>
      <p:sp>
        <p:nvSpPr>
          <p:cNvPr id="32772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2779" name="Oval 14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0" name="Oval 15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1" name="Oval 16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2" name="Oval 17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3" name="Oval 18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4" name="Oval 19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5" name="Oval 20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6" name="Oval 21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7" name="Oval 22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8" name="Oval 23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9" name="Oval 24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0" name="Oval 25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1" name="Oval 26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2" name="Oval 27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3" name="Oval 28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4" name="Oval 29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5" name="Oval 30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6" name="Oval 31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7" name="Rectangle 32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8" name="Line 33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9" name="Oval 36"/>
          <p:cNvSpPr>
            <a:spLocks noChangeArrowheads="1"/>
          </p:cNvSpPr>
          <p:nvPr/>
        </p:nvSpPr>
        <p:spPr bwMode="auto">
          <a:xfrm>
            <a:off x="2755900" y="3124200"/>
            <a:ext cx="1643063" cy="16684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0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/>
          </a:p>
          <a:p>
            <a:endParaRPr lang="en-US" altLang="en-US"/>
          </a:p>
          <a:p>
            <a:fld id="{97DB9FB9-1E53-47BD-92F1-D7B91DB6554C}" type="slidenum">
              <a:rPr lang="en-US" altLang="en-US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97877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546804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2D1993"/>
                  </a:solidFill>
                </a:rPr>
                <a:t>Refund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sp>
        <p:nvSpPr>
          <p:cNvPr id="48" name="Rectangle 5"/>
          <p:cNvSpPr txBox="1">
            <a:spLocks noChangeArrowheads="1"/>
          </p:cNvSpPr>
          <p:nvPr/>
        </p:nvSpPr>
        <p:spPr>
          <a:xfrm>
            <a:off x="5105400" y="3026229"/>
            <a:ext cx="3733800" cy="236220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internal node: test one feature 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branch from a node: selects </a:t>
            </a:r>
            <a:r>
              <a:rPr lang="en-US" sz="2400" dirty="0" smtClean="0"/>
              <a:t>some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value for 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leaf node: prediction for Y</a:t>
            </a:r>
          </a:p>
        </p:txBody>
      </p:sp>
      <p:graphicFrame>
        <p:nvGraphicFramePr>
          <p:cNvPr id="3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2077109"/>
              </p:ext>
            </p:extLst>
          </p:nvPr>
        </p:nvGraphicFramePr>
        <p:xfrm>
          <a:off x="4954588" y="2091192"/>
          <a:ext cx="33401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2" name="Document" r:id="rId7" imgW="4648200" imgH="1447800" progId="Word.Document.8">
                  <p:embed/>
                </p:oleObj>
              </mc:Choice>
              <mc:Fallback>
                <p:oleObj name="Document" r:id="rId7" imgW="4648200" imgH="14478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4588" y="2091192"/>
                        <a:ext cx="3340100" cy="104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" name="Picture 3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203370" y="1752601"/>
            <a:ext cx="330708" cy="254508"/>
          </a:xfrm>
          <a:prstGeom prst="rect">
            <a:avLst/>
          </a:prstGeom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037182" y="1752600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9" name="Picture 38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858000" y="1774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7696200" y="1774371"/>
            <a:ext cx="228951" cy="203003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3-Nearest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sz="2200" b="0">
              <a:solidFill>
                <a:srgbClr val="333399"/>
              </a:solidFill>
            </a:endParaRPr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3803" name="Oval 14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Oval 15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Oval 16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6" name="Oval 17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7" name="Oval 18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8" name="Oval 19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Oval 20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Oval 21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1" name="Oval 22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2" name="Oval 23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3" name="Oval 24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4" name="Oval 25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5" name="Oval 26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6" name="Oval 27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7" name="Oval 28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8" name="Oval 29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9" name="Oval 30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0" name="Oval 31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1" name="Rectangle 32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2" name="Line 33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3" name="Oval 36"/>
          <p:cNvSpPr>
            <a:spLocks noChangeArrowheads="1"/>
          </p:cNvSpPr>
          <p:nvPr/>
        </p:nvSpPr>
        <p:spPr bwMode="auto">
          <a:xfrm>
            <a:off x="2712360" y="3063118"/>
            <a:ext cx="1836738" cy="18335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4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/>
          </a:p>
          <a:p>
            <a:endParaRPr lang="en-US" altLang="en-US"/>
          </a:p>
          <a:p>
            <a:fld id="{158C7137-9C13-4D11-B31A-D406B204350F}" type="slidenum">
              <a:rPr lang="en-US" altLang="en-US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30497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5-Nearest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sz="2200" b="0">
              <a:solidFill>
                <a:srgbClr val="333399"/>
              </a:solidFill>
            </a:endParaRPr>
          </a:p>
        </p:txBody>
      </p:sp>
      <p:sp>
        <p:nvSpPr>
          <p:cNvPr id="34820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4827" name="Oval 14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8" name="Oval 15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9" name="Oval 16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0" name="Oval 17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1" name="Oval 18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2" name="Oval 19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3" name="Oval 20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4" name="Oval 21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5" name="Oval 22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Oval 23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7" name="Oval 24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8" name="Oval 25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9" name="Oval 26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0" name="Oval 27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1" name="Oval 28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2" name="Oval 29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3" name="Oval 30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4" name="Oval 31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5" name="Rectangle 32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6" name="Line 33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7" name="Oval 36"/>
          <p:cNvSpPr>
            <a:spLocks noChangeArrowheads="1"/>
          </p:cNvSpPr>
          <p:nvPr/>
        </p:nvSpPr>
        <p:spPr bwMode="auto">
          <a:xfrm>
            <a:off x="2527300" y="2908300"/>
            <a:ext cx="2101850" cy="21018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8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/>
          </a:p>
          <a:p>
            <a:endParaRPr lang="en-US" altLang="en-US"/>
          </a:p>
          <a:p>
            <a:fld id="{9CB331C1-1F5B-4204-8849-2A66FEA59A45}" type="slidenum">
              <a:rPr lang="en-US" altLang="en-US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54683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What is the best k?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42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143000" y="2514600"/>
            <a:ext cx="3581400" cy="3124200"/>
            <a:chOff x="4895050" y="1980362"/>
            <a:chExt cx="3657600" cy="3736857"/>
          </a:xfrm>
        </p:grpSpPr>
        <p:pic>
          <p:nvPicPr>
            <p:cNvPr id="37" name="Picture 36" descr="Figure2.27b.jpg"/>
            <p:cNvPicPr>
              <a:picLocks noChangeAspect="1"/>
            </p:cNvPicPr>
            <p:nvPr/>
          </p:nvPicPr>
          <p:blipFill>
            <a:blip r:embed="rId2" cstate="print"/>
            <a:srcRect b="7434"/>
            <a:stretch>
              <a:fillRect/>
            </a:stretch>
          </p:blipFill>
          <p:spPr>
            <a:xfrm>
              <a:off x="4895050" y="1980362"/>
              <a:ext cx="3657600" cy="3571900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6306390" y="5347887"/>
              <a:ext cx="1143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CMMI10" pitchFamily="34" charset="2"/>
                </a:rPr>
                <a:t>K</a:t>
              </a:r>
              <a:r>
                <a:rPr lang="en-GB" dirty="0" smtClean="0">
                  <a:latin typeface="CMR12" pitchFamily="34" charset="2"/>
                </a:rPr>
                <a:t> = 1</a:t>
              </a:r>
              <a:endParaRPr lang="en-GB" dirty="0">
                <a:latin typeface="CMR12" pitchFamily="34" charset="2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781800" y="1752600"/>
            <a:ext cx="1229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Voronoi</a:t>
            </a:r>
            <a:endParaRPr lang="en-US" sz="2400" dirty="0" smtClean="0"/>
          </a:p>
          <a:p>
            <a:r>
              <a:rPr lang="en-US" sz="2400" dirty="0" smtClean="0"/>
              <a:t>Diagram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828" t="3828" r="4306" b="4306"/>
          <a:stretch>
            <a:fillRect/>
          </a:stretch>
        </p:blipFill>
        <p:spPr bwMode="auto">
          <a:xfrm>
            <a:off x="6324600" y="28956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09600" y="1676400"/>
            <a:ext cx="745152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1-NN classifier decision boundary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As k increases, boundary becomes smoother (less jagged).</a:t>
            </a:r>
          </a:p>
        </p:txBody>
      </p:sp>
    </p:spTree>
    <p:extLst>
      <p:ext uri="{BB962C8B-B14F-4D97-AF65-F5344CB8AC3E}">
        <p14:creationId xmlns:p14="http://schemas.microsoft.com/office/powerpoint/2010/main" val="4288007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is the best </a:t>
            </a:r>
            <a:r>
              <a:rPr lang="en-US" b="1" dirty="0" smtClean="0">
                <a:solidFill>
                  <a:srgbClr val="C00000"/>
                </a:solidFill>
              </a:rPr>
              <a:t>k?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15797" y="1828800"/>
            <a:ext cx="79948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Approximation vs. Stability Tradeoff</a:t>
            </a:r>
          </a:p>
          <a:p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Larger </a:t>
            </a:r>
            <a:r>
              <a:rPr lang="en-US" sz="2400" dirty="0" smtClean="0"/>
              <a:t>K =&gt; predicted label is more stable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Smaller </a:t>
            </a:r>
            <a:r>
              <a:rPr lang="en-US" sz="2400" dirty="0" smtClean="0"/>
              <a:t>K =&gt; </a:t>
            </a:r>
            <a:r>
              <a:rPr lang="en-US" sz="2400" dirty="0" smtClean="0"/>
              <a:t>predicted </a:t>
            </a:r>
            <a:r>
              <a:rPr lang="en-US" sz="2400" dirty="0" smtClean="0"/>
              <a:t>label </a:t>
            </a:r>
            <a:r>
              <a:rPr lang="en-US" sz="2400" dirty="0" smtClean="0"/>
              <a:t>can approximate best classifier well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353557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C00000"/>
                </a:solidFill>
              </a:rPr>
              <a:t>Non-parametric methods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1509" y="1981200"/>
            <a:ext cx="665709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Aka Instance-based/Memory-based learners</a:t>
            </a:r>
          </a:p>
          <a:p>
            <a:endParaRPr lang="en-US" sz="2800" dirty="0" smtClean="0"/>
          </a:p>
          <a:p>
            <a:pPr marL="457200" indent="-457200">
              <a:buFont typeface="Wingdings" charset="2"/>
              <a:buChar char="Ø"/>
            </a:pPr>
            <a:r>
              <a:rPr lang="en-US" sz="2800" dirty="0" smtClean="0"/>
              <a:t>Decision Trees</a:t>
            </a:r>
          </a:p>
          <a:p>
            <a:pPr marL="457200" indent="-457200">
              <a:buFont typeface="Wingdings" charset="2"/>
              <a:buChar char="Ø"/>
            </a:pPr>
            <a:endParaRPr lang="en-US" sz="2800" dirty="0" smtClean="0"/>
          </a:p>
          <a:p>
            <a:pPr marL="457200" indent="-457200">
              <a:buFont typeface="Wingdings" charset="2"/>
              <a:buChar char="Ø"/>
            </a:pPr>
            <a:r>
              <a:rPr lang="en-US" sz="2800" dirty="0" smtClean="0"/>
              <a:t>k-Nearest Neighbors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13109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Parametric methods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Assume some </a:t>
            </a:r>
            <a:r>
              <a:rPr lang="en-US" sz="2400" dirty="0" smtClean="0"/>
              <a:t>model </a:t>
            </a:r>
            <a:r>
              <a:rPr lang="en-US" sz="2400" dirty="0" smtClean="0"/>
              <a:t>(Gaussian, Bernoulli, Multinomial, logistic, </a:t>
            </a:r>
            <a:r>
              <a:rPr lang="en-US" sz="2400" dirty="0" smtClean="0"/>
              <a:t>network of logistic units, </a:t>
            </a:r>
            <a:r>
              <a:rPr lang="en-US" sz="2400" dirty="0" smtClean="0"/>
              <a:t>Linear</a:t>
            </a:r>
            <a:r>
              <a:rPr lang="en-US" sz="2400" dirty="0" smtClean="0"/>
              <a:t>, Quadratic) </a:t>
            </a:r>
            <a:r>
              <a:rPr lang="en-US" sz="2400" dirty="0" smtClean="0"/>
              <a:t>with fixed number of parameters</a:t>
            </a:r>
          </a:p>
          <a:p>
            <a:pPr lvl="1"/>
            <a:r>
              <a:rPr lang="en-US" sz="2400" dirty="0" smtClean="0"/>
              <a:t>Gaussian Bayes, Naïve Bayes, Logistic Regression, Perceptron, Neural Networks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r>
              <a:rPr lang="en-US" sz="2400" dirty="0" smtClean="0"/>
              <a:t>Estimate parameters (</a:t>
            </a:r>
            <a:r>
              <a:rPr lang="en-US" sz="2400" dirty="0" smtClean="0">
                <a:latin typeface="Symbol" pitchFamily="18" charset="2"/>
              </a:rPr>
              <a:t>m,s</a:t>
            </a:r>
            <a:r>
              <a:rPr lang="en-US" sz="2400" baseline="30000" dirty="0" smtClean="0">
                <a:latin typeface="Symbol" pitchFamily="18" charset="2"/>
              </a:rPr>
              <a:t>2</a:t>
            </a:r>
            <a:r>
              <a:rPr lang="en-US" sz="2400" dirty="0" smtClean="0">
                <a:latin typeface="Symbol" pitchFamily="18" charset="2"/>
              </a:rPr>
              <a:t>,q</a:t>
            </a:r>
            <a:r>
              <a:rPr lang="en-US" sz="2400" dirty="0" smtClean="0"/>
              <a:t>,w,</a:t>
            </a:r>
            <a:r>
              <a:rPr lang="en-US" sz="2400" dirty="0" smtClean="0">
                <a:latin typeface="Symbol" pitchFamily="18" charset="2"/>
              </a:rPr>
              <a:t>b</a:t>
            </a:r>
            <a:r>
              <a:rPr lang="en-US" sz="2400" dirty="0" smtClean="0"/>
              <a:t>) using MLE/MAP and plug in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00B050"/>
                </a:solidFill>
              </a:rPr>
              <a:t>Pro</a:t>
            </a:r>
            <a:r>
              <a:rPr lang="en-US" sz="2400" dirty="0" smtClean="0"/>
              <a:t> – need few data points to learn parameters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Con</a:t>
            </a:r>
            <a:r>
              <a:rPr lang="en-US" sz="2400" dirty="0" smtClean="0"/>
              <a:t> – Strong distributional assumptions, not satisfied in practice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00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Non-Parametric methods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Typically don’t make any distributional assumptions</a:t>
            </a:r>
          </a:p>
          <a:p>
            <a:r>
              <a:rPr lang="en-US" sz="2400" dirty="0" smtClean="0"/>
              <a:t>As we have more data, we should be able to learn more complex models</a:t>
            </a:r>
          </a:p>
          <a:p>
            <a:r>
              <a:rPr lang="en-US" sz="2400" dirty="0" smtClean="0"/>
              <a:t>Let number of parameters scale with number of training data </a:t>
            </a:r>
          </a:p>
          <a:p>
            <a:endParaRPr lang="en-US" sz="2400" dirty="0" smtClean="0"/>
          </a:p>
          <a:p>
            <a:r>
              <a:rPr lang="en-US" sz="2400" dirty="0" smtClean="0"/>
              <a:t>Some </a:t>
            </a:r>
            <a:r>
              <a:rPr lang="en-US" sz="2400" dirty="0" smtClean="0"/>
              <a:t>nonparametric methods </a:t>
            </a:r>
          </a:p>
          <a:p>
            <a:pPr lvl="1"/>
            <a:r>
              <a:rPr lang="en-US" sz="2400" dirty="0" smtClean="0"/>
              <a:t>Decision Trees</a:t>
            </a:r>
          </a:p>
          <a:p>
            <a:pPr lvl="1"/>
            <a:r>
              <a:rPr lang="en-US" sz="2400" dirty="0" smtClean="0"/>
              <a:t>k-NN (k-Nearest Neighbor) Classifier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493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Summary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Parametric </a:t>
            </a:r>
            <a:r>
              <a:rPr lang="en-US" sz="2600" dirty="0" err="1" smtClean="0"/>
              <a:t>vs</a:t>
            </a:r>
            <a:r>
              <a:rPr lang="en-US" sz="2600" dirty="0" smtClean="0"/>
              <a:t> Nonparametric approaches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2179637"/>
            <a:ext cx="7467600" cy="3078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Nonparametric models place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very mild assumptions on the data distribution and provide good models for complex data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aseline="0" dirty="0" smtClean="0"/>
              <a:t>	Parametric</a:t>
            </a:r>
            <a:r>
              <a:rPr lang="en-GB" sz="2400" dirty="0" smtClean="0"/>
              <a:t> models rely on very strong (simplistic) distributional assumptions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Nonparametric models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requires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storing and computing with the entire data set.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Parametric models, once fitted, are much more efficient in terms of storage and computation.</a:t>
            </a:r>
          </a:p>
        </p:txBody>
      </p:sp>
    </p:spTree>
    <p:extLst>
      <p:ext uri="{BB962C8B-B14F-4D97-AF65-F5344CB8AC3E}">
        <p14:creationId xmlns:p14="http://schemas.microsoft.com/office/powerpoint/2010/main" val="3742718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2819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C00000"/>
                </a:solidFill>
              </a:rPr>
              <a:t>Judging </a:t>
            </a:r>
            <a:r>
              <a:rPr lang="en-US" b="1" dirty="0" err="1" smtClean="0">
                <a:solidFill>
                  <a:srgbClr val="C00000"/>
                </a:solidFill>
              </a:rPr>
              <a:t>Overfitting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428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18"/>
          <p:cNvGrpSpPr/>
          <p:nvPr/>
        </p:nvGrpSpPr>
        <p:grpSpPr>
          <a:xfrm>
            <a:off x="533403" y="1261110"/>
            <a:ext cx="8457543" cy="3310890"/>
            <a:chOff x="685802" y="2461260"/>
            <a:chExt cx="8457543" cy="3310890"/>
          </a:xfrm>
        </p:grpSpPr>
        <p:grpSp>
          <p:nvGrpSpPr>
            <p:cNvPr id="6" name="Group 301"/>
            <p:cNvGrpSpPr/>
            <p:nvPr/>
          </p:nvGrpSpPr>
          <p:grpSpPr>
            <a:xfrm rot="16200000">
              <a:off x="1085877" y="2506716"/>
              <a:ext cx="2895600" cy="2804688"/>
              <a:chOff x="2438400" y="2640624"/>
              <a:chExt cx="2411414" cy="2326174"/>
            </a:xfrm>
          </p:grpSpPr>
          <p:grpSp>
            <p:nvGrpSpPr>
              <p:cNvPr id="7" name="Group 253"/>
              <p:cNvGrpSpPr/>
              <p:nvPr/>
            </p:nvGrpSpPr>
            <p:grpSpPr>
              <a:xfrm>
                <a:off x="2438400" y="2698751"/>
                <a:ext cx="2411414" cy="2262188"/>
                <a:chOff x="1543054" y="2698751"/>
                <a:chExt cx="2411414" cy="2262188"/>
              </a:xfrm>
            </p:grpSpPr>
            <p:grpSp>
              <p:nvGrpSpPr>
                <p:cNvPr id="8" name="Group 3"/>
                <p:cNvGrpSpPr>
                  <a:grpSpLocks/>
                </p:cNvGrpSpPr>
                <p:nvPr/>
              </p:nvGrpSpPr>
              <p:grpSpPr bwMode="auto">
                <a:xfrm>
                  <a:off x="1543054" y="2698751"/>
                  <a:ext cx="2411414" cy="2262188"/>
                  <a:chOff x="4146" y="788"/>
                  <a:chExt cx="1519" cy="1425"/>
                </a:xfrm>
              </p:grpSpPr>
              <p:sp>
                <p:nvSpPr>
                  <p:cNvPr id="398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4146" y="788"/>
                    <a:ext cx="1324" cy="1324"/>
                  </a:xfrm>
                  <a:prstGeom prst="rect">
                    <a:avLst/>
                  </a:prstGeom>
                  <a:solidFill>
                    <a:srgbClr val="CCCC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9" name="Freeform 5"/>
                  <p:cNvSpPr>
                    <a:spLocks/>
                  </p:cNvSpPr>
                  <p:nvPr/>
                </p:nvSpPr>
                <p:spPr bwMode="auto">
                  <a:xfrm rot="20948446">
                    <a:off x="4276" y="872"/>
                    <a:ext cx="1389" cy="1341"/>
                  </a:xfrm>
                  <a:custGeom>
                    <a:avLst/>
                    <a:gdLst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46 w 1031"/>
                      <a:gd name="connsiteY0" fmla="*/ 1189 h 1354"/>
                      <a:gd name="connsiteX1" fmla="*/ 8 w 1031"/>
                      <a:gd name="connsiteY1" fmla="*/ 1045 h 1354"/>
                      <a:gd name="connsiteX2" fmla="*/ 98 w 1031"/>
                      <a:gd name="connsiteY2" fmla="*/ 805 h 1354"/>
                      <a:gd name="connsiteX3" fmla="*/ 290 w 1031"/>
                      <a:gd name="connsiteY3" fmla="*/ 469 h 1354"/>
                      <a:gd name="connsiteX4" fmla="*/ 674 w 1031"/>
                      <a:gd name="connsiteY4" fmla="*/ 277 h 1354"/>
                      <a:gd name="connsiteX5" fmla="*/ 927 w 1031"/>
                      <a:gd name="connsiteY5" fmla="*/ 150 h 1354"/>
                      <a:gd name="connsiteX6" fmla="*/ 901 w 1031"/>
                      <a:gd name="connsiteY6" fmla="*/ 1179 h 1354"/>
                      <a:gd name="connsiteX7" fmla="*/ 150 w 1031"/>
                      <a:gd name="connsiteY7" fmla="*/ 1197 h 1354"/>
                      <a:gd name="connsiteX8" fmla="*/ 146 w 1031"/>
                      <a:gd name="connsiteY8" fmla="*/ 1189 h 1354"/>
                      <a:gd name="connsiteX0" fmla="*/ 52 w 1030"/>
                      <a:gd name="connsiteY0" fmla="*/ 1284 h 1354"/>
                      <a:gd name="connsiteX1" fmla="*/ 7 w 1030"/>
                      <a:gd name="connsiteY1" fmla="*/ 1045 h 1354"/>
                      <a:gd name="connsiteX2" fmla="*/ 97 w 1030"/>
                      <a:gd name="connsiteY2" fmla="*/ 805 h 1354"/>
                      <a:gd name="connsiteX3" fmla="*/ 289 w 1030"/>
                      <a:gd name="connsiteY3" fmla="*/ 469 h 1354"/>
                      <a:gd name="connsiteX4" fmla="*/ 673 w 1030"/>
                      <a:gd name="connsiteY4" fmla="*/ 277 h 1354"/>
                      <a:gd name="connsiteX5" fmla="*/ 926 w 1030"/>
                      <a:gd name="connsiteY5" fmla="*/ 150 h 1354"/>
                      <a:gd name="connsiteX6" fmla="*/ 900 w 1030"/>
                      <a:gd name="connsiteY6" fmla="*/ 1179 h 1354"/>
                      <a:gd name="connsiteX7" fmla="*/ 149 w 1030"/>
                      <a:gd name="connsiteY7" fmla="*/ 1197 h 1354"/>
                      <a:gd name="connsiteX8" fmla="*/ 52 w 1030"/>
                      <a:gd name="connsiteY8" fmla="*/ 1284 h 1354"/>
                      <a:gd name="connsiteX0" fmla="*/ 66 w 1044"/>
                      <a:gd name="connsiteY0" fmla="*/ 1284 h 1354"/>
                      <a:gd name="connsiteX1" fmla="*/ 21 w 1044"/>
                      <a:gd name="connsiteY1" fmla="*/ 1045 h 1354"/>
                      <a:gd name="connsiteX2" fmla="*/ 111 w 1044"/>
                      <a:gd name="connsiteY2" fmla="*/ 805 h 1354"/>
                      <a:gd name="connsiteX3" fmla="*/ 687 w 1044"/>
                      <a:gd name="connsiteY3" fmla="*/ 277 h 1354"/>
                      <a:gd name="connsiteX4" fmla="*/ 940 w 1044"/>
                      <a:gd name="connsiteY4" fmla="*/ 150 h 1354"/>
                      <a:gd name="connsiteX5" fmla="*/ 914 w 1044"/>
                      <a:gd name="connsiteY5" fmla="*/ 1179 h 1354"/>
                      <a:gd name="connsiteX6" fmla="*/ 163 w 1044"/>
                      <a:gd name="connsiteY6" fmla="*/ 1197 h 1354"/>
                      <a:gd name="connsiteX7" fmla="*/ 66 w 1044"/>
                      <a:gd name="connsiteY7" fmla="*/ 1284 h 1354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940 w 1043"/>
                      <a:gd name="connsiteY4" fmla="*/ 150 h 1520"/>
                      <a:gd name="connsiteX5" fmla="*/ 914 w 1043"/>
                      <a:gd name="connsiteY5" fmla="*/ 1322 h 1520"/>
                      <a:gd name="connsiteX6" fmla="*/ 163 w 1043"/>
                      <a:gd name="connsiteY6" fmla="*/ 1340 h 1520"/>
                      <a:gd name="connsiteX7" fmla="*/ 66 w 1043"/>
                      <a:gd name="connsiteY7" fmla="*/ 1427 h 1520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8" fmla="*/ 66 w 1043"/>
                      <a:gd name="connsiteY8" fmla="*/ 1427 h 1520"/>
                      <a:gd name="connsiteX0" fmla="*/ 163 w 1043"/>
                      <a:gd name="connsiteY0" fmla="*/ 1340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914 w 1265"/>
                      <a:gd name="connsiteY4" fmla="*/ 423 h 1520"/>
                      <a:gd name="connsiteX5" fmla="*/ 1162 w 1265"/>
                      <a:gd name="connsiteY5" fmla="*/ 150 h 1520"/>
                      <a:gd name="connsiteX6" fmla="*/ 1136 w 1265"/>
                      <a:gd name="connsiteY6" fmla="*/ 1322 h 1520"/>
                      <a:gd name="connsiteX7" fmla="*/ 385 w 1265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1162 w 1265"/>
                      <a:gd name="connsiteY4" fmla="*/ 150 h 1520"/>
                      <a:gd name="connsiteX5" fmla="*/ 1136 w 1265"/>
                      <a:gd name="connsiteY5" fmla="*/ 1322 h 1520"/>
                      <a:gd name="connsiteX6" fmla="*/ 385 w 1265"/>
                      <a:gd name="connsiteY6" fmla="*/ 1340 h 1520"/>
                      <a:gd name="connsiteX0" fmla="*/ 385 w 1265"/>
                      <a:gd name="connsiteY0" fmla="*/ 1190 h 1370"/>
                      <a:gd name="connsiteX1" fmla="*/ 9 w 1265"/>
                      <a:gd name="connsiteY1" fmla="*/ 1181 h 1370"/>
                      <a:gd name="connsiteX2" fmla="*/ 333 w 1265"/>
                      <a:gd name="connsiteY2" fmla="*/ 798 h 1370"/>
                      <a:gd name="connsiteX3" fmla="*/ 909 w 1265"/>
                      <a:gd name="connsiteY3" fmla="*/ 270 h 1370"/>
                      <a:gd name="connsiteX4" fmla="*/ 1162 w 1265"/>
                      <a:gd name="connsiteY4" fmla="*/ 0 h 1370"/>
                      <a:gd name="connsiteX5" fmla="*/ 1136 w 1265"/>
                      <a:gd name="connsiteY5" fmla="*/ 1172 h 1370"/>
                      <a:gd name="connsiteX6" fmla="*/ 385 w 1265"/>
                      <a:gd name="connsiteY6" fmla="*/ 1190 h 1370"/>
                      <a:gd name="connsiteX0" fmla="*/ 385 w 1266"/>
                      <a:gd name="connsiteY0" fmla="*/ 1333 h 1394"/>
                      <a:gd name="connsiteX1" fmla="*/ 9 w 1266"/>
                      <a:gd name="connsiteY1" fmla="*/ 1181 h 1394"/>
                      <a:gd name="connsiteX2" fmla="*/ 333 w 1266"/>
                      <a:gd name="connsiteY2" fmla="*/ 798 h 1394"/>
                      <a:gd name="connsiteX3" fmla="*/ 909 w 1266"/>
                      <a:gd name="connsiteY3" fmla="*/ 270 h 1394"/>
                      <a:gd name="connsiteX4" fmla="*/ 1162 w 1266"/>
                      <a:gd name="connsiteY4" fmla="*/ 0 h 1394"/>
                      <a:gd name="connsiteX5" fmla="*/ 1136 w 1266"/>
                      <a:gd name="connsiteY5" fmla="*/ 1172 h 1394"/>
                      <a:gd name="connsiteX6" fmla="*/ 385 w 1266"/>
                      <a:gd name="connsiteY6" fmla="*/ 1333 h 1394"/>
                      <a:gd name="connsiteX0" fmla="*/ 385 w 1334"/>
                      <a:gd name="connsiteY0" fmla="*/ 1333 h 1368"/>
                      <a:gd name="connsiteX1" fmla="*/ 9 w 1334"/>
                      <a:gd name="connsiteY1" fmla="*/ 1181 h 1368"/>
                      <a:gd name="connsiteX2" fmla="*/ 333 w 1334"/>
                      <a:gd name="connsiteY2" fmla="*/ 798 h 1368"/>
                      <a:gd name="connsiteX3" fmla="*/ 909 w 1334"/>
                      <a:gd name="connsiteY3" fmla="*/ 270 h 1368"/>
                      <a:gd name="connsiteX4" fmla="*/ 1162 w 1334"/>
                      <a:gd name="connsiteY4" fmla="*/ 0 h 1368"/>
                      <a:gd name="connsiteX5" fmla="*/ 1136 w 1334"/>
                      <a:gd name="connsiteY5" fmla="*/ 1172 h 1368"/>
                      <a:gd name="connsiteX6" fmla="*/ 1209 w 1334"/>
                      <a:gd name="connsiteY6" fmla="*/ 1274 h 1368"/>
                      <a:gd name="connsiteX7" fmla="*/ 385 w 1334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76 w 1333"/>
                      <a:gd name="connsiteY0" fmla="*/ 1333 h 1368"/>
                      <a:gd name="connsiteX1" fmla="*/ 0 w 1333"/>
                      <a:gd name="connsiteY1" fmla="*/ 1181 h 1368"/>
                      <a:gd name="connsiteX2" fmla="*/ 324 w 1333"/>
                      <a:gd name="connsiteY2" fmla="*/ 798 h 1368"/>
                      <a:gd name="connsiteX3" fmla="*/ 900 w 1333"/>
                      <a:gd name="connsiteY3" fmla="*/ 270 h 1368"/>
                      <a:gd name="connsiteX4" fmla="*/ 1153 w 1333"/>
                      <a:gd name="connsiteY4" fmla="*/ 0 h 1368"/>
                      <a:gd name="connsiteX5" fmla="*/ 1174 w 1333"/>
                      <a:gd name="connsiteY5" fmla="*/ 1172 h 1368"/>
                      <a:gd name="connsiteX6" fmla="*/ 1200 w 1333"/>
                      <a:gd name="connsiteY6" fmla="*/ 1274 h 1368"/>
                      <a:gd name="connsiteX7" fmla="*/ 376 w 1333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85 w 1342"/>
                      <a:gd name="connsiteY0" fmla="*/ 1344 h 1379"/>
                      <a:gd name="connsiteX1" fmla="*/ 9 w 1342"/>
                      <a:gd name="connsiteY1" fmla="*/ 1192 h 1379"/>
                      <a:gd name="connsiteX2" fmla="*/ 333 w 1342"/>
                      <a:gd name="connsiteY2" fmla="*/ 809 h 1379"/>
                      <a:gd name="connsiteX3" fmla="*/ 909 w 1342"/>
                      <a:gd name="connsiteY3" fmla="*/ 281 h 1379"/>
                      <a:gd name="connsiteX4" fmla="*/ 1162 w 1342"/>
                      <a:gd name="connsiteY4" fmla="*/ 11 h 1379"/>
                      <a:gd name="connsiteX5" fmla="*/ 1204 w 1342"/>
                      <a:gd name="connsiteY5" fmla="*/ 214 h 1379"/>
                      <a:gd name="connsiteX6" fmla="*/ 1183 w 1342"/>
                      <a:gd name="connsiteY6" fmla="*/ 1183 h 1379"/>
                      <a:gd name="connsiteX7" fmla="*/ 1209 w 1342"/>
                      <a:gd name="connsiteY7" fmla="*/ 1285 h 1379"/>
                      <a:gd name="connsiteX8" fmla="*/ 385 w 1342"/>
                      <a:gd name="connsiteY8" fmla="*/ 1344 h 1379"/>
                      <a:gd name="connsiteX0" fmla="*/ 385 w 1356"/>
                      <a:gd name="connsiteY0" fmla="*/ 1416 h 1451"/>
                      <a:gd name="connsiteX1" fmla="*/ 9 w 1356"/>
                      <a:gd name="connsiteY1" fmla="*/ 1264 h 1451"/>
                      <a:gd name="connsiteX2" fmla="*/ 333 w 1356"/>
                      <a:gd name="connsiteY2" fmla="*/ 881 h 1451"/>
                      <a:gd name="connsiteX3" fmla="*/ 909 w 1356"/>
                      <a:gd name="connsiteY3" fmla="*/ 353 h 1451"/>
                      <a:gd name="connsiteX4" fmla="*/ 1162 w 1356"/>
                      <a:gd name="connsiteY4" fmla="*/ 83 h 1451"/>
                      <a:gd name="connsiteX5" fmla="*/ 1204 w 1356"/>
                      <a:gd name="connsiteY5" fmla="*/ 286 h 1451"/>
                      <a:gd name="connsiteX6" fmla="*/ 1353 w 1356"/>
                      <a:gd name="connsiteY6" fmla="*/ 161 h 1451"/>
                      <a:gd name="connsiteX7" fmla="*/ 1183 w 1356"/>
                      <a:gd name="connsiteY7" fmla="*/ 1255 h 1451"/>
                      <a:gd name="connsiteX8" fmla="*/ 1209 w 1356"/>
                      <a:gd name="connsiteY8" fmla="*/ 1357 h 1451"/>
                      <a:gd name="connsiteX9" fmla="*/ 385 w 1356"/>
                      <a:gd name="connsiteY9" fmla="*/ 1416 h 1451"/>
                      <a:gd name="connsiteX0" fmla="*/ 385 w 1353"/>
                      <a:gd name="connsiteY0" fmla="*/ 1450 h 1485"/>
                      <a:gd name="connsiteX1" fmla="*/ 9 w 1353"/>
                      <a:gd name="connsiteY1" fmla="*/ 1298 h 1485"/>
                      <a:gd name="connsiteX2" fmla="*/ 333 w 1353"/>
                      <a:gd name="connsiteY2" fmla="*/ 915 h 1485"/>
                      <a:gd name="connsiteX3" fmla="*/ 909 w 1353"/>
                      <a:gd name="connsiteY3" fmla="*/ 387 h 1485"/>
                      <a:gd name="connsiteX4" fmla="*/ 1162 w 1353"/>
                      <a:gd name="connsiteY4" fmla="*/ 117 h 1485"/>
                      <a:gd name="connsiteX5" fmla="*/ 1353 w 1353"/>
                      <a:gd name="connsiteY5" fmla="*/ 195 h 1485"/>
                      <a:gd name="connsiteX6" fmla="*/ 1183 w 1353"/>
                      <a:gd name="connsiteY6" fmla="*/ 1289 h 1485"/>
                      <a:gd name="connsiteX7" fmla="*/ 1209 w 1353"/>
                      <a:gd name="connsiteY7" fmla="*/ 1391 h 1485"/>
                      <a:gd name="connsiteX8" fmla="*/ 385 w 1353"/>
                      <a:gd name="connsiteY8" fmla="*/ 1450 h 1485"/>
                      <a:gd name="connsiteX0" fmla="*/ 385 w 1370"/>
                      <a:gd name="connsiteY0" fmla="*/ 1450 h 1451"/>
                      <a:gd name="connsiteX1" fmla="*/ 9 w 1370"/>
                      <a:gd name="connsiteY1" fmla="*/ 1298 h 1451"/>
                      <a:gd name="connsiteX2" fmla="*/ 333 w 1370"/>
                      <a:gd name="connsiteY2" fmla="*/ 915 h 1451"/>
                      <a:gd name="connsiteX3" fmla="*/ 909 w 1370"/>
                      <a:gd name="connsiteY3" fmla="*/ 387 h 1451"/>
                      <a:gd name="connsiteX4" fmla="*/ 1162 w 1370"/>
                      <a:gd name="connsiteY4" fmla="*/ 117 h 1451"/>
                      <a:gd name="connsiteX5" fmla="*/ 1353 w 1370"/>
                      <a:gd name="connsiteY5" fmla="*/ 195 h 1451"/>
                      <a:gd name="connsiteX6" fmla="*/ 1209 w 1370"/>
                      <a:gd name="connsiteY6" fmla="*/ 1391 h 1451"/>
                      <a:gd name="connsiteX7" fmla="*/ 385 w 1370"/>
                      <a:gd name="connsiteY7" fmla="*/ 1450 h 1451"/>
                      <a:gd name="connsiteX0" fmla="*/ 385 w 1370"/>
                      <a:gd name="connsiteY0" fmla="*/ 1450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8" fmla="*/ 385 w 1370"/>
                      <a:gd name="connsiteY8" fmla="*/ 1450 h 1591"/>
                      <a:gd name="connsiteX0" fmla="*/ 1059 w 1370"/>
                      <a:gd name="connsiteY0" fmla="*/ 1502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0" fmla="*/ 1059 w 1353"/>
                      <a:gd name="connsiteY0" fmla="*/ 1502 h 1502"/>
                      <a:gd name="connsiteX1" fmla="*/ 9 w 1353"/>
                      <a:gd name="connsiteY1" fmla="*/ 1298 h 1502"/>
                      <a:gd name="connsiteX2" fmla="*/ 333 w 1353"/>
                      <a:gd name="connsiteY2" fmla="*/ 915 h 1502"/>
                      <a:gd name="connsiteX3" fmla="*/ 909 w 1353"/>
                      <a:gd name="connsiteY3" fmla="*/ 387 h 1502"/>
                      <a:gd name="connsiteX4" fmla="*/ 1162 w 1353"/>
                      <a:gd name="connsiteY4" fmla="*/ 117 h 1502"/>
                      <a:gd name="connsiteX5" fmla="*/ 1353 w 1353"/>
                      <a:gd name="connsiteY5" fmla="*/ 195 h 1502"/>
                      <a:gd name="connsiteX6" fmla="*/ 1059 w 1353"/>
                      <a:gd name="connsiteY6" fmla="*/ 1502 h 1502"/>
                      <a:gd name="connsiteX0" fmla="*/ 1059 w 1367"/>
                      <a:gd name="connsiteY0" fmla="*/ 1501 h 1501"/>
                      <a:gd name="connsiteX1" fmla="*/ 9 w 1367"/>
                      <a:gd name="connsiteY1" fmla="*/ 1297 h 1501"/>
                      <a:gd name="connsiteX2" fmla="*/ 333 w 1367"/>
                      <a:gd name="connsiteY2" fmla="*/ 914 h 1501"/>
                      <a:gd name="connsiteX3" fmla="*/ 909 w 1367"/>
                      <a:gd name="connsiteY3" fmla="*/ 386 h 1501"/>
                      <a:gd name="connsiteX4" fmla="*/ 1162 w 1367"/>
                      <a:gd name="connsiteY4" fmla="*/ 116 h 1501"/>
                      <a:gd name="connsiteX5" fmla="*/ 1353 w 1367"/>
                      <a:gd name="connsiteY5" fmla="*/ 194 h 1501"/>
                      <a:gd name="connsiteX6" fmla="*/ 1059 w 1367"/>
                      <a:gd name="connsiteY6" fmla="*/ 1501 h 1501"/>
                      <a:gd name="connsiteX0" fmla="*/ 1353 w 1353"/>
                      <a:gd name="connsiteY0" fmla="*/ 21 h 1328"/>
                      <a:gd name="connsiteX1" fmla="*/ 1059 w 1353"/>
                      <a:gd name="connsiteY1" fmla="*/ 1328 h 1328"/>
                      <a:gd name="connsiteX2" fmla="*/ 9 w 1353"/>
                      <a:gd name="connsiteY2" fmla="*/ 1124 h 1328"/>
                      <a:gd name="connsiteX3" fmla="*/ 333 w 1353"/>
                      <a:gd name="connsiteY3" fmla="*/ 741 h 1328"/>
                      <a:gd name="connsiteX4" fmla="*/ 909 w 1353"/>
                      <a:gd name="connsiteY4" fmla="*/ 213 h 1328"/>
                      <a:gd name="connsiteX5" fmla="*/ 1218 w 1353"/>
                      <a:gd name="connsiteY5" fmla="*/ 0 h 1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3" h="1328">
                        <a:moveTo>
                          <a:pt x="1353" y="21"/>
                        </a:moveTo>
                        <a:cubicBezTo>
                          <a:pt x="1336" y="252"/>
                          <a:pt x="1283" y="1144"/>
                          <a:pt x="1059" y="1328"/>
                        </a:cubicBezTo>
                        <a:lnTo>
                          <a:pt x="9" y="1124"/>
                        </a:lnTo>
                        <a:cubicBezTo>
                          <a:pt x="0" y="1035"/>
                          <a:pt x="183" y="893"/>
                          <a:pt x="333" y="741"/>
                        </a:cubicBezTo>
                        <a:cubicBezTo>
                          <a:pt x="483" y="589"/>
                          <a:pt x="771" y="346"/>
                          <a:pt x="909" y="213"/>
                        </a:cubicBezTo>
                        <a:cubicBezTo>
                          <a:pt x="993" y="123"/>
                          <a:pt x="1218" y="0"/>
                          <a:pt x="1218" y="0"/>
                        </a:cubicBezTo>
                      </a:path>
                    </a:pathLst>
                  </a:custGeom>
                  <a:solidFill>
                    <a:srgbClr val="FF7C80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9" name="Group 7"/>
                <p:cNvGrpSpPr>
                  <a:grpSpLocks/>
                </p:cNvGrpSpPr>
                <p:nvPr/>
              </p:nvGrpSpPr>
              <p:grpSpPr bwMode="auto">
                <a:xfrm>
                  <a:off x="1571628" y="2705109"/>
                  <a:ext cx="2066926" cy="2085977"/>
                  <a:chOff x="2010" y="1176"/>
                  <a:chExt cx="1302" cy="1314"/>
                </a:xfrm>
              </p:grpSpPr>
              <p:sp>
                <p:nvSpPr>
                  <p:cNvPr id="310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1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2259" y="1685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2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3078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3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2573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06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5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2403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6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16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7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234" y="192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8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190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19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6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0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1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2549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2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3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1951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4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2766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5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2210" y="149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6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2428" y="146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7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8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2065" y="192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9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73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0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2283" y="178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1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202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2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2742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3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296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4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3226" y="185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5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6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21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6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8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879" y="139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9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3096" y="17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0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1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2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3056" y="196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3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3066" y="212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4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2844" y="201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5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2832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6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21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7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8" name="Oval 48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16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9" name="Oval 49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5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0" name="Oval 50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99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1" name="Oval 51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2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2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08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3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268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4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2106" y="175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5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8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6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2478" y="199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7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8" name="Oval 60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32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9" name="Oval 61"/>
                  <p:cNvSpPr>
                    <a:spLocks noChangeArrowheads="1"/>
                  </p:cNvSpPr>
                  <p:nvPr/>
                </p:nvSpPr>
                <p:spPr bwMode="auto">
                  <a:xfrm>
                    <a:off x="2596" y="139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0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21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1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228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2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1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3" name="Oval 66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23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4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2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5" name="Oval 68"/>
                  <p:cNvSpPr>
                    <a:spLocks noChangeArrowheads="1"/>
                  </p:cNvSpPr>
                  <p:nvPr/>
                </p:nvSpPr>
                <p:spPr bwMode="auto">
                  <a:xfrm>
                    <a:off x="3162" y="222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6" name="Oval 6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7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8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3240" y="21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9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40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0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2904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1" name="Oval 74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2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241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3" name="Oval 76"/>
                  <p:cNvSpPr>
                    <a:spLocks noChangeArrowheads="1"/>
                  </p:cNvSpPr>
                  <p:nvPr/>
                </p:nvSpPr>
                <p:spPr bwMode="auto">
                  <a:xfrm>
                    <a:off x="2850" y="240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4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5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6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34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7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8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5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9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30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0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2376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1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2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2010" y="201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3" name="Oval 87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8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4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2856" y="18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5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232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6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7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8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2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9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133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0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27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1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2088" y="136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2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3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4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5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6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117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7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309" name="Rectangle 209"/>
                <p:cNvSpPr>
                  <a:spLocks noChangeArrowheads="1"/>
                </p:cNvSpPr>
                <p:nvPr/>
              </p:nvSpPr>
              <p:spPr bwMode="auto">
                <a:xfrm rot="16200000">
                  <a:off x="2690813" y="3929063"/>
                  <a:ext cx="152400" cy="189547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defTabSz="914259"/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304" name="Freeform 5"/>
              <p:cNvSpPr>
                <a:spLocks/>
              </p:cNvSpPr>
              <p:nvPr/>
            </p:nvSpPr>
            <p:spPr bwMode="auto">
              <a:xfrm rot="20948446">
                <a:off x="2640419" y="2838111"/>
                <a:ext cx="2205478" cy="2128687"/>
              </a:xfrm>
              <a:custGeom>
                <a:avLst/>
                <a:gdLst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46 w 1031"/>
                  <a:gd name="connsiteY0" fmla="*/ 1189 h 1354"/>
                  <a:gd name="connsiteX1" fmla="*/ 8 w 1031"/>
                  <a:gd name="connsiteY1" fmla="*/ 1045 h 1354"/>
                  <a:gd name="connsiteX2" fmla="*/ 98 w 1031"/>
                  <a:gd name="connsiteY2" fmla="*/ 805 h 1354"/>
                  <a:gd name="connsiteX3" fmla="*/ 290 w 1031"/>
                  <a:gd name="connsiteY3" fmla="*/ 469 h 1354"/>
                  <a:gd name="connsiteX4" fmla="*/ 674 w 1031"/>
                  <a:gd name="connsiteY4" fmla="*/ 277 h 1354"/>
                  <a:gd name="connsiteX5" fmla="*/ 927 w 1031"/>
                  <a:gd name="connsiteY5" fmla="*/ 150 h 1354"/>
                  <a:gd name="connsiteX6" fmla="*/ 901 w 1031"/>
                  <a:gd name="connsiteY6" fmla="*/ 1179 h 1354"/>
                  <a:gd name="connsiteX7" fmla="*/ 150 w 1031"/>
                  <a:gd name="connsiteY7" fmla="*/ 1197 h 1354"/>
                  <a:gd name="connsiteX8" fmla="*/ 146 w 1031"/>
                  <a:gd name="connsiteY8" fmla="*/ 1189 h 1354"/>
                  <a:gd name="connsiteX0" fmla="*/ 52 w 1030"/>
                  <a:gd name="connsiteY0" fmla="*/ 1284 h 1354"/>
                  <a:gd name="connsiteX1" fmla="*/ 7 w 1030"/>
                  <a:gd name="connsiteY1" fmla="*/ 1045 h 1354"/>
                  <a:gd name="connsiteX2" fmla="*/ 97 w 1030"/>
                  <a:gd name="connsiteY2" fmla="*/ 805 h 1354"/>
                  <a:gd name="connsiteX3" fmla="*/ 289 w 1030"/>
                  <a:gd name="connsiteY3" fmla="*/ 469 h 1354"/>
                  <a:gd name="connsiteX4" fmla="*/ 673 w 1030"/>
                  <a:gd name="connsiteY4" fmla="*/ 277 h 1354"/>
                  <a:gd name="connsiteX5" fmla="*/ 926 w 1030"/>
                  <a:gd name="connsiteY5" fmla="*/ 150 h 1354"/>
                  <a:gd name="connsiteX6" fmla="*/ 900 w 1030"/>
                  <a:gd name="connsiteY6" fmla="*/ 1179 h 1354"/>
                  <a:gd name="connsiteX7" fmla="*/ 149 w 1030"/>
                  <a:gd name="connsiteY7" fmla="*/ 1197 h 1354"/>
                  <a:gd name="connsiteX8" fmla="*/ 52 w 1030"/>
                  <a:gd name="connsiteY8" fmla="*/ 1284 h 1354"/>
                  <a:gd name="connsiteX0" fmla="*/ 66 w 1044"/>
                  <a:gd name="connsiteY0" fmla="*/ 1284 h 1354"/>
                  <a:gd name="connsiteX1" fmla="*/ 21 w 1044"/>
                  <a:gd name="connsiteY1" fmla="*/ 1045 h 1354"/>
                  <a:gd name="connsiteX2" fmla="*/ 111 w 1044"/>
                  <a:gd name="connsiteY2" fmla="*/ 805 h 1354"/>
                  <a:gd name="connsiteX3" fmla="*/ 687 w 1044"/>
                  <a:gd name="connsiteY3" fmla="*/ 277 h 1354"/>
                  <a:gd name="connsiteX4" fmla="*/ 940 w 1044"/>
                  <a:gd name="connsiteY4" fmla="*/ 150 h 1354"/>
                  <a:gd name="connsiteX5" fmla="*/ 914 w 1044"/>
                  <a:gd name="connsiteY5" fmla="*/ 1179 h 1354"/>
                  <a:gd name="connsiteX6" fmla="*/ 163 w 1044"/>
                  <a:gd name="connsiteY6" fmla="*/ 1197 h 1354"/>
                  <a:gd name="connsiteX7" fmla="*/ 66 w 1044"/>
                  <a:gd name="connsiteY7" fmla="*/ 1284 h 1354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940 w 1043"/>
                  <a:gd name="connsiteY4" fmla="*/ 150 h 1520"/>
                  <a:gd name="connsiteX5" fmla="*/ 914 w 1043"/>
                  <a:gd name="connsiteY5" fmla="*/ 1322 h 1520"/>
                  <a:gd name="connsiteX6" fmla="*/ 163 w 1043"/>
                  <a:gd name="connsiteY6" fmla="*/ 1340 h 1520"/>
                  <a:gd name="connsiteX7" fmla="*/ 66 w 1043"/>
                  <a:gd name="connsiteY7" fmla="*/ 1427 h 1520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8" fmla="*/ 66 w 1043"/>
                  <a:gd name="connsiteY8" fmla="*/ 1427 h 1520"/>
                  <a:gd name="connsiteX0" fmla="*/ 163 w 1043"/>
                  <a:gd name="connsiteY0" fmla="*/ 1340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914 w 1265"/>
                  <a:gd name="connsiteY4" fmla="*/ 423 h 1520"/>
                  <a:gd name="connsiteX5" fmla="*/ 1162 w 1265"/>
                  <a:gd name="connsiteY5" fmla="*/ 150 h 1520"/>
                  <a:gd name="connsiteX6" fmla="*/ 1136 w 1265"/>
                  <a:gd name="connsiteY6" fmla="*/ 1322 h 1520"/>
                  <a:gd name="connsiteX7" fmla="*/ 385 w 1265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1162 w 1265"/>
                  <a:gd name="connsiteY4" fmla="*/ 150 h 1520"/>
                  <a:gd name="connsiteX5" fmla="*/ 1136 w 1265"/>
                  <a:gd name="connsiteY5" fmla="*/ 1322 h 1520"/>
                  <a:gd name="connsiteX6" fmla="*/ 385 w 1265"/>
                  <a:gd name="connsiteY6" fmla="*/ 1340 h 1520"/>
                  <a:gd name="connsiteX0" fmla="*/ 385 w 1265"/>
                  <a:gd name="connsiteY0" fmla="*/ 1190 h 1370"/>
                  <a:gd name="connsiteX1" fmla="*/ 9 w 1265"/>
                  <a:gd name="connsiteY1" fmla="*/ 1181 h 1370"/>
                  <a:gd name="connsiteX2" fmla="*/ 333 w 1265"/>
                  <a:gd name="connsiteY2" fmla="*/ 798 h 1370"/>
                  <a:gd name="connsiteX3" fmla="*/ 909 w 1265"/>
                  <a:gd name="connsiteY3" fmla="*/ 270 h 1370"/>
                  <a:gd name="connsiteX4" fmla="*/ 1162 w 1265"/>
                  <a:gd name="connsiteY4" fmla="*/ 0 h 1370"/>
                  <a:gd name="connsiteX5" fmla="*/ 1136 w 1265"/>
                  <a:gd name="connsiteY5" fmla="*/ 1172 h 1370"/>
                  <a:gd name="connsiteX6" fmla="*/ 385 w 1265"/>
                  <a:gd name="connsiteY6" fmla="*/ 1190 h 1370"/>
                  <a:gd name="connsiteX0" fmla="*/ 385 w 1266"/>
                  <a:gd name="connsiteY0" fmla="*/ 1333 h 1394"/>
                  <a:gd name="connsiteX1" fmla="*/ 9 w 1266"/>
                  <a:gd name="connsiteY1" fmla="*/ 1181 h 1394"/>
                  <a:gd name="connsiteX2" fmla="*/ 333 w 1266"/>
                  <a:gd name="connsiteY2" fmla="*/ 798 h 1394"/>
                  <a:gd name="connsiteX3" fmla="*/ 909 w 1266"/>
                  <a:gd name="connsiteY3" fmla="*/ 270 h 1394"/>
                  <a:gd name="connsiteX4" fmla="*/ 1162 w 1266"/>
                  <a:gd name="connsiteY4" fmla="*/ 0 h 1394"/>
                  <a:gd name="connsiteX5" fmla="*/ 1136 w 1266"/>
                  <a:gd name="connsiteY5" fmla="*/ 1172 h 1394"/>
                  <a:gd name="connsiteX6" fmla="*/ 385 w 1266"/>
                  <a:gd name="connsiteY6" fmla="*/ 1333 h 1394"/>
                  <a:gd name="connsiteX0" fmla="*/ 385 w 1334"/>
                  <a:gd name="connsiteY0" fmla="*/ 1333 h 1368"/>
                  <a:gd name="connsiteX1" fmla="*/ 9 w 1334"/>
                  <a:gd name="connsiteY1" fmla="*/ 1181 h 1368"/>
                  <a:gd name="connsiteX2" fmla="*/ 333 w 1334"/>
                  <a:gd name="connsiteY2" fmla="*/ 798 h 1368"/>
                  <a:gd name="connsiteX3" fmla="*/ 909 w 1334"/>
                  <a:gd name="connsiteY3" fmla="*/ 270 h 1368"/>
                  <a:gd name="connsiteX4" fmla="*/ 1162 w 1334"/>
                  <a:gd name="connsiteY4" fmla="*/ 0 h 1368"/>
                  <a:gd name="connsiteX5" fmla="*/ 1136 w 1334"/>
                  <a:gd name="connsiteY5" fmla="*/ 1172 h 1368"/>
                  <a:gd name="connsiteX6" fmla="*/ 1209 w 1334"/>
                  <a:gd name="connsiteY6" fmla="*/ 1274 h 1368"/>
                  <a:gd name="connsiteX7" fmla="*/ 385 w 1334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76 w 1333"/>
                  <a:gd name="connsiteY0" fmla="*/ 1333 h 1368"/>
                  <a:gd name="connsiteX1" fmla="*/ 0 w 1333"/>
                  <a:gd name="connsiteY1" fmla="*/ 1181 h 1368"/>
                  <a:gd name="connsiteX2" fmla="*/ 324 w 1333"/>
                  <a:gd name="connsiteY2" fmla="*/ 798 h 1368"/>
                  <a:gd name="connsiteX3" fmla="*/ 900 w 1333"/>
                  <a:gd name="connsiteY3" fmla="*/ 270 h 1368"/>
                  <a:gd name="connsiteX4" fmla="*/ 1153 w 1333"/>
                  <a:gd name="connsiteY4" fmla="*/ 0 h 1368"/>
                  <a:gd name="connsiteX5" fmla="*/ 1174 w 1333"/>
                  <a:gd name="connsiteY5" fmla="*/ 1172 h 1368"/>
                  <a:gd name="connsiteX6" fmla="*/ 1200 w 1333"/>
                  <a:gd name="connsiteY6" fmla="*/ 1274 h 1368"/>
                  <a:gd name="connsiteX7" fmla="*/ 376 w 1333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85 w 1342"/>
                  <a:gd name="connsiteY0" fmla="*/ 1344 h 1379"/>
                  <a:gd name="connsiteX1" fmla="*/ 9 w 1342"/>
                  <a:gd name="connsiteY1" fmla="*/ 1192 h 1379"/>
                  <a:gd name="connsiteX2" fmla="*/ 333 w 1342"/>
                  <a:gd name="connsiteY2" fmla="*/ 809 h 1379"/>
                  <a:gd name="connsiteX3" fmla="*/ 909 w 1342"/>
                  <a:gd name="connsiteY3" fmla="*/ 281 h 1379"/>
                  <a:gd name="connsiteX4" fmla="*/ 1162 w 1342"/>
                  <a:gd name="connsiteY4" fmla="*/ 11 h 1379"/>
                  <a:gd name="connsiteX5" fmla="*/ 1204 w 1342"/>
                  <a:gd name="connsiteY5" fmla="*/ 214 h 1379"/>
                  <a:gd name="connsiteX6" fmla="*/ 1183 w 1342"/>
                  <a:gd name="connsiteY6" fmla="*/ 1183 h 1379"/>
                  <a:gd name="connsiteX7" fmla="*/ 1209 w 1342"/>
                  <a:gd name="connsiteY7" fmla="*/ 1285 h 1379"/>
                  <a:gd name="connsiteX8" fmla="*/ 385 w 1342"/>
                  <a:gd name="connsiteY8" fmla="*/ 1344 h 1379"/>
                  <a:gd name="connsiteX0" fmla="*/ 385 w 1356"/>
                  <a:gd name="connsiteY0" fmla="*/ 1416 h 1451"/>
                  <a:gd name="connsiteX1" fmla="*/ 9 w 1356"/>
                  <a:gd name="connsiteY1" fmla="*/ 1264 h 1451"/>
                  <a:gd name="connsiteX2" fmla="*/ 333 w 1356"/>
                  <a:gd name="connsiteY2" fmla="*/ 881 h 1451"/>
                  <a:gd name="connsiteX3" fmla="*/ 909 w 1356"/>
                  <a:gd name="connsiteY3" fmla="*/ 353 h 1451"/>
                  <a:gd name="connsiteX4" fmla="*/ 1162 w 1356"/>
                  <a:gd name="connsiteY4" fmla="*/ 83 h 1451"/>
                  <a:gd name="connsiteX5" fmla="*/ 1204 w 1356"/>
                  <a:gd name="connsiteY5" fmla="*/ 286 h 1451"/>
                  <a:gd name="connsiteX6" fmla="*/ 1353 w 1356"/>
                  <a:gd name="connsiteY6" fmla="*/ 161 h 1451"/>
                  <a:gd name="connsiteX7" fmla="*/ 1183 w 1356"/>
                  <a:gd name="connsiteY7" fmla="*/ 1255 h 1451"/>
                  <a:gd name="connsiteX8" fmla="*/ 1209 w 1356"/>
                  <a:gd name="connsiteY8" fmla="*/ 1357 h 1451"/>
                  <a:gd name="connsiteX9" fmla="*/ 385 w 1356"/>
                  <a:gd name="connsiteY9" fmla="*/ 1416 h 1451"/>
                  <a:gd name="connsiteX0" fmla="*/ 385 w 1353"/>
                  <a:gd name="connsiteY0" fmla="*/ 1450 h 1485"/>
                  <a:gd name="connsiteX1" fmla="*/ 9 w 1353"/>
                  <a:gd name="connsiteY1" fmla="*/ 1298 h 1485"/>
                  <a:gd name="connsiteX2" fmla="*/ 333 w 1353"/>
                  <a:gd name="connsiteY2" fmla="*/ 915 h 1485"/>
                  <a:gd name="connsiteX3" fmla="*/ 909 w 1353"/>
                  <a:gd name="connsiteY3" fmla="*/ 387 h 1485"/>
                  <a:gd name="connsiteX4" fmla="*/ 1162 w 1353"/>
                  <a:gd name="connsiteY4" fmla="*/ 117 h 1485"/>
                  <a:gd name="connsiteX5" fmla="*/ 1353 w 1353"/>
                  <a:gd name="connsiteY5" fmla="*/ 195 h 1485"/>
                  <a:gd name="connsiteX6" fmla="*/ 1183 w 1353"/>
                  <a:gd name="connsiteY6" fmla="*/ 1289 h 1485"/>
                  <a:gd name="connsiteX7" fmla="*/ 1209 w 1353"/>
                  <a:gd name="connsiteY7" fmla="*/ 1391 h 1485"/>
                  <a:gd name="connsiteX8" fmla="*/ 385 w 1353"/>
                  <a:gd name="connsiteY8" fmla="*/ 1450 h 1485"/>
                  <a:gd name="connsiteX0" fmla="*/ 385 w 1370"/>
                  <a:gd name="connsiteY0" fmla="*/ 1450 h 1451"/>
                  <a:gd name="connsiteX1" fmla="*/ 9 w 1370"/>
                  <a:gd name="connsiteY1" fmla="*/ 1298 h 1451"/>
                  <a:gd name="connsiteX2" fmla="*/ 333 w 1370"/>
                  <a:gd name="connsiteY2" fmla="*/ 915 h 1451"/>
                  <a:gd name="connsiteX3" fmla="*/ 909 w 1370"/>
                  <a:gd name="connsiteY3" fmla="*/ 387 h 1451"/>
                  <a:gd name="connsiteX4" fmla="*/ 1162 w 1370"/>
                  <a:gd name="connsiteY4" fmla="*/ 117 h 1451"/>
                  <a:gd name="connsiteX5" fmla="*/ 1353 w 1370"/>
                  <a:gd name="connsiteY5" fmla="*/ 195 h 1451"/>
                  <a:gd name="connsiteX6" fmla="*/ 1209 w 1370"/>
                  <a:gd name="connsiteY6" fmla="*/ 1391 h 1451"/>
                  <a:gd name="connsiteX7" fmla="*/ 385 w 1370"/>
                  <a:gd name="connsiteY7" fmla="*/ 1450 h 1451"/>
                  <a:gd name="connsiteX0" fmla="*/ 385 w 1370"/>
                  <a:gd name="connsiteY0" fmla="*/ 1450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8" fmla="*/ 385 w 1370"/>
                  <a:gd name="connsiteY8" fmla="*/ 1450 h 1591"/>
                  <a:gd name="connsiteX0" fmla="*/ 1059 w 1370"/>
                  <a:gd name="connsiteY0" fmla="*/ 1502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0" fmla="*/ 1059 w 1353"/>
                  <a:gd name="connsiteY0" fmla="*/ 1502 h 1502"/>
                  <a:gd name="connsiteX1" fmla="*/ 9 w 1353"/>
                  <a:gd name="connsiteY1" fmla="*/ 1298 h 1502"/>
                  <a:gd name="connsiteX2" fmla="*/ 333 w 1353"/>
                  <a:gd name="connsiteY2" fmla="*/ 915 h 1502"/>
                  <a:gd name="connsiteX3" fmla="*/ 909 w 1353"/>
                  <a:gd name="connsiteY3" fmla="*/ 387 h 1502"/>
                  <a:gd name="connsiteX4" fmla="*/ 1162 w 1353"/>
                  <a:gd name="connsiteY4" fmla="*/ 117 h 1502"/>
                  <a:gd name="connsiteX5" fmla="*/ 1353 w 1353"/>
                  <a:gd name="connsiteY5" fmla="*/ 195 h 1502"/>
                  <a:gd name="connsiteX6" fmla="*/ 1059 w 1353"/>
                  <a:gd name="connsiteY6" fmla="*/ 1502 h 1502"/>
                  <a:gd name="connsiteX0" fmla="*/ 1059 w 1367"/>
                  <a:gd name="connsiteY0" fmla="*/ 1501 h 1501"/>
                  <a:gd name="connsiteX1" fmla="*/ 9 w 1367"/>
                  <a:gd name="connsiteY1" fmla="*/ 1297 h 1501"/>
                  <a:gd name="connsiteX2" fmla="*/ 333 w 1367"/>
                  <a:gd name="connsiteY2" fmla="*/ 914 h 1501"/>
                  <a:gd name="connsiteX3" fmla="*/ 909 w 1367"/>
                  <a:gd name="connsiteY3" fmla="*/ 386 h 1501"/>
                  <a:gd name="connsiteX4" fmla="*/ 1162 w 1367"/>
                  <a:gd name="connsiteY4" fmla="*/ 116 h 1501"/>
                  <a:gd name="connsiteX5" fmla="*/ 1353 w 1367"/>
                  <a:gd name="connsiteY5" fmla="*/ 194 h 1501"/>
                  <a:gd name="connsiteX6" fmla="*/ 1059 w 1367"/>
                  <a:gd name="connsiteY6" fmla="*/ 1501 h 1501"/>
                  <a:gd name="connsiteX0" fmla="*/ 1353 w 1353"/>
                  <a:gd name="connsiteY0" fmla="*/ 21 h 1328"/>
                  <a:gd name="connsiteX1" fmla="*/ 1059 w 1353"/>
                  <a:gd name="connsiteY1" fmla="*/ 1328 h 1328"/>
                  <a:gd name="connsiteX2" fmla="*/ 9 w 1353"/>
                  <a:gd name="connsiteY2" fmla="*/ 1124 h 1328"/>
                  <a:gd name="connsiteX3" fmla="*/ 333 w 1353"/>
                  <a:gd name="connsiteY3" fmla="*/ 741 h 1328"/>
                  <a:gd name="connsiteX4" fmla="*/ 909 w 1353"/>
                  <a:gd name="connsiteY4" fmla="*/ 213 h 1328"/>
                  <a:gd name="connsiteX5" fmla="*/ 1218 w 1353"/>
                  <a:gd name="connsiteY5" fmla="*/ 0 h 1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3" h="1328">
                    <a:moveTo>
                      <a:pt x="1353" y="21"/>
                    </a:moveTo>
                    <a:cubicBezTo>
                      <a:pt x="1336" y="252"/>
                      <a:pt x="1283" y="1144"/>
                      <a:pt x="1059" y="1328"/>
                    </a:cubicBezTo>
                    <a:lnTo>
                      <a:pt x="9" y="1124"/>
                    </a:lnTo>
                    <a:cubicBezTo>
                      <a:pt x="0" y="1035"/>
                      <a:pt x="183" y="893"/>
                      <a:pt x="333" y="741"/>
                    </a:cubicBezTo>
                    <a:cubicBezTo>
                      <a:pt x="483" y="589"/>
                      <a:pt x="771" y="346"/>
                      <a:pt x="909" y="213"/>
                    </a:cubicBezTo>
                    <a:cubicBezTo>
                      <a:pt x="993" y="123"/>
                      <a:pt x="1218" y="0"/>
                      <a:pt x="1218" y="0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9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5" name="Rectangle 304"/>
              <p:cNvSpPr/>
              <p:nvPr/>
            </p:nvSpPr>
            <p:spPr>
              <a:xfrm>
                <a:off x="4543422" y="2640624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06" name="Rectangle 305"/>
              <p:cNvSpPr/>
              <p:nvPr/>
            </p:nvSpPr>
            <p:spPr>
              <a:xfrm rot="16200000">
                <a:off x="3636283" y="3726539"/>
                <a:ext cx="61677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10" name="Group 416"/>
            <p:cNvGrpSpPr/>
            <p:nvPr/>
          </p:nvGrpSpPr>
          <p:grpSpPr>
            <a:xfrm>
              <a:off x="685802" y="2724150"/>
              <a:ext cx="8457543" cy="3048000"/>
              <a:chOff x="685802" y="2724150"/>
              <a:chExt cx="8457543" cy="3048000"/>
            </a:xfrm>
          </p:grpSpPr>
          <p:sp>
            <p:nvSpPr>
              <p:cNvPr id="400" name="Oval 101"/>
              <p:cNvSpPr>
                <a:spLocks noChangeArrowheads="1"/>
              </p:cNvSpPr>
              <p:nvPr/>
            </p:nvSpPr>
            <p:spPr bwMode="auto">
              <a:xfrm>
                <a:off x="7439282" y="4157795"/>
                <a:ext cx="114300" cy="114300"/>
              </a:xfrm>
              <a:prstGeom prst="ellipse">
                <a:avLst/>
              </a:prstGeom>
              <a:solidFill>
                <a:srgbClr val="9966FF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259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01" name="Oval 37"/>
              <p:cNvSpPr>
                <a:spLocks noChangeArrowheads="1"/>
              </p:cNvSpPr>
              <p:nvPr/>
            </p:nvSpPr>
            <p:spPr bwMode="auto">
              <a:xfrm>
                <a:off x="7439282" y="3371731"/>
                <a:ext cx="114300" cy="114300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259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02" name="TextBox 401"/>
              <p:cNvSpPr txBox="1"/>
              <p:nvPr/>
            </p:nvSpPr>
            <p:spPr>
              <a:xfrm>
                <a:off x="7669508" y="3938885"/>
                <a:ext cx="5456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sz="2400" dirty="0">
                    <a:solidFill>
                      <a:srgbClr val="8064A2">
                        <a:lumMod val="75000"/>
                      </a:srgbClr>
                    </a:solidFill>
                    <a:latin typeface="Calibri"/>
                  </a:rPr>
                  <a:t>No</a:t>
                </a:r>
              </a:p>
            </p:txBody>
          </p:sp>
          <p:sp>
            <p:nvSpPr>
              <p:cNvPr id="403" name="TextBox 402"/>
              <p:cNvSpPr txBox="1"/>
              <p:nvPr/>
            </p:nvSpPr>
            <p:spPr>
              <a:xfrm>
                <a:off x="7612297" y="3175211"/>
                <a:ext cx="120417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sz="2400" dirty="0">
                    <a:solidFill>
                      <a:srgbClr val="FF0000"/>
                    </a:solidFill>
                    <a:latin typeface="Calibri"/>
                  </a:rPr>
                  <a:t>Football </a:t>
                </a:r>
              </a:p>
              <a:p>
                <a:pPr defTabSz="914259"/>
                <a:r>
                  <a:rPr lang="en-US" sz="2400" dirty="0">
                    <a:solidFill>
                      <a:srgbClr val="FF0000"/>
                    </a:solidFill>
                    <a:latin typeface="Calibri"/>
                  </a:rPr>
                  <a:t>Player</a:t>
                </a:r>
              </a:p>
            </p:txBody>
          </p:sp>
          <p:sp>
            <p:nvSpPr>
              <p:cNvPr id="408" name="TextBox 407"/>
              <p:cNvSpPr txBox="1"/>
              <p:nvPr/>
            </p:nvSpPr>
            <p:spPr>
              <a:xfrm>
                <a:off x="7315200" y="2724150"/>
                <a:ext cx="18281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sz="2400" dirty="0">
                    <a:solidFill>
                      <a:prstClr val="black"/>
                    </a:solidFill>
                    <a:latin typeface="Calibri"/>
                  </a:rPr>
                  <a:t>Training data</a:t>
                </a:r>
              </a:p>
            </p:txBody>
          </p:sp>
          <p:cxnSp>
            <p:nvCxnSpPr>
              <p:cNvPr id="409" name="Straight Arrow Connector 408"/>
              <p:cNvCxnSpPr/>
              <p:nvPr/>
            </p:nvCxnSpPr>
            <p:spPr>
              <a:xfrm rot="5400000" flipH="1" flipV="1">
                <a:off x="-170893" y="4174966"/>
                <a:ext cx="2514600" cy="1588"/>
              </a:xfrm>
              <a:prstGeom prst="straightConnector1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Straight Arrow Connector 409"/>
              <p:cNvCxnSpPr/>
              <p:nvPr/>
            </p:nvCxnSpPr>
            <p:spPr>
              <a:xfrm>
                <a:off x="1086407" y="5432266"/>
                <a:ext cx="2666206" cy="1588"/>
              </a:xfrm>
              <a:prstGeom prst="straightConnector1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1" name="TextBox 410"/>
              <p:cNvSpPr txBox="1"/>
              <p:nvPr/>
            </p:nvSpPr>
            <p:spPr>
              <a:xfrm rot="16200000">
                <a:off x="437916" y="4061463"/>
                <a:ext cx="8651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dirty="0" smtClean="0">
                    <a:solidFill>
                      <a:prstClr val="white">
                        <a:lumMod val="50000"/>
                      </a:prstClr>
                    </a:solidFill>
                    <a:latin typeface="Calibri"/>
                  </a:rPr>
                  <a:t>Weight</a:t>
                </a:r>
                <a:endParaRPr lang="en-US" dirty="0">
                  <a:solidFill>
                    <a:prstClr val="white">
                      <a:lumMod val="50000"/>
                    </a:prstClr>
                  </a:solidFill>
                  <a:latin typeface="Calibri"/>
                </a:endParaRPr>
              </a:p>
            </p:txBody>
          </p:sp>
          <p:sp>
            <p:nvSpPr>
              <p:cNvPr id="412" name="TextBox 411"/>
              <p:cNvSpPr txBox="1"/>
              <p:nvPr/>
            </p:nvSpPr>
            <p:spPr>
              <a:xfrm>
                <a:off x="1923813" y="5402818"/>
                <a:ext cx="8035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59"/>
                <a:r>
                  <a:rPr lang="en-US" dirty="0" smtClean="0">
                    <a:solidFill>
                      <a:prstClr val="white">
                        <a:lumMod val="50000"/>
                      </a:prstClr>
                    </a:solidFill>
                    <a:latin typeface="Calibri"/>
                  </a:rPr>
                  <a:t>Height</a:t>
                </a:r>
                <a:endParaRPr lang="en-US" dirty="0">
                  <a:solidFill>
                    <a:prstClr val="white">
                      <a:lumMod val="50000"/>
                    </a:prstClr>
                  </a:solidFill>
                  <a:latin typeface="Calibri"/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800600"/>
            <a:ext cx="8229600" cy="1828800"/>
          </a:xfrm>
        </p:spPr>
        <p:txBody>
          <a:bodyPr>
            <a:normAutofit/>
          </a:bodyPr>
          <a:lstStyle/>
          <a:p>
            <a:r>
              <a:rPr lang="en-US" sz="2800" dirty="0"/>
              <a:t>A good machine learning algorithm</a:t>
            </a:r>
          </a:p>
          <a:p>
            <a:pPr lvl="1"/>
            <a:r>
              <a:rPr lang="en-US" dirty="0" smtClean="0"/>
              <a:t> Does not </a:t>
            </a:r>
            <a:r>
              <a:rPr lang="en-US" b="1" dirty="0" err="1" smtClean="0">
                <a:solidFill>
                  <a:srgbClr val="C00000"/>
                </a:solidFill>
              </a:rPr>
              <a:t>overfit</a:t>
            </a:r>
            <a:r>
              <a:rPr lang="en-US" dirty="0" smtClean="0"/>
              <a:t> training data</a:t>
            </a:r>
            <a:endParaRPr lang="en-US" sz="2000" dirty="0"/>
          </a:p>
          <a:p>
            <a:pPr lvl="1"/>
            <a:r>
              <a:rPr lang="en-US" dirty="0" smtClean="0"/>
              <a:t> </a:t>
            </a:r>
            <a:r>
              <a:rPr lang="en-US" b="1" dirty="0" smtClean="0">
                <a:solidFill>
                  <a:srgbClr val="A60101"/>
                </a:solidFill>
              </a:rPr>
              <a:t>Generalizes</a:t>
            </a:r>
            <a:r>
              <a:rPr lang="en-US" dirty="0" smtClean="0"/>
              <a:t> well to test data	</a:t>
            </a:r>
            <a:endParaRPr lang="en-US" dirty="0" smtClean="0">
              <a:solidFill>
                <a:srgbClr val="01B739"/>
              </a:solidFill>
            </a:endParaRPr>
          </a:p>
        </p:txBody>
      </p:sp>
      <p:grpSp>
        <p:nvGrpSpPr>
          <p:cNvPr id="11" name="Group 417"/>
          <p:cNvGrpSpPr/>
          <p:nvPr/>
        </p:nvGrpSpPr>
        <p:grpSpPr>
          <a:xfrm>
            <a:off x="3703323" y="1272538"/>
            <a:ext cx="3524012" cy="3299462"/>
            <a:chOff x="3855722" y="2472688"/>
            <a:chExt cx="3524012" cy="3299462"/>
          </a:xfrm>
        </p:grpSpPr>
        <p:grpSp>
          <p:nvGrpSpPr>
            <p:cNvPr id="12" name="Group 201"/>
            <p:cNvGrpSpPr/>
            <p:nvPr/>
          </p:nvGrpSpPr>
          <p:grpSpPr>
            <a:xfrm rot="16200000">
              <a:off x="4327923" y="2434588"/>
              <a:ext cx="3013711" cy="3089911"/>
              <a:chOff x="5765816" y="2634760"/>
              <a:chExt cx="2511406" cy="2470640"/>
            </a:xfrm>
          </p:grpSpPr>
          <p:sp>
            <p:nvSpPr>
              <p:cNvPr id="203" name="Rectangle 202"/>
              <p:cNvSpPr/>
              <p:nvPr/>
            </p:nvSpPr>
            <p:spPr>
              <a:xfrm>
                <a:off x="7970830" y="2634760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13" name="Group 465"/>
              <p:cNvGrpSpPr/>
              <p:nvPr/>
            </p:nvGrpSpPr>
            <p:grpSpPr>
              <a:xfrm>
                <a:off x="5772147" y="2692887"/>
                <a:ext cx="2473327" cy="2333626"/>
                <a:chOff x="1449392" y="2698751"/>
                <a:chExt cx="2473327" cy="2333626"/>
              </a:xfrm>
            </p:grpSpPr>
            <p:grpSp>
              <p:nvGrpSpPr>
                <p:cNvPr id="14" name="Group 3"/>
                <p:cNvGrpSpPr>
                  <a:grpSpLocks/>
                </p:cNvGrpSpPr>
                <p:nvPr/>
              </p:nvGrpSpPr>
              <p:grpSpPr bwMode="auto">
                <a:xfrm>
                  <a:off x="1449392" y="2698751"/>
                  <a:ext cx="2473327" cy="2333626"/>
                  <a:chOff x="4087" y="788"/>
                  <a:chExt cx="1558" cy="1470"/>
                </a:xfrm>
              </p:grpSpPr>
              <p:sp>
                <p:nvSpPr>
                  <p:cNvPr id="300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4146" y="788"/>
                    <a:ext cx="1324" cy="1324"/>
                  </a:xfrm>
                  <a:prstGeom prst="rect">
                    <a:avLst/>
                  </a:prstGeom>
                  <a:solidFill>
                    <a:srgbClr val="CCCC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1" name="Freeform 5"/>
                  <p:cNvSpPr>
                    <a:spLocks/>
                  </p:cNvSpPr>
                  <p:nvPr/>
                </p:nvSpPr>
                <p:spPr bwMode="auto">
                  <a:xfrm rot="20948446">
                    <a:off x="4087" y="938"/>
                    <a:ext cx="1558" cy="1320"/>
                  </a:xfrm>
                  <a:custGeom>
                    <a:avLst/>
                    <a:gdLst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46 w 1031"/>
                      <a:gd name="connsiteY0" fmla="*/ 1189 h 1354"/>
                      <a:gd name="connsiteX1" fmla="*/ 8 w 1031"/>
                      <a:gd name="connsiteY1" fmla="*/ 1045 h 1354"/>
                      <a:gd name="connsiteX2" fmla="*/ 98 w 1031"/>
                      <a:gd name="connsiteY2" fmla="*/ 805 h 1354"/>
                      <a:gd name="connsiteX3" fmla="*/ 290 w 1031"/>
                      <a:gd name="connsiteY3" fmla="*/ 469 h 1354"/>
                      <a:gd name="connsiteX4" fmla="*/ 674 w 1031"/>
                      <a:gd name="connsiteY4" fmla="*/ 277 h 1354"/>
                      <a:gd name="connsiteX5" fmla="*/ 927 w 1031"/>
                      <a:gd name="connsiteY5" fmla="*/ 150 h 1354"/>
                      <a:gd name="connsiteX6" fmla="*/ 901 w 1031"/>
                      <a:gd name="connsiteY6" fmla="*/ 1179 h 1354"/>
                      <a:gd name="connsiteX7" fmla="*/ 150 w 1031"/>
                      <a:gd name="connsiteY7" fmla="*/ 1197 h 1354"/>
                      <a:gd name="connsiteX8" fmla="*/ 146 w 1031"/>
                      <a:gd name="connsiteY8" fmla="*/ 1189 h 1354"/>
                      <a:gd name="connsiteX0" fmla="*/ 52 w 1030"/>
                      <a:gd name="connsiteY0" fmla="*/ 1284 h 1354"/>
                      <a:gd name="connsiteX1" fmla="*/ 7 w 1030"/>
                      <a:gd name="connsiteY1" fmla="*/ 1045 h 1354"/>
                      <a:gd name="connsiteX2" fmla="*/ 97 w 1030"/>
                      <a:gd name="connsiteY2" fmla="*/ 805 h 1354"/>
                      <a:gd name="connsiteX3" fmla="*/ 289 w 1030"/>
                      <a:gd name="connsiteY3" fmla="*/ 469 h 1354"/>
                      <a:gd name="connsiteX4" fmla="*/ 673 w 1030"/>
                      <a:gd name="connsiteY4" fmla="*/ 277 h 1354"/>
                      <a:gd name="connsiteX5" fmla="*/ 926 w 1030"/>
                      <a:gd name="connsiteY5" fmla="*/ 150 h 1354"/>
                      <a:gd name="connsiteX6" fmla="*/ 900 w 1030"/>
                      <a:gd name="connsiteY6" fmla="*/ 1179 h 1354"/>
                      <a:gd name="connsiteX7" fmla="*/ 149 w 1030"/>
                      <a:gd name="connsiteY7" fmla="*/ 1197 h 1354"/>
                      <a:gd name="connsiteX8" fmla="*/ 52 w 1030"/>
                      <a:gd name="connsiteY8" fmla="*/ 1284 h 1354"/>
                      <a:gd name="connsiteX0" fmla="*/ 66 w 1044"/>
                      <a:gd name="connsiteY0" fmla="*/ 1284 h 1354"/>
                      <a:gd name="connsiteX1" fmla="*/ 21 w 1044"/>
                      <a:gd name="connsiteY1" fmla="*/ 1045 h 1354"/>
                      <a:gd name="connsiteX2" fmla="*/ 111 w 1044"/>
                      <a:gd name="connsiteY2" fmla="*/ 805 h 1354"/>
                      <a:gd name="connsiteX3" fmla="*/ 687 w 1044"/>
                      <a:gd name="connsiteY3" fmla="*/ 277 h 1354"/>
                      <a:gd name="connsiteX4" fmla="*/ 940 w 1044"/>
                      <a:gd name="connsiteY4" fmla="*/ 150 h 1354"/>
                      <a:gd name="connsiteX5" fmla="*/ 914 w 1044"/>
                      <a:gd name="connsiteY5" fmla="*/ 1179 h 1354"/>
                      <a:gd name="connsiteX6" fmla="*/ 163 w 1044"/>
                      <a:gd name="connsiteY6" fmla="*/ 1197 h 1354"/>
                      <a:gd name="connsiteX7" fmla="*/ 66 w 1044"/>
                      <a:gd name="connsiteY7" fmla="*/ 1284 h 1354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940 w 1043"/>
                      <a:gd name="connsiteY4" fmla="*/ 150 h 1520"/>
                      <a:gd name="connsiteX5" fmla="*/ 914 w 1043"/>
                      <a:gd name="connsiteY5" fmla="*/ 1322 h 1520"/>
                      <a:gd name="connsiteX6" fmla="*/ 163 w 1043"/>
                      <a:gd name="connsiteY6" fmla="*/ 1340 h 1520"/>
                      <a:gd name="connsiteX7" fmla="*/ 66 w 1043"/>
                      <a:gd name="connsiteY7" fmla="*/ 1427 h 1520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8" fmla="*/ 66 w 1043"/>
                      <a:gd name="connsiteY8" fmla="*/ 1427 h 1520"/>
                      <a:gd name="connsiteX0" fmla="*/ 163 w 1043"/>
                      <a:gd name="connsiteY0" fmla="*/ 1340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914 w 1265"/>
                      <a:gd name="connsiteY4" fmla="*/ 423 h 1520"/>
                      <a:gd name="connsiteX5" fmla="*/ 1162 w 1265"/>
                      <a:gd name="connsiteY5" fmla="*/ 150 h 1520"/>
                      <a:gd name="connsiteX6" fmla="*/ 1136 w 1265"/>
                      <a:gd name="connsiteY6" fmla="*/ 1322 h 1520"/>
                      <a:gd name="connsiteX7" fmla="*/ 385 w 1265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1162 w 1265"/>
                      <a:gd name="connsiteY4" fmla="*/ 150 h 1520"/>
                      <a:gd name="connsiteX5" fmla="*/ 1136 w 1265"/>
                      <a:gd name="connsiteY5" fmla="*/ 1322 h 1520"/>
                      <a:gd name="connsiteX6" fmla="*/ 385 w 1265"/>
                      <a:gd name="connsiteY6" fmla="*/ 1340 h 1520"/>
                      <a:gd name="connsiteX0" fmla="*/ 385 w 1265"/>
                      <a:gd name="connsiteY0" fmla="*/ 1190 h 1370"/>
                      <a:gd name="connsiteX1" fmla="*/ 9 w 1265"/>
                      <a:gd name="connsiteY1" fmla="*/ 1181 h 1370"/>
                      <a:gd name="connsiteX2" fmla="*/ 333 w 1265"/>
                      <a:gd name="connsiteY2" fmla="*/ 798 h 1370"/>
                      <a:gd name="connsiteX3" fmla="*/ 909 w 1265"/>
                      <a:gd name="connsiteY3" fmla="*/ 270 h 1370"/>
                      <a:gd name="connsiteX4" fmla="*/ 1162 w 1265"/>
                      <a:gd name="connsiteY4" fmla="*/ 0 h 1370"/>
                      <a:gd name="connsiteX5" fmla="*/ 1136 w 1265"/>
                      <a:gd name="connsiteY5" fmla="*/ 1172 h 1370"/>
                      <a:gd name="connsiteX6" fmla="*/ 385 w 1265"/>
                      <a:gd name="connsiteY6" fmla="*/ 1190 h 1370"/>
                      <a:gd name="connsiteX0" fmla="*/ 385 w 1266"/>
                      <a:gd name="connsiteY0" fmla="*/ 1333 h 1394"/>
                      <a:gd name="connsiteX1" fmla="*/ 9 w 1266"/>
                      <a:gd name="connsiteY1" fmla="*/ 1181 h 1394"/>
                      <a:gd name="connsiteX2" fmla="*/ 333 w 1266"/>
                      <a:gd name="connsiteY2" fmla="*/ 798 h 1394"/>
                      <a:gd name="connsiteX3" fmla="*/ 909 w 1266"/>
                      <a:gd name="connsiteY3" fmla="*/ 270 h 1394"/>
                      <a:gd name="connsiteX4" fmla="*/ 1162 w 1266"/>
                      <a:gd name="connsiteY4" fmla="*/ 0 h 1394"/>
                      <a:gd name="connsiteX5" fmla="*/ 1136 w 1266"/>
                      <a:gd name="connsiteY5" fmla="*/ 1172 h 1394"/>
                      <a:gd name="connsiteX6" fmla="*/ 385 w 1266"/>
                      <a:gd name="connsiteY6" fmla="*/ 1333 h 1394"/>
                      <a:gd name="connsiteX0" fmla="*/ 385 w 1334"/>
                      <a:gd name="connsiteY0" fmla="*/ 1333 h 1368"/>
                      <a:gd name="connsiteX1" fmla="*/ 9 w 1334"/>
                      <a:gd name="connsiteY1" fmla="*/ 1181 h 1368"/>
                      <a:gd name="connsiteX2" fmla="*/ 333 w 1334"/>
                      <a:gd name="connsiteY2" fmla="*/ 798 h 1368"/>
                      <a:gd name="connsiteX3" fmla="*/ 909 w 1334"/>
                      <a:gd name="connsiteY3" fmla="*/ 270 h 1368"/>
                      <a:gd name="connsiteX4" fmla="*/ 1162 w 1334"/>
                      <a:gd name="connsiteY4" fmla="*/ 0 h 1368"/>
                      <a:gd name="connsiteX5" fmla="*/ 1136 w 1334"/>
                      <a:gd name="connsiteY5" fmla="*/ 1172 h 1368"/>
                      <a:gd name="connsiteX6" fmla="*/ 1209 w 1334"/>
                      <a:gd name="connsiteY6" fmla="*/ 1274 h 1368"/>
                      <a:gd name="connsiteX7" fmla="*/ 385 w 1334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76 w 1333"/>
                      <a:gd name="connsiteY0" fmla="*/ 1333 h 1368"/>
                      <a:gd name="connsiteX1" fmla="*/ 0 w 1333"/>
                      <a:gd name="connsiteY1" fmla="*/ 1181 h 1368"/>
                      <a:gd name="connsiteX2" fmla="*/ 324 w 1333"/>
                      <a:gd name="connsiteY2" fmla="*/ 798 h 1368"/>
                      <a:gd name="connsiteX3" fmla="*/ 900 w 1333"/>
                      <a:gd name="connsiteY3" fmla="*/ 270 h 1368"/>
                      <a:gd name="connsiteX4" fmla="*/ 1153 w 1333"/>
                      <a:gd name="connsiteY4" fmla="*/ 0 h 1368"/>
                      <a:gd name="connsiteX5" fmla="*/ 1174 w 1333"/>
                      <a:gd name="connsiteY5" fmla="*/ 1172 h 1368"/>
                      <a:gd name="connsiteX6" fmla="*/ 1200 w 1333"/>
                      <a:gd name="connsiteY6" fmla="*/ 1274 h 1368"/>
                      <a:gd name="connsiteX7" fmla="*/ 376 w 1333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85 w 1342"/>
                      <a:gd name="connsiteY0" fmla="*/ 1344 h 1379"/>
                      <a:gd name="connsiteX1" fmla="*/ 9 w 1342"/>
                      <a:gd name="connsiteY1" fmla="*/ 1192 h 1379"/>
                      <a:gd name="connsiteX2" fmla="*/ 333 w 1342"/>
                      <a:gd name="connsiteY2" fmla="*/ 809 h 1379"/>
                      <a:gd name="connsiteX3" fmla="*/ 909 w 1342"/>
                      <a:gd name="connsiteY3" fmla="*/ 281 h 1379"/>
                      <a:gd name="connsiteX4" fmla="*/ 1162 w 1342"/>
                      <a:gd name="connsiteY4" fmla="*/ 11 h 1379"/>
                      <a:gd name="connsiteX5" fmla="*/ 1204 w 1342"/>
                      <a:gd name="connsiteY5" fmla="*/ 214 h 1379"/>
                      <a:gd name="connsiteX6" fmla="*/ 1183 w 1342"/>
                      <a:gd name="connsiteY6" fmla="*/ 1183 h 1379"/>
                      <a:gd name="connsiteX7" fmla="*/ 1209 w 1342"/>
                      <a:gd name="connsiteY7" fmla="*/ 1285 h 1379"/>
                      <a:gd name="connsiteX8" fmla="*/ 385 w 1342"/>
                      <a:gd name="connsiteY8" fmla="*/ 1344 h 1379"/>
                      <a:gd name="connsiteX0" fmla="*/ 385 w 1356"/>
                      <a:gd name="connsiteY0" fmla="*/ 1416 h 1451"/>
                      <a:gd name="connsiteX1" fmla="*/ 9 w 1356"/>
                      <a:gd name="connsiteY1" fmla="*/ 1264 h 1451"/>
                      <a:gd name="connsiteX2" fmla="*/ 333 w 1356"/>
                      <a:gd name="connsiteY2" fmla="*/ 881 h 1451"/>
                      <a:gd name="connsiteX3" fmla="*/ 909 w 1356"/>
                      <a:gd name="connsiteY3" fmla="*/ 353 h 1451"/>
                      <a:gd name="connsiteX4" fmla="*/ 1162 w 1356"/>
                      <a:gd name="connsiteY4" fmla="*/ 83 h 1451"/>
                      <a:gd name="connsiteX5" fmla="*/ 1204 w 1356"/>
                      <a:gd name="connsiteY5" fmla="*/ 286 h 1451"/>
                      <a:gd name="connsiteX6" fmla="*/ 1353 w 1356"/>
                      <a:gd name="connsiteY6" fmla="*/ 161 h 1451"/>
                      <a:gd name="connsiteX7" fmla="*/ 1183 w 1356"/>
                      <a:gd name="connsiteY7" fmla="*/ 1255 h 1451"/>
                      <a:gd name="connsiteX8" fmla="*/ 1209 w 1356"/>
                      <a:gd name="connsiteY8" fmla="*/ 1357 h 1451"/>
                      <a:gd name="connsiteX9" fmla="*/ 385 w 1356"/>
                      <a:gd name="connsiteY9" fmla="*/ 1416 h 1451"/>
                      <a:gd name="connsiteX0" fmla="*/ 385 w 1353"/>
                      <a:gd name="connsiteY0" fmla="*/ 1450 h 1485"/>
                      <a:gd name="connsiteX1" fmla="*/ 9 w 1353"/>
                      <a:gd name="connsiteY1" fmla="*/ 1298 h 1485"/>
                      <a:gd name="connsiteX2" fmla="*/ 333 w 1353"/>
                      <a:gd name="connsiteY2" fmla="*/ 915 h 1485"/>
                      <a:gd name="connsiteX3" fmla="*/ 909 w 1353"/>
                      <a:gd name="connsiteY3" fmla="*/ 387 h 1485"/>
                      <a:gd name="connsiteX4" fmla="*/ 1162 w 1353"/>
                      <a:gd name="connsiteY4" fmla="*/ 117 h 1485"/>
                      <a:gd name="connsiteX5" fmla="*/ 1353 w 1353"/>
                      <a:gd name="connsiteY5" fmla="*/ 195 h 1485"/>
                      <a:gd name="connsiteX6" fmla="*/ 1183 w 1353"/>
                      <a:gd name="connsiteY6" fmla="*/ 1289 h 1485"/>
                      <a:gd name="connsiteX7" fmla="*/ 1209 w 1353"/>
                      <a:gd name="connsiteY7" fmla="*/ 1391 h 1485"/>
                      <a:gd name="connsiteX8" fmla="*/ 385 w 1353"/>
                      <a:gd name="connsiteY8" fmla="*/ 1450 h 1485"/>
                      <a:gd name="connsiteX0" fmla="*/ 385 w 1370"/>
                      <a:gd name="connsiteY0" fmla="*/ 1450 h 1451"/>
                      <a:gd name="connsiteX1" fmla="*/ 9 w 1370"/>
                      <a:gd name="connsiteY1" fmla="*/ 1298 h 1451"/>
                      <a:gd name="connsiteX2" fmla="*/ 333 w 1370"/>
                      <a:gd name="connsiteY2" fmla="*/ 915 h 1451"/>
                      <a:gd name="connsiteX3" fmla="*/ 909 w 1370"/>
                      <a:gd name="connsiteY3" fmla="*/ 387 h 1451"/>
                      <a:gd name="connsiteX4" fmla="*/ 1162 w 1370"/>
                      <a:gd name="connsiteY4" fmla="*/ 117 h 1451"/>
                      <a:gd name="connsiteX5" fmla="*/ 1353 w 1370"/>
                      <a:gd name="connsiteY5" fmla="*/ 195 h 1451"/>
                      <a:gd name="connsiteX6" fmla="*/ 1209 w 1370"/>
                      <a:gd name="connsiteY6" fmla="*/ 1391 h 1451"/>
                      <a:gd name="connsiteX7" fmla="*/ 385 w 1370"/>
                      <a:gd name="connsiteY7" fmla="*/ 1450 h 1451"/>
                      <a:gd name="connsiteX0" fmla="*/ 385 w 1370"/>
                      <a:gd name="connsiteY0" fmla="*/ 1450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8" fmla="*/ 385 w 1370"/>
                      <a:gd name="connsiteY8" fmla="*/ 1450 h 1591"/>
                      <a:gd name="connsiteX0" fmla="*/ 1059 w 1370"/>
                      <a:gd name="connsiteY0" fmla="*/ 1502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0" fmla="*/ 1059 w 1353"/>
                      <a:gd name="connsiteY0" fmla="*/ 1502 h 1502"/>
                      <a:gd name="connsiteX1" fmla="*/ 9 w 1353"/>
                      <a:gd name="connsiteY1" fmla="*/ 1298 h 1502"/>
                      <a:gd name="connsiteX2" fmla="*/ 333 w 1353"/>
                      <a:gd name="connsiteY2" fmla="*/ 915 h 1502"/>
                      <a:gd name="connsiteX3" fmla="*/ 909 w 1353"/>
                      <a:gd name="connsiteY3" fmla="*/ 387 h 1502"/>
                      <a:gd name="connsiteX4" fmla="*/ 1162 w 1353"/>
                      <a:gd name="connsiteY4" fmla="*/ 117 h 1502"/>
                      <a:gd name="connsiteX5" fmla="*/ 1353 w 1353"/>
                      <a:gd name="connsiteY5" fmla="*/ 195 h 1502"/>
                      <a:gd name="connsiteX6" fmla="*/ 1059 w 1353"/>
                      <a:gd name="connsiteY6" fmla="*/ 1502 h 1502"/>
                      <a:gd name="connsiteX0" fmla="*/ 1059 w 1367"/>
                      <a:gd name="connsiteY0" fmla="*/ 1501 h 1501"/>
                      <a:gd name="connsiteX1" fmla="*/ 9 w 1367"/>
                      <a:gd name="connsiteY1" fmla="*/ 1297 h 1501"/>
                      <a:gd name="connsiteX2" fmla="*/ 333 w 1367"/>
                      <a:gd name="connsiteY2" fmla="*/ 914 h 1501"/>
                      <a:gd name="connsiteX3" fmla="*/ 909 w 1367"/>
                      <a:gd name="connsiteY3" fmla="*/ 386 h 1501"/>
                      <a:gd name="connsiteX4" fmla="*/ 1162 w 1367"/>
                      <a:gd name="connsiteY4" fmla="*/ 116 h 1501"/>
                      <a:gd name="connsiteX5" fmla="*/ 1353 w 1367"/>
                      <a:gd name="connsiteY5" fmla="*/ 194 h 1501"/>
                      <a:gd name="connsiteX6" fmla="*/ 1059 w 1367"/>
                      <a:gd name="connsiteY6" fmla="*/ 1501 h 1501"/>
                      <a:gd name="connsiteX0" fmla="*/ 1353 w 1353"/>
                      <a:gd name="connsiteY0" fmla="*/ 21 h 1328"/>
                      <a:gd name="connsiteX1" fmla="*/ 1059 w 1353"/>
                      <a:gd name="connsiteY1" fmla="*/ 1328 h 1328"/>
                      <a:gd name="connsiteX2" fmla="*/ 9 w 1353"/>
                      <a:gd name="connsiteY2" fmla="*/ 1124 h 1328"/>
                      <a:gd name="connsiteX3" fmla="*/ 333 w 1353"/>
                      <a:gd name="connsiteY3" fmla="*/ 741 h 1328"/>
                      <a:gd name="connsiteX4" fmla="*/ 909 w 1353"/>
                      <a:gd name="connsiteY4" fmla="*/ 213 h 1328"/>
                      <a:gd name="connsiteX5" fmla="*/ 1218 w 1353"/>
                      <a:gd name="connsiteY5" fmla="*/ 0 h 1328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1232 w 1353"/>
                      <a:gd name="connsiteY5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1077 w 1353"/>
                      <a:gd name="connsiteY5" fmla="*/ 113 h 1307"/>
                      <a:gd name="connsiteX6" fmla="*/ 1232 w 1353"/>
                      <a:gd name="connsiteY6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1086 w 1353"/>
                      <a:gd name="connsiteY5" fmla="*/ 357 h 1307"/>
                      <a:gd name="connsiteX6" fmla="*/ 1077 w 1353"/>
                      <a:gd name="connsiteY6" fmla="*/ 113 h 1307"/>
                      <a:gd name="connsiteX7" fmla="*/ 1232 w 1353"/>
                      <a:gd name="connsiteY7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77 w 1353"/>
                      <a:gd name="connsiteY7" fmla="*/ 113 h 1307"/>
                      <a:gd name="connsiteX8" fmla="*/ 1232 w 1353"/>
                      <a:gd name="connsiteY8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77 w 1353"/>
                      <a:gd name="connsiteY7" fmla="*/ 113 h 1307"/>
                      <a:gd name="connsiteX8" fmla="*/ 1232 w 1353"/>
                      <a:gd name="connsiteY8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077 w 1353"/>
                      <a:gd name="connsiteY8" fmla="*/ 113 h 1307"/>
                      <a:gd name="connsiteX9" fmla="*/ 1232 w 1353"/>
                      <a:gd name="connsiteY9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128 w 1353"/>
                      <a:gd name="connsiteY8" fmla="*/ 134 h 1307"/>
                      <a:gd name="connsiteX9" fmla="*/ 1232 w 1353"/>
                      <a:gd name="connsiteY9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128 w 1353"/>
                      <a:gd name="connsiteY8" fmla="*/ 134 h 1307"/>
                      <a:gd name="connsiteX9" fmla="*/ 1112 w 1353"/>
                      <a:gd name="connsiteY9" fmla="*/ 82 h 1307"/>
                      <a:gd name="connsiteX10" fmla="*/ 1232 w 1353"/>
                      <a:gd name="connsiteY10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128 w 1353"/>
                      <a:gd name="connsiteY8" fmla="*/ 134 h 1307"/>
                      <a:gd name="connsiteX9" fmla="*/ 1092 w 1353"/>
                      <a:gd name="connsiteY9" fmla="*/ 132 h 1307"/>
                      <a:gd name="connsiteX10" fmla="*/ 1112 w 1353"/>
                      <a:gd name="connsiteY10" fmla="*/ 82 h 1307"/>
                      <a:gd name="connsiteX11" fmla="*/ 1232 w 1353"/>
                      <a:gd name="connsiteY11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841 w 1353"/>
                      <a:gd name="connsiteY5" fmla="*/ 238 h 1307"/>
                      <a:gd name="connsiteX6" fmla="*/ 949 w 1353"/>
                      <a:gd name="connsiteY6" fmla="*/ 365 h 1307"/>
                      <a:gd name="connsiteX7" fmla="*/ 1086 w 1353"/>
                      <a:gd name="connsiteY7" fmla="*/ 357 h 1307"/>
                      <a:gd name="connsiteX8" fmla="*/ 1085 w 1353"/>
                      <a:gd name="connsiteY8" fmla="*/ 206 h 1307"/>
                      <a:gd name="connsiteX9" fmla="*/ 1128 w 1353"/>
                      <a:gd name="connsiteY9" fmla="*/ 134 h 1307"/>
                      <a:gd name="connsiteX10" fmla="*/ 1092 w 1353"/>
                      <a:gd name="connsiteY10" fmla="*/ 132 h 1307"/>
                      <a:gd name="connsiteX11" fmla="*/ 1112 w 1353"/>
                      <a:gd name="connsiteY11" fmla="*/ 82 h 1307"/>
                      <a:gd name="connsiteX12" fmla="*/ 1232 w 1353"/>
                      <a:gd name="connsiteY12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841 w 1353"/>
                      <a:gd name="connsiteY5" fmla="*/ 238 h 1307"/>
                      <a:gd name="connsiteX6" fmla="*/ 949 w 1353"/>
                      <a:gd name="connsiteY6" fmla="*/ 365 h 1307"/>
                      <a:gd name="connsiteX7" fmla="*/ 1086 w 1353"/>
                      <a:gd name="connsiteY7" fmla="*/ 357 h 1307"/>
                      <a:gd name="connsiteX8" fmla="*/ 1085 w 1353"/>
                      <a:gd name="connsiteY8" fmla="*/ 206 h 1307"/>
                      <a:gd name="connsiteX9" fmla="*/ 1128 w 1353"/>
                      <a:gd name="connsiteY9" fmla="*/ 134 h 1307"/>
                      <a:gd name="connsiteX10" fmla="*/ 1092 w 1353"/>
                      <a:gd name="connsiteY10" fmla="*/ 132 h 1307"/>
                      <a:gd name="connsiteX11" fmla="*/ 1112 w 1353"/>
                      <a:gd name="connsiteY11" fmla="*/ 82 h 1307"/>
                      <a:gd name="connsiteX12" fmla="*/ 1232 w 1353"/>
                      <a:gd name="connsiteY12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764 w 1353"/>
                      <a:gd name="connsiteY5" fmla="*/ 122 h 1307"/>
                      <a:gd name="connsiteX6" fmla="*/ 841 w 1353"/>
                      <a:gd name="connsiteY6" fmla="*/ 238 h 1307"/>
                      <a:gd name="connsiteX7" fmla="*/ 949 w 1353"/>
                      <a:gd name="connsiteY7" fmla="*/ 365 h 1307"/>
                      <a:gd name="connsiteX8" fmla="*/ 1086 w 1353"/>
                      <a:gd name="connsiteY8" fmla="*/ 357 h 1307"/>
                      <a:gd name="connsiteX9" fmla="*/ 1085 w 1353"/>
                      <a:gd name="connsiteY9" fmla="*/ 206 h 1307"/>
                      <a:gd name="connsiteX10" fmla="*/ 1128 w 1353"/>
                      <a:gd name="connsiteY10" fmla="*/ 134 h 1307"/>
                      <a:gd name="connsiteX11" fmla="*/ 1092 w 1353"/>
                      <a:gd name="connsiteY11" fmla="*/ 132 h 1307"/>
                      <a:gd name="connsiteX12" fmla="*/ 1112 w 1353"/>
                      <a:gd name="connsiteY12" fmla="*/ 82 h 1307"/>
                      <a:gd name="connsiteX13" fmla="*/ 1232 w 1353"/>
                      <a:gd name="connsiteY13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861 w 1353"/>
                      <a:gd name="connsiteY5" fmla="*/ 539 h 1307"/>
                      <a:gd name="connsiteX6" fmla="*/ 678 w 1353"/>
                      <a:gd name="connsiteY6" fmla="*/ 414 h 1307"/>
                      <a:gd name="connsiteX7" fmla="*/ 704 w 1353"/>
                      <a:gd name="connsiteY7" fmla="*/ 304 h 1307"/>
                      <a:gd name="connsiteX8" fmla="*/ 799 w 1353"/>
                      <a:gd name="connsiteY8" fmla="*/ 270 h 1307"/>
                      <a:gd name="connsiteX9" fmla="*/ 764 w 1353"/>
                      <a:gd name="connsiteY9" fmla="*/ 122 h 1307"/>
                      <a:gd name="connsiteX10" fmla="*/ 841 w 1353"/>
                      <a:gd name="connsiteY10" fmla="*/ 238 h 1307"/>
                      <a:gd name="connsiteX11" fmla="*/ 949 w 1353"/>
                      <a:gd name="connsiteY11" fmla="*/ 365 h 1307"/>
                      <a:gd name="connsiteX12" fmla="*/ 1086 w 1353"/>
                      <a:gd name="connsiteY12" fmla="*/ 357 h 1307"/>
                      <a:gd name="connsiteX13" fmla="*/ 1085 w 1353"/>
                      <a:gd name="connsiteY13" fmla="*/ 206 h 1307"/>
                      <a:gd name="connsiteX14" fmla="*/ 1128 w 1353"/>
                      <a:gd name="connsiteY14" fmla="*/ 134 h 1307"/>
                      <a:gd name="connsiteX15" fmla="*/ 1092 w 1353"/>
                      <a:gd name="connsiteY15" fmla="*/ 132 h 1307"/>
                      <a:gd name="connsiteX16" fmla="*/ 1112 w 1353"/>
                      <a:gd name="connsiteY16" fmla="*/ 82 h 1307"/>
                      <a:gd name="connsiteX17" fmla="*/ 1232 w 1353"/>
                      <a:gd name="connsiteY17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50 w 1353"/>
                      <a:gd name="connsiteY5" fmla="*/ 626 h 1307"/>
                      <a:gd name="connsiteX6" fmla="*/ 861 w 1353"/>
                      <a:gd name="connsiteY6" fmla="*/ 539 h 1307"/>
                      <a:gd name="connsiteX7" fmla="*/ 678 w 1353"/>
                      <a:gd name="connsiteY7" fmla="*/ 414 h 1307"/>
                      <a:gd name="connsiteX8" fmla="*/ 704 w 1353"/>
                      <a:gd name="connsiteY8" fmla="*/ 304 h 1307"/>
                      <a:gd name="connsiteX9" fmla="*/ 799 w 1353"/>
                      <a:gd name="connsiteY9" fmla="*/ 270 h 1307"/>
                      <a:gd name="connsiteX10" fmla="*/ 764 w 1353"/>
                      <a:gd name="connsiteY10" fmla="*/ 122 h 1307"/>
                      <a:gd name="connsiteX11" fmla="*/ 841 w 1353"/>
                      <a:gd name="connsiteY11" fmla="*/ 238 h 1307"/>
                      <a:gd name="connsiteX12" fmla="*/ 949 w 1353"/>
                      <a:gd name="connsiteY12" fmla="*/ 365 h 1307"/>
                      <a:gd name="connsiteX13" fmla="*/ 1086 w 1353"/>
                      <a:gd name="connsiteY13" fmla="*/ 357 h 1307"/>
                      <a:gd name="connsiteX14" fmla="*/ 1085 w 1353"/>
                      <a:gd name="connsiteY14" fmla="*/ 206 h 1307"/>
                      <a:gd name="connsiteX15" fmla="*/ 1128 w 1353"/>
                      <a:gd name="connsiteY15" fmla="*/ 134 h 1307"/>
                      <a:gd name="connsiteX16" fmla="*/ 1092 w 1353"/>
                      <a:gd name="connsiteY16" fmla="*/ 132 h 1307"/>
                      <a:gd name="connsiteX17" fmla="*/ 1112 w 1353"/>
                      <a:gd name="connsiteY17" fmla="*/ 82 h 1307"/>
                      <a:gd name="connsiteX18" fmla="*/ 1232 w 1353"/>
                      <a:gd name="connsiteY18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13 w 1353"/>
                      <a:gd name="connsiteY5" fmla="*/ 570 h 1307"/>
                      <a:gd name="connsiteX6" fmla="*/ 750 w 1353"/>
                      <a:gd name="connsiteY6" fmla="*/ 626 h 1307"/>
                      <a:gd name="connsiteX7" fmla="*/ 861 w 1353"/>
                      <a:gd name="connsiteY7" fmla="*/ 539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64 w 1353"/>
                      <a:gd name="connsiteY11" fmla="*/ 122 h 1307"/>
                      <a:gd name="connsiteX12" fmla="*/ 841 w 1353"/>
                      <a:gd name="connsiteY12" fmla="*/ 23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13 w 1353"/>
                      <a:gd name="connsiteY5" fmla="*/ 570 h 1307"/>
                      <a:gd name="connsiteX6" fmla="*/ 750 w 1353"/>
                      <a:gd name="connsiteY6" fmla="*/ 626 h 1307"/>
                      <a:gd name="connsiteX7" fmla="*/ 861 w 1353"/>
                      <a:gd name="connsiteY7" fmla="*/ 539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64 w 1353"/>
                      <a:gd name="connsiteY11" fmla="*/ 122 h 1307"/>
                      <a:gd name="connsiteX12" fmla="*/ 841 w 1353"/>
                      <a:gd name="connsiteY12" fmla="*/ 23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65 w 1353"/>
                      <a:gd name="connsiteY5" fmla="*/ 489 h 1307"/>
                      <a:gd name="connsiteX6" fmla="*/ 713 w 1353"/>
                      <a:gd name="connsiteY6" fmla="*/ 570 h 1307"/>
                      <a:gd name="connsiteX7" fmla="*/ 750 w 1353"/>
                      <a:gd name="connsiteY7" fmla="*/ 626 h 1307"/>
                      <a:gd name="connsiteX8" fmla="*/ 861 w 1353"/>
                      <a:gd name="connsiteY8" fmla="*/ 539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64 w 1353"/>
                      <a:gd name="connsiteY12" fmla="*/ 122 h 1307"/>
                      <a:gd name="connsiteX13" fmla="*/ 841 w 1353"/>
                      <a:gd name="connsiteY13" fmla="*/ 238 h 1307"/>
                      <a:gd name="connsiteX14" fmla="*/ 949 w 1353"/>
                      <a:gd name="connsiteY14" fmla="*/ 365 h 1307"/>
                      <a:gd name="connsiteX15" fmla="*/ 1086 w 1353"/>
                      <a:gd name="connsiteY15" fmla="*/ 357 h 1307"/>
                      <a:gd name="connsiteX16" fmla="*/ 1085 w 1353"/>
                      <a:gd name="connsiteY16" fmla="*/ 206 h 1307"/>
                      <a:gd name="connsiteX17" fmla="*/ 1128 w 1353"/>
                      <a:gd name="connsiteY17" fmla="*/ 134 h 1307"/>
                      <a:gd name="connsiteX18" fmla="*/ 1092 w 1353"/>
                      <a:gd name="connsiteY18" fmla="*/ 132 h 1307"/>
                      <a:gd name="connsiteX19" fmla="*/ 1112 w 1353"/>
                      <a:gd name="connsiteY19" fmla="*/ 82 h 1307"/>
                      <a:gd name="connsiteX20" fmla="*/ 1232 w 1353"/>
                      <a:gd name="connsiteY20" fmla="*/ 183 h 1307"/>
                      <a:gd name="connsiteX21" fmla="*/ 1353 w 1353"/>
                      <a:gd name="connsiteY21" fmla="*/ 0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13 w 1353"/>
                      <a:gd name="connsiteY5" fmla="*/ 570 h 1307"/>
                      <a:gd name="connsiteX6" fmla="*/ 750 w 1353"/>
                      <a:gd name="connsiteY6" fmla="*/ 626 h 1307"/>
                      <a:gd name="connsiteX7" fmla="*/ 861 w 1353"/>
                      <a:gd name="connsiteY7" fmla="*/ 539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64 w 1353"/>
                      <a:gd name="connsiteY11" fmla="*/ 122 h 1307"/>
                      <a:gd name="connsiteX12" fmla="*/ 841 w 1353"/>
                      <a:gd name="connsiteY12" fmla="*/ 23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0" fmla="*/ 713 w 1353"/>
                      <a:gd name="connsiteY0" fmla="*/ 570 h 1307"/>
                      <a:gd name="connsiteX1" fmla="*/ 750 w 1353"/>
                      <a:gd name="connsiteY1" fmla="*/ 626 h 1307"/>
                      <a:gd name="connsiteX2" fmla="*/ 861 w 1353"/>
                      <a:gd name="connsiteY2" fmla="*/ 539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19" fmla="*/ 804 w 1353"/>
                      <a:gd name="connsiteY19" fmla="*/ 584 h 1307"/>
                      <a:gd name="connsiteX0" fmla="*/ 713 w 1353"/>
                      <a:gd name="connsiteY0" fmla="*/ 570 h 1307"/>
                      <a:gd name="connsiteX1" fmla="*/ 750 w 1353"/>
                      <a:gd name="connsiteY1" fmla="*/ 626 h 1307"/>
                      <a:gd name="connsiteX2" fmla="*/ 861 w 1353"/>
                      <a:gd name="connsiteY2" fmla="*/ 539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0" fmla="*/ 713 w 1353"/>
                      <a:gd name="connsiteY0" fmla="*/ 570 h 1307"/>
                      <a:gd name="connsiteX1" fmla="*/ 805 w 1353"/>
                      <a:gd name="connsiteY1" fmla="*/ 647 h 1307"/>
                      <a:gd name="connsiteX2" fmla="*/ 861 w 1353"/>
                      <a:gd name="connsiteY2" fmla="*/ 539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0" fmla="*/ 713 w 1353"/>
                      <a:gd name="connsiteY0" fmla="*/ 570 h 1307"/>
                      <a:gd name="connsiteX1" fmla="*/ 805 w 1353"/>
                      <a:gd name="connsiteY1" fmla="*/ 647 h 1307"/>
                      <a:gd name="connsiteX2" fmla="*/ 825 w 1353"/>
                      <a:gd name="connsiteY2" fmla="*/ 542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0" fmla="*/ 713 w 1353"/>
                      <a:gd name="connsiteY0" fmla="*/ 570 h 1307"/>
                      <a:gd name="connsiteX1" fmla="*/ 574 w 1353"/>
                      <a:gd name="connsiteY1" fmla="*/ 405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574 w 1353"/>
                      <a:gd name="connsiteY1" fmla="*/ 405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574 w 1353"/>
                      <a:gd name="connsiteY1" fmla="*/ 405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713 w 1353"/>
                      <a:gd name="connsiteY21" fmla="*/ 57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732 w 1353"/>
                      <a:gd name="connsiteY21" fmla="*/ 583 h 1307"/>
                      <a:gd name="connsiteX22" fmla="*/ 713 w 1353"/>
                      <a:gd name="connsiteY22" fmla="*/ 57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713 w 1353"/>
                      <a:gd name="connsiteY21" fmla="*/ 57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20" fmla="*/ 713 w 1353"/>
                      <a:gd name="connsiteY20" fmla="*/ 570 h 1307"/>
                      <a:gd name="connsiteX0" fmla="*/ 668 w 1353"/>
                      <a:gd name="connsiteY0" fmla="*/ 620 h 1307"/>
                      <a:gd name="connsiteX1" fmla="*/ 426 w 1353"/>
                      <a:gd name="connsiteY1" fmla="*/ 241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20" fmla="*/ 668 w 1353"/>
                      <a:gd name="connsiteY20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668 w 1353"/>
                      <a:gd name="connsiteY21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22 w 1353"/>
                      <a:gd name="connsiteY9" fmla="*/ 14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668 w 1353"/>
                      <a:gd name="connsiteY21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54 w 1353"/>
                      <a:gd name="connsiteY8" fmla="*/ 178 h 1307"/>
                      <a:gd name="connsiteX9" fmla="*/ 764 w 1353"/>
                      <a:gd name="connsiteY9" fmla="*/ 122 h 1307"/>
                      <a:gd name="connsiteX10" fmla="*/ 822 w 1353"/>
                      <a:gd name="connsiteY10" fmla="*/ 148 h 1307"/>
                      <a:gd name="connsiteX11" fmla="*/ 949 w 1353"/>
                      <a:gd name="connsiteY11" fmla="*/ 365 h 1307"/>
                      <a:gd name="connsiteX12" fmla="*/ 1086 w 1353"/>
                      <a:gd name="connsiteY12" fmla="*/ 357 h 1307"/>
                      <a:gd name="connsiteX13" fmla="*/ 1085 w 1353"/>
                      <a:gd name="connsiteY13" fmla="*/ 206 h 1307"/>
                      <a:gd name="connsiteX14" fmla="*/ 1128 w 1353"/>
                      <a:gd name="connsiteY14" fmla="*/ 134 h 1307"/>
                      <a:gd name="connsiteX15" fmla="*/ 1092 w 1353"/>
                      <a:gd name="connsiteY15" fmla="*/ 132 h 1307"/>
                      <a:gd name="connsiteX16" fmla="*/ 1112 w 1353"/>
                      <a:gd name="connsiteY16" fmla="*/ 82 h 1307"/>
                      <a:gd name="connsiteX17" fmla="*/ 1232 w 1353"/>
                      <a:gd name="connsiteY17" fmla="*/ 183 h 1307"/>
                      <a:gd name="connsiteX18" fmla="*/ 1353 w 1353"/>
                      <a:gd name="connsiteY18" fmla="*/ 0 h 1307"/>
                      <a:gd name="connsiteX19" fmla="*/ 1059 w 1353"/>
                      <a:gd name="connsiteY19" fmla="*/ 1307 h 1307"/>
                      <a:gd name="connsiteX20" fmla="*/ 9 w 1353"/>
                      <a:gd name="connsiteY20" fmla="*/ 1103 h 1307"/>
                      <a:gd name="connsiteX21" fmla="*/ 333 w 1353"/>
                      <a:gd name="connsiteY21" fmla="*/ 720 h 1307"/>
                      <a:gd name="connsiteX22" fmla="*/ 668 w 1353"/>
                      <a:gd name="connsiteY22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562 w 1353"/>
                      <a:gd name="connsiteY3" fmla="*/ 338 h 1307"/>
                      <a:gd name="connsiteX4" fmla="*/ 805 w 1353"/>
                      <a:gd name="connsiteY4" fmla="*/ 647 h 1307"/>
                      <a:gd name="connsiteX5" fmla="*/ 825 w 1353"/>
                      <a:gd name="connsiteY5" fmla="*/ 542 h 1307"/>
                      <a:gd name="connsiteX6" fmla="*/ 678 w 1353"/>
                      <a:gd name="connsiteY6" fmla="*/ 414 h 1307"/>
                      <a:gd name="connsiteX7" fmla="*/ 704 w 1353"/>
                      <a:gd name="connsiteY7" fmla="*/ 304 h 1307"/>
                      <a:gd name="connsiteX8" fmla="*/ 799 w 1353"/>
                      <a:gd name="connsiteY8" fmla="*/ 270 h 1307"/>
                      <a:gd name="connsiteX9" fmla="*/ 754 w 1353"/>
                      <a:gd name="connsiteY9" fmla="*/ 178 h 1307"/>
                      <a:gd name="connsiteX10" fmla="*/ 764 w 1353"/>
                      <a:gd name="connsiteY10" fmla="*/ 122 h 1307"/>
                      <a:gd name="connsiteX11" fmla="*/ 822 w 1353"/>
                      <a:gd name="connsiteY11" fmla="*/ 148 h 1307"/>
                      <a:gd name="connsiteX12" fmla="*/ 949 w 1353"/>
                      <a:gd name="connsiteY12" fmla="*/ 365 h 1307"/>
                      <a:gd name="connsiteX13" fmla="*/ 1086 w 1353"/>
                      <a:gd name="connsiteY13" fmla="*/ 357 h 1307"/>
                      <a:gd name="connsiteX14" fmla="*/ 1085 w 1353"/>
                      <a:gd name="connsiteY14" fmla="*/ 206 h 1307"/>
                      <a:gd name="connsiteX15" fmla="*/ 1128 w 1353"/>
                      <a:gd name="connsiteY15" fmla="*/ 134 h 1307"/>
                      <a:gd name="connsiteX16" fmla="*/ 1092 w 1353"/>
                      <a:gd name="connsiteY16" fmla="*/ 132 h 1307"/>
                      <a:gd name="connsiteX17" fmla="*/ 1112 w 1353"/>
                      <a:gd name="connsiteY17" fmla="*/ 82 h 1307"/>
                      <a:gd name="connsiteX18" fmla="*/ 1232 w 1353"/>
                      <a:gd name="connsiteY18" fmla="*/ 183 h 1307"/>
                      <a:gd name="connsiteX19" fmla="*/ 1353 w 1353"/>
                      <a:gd name="connsiteY19" fmla="*/ 0 h 1307"/>
                      <a:gd name="connsiteX20" fmla="*/ 1059 w 1353"/>
                      <a:gd name="connsiteY20" fmla="*/ 1307 h 1307"/>
                      <a:gd name="connsiteX21" fmla="*/ 9 w 1353"/>
                      <a:gd name="connsiteY21" fmla="*/ 1103 h 1307"/>
                      <a:gd name="connsiteX22" fmla="*/ 333 w 1353"/>
                      <a:gd name="connsiteY22" fmla="*/ 720 h 1307"/>
                      <a:gd name="connsiteX23" fmla="*/ 668 w 1353"/>
                      <a:gd name="connsiteY23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81 w 1353"/>
                      <a:gd name="connsiteY2" fmla="*/ 262 h 1307"/>
                      <a:gd name="connsiteX3" fmla="*/ 562 w 1353"/>
                      <a:gd name="connsiteY3" fmla="*/ 338 h 1307"/>
                      <a:gd name="connsiteX4" fmla="*/ 805 w 1353"/>
                      <a:gd name="connsiteY4" fmla="*/ 647 h 1307"/>
                      <a:gd name="connsiteX5" fmla="*/ 825 w 1353"/>
                      <a:gd name="connsiteY5" fmla="*/ 542 h 1307"/>
                      <a:gd name="connsiteX6" fmla="*/ 678 w 1353"/>
                      <a:gd name="connsiteY6" fmla="*/ 414 h 1307"/>
                      <a:gd name="connsiteX7" fmla="*/ 704 w 1353"/>
                      <a:gd name="connsiteY7" fmla="*/ 304 h 1307"/>
                      <a:gd name="connsiteX8" fmla="*/ 799 w 1353"/>
                      <a:gd name="connsiteY8" fmla="*/ 270 h 1307"/>
                      <a:gd name="connsiteX9" fmla="*/ 754 w 1353"/>
                      <a:gd name="connsiteY9" fmla="*/ 178 h 1307"/>
                      <a:gd name="connsiteX10" fmla="*/ 764 w 1353"/>
                      <a:gd name="connsiteY10" fmla="*/ 122 h 1307"/>
                      <a:gd name="connsiteX11" fmla="*/ 822 w 1353"/>
                      <a:gd name="connsiteY11" fmla="*/ 148 h 1307"/>
                      <a:gd name="connsiteX12" fmla="*/ 949 w 1353"/>
                      <a:gd name="connsiteY12" fmla="*/ 365 h 1307"/>
                      <a:gd name="connsiteX13" fmla="*/ 1086 w 1353"/>
                      <a:gd name="connsiteY13" fmla="*/ 357 h 1307"/>
                      <a:gd name="connsiteX14" fmla="*/ 1085 w 1353"/>
                      <a:gd name="connsiteY14" fmla="*/ 206 h 1307"/>
                      <a:gd name="connsiteX15" fmla="*/ 1128 w 1353"/>
                      <a:gd name="connsiteY15" fmla="*/ 134 h 1307"/>
                      <a:gd name="connsiteX16" fmla="*/ 1092 w 1353"/>
                      <a:gd name="connsiteY16" fmla="*/ 132 h 1307"/>
                      <a:gd name="connsiteX17" fmla="*/ 1112 w 1353"/>
                      <a:gd name="connsiteY17" fmla="*/ 82 h 1307"/>
                      <a:gd name="connsiteX18" fmla="*/ 1232 w 1353"/>
                      <a:gd name="connsiteY18" fmla="*/ 183 h 1307"/>
                      <a:gd name="connsiteX19" fmla="*/ 1353 w 1353"/>
                      <a:gd name="connsiteY19" fmla="*/ 0 h 1307"/>
                      <a:gd name="connsiteX20" fmla="*/ 1059 w 1353"/>
                      <a:gd name="connsiteY20" fmla="*/ 1307 h 1307"/>
                      <a:gd name="connsiteX21" fmla="*/ 9 w 1353"/>
                      <a:gd name="connsiteY21" fmla="*/ 1103 h 1307"/>
                      <a:gd name="connsiteX22" fmla="*/ 333 w 1353"/>
                      <a:gd name="connsiteY22" fmla="*/ 720 h 1307"/>
                      <a:gd name="connsiteX23" fmla="*/ 668 w 1353"/>
                      <a:gd name="connsiteY23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47 w 1353"/>
                      <a:gd name="connsiteY2" fmla="*/ 321 h 1307"/>
                      <a:gd name="connsiteX3" fmla="*/ 481 w 1353"/>
                      <a:gd name="connsiteY3" fmla="*/ 262 h 1307"/>
                      <a:gd name="connsiteX4" fmla="*/ 562 w 1353"/>
                      <a:gd name="connsiteY4" fmla="*/ 338 h 1307"/>
                      <a:gd name="connsiteX5" fmla="*/ 805 w 1353"/>
                      <a:gd name="connsiteY5" fmla="*/ 647 h 1307"/>
                      <a:gd name="connsiteX6" fmla="*/ 825 w 1353"/>
                      <a:gd name="connsiteY6" fmla="*/ 542 h 1307"/>
                      <a:gd name="connsiteX7" fmla="*/ 678 w 1353"/>
                      <a:gd name="connsiteY7" fmla="*/ 414 h 1307"/>
                      <a:gd name="connsiteX8" fmla="*/ 704 w 1353"/>
                      <a:gd name="connsiteY8" fmla="*/ 304 h 1307"/>
                      <a:gd name="connsiteX9" fmla="*/ 799 w 1353"/>
                      <a:gd name="connsiteY9" fmla="*/ 270 h 1307"/>
                      <a:gd name="connsiteX10" fmla="*/ 754 w 1353"/>
                      <a:gd name="connsiteY10" fmla="*/ 178 h 1307"/>
                      <a:gd name="connsiteX11" fmla="*/ 764 w 1353"/>
                      <a:gd name="connsiteY11" fmla="*/ 122 h 1307"/>
                      <a:gd name="connsiteX12" fmla="*/ 822 w 1353"/>
                      <a:gd name="connsiteY12" fmla="*/ 14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21" fmla="*/ 1059 w 1353"/>
                      <a:gd name="connsiteY21" fmla="*/ 1307 h 1307"/>
                      <a:gd name="connsiteX22" fmla="*/ 9 w 1353"/>
                      <a:gd name="connsiteY22" fmla="*/ 1103 h 1307"/>
                      <a:gd name="connsiteX23" fmla="*/ 333 w 1353"/>
                      <a:gd name="connsiteY23" fmla="*/ 720 h 1307"/>
                      <a:gd name="connsiteX24" fmla="*/ 668 w 1353"/>
                      <a:gd name="connsiteY24" fmla="*/ 620 h 1307"/>
                      <a:gd name="connsiteX0" fmla="*/ 623 w 1353"/>
                      <a:gd name="connsiteY0" fmla="*/ 670 h 1307"/>
                      <a:gd name="connsiteX1" fmla="*/ 472 w 1353"/>
                      <a:gd name="connsiteY1" fmla="*/ 370 h 1307"/>
                      <a:gd name="connsiteX2" fmla="*/ 447 w 1353"/>
                      <a:gd name="connsiteY2" fmla="*/ 321 h 1307"/>
                      <a:gd name="connsiteX3" fmla="*/ 481 w 1353"/>
                      <a:gd name="connsiteY3" fmla="*/ 262 h 1307"/>
                      <a:gd name="connsiteX4" fmla="*/ 562 w 1353"/>
                      <a:gd name="connsiteY4" fmla="*/ 338 h 1307"/>
                      <a:gd name="connsiteX5" fmla="*/ 805 w 1353"/>
                      <a:gd name="connsiteY5" fmla="*/ 647 h 1307"/>
                      <a:gd name="connsiteX6" fmla="*/ 825 w 1353"/>
                      <a:gd name="connsiteY6" fmla="*/ 542 h 1307"/>
                      <a:gd name="connsiteX7" fmla="*/ 678 w 1353"/>
                      <a:gd name="connsiteY7" fmla="*/ 414 h 1307"/>
                      <a:gd name="connsiteX8" fmla="*/ 704 w 1353"/>
                      <a:gd name="connsiteY8" fmla="*/ 304 h 1307"/>
                      <a:gd name="connsiteX9" fmla="*/ 799 w 1353"/>
                      <a:gd name="connsiteY9" fmla="*/ 270 h 1307"/>
                      <a:gd name="connsiteX10" fmla="*/ 754 w 1353"/>
                      <a:gd name="connsiteY10" fmla="*/ 178 h 1307"/>
                      <a:gd name="connsiteX11" fmla="*/ 764 w 1353"/>
                      <a:gd name="connsiteY11" fmla="*/ 122 h 1307"/>
                      <a:gd name="connsiteX12" fmla="*/ 822 w 1353"/>
                      <a:gd name="connsiteY12" fmla="*/ 14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21" fmla="*/ 1059 w 1353"/>
                      <a:gd name="connsiteY21" fmla="*/ 1307 h 1307"/>
                      <a:gd name="connsiteX22" fmla="*/ 9 w 1353"/>
                      <a:gd name="connsiteY22" fmla="*/ 1103 h 1307"/>
                      <a:gd name="connsiteX23" fmla="*/ 333 w 1353"/>
                      <a:gd name="connsiteY23" fmla="*/ 720 h 1307"/>
                      <a:gd name="connsiteX24" fmla="*/ 623 w 1353"/>
                      <a:gd name="connsiteY24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472 w 1353"/>
                      <a:gd name="connsiteY2" fmla="*/ 370 h 1307"/>
                      <a:gd name="connsiteX3" fmla="*/ 447 w 1353"/>
                      <a:gd name="connsiteY3" fmla="*/ 321 h 1307"/>
                      <a:gd name="connsiteX4" fmla="*/ 481 w 1353"/>
                      <a:gd name="connsiteY4" fmla="*/ 262 h 1307"/>
                      <a:gd name="connsiteX5" fmla="*/ 562 w 1353"/>
                      <a:gd name="connsiteY5" fmla="*/ 338 h 1307"/>
                      <a:gd name="connsiteX6" fmla="*/ 805 w 1353"/>
                      <a:gd name="connsiteY6" fmla="*/ 647 h 1307"/>
                      <a:gd name="connsiteX7" fmla="*/ 825 w 1353"/>
                      <a:gd name="connsiteY7" fmla="*/ 542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54 w 1353"/>
                      <a:gd name="connsiteY11" fmla="*/ 178 h 1307"/>
                      <a:gd name="connsiteX12" fmla="*/ 764 w 1353"/>
                      <a:gd name="connsiteY12" fmla="*/ 122 h 1307"/>
                      <a:gd name="connsiteX13" fmla="*/ 822 w 1353"/>
                      <a:gd name="connsiteY13" fmla="*/ 148 h 1307"/>
                      <a:gd name="connsiteX14" fmla="*/ 949 w 1353"/>
                      <a:gd name="connsiteY14" fmla="*/ 365 h 1307"/>
                      <a:gd name="connsiteX15" fmla="*/ 1086 w 1353"/>
                      <a:gd name="connsiteY15" fmla="*/ 357 h 1307"/>
                      <a:gd name="connsiteX16" fmla="*/ 1085 w 1353"/>
                      <a:gd name="connsiteY16" fmla="*/ 206 h 1307"/>
                      <a:gd name="connsiteX17" fmla="*/ 1128 w 1353"/>
                      <a:gd name="connsiteY17" fmla="*/ 134 h 1307"/>
                      <a:gd name="connsiteX18" fmla="*/ 1092 w 1353"/>
                      <a:gd name="connsiteY18" fmla="*/ 132 h 1307"/>
                      <a:gd name="connsiteX19" fmla="*/ 1112 w 1353"/>
                      <a:gd name="connsiteY19" fmla="*/ 82 h 1307"/>
                      <a:gd name="connsiteX20" fmla="*/ 1232 w 1353"/>
                      <a:gd name="connsiteY20" fmla="*/ 183 h 1307"/>
                      <a:gd name="connsiteX21" fmla="*/ 1353 w 1353"/>
                      <a:gd name="connsiteY21" fmla="*/ 0 h 1307"/>
                      <a:gd name="connsiteX22" fmla="*/ 1059 w 1353"/>
                      <a:gd name="connsiteY22" fmla="*/ 1307 h 1307"/>
                      <a:gd name="connsiteX23" fmla="*/ 9 w 1353"/>
                      <a:gd name="connsiteY23" fmla="*/ 1103 h 1307"/>
                      <a:gd name="connsiteX24" fmla="*/ 333 w 1353"/>
                      <a:gd name="connsiteY24" fmla="*/ 720 h 1307"/>
                      <a:gd name="connsiteX25" fmla="*/ 623 w 1353"/>
                      <a:gd name="connsiteY25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87 w 1353"/>
                      <a:gd name="connsiteY2" fmla="*/ 497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623 w 1353"/>
                      <a:gd name="connsiteY26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623 w 1353"/>
                      <a:gd name="connsiteY26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35 w 1353"/>
                      <a:gd name="connsiteY26" fmla="*/ 577 h 1307"/>
                      <a:gd name="connsiteX27" fmla="*/ 623 w 1353"/>
                      <a:gd name="connsiteY27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35 w 1353"/>
                      <a:gd name="connsiteY26" fmla="*/ 577 h 1307"/>
                      <a:gd name="connsiteX27" fmla="*/ 524 w 1353"/>
                      <a:gd name="connsiteY27" fmla="*/ 570 h 1307"/>
                      <a:gd name="connsiteX28" fmla="*/ 623 w 1353"/>
                      <a:gd name="connsiteY28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35 w 1353"/>
                      <a:gd name="connsiteY26" fmla="*/ 577 h 1307"/>
                      <a:gd name="connsiteX27" fmla="*/ 524 w 1353"/>
                      <a:gd name="connsiteY27" fmla="*/ 570 h 1307"/>
                      <a:gd name="connsiteX28" fmla="*/ 550 w 1353"/>
                      <a:gd name="connsiteY28" fmla="*/ 625 h 1307"/>
                      <a:gd name="connsiteX29" fmla="*/ 623 w 1353"/>
                      <a:gd name="connsiteY29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42 w 1353"/>
                      <a:gd name="connsiteY26" fmla="*/ 682 h 1307"/>
                      <a:gd name="connsiteX27" fmla="*/ 435 w 1353"/>
                      <a:gd name="connsiteY27" fmla="*/ 577 h 1307"/>
                      <a:gd name="connsiteX28" fmla="*/ 524 w 1353"/>
                      <a:gd name="connsiteY28" fmla="*/ 570 h 1307"/>
                      <a:gd name="connsiteX29" fmla="*/ 550 w 1353"/>
                      <a:gd name="connsiteY29" fmla="*/ 625 h 1307"/>
                      <a:gd name="connsiteX30" fmla="*/ 623 w 1353"/>
                      <a:gd name="connsiteY30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442 w 1353"/>
                      <a:gd name="connsiteY27" fmla="*/ 682 h 1307"/>
                      <a:gd name="connsiteX28" fmla="*/ 435 w 1353"/>
                      <a:gd name="connsiteY28" fmla="*/ 577 h 1307"/>
                      <a:gd name="connsiteX29" fmla="*/ 524 w 1353"/>
                      <a:gd name="connsiteY29" fmla="*/ 570 h 1307"/>
                      <a:gd name="connsiteX30" fmla="*/ 550 w 1353"/>
                      <a:gd name="connsiteY30" fmla="*/ 625 h 1307"/>
                      <a:gd name="connsiteX31" fmla="*/ 623 w 1353"/>
                      <a:gd name="connsiteY31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37 w 1353"/>
                      <a:gd name="connsiteY27" fmla="*/ 6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37 w 1353"/>
                      <a:gd name="connsiteY27" fmla="*/ 6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37 w 1353"/>
                      <a:gd name="connsiteY27" fmla="*/ 6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42 w 1353"/>
                      <a:gd name="connsiteY29" fmla="*/ 682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42 w 1353"/>
                      <a:gd name="connsiteY29" fmla="*/ 682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52 w 1353"/>
                      <a:gd name="connsiteY29" fmla="*/ 695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40 w 1353"/>
                      <a:gd name="connsiteY27" fmla="*/ 766 h 1307"/>
                      <a:gd name="connsiteX28" fmla="*/ 245 w 1353"/>
                      <a:gd name="connsiteY28" fmla="*/ 475 h 1307"/>
                      <a:gd name="connsiteX29" fmla="*/ 352 w 1353"/>
                      <a:gd name="connsiteY29" fmla="*/ 597 h 1307"/>
                      <a:gd name="connsiteX30" fmla="*/ 452 w 1353"/>
                      <a:gd name="connsiteY30" fmla="*/ 695 h 1307"/>
                      <a:gd name="connsiteX31" fmla="*/ 435 w 1353"/>
                      <a:gd name="connsiteY31" fmla="*/ 577 h 1307"/>
                      <a:gd name="connsiteX32" fmla="*/ 524 w 1353"/>
                      <a:gd name="connsiteY32" fmla="*/ 570 h 1307"/>
                      <a:gd name="connsiteX33" fmla="*/ 550 w 1353"/>
                      <a:gd name="connsiteY33" fmla="*/ 625 h 1307"/>
                      <a:gd name="connsiteX34" fmla="*/ 623 w 1353"/>
                      <a:gd name="connsiteY34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52 w 1353"/>
                      <a:gd name="connsiteY29" fmla="*/ 695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742 w 1472"/>
                      <a:gd name="connsiteY0" fmla="*/ 670 h 1307"/>
                      <a:gd name="connsiteX1" fmla="*/ 785 w 1472"/>
                      <a:gd name="connsiteY1" fmla="*/ 596 h 1307"/>
                      <a:gd name="connsiteX2" fmla="*/ 670 w 1472"/>
                      <a:gd name="connsiteY2" fmla="*/ 500 h 1307"/>
                      <a:gd name="connsiteX3" fmla="*/ 591 w 1472"/>
                      <a:gd name="connsiteY3" fmla="*/ 370 h 1307"/>
                      <a:gd name="connsiteX4" fmla="*/ 566 w 1472"/>
                      <a:gd name="connsiteY4" fmla="*/ 321 h 1307"/>
                      <a:gd name="connsiteX5" fmla="*/ 600 w 1472"/>
                      <a:gd name="connsiteY5" fmla="*/ 262 h 1307"/>
                      <a:gd name="connsiteX6" fmla="*/ 681 w 1472"/>
                      <a:gd name="connsiteY6" fmla="*/ 338 h 1307"/>
                      <a:gd name="connsiteX7" fmla="*/ 924 w 1472"/>
                      <a:gd name="connsiteY7" fmla="*/ 647 h 1307"/>
                      <a:gd name="connsiteX8" fmla="*/ 944 w 1472"/>
                      <a:gd name="connsiteY8" fmla="*/ 542 h 1307"/>
                      <a:gd name="connsiteX9" fmla="*/ 797 w 1472"/>
                      <a:gd name="connsiteY9" fmla="*/ 414 h 1307"/>
                      <a:gd name="connsiteX10" fmla="*/ 823 w 1472"/>
                      <a:gd name="connsiteY10" fmla="*/ 304 h 1307"/>
                      <a:gd name="connsiteX11" fmla="*/ 918 w 1472"/>
                      <a:gd name="connsiteY11" fmla="*/ 270 h 1307"/>
                      <a:gd name="connsiteX12" fmla="*/ 873 w 1472"/>
                      <a:gd name="connsiteY12" fmla="*/ 178 h 1307"/>
                      <a:gd name="connsiteX13" fmla="*/ 883 w 1472"/>
                      <a:gd name="connsiteY13" fmla="*/ 122 h 1307"/>
                      <a:gd name="connsiteX14" fmla="*/ 941 w 1472"/>
                      <a:gd name="connsiteY14" fmla="*/ 148 h 1307"/>
                      <a:gd name="connsiteX15" fmla="*/ 1068 w 1472"/>
                      <a:gd name="connsiteY15" fmla="*/ 365 h 1307"/>
                      <a:gd name="connsiteX16" fmla="*/ 1205 w 1472"/>
                      <a:gd name="connsiteY16" fmla="*/ 357 h 1307"/>
                      <a:gd name="connsiteX17" fmla="*/ 1204 w 1472"/>
                      <a:gd name="connsiteY17" fmla="*/ 206 h 1307"/>
                      <a:gd name="connsiteX18" fmla="*/ 1247 w 1472"/>
                      <a:gd name="connsiteY18" fmla="*/ 134 h 1307"/>
                      <a:gd name="connsiteX19" fmla="*/ 1211 w 1472"/>
                      <a:gd name="connsiteY19" fmla="*/ 132 h 1307"/>
                      <a:gd name="connsiteX20" fmla="*/ 1231 w 1472"/>
                      <a:gd name="connsiteY20" fmla="*/ 82 h 1307"/>
                      <a:gd name="connsiteX21" fmla="*/ 1351 w 1472"/>
                      <a:gd name="connsiteY21" fmla="*/ 183 h 1307"/>
                      <a:gd name="connsiteX22" fmla="*/ 1472 w 1472"/>
                      <a:gd name="connsiteY22" fmla="*/ 0 h 1307"/>
                      <a:gd name="connsiteX23" fmla="*/ 1178 w 1472"/>
                      <a:gd name="connsiteY23" fmla="*/ 1307 h 1307"/>
                      <a:gd name="connsiteX24" fmla="*/ 128 w 1472"/>
                      <a:gd name="connsiteY24" fmla="*/ 1103 h 1307"/>
                      <a:gd name="connsiteX25" fmla="*/ 317 w 1472"/>
                      <a:gd name="connsiteY25" fmla="*/ 811 h 1307"/>
                      <a:gd name="connsiteX26" fmla="*/ 452 w 1472"/>
                      <a:gd name="connsiteY26" fmla="*/ 720 h 1307"/>
                      <a:gd name="connsiteX27" fmla="*/ 473 w 1472"/>
                      <a:gd name="connsiteY27" fmla="*/ 721 h 1307"/>
                      <a:gd name="connsiteX28" fmla="*/ 364 w 1472"/>
                      <a:gd name="connsiteY28" fmla="*/ 475 h 1307"/>
                      <a:gd name="connsiteX29" fmla="*/ 471 w 1472"/>
                      <a:gd name="connsiteY29" fmla="*/ 597 h 1307"/>
                      <a:gd name="connsiteX30" fmla="*/ 571 w 1472"/>
                      <a:gd name="connsiteY30" fmla="*/ 695 h 1307"/>
                      <a:gd name="connsiteX31" fmla="*/ 554 w 1472"/>
                      <a:gd name="connsiteY31" fmla="*/ 577 h 1307"/>
                      <a:gd name="connsiteX32" fmla="*/ 643 w 1472"/>
                      <a:gd name="connsiteY32" fmla="*/ 570 h 1307"/>
                      <a:gd name="connsiteX33" fmla="*/ 669 w 1472"/>
                      <a:gd name="connsiteY33" fmla="*/ 625 h 1307"/>
                      <a:gd name="connsiteX34" fmla="*/ 742 w 1472"/>
                      <a:gd name="connsiteY34" fmla="*/ 670 h 1307"/>
                      <a:gd name="connsiteX0" fmla="*/ 742 w 1472"/>
                      <a:gd name="connsiteY0" fmla="*/ 670 h 1307"/>
                      <a:gd name="connsiteX1" fmla="*/ 785 w 1472"/>
                      <a:gd name="connsiteY1" fmla="*/ 596 h 1307"/>
                      <a:gd name="connsiteX2" fmla="*/ 670 w 1472"/>
                      <a:gd name="connsiteY2" fmla="*/ 500 h 1307"/>
                      <a:gd name="connsiteX3" fmla="*/ 591 w 1472"/>
                      <a:gd name="connsiteY3" fmla="*/ 370 h 1307"/>
                      <a:gd name="connsiteX4" fmla="*/ 566 w 1472"/>
                      <a:gd name="connsiteY4" fmla="*/ 321 h 1307"/>
                      <a:gd name="connsiteX5" fmla="*/ 600 w 1472"/>
                      <a:gd name="connsiteY5" fmla="*/ 262 h 1307"/>
                      <a:gd name="connsiteX6" fmla="*/ 681 w 1472"/>
                      <a:gd name="connsiteY6" fmla="*/ 338 h 1307"/>
                      <a:gd name="connsiteX7" fmla="*/ 924 w 1472"/>
                      <a:gd name="connsiteY7" fmla="*/ 647 h 1307"/>
                      <a:gd name="connsiteX8" fmla="*/ 944 w 1472"/>
                      <a:gd name="connsiteY8" fmla="*/ 542 h 1307"/>
                      <a:gd name="connsiteX9" fmla="*/ 797 w 1472"/>
                      <a:gd name="connsiteY9" fmla="*/ 414 h 1307"/>
                      <a:gd name="connsiteX10" fmla="*/ 823 w 1472"/>
                      <a:gd name="connsiteY10" fmla="*/ 304 h 1307"/>
                      <a:gd name="connsiteX11" fmla="*/ 918 w 1472"/>
                      <a:gd name="connsiteY11" fmla="*/ 270 h 1307"/>
                      <a:gd name="connsiteX12" fmla="*/ 873 w 1472"/>
                      <a:gd name="connsiteY12" fmla="*/ 178 h 1307"/>
                      <a:gd name="connsiteX13" fmla="*/ 883 w 1472"/>
                      <a:gd name="connsiteY13" fmla="*/ 122 h 1307"/>
                      <a:gd name="connsiteX14" fmla="*/ 941 w 1472"/>
                      <a:gd name="connsiteY14" fmla="*/ 148 h 1307"/>
                      <a:gd name="connsiteX15" fmla="*/ 1068 w 1472"/>
                      <a:gd name="connsiteY15" fmla="*/ 365 h 1307"/>
                      <a:gd name="connsiteX16" fmla="*/ 1205 w 1472"/>
                      <a:gd name="connsiteY16" fmla="*/ 357 h 1307"/>
                      <a:gd name="connsiteX17" fmla="*/ 1204 w 1472"/>
                      <a:gd name="connsiteY17" fmla="*/ 206 h 1307"/>
                      <a:gd name="connsiteX18" fmla="*/ 1247 w 1472"/>
                      <a:gd name="connsiteY18" fmla="*/ 134 h 1307"/>
                      <a:gd name="connsiteX19" fmla="*/ 1211 w 1472"/>
                      <a:gd name="connsiteY19" fmla="*/ 132 h 1307"/>
                      <a:gd name="connsiteX20" fmla="*/ 1231 w 1472"/>
                      <a:gd name="connsiteY20" fmla="*/ 82 h 1307"/>
                      <a:gd name="connsiteX21" fmla="*/ 1351 w 1472"/>
                      <a:gd name="connsiteY21" fmla="*/ 183 h 1307"/>
                      <a:gd name="connsiteX22" fmla="*/ 1472 w 1472"/>
                      <a:gd name="connsiteY22" fmla="*/ 0 h 1307"/>
                      <a:gd name="connsiteX23" fmla="*/ 1178 w 1472"/>
                      <a:gd name="connsiteY23" fmla="*/ 1307 h 1307"/>
                      <a:gd name="connsiteX24" fmla="*/ 128 w 1472"/>
                      <a:gd name="connsiteY24" fmla="*/ 1103 h 1307"/>
                      <a:gd name="connsiteX25" fmla="*/ 317 w 1472"/>
                      <a:gd name="connsiteY25" fmla="*/ 811 h 1307"/>
                      <a:gd name="connsiteX26" fmla="*/ 452 w 1472"/>
                      <a:gd name="connsiteY26" fmla="*/ 720 h 1307"/>
                      <a:gd name="connsiteX27" fmla="*/ 473 w 1472"/>
                      <a:gd name="connsiteY27" fmla="*/ 721 h 1307"/>
                      <a:gd name="connsiteX28" fmla="*/ 364 w 1472"/>
                      <a:gd name="connsiteY28" fmla="*/ 475 h 1307"/>
                      <a:gd name="connsiteX29" fmla="*/ 471 w 1472"/>
                      <a:gd name="connsiteY29" fmla="*/ 597 h 1307"/>
                      <a:gd name="connsiteX30" fmla="*/ 571 w 1472"/>
                      <a:gd name="connsiteY30" fmla="*/ 695 h 1307"/>
                      <a:gd name="connsiteX31" fmla="*/ 554 w 1472"/>
                      <a:gd name="connsiteY31" fmla="*/ 577 h 1307"/>
                      <a:gd name="connsiteX32" fmla="*/ 643 w 1472"/>
                      <a:gd name="connsiteY32" fmla="*/ 570 h 1307"/>
                      <a:gd name="connsiteX33" fmla="*/ 669 w 1472"/>
                      <a:gd name="connsiteY33" fmla="*/ 625 h 1307"/>
                      <a:gd name="connsiteX34" fmla="*/ 742 w 1472"/>
                      <a:gd name="connsiteY34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499 w 1496"/>
                      <a:gd name="connsiteY29" fmla="*/ 729 h 1307"/>
                      <a:gd name="connsiteX30" fmla="*/ 388 w 1496"/>
                      <a:gd name="connsiteY30" fmla="*/ 475 h 1307"/>
                      <a:gd name="connsiteX31" fmla="*/ 495 w 1496"/>
                      <a:gd name="connsiteY31" fmla="*/ 597 h 1307"/>
                      <a:gd name="connsiteX32" fmla="*/ 595 w 1496"/>
                      <a:gd name="connsiteY32" fmla="*/ 695 h 1307"/>
                      <a:gd name="connsiteX33" fmla="*/ 578 w 1496"/>
                      <a:gd name="connsiteY33" fmla="*/ 577 h 1307"/>
                      <a:gd name="connsiteX34" fmla="*/ 667 w 1496"/>
                      <a:gd name="connsiteY34" fmla="*/ 570 h 1307"/>
                      <a:gd name="connsiteX35" fmla="*/ 693 w 1496"/>
                      <a:gd name="connsiteY35" fmla="*/ 625 h 1307"/>
                      <a:gd name="connsiteX36" fmla="*/ 766 w 1496"/>
                      <a:gd name="connsiteY36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499 w 1496"/>
                      <a:gd name="connsiteY29" fmla="*/ 729 h 1307"/>
                      <a:gd name="connsiteX30" fmla="*/ 388 w 1496"/>
                      <a:gd name="connsiteY30" fmla="*/ 475 h 1307"/>
                      <a:gd name="connsiteX31" fmla="*/ 495 w 1496"/>
                      <a:gd name="connsiteY31" fmla="*/ 597 h 1307"/>
                      <a:gd name="connsiteX32" fmla="*/ 595 w 1496"/>
                      <a:gd name="connsiteY32" fmla="*/ 695 h 1307"/>
                      <a:gd name="connsiteX33" fmla="*/ 578 w 1496"/>
                      <a:gd name="connsiteY33" fmla="*/ 577 h 1307"/>
                      <a:gd name="connsiteX34" fmla="*/ 667 w 1496"/>
                      <a:gd name="connsiteY34" fmla="*/ 570 h 1307"/>
                      <a:gd name="connsiteX35" fmla="*/ 693 w 1496"/>
                      <a:gd name="connsiteY35" fmla="*/ 625 h 1307"/>
                      <a:gd name="connsiteX36" fmla="*/ 766 w 1496"/>
                      <a:gd name="connsiteY36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69 w 1496"/>
                      <a:gd name="connsiteY25" fmla="*/ 861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499 w 1496"/>
                      <a:gd name="connsiteY29" fmla="*/ 729 h 1307"/>
                      <a:gd name="connsiteX30" fmla="*/ 388 w 1496"/>
                      <a:gd name="connsiteY30" fmla="*/ 475 h 1307"/>
                      <a:gd name="connsiteX31" fmla="*/ 495 w 1496"/>
                      <a:gd name="connsiteY31" fmla="*/ 597 h 1307"/>
                      <a:gd name="connsiteX32" fmla="*/ 595 w 1496"/>
                      <a:gd name="connsiteY32" fmla="*/ 695 h 1307"/>
                      <a:gd name="connsiteX33" fmla="*/ 578 w 1496"/>
                      <a:gd name="connsiteY33" fmla="*/ 577 h 1307"/>
                      <a:gd name="connsiteX34" fmla="*/ 667 w 1496"/>
                      <a:gd name="connsiteY34" fmla="*/ 570 h 1307"/>
                      <a:gd name="connsiteX35" fmla="*/ 693 w 1496"/>
                      <a:gd name="connsiteY35" fmla="*/ 625 h 1307"/>
                      <a:gd name="connsiteX36" fmla="*/ 766 w 1496"/>
                      <a:gd name="connsiteY36" fmla="*/ 670 h 1307"/>
                      <a:gd name="connsiteX0" fmla="*/ 755 w 1485"/>
                      <a:gd name="connsiteY0" fmla="*/ 670 h 1307"/>
                      <a:gd name="connsiteX1" fmla="*/ 798 w 1485"/>
                      <a:gd name="connsiteY1" fmla="*/ 596 h 1307"/>
                      <a:gd name="connsiteX2" fmla="*/ 683 w 1485"/>
                      <a:gd name="connsiteY2" fmla="*/ 500 h 1307"/>
                      <a:gd name="connsiteX3" fmla="*/ 604 w 1485"/>
                      <a:gd name="connsiteY3" fmla="*/ 370 h 1307"/>
                      <a:gd name="connsiteX4" fmla="*/ 579 w 1485"/>
                      <a:gd name="connsiteY4" fmla="*/ 321 h 1307"/>
                      <a:gd name="connsiteX5" fmla="*/ 613 w 1485"/>
                      <a:gd name="connsiteY5" fmla="*/ 262 h 1307"/>
                      <a:gd name="connsiteX6" fmla="*/ 694 w 1485"/>
                      <a:gd name="connsiteY6" fmla="*/ 338 h 1307"/>
                      <a:gd name="connsiteX7" fmla="*/ 937 w 1485"/>
                      <a:gd name="connsiteY7" fmla="*/ 647 h 1307"/>
                      <a:gd name="connsiteX8" fmla="*/ 957 w 1485"/>
                      <a:gd name="connsiteY8" fmla="*/ 542 h 1307"/>
                      <a:gd name="connsiteX9" fmla="*/ 810 w 1485"/>
                      <a:gd name="connsiteY9" fmla="*/ 414 h 1307"/>
                      <a:gd name="connsiteX10" fmla="*/ 836 w 1485"/>
                      <a:gd name="connsiteY10" fmla="*/ 304 h 1307"/>
                      <a:gd name="connsiteX11" fmla="*/ 931 w 1485"/>
                      <a:gd name="connsiteY11" fmla="*/ 270 h 1307"/>
                      <a:gd name="connsiteX12" fmla="*/ 886 w 1485"/>
                      <a:gd name="connsiteY12" fmla="*/ 178 h 1307"/>
                      <a:gd name="connsiteX13" fmla="*/ 896 w 1485"/>
                      <a:gd name="connsiteY13" fmla="*/ 122 h 1307"/>
                      <a:gd name="connsiteX14" fmla="*/ 954 w 1485"/>
                      <a:gd name="connsiteY14" fmla="*/ 148 h 1307"/>
                      <a:gd name="connsiteX15" fmla="*/ 1081 w 1485"/>
                      <a:gd name="connsiteY15" fmla="*/ 365 h 1307"/>
                      <a:gd name="connsiteX16" fmla="*/ 1218 w 1485"/>
                      <a:gd name="connsiteY16" fmla="*/ 357 h 1307"/>
                      <a:gd name="connsiteX17" fmla="*/ 1217 w 1485"/>
                      <a:gd name="connsiteY17" fmla="*/ 206 h 1307"/>
                      <a:gd name="connsiteX18" fmla="*/ 1260 w 1485"/>
                      <a:gd name="connsiteY18" fmla="*/ 134 h 1307"/>
                      <a:gd name="connsiteX19" fmla="*/ 1224 w 1485"/>
                      <a:gd name="connsiteY19" fmla="*/ 132 h 1307"/>
                      <a:gd name="connsiteX20" fmla="*/ 1244 w 1485"/>
                      <a:gd name="connsiteY20" fmla="*/ 82 h 1307"/>
                      <a:gd name="connsiteX21" fmla="*/ 1364 w 1485"/>
                      <a:gd name="connsiteY21" fmla="*/ 183 h 1307"/>
                      <a:gd name="connsiteX22" fmla="*/ 1485 w 1485"/>
                      <a:gd name="connsiteY22" fmla="*/ 0 h 1307"/>
                      <a:gd name="connsiteX23" fmla="*/ 1191 w 1485"/>
                      <a:gd name="connsiteY23" fmla="*/ 1307 h 1307"/>
                      <a:gd name="connsiteX24" fmla="*/ 141 w 1485"/>
                      <a:gd name="connsiteY24" fmla="*/ 1103 h 1307"/>
                      <a:gd name="connsiteX25" fmla="*/ 448 w 1485"/>
                      <a:gd name="connsiteY25" fmla="*/ 984 h 1307"/>
                      <a:gd name="connsiteX26" fmla="*/ 458 w 1485"/>
                      <a:gd name="connsiteY26" fmla="*/ 861 h 1307"/>
                      <a:gd name="connsiteX27" fmla="*/ 330 w 1485"/>
                      <a:gd name="connsiteY27" fmla="*/ 811 h 1307"/>
                      <a:gd name="connsiteX28" fmla="*/ 465 w 1485"/>
                      <a:gd name="connsiteY28" fmla="*/ 720 h 1307"/>
                      <a:gd name="connsiteX29" fmla="*/ 486 w 1485"/>
                      <a:gd name="connsiteY29" fmla="*/ 721 h 1307"/>
                      <a:gd name="connsiteX30" fmla="*/ 488 w 1485"/>
                      <a:gd name="connsiteY30" fmla="*/ 729 h 1307"/>
                      <a:gd name="connsiteX31" fmla="*/ 377 w 1485"/>
                      <a:gd name="connsiteY31" fmla="*/ 475 h 1307"/>
                      <a:gd name="connsiteX32" fmla="*/ 484 w 1485"/>
                      <a:gd name="connsiteY32" fmla="*/ 597 h 1307"/>
                      <a:gd name="connsiteX33" fmla="*/ 584 w 1485"/>
                      <a:gd name="connsiteY33" fmla="*/ 695 h 1307"/>
                      <a:gd name="connsiteX34" fmla="*/ 567 w 1485"/>
                      <a:gd name="connsiteY34" fmla="*/ 577 h 1307"/>
                      <a:gd name="connsiteX35" fmla="*/ 656 w 1485"/>
                      <a:gd name="connsiteY35" fmla="*/ 570 h 1307"/>
                      <a:gd name="connsiteX36" fmla="*/ 682 w 1485"/>
                      <a:gd name="connsiteY36" fmla="*/ 625 h 1307"/>
                      <a:gd name="connsiteX37" fmla="*/ 755 w 1485"/>
                      <a:gd name="connsiteY37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93 w 1518"/>
                      <a:gd name="connsiteY18" fmla="*/ 134 h 1307"/>
                      <a:gd name="connsiteX19" fmla="*/ 1257 w 1518"/>
                      <a:gd name="connsiteY19" fmla="*/ 132 h 1307"/>
                      <a:gd name="connsiteX20" fmla="*/ 1277 w 1518"/>
                      <a:gd name="connsiteY20" fmla="*/ 82 h 1307"/>
                      <a:gd name="connsiteX21" fmla="*/ 1397 w 1518"/>
                      <a:gd name="connsiteY21" fmla="*/ 183 h 1307"/>
                      <a:gd name="connsiteX22" fmla="*/ 1518 w 1518"/>
                      <a:gd name="connsiteY22" fmla="*/ 0 h 1307"/>
                      <a:gd name="connsiteX23" fmla="*/ 1224 w 1518"/>
                      <a:gd name="connsiteY23" fmla="*/ 1307 h 1307"/>
                      <a:gd name="connsiteX24" fmla="*/ 174 w 1518"/>
                      <a:gd name="connsiteY24" fmla="*/ 1103 h 1307"/>
                      <a:gd name="connsiteX25" fmla="*/ 428 w 1518"/>
                      <a:gd name="connsiteY25" fmla="*/ 1114 h 1307"/>
                      <a:gd name="connsiteX26" fmla="*/ 481 w 1518"/>
                      <a:gd name="connsiteY26" fmla="*/ 984 h 1307"/>
                      <a:gd name="connsiteX27" fmla="*/ 491 w 1518"/>
                      <a:gd name="connsiteY27" fmla="*/ 861 h 1307"/>
                      <a:gd name="connsiteX28" fmla="*/ 363 w 1518"/>
                      <a:gd name="connsiteY28" fmla="*/ 811 h 1307"/>
                      <a:gd name="connsiteX29" fmla="*/ 498 w 1518"/>
                      <a:gd name="connsiteY29" fmla="*/ 720 h 1307"/>
                      <a:gd name="connsiteX30" fmla="*/ 519 w 1518"/>
                      <a:gd name="connsiteY30" fmla="*/ 721 h 1307"/>
                      <a:gd name="connsiteX31" fmla="*/ 521 w 1518"/>
                      <a:gd name="connsiteY31" fmla="*/ 729 h 1307"/>
                      <a:gd name="connsiteX32" fmla="*/ 410 w 1518"/>
                      <a:gd name="connsiteY32" fmla="*/ 475 h 1307"/>
                      <a:gd name="connsiteX33" fmla="*/ 517 w 1518"/>
                      <a:gd name="connsiteY33" fmla="*/ 597 h 1307"/>
                      <a:gd name="connsiteX34" fmla="*/ 617 w 1518"/>
                      <a:gd name="connsiteY34" fmla="*/ 695 h 1307"/>
                      <a:gd name="connsiteX35" fmla="*/ 600 w 1518"/>
                      <a:gd name="connsiteY35" fmla="*/ 577 h 1307"/>
                      <a:gd name="connsiteX36" fmla="*/ 689 w 1518"/>
                      <a:gd name="connsiteY36" fmla="*/ 570 h 1307"/>
                      <a:gd name="connsiteX37" fmla="*/ 715 w 1518"/>
                      <a:gd name="connsiteY37" fmla="*/ 625 h 1307"/>
                      <a:gd name="connsiteX38" fmla="*/ 788 w 1518"/>
                      <a:gd name="connsiteY38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93 w 1518"/>
                      <a:gd name="connsiteY18" fmla="*/ 134 h 1307"/>
                      <a:gd name="connsiteX19" fmla="*/ 1257 w 1518"/>
                      <a:gd name="connsiteY19" fmla="*/ 132 h 1307"/>
                      <a:gd name="connsiteX20" fmla="*/ 1277 w 1518"/>
                      <a:gd name="connsiteY20" fmla="*/ 82 h 1307"/>
                      <a:gd name="connsiteX21" fmla="*/ 1397 w 1518"/>
                      <a:gd name="connsiteY21" fmla="*/ 183 h 1307"/>
                      <a:gd name="connsiteX22" fmla="*/ 1518 w 1518"/>
                      <a:gd name="connsiteY22" fmla="*/ 0 h 1307"/>
                      <a:gd name="connsiteX23" fmla="*/ 1224 w 1518"/>
                      <a:gd name="connsiteY23" fmla="*/ 1307 h 1307"/>
                      <a:gd name="connsiteX24" fmla="*/ 174 w 1518"/>
                      <a:gd name="connsiteY24" fmla="*/ 1103 h 1307"/>
                      <a:gd name="connsiteX25" fmla="*/ 428 w 1518"/>
                      <a:gd name="connsiteY25" fmla="*/ 1114 h 1307"/>
                      <a:gd name="connsiteX26" fmla="*/ 481 w 1518"/>
                      <a:gd name="connsiteY26" fmla="*/ 984 h 1307"/>
                      <a:gd name="connsiteX27" fmla="*/ 491 w 1518"/>
                      <a:gd name="connsiteY27" fmla="*/ 861 h 1307"/>
                      <a:gd name="connsiteX28" fmla="*/ 363 w 1518"/>
                      <a:gd name="connsiteY28" fmla="*/ 811 h 1307"/>
                      <a:gd name="connsiteX29" fmla="*/ 498 w 1518"/>
                      <a:gd name="connsiteY29" fmla="*/ 720 h 1307"/>
                      <a:gd name="connsiteX30" fmla="*/ 519 w 1518"/>
                      <a:gd name="connsiteY30" fmla="*/ 721 h 1307"/>
                      <a:gd name="connsiteX31" fmla="*/ 521 w 1518"/>
                      <a:gd name="connsiteY31" fmla="*/ 729 h 1307"/>
                      <a:gd name="connsiteX32" fmla="*/ 410 w 1518"/>
                      <a:gd name="connsiteY32" fmla="*/ 475 h 1307"/>
                      <a:gd name="connsiteX33" fmla="*/ 517 w 1518"/>
                      <a:gd name="connsiteY33" fmla="*/ 597 h 1307"/>
                      <a:gd name="connsiteX34" fmla="*/ 617 w 1518"/>
                      <a:gd name="connsiteY34" fmla="*/ 695 h 1307"/>
                      <a:gd name="connsiteX35" fmla="*/ 600 w 1518"/>
                      <a:gd name="connsiteY35" fmla="*/ 577 h 1307"/>
                      <a:gd name="connsiteX36" fmla="*/ 689 w 1518"/>
                      <a:gd name="connsiteY36" fmla="*/ 570 h 1307"/>
                      <a:gd name="connsiteX37" fmla="*/ 715 w 1518"/>
                      <a:gd name="connsiteY37" fmla="*/ 625 h 1307"/>
                      <a:gd name="connsiteX38" fmla="*/ 788 w 1518"/>
                      <a:gd name="connsiteY38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93 w 1518"/>
                      <a:gd name="connsiteY18" fmla="*/ 134 h 1307"/>
                      <a:gd name="connsiteX19" fmla="*/ 1277 w 1518"/>
                      <a:gd name="connsiteY19" fmla="*/ 82 h 1307"/>
                      <a:gd name="connsiteX20" fmla="*/ 1397 w 1518"/>
                      <a:gd name="connsiteY20" fmla="*/ 183 h 1307"/>
                      <a:gd name="connsiteX21" fmla="*/ 1518 w 1518"/>
                      <a:gd name="connsiteY21" fmla="*/ 0 h 1307"/>
                      <a:gd name="connsiteX22" fmla="*/ 1224 w 1518"/>
                      <a:gd name="connsiteY22" fmla="*/ 1307 h 1307"/>
                      <a:gd name="connsiteX23" fmla="*/ 174 w 1518"/>
                      <a:gd name="connsiteY23" fmla="*/ 1103 h 1307"/>
                      <a:gd name="connsiteX24" fmla="*/ 428 w 1518"/>
                      <a:gd name="connsiteY24" fmla="*/ 1114 h 1307"/>
                      <a:gd name="connsiteX25" fmla="*/ 481 w 1518"/>
                      <a:gd name="connsiteY25" fmla="*/ 984 h 1307"/>
                      <a:gd name="connsiteX26" fmla="*/ 491 w 1518"/>
                      <a:gd name="connsiteY26" fmla="*/ 861 h 1307"/>
                      <a:gd name="connsiteX27" fmla="*/ 363 w 1518"/>
                      <a:gd name="connsiteY27" fmla="*/ 811 h 1307"/>
                      <a:gd name="connsiteX28" fmla="*/ 498 w 1518"/>
                      <a:gd name="connsiteY28" fmla="*/ 720 h 1307"/>
                      <a:gd name="connsiteX29" fmla="*/ 519 w 1518"/>
                      <a:gd name="connsiteY29" fmla="*/ 721 h 1307"/>
                      <a:gd name="connsiteX30" fmla="*/ 521 w 1518"/>
                      <a:gd name="connsiteY30" fmla="*/ 729 h 1307"/>
                      <a:gd name="connsiteX31" fmla="*/ 410 w 1518"/>
                      <a:gd name="connsiteY31" fmla="*/ 475 h 1307"/>
                      <a:gd name="connsiteX32" fmla="*/ 517 w 1518"/>
                      <a:gd name="connsiteY32" fmla="*/ 597 h 1307"/>
                      <a:gd name="connsiteX33" fmla="*/ 617 w 1518"/>
                      <a:gd name="connsiteY33" fmla="*/ 695 h 1307"/>
                      <a:gd name="connsiteX34" fmla="*/ 600 w 1518"/>
                      <a:gd name="connsiteY34" fmla="*/ 577 h 1307"/>
                      <a:gd name="connsiteX35" fmla="*/ 689 w 1518"/>
                      <a:gd name="connsiteY35" fmla="*/ 570 h 1307"/>
                      <a:gd name="connsiteX36" fmla="*/ 715 w 1518"/>
                      <a:gd name="connsiteY36" fmla="*/ 625 h 1307"/>
                      <a:gd name="connsiteX37" fmla="*/ 788 w 1518"/>
                      <a:gd name="connsiteY37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521 w 1518"/>
                      <a:gd name="connsiteY29" fmla="*/ 729 h 1307"/>
                      <a:gd name="connsiteX30" fmla="*/ 410 w 1518"/>
                      <a:gd name="connsiteY30" fmla="*/ 475 h 1307"/>
                      <a:gd name="connsiteX31" fmla="*/ 517 w 1518"/>
                      <a:gd name="connsiteY31" fmla="*/ 597 h 1307"/>
                      <a:gd name="connsiteX32" fmla="*/ 617 w 1518"/>
                      <a:gd name="connsiteY32" fmla="*/ 695 h 1307"/>
                      <a:gd name="connsiteX33" fmla="*/ 600 w 1518"/>
                      <a:gd name="connsiteY33" fmla="*/ 577 h 1307"/>
                      <a:gd name="connsiteX34" fmla="*/ 689 w 1518"/>
                      <a:gd name="connsiteY34" fmla="*/ 570 h 1307"/>
                      <a:gd name="connsiteX35" fmla="*/ 715 w 1518"/>
                      <a:gd name="connsiteY35" fmla="*/ 625 h 1307"/>
                      <a:gd name="connsiteX36" fmla="*/ 788 w 1518"/>
                      <a:gd name="connsiteY36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521 w 1518"/>
                      <a:gd name="connsiteY29" fmla="*/ 729 h 1307"/>
                      <a:gd name="connsiteX30" fmla="*/ 410 w 1518"/>
                      <a:gd name="connsiteY30" fmla="*/ 475 h 1307"/>
                      <a:gd name="connsiteX31" fmla="*/ 517 w 1518"/>
                      <a:gd name="connsiteY31" fmla="*/ 597 h 1307"/>
                      <a:gd name="connsiteX32" fmla="*/ 617 w 1518"/>
                      <a:gd name="connsiteY32" fmla="*/ 695 h 1307"/>
                      <a:gd name="connsiteX33" fmla="*/ 600 w 1518"/>
                      <a:gd name="connsiteY33" fmla="*/ 577 h 1307"/>
                      <a:gd name="connsiteX34" fmla="*/ 689 w 1518"/>
                      <a:gd name="connsiteY34" fmla="*/ 570 h 1307"/>
                      <a:gd name="connsiteX35" fmla="*/ 715 w 1518"/>
                      <a:gd name="connsiteY35" fmla="*/ 625 h 1307"/>
                      <a:gd name="connsiteX36" fmla="*/ 788 w 1518"/>
                      <a:gd name="connsiteY36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521 w 1518"/>
                      <a:gd name="connsiteY29" fmla="*/ 729 h 1307"/>
                      <a:gd name="connsiteX30" fmla="*/ 410 w 1518"/>
                      <a:gd name="connsiteY30" fmla="*/ 475 h 1307"/>
                      <a:gd name="connsiteX31" fmla="*/ 517 w 1518"/>
                      <a:gd name="connsiteY31" fmla="*/ 597 h 1307"/>
                      <a:gd name="connsiteX32" fmla="*/ 617 w 1518"/>
                      <a:gd name="connsiteY32" fmla="*/ 695 h 1307"/>
                      <a:gd name="connsiteX33" fmla="*/ 600 w 1518"/>
                      <a:gd name="connsiteY33" fmla="*/ 577 h 1307"/>
                      <a:gd name="connsiteX34" fmla="*/ 689 w 1518"/>
                      <a:gd name="connsiteY34" fmla="*/ 570 h 1307"/>
                      <a:gd name="connsiteX35" fmla="*/ 715 w 1518"/>
                      <a:gd name="connsiteY35" fmla="*/ 625 h 1307"/>
                      <a:gd name="connsiteX36" fmla="*/ 788 w 1518"/>
                      <a:gd name="connsiteY36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410 w 1518"/>
                      <a:gd name="connsiteY29" fmla="*/ 475 h 1307"/>
                      <a:gd name="connsiteX30" fmla="*/ 517 w 1518"/>
                      <a:gd name="connsiteY30" fmla="*/ 597 h 1307"/>
                      <a:gd name="connsiteX31" fmla="*/ 617 w 1518"/>
                      <a:gd name="connsiteY31" fmla="*/ 695 h 1307"/>
                      <a:gd name="connsiteX32" fmla="*/ 600 w 1518"/>
                      <a:gd name="connsiteY32" fmla="*/ 577 h 1307"/>
                      <a:gd name="connsiteX33" fmla="*/ 689 w 1518"/>
                      <a:gd name="connsiteY33" fmla="*/ 570 h 1307"/>
                      <a:gd name="connsiteX34" fmla="*/ 715 w 1518"/>
                      <a:gd name="connsiteY34" fmla="*/ 625 h 1307"/>
                      <a:gd name="connsiteX35" fmla="*/ 788 w 1518"/>
                      <a:gd name="connsiteY35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47 w 1518"/>
                      <a:gd name="connsiteY24" fmla="*/ 100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518" h="1307">
                        <a:moveTo>
                          <a:pt x="788" y="670"/>
                        </a:moveTo>
                        <a:cubicBezTo>
                          <a:pt x="834" y="646"/>
                          <a:pt x="856" y="646"/>
                          <a:pt x="831" y="596"/>
                        </a:cubicBezTo>
                        <a:cubicBezTo>
                          <a:pt x="824" y="565"/>
                          <a:pt x="748" y="538"/>
                          <a:pt x="716" y="500"/>
                        </a:cubicBezTo>
                        <a:cubicBezTo>
                          <a:pt x="684" y="462"/>
                          <a:pt x="659" y="397"/>
                          <a:pt x="637" y="370"/>
                        </a:cubicBezTo>
                        <a:cubicBezTo>
                          <a:pt x="605" y="327"/>
                          <a:pt x="610" y="339"/>
                          <a:pt x="612" y="321"/>
                        </a:cubicBezTo>
                        <a:cubicBezTo>
                          <a:pt x="614" y="303"/>
                          <a:pt x="631" y="266"/>
                          <a:pt x="646" y="262"/>
                        </a:cubicBezTo>
                        <a:cubicBezTo>
                          <a:pt x="658" y="263"/>
                          <a:pt x="673" y="274"/>
                          <a:pt x="727" y="338"/>
                        </a:cubicBezTo>
                        <a:cubicBezTo>
                          <a:pt x="781" y="402"/>
                          <a:pt x="926" y="613"/>
                          <a:pt x="970" y="647"/>
                        </a:cubicBezTo>
                        <a:cubicBezTo>
                          <a:pt x="1014" y="681"/>
                          <a:pt x="1011" y="581"/>
                          <a:pt x="990" y="542"/>
                        </a:cubicBezTo>
                        <a:cubicBezTo>
                          <a:pt x="969" y="503"/>
                          <a:pt x="863" y="454"/>
                          <a:pt x="843" y="414"/>
                        </a:cubicBezTo>
                        <a:cubicBezTo>
                          <a:pt x="823" y="374"/>
                          <a:pt x="849" y="328"/>
                          <a:pt x="869" y="304"/>
                        </a:cubicBezTo>
                        <a:cubicBezTo>
                          <a:pt x="889" y="280"/>
                          <a:pt x="956" y="291"/>
                          <a:pt x="964" y="270"/>
                        </a:cubicBezTo>
                        <a:cubicBezTo>
                          <a:pt x="972" y="249"/>
                          <a:pt x="925" y="203"/>
                          <a:pt x="919" y="178"/>
                        </a:cubicBezTo>
                        <a:cubicBezTo>
                          <a:pt x="913" y="153"/>
                          <a:pt x="918" y="127"/>
                          <a:pt x="929" y="122"/>
                        </a:cubicBezTo>
                        <a:cubicBezTo>
                          <a:pt x="940" y="117"/>
                          <a:pt x="959" y="123"/>
                          <a:pt x="987" y="148"/>
                        </a:cubicBezTo>
                        <a:cubicBezTo>
                          <a:pt x="1028" y="158"/>
                          <a:pt x="1070" y="330"/>
                          <a:pt x="1114" y="365"/>
                        </a:cubicBezTo>
                        <a:cubicBezTo>
                          <a:pt x="1158" y="400"/>
                          <a:pt x="1228" y="384"/>
                          <a:pt x="1251" y="357"/>
                        </a:cubicBezTo>
                        <a:cubicBezTo>
                          <a:pt x="1274" y="331"/>
                          <a:pt x="1252" y="247"/>
                          <a:pt x="1250" y="206"/>
                        </a:cubicBezTo>
                        <a:cubicBezTo>
                          <a:pt x="1254" y="160"/>
                          <a:pt x="1226" y="140"/>
                          <a:pt x="1277" y="82"/>
                        </a:cubicBezTo>
                        <a:cubicBezTo>
                          <a:pt x="1338" y="84"/>
                          <a:pt x="1382" y="173"/>
                          <a:pt x="1397" y="183"/>
                        </a:cubicBezTo>
                        <a:cubicBezTo>
                          <a:pt x="1437" y="122"/>
                          <a:pt x="1478" y="61"/>
                          <a:pt x="1518" y="0"/>
                        </a:cubicBezTo>
                        <a:cubicBezTo>
                          <a:pt x="1501" y="231"/>
                          <a:pt x="1448" y="1123"/>
                          <a:pt x="1224" y="1307"/>
                        </a:cubicBezTo>
                        <a:lnTo>
                          <a:pt x="174" y="1103"/>
                        </a:lnTo>
                        <a:cubicBezTo>
                          <a:pt x="0" y="1067"/>
                          <a:pt x="383" y="1131"/>
                          <a:pt x="428" y="1114"/>
                        </a:cubicBezTo>
                        <a:cubicBezTo>
                          <a:pt x="474" y="1098"/>
                          <a:pt x="437" y="1046"/>
                          <a:pt x="447" y="1004"/>
                        </a:cubicBezTo>
                        <a:cubicBezTo>
                          <a:pt x="458" y="962"/>
                          <a:pt x="493" y="882"/>
                          <a:pt x="491" y="861"/>
                        </a:cubicBezTo>
                        <a:cubicBezTo>
                          <a:pt x="522" y="812"/>
                          <a:pt x="330" y="866"/>
                          <a:pt x="363" y="811"/>
                        </a:cubicBezTo>
                        <a:cubicBezTo>
                          <a:pt x="349" y="698"/>
                          <a:pt x="487" y="728"/>
                          <a:pt x="498" y="720"/>
                        </a:cubicBezTo>
                        <a:cubicBezTo>
                          <a:pt x="506" y="664"/>
                          <a:pt x="386" y="644"/>
                          <a:pt x="410" y="475"/>
                        </a:cubicBezTo>
                        <a:cubicBezTo>
                          <a:pt x="548" y="480"/>
                          <a:pt x="484" y="563"/>
                          <a:pt x="517" y="597"/>
                        </a:cubicBezTo>
                        <a:cubicBezTo>
                          <a:pt x="524" y="739"/>
                          <a:pt x="609" y="698"/>
                          <a:pt x="617" y="695"/>
                        </a:cubicBezTo>
                        <a:cubicBezTo>
                          <a:pt x="633" y="667"/>
                          <a:pt x="584" y="605"/>
                          <a:pt x="600" y="577"/>
                        </a:cubicBezTo>
                        <a:cubicBezTo>
                          <a:pt x="629" y="558"/>
                          <a:pt x="658" y="555"/>
                          <a:pt x="689" y="570"/>
                        </a:cubicBezTo>
                        <a:cubicBezTo>
                          <a:pt x="714" y="577"/>
                          <a:pt x="699" y="608"/>
                          <a:pt x="715" y="625"/>
                        </a:cubicBezTo>
                        <a:cubicBezTo>
                          <a:pt x="731" y="642"/>
                          <a:pt x="775" y="674"/>
                          <a:pt x="788" y="670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15" name="Group 7"/>
                <p:cNvGrpSpPr>
                  <a:grpSpLocks/>
                </p:cNvGrpSpPr>
                <p:nvPr/>
              </p:nvGrpSpPr>
              <p:grpSpPr bwMode="auto">
                <a:xfrm>
                  <a:off x="1571627" y="2705114"/>
                  <a:ext cx="2066926" cy="2085977"/>
                  <a:chOff x="2010" y="1176"/>
                  <a:chExt cx="1302" cy="1314"/>
                </a:xfrm>
              </p:grpSpPr>
              <p:sp>
                <p:nvSpPr>
                  <p:cNvPr id="212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3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2259" y="1685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4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3078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5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2573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06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7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2403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8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16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19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234" y="192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0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190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1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6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2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3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2549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4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5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1951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6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2766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7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2210" y="149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8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2428" y="146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9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0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2065" y="192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1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73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2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2283" y="178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3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202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4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2742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5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296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6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3226" y="185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7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8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21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39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6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0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879" y="139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1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3096" y="17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2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3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4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3056" y="196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5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3066" y="212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6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2844" y="201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7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2832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8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21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9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0" name="Oval 48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16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1" name="Oval 49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5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2" name="Oval 50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99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3" name="Oval 51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2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4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08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5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268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6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2106" y="175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7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8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8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2478" y="197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9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0" name="Oval 60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32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1" name="Oval 61"/>
                  <p:cNvSpPr>
                    <a:spLocks noChangeArrowheads="1"/>
                  </p:cNvSpPr>
                  <p:nvPr/>
                </p:nvSpPr>
                <p:spPr bwMode="auto">
                  <a:xfrm>
                    <a:off x="2596" y="139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2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21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3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228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4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1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5" name="Oval 66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23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6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2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7" name="Oval 68"/>
                  <p:cNvSpPr>
                    <a:spLocks noChangeArrowheads="1"/>
                  </p:cNvSpPr>
                  <p:nvPr/>
                </p:nvSpPr>
                <p:spPr bwMode="auto">
                  <a:xfrm>
                    <a:off x="3162" y="222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8" name="Oval 6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69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0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3240" y="21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1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40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2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2904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3" name="Oval 74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4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241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5" name="Oval 76"/>
                  <p:cNvSpPr>
                    <a:spLocks noChangeArrowheads="1"/>
                  </p:cNvSpPr>
                  <p:nvPr/>
                </p:nvSpPr>
                <p:spPr bwMode="auto">
                  <a:xfrm>
                    <a:off x="2850" y="240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6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7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8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34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79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0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5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1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30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2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2376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3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4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2010" y="201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5" name="Oval 87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8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6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2856" y="18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7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232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8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89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0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2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1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133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2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27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3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2088" y="136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4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5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6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7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8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117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99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defTabSz="914259"/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211" name="Rectangle 209"/>
                <p:cNvSpPr>
                  <a:spLocks noChangeArrowheads="1"/>
                </p:cNvSpPr>
                <p:nvPr/>
              </p:nvSpPr>
              <p:spPr bwMode="auto">
                <a:xfrm rot="16200000">
                  <a:off x="2690813" y="3929062"/>
                  <a:ext cx="152400" cy="189547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defTabSz="914259"/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205" name="Rectangle 204"/>
              <p:cNvSpPr/>
              <p:nvPr/>
            </p:nvSpPr>
            <p:spPr>
              <a:xfrm rot="16200000">
                <a:off x="6942130" y="3842236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6" name="Freeform 5"/>
              <p:cNvSpPr>
                <a:spLocks/>
              </p:cNvSpPr>
              <p:nvPr/>
            </p:nvSpPr>
            <p:spPr bwMode="auto">
              <a:xfrm rot="20948446">
                <a:off x="5765816" y="2925740"/>
                <a:ext cx="2473946" cy="2095174"/>
              </a:xfrm>
              <a:custGeom>
                <a:avLst/>
                <a:gdLst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46 w 1031"/>
                  <a:gd name="connsiteY0" fmla="*/ 1189 h 1354"/>
                  <a:gd name="connsiteX1" fmla="*/ 8 w 1031"/>
                  <a:gd name="connsiteY1" fmla="*/ 1045 h 1354"/>
                  <a:gd name="connsiteX2" fmla="*/ 98 w 1031"/>
                  <a:gd name="connsiteY2" fmla="*/ 805 h 1354"/>
                  <a:gd name="connsiteX3" fmla="*/ 290 w 1031"/>
                  <a:gd name="connsiteY3" fmla="*/ 469 h 1354"/>
                  <a:gd name="connsiteX4" fmla="*/ 674 w 1031"/>
                  <a:gd name="connsiteY4" fmla="*/ 277 h 1354"/>
                  <a:gd name="connsiteX5" fmla="*/ 927 w 1031"/>
                  <a:gd name="connsiteY5" fmla="*/ 150 h 1354"/>
                  <a:gd name="connsiteX6" fmla="*/ 901 w 1031"/>
                  <a:gd name="connsiteY6" fmla="*/ 1179 h 1354"/>
                  <a:gd name="connsiteX7" fmla="*/ 150 w 1031"/>
                  <a:gd name="connsiteY7" fmla="*/ 1197 h 1354"/>
                  <a:gd name="connsiteX8" fmla="*/ 146 w 1031"/>
                  <a:gd name="connsiteY8" fmla="*/ 1189 h 1354"/>
                  <a:gd name="connsiteX0" fmla="*/ 52 w 1030"/>
                  <a:gd name="connsiteY0" fmla="*/ 1284 h 1354"/>
                  <a:gd name="connsiteX1" fmla="*/ 7 w 1030"/>
                  <a:gd name="connsiteY1" fmla="*/ 1045 h 1354"/>
                  <a:gd name="connsiteX2" fmla="*/ 97 w 1030"/>
                  <a:gd name="connsiteY2" fmla="*/ 805 h 1354"/>
                  <a:gd name="connsiteX3" fmla="*/ 289 w 1030"/>
                  <a:gd name="connsiteY3" fmla="*/ 469 h 1354"/>
                  <a:gd name="connsiteX4" fmla="*/ 673 w 1030"/>
                  <a:gd name="connsiteY4" fmla="*/ 277 h 1354"/>
                  <a:gd name="connsiteX5" fmla="*/ 926 w 1030"/>
                  <a:gd name="connsiteY5" fmla="*/ 150 h 1354"/>
                  <a:gd name="connsiteX6" fmla="*/ 900 w 1030"/>
                  <a:gd name="connsiteY6" fmla="*/ 1179 h 1354"/>
                  <a:gd name="connsiteX7" fmla="*/ 149 w 1030"/>
                  <a:gd name="connsiteY7" fmla="*/ 1197 h 1354"/>
                  <a:gd name="connsiteX8" fmla="*/ 52 w 1030"/>
                  <a:gd name="connsiteY8" fmla="*/ 1284 h 1354"/>
                  <a:gd name="connsiteX0" fmla="*/ 66 w 1044"/>
                  <a:gd name="connsiteY0" fmla="*/ 1284 h 1354"/>
                  <a:gd name="connsiteX1" fmla="*/ 21 w 1044"/>
                  <a:gd name="connsiteY1" fmla="*/ 1045 h 1354"/>
                  <a:gd name="connsiteX2" fmla="*/ 111 w 1044"/>
                  <a:gd name="connsiteY2" fmla="*/ 805 h 1354"/>
                  <a:gd name="connsiteX3" fmla="*/ 687 w 1044"/>
                  <a:gd name="connsiteY3" fmla="*/ 277 h 1354"/>
                  <a:gd name="connsiteX4" fmla="*/ 940 w 1044"/>
                  <a:gd name="connsiteY4" fmla="*/ 150 h 1354"/>
                  <a:gd name="connsiteX5" fmla="*/ 914 w 1044"/>
                  <a:gd name="connsiteY5" fmla="*/ 1179 h 1354"/>
                  <a:gd name="connsiteX6" fmla="*/ 163 w 1044"/>
                  <a:gd name="connsiteY6" fmla="*/ 1197 h 1354"/>
                  <a:gd name="connsiteX7" fmla="*/ 66 w 1044"/>
                  <a:gd name="connsiteY7" fmla="*/ 1284 h 1354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940 w 1043"/>
                  <a:gd name="connsiteY4" fmla="*/ 150 h 1520"/>
                  <a:gd name="connsiteX5" fmla="*/ 914 w 1043"/>
                  <a:gd name="connsiteY5" fmla="*/ 1322 h 1520"/>
                  <a:gd name="connsiteX6" fmla="*/ 163 w 1043"/>
                  <a:gd name="connsiteY6" fmla="*/ 1340 h 1520"/>
                  <a:gd name="connsiteX7" fmla="*/ 66 w 1043"/>
                  <a:gd name="connsiteY7" fmla="*/ 1427 h 1520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8" fmla="*/ 66 w 1043"/>
                  <a:gd name="connsiteY8" fmla="*/ 1427 h 1520"/>
                  <a:gd name="connsiteX0" fmla="*/ 163 w 1043"/>
                  <a:gd name="connsiteY0" fmla="*/ 1340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914 w 1265"/>
                  <a:gd name="connsiteY4" fmla="*/ 423 h 1520"/>
                  <a:gd name="connsiteX5" fmla="*/ 1162 w 1265"/>
                  <a:gd name="connsiteY5" fmla="*/ 150 h 1520"/>
                  <a:gd name="connsiteX6" fmla="*/ 1136 w 1265"/>
                  <a:gd name="connsiteY6" fmla="*/ 1322 h 1520"/>
                  <a:gd name="connsiteX7" fmla="*/ 385 w 1265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1162 w 1265"/>
                  <a:gd name="connsiteY4" fmla="*/ 150 h 1520"/>
                  <a:gd name="connsiteX5" fmla="*/ 1136 w 1265"/>
                  <a:gd name="connsiteY5" fmla="*/ 1322 h 1520"/>
                  <a:gd name="connsiteX6" fmla="*/ 385 w 1265"/>
                  <a:gd name="connsiteY6" fmla="*/ 1340 h 1520"/>
                  <a:gd name="connsiteX0" fmla="*/ 385 w 1265"/>
                  <a:gd name="connsiteY0" fmla="*/ 1190 h 1370"/>
                  <a:gd name="connsiteX1" fmla="*/ 9 w 1265"/>
                  <a:gd name="connsiteY1" fmla="*/ 1181 h 1370"/>
                  <a:gd name="connsiteX2" fmla="*/ 333 w 1265"/>
                  <a:gd name="connsiteY2" fmla="*/ 798 h 1370"/>
                  <a:gd name="connsiteX3" fmla="*/ 909 w 1265"/>
                  <a:gd name="connsiteY3" fmla="*/ 270 h 1370"/>
                  <a:gd name="connsiteX4" fmla="*/ 1162 w 1265"/>
                  <a:gd name="connsiteY4" fmla="*/ 0 h 1370"/>
                  <a:gd name="connsiteX5" fmla="*/ 1136 w 1265"/>
                  <a:gd name="connsiteY5" fmla="*/ 1172 h 1370"/>
                  <a:gd name="connsiteX6" fmla="*/ 385 w 1265"/>
                  <a:gd name="connsiteY6" fmla="*/ 1190 h 1370"/>
                  <a:gd name="connsiteX0" fmla="*/ 385 w 1266"/>
                  <a:gd name="connsiteY0" fmla="*/ 1333 h 1394"/>
                  <a:gd name="connsiteX1" fmla="*/ 9 w 1266"/>
                  <a:gd name="connsiteY1" fmla="*/ 1181 h 1394"/>
                  <a:gd name="connsiteX2" fmla="*/ 333 w 1266"/>
                  <a:gd name="connsiteY2" fmla="*/ 798 h 1394"/>
                  <a:gd name="connsiteX3" fmla="*/ 909 w 1266"/>
                  <a:gd name="connsiteY3" fmla="*/ 270 h 1394"/>
                  <a:gd name="connsiteX4" fmla="*/ 1162 w 1266"/>
                  <a:gd name="connsiteY4" fmla="*/ 0 h 1394"/>
                  <a:gd name="connsiteX5" fmla="*/ 1136 w 1266"/>
                  <a:gd name="connsiteY5" fmla="*/ 1172 h 1394"/>
                  <a:gd name="connsiteX6" fmla="*/ 385 w 1266"/>
                  <a:gd name="connsiteY6" fmla="*/ 1333 h 1394"/>
                  <a:gd name="connsiteX0" fmla="*/ 385 w 1334"/>
                  <a:gd name="connsiteY0" fmla="*/ 1333 h 1368"/>
                  <a:gd name="connsiteX1" fmla="*/ 9 w 1334"/>
                  <a:gd name="connsiteY1" fmla="*/ 1181 h 1368"/>
                  <a:gd name="connsiteX2" fmla="*/ 333 w 1334"/>
                  <a:gd name="connsiteY2" fmla="*/ 798 h 1368"/>
                  <a:gd name="connsiteX3" fmla="*/ 909 w 1334"/>
                  <a:gd name="connsiteY3" fmla="*/ 270 h 1368"/>
                  <a:gd name="connsiteX4" fmla="*/ 1162 w 1334"/>
                  <a:gd name="connsiteY4" fmla="*/ 0 h 1368"/>
                  <a:gd name="connsiteX5" fmla="*/ 1136 w 1334"/>
                  <a:gd name="connsiteY5" fmla="*/ 1172 h 1368"/>
                  <a:gd name="connsiteX6" fmla="*/ 1209 w 1334"/>
                  <a:gd name="connsiteY6" fmla="*/ 1274 h 1368"/>
                  <a:gd name="connsiteX7" fmla="*/ 385 w 1334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76 w 1333"/>
                  <a:gd name="connsiteY0" fmla="*/ 1333 h 1368"/>
                  <a:gd name="connsiteX1" fmla="*/ 0 w 1333"/>
                  <a:gd name="connsiteY1" fmla="*/ 1181 h 1368"/>
                  <a:gd name="connsiteX2" fmla="*/ 324 w 1333"/>
                  <a:gd name="connsiteY2" fmla="*/ 798 h 1368"/>
                  <a:gd name="connsiteX3" fmla="*/ 900 w 1333"/>
                  <a:gd name="connsiteY3" fmla="*/ 270 h 1368"/>
                  <a:gd name="connsiteX4" fmla="*/ 1153 w 1333"/>
                  <a:gd name="connsiteY4" fmla="*/ 0 h 1368"/>
                  <a:gd name="connsiteX5" fmla="*/ 1174 w 1333"/>
                  <a:gd name="connsiteY5" fmla="*/ 1172 h 1368"/>
                  <a:gd name="connsiteX6" fmla="*/ 1200 w 1333"/>
                  <a:gd name="connsiteY6" fmla="*/ 1274 h 1368"/>
                  <a:gd name="connsiteX7" fmla="*/ 376 w 1333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85 w 1342"/>
                  <a:gd name="connsiteY0" fmla="*/ 1344 h 1379"/>
                  <a:gd name="connsiteX1" fmla="*/ 9 w 1342"/>
                  <a:gd name="connsiteY1" fmla="*/ 1192 h 1379"/>
                  <a:gd name="connsiteX2" fmla="*/ 333 w 1342"/>
                  <a:gd name="connsiteY2" fmla="*/ 809 h 1379"/>
                  <a:gd name="connsiteX3" fmla="*/ 909 w 1342"/>
                  <a:gd name="connsiteY3" fmla="*/ 281 h 1379"/>
                  <a:gd name="connsiteX4" fmla="*/ 1162 w 1342"/>
                  <a:gd name="connsiteY4" fmla="*/ 11 h 1379"/>
                  <a:gd name="connsiteX5" fmla="*/ 1204 w 1342"/>
                  <a:gd name="connsiteY5" fmla="*/ 214 h 1379"/>
                  <a:gd name="connsiteX6" fmla="*/ 1183 w 1342"/>
                  <a:gd name="connsiteY6" fmla="*/ 1183 h 1379"/>
                  <a:gd name="connsiteX7" fmla="*/ 1209 w 1342"/>
                  <a:gd name="connsiteY7" fmla="*/ 1285 h 1379"/>
                  <a:gd name="connsiteX8" fmla="*/ 385 w 1342"/>
                  <a:gd name="connsiteY8" fmla="*/ 1344 h 1379"/>
                  <a:gd name="connsiteX0" fmla="*/ 385 w 1356"/>
                  <a:gd name="connsiteY0" fmla="*/ 1416 h 1451"/>
                  <a:gd name="connsiteX1" fmla="*/ 9 w 1356"/>
                  <a:gd name="connsiteY1" fmla="*/ 1264 h 1451"/>
                  <a:gd name="connsiteX2" fmla="*/ 333 w 1356"/>
                  <a:gd name="connsiteY2" fmla="*/ 881 h 1451"/>
                  <a:gd name="connsiteX3" fmla="*/ 909 w 1356"/>
                  <a:gd name="connsiteY3" fmla="*/ 353 h 1451"/>
                  <a:gd name="connsiteX4" fmla="*/ 1162 w 1356"/>
                  <a:gd name="connsiteY4" fmla="*/ 83 h 1451"/>
                  <a:gd name="connsiteX5" fmla="*/ 1204 w 1356"/>
                  <a:gd name="connsiteY5" fmla="*/ 286 h 1451"/>
                  <a:gd name="connsiteX6" fmla="*/ 1353 w 1356"/>
                  <a:gd name="connsiteY6" fmla="*/ 161 h 1451"/>
                  <a:gd name="connsiteX7" fmla="*/ 1183 w 1356"/>
                  <a:gd name="connsiteY7" fmla="*/ 1255 h 1451"/>
                  <a:gd name="connsiteX8" fmla="*/ 1209 w 1356"/>
                  <a:gd name="connsiteY8" fmla="*/ 1357 h 1451"/>
                  <a:gd name="connsiteX9" fmla="*/ 385 w 1356"/>
                  <a:gd name="connsiteY9" fmla="*/ 1416 h 1451"/>
                  <a:gd name="connsiteX0" fmla="*/ 385 w 1353"/>
                  <a:gd name="connsiteY0" fmla="*/ 1450 h 1485"/>
                  <a:gd name="connsiteX1" fmla="*/ 9 w 1353"/>
                  <a:gd name="connsiteY1" fmla="*/ 1298 h 1485"/>
                  <a:gd name="connsiteX2" fmla="*/ 333 w 1353"/>
                  <a:gd name="connsiteY2" fmla="*/ 915 h 1485"/>
                  <a:gd name="connsiteX3" fmla="*/ 909 w 1353"/>
                  <a:gd name="connsiteY3" fmla="*/ 387 h 1485"/>
                  <a:gd name="connsiteX4" fmla="*/ 1162 w 1353"/>
                  <a:gd name="connsiteY4" fmla="*/ 117 h 1485"/>
                  <a:gd name="connsiteX5" fmla="*/ 1353 w 1353"/>
                  <a:gd name="connsiteY5" fmla="*/ 195 h 1485"/>
                  <a:gd name="connsiteX6" fmla="*/ 1183 w 1353"/>
                  <a:gd name="connsiteY6" fmla="*/ 1289 h 1485"/>
                  <a:gd name="connsiteX7" fmla="*/ 1209 w 1353"/>
                  <a:gd name="connsiteY7" fmla="*/ 1391 h 1485"/>
                  <a:gd name="connsiteX8" fmla="*/ 385 w 1353"/>
                  <a:gd name="connsiteY8" fmla="*/ 1450 h 1485"/>
                  <a:gd name="connsiteX0" fmla="*/ 385 w 1370"/>
                  <a:gd name="connsiteY0" fmla="*/ 1450 h 1451"/>
                  <a:gd name="connsiteX1" fmla="*/ 9 w 1370"/>
                  <a:gd name="connsiteY1" fmla="*/ 1298 h 1451"/>
                  <a:gd name="connsiteX2" fmla="*/ 333 w 1370"/>
                  <a:gd name="connsiteY2" fmla="*/ 915 h 1451"/>
                  <a:gd name="connsiteX3" fmla="*/ 909 w 1370"/>
                  <a:gd name="connsiteY3" fmla="*/ 387 h 1451"/>
                  <a:gd name="connsiteX4" fmla="*/ 1162 w 1370"/>
                  <a:gd name="connsiteY4" fmla="*/ 117 h 1451"/>
                  <a:gd name="connsiteX5" fmla="*/ 1353 w 1370"/>
                  <a:gd name="connsiteY5" fmla="*/ 195 h 1451"/>
                  <a:gd name="connsiteX6" fmla="*/ 1209 w 1370"/>
                  <a:gd name="connsiteY6" fmla="*/ 1391 h 1451"/>
                  <a:gd name="connsiteX7" fmla="*/ 385 w 1370"/>
                  <a:gd name="connsiteY7" fmla="*/ 1450 h 1451"/>
                  <a:gd name="connsiteX0" fmla="*/ 385 w 1370"/>
                  <a:gd name="connsiteY0" fmla="*/ 1450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8" fmla="*/ 385 w 1370"/>
                  <a:gd name="connsiteY8" fmla="*/ 1450 h 1591"/>
                  <a:gd name="connsiteX0" fmla="*/ 1059 w 1370"/>
                  <a:gd name="connsiteY0" fmla="*/ 1502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0" fmla="*/ 1059 w 1353"/>
                  <a:gd name="connsiteY0" fmla="*/ 1502 h 1502"/>
                  <a:gd name="connsiteX1" fmla="*/ 9 w 1353"/>
                  <a:gd name="connsiteY1" fmla="*/ 1298 h 1502"/>
                  <a:gd name="connsiteX2" fmla="*/ 333 w 1353"/>
                  <a:gd name="connsiteY2" fmla="*/ 915 h 1502"/>
                  <a:gd name="connsiteX3" fmla="*/ 909 w 1353"/>
                  <a:gd name="connsiteY3" fmla="*/ 387 h 1502"/>
                  <a:gd name="connsiteX4" fmla="*/ 1162 w 1353"/>
                  <a:gd name="connsiteY4" fmla="*/ 117 h 1502"/>
                  <a:gd name="connsiteX5" fmla="*/ 1353 w 1353"/>
                  <a:gd name="connsiteY5" fmla="*/ 195 h 1502"/>
                  <a:gd name="connsiteX6" fmla="*/ 1059 w 1353"/>
                  <a:gd name="connsiteY6" fmla="*/ 1502 h 1502"/>
                  <a:gd name="connsiteX0" fmla="*/ 1059 w 1367"/>
                  <a:gd name="connsiteY0" fmla="*/ 1501 h 1501"/>
                  <a:gd name="connsiteX1" fmla="*/ 9 w 1367"/>
                  <a:gd name="connsiteY1" fmla="*/ 1297 h 1501"/>
                  <a:gd name="connsiteX2" fmla="*/ 333 w 1367"/>
                  <a:gd name="connsiteY2" fmla="*/ 914 h 1501"/>
                  <a:gd name="connsiteX3" fmla="*/ 909 w 1367"/>
                  <a:gd name="connsiteY3" fmla="*/ 386 h 1501"/>
                  <a:gd name="connsiteX4" fmla="*/ 1162 w 1367"/>
                  <a:gd name="connsiteY4" fmla="*/ 116 h 1501"/>
                  <a:gd name="connsiteX5" fmla="*/ 1353 w 1367"/>
                  <a:gd name="connsiteY5" fmla="*/ 194 h 1501"/>
                  <a:gd name="connsiteX6" fmla="*/ 1059 w 1367"/>
                  <a:gd name="connsiteY6" fmla="*/ 1501 h 1501"/>
                  <a:gd name="connsiteX0" fmla="*/ 1353 w 1353"/>
                  <a:gd name="connsiteY0" fmla="*/ 21 h 1328"/>
                  <a:gd name="connsiteX1" fmla="*/ 1059 w 1353"/>
                  <a:gd name="connsiteY1" fmla="*/ 1328 h 1328"/>
                  <a:gd name="connsiteX2" fmla="*/ 9 w 1353"/>
                  <a:gd name="connsiteY2" fmla="*/ 1124 h 1328"/>
                  <a:gd name="connsiteX3" fmla="*/ 333 w 1353"/>
                  <a:gd name="connsiteY3" fmla="*/ 741 h 1328"/>
                  <a:gd name="connsiteX4" fmla="*/ 909 w 1353"/>
                  <a:gd name="connsiteY4" fmla="*/ 213 h 1328"/>
                  <a:gd name="connsiteX5" fmla="*/ 1218 w 1353"/>
                  <a:gd name="connsiteY5" fmla="*/ 0 h 1328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1232 w 1353"/>
                  <a:gd name="connsiteY5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1077 w 1353"/>
                  <a:gd name="connsiteY5" fmla="*/ 113 h 1307"/>
                  <a:gd name="connsiteX6" fmla="*/ 1232 w 1353"/>
                  <a:gd name="connsiteY6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1086 w 1353"/>
                  <a:gd name="connsiteY5" fmla="*/ 357 h 1307"/>
                  <a:gd name="connsiteX6" fmla="*/ 1077 w 1353"/>
                  <a:gd name="connsiteY6" fmla="*/ 113 h 1307"/>
                  <a:gd name="connsiteX7" fmla="*/ 1232 w 1353"/>
                  <a:gd name="connsiteY7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77 w 1353"/>
                  <a:gd name="connsiteY7" fmla="*/ 113 h 1307"/>
                  <a:gd name="connsiteX8" fmla="*/ 1232 w 1353"/>
                  <a:gd name="connsiteY8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77 w 1353"/>
                  <a:gd name="connsiteY7" fmla="*/ 113 h 1307"/>
                  <a:gd name="connsiteX8" fmla="*/ 1232 w 1353"/>
                  <a:gd name="connsiteY8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077 w 1353"/>
                  <a:gd name="connsiteY8" fmla="*/ 113 h 1307"/>
                  <a:gd name="connsiteX9" fmla="*/ 1232 w 1353"/>
                  <a:gd name="connsiteY9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128 w 1353"/>
                  <a:gd name="connsiteY8" fmla="*/ 134 h 1307"/>
                  <a:gd name="connsiteX9" fmla="*/ 1232 w 1353"/>
                  <a:gd name="connsiteY9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128 w 1353"/>
                  <a:gd name="connsiteY8" fmla="*/ 134 h 1307"/>
                  <a:gd name="connsiteX9" fmla="*/ 1112 w 1353"/>
                  <a:gd name="connsiteY9" fmla="*/ 82 h 1307"/>
                  <a:gd name="connsiteX10" fmla="*/ 1232 w 1353"/>
                  <a:gd name="connsiteY10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128 w 1353"/>
                  <a:gd name="connsiteY8" fmla="*/ 134 h 1307"/>
                  <a:gd name="connsiteX9" fmla="*/ 1092 w 1353"/>
                  <a:gd name="connsiteY9" fmla="*/ 132 h 1307"/>
                  <a:gd name="connsiteX10" fmla="*/ 1112 w 1353"/>
                  <a:gd name="connsiteY10" fmla="*/ 82 h 1307"/>
                  <a:gd name="connsiteX11" fmla="*/ 1232 w 1353"/>
                  <a:gd name="connsiteY11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841 w 1353"/>
                  <a:gd name="connsiteY5" fmla="*/ 238 h 1307"/>
                  <a:gd name="connsiteX6" fmla="*/ 949 w 1353"/>
                  <a:gd name="connsiteY6" fmla="*/ 365 h 1307"/>
                  <a:gd name="connsiteX7" fmla="*/ 1086 w 1353"/>
                  <a:gd name="connsiteY7" fmla="*/ 357 h 1307"/>
                  <a:gd name="connsiteX8" fmla="*/ 1085 w 1353"/>
                  <a:gd name="connsiteY8" fmla="*/ 206 h 1307"/>
                  <a:gd name="connsiteX9" fmla="*/ 1128 w 1353"/>
                  <a:gd name="connsiteY9" fmla="*/ 134 h 1307"/>
                  <a:gd name="connsiteX10" fmla="*/ 1092 w 1353"/>
                  <a:gd name="connsiteY10" fmla="*/ 132 h 1307"/>
                  <a:gd name="connsiteX11" fmla="*/ 1112 w 1353"/>
                  <a:gd name="connsiteY11" fmla="*/ 82 h 1307"/>
                  <a:gd name="connsiteX12" fmla="*/ 1232 w 1353"/>
                  <a:gd name="connsiteY12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841 w 1353"/>
                  <a:gd name="connsiteY5" fmla="*/ 238 h 1307"/>
                  <a:gd name="connsiteX6" fmla="*/ 949 w 1353"/>
                  <a:gd name="connsiteY6" fmla="*/ 365 h 1307"/>
                  <a:gd name="connsiteX7" fmla="*/ 1086 w 1353"/>
                  <a:gd name="connsiteY7" fmla="*/ 357 h 1307"/>
                  <a:gd name="connsiteX8" fmla="*/ 1085 w 1353"/>
                  <a:gd name="connsiteY8" fmla="*/ 206 h 1307"/>
                  <a:gd name="connsiteX9" fmla="*/ 1128 w 1353"/>
                  <a:gd name="connsiteY9" fmla="*/ 134 h 1307"/>
                  <a:gd name="connsiteX10" fmla="*/ 1092 w 1353"/>
                  <a:gd name="connsiteY10" fmla="*/ 132 h 1307"/>
                  <a:gd name="connsiteX11" fmla="*/ 1112 w 1353"/>
                  <a:gd name="connsiteY11" fmla="*/ 82 h 1307"/>
                  <a:gd name="connsiteX12" fmla="*/ 1232 w 1353"/>
                  <a:gd name="connsiteY12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764 w 1353"/>
                  <a:gd name="connsiteY5" fmla="*/ 122 h 1307"/>
                  <a:gd name="connsiteX6" fmla="*/ 841 w 1353"/>
                  <a:gd name="connsiteY6" fmla="*/ 238 h 1307"/>
                  <a:gd name="connsiteX7" fmla="*/ 949 w 1353"/>
                  <a:gd name="connsiteY7" fmla="*/ 365 h 1307"/>
                  <a:gd name="connsiteX8" fmla="*/ 1086 w 1353"/>
                  <a:gd name="connsiteY8" fmla="*/ 357 h 1307"/>
                  <a:gd name="connsiteX9" fmla="*/ 1085 w 1353"/>
                  <a:gd name="connsiteY9" fmla="*/ 206 h 1307"/>
                  <a:gd name="connsiteX10" fmla="*/ 1128 w 1353"/>
                  <a:gd name="connsiteY10" fmla="*/ 134 h 1307"/>
                  <a:gd name="connsiteX11" fmla="*/ 1092 w 1353"/>
                  <a:gd name="connsiteY11" fmla="*/ 132 h 1307"/>
                  <a:gd name="connsiteX12" fmla="*/ 1112 w 1353"/>
                  <a:gd name="connsiteY12" fmla="*/ 82 h 1307"/>
                  <a:gd name="connsiteX13" fmla="*/ 1232 w 1353"/>
                  <a:gd name="connsiteY13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861 w 1353"/>
                  <a:gd name="connsiteY5" fmla="*/ 539 h 1307"/>
                  <a:gd name="connsiteX6" fmla="*/ 678 w 1353"/>
                  <a:gd name="connsiteY6" fmla="*/ 414 h 1307"/>
                  <a:gd name="connsiteX7" fmla="*/ 704 w 1353"/>
                  <a:gd name="connsiteY7" fmla="*/ 304 h 1307"/>
                  <a:gd name="connsiteX8" fmla="*/ 799 w 1353"/>
                  <a:gd name="connsiteY8" fmla="*/ 270 h 1307"/>
                  <a:gd name="connsiteX9" fmla="*/ 764 w 1353"/>
                  <a:gd name="connsiteY9" fmla="*/ 122 h 1307"/>
                  <a:gd name="connsiteX10" fmla="*/ 841 w 1353"/>
                  <a:gd name="connsiteY10" fmla="*/ 238 h 1307"/>
                  <a:gd name="connsiteX11" fmla="*/ 949 w 1353"/>
                  <a:gd name="connsiteY11" fmla="*/ 365 h 1307"/>
                  <a:gd name="connsiteX12" fmla="*/ 1086 w 1353"/>
                  <a:gd name="connsiteY12" fmla="*/ 357 h 1307"/>
                  <a:gd name="connsiteX13" fmla="*/ 1085 w 1353"/>
                  <a:gd name="connsiteY13" fmla="*/ 206 h 1307"/>
                  <a:gd name="connsiteX14" fmla="*/ 1128 w 1353"/>
                  <a:gd name="connsiteY14" fmla="*/ 134 h 1307"/>
                  <a:gd name="connsiteX15" fmla="*/ 1092 w 1353"/>
                  <a:gd name="connsiteY15" fmla="*/ 132 h 1307"/>
                  <a:gd name="connsiteX16" fmla="*/ 1112 w 1353"/>
                  <a:gd name="connsiteY16" fmla="*/ 82 h 1307"/>
                  <a:gd name="connsiteX17" fmla="*/ 1232 w 1353"/>
                  <a:gd name="connsiteY17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50 w 1353"/>
                  <a:gd name="connsiteY5" fmla="*/ 626 h 1307"/>
                  <a:gd name="connsiteX6" fmla="*/ 861 w 1353"/>
                  <a:gd name="connsiteY6" fmla="*/ 539 h 1307"/>
                  <a:gd name="connsiteX7" fmla="*/ 678 w 1353"/>
                  <a:gd name="connsiteY7" fmla="*/ 414 h 1307"/>
                  <a:gd name="connsiteX8" fmla="*/ 704 w 1353"/>
                  <a:gd name="connsiteY8" fmla="*/ 304 h 1307"/>
                  <a:gd name="connsiteX9" fmla="*/ 799 w 1353"/>
                  <a:gd name="connsiteY9" fmla="*/ 270 h 1307"/>
                  <a:gd name="connsiteX10" fmla="*/ 764 w 1353"/>
                  <a:gd name="connsiteY10" fmla="*/ 122 h 1307"/>
                  <a:gd name="connsiteX11" fmla="*/ 841 w 1353"/>
                  <a:gd name="connsiteY11" fmla="*/ 238 h 1307"/>
                  <a:gd name="connsiteX12" fmla="*/ 949 w 1353"/>
                  <a:gd name="connsiteY12" fmla="*/ 365 h 1307"/>
                  <a:gd name="connsiteX13" fmla="*/ 1086 w 1353"/>
                  <a:gd name="connsiteY13" fmla="*/ 357 h 1307"/>
                  <a:gd name="connsiteX14" fmla="*/ 1085 w 1353"/>
                  <a:gd name="connsiteY14" fmla="*/ 206 h 1307"/>
                  <a:gd name="connsiteX15" fmla="*/ 1128 w 1353"/>
                  <a:gd name="connsiteY15" fmla="*/ 134 h 1307"/>
                  <a:gd name="connsiteX16" fmla="*/ 1092 w 1353"/>
                  <a:gd name="connsiteY16" fmla="*/ 132 h 1307"/>
                  <a:gd name="connsiteX17" fmla="*/ 1112 w 1353"/>
                  <a:gd name="connsiteY17" fmla="*/ 82 h 1307"/>
                  <a:gd name="connsiteX18" fmla="*/ 1232 w 1353"/>
                  <a:gd name="connsiteY18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13 w 1353"/>
                  <a:gd name="connsiteY5" fmla="*/ 570 h 1307"/>
                  <a:gd name="connsiteX6" fmla="*/ 750 w 1353"/>
                  <a:gd name="connsiteY6" fmla="*/ 626 h 1307"/>
                  <a:gd name="connsiteX7" fmla="*/ 861 w 1353"/>
                  <a:gd name="connsiteY7" fmla="*/ 539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64 w 1353"/>
                  <a:gd name="connsiteY11" fmla="*/ 122 h 1307"/>
                  <a:gd name="connsiteX12" fmla="*/ 841 w 1353"/>
                  <a:gd name="connsiteY12" fmla="*/ 23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13 w 1353"/>
                  <a:gd name="connsiteY5" fmla="*/ 570 h 1307"/>
                  <a:gd name="connsiteX6" fmla="*/ 750 w 1353"/>
                  <a:gd name="connsiteY6" fmla="*/ 626 h 1307"/>
                  <a:gd name="connsiteX7" fmla="*/ 861 w 1353"/>
                  <a:gd name="connsiteY7" fmla="*/ 539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64 w 1353"/>
                  <a:gd name="connsiteY11" fmla="*/ 122 h 1307"/>
                  <a:gd name="connsiteX12" fmla="*/ 841 w 1353"/>
                  <a:gd name="connsiteY12" fmla="*/ 23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65 w 1353"/>
                  <a:gd name="connsiteY5" fmla="*/ 489 h 1307"/>
                  <a:gd name="connsiteX6" fmla="*/ 713 w 1353"/>
                  <a:gd name="connsiteY6" fmla="*/ 570 h 1307"/>
                  <a:gd name="connsiteX7" fmla="*/ 750 w 1353"/>
                  <a:gd name="connsiteY7" fmla="*/ 626 h 1307"/>
                  <a:gd name="connsiteX8" fmla="*/ 861 w 1353"/>
                  <a:gd name="connsiteY8" fmla="*/ 539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64 w 1353"/>
                  <a:gd name="connsiteY12" fmla="*/ 122 h 1307"/>
                  <a:gd name="connsiteX13" fmla="*/ 841 w 1353"/>
                  <a:gd name="connsiteY13" fmla="*/ 238 h 1307"/>
                  <a:gd name="connsiteX14" fmla="*/ 949 w 1353"/>
                  <a:gd name="connsiteY14" fmla="*/ 365 h 1307"/>
                  <a:gd name="connsiteX15" fmla="*/ 1086 w 1353"/>
                  <a:gd name="connsiteY15" fmla="*/ 357 h 1307"/>
                  <a:gd name="connsiteX16" fmla="*/ 1085 w 1353"/>
                  <a:gd name="connsiteY16" fmla="*/ 206 h 1307"/>
                  <a:gd name="connsiteX17" fmla="*/ 1128 w 1353"/>
                  <a:gd name="connsiteY17" fmla="*/ 134 h 1307"/>
                  <a:gd name="connsiteX18" fmla="*/ 1092 w 1353"/>
                  <a:gd name="connsiteY18" fmla="*/ 132 h 1307"/>
                  <a:gd name="connsiteX19" fmla="*/ 1112 w 1353"/>
                  <a:gd name="connsiteY19" fmla="*/ 82 h 1307"/>
                  <a:gd name="connsiteX20" fmla="*/ 1232 w 1353"/>
                  <a:gd name="connsiteY20" fmla="*/ 183 h 1307"/>
                  <a:gd name="connsiteX21" fmla="*/ 1353 w 1353"/>
                  <a:gd name="connsiteY21" fmla="*/ 0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13 w 1353"/>
                  <a:gd name="connsiteY5" fmla="*/ 570 h 1307"/>
                  <a:gd name="connsiteX6" fmla="*/ 750 w 1353"/>
                  <a:gd name="connsiteY6" fmla="*/ 626 h 1307"/>
                  <a:gd name="connsiteX7" fmla="*/ 861 w 1353"/>
                  <a:gd name="connsiteY7" fmla="*/ 539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64 w 1353"/>
                  <a:gd name="connsiteY11" fmla="*/ 122 h 1307"/>
                  <a:gd name="connsiteX12" fmla="*/ 841 w 1353"/>
                  <a:gd name="connsiteY12" fmla="*/ 23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0" fmla="*/ 713 w 1353"/>
                  <a:gd name="connsiteY0" fmla="*/ 570 h 1307"/>
                  <a:gd name="connsiteX1" fmla="*/ 750 w 1353"/>
                  <a:gd name="connsiteY1" fmla="*/ 626 h 1307"/>
                  <a:gd name="connsiteX2" fmla="*/ 861 w 1353"/>
                  <a:gd name="connsiteY2" fmla="*/ 539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19" fmla="*/ 804 w 1353"/>
                  <a:gd name="connsiteY19" fmla="*/ 584 h 1307"/>
                  <a:gd name="connsiteX0" fmla="*/ 713 w 1353"/>
                  <a:gd name="connsiteY0" fmla="*/ 570 h 1307"/>
                  <a:gd name="connsiteX1" fmla="*/ 750 w 1353"/>
                  <a:gd name="connsiteY1" fmla="*/ 626 h 1307"/>
                  <a:gd name="connsiteX2" fmla="*/ 861 w 1353"/>
                  <a:gd name="connsiteY2" fmla="*/ 539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0" fmla="*/ 713 w 1353"/>
                  <a:gd name="connsiteY0" fmla="*/ 570 h 1307"/>
                  <a:gd name="connsiteX1" fmla="*/ 805 w 1353"/>
                  <a:gd name="connsiteY1" fmla="*/ 647 h 1307"/>
                  <a:gd name="connsiteX2" fmla="*/ 861 w 1353"/>
                  <a:gd name="connsiteY2" fmla="*/ 539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0" fmla="*/ 713 w 1353"/>
                  <a:gd name="connsiteY0" fmla="*/ 570 h 1307"/>
                  <a:gd name="connsiteX1" fmla="*/ 805 w 1353"/>
                  <a:gd name="connsiteY1" fmla="*/ 647 h 1307"/>
                  <a:gd name="connsiteX2" fmla="*/ 825 w 1353"/>
                  <a:gd name="connsiteY2" fmla="*/ 542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0" fmla="*/ 713 w 1353"/>
                  <a:gd name="connsiteY0" fmla="*/ 570 h 1307"/>
                  <a:gd name="connsiteX1" fmla="*/ 574 w 1353"/>
                  <a:gd name="connsiteY1" fmla="*/ 405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574 w 1353"/>
                  <a:gd name="connsiteY1" fmla="*/ 405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574 w 1353"/>
                  <a:gd name="connsiteY1" fmla="*/ 405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713 w 1353"/>
                  <a:gd name="connsiteY21" fmla="*/ 57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732 w 1353"/>
                  <a:gd name="connsiteY21" fmla="*/ 583 h 1307"/>
                  <a:gd name="connsiteX22" fmla="*/ 713 w 1353"/>
                  <a:gd name="connsiteY22" fmla="*/ 57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713 w 1353"/>
                  <a:gd name="connsiteY21" fmla="*/ 57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20" fmla="*/ 713 w 1353"/>
                  <a:gd name="connsiteY20" fmla="*/ 570 h 1307"/>
                  <a:gd name="connsiteX0" fmla="*/ 668 w 1353"/>
                  <a:gd name="connsiteY0" fmla="*/ 620 h 1307"/>
                  <a:gd name="connsiteX1" fmla="*/ 426 w 1353"/>
                  <a:gd name="connsiteY1" fmla="*/ 241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20" fmla="*/ 668 w 1353"/>
                  <a:gd name="connsiteY20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668 w 1353"/>
                  <a:gd name="connsiteY21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22 w 1353"/>
                  <a:gd name="connsiteY9" fmla="*/ 14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668 w 1353"/>
                  <a:gd name="connsiteY21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54 w 1353"/>
                  <a:gd name="connsiteY8" fmla="*/ 178 h 1307"/>
                  <a:gd name="connsiteX9" fmla="*/ 764 w 1353"/>
                  <a:gd name="connsiteY9" fmla="*/ 122 h 1307"/>
                  <a:gd name="connsiteX10" fmla="*/ 822 w 1353"/>
                  <a:gd name="connsiteY10" fmla="*/ 148 h 1307"/>
                  <a:gd name="connsiteX11" fmla="*/ 949 w 1353"/>
                  <a:gd name="connsiteY11" fmla="*/ 365 h 1307"/>
                  <a:gd name="connsiteX12" fmla="*/ 1086 w 1353"/>
                  <a:gd name="connsiteY12" fmla="*/ 357 h 1307"/>
                  <a:gd name="connsiteX13" fmla="*/ 1085 w 1353"/>
                  <a:gd name="connsiteY13" fmla="*/ 206 h 1307"/>
                  <a:gd name="connsiteX14" fmla="*/ 1128 w 1353"/>
                  <a:gd name="connsiteY14" fmla="*/ 134 h 1307"/>
                  <a:gd name="connsiteX15" fmla="*/ 1092 w 1353"/>
                  <a:gd name="connsiteY15" fmla="*/ 132 h 1307"/>
                  <a:gd name="connsiteX16" fmla="*/ 1112 w 1353"/>
                  <a:gd name="connsiteY16" fmla="*/ 82 h 1307"/>
                  <a:gd name="connsiteX17" fmla="*/ 1232 w 1353"/>
                  <a:gd name="connsiteY17" fmla="*/ 183 h 1307"/>
                  <a:gd name="connsiteX18" fmla="*/ 1353 w 1353"/>
                  <a:gd name="connsiteY18" fmla="*/ 0 h 1307"/>
                  <a:gd name="connsiteX19" fmla="*/ 1059 w 1353"/>
                  <a:gd name="connsiteY19" fmla="*/ 1307 h 1307"/>
                  <a:gd name="connsiteX20" fmla="*/ 9 w 1353"/>
                  <a:gd name="connsiteY20" fmla="*/ 1103 h 1307"/>
                  <a:gd name="connsiteX21" fmla="*/ 333 w 1353"/>
                  <a:gd name="connsiteY21" fmla="*/ 720 h 1307"/>
                  <a:gd name="connsiteX22" fmla="*/ 668 w 1353"/>
                  <a:gd name="connsiteY22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562 w 1353"/>
                  <a:gd name="connsiteY3" fmla="*/ 338 h 1307"/>
                  <a:gd name="connsiteX4" fmla="*/ 805 w 1353"/>
                  <a:gd name="connsiteY4" fmla="*/ 647 h 1307"/>
                  <a:gd name="connsiteX5" fmla="*/ 825 w 1353"/>
                  <a:gd name="connsiteY5" fmla="*/ 542 h 1307"/>
                  <a:gd name="connsiteX6" fmla="*/ 678 w 1353"/>
                  <a:gd name="connsiteY6" fmla="*/ 414 h 1307"/>
                  <a:gd name="connsiteX7" fmla="*/ 704 w 1353"/>
                  <a:gd name="connsiteY7" fmla="*/ 304 h 1307"/>
                  <a:gd name="connsiteX8" fmla="*/ 799 w 1353"/>
                  <a:gd name="connsiteY8" fmla="*/ 270 h 1307"/>
                  <a:gd name="connsiteX9" fmla="*/ 754 w 1353"/>
                  <a:gd name="connsiteY9" fmla="*/ 178 h 1307"/>
                  <a:gd name="connsiteX10" fmla="*/ 764 w 1353"/>
                  <a:gd name="connsiteY10" fmla="*/ 122 h 1307"/>
                  <a:gd name="connsiteX11" fmla="*/ 822 w 1353"/>
                  <a:gd name="connsiteY11" fmla="*/ 148 h 1307"/>
                  <a:gd name="connsiteX12" fmla="*/ 949 w 1353"/>
                  <a:gd name="connsiteY12" fmla="*/ 365 h 1307"/>
                  <a:gd name="connsiteX13" fmla="*/ 1086 w 1353"/>
                  <a:gd name="connsiteY13" fmla="*/ 357 h 1307"/>
                  <a:gd name="connsiteX14" fmla="*/ 1085 w 1353"/>
                  <a:gd name="connsiteY14" fmla="*/ 206 h 1307"/>
                  <a:gd name="connsiteX15" fmla="*/ 1128 w 1353"/>
                  <a:gd name="connsiteY15" fmla="*/ 134 h 1307"/>
                  <a:gd name="connsiteX16" fmla="*/ 1092 w 1353"/>
                  <a:gd name="connsiteY16" fmla="*/ 132 h 1307"/>
                  <a:gd name="connsiteX17" fmla="*/ 1112 w 1353"/>
                  <a:gd name="connsiteY17" fmla="*/ 82 h 1307"/>
                  <a:gd name="connsiteX18" fmla="*/ 1232 w 1353"/>
                  <a:gd name="connsiteY18" fmla="*/ 183 h 1307"/>
                  <a:gd name="connsiteX19" fmla="*/ 1353 w 1353"/>
                  <a:gd name="connsiteY19" fmla="*/ 0 h 1307"/>
                  <a:gd name="connsiteX20" fmla="*/ 1059 w 1353"/>
                  <a:gd name="connsiteY20" fmla="*/ 1307 h 1307"/>
                  <a:gd name="connsiteX21" fmla="*/ 9 w 1353"/>
                  <a:gd name="connsiteY21" fmla="*/ 1103 h 1307"/>
                  <a:gd name="connsiteX22" fmla="*/ 333 w 1353"/>
                  <a:gd name="connsiteY22" fmla="*/ 720 h 1307"/>
                  <a:gd name="connsiteX23" fmla="*/ 668 w 1353"/>
                  <a:gd name="connsiteY23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81 w 1353"/>
                  <a:gd name="connsiteY2" fmla="*/ 262 h 1307"/>
                  <a:gd name="connsiteX3" fmla="*/ 562 w 1353"/>
                  <a:gd name="connsiteY3" fmla="*/ 338 h 1307"/>
                  <a:gd name="connsiteX4" fmla="*/ 805 w 1353"/>
                  <a:gd name="connsiteY4" fmla="*/ 647 h 1307"/>
                  <a:gd name="connsiteX5" fmla="*/ 825 w 1353"/>
                  <a:gd name="connsiteY5" fmla="*/ 542 h 1307"/>
                  <a:gd name="connsiteX6" fmla="*/ 678 w 1353"/>
                  <a:gd name="connsiteY6" fmla="*/ 414 h 1307"/>
                  <a:gd name="connsiteX7" fmla="*/ 704 w 1353"/>
                  <a:gd name="connsiteY7" fmla="*/ 304 h 1307"/>
                  <a:gd name="connsiteX8" fmla="*/ 799 w 1353"/>
                  <a:gd name="connsiteY8" fmla="*/ 270 h 1307"/>
                  <a:gd name="connsiteX9" fmla="*/ 754 w 1353"/>
                  <a:gd name="connsiteY9" fmla="*/ 178 h 1307"/>
                  <a:gd name="connsiteX10" fmla="*/ 764 w 1353"/>
                  <a:gd name="connsiteY10" fmla="*/ 122 h 1307"/>
                  <a:gd name="connsiteX11" fmla="*/ 822 w 1353"/>
                  <a:gd name="connsiteY11" fmla="*/ 148 h 1307"/>
                  <a:gd name="connsiteX12" fmla="*/ 949 w 1353"/>
                  <a:gd name="connsiteY12" fmla="*/ 365 h 1307"/>
                  <a:gd name="connsiteX13" fmla="*/ 1086 w 1353"/>
                  <a:gd name="connsiteY13" fmla="*/ 357 h 1307"/>
                  <a:gd name="connsiteX14" fmla="*/ 1085 w 1353"/>
                  <a:gd name="connsiteY14" fmla="*/ 206 h 1307"/>
                  <a:gd name="connsiteX15" fmla="*/ 1128 w 1353"/>
                  <a:gd name="connsiteY15" fmla="*/ 134 h 1307"/>
                  <a:gd name="connsiteX16" fmla="*/ 1092 w 1353"/>
                  <a:gd name="connsiteY16" fmla="*/ 132 h 1307"/>
                  <a:gd name="connsiteX17" fmla="*/ 1112 w 1353"/>
                  <a:gd name="connsiteY17" fmla="*/ 82 h 1307"/>
                  <a:gd name="connsiteX18" fmla="*/ 1232 w 1353"/>
                  <a:gd name="connsiteY18" fmla="*/ 183 h 1307"/>
                  <a:gd name="connsiteX19" fmla="*/ 1353 w 1353"/>
                  <a:gd name="connsiteY19" fmla="*/ 0 h 1307"/>
                  <a:gd name="connsiteX20" fmla="*/ 1059 w 1353"/>
                  <a:gd name="connsiteY20" fmla="*/ 1307 h 1307"/>
                  <a:gd name="connsiteX21" fmla="*/ 9 w 1353"/>
                  <a:gd name="connsiteY21" fmla="*/ 1103 h 1307"/>
                  <a:gd name="connsiteX22" fmla="*/ 333 w 1353"/>
                  <a:gd name="connsiteY22" fmla="*/ 720 h 1307"/>
                  <a:gd name="connsiteX23" fmla="*/ 668 w 1353"/>
                  <a:gd name="connsiteY23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47 w 1353"/>
                  <a:gd name="connsiteY2" fmla="*/ 321 h 1307"/>
                  <a:gd name="connsiteX3" fmla="*/ 481 w 1353"/>
                  <a:gd name="connsiteY3" fmla="*/ 262 h 1307"/>
                  <a:gd name="connsiteX4" fmla="*/ 562 w 1353"/>
                  <a:gd name="connsiteY4" fmla="*/ 338 h 1307"/>
                  <a:gd name="connsiteX5" fmla="*/ 805 w 1353"/>
                  <a:gd name="connsiteY5" fmla="*/ 647 h 1307"/>
                  <a:gd name="connsiteX6" fmla="*/ 825 w 1353"/>
                  <a:gd name="connsiteY6" fmla="*/ 542 h 1307"/>
                  <a:gd name="connsiteX7" fmla="*/ 678 w 1353"/>
                  <a:gd name="connsiteY7" fmla="*/ 414 h 1307"/>
                  <a:gd name="connsiteX8" fmla="*/ 704 w 1353"/>
                  <a:gd name="connsiteY8" fmla="*/ 304 h 1307"/>
                  <a:gd name="connsiteX9" fmla="*/ 799 w 1353"/>
                  <a:gd name="connsiteY9" fmla="*/ 270 h 1307"/>
                  <a:gd name="connsiteX10" fmla="*/ 754 w 1353"/>
                  <a:gd name="connsiteY10" fmla="*/ 178 h 1307"/>
                  <a:gd name="connsiteX11" fmla="*/ 764 w 1353"/>
                  <a:gd name="connsiteY11" fmla="*/ 122 h 1307"/>
                  <a:gd name="connsiteX12" fmla="*/ 822 w 1353"/>
                  <a:gd name="connsiteY12" fmla="*/ 14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21" fmla="*/ 1059 w 1353"/>
                  <a:gd name="connsiteY21" fmla="*/ 1307 h 1307"/>
                  <a:gd name="connsiteX22" fmla="*/ 9 w 1353"/>
                  <a:gd name="connsiteY22" fmla="*/ 1103 h 1307"/>
                  <a:gd name="connsiteX23" fmla="*/ 333 w 1353"/>
                  <a:gd name="connsiteY23" fmla="*/ 720 h 1307"/>
                  <a:gd name="connsiteX24" fmla="*/ 668 w 1353"/>
                  <a:gd name="connsiteY24" fmla="*/ 620 h 1307"/>
                  <a:gd name="connsiteX0" fmla="*/ 623 w 1353"/>
                  <a:gd name="connsiteY0" fmla="*/ 670 h 1307"/>
                  <a:gd name="connsiteX1" fmla="*/ 472 w 1353"/>
                  <a:gd name="connsiteY1" fmla="*/ 370 h 1307"/>
                  <a:gd name="connsiteX2" fmla="*/ 447 w 1353"/>
                  <a:gd name="connsiteY2" fmla="*/ 321 h 1307"/>
                  <a:gd name="connsiteX3" fmla="*/ 481 w 1353"/>
                  <a:gd name="connsiteY3" fmla="*/ 262 h 1307"/>
                  <a:gd name="connsiteX4" fmla="*/ 562 w 1353"/>
                  <a:gd name="connsiteY4" fmla="*/ 338 h 1307"/>
                  <a:gd name="connsiteX5" fmla="*/ 805 w 1353"/>
                  <a:gd name="connsiteY5" fmla="*/ 647 h 1307"/>
                  <a:gd name="connsiteX6" fmla="*/ 825 w 1353"/>
                  <a:gd name="connsiteY6" fmla="*/ 542 h 1307"/>
                  <a:gd name="connsiteX7" fmla="*/ 678 w 1353"/>
                  <a:gd name="connsiteY7" fmla="*/ 414 h 1307"/>
                  <a:gd name="connsiteX8" fmla="*/ 704 w 1353"/>
                  <a:gd name="connsiteY8" fmla="*/ 304 h 1307"/>
                  <a:gd name="connsiteX9" fmla="*/ 799 w 1353"/>
                  <a:gd name="connsiteY9" fmla="*/ 270 h 1307"/>
                  <a:gd name="connsiteX10" fmla="*/ 754 w 1353"/>
                  <a:gd name="connsiteY10" fmla="*/ 178 h 1307"/>
                  <a:gd name="connsiteX11" fmla="*/ 764 w 1353"/>
                  <a:gd name="connsiteY11" fmla="*/ 122 h 1307"/>
                  <a:gd name="connsiteX12" fmla="*/ 822 w 1353"/>
                  <a:gd name="connsiteY12" fmla="*/ 14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21" fmla="*/ 1059 w 1353"/>
                  <a:gd name="connsiteY21" fmla="*/ 1307 h 1307"/>
                  <a:gd name="connsiteX22" fmla="*/ 9 w 1353"/>
                  <a:gd name="connsiteY22" fmla="*/ 1103 h 1307"/>
                  <a:gd name="connsiteX23" fmla="*/ 333 w 1353"/>
                  <a:gd name="connsiteY23" fmla="*/ 720 h 1307"/>
                  <a:gd name="connsiteX24" fmla="*/ 623 w 1353"/>
                  <a:gd name="connsiteY24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472 w 1353"/>
                  <a:gd name="connsiteY2" fmla="*/ 370 h 1307"/>
                  <a:gd name="connsiteX3" fmla="*/ 447 w 1353"/>
                  <a:gd name="connsiteY3" fmla="*/ 321 h 1307"/>
                  <a:gd name="connsiteX4" fmla="*/ 481 w 1353"/>
                  <a:gd name="connsiteY4" fmla="*/ 262 h 1307"/>
                  <a:gd name="connsiteX5" fmla="*/ 562 w 1353"/>
                  <a:gd name="connsiteY5" fmla="*/ 338 h 1307"/>
                  <a:gd name="connsiteX6" fmla="*/ 805 w 1353"/>
                  <a:gd name="connsiteY6" fmla="*/ 647 h 1307"/>
                  <a:gd name="connsiteX7" fmla="*/ 825 w 1353"/>
                  <a:gd name="connsiteY7" fmla="*/ 542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54 w 1353"/>
                  <a:gd name="connsiteY11" fmla="*/ 178 h 1307"/>
                  <a:gd name="connsiteX12" fmla="*/ 764 w 1353"/>
                  <a:gd name="connsiteY12" fmla="*/ 122 h 1307"/>
                  <a:gd name="connsiteX13" fmla="*/ 822 w 1353"/>
                  <a:gd name="connsiteY13" fmla="*/ 148 h 1307"/>
                  <a:gd name="connsiteX14" fmla="*/ 949 w 1353"/>
                  <a:gd name="connsiteY14" fmla="*/ 365 h 1307"/>
                  <a:gd name="connsiteX15" fmla="*/ 1086 w 1353"/>
                  <a:gd name="connsiteY15" fmla="*/ 357 h 1307"/>
                  <a:gd name="connsiteX16" fmla="*/ 1085 w 1353"/>
                  <a:gd name="connsiteY16" fmla="*/ 206 h 1307"/>
                  <a:gd name="connsiteX17" fmla="*/ 1128 w 1353"/>
                  <a:gd name="connsiteY17" fmla="*/ 134 h 1307"/>
                  <a:gd name="connsiteX18" fmla="*/ 1092 w 1353"/>
                  <a:gd name="connsiteY18" fmla="*/ 132 h 1307"/>
                  <a:gd name="connsiteX19" fmla="*/ 1112 w 1353"/>
                  <a:gd name="connsiteY19" fmla="*/ 82 h 1307"/>
                  <a:gd name="connsiteX20" fmla="*/ 1232 w 1353"/>
                  <a:gd name="connsiteY20" fmla="*/ 183 h 1307"/>
                  <a:gd name="connsiteX21" fmla="*/ 1353 w 1353"/>
                  <a:gd name="connsiteY21" fmla="*/ 0 h 1307"/>
                  <a:gd name="connsiteX22" fmla="*/ 1059 w 1353"/>
                  <a:gd name="connsiteY22" fmla="*/ 1307 h 1307"/>
                  <a:gd name="connsiteX23" fmla="*/ 9 w 1353"/>
                  <a:gd name="connsiteY23" fmla="*/ 1103 h 1307"/>
                  <a:gd name="connsiteX24" fmla="*/ 333 w 1353"/>
                  <a:gd name="connsiteY24" fmla="*/ 720 h 1307"/>
                  <a:gd name="connsiteX25" fmla="*/ 623 w 1353"/>
                  <a:gd name="connsiteY25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87 w 1353"/>
                  <a:gd name="connsiteY2" fmla="*/ 497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623 w 1353"/>
                  <a:gd name="connsiteY26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623 w 1353"/>
                  <a:gd name="connsiteY26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35 w 1353"/>
                  <a:gd name="connsiteY26" fmla="*/ 577 h 1307"/>
                  <a:gd name="connsiteX27" fmla="*/ 623 w 1353"/>
                  <a:gd name="connsiteY27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35 w 1353"/>
                  <a:gd name="connsiteY26" fmla="*/ 577 h 1307"/>
                  <a:gd name="connsiteX27" fmla="*/ 524 w 1353"/>
                  <a:gd name="connsiteY27" fmla="*/ 570 h 1307"/>
                  <a:gd name="connsiteX28" fmla="*/ 623 w 1353"/>
                  <a:gd name="connsiteY28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35 w 1353"/>
                  <a:gd name="connsiteY26" fmla="*/ 577 h 1307"/>
                  <a:gd name="connsiteX27" fmla="*/ 524 w 1353"/>
                  <a:gd name="connsiteY27" fmla="*/ 570 h 1307"/>
                  <a:gd name="connsiteX28" fmla="*/ 550 w 1353"/>
                  <a:gd name="connsiteY28" fmla="*/ 625 h 1307"/>
                  <a:gd name="connsiteX29" fmla="*/ 623 w 1353"/>
                  <a:gd name="connsiteY29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42 w 1353"/>
                  <a:gd name="connsiteY26" fmla="*/ 682 h 1307"/>
                  <a:gd name="connsiteX27" fmla="*/ 435 w 1353"/>
                  <a:gd name="connsiteY27" fmla="*/ 577 h 1307"/>
                  <a:gd name="connsiteX28" fmla="*/ 524 w 1353"/>
                  <a:gd name="connsiteY28" fmla="*/ 570 h 1307"/>
                  <a:gd name="connsiteX29" fmla="*/ 550 w 1353"/>
                  <a:gd name="connsiteY29" fmla="*/ 625 h 1307"/>
                  <a:gd name="connsiteX30" fmla="*/ 623 w 1353"/>
                  <a:gd name="connsiteY30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442 w 1353"/>
                  <a:gd name="connsiteY27" fmla="*/ 682 h 1307"/>
                  <a:gd name="connsiteX28" fmla="*/ 435 w 1353"/>
                  <a:gd name="connsiteY28" fmla="*/ 577 h 1307"/>
                  <a:gd name="connsiteX29" fmla="*/ 524 w 1353"/>
                  <a:gd name="connsiteY29" fmla="*/ 570 h 1307"/>
                  <a:gd name="connsiteX30" fmla="*/ 550 w 1353"/>
                  <a:gd name="connsiteY30" fmla="*/ 625 h 1307"/>
                  <a:gd name="connsiteX31" fmla="*/ 623 w 1353"/>
                  <a:gd name="connsiteY31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37 w 1353"/>
                  <a:gd name="connsiteY27" fmla="*/ 6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37 w 1353"/>
                  <a:gd name="connsiteY27" fmla="*/ 6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37 w 1353"/>
                  <a:gd name="connsiteY27" fmla="*/ 6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42 w 1353"/>
                  <a:gd name="connsiteY29" fmla="*/ 682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42 w 1353"/>
                  <a:gd name="connsiteY29" fmla="*/ 682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52 w 1353"/>
                  <a:gd name="connsiteY29" fmla="*/ 695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40 w 1353"/>
                  <a:gd name="connsiteY27" fmla="*/ 766 h 1307"/>
                  <a:gd name="connsiteX28" fmla="*/ 245 w 1353"/>
                  <a:gd name="connsiteY28" fmla="*/ 475 h 1307"/>
                  <a:gd name="connsiteX29" fmla="*/ 352 w 1353"/>
                  <a:gd name="connsiteY29" fmla="*/ 597 h 1307"/>
                  <a:gd name="connsiteX30" fmla="*/ 452 w 1353"/>
                  <a:gd name="connsiteY30" fmla="*/ 695 h 1307"/>
                  <a:gd name="connsiteX31" fmla="*/ 435 w 1353"/>
                  <a:gd name="connsiteY31" fmla="*/ 577 h 1307"/>
                  <a:gd name="connsiteX32" fmla="*/ 524 w 1353"/>
                  <a:gd name="connsiteY32" fmla="*/ 570 h 1307"/>
                  <a:gd name="connsiteX33" fmla="*/ 550 w 1353"/>
                  <a:gd name="connsiteY33" fmla="*/ 625 h 1307"/>
                  <a:gd name="connsiteX34" fmla="*/ 623 w 1353"/>
                  <a:gd name="connsiteY34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52 w 1353"/>
                  <a:gd name="connsiteY29" fmla="*/ 695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742 w 1472"/>
                  <a:gd name="connsiteY0" fmla="*/ 670 h 1307"/>
                  <a:gd name="connsiteX1" fmla="*/ 785 w 1472"/>
                  <a:gd name="connsiteY1" fmla="*/ 596 h 1307"/>
                  <a:gd name="connsiteX2" fmla="*/ 670 w 1472"/>
                  <a:gd name="connsiteY2" fmla="*/ 500 h 1307"/>
                  <a:gd name="connsiteX3" fmla="*/ 591 w 1472"/>
                  <a:gd name="connsiteY3" fmla="*/ 370 h 1307"/>
                  <a:gd name="connsiteX4" fmla="*/ 566 w 1472"/>
                  <a:gd name="connsiteY4" fmla="*/ 321 h 1307"/>
                  <a:gd name="connsiteX5" fmla="*/ 600 w 1472"/>
                  <a:gd name="connsiteY5" fmla="*/ 262 h 1307"/>
                  <a:gd name="connsiteX6" fmla="*/ 681 w 1472"/>
                  <a:gd name="connsiteY6" fmla="*/ 338 h 1307"/>
                  <a:gd name="connsiteX7" fmla="*/ 924 w 1472"/>
                  <a:gd name="connsiteY7" fmla="*/ 647 h 1307"/>
                  <a:gd name="connsiteX8" fmla="*/ 944 w 1472"/>
                  <a:gd name="connsiteY8" fmla="*/ 542 h 1307"/>
                  <a:gd name="connsiteX9" fmla="*/ 797 w 1472"/>
                  <a:gd name="connsiteY9" fmla="*/ 414 h 1307"/>
                  <a:gd name="connsiteX10" fmla="*/ 823 w 1472"/>
                  <a:gd name="connsiteY10" fmla="*/ 304 h 1307"/>
                  <a:gd name="connsiteX11" fmla="*/ 918 w 1472"/>
                  <a:gd name="connsiteY11" fmla="*/ 270 h 1307"/>
                  <a:gd name="connsiteX12" fmla="*/ 873 w 1472"/>
                  <a:gd name="connsiteY12" fmla="*/ 178 h 1307"/>
                  <a:gd name="connsiteX13" fmla="*/ 883 w 1472"/>
                  <a:gd name="connsiteY13" fmla="*/ 122 h 1307"/>
                  <a:gd name="connsiteX14" fmla="*/ 941 w 1472"/>
                  <a:gd name="connsiteY14" fmla="*/ 148 h 1307"/>
                  <a:gd name="connsiteX15" fmla="*/ 1068 w 1472"/>
                  <a:gd name="connsiteY15" fmla="*/ 365 h 1307"/>
                  <a:gd name="connsiteX16" fmla="*/ 1205 w 1472"/>
                  <a:gd name="connsiteY16" fmla="*/ 357 h 1307"/>
                  <a:gd name="connsiteX17" fmla="*/ 1204 w 1472"/>
                  <a:gd name="connsiteY17" fmla="*/ 206 h 1307"/>
                  <a:gd name="connsiteX18" fmla="*/ 1247 w 1472"/>
                  <a:gd name="connsiteY18" fmla="*/ 134 h 1307"/>
                  <a:gd name="connsiteX19" fmla="*/ 1211 w 1472"/>
                  <a:gd name="connsiteY19" fmla="*/ 132 h 1307"/>
                  <a:gd name="connsiteX20" fmla="*/ 1231 w 1472"/>
                  <a:gd name="connsiteY20" fmla="*/ 82 h 1307"/>
                  <a:gd name="connsiteX21" fmla="*/ 1351 w 1472"/>
                  <a:gd name="connsiteY21" fmla="*/ 183 h 1307"/>
                  <a:gd name="connsiteX22" fmla="*/ 1472 w 1472"/>
                  <a:gd name="connsiteY22" fmla="*/ 0 h 1307"/>
                  <a:gd name="connsiteX23" fmla="*/ 1178 w 1472"/>
                  <a:gd name="connsiteY23" fmla="*/ 1307 h 1307"/>
                  <a:gd name="connsiteX24" fmla="*/ 128 w 1472"/>
                  <a:gd name="connsiteY24" fmla="*/ 1103 h 1307"/>
                  <a:gd name="connsiteX25" fmla="*/ 317 w 1472"/>
                  <a:gd name="connsiteY25" fmla="*/ 811 h 1307"/>
                  <a:gd name="connsiteX26" fmla="*/ 452 w 1472"/>
                  <a:gd name="connsiteY26" fmla="*/ 720 h 1307"/>
                  <a:gd name="connsiteX27" fmla="*/ 473 w 1472"/>
                  <a:gd name="connsiteY27" fmla="*/ 721 h 1307"/>
                  <a:gd name="connsiteX28" fmla="*/ 364 w 1472"/>
                  <a:gd name="connsiteY28" fmla="*/ 475 h 1307"/>
                  <a:gd name="connsiteX29" fmla="*/ 471 w 1472"/>
                  <a:gd name="connsiteY29" fmla="*/ 597 h 1307"/>
                  <a:gd name="connsiteX30" fmla="*/ 571 w 1472"/>
                  <a:gd name="connsiteY30" fmla="*/ 695 h 1307"/>
                  <a:gd name="connsiteX31" fmla="*/ 554 w 1472"/>
                  <a:gd name="connsiteY31" fmla="*/ 577 h 1307"/>
                  <a:gd name="connsiteX32" fmla="*/ 643 w 1472"/>
                  <a:gd name="connsiteY32" fmla="*/ 570 h 1307"/>
                  <a:gd name="connsiteX33" fmla="*/ 669 w 1472"/>
                  <a:gd name="connsiteY33" fmla="*/ 625 h 1307"/>
                  <a:gd name="connsiteX34" fmla="*/ 742 w 1472"/>
                  <a:gd name="connsiteY34" fmla="*/ 670 h 1307"/>
                  <a:gd name="connsiteX0" fmla="*/ 742 w 1472"/>
                  <a:gd name="connsiteY0" fmla="*/ 670 h 1307"/>
                  <a:gd name="connsiteX1" fmla="*/ 785 w 1472"/>
                  <a:gd name="connsiteY1" fmla="*/ 596 h 1307"/>
                  <a:gd name="connsiteX2" fmla="*/ 670 w 1472"/>
                  <a:gd name="connsiteY2" fmla="*/ 500 h 1307"/>
                  <a:gd name="connsiteX3" fmla="*/ 591 w 1472"/>
                  <a:gd name="connsiteY3" fmla="*/ 370 h 1307"/>
                  <a:gd name="connsiteX4" fmla="*/ 566 w 1472"/>
                  <a:gd name="connsiteY4" fmla="*/ 321 h 1307"/>
                  <a:gd name="connsiteX5" fmla="*/ 600 w 1472"/>
                  <a:gd name="connsiteY5" fmla="*/ 262 h 1307"/>
                  <a:gd name="connsiteX6" fmla="*/ 681 w 1472"/>
                  <a:gd name="connsiteY6" fmla="*/ 338 h 1307"/>
                  <a:gd name="connsiteX7" fmla="*/ 924 w 1472"/>
                  <a:gd name="connsiteY7" fmla="*/ 647 h 1307"/>
                  <a:gd name="connsiteX8" fmla="*/ 944 w 1472"/>
                  <a:gd name="connsiteY8" fmla="*/ 542 h 1307"/>
                  <a:gd name="connsiteX9" fmla="*/ 797 w 1472"/>
                  <a:gd name="connsiteY9" fmla="*/ 414 h 1307"/>
                  <a:gd name="connsiteX10" fmla="*/ 823 w 1472"/>
                  <a:gd name="connsiteY10" fmla="*/ 304 h 1307"/>
                  <a:gd name="connsiteX11" fmla="*/ 918 w 1472"/>
                  <a:gd name="connsiteY11" fmla="*/ 270 h 1307"/>
                  <a:gd name="connsiteX12" fmla="*/ 873 w 1472"/>
                  <a:gd name="connsiteY12" fmla="*/ 178 h 1307"/>
                  <a:gd name="connsiteX13" fmla="*/ 883 w 1472"/>
                  <a:gd name="connsiteY13" fmla="*/ 122 h 1307"/>
                  <a:gd name="connsiteX14" fmla="*/ 941 w 1472"/>
                  <a:gd name="connsiteY14" fmla="*/ 148 h 1307"/>
                  <a:gd name="connsiteX15" fmla="*/ 1068 w 1472"/>
                  <a:gd name="connsiteY15" fmla="*/ 365 h 1307"/>
                  <a:gd name="connsiteX16" fmla="*/ 1205 w 1472"/>
                  <a:gd name="connsiteY16" fmla="*/ 357 h 1307"/>
                  <a:gd name="connsiteX17" fmla="*/ 1204 w 1472"/>
                  <a:gd name="connsiteY17" fmla="*/ 206 h 1307"/>
                  <a:gd name="connsiteX18" fmla="*/ 1247 w 1472"/>
                  <a:gd name="connsiteY18" fmla="*/ 134 h 1307"/>
                  <a:gd name="connsiteX19" fmla="*/ 1211 w 1472"/>
                  <a:gd name="connsiteY19" fmla="*/ 132 h 1307"/>
                  <a:gd name="connsiteX20" fmla="*/ 1231 w 1472"/>
                  <a:gd name="connsiteY20" fmla="*/ 82 h 1307"/>
                  <a:gd name="connsiteX21" fmla="*/ 1351 w 1472"/>
                  <a:gd name="connsiteY21" fmla="*/ 183 h 1307"/>
                  <a:gd name="connsiteX22" fmla="*/ 1472 w 1472"/>
                  <a:gd name="connsiteY22" fmla="*/ 0 h 1307"/>
                  <a:gd name="connsiteX23" fmla="*/ 1178 w 1472"/>
                  <a:gd name="connsiteY23" fmla="*/ 1307 h 1307"/>
                  <a:gd name="connsiteX24" fmla="*/ 128 w 1472"/>
                  <a:gd name="connsiteY24" fmla="*/ 1103 h 1307"/>
                  <a:gd name="connsiteX25" fmla="*/ 317 w 1472"/>
                  <a:gd name="connsiteY25" fmla="*/ 811 h 1307"/>
                  <a:gd name="connsiteX26" fmla="*/ 452 w 1472"/>
                  <a:gd name="connsiteY26" fmla="*/ 720 h 1307"/>
                  <a:gd name="connsiteX27" fmla="*/ 473 w 1472"/>
                  <a:gd name="connsiteY27" fmla="*/ 721 h 1307"/>
                  <a:gd name="connsiteX28" fmla="*/ 364 w 1472"/>
                  <a:gd name="connsiteY28" fmla="*/ 475 h 1307"/>
                  <a:gd name="connsiteX29" fmla="*/ 471 w 1472"/>
                  <a:gd name="connsiteY29" fmla="*/ 597 h 1307"/>
                  <a:gd name="connsiteX30" fmla="*/ 571 w 1472"/>
                  <a:gd name="connsiteY30" fmla="*/ 695 h 1307"/>
                  <a:gd name="connsiteX31" fmla="*/ 554 w 1472"/>
                  <a:gd name="connsiteY31" fmla="*/ 577 h 1307"/>
                  <a:gd name="connsiteX32" fmla="*/ 643 w 1472"/>
                  <a:gd name="connsiteY32" fmla="*/ 570 h 1307"/>
                  <a:gd name="connsiteX33" fmla="*/ 669 w 1472"/>
                  <a:gd name="connsiteY33" fmla="*/ 625 h 1307"/>
                  <a:gd name="connsiteX34" fmla="*/ 742 w 1472"/>
                  <a:gd name="connsiteY34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499 w 1496"/>
                  <a:gd name="connsiteY29" fmla="*/ 729 h 1307"/>
                  <a:gd name="connsiteX30" fmla="*/ 388 w 1496"/>
                  <a:gd name="connsiteY30" fmla="*/ 475 h 1307"/>
                  <a:gd name="connsiteX31" fmla="*/ 495 w 1496"/>
                  <a:gd name="connsiteY31" fmla="*/ 597 h 1307"/>
                  <a:gd name="connsiteX32" fmla="*/ 595 w 1496"/>
                  <a:gd name="connsiteY32" fmla="*/ 695 h 1307"/>
                  <a:gd name="connsiteX33" fmla="*/ 578 w 1496"/>
                  <a:gd name="connsiteY33" fmla="*/ 577 h 1307"/>
                  <a:gd name="connsiteX34" fmla="*/ 667 w 1496"/>
                  <a:gd name="connsiteY34" fmla="*/ 570 h 1307"/>
                  <a:gd name="connsiteX35" fmla="*/ 693 w 1496"/>
                  <a:gd name="connsiteY35" fmla="*/ 625 h 1307"/>
                  <a:gd name="connsiteX36" fmla="*/ 766 w 1496"/>
                  <a:gd name="connsiteY36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499 w 1496"/>
                  <a:gd name="connsiteY29" fmla="*/ 729 h 1307"/>
                  <a:gd name="connsiteX30" fmla="*/ 388 w 1496"/>
                  <a:gd name="connsiteY30" fmla="*/ 475 h 1307"/>
                  <a:gd name="connsiteX31" fmla="*/ 495 w 1496"/>
                  <a:gd name="connsiteY31" fmla="*/ 597 h 1307"/>
                  <a:gd name="connsiteX32" fmla="*/ 595 w 1496"/>
                  <a:gd name="connsiteY32" fmla="*/ 695 h 1307"/>
                  <a:gd name="connsiteX33" fmla="*/ 578 w 1496"/>
                  <a:gd name="connsiteY33" fmla="*/ 577 h 1307"/>
                  <a:gd name="connsiteX34" fmla="*/ 667 w 1496"/>
                  <a:gd name="connsiteY34" fmla="*/ 570 h 1307"/>
                  <a:gd name="connsiteX35" fmla="*/ 693 w 1496"/>
                  <a:gd name="connsiteY35" fmla="*/ 625 h 1307"/>
                  <a:gd name="connsiteX36" fmla="*/ 766 w 1496"/>
                  <a:gd name="connsiteY36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69 w 1496"/>
                  <a:gd name="connsiteY25" fmla="*/ 861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499 w 1496"/>
                  <a:gd name="connsiteY29" fmla="*/ 729 h 1307"/>
                  <a:gd name="connsiteX30" fmla="*/ 388 w 1496"/>
                  <a:gd name="connsiteY30" fmla="*/ 475 h 1307"/>
                  <a:gd name="connsiteX31" fmla="*/ 495 w 1496"/>
                  <a:gd name="connsiteY31" fmla="*/ 597 h 1307"/>
                  <a:gd name="connsiteX32" fmla="*/ 595 w 1496"/>
                  <a:gd name="connsiteY32" fmla="*/ 695 h 1307"/>
                  <a:gd name="connsiteX33" fmla="*/ 578 w 1496"/>
                  <a:gd name="connsiteY33" fmla="*/ 577 h 1307"/>
                  <a:gd name="connsiteX34" fmla="*/ 667 w 1496"/>
                  <a:gd name="connsiteY34" fmla="*/ 570 h 1307"/>
                  <a:gd name="connsiteX35" fmla="*/ 693 w 1496"/>
                  <a:gd name="connsiteY35" fmla="*/ 625 h 1307"/>
                  <a:gd name="connsiteX36" fmla="*/ 766 w 1496"/>
                  <a:gd name="connsiteY36" fmla="*/ 670 h 1307"/>
                  <a:gd name="connsiteX0" fmla="*/ 755 w 1485"/>
                  <a:gd name="connsiteY0" fmla="*/ 670 h 1307"/>
                  <a:gd name="connsiteX1" fmla="*/ 798 w 1485"/>
                  <a:gd name="connsiteY1" fmla="*/ 596 h 1307"/>
                  <a:gd name="connsiteX2" fmla="*/ 683 w 1485"/>
                  <a:gd name="connsiteY2" fmla="*/ 500 h 1307"/>
                  <a:gd name="connsiteX3" fmla="*/ 604 w 1485"/>
                  <a:gd name="connsiteY3" fmla="*/ 370 h 1307"/>
                  <a:gd name="connsiteX4" fmla="*/ 579 w 1485"/>
                  <a:gd name="connsiteY4" fmla="*/ 321 h 1307"/>
                  <a:gd name="connsiteX5" fmla="*/ 613 w 1485"/>
                  <a:gd name="connsiteY5" fmla="*/ 262 h 1307"/>
                  <a:gd name="connsiteX6" fmla="*/ 694 w 1485"/>
                  <a:gd name="connsiteY6" fmla="*/ 338 h 1307"/>
                  <a:gd name="connsiteX7" fmla="*/ 937 w 1485"/>
                  <a:gd name="connsiteY7" fmla="*/ 647 h 1307"/>
                  <a:gd name="connsiteX8" fmla="*/ 957 w 1485"/>
                  <a:gd name="connsiteY8" fmla="*/ 542 h 1307"/>
                  <a:gd name="connsiteX9" fmla="*/ 810 w 1485"/>
                  <a:gd name="connsiteY9" fmla="*/ 414 h 1307"/>
                  <a:gd name="connsiteX10" fmla="*/ 836 w 1485"/>
                  <a:gd name="connsiteY10" fmla="*/ 304 h 1307"/>
                  <a:gd name="connsiteX11" fmla="*/ 931 w 1485"/>
                  <a:gd name="connsiteY11" fmla="*/ 270 h 1307"/>
                  <a:gd name="connsiteX12" fmla="*/ 886 w 1485"/>
                  <a:gd name="connsiteY12" fmla="*/ 178 h 1307"/>
                  <a:gd name="connsiteX13" fmla="*/ 896 w 1485"/>
                  <a:gd name="connsiteY13" fmla="*/ 122 h 1307"/>
                  <a:gd name="connsiteX14" fmla="*/ 954 w 1485"/>
                  <a:gd name="connsiteY14" fmla="*/ 148 h 1307"/>
                  <a:gd name="connsiteX15" fmla="*/ 1081 w 1485"/>
                  <a:gd name="connsiteY15" fmla="*/ 365 h 1307"/>
                  <a:gd name="connsiteX16" fmla="*/ 1218 w 1485"/>
                  <a:gd name="connsiteY16" fmla="*/ 357 h 1307"/>
                  <a:gd name="connsiteX17" fmla="*/ 1217 w 1485"/>
                  <a:gd name="connsiteY17" fmla="*/ 206 h 1307"/>
                  <a:gd name="connsiteX18" fmla="*/ 1260 w 1485"/>
                  <a:gd name="connsiteY18" fmla="*/ 134 h 1307"/>
                  <a:gd name="connsiteX19" fmla="*/ 1224 w 1485"/>
                  <a:gd name="connsiteY19" fmla="*/ 132 h 1307"/>
                  <a:gd name="connsiteX20" fmla="*/ 1244 w 1485"/>
                  <a:gd name="connsiteY20" fmla="*/ 82 h 1307"/>
                  <a:gd name="connsiteX21" fmla="*/ 1364 w 1485"/>
                  <a:gd name="connsiteY21" fmla="*/ 183 h 1307"/>
                  <a:gd name="connsiteX22" fmla="*/ 1485 w 1485"/>
                  <a:gd name="connsiteY22" fmla="*/ 0 h 1307"/>
                  <a:gd name="connsiteX23" fmla="*/ 1191 w 1485"/>
                  <a:gd name="connsiteY23" fmla="*/ 1307 h 1307"/>
                  <a:gd name="connsiteX24" fmla="*/ 141 w 1485"/>
                  <a:gd name="connsiteY24" fmla="*/ 1103 h 1307"/>
                  <a:gd name="connsiteX25" fmla="*/ 448 w 1485"/>
                  <a:gd name="connsiteY25" fmla="*/ 984 h 1307"/>
                  <a:gd name="connsiteX26" fmla="*/ 458 w 1485"/>
                  <a:gd name="connsiteY26" fmla="*/ 861 h 1307"/>
                  <a:gd name="connsiteX27" fmla="*/ 330 w 1485"/>
                  <a:gd name="connsiteY27" fmla="*/ 811 h 1307"/>
                  <a:gd name="connsiteX28" fmla="*/ 465 w 1485"/>
                  <a:gd name="connsiteY28" fmla="*/ 720 h 1307"/>
                  <a:gd name="connsiteX29" fmla="*/ 486 w 1485"/>
                  <a:gd name="connsiteY29" fmla="*/ 721 h 1307"/>
                  <a:gd name="connsiteX30" fmla="*/ 488 w 1485"/>
                  <a:gd name="connsiteY30" fmla="*/ 729 h 1307"/>
                  <a:gd name="connsiteX31" fmla="*/ 377 w 1485"/>
                  <a:gd name="connsiteY31" fmla="*/ 475 h 1307"/>
                  <a:gd name="connsiteX32" fmla="*/ 484 w 1485"/>
                  <a:gd name="connsiteY32" fmla="*/ 597 h 1307"/>
                  <a:gd name="connsiteX33" fmla="*/ 584 w 1485"/>
                  <a:gd name="connsiteY33" fmla="*/ 695 h 1307"/>
                  <a:gd name="connsiteX34" fmla="*/ 567 w 1485"/>
                  <a:gd name="connsiteY34" fmla="*/ 577 h 1307"/>
                  <a:gd name="connsiteX35" fmla="*/ 656 w 1485"/>
                  <a:gd name="connsiteY35" fmla="*/ 570 h 1307"/>
                  <a:gd name="connsiteX36" fmla="*/ 682 w 1485"/>
                  <a:gd name="connsiteY36" fmla="*/ 625 h 1307"/>
                  <a:gd name="connsiteX37" fmla="*/ 755 w 1485"/>
                  <a:gd name="connsiteY37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93 w 1518"/>
                  <a:gd name="connsiteY18" fmla="*/ 134 h 1307"/>
                  <a:gd name="connsiteX19" fmla="*/ 1257 w 1518"/>
                  <a:gd name="connsiteY19" fmla="*/ 132 h 1307"/>
                  <a:gd name="connsiteX20" fmla="*/ 1277 w 1518"/>
                  <a:gd name="connsiteY20" fmla="*/ 82 h 1307"/>
                  <a:gd name="connsiteX21" fmla="*/ 1397 w 1518"/>
                  <a:gd name="connsiteY21" fmla="*/ 183 h 1307"/>
                  <a:gd name="connsiteX22" fmla="*/ 1518 w 1518"/>
                  <a:gd name="connsiteY22" fmla="*/ 0 h 1307"/>
                  <a:gd name="connsiteX23" fmla="*/ 1224 w 1518"/>
                  <a:gd name="connsiteY23" fmla="*/ 1307 h 1307"/>
                  <a:gd name="connsiteX24" fmla="*/ 174 w 1518"/>
                  <a:gd name="connsiteY24" fmla="*/ 1103 h 1307"/>
                  <a:gd name="connsiteX25" fmla="*/ 428 w 1518"/>
                  <a:gd name="connsiteY25" fmla="*/ 1114 h 1307"/>
                  <a:gd name="connsiteX26" fmla="*/ 481 w 1518"/>
                  <a:gd name="connsiteY26" fmla="*/ 984 h 1307"/>
                  <a:gd name="connsiteX27" fmla="*/ 491 w 1518"/>
                  <a:gd name="connsiteY27" fmla="*/ 861 h 1307"/>
                  <a:gd name="connsiteX28" fmla="*/ 363 w 1518"/>
                  <a:gd name="connsiteY28" fmla="*/ 811 h 1307"/>
                  <a:gd name="connsiteX29" fmla="*/ 498 w 1518"/>
                  <a:gd name="connsiteY29" fmla="*/ 720 h 1307"/>
                  <a:gd name="connsiteX30" fmla="*/ 519 w 1518"/>
                  <a:gd name="connsiteY30" fmla="*/ 721 h 1307"/>
                  <a:gd name="connsiteX31" fmla="*/ 521 w 1518"/>
                  <a:gd name="connsiteY31" fmla="*/ 729 h 1307"/>
                  <a:gd name="connsiteX32" fmla="*/ 410 w 1518"/>
                  <a:gd name="connsiteY32" fmla="*/ 475 h 1307"/>
                  <a:gd name="connsiteX33" fmla="*/ 517 w 1518"/>
                  <a:gd name="connsiteY33" fmla="*/ 597 h 1307"/>
                  <a:gd name="connsiteX34" fmla="*/ 617 w 1518"/>
                  <a:gd name="connsiteY34" fmla="*/ 695 h 1307"/>
                  <a:gd name="connsiteX35" fmla="*/ 600 w 1518"/>
                  <a:gd name="connsiteY35" fmla="*/ 577 h 1307"/>
                  <a:gd name="connsiteX36" fmla="*/ 689 w 1518"/>
                  <a:gd name="connsiteY36" fmla="*/ 570 h 1307"/>
                  <a:gd name="connsiteX37" fmla="*/ 715 w 1518"/>
                  <a:gd name="connsiteY37" fmla="*/ 625 h 1307"/>
                  <a:gd name="connsiteX38" fmla="*/ 788 w 1518"/>
                  <a:gd name="connsiteY38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93 w 1518"/>
                  <a:gd name="connsiteY18" fmla="*/ 134 h 1307"/>
                  <a:gd name="connsiteX19" fmla="*/ 1257 w 1518"/>
                  <a:gd name="connsiteY19" fmla="*/ 132 h 1307"/>
                  <a:gd name="connsiteX20" fmla="*/ 1277 w 1518"/>
                  <a:gd name="connsiteY20" fmla="*/ 82 h 1307"/>
                  <a:gd name="connsiteX21" fmla="*/ 1397 w 1518"/>
                  <a:gd name="connsiteY21" fmla="*/ 183 h 1307"/>
                  <a:gd name="connsiteX22" fmla="*/ 1518 w 1518"/>
                  <a:gd name="connsiteY22" fmla="*/ 0 h 1307"/>
                  <a:gd name="connsiteX23" fmla="*/ 1224 w 1518"/>
                  <a:gd name="connsiteY23" fmla="*/ 1307 h 1307"/>
                  <a:gd name="connsiteX24" fmla="*/ 174 w 1518"/>
                  <a:gd name="connsiteY24" fmla="*/ 1103 h 1307"/>
                  <a:gd name="connsiteX25" fmla="*/ 428 w 1518"/>
                  <a:gd name="connsiteY25" fmla="*/ 1114 h 1307"/>
                  <a:gd name="connsiteX26" fmla="*/ 481 w 1518"/>
                  <a:gd name="connsiteY26" fmla="*/ 984 h 1307"/>
                  <a:gd name="connsiteX27" fmla="*/ 491 w 1518"/>
                  <a:gd name="connsiteY27" fmla="*/ 861 h 1307"/>
                  <a:gd name="connsiteX28" fmla="*/ 363 w 1518"/>
                  <a:gd name="connsiteY28" fmla="*/ 811 h 1307"/>
                  <a:gd name="connsiteX29" fmla="*/ 498 w 1518"/>
                  <a:gd name="connsiteY29" fmla="*/ 720 h 1307"/>
                  <a:gd name="connsiteX30" fmla="*/ 519 w 1518"/>
                  <a:gd name="connsiteY30" fmla="*/ 721 h 1307"/>
                  <a:gd name="connsiteX31" fmla="*/ 521 w 1518"/>
                  <a:gd name="connsiteY31" fmla="*/ 729 h 1307"/>
                  <a:gd name="connsiteX32" fmla="*/ 410 w 1518"/>
                  <a:gd name="connsiteY32" fmla="*/ 475 h 1307"/>
                  <a:gd name="connsiteX33" fmla="*/ 517 w 1518"/>
                  <a:gd name="connsiteY33" fmla="*/ 597 h 1307"/>
                  <a:gd name="connsiteX34" fmla="*/ 617 w 1518"/>
                  <a:gd name="connsiteY34" fmla="*/ 695 h 1307"/>
                  <a:gd name="connsiteX35" fmla="*/ 600 w 1518"/>
                  <a:gd name="connsiteY35" fmla="*/ 577 h 1307"/>
                  <a:gd name="connsiteX36" fmla="*/ 689 w 1518"/>
                  <a:gd name="connsiteY36" fmla="*/ 570 h 1307"/>
                  <a:gd name="connsiteX37" fmla="*/ 715 w 1518"/>
                  <a:gd name="connsiteY37" fmla="*/ 625 h 1307"/>
                  <a:gd name="connsiteX38" fmla="*/ 788 w 1518"/>
                  <a:gd name="connsiteY38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93 w 1518"/>
                  <a:gd name="connsiteY18" fmla="*/ 134 h 1307"/>
                  <a:gd name="connsiteX19" fmla="*/ 1277 w 1518"/>
                  <a:gd name="connsiteY19" fmla="*/ 82 h 1307"/>
                  <a:gd name="connsiteX20" fmla="*/ 1397 w 1518"/>
                  <a:gd name="connsiteY20" fmla="*/ 183 h 1307"/>
                  <a:gd name="connsiteX21" fmla="*/ 1518 w 1518"/>
                  <a:gd name="connsiteY21" fmla="*/ 0 h 1307"/>
                  <a:gd name="connsiteX22" fmla="*/ 1224 w 1518"/>
                  <a:gd name="connsiteY22" fmla="*/ 1307 h 1307"/>
                  <a:gd name="connsiteX23" fmla="*/ 174 w 1518"/>
                  <a:gd name="connsiteY23" fmla="*/ 1103 h 1307"/>
                  <a:gd name="connsiteX24" fmla="*/ 428 w 1518"/>
                  <a:gd name="connsiteY24" fmla="*/ 1114 h 1307"/>
                  <a:gd name="connsiteX25" fmla="*/ 481 w 1518"/>
                  <a:gd name="connsiteY25" fmla="*/ 984 h 1307"/>
                  <a:gd name="connsiteX26" fmla="*/ 491 w 1518"/>
                  <a:gd name="connsiteY26" fmla="*/ 861 h 1307"/>
                  <a:gd name="connsiteX27" fmla="*/ 363 w 1518"/>
                  <a:gd name="connsiteY27" fmla="*/ 811 h 1307"/>
                  <a:gd name="connsiteX28" fmla="*/ 498 w 1518"/>
                  <a:gd name="connsiteY28" fmla="*/ 720 h 1307"/>
                  <a:gd name="connsiteX29" fmla="*/ 519 w 1518"/>
                  <a:gd name="connsiteY29" fmla="*/ 721 h 1307"/>
                  <a:gd name="connsiteX30" fmla="*/ 521 w 1518"/>
                  <a:gd name="connsiteY30" fmla="*/ 729 h 1307"/>
                  <a:gd name="connsiteX31" fmla="*/ 410 w 1518"/>
                  <a:gd name="connsiteY31" fmla="*/ 475 h 1307"/>
                  <a:gd name="connsiteX32" fmla="*/ 517 w 1518"/>
                  <a:gd name="connsiteY32" fmla="*/ 597 h 1307"/>
                  <a:gd name="connsiteX33" fmla="*/ 617 w 1518"/>
                  <a:gd name="connsiteY33" fmla="*/ 695 h 1307"/>
                  <a:gd name="connsiteX34" fmla="*/ 600 w 1518"/>
                  <a:gd name="connsiteY34" fmla="*/ 577 h 1307"/>
                  <a:gd name="connsiteX35" fmla="*/ 689 w 1518"/>
                  <a:gd name="connsiteY35" fmla="*/ 570 h 1307"/>
                  <a:gd name="connsiteX36" fmla="*/ 715 w 1518"/>
                  <a:gd name="connsiteY36" fmla="*/ 625 h 1307"/>
                  <a:gd name="connsiteX37" fmla="*/ 788 w 1518"/>
                  <a:gd name="connsiteY37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521 w 1518"/>
                  <a:gd name="connsiteY29" fmla="*/ 729 h 1307"/>
                  <a:gd name="connsiteX30" fmla="*/ 410 w 1518"/>
                  <a:gd name="connsiteY30" fmla="*/ 475 h 1307"/>
                  <a:gd name="connsiteX31" fmla="*/ 517 w 1518"/>
                  <a:gd name="connsiteY31" fmla="*/ 597 h 1307"/>
                  <a:gd name="connsiteX32" fmla="*/ 617 w 1518"/>
                  <a:gd name="connsiteY32" fmla="*/ 695 h 1307"/>
                  <a:gd name="connsiteX33" fmla="*/ 600 w 1518"/>
                  <a:gd name="connsiteY33" fmla="*/ 577 h 1307"/>
                  <a:gd name="connsiteX34" fmla="*/ 689 w 1518"/>
                  <a:gd name="connsiteY34" fmla="*/ 570 h 1307"/>
                  <a:gd name="connsiteX35" fmla="*/ 715 w 1518"/>
                  <a:gd name="connsiteY35" fmla="*/ 625 h 1307"/>
                  <a:gd name="connsiteX36" fmla="*/ 788 w 1518"/>
                  <a:gd name="connsiteY36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521 w 1518"/>
                  <a:gd name="connsiteY29" fmla="*/ 729 h 1307"/>
                  <a:gd name="connsiteX30" fmla="*/ 410 w 1518"/>
                  <a:gd name="connsiteY30" fmla="*/ 475 h 1307"/>
                  <a:gd name="connsiteX31" fmla="*/ 517 w 1518"/>
                  <a:gd name="connsiteY31" fmla="*/ 597 h 1307"/>
                  <a:gd name="connsiteX32" fmla="*/ 617 w 1518"/>
                  <a:gd name="connsiteY32" fmla="*/ 695 h 1307"/>
                  <a:gd name="connsiteX33" fmla="*/ 600 w 1518"/>
                  <a:gd name="connsiteY33" fmla="*/ 577 h 1307"/>
                  <a:gd name="connsiteX34" fmla="*/ 689 w 1518"/>
                  <a:gd name="connsiteY34" fmla="*/ 570 h 1307"/>
                  <a:gd name="connsiteX35" fmla="*/ 715 w 1518"/>
                  <a:gd name="connsiteY35" fmla="*/ 625 h 1307"/>
                  <a:gd name="connsiteX36" fmla="*/ 788 w 1518"/>
                  <a:gd name="connsiteY36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521 w 1518"/>
                  <a:gd name="connsiteY29" fmla="*/ 729 h 1307"/>
                  <a:gd name="connsiteX30" fmla="*/ 410 w 1518"/>
                  <a:gd name="connsiteY30" fmla="*/ 475 h 1307"/>
                  <a:gd name="connsiteX31" fmla="*/ 517 w 1518"/>
                  <a:gd name="connsiteY31" fmla="*/ 597 h 1307"/>
                  <a:gd name="connsiteX32" fmla="*/ 617 w 1518"/>
                  <a:gd name="connsiteY32" fmla="*/ 695 h 1307"/>
                  <a:gd name="connsiteX33" fmla="*/ 600 w 1518"/>
                  <a:gd name="connsiteY33" fmla="*/ 577 h 1307"/>
                  <a:gd name="connsiteX34" fmla="*/ 689 w 1518"/>
                  <a:gd name="connsiteY34" fmla="*/ 570 h 1307"/>
                  <a:gd name="connsiteX35" fmla="*/ 715 w 1518"/>
                  <a:gd name="connsiteY35" fmla="*/ 625 h 1307"/>
                  <a:gd name="connsiteX36" fmla="*/ 788 w 1518"/>
                  <a:gd name="connsiteY36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410 w 1518"/>
                  <a:gd name="connsiteY29" fmla="*/ 475 h 1307"/>
                  <a:gd name="connsiteX30" fmla="*/ 517 w 1518"/>
                  <a:gd name="connsiteY30" fmla="*/ 597 h 1307"/>
                  <a:gd name="connsiteX31" fmla="*/ 617 w 1518"/>
                  <a:gd name="connsiteY31" fmla="*/ 695 h 1307"/>
                  <a:gd name="connsiteX32" fmla="*/ 600 w 1518"/>
                  <a:gd name="connsiteY32" fmla="*/ 577 h 1307"/>
                  <a:gd name="connsiteX33" fmla="*/ 689 w 1518"/>
                  <a:gd name="connsiteY33" fmla="*/ 570 h 1307"/>
                  <a:gd name="connsiteX34" fmla="*/ 715 w 1518"/>
                  <a:gd name="connsiteY34" fmla="*/ 625 h 1307"/>
                  <a:gd name="connsiteX35" fmla="*/ 788 w 1518"/>
                  <a:gd name="connsiteY35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47 w 1518"/>
                  <a:gd name="connsiteY24" fmla="*/ 100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518" h="1307">
                    <a:moveTo>
                      <a:pt x="788" y="670"/>
                    </a:moveTo>
                    <a:cubicBezTo>
                      <a:pt x="834" y="646"/>
                      <a:pt x="856" y="646"/>
                      <a:pt x="831" y="596"/>
                    </a:cubicBezTo>
                    <a:cubicBezTo>
                      <a:pt x="824" y="565"/>
                      <a:pt x="748" y="538"/>
                      <a:pt x="716" y="500"/>
                    </a:cubicBezTo>
                    <a:cubicBezTo>
                      <a:pt x="684" y="462"/>
                      <a:pt x="659" y="397"/>
                      <a:pt x="637" y="370"/>
                    </a:cubicBezTo>
                    <a:cubicBezTo>
                      <a:pt x="605" y="327"/>
                      <a:pt x="610" y="339"/>
                      <a:pt x="612" y="321"/>
                    </a:cubicBezTo>
                    <a:cubicBezTo>
                      <a:pt x="614" y="303"/>
                      <a:pt x="631" y="266"/>
                      <a:pt x="646" y="262"/>
                    </a:cubicBezTo>
                    <a:cubicBezTo>
                      <a:pt x="658" y="263"/>
                      <a:pt x="673" y="274"/>
                      <a:pt x="727" y="338"/>
                    </a:cubicBezTo>
                    <a:cubicBezTo>
                      <a:pt x="781" y="402"/>
                      <a:pt x="926" y="613"/>
                      <a:pt x="970" y="647"/>
                    </a:cubicBezTo>
                    <a:cubicBezTo>
                      <a:pt x="1014" y="681"/>
                      <a:pt x="1011" y="581"/>
                      <a:pt x="990" y="542"/>
                    </a:cubicBezTo>
                    <a:cubicBezTo>
                      <a:pt x="969" y="503"/>
                      <a:pt x="863" y="454"/>
                      <a:pt x="843" y="414"/>
                    </a:cubicBezTo>
                    <a:cubicBezTo>
                      <a:pt x="823" y="374"/>
                      <a:pt x="849" y="328"/>
                      <a:pt x="869" y="304"/>
                    </a:cubicBezTo>
                    <a:cubicBezTo>
                      <a:pt x="889" y="280"/>
                      <a:pt x="956" y="291"/>
                      <a:pt x="964" y="270"/>
                    </a:cubicBezTo>
                    <a:cubicBezTo>
                      <a:pt x="972" y="249"/>
                      <a:pt x="925" y="203"/>
                      <a:pt x="919" y="178"/>
                    </a:cubicBezTo>
                    <a:cubicBezTo>
                      <a:pt x="913" y="153"/>
                      <a:pt x="918" y="127"/>
                      <a:pt x="929" y="122"/>
                    </a:cubicBezTo>
                    <a:cubicBezTo>
                      <a:pt x="940" y="117"/>
                      <a:pt x="959" y="123"/>
                      <a:pt x="987" y="148"/>
                    </a:cubicBezTo>
                    <a:cubicBezTo>
                      <a:pt x="1028" y="158"/>
                      <a:pt x="1070" y="330"/>
                      <a:pt x="1114" y="365"/>
                    </a:cubicBezTo>
                    <a:cubicBezTo>
                      <a:pt x="1158" y="400"/>
                      <a:pt x="1228" y="384"/>
                      <a:pt x="1251" y="357"/>
                    </a:cubicBezTo>
                    <a:cubicBezTo>
                      <a:pt x="1274" y="331"/>
                      <a:pt x="1252" y="247"/>
                      <a:pt x="1250" y="206"/>
                    </a:cubicBezTo>
                    <a:cubicBezTo>
                      <a:pt x="1254" y="160"/>
                      <a:pt x="1226" y="140"/>
                      <a:pt x="1277" y="82"/>
                    </a:cubicBezTo>
                    <a:cubicBezTo>
                      <a:pt x="1338" y="84"/>
                      <a:pt x="1382" y="173"/>
                      <a:pt x="1397" y="183"/>
                    </a:cubicBezTo>
                    <a:cubicBezTo>
                      <a:pt x="1437" y="122"/>
                      <a:pt x="1478" y="61"/>
                      <a:pt x="1518" y="0"/>
                    </a:cubicBezTo>
                    <a:cubicBezTo>
                      <a:pt x="1501" y="231"/>
                      <a:pt x="1448" y="1123"/>
                      <a:pt x="1224" y="1307"/>
                    </a:cubicBezTo>
                    <a:lnTo>
                      <a:pt x="174" y="1103"/>
                    </a:lnTo>
                    <a:cubicBezTo>
                      <a:pt x="0" y="1067"/>
                      <a:pt x="383" y="1131"/>
                      <a:pt x="428" y="1114"/>
                    </a:cubicBezTo>
                    <a:cubicBezTo>
                      <a:pt x="474" y="1098"/>
                      <a:pt x="437" y="1046"/>
                      <a:pt x="447" y="1004"/>
                    </a:cubicBezTo>
                    <a:cubicBezTo>
                      <a:pt x="458" y="962"/>
                      <a:pt x="493" y="882"/>
                      <a:pt x="491" y="861"/>
                    </a:cubicBezTo>
                    <a:cubicBezTo>
                      <a:pt x="522" y="812"/>
                      <a:pt x="330" y="866"/>
                      <a:pt x="363" y="811"/>
                    </a:cubicBezTo>
                    <a:cubicBezTo>
                      <a:pt x="349" y="698"/>
                      <a:pt x="487" y="728"/>
                      <a:pt x="498" y="720"/>
                    </a:cubicBezTo>
                    <a:cubicBezTo>
                      <a:pt x="506" y="664"/>
                      <a:pt x="386" y="644"/>
                      <a:pt x="410" y="475"/>
                    </a:cubicBezTo>
                    <a:cubicBezTo>
                      <a:pt x="548" y="480"/>
                      <a:pt x="484" y="563"/>
                      <a:pt x="517" y="597"/>
                    </a:cubicBezTo>
                    <a:cubicBezTo>
                      <a:pt x="524" y="739"/>
                      <a:pt x="609" y="698"/>
                      <a:pt x="617" y="695"/>
                    </a:cubicBezTo>
                    <a:cubicBezTo>
                      <a:pt x="633" y="667"/>
                      <a:pt x="584" y="605"/>
                      <a:pt x="600" y="577"/>
                    </a:cubicBezTo>
                    <a:cubicBezTo>
                      <a:pt x="629" y="558"/>
                      <a:pt x="658" y="555"/>
                      <a:pt x="689" y="570"/>
                    </a:cubicBezTo>
                    <a:cubicBezTo>
                      <a:pt x="714" y="577"/>
                      <a:pt x="699" y="608"/>
                      <a:pt x="715" y="625"/>
                    </a:cubicBezTo>
                    <a:cubicBezTo>
                      <a:pt x="731" y="642"/>
                      <a:pt x="775" y="674"/>
                      <a:pt x="788" y="67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9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7972422" y="2667000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8" name="Rectangle 207"/>
              <p:cNvSpPr/>
              <p:nvPr/>
            </p:nvSpPr>
            <p:spPr>
              <a:xfrm rot="16200000">
                <a:off x="6867522" y="3848100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59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cxnSp>
          <p:nvCxnSpPr>
            <p:cNvPr id="413" name="Straight Arrow Connector 412"/>
            <p:cNvCxnSpPr/>
            <p:nvPr/>
          </p:nvCxnSpPr>
          <p:spPr>
            <a:xfrm rot="5400000" flipH="1" flipV="1">
              <a:off x="2999027" y="4174966"/>
              <a:ext cx="2514600" cy="1588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Arrow Connector 413"/>
            <p:cNvCxnSpPr/>
            <p:nvPr/>
          </p:nvCxnSpPr>
          <p:spPr>
            <a:xfrm>
              <a:off x="4256327" y="5432266"/>
              <a:ext cx="2666206" cy="1588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TextBox 414"/>
            <p:cNvSpPr txBox="1"/>
            <p:nvPr/>
          </p:nvSpPr>
          <p:spPr>
            <a:xfrm rot="16200000">
              <a:off x="3607836" y="4061463"/>
              <a:ext cx="86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dirty="0" smtClean="0">
                  <a:solidFill>
                    <a:prstClr val="white">
                      <a:lumMod val="50000"/>
                    </a:prstClr>
                  </a:solidFill>
                  <a:latin typeface="Calibri"/>
                </a:rPr>
                <a:t>Weight</a:t>
              </a:r>
              <a:endParaRPr lang="en-US" dirty="0">
                <a:solidFill>
                  <a:prstClr val="white">
                    <a:lumMod val="50000"/>
                  </a:prstClr>
                </a:solidFill>
                <a:latin typeface="Calibri"/>
              </a:endParaRPr>
            </a:p>
          </p:txBody>
        </p:sp>
        <p:sp>
          <p:nvSpPr>
            <p:cNvPr id="416" name="TextBox 415"/>
            <p:cNvSpPr txBox="1"/>
            <p:nvPr/>
          </p:nvSpPr>
          <p:spPr>
            <a:xfrm>
              <a:off x="5093733" y="5402818"/>
              <a:ext cx="803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59"/>
              <a:r>
                <a:rPr lang="en-US" dirty="0" smtClean="0">
                  <a:solidFill>
                    <a:prstClr val="white">
                      <a:lumMod val="50000"/>
                    </a:prstClr>
                  </a:solidFill>
                  <a:latin typeface="Calibri"/>
                </a:rPr>
                <a:t>Height</a:t>
              </a:r>
              <a:endParaRPr lang="en-US" dirty="0">
                <a:solidFill>
                  <a:prstClr val="white">
                    <a:lumMod val="50000"/>
                  </a:prstClr>
                </a:solidFill>
                <a:latin typeface="Calibri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Training Data vs. Test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04" name="Oval 101"/>
          <p:cNvSpPr>
            <a:spLocks noChangeArrowheads="1"/>
          </p:cNvSpPr>
          <p:nvPr/>
        </p:nvSpPr>
        <p:spPr bwMode="auto">
          <a:xfrm>
            <a:off x="2022872" y="2918460"/>
            <a:ext cx="137160" cy="137160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5" name="Oval 101"/>
          <p:cNvSpPr>
            <a:spLocks noChangeArrowheads="1"/>
          </p:cNvSpPr>
          <p:nvPr/>
        </p:nvSpPr>
        <p:spPr bwMode="auto">
          <a:xfrm>
            <a:off x="5242322" y="2933700"/>
            <a:ext cx="137160" cy="137160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6" name="Oval 101"/>
          <p:cNvSpPr>
            <a:spLocks noChangeArrowheads="1"/>
          </p:cNvSpPr>
          <p:nvPr/>
        </p:nvSpPr>
        <p:spPr bwMode="auto">
          <a:xfrm>
            <a:off x="7315199" y="3707070"/>
            <a:ext cx="114300" cy="114300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25" tIns="45713" rIns="91425" bIns="45713" anchor="ctr"/>
          <a:lstStyle/>
          <a:p>
            <a:pPr defTabSz="914259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7" name="TextBox 406"/>
          <p:cNvSpPr txBox="1"/>
          <p:nvPr/>
        </p:nvSpPr>
        <p:spPr>
          <a:xfrm>
            <a:off x="7490460" y="3487764"/>
            <a:ext cx="1340481" cy="461665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US" sz="2400" dirty="0">
                <a:solidFill>
                  <a:prstClr val="black"/>
                </a:solidFill>
                <a:latin typeface="Calibri"/>
              </a:rPr>
              <a:t>Test data</a:t>
            </a:r>
          </a:p>
        </p:txBody>
      </p:sp>
    </p:spTree>
    <p:extLst>
      <p:ext uri="{BB962C8B-B14F-4D97-AF65-F5344CB8AC3E}">
        <p14:creationId xmlns:p14="http://schemas.microsoft.com/office/powerpoint/2010/main" val="3171882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" grpId="0" animBg="1"/>
      <p:bldP spid="405" grpId="0" animBg="1"/>
      <p:bldP spid="406" grpId="0" animBg="1"/>
      <p:bldP spid="40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Prediction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Given a decision tree, how do we assign label to a test point</a:t>
            </a:r>
          </a:p>
          <a:p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19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Training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Training error of a classifier f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						Training Data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What about test error? </a:t>
            </a:r>
          </a:p>
          <a:p>
            <a:pPr marL="0" indent="0">
              <a:buNone/>
            </a:pPr>
            <a:r>
              <a:rPr lang="en-US" sz="2400" dirty="0" smtClean="0"/>
              <a:t>	Can’t compute it.</a:t>
            </a:r>
          </a:p>
          <a:p>
            <a:r>
              <a:rPr lang="en-US" sz="2400" dirty="0" smtClean="0"/>
              <a:t>How can we know classifier is not </a:t>
            </a:r>
            <a:r>
              <a:rPr lang="en-US" sz="2400" dirty="0" err="1" smtClean="0"/>
              <a:t>overfitting</a:t>
            </a:r>
            <a:r>
              <a:rPr lang="en-US" sz="2400" dirty="0" smtClean="0"/>
              <a:t>?</a:t>
            </a:r>
            <a:endParaRPr lang="en-US" sz="20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Hold-out or Cross-validation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362200"/>
            <a:ext cx="2301394" cy="9906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223" y="2971800"/>
            <a:ext cx="1400977" cy="30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873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Hold-out method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1600200"/>
            <a:ext cx="8675122" cy="6155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Can </a:t>
            </a:r>
            <a:r>
              <a:rPr lang="en-US" sz="2400" dirty="0" smtClean="0"/>
              <a:t>judge </a:t>
            </a:r>
            <a:r>
              <a:rPr lang="en-US" sz="2400" dirty="0" smtClean="0"/>
              <a:t>test</a:t>
            </a:r>
            <a:r>
              <a:rPr lang="en-US" sz="2400" dirty="0" smtClean="0"/>
              <a:t> </a:t>
            </a:r>
            <a:r>
              <a:rPr lang="en-US" sz="2400" dirty="0" smtClean="0"/>
              <a:t>error by using an independent sample of data.</a:t>
            </a:r>
          </a:p>
          <a:p>
            <a:endParaRPr lang="en-US" sz="2400" dirty="0" smtClean="0"/>
          </a:p>
          <a:p>
            <a:pPr marL="342900" indent="-342900"/>
            <a:r>
              <a:rPr lang="en-US" sz="2400" u="sng" dirty="0" smtClean="0">
                <a:solidFill>
                  <a:srgbClr val="C00000"/>
                </a:solidFill>
                <a:latin typeface="Comic Sans MS" pitchFamily="66" charset="0"/>
              </a:rPr>
              <a:t>Hold – out procedure:</a:t>
            </a:r>
          </a:p>
          <a:p>
            <a:pPr marL="342900" indent="-342900"/>
            <a:r>
              <a:rPr lang="en-US" sz="1000" dirty="0" smtClean="0"/>
              <a:t>	</a:t>
            </a:r>
          </a:p>
          <a:p>
            <a:pPr marL="342900" indent="-342900"/>
            <a:r>
              <a:rPr lang="en-US" sz="2400" dirty="0" smtClean="0"/>
              <a:t>	n data points available</a:t>
            </a:r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	1) </a:t>
            </a:r>
            <a:r>
              <a:rPr lang="en-US" sz="2400" dirty="0" smtClean="0"/>
              <a:t>Randomly split </a:t>
            </a:r>
            <a:r>
              <a:rPr lang="en-US" sz="2400" dirty="0" smtClean="0"/>
              <a:t>into two </a:t>
            </a:r>
            <a:r>
              <a:rPr lang="en-US" sz="2400" dirty="0" smtClean="0"/>
              <a:t>sets (preserving label proportion):    </a:t>
            </a:r>
          </a:p>
          <a:p>
            <a:pPr marL="342900" indent="-342900"/>
            <a:r>
              <a:rPr lang="en-US" sz="2400" dirty="0"/>
              <a:t>	</a:t>
            </a:r>
            <a:r>
              <a:rPr lang="en-US" sz="2400" dirty="0" smtClean="0"/>
              <a:t>		</a:t>
            </a:r>
            <a:r>
              <a:rPr lang="en-US" sz="2400" dirty="0" smtClean="0"/>
              <a:t>Training </a:t>
            </a:r>
            <a:r>
              <a:rPr lang="en-US" sz="2400" dirty="0" smtClean="0"/>
              <a:t>dataset	    </a:t>
            </a:r>
            <a:r>
              <a:rPr lang="en-US" sz="2400" dirty="0" smtClean="0"/>
              <a:t>Validation/Hold-out </a:t>
            </a:r>
            <a:r>
              <a:rPr lang="en-US" sz="2400" dirty="0" smtClean="0"/>
              <a:t>dataset</a:t>
            </a:r>
          </a:p>
          <a:p>
            <a:pPr marL="342900" indent="-342900"/>
            <a:endParaRPr lang="en-US" sz="2400" dirty="0" smtClean="0"/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	     often m = n/2</a:t>
            </a:r>
          </a:p>
          <a:p>
            <a:pPr marL="342900" indent="-342900"/>
            <a:endParaRPr lang="en-US" sz="1000" dirty="0" smtClean="0"/>
          </a:p>
          <a:p>
            <a:pPr marL="342900" indent="-342900"/>
            <a:r>
              <a:rPr lang="en-US" sz="2400" dirty="0" smtClean="0"/>
              <a:t>	2) </a:t>
            </a:r>
            <a:r>
              <a:rPr lang="en-US" sz="2400" dirty="0" smtClean="0"/>
              <a:t>Train classifier on D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. Report error on validation dataset D</a:t>
            </a:r>
            <a:r>
              <a:rPr lang="en-US" sz="2400" baseline="-25000" dirty="0" smtClean="0"/>
              <a:t>V</a:t>
            </a:r>
            <a:r>
              <a:rPr lang="en-US" sz="2400" dirty="0" smtClean="0"/>
              <a:t>.</a:t>
            </a:r>
            <a:endParaRPr lang="en-US" sz="2400" baseline="-25000" dirty="0" smtClean="0"/>
          </a:p>
          <a:p>
            <a:pPr marL="342900" indent="-342900"/>
            <a:r>
              <a:rPr lang="en-US" sz="2400" dirty="0"/>
              <a:t>	</a:t>
            </a:r>
            <a:r>
              <a:rPr lang="en-US" sz="2400" dirty="0" smtClean="0"/>
              <a:t>     </a:t>
            </a:r>
            <a:r>
              <a:rPr lang="en-US" sz="2400" dirty="0" err="1" smtClean="0"/>
              <a:t>Overfitting</a:t>
            </a:r>
            <a:r>
              <a:rPr lang="en-US" sz="2400" dirty="0" smtClean="0"/>
              <a:t> if validation error is much larger than training error</a:t>
            </a:r>
            <a:endParaRPr lang="en-US" sz="2400" dirty="0" smtClean="0"/>
          </a:p>
          <a:p>
            <a:pPr marL="342900" indent="-342900"/>
            <a:endParaRPr lang="en-US" sz="2400" dirty="0" smtClean="0"/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	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133600" y="2849636"/>
            <a:ext cx="5771345" cy="2179564"/>
            <a:chOff x="2209800" y="2990401"/>
            <a:chExt cx="5771345" cy="2179564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62400" y="2990401"/>
              <a:ext cx="2235881" cy="522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09800" y="4587266"/>
              <a:ext cx="2360424" cy="582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81600" y="4594449"/>
              <a:ext cx="2799545" cy="575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650057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Training vs. Validation Error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93" y="1524000"/>
            <a:ext cx="895310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754363" y="5950803"/>
            <a:ext cx="60699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Training error </a:t>
            </a: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is no longer a </a:t>
            </a:r>
          </a:p>
          <a:p>
            <a:pPr algn="ctr"/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good indicator of </a:t>
            </a: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validation or </a:t>
            </a: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test error</a:t>
            </a: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endParaRPr lang="en-US" sz="2400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5257800" y="5486400"/>
            <a:ext cx="304800" cy="381000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05200" y="1657290"/>
            <a:ext cx="225587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fixed # training data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3733800"/>
            <a:ext cx="1620957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Training error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627826" y="2971800"/>
            <a:ext cx="1830374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Validation error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8054968" y="4705290"/>
            <a:ext cx="860432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Model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648093" y="1676400"/>
            <a:ext cx="1295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812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Hold-out method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5726" y="1600200"/>
            <a:ext cx="83334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Drawbacks:</a:t>
            </a:r>
            <a:r>
              <a:rPr lang="en-US" sz="2400" dirty="0" smtClean="0"/>
              <a:t> </a:t>
            </a:r>
          </a:p>
          <a:p>
            <a:pPr marL="342900" indent="-342900"/>
            <a:endParaRPr lang="en-US" sz="2400" dirty="0" smtClean="0"/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 smtClean="0"/>
              <a:t>May not have enough data to afford setting one subset aside for getting a sense of generalization abilities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 smtClean="0"/>
              <a:t>Validation error may be misleading (bad estimate of </a:t>
            </a:r>
            <a:r>
              <a:rPr lang="en-US" sz="2400" dirty="0" smtClean="0"/>
              <a:t>test </a:t>
            </a:r>
            <a:r>
              <a:rPr lang="en-US" sz="2400" dirty="0" smtClean="0"/>
              <a:t>error) if we get an “unfortunate” split</a:t>
            </a:r>
          </a:p>
          <a:p>
            <a:pPr marL="342900" indent="-342900"/>
            <a:endParaRPr lang="en-US" sz="24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/>
            <a:endParaRPr lang="en-US" sz="24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Limitations of hold-out can be overcome by a family of random sub-sampling methods at the expense of more computation.</a:t>
            </a:r>
          </a:p>
          <a:p>
            <a:pPr marL="342900" indent="-342900"/>
            <a:r>
              <a:rPr lang="en-US" sz="24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27127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1143000"/>
            <a:ext cx="86868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u="sng" dirty="0" smtClean="0">
                <a:solidFill>
                  <a:srgbClr val="C00000"/>
                </a:solidFill>
                <a:latin typeface="Comic Sans MS" pitchFamily="66" charset="0"/>
              </a:rPr>
              <a:t>K-fold cross-validation</a:t>
            </a:r>
          </a:p>
          <a:p>
            <a:pPr marL="342900" indent="-342900"/>
            <a:endParaRPr lang="en-US" sz="10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/>
            <a:r>
              <a:rPr lang="en-US" sz="2400" dirty="0" smtClean="0"/>
              <a:t>	Create K-fold partition of the dataset.</a:t>
            </a:r>
          </a:p>
          <a:p>
            <a:pPr marL="342900" indent="-342900"/>
            <a:r>
              <a:rPr lang="en-US" sz="2400" dirty="0" smtClean="0"/>
              <a:t>	</a:t>
            </a:r>
            <a:r>
              <a:rPr lang="en-US" sz="2400" dirty="0" smtClean="0"/>
              <a:t>Do K </a:t>
            </a:r>
            <a:r>
              <a:rPr lang="en-US" sz="2400" dirty="0" smtClean="0"/>
              <a:t>run</a:t>
            </a:r>
            <a:r>
              <a:rPr lang="en-US" sz="2400" dirty="0" smtClean="0"/>
              <a:t>s: train using K-1 partitions and calculate validation error on remaining partition (rotating validation partition on each run).</a:t>
            </a:r>
            <a:endParaRPr lang="en-US" sz="2400" dirty="0" smtClean="0"/>
          </a:p>
          <a:p>
            <a:pPr marL="342900" indent="-342900"/>
            <a:r>
              <a:rPr lang="en-US" sz="2400" dirty="0" smtClean="0"/>
              <a:t>    Report average validation error</a:t>
            </a:r>
            <a:endParaRPr lang="en-US" sz="2400" dirty="0"/>
          </a:p>
          <a:p>
            <a:pPr marL="342900" indent="-342900"/>
            <a:endParaRPr lang="en-US" sz="2400" dirty="0" smtClean="0"/>
          </a:p>
        </p:txBody>
      </p:sp>
      <p:grpSp>
        <p:nvGrpSpPr>
          <p:cNvPr id="22" name="Group 21"/>
          <p:cNvGrpSpPr/>
          <p:nvPr/>
        </p:nvGrpSpPr>
        <p:grpSpPr>
          <a:xfrm>
            <a:off x="1330919" y="3810000"/>
            <a:ext cx="7660681" cy="2971800"/>
            <a:chOff x="1330919" y="3657600"/>
            <a:chExt cx="7660681" cy="2971800"/>
          </a:xfrm>
        </p:grpSpPr>
        <p:sp>
          <p:nvSpPr>
            <p:cNvPr id="19" name="TextBox 18"/>
            <p:cNvSpPr txBox="1"/>
            <p:nvPr/>
          </p:nvSpPr>
          <p:spPr>
            <a:xfrm>
              <a:off x="7885913" y="3657600"/>
              <a:ext cx="11056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validation</a:t>
              </a:r>
              <a:endParaRPr lang="en-US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330919" y="3657600"/>
              <a:ext cx="6593881" cy="2971800"/>
              <a:chOff x="1330919" y="3657600"/>
              <a:chExt cx="6593881" cy="29718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6479806" y="4454104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806460" y="4428226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334125" y="4343400"/>
                <a:ext cx="7232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Run 1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334125" y="4953000"/>
                <a:ext cx="7232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Run 2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330919" y="6183868"/>
                <a:ext cx="7264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Run K</a:t>
                </a:r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477000" y="3657600"/>
                <a:ext cx="1524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772400" y="3657600"/>
                <a:ext cx="152400" cy="457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629400" y="3657600"/>
                <a:ext cx="906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training</a:t>
                </a:r>
                <a:endParaRPr lang="en-US" dirty="0"/>
              </a:p>
            </p:txBody>
          </p: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33600" y="3657600"/>
                <a:ext cx="4124325" cy="297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6239774" y="6019800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9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3969" y="1447800"/>
            <a:ext cx="833523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u="sng" dirty="0" smtClean="0">
                <a:solidFill>
                  <a:srgbClr val="C00000"/>
                </a:solidFill>
                <a:latin typeface="Comic Sans MS" pitchFamily="66" charset="0"/>
              </a:rPr>
              <a:t>Leave-one-out (LOO) cross-validation</a:t>
            </a:r>
          </a:p>
          <a:p>
            <a:pPr marL="342900" indent="-342900"/>
            <a:r>
              <a:rPr lang="en-US" sz="1000" dirty="0" smtClean="0"/>
              <a:t>	</a:t>
            </a:r>
            <a:endParaRPr lang="en-US" sz="10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/>
            <a:r>
              <a:rPr lang="en-US" sz="2400" dirty="0" smtClean="0"/>
              <a:t>	Special case of K-fold with K=n partitions </a:t>
            </a:r>
          </a:p>
          <a:p>
            <a:pPr marL="342900" indent="-342900"/>
            <a:r>
              <a:rPr lang="en-US" sz="2400" dirty="0" smtClean="0"/>
              <a:t>	Equivalently, train on n-1 </a:t>
            </a:r>
            <a:r>
              <a:rPr lang="en-US" sz="2400" dirty="0" smtClean="0"/>
              <a:t>sample</a:t>
            </a:r>
            <a:r>
              <a:rPr lang="en-US" sz="2400" dirty="0" smtClean="0"/>
              <a:t>s </a:t>
            </a:r>
            <a:r>
              <a:rPr lang="en-US" sz="2400" dirty="0" smtClean="0"/>
              <a:t>and validate on only one sample per run </a:t>
            </a:r>
            <a:r>
              <a:rPr lang="en-US" sz="2400" dirty="0" smtClean="0"/>
              <a:t>for </a:t>
            </a:r>
            <a:r>
              <a:rPr lang="en-US" sz="2400" dirty="0" smtClean="0"/>
              <a:t>n runs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8363" y="3581400"/>
            <a:ext cx="48672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6814870" y="5832896"/>
            <a:ext cx="27432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34125" y="41910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34125" y="47244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30919" y="618386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K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477000" y="3276600"/>
            <a:ext cx="152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772400" y="3276600"/>
            <a:ext cx="1524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629400" y="3276600"/>
            <a:ext cx="90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885913" y="3276600"/>
            <a:ext cx="110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validation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54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1186" y="1339096"/>
            <a:ext cx="863041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u="sng" dirty="0" smtClean="0">
                <a:solidFill>
                  <a:srgbClr val="C00000"/>
                </a:solidFill>
                <a:latin typeface="Comic Sans MS" pitchFamily="66" charset="0"/>
              </a:rPr>
              <a:t>Random </a:t>
            </a:r>
            <a:r>
              <a:rPr lang="en-US" sz="2400" u="sng" dirty="0" err="1" smtClean="0">
                <a:solidFill>
                  <a:srgbClr val="C00000"/>
                </a:solidFill>
                <a:latin typeface="Comic Sans MS" pitchFamily="66" charset="0"/>
              </a:rPr>
              <a:t>subsampling</a:t>
            </a:r>
            <a:endParaRPr lang="en-US" sz="24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/>
            <a:endParaRPr lang="en-US" sz="10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/>
            <a:r>
              <a:rPr lang="en-US" sz="2400" dirty="0" smtClean="0"/>
              <a:t>	Randomly subsample a fixed fraction </a:t>
            </a:r>
            <a:r>
              <a:rPr lang="en-US" sz="2400" i="1" dirty="0" err="1" smtClean="0"/>
              <a:t>αn</a:t>
            </a:r>
            <a:r>
              <a:rPr lang="en-US" sz="2400" i="1" dirty="0" smtClean="0"/>
              <a:t> </a:t>
            </a:r>
            <a:r>
              <a:rPr lang="en-US" sz="2400" dirty="0" smtClean="0"/>
              <a:t>(0&lt; </a:t>
            </a:r>
            <a:r>
              <a:rPr lang="en-US" sz="2400" i="1" dirty="0" smtClean="0"/>
              <a:t>α </a:t>
            </a:r>
            <a:r>
              <a:rPr lang="en-US" sz="2400" dirty="0" smtClean="0"/>
              <a:t>&lt;1)</a:t>
            </a:r>
            <a:r>
              <a:rPr lang="en-US" sz="2400" i="1" dirty="0" smtClean="0"/>
              <a:t> </a:t>
            </a:r>
            <a:r>
              <a:rPr lang="en-US" sz="2400" dirty="0" smtClean="0"/>
              <a:t>of the dataset for validation.</a:t>
            </a:r>
          </a:p>
          <a:p>
            <a:pPr marL="342900" indent="-342900"/>
            <a:r>
              <a:rPr lang="en-US" sz="2400" dirty="0" smtClean="0"/>
              <a:t>	</a:t>
            </a:r>
            <a:r>
              <a:rPr lang="en-US" sz="2400" dirty="0" smtClean="0"/>
              <a:t>Compute validation error </a:t>
            </a:r>
            <a:r>
              <a:rPr lang="en-US" sz="2400" dirty="0" smtClean="0"/>
              <a:t>with remaining data as training data.</a:t>
            </a:r>
          </a:p>
          <a:p>
            <a:pPr marL="342900" indent="-342900"/>
            <a:r>
              <a:rPr lang="en-US" sz="2400" dirty="0" smtClean="0"/>
              <a:t>	Repeat K </a:t>
            </a:r>
            <a:r>
              <a:rPr lang="en-US" sz="2400" dirty="0" smtClean="0"/>
              <a:t>times</a:t>
            </a:r>
          </a:p>
          <a:p>
            <a:pPr marL="342900" indent="-342900"/>
            <a:r>
              <a:rPr lang="en-US" sz="2400" dirty="0"/>
              <a:t> </a:t>
            </a:r>
            <a:r>
              <a:rPr lang="en-US" sz="2400" dirty="0" smtClean="0"/>
              <a:t>    Report average validation error</a:t>
            </a:r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1979" y="3933825"/>
            <a:ext cx="50577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479806" y="4682704"/>
            <a:ext cx="27432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6460" y="4656826"/>
            <a:ext cx="27432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04754" y="47244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04754" y="542186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04754" y="626006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K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477000" y="3505200"/>
            <a:ext cx="152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72400" y="3505200"/>
            <a:ext cx="1524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629400" y="3505200"/>
            <a:ext cx="90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885913" y="3505200"/>
            <a:ext cx="110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validation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10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Practical Issues in 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6200" y="1371600"/>
            <a:ext cx="9067800" cy="5201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How to decide the values for </a:t>
            </a:r>
            <a:r>
              <a:rPr lang="en-US" sz="2400" i="1" dirty="0" smtClean="0">
                <a:solidFill>
                  <a:srgbClr val="C00000"/>
                </a:solidFill>
                <a:latin typeface="Comic Sans MS" pitchFamily="66" charset="0"/>
              </a:rPr>
              <a:t>K </a:t>
            </a: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and </a:t>
            </a:r>
            <a:r>
              <a:rPr lang="en-US" sz="2400" i="1" dirty="0" smtClean="0">
                <a:solidFill>
                  <a:srgbClr val="C00000"/>
                </a:solidFill>
                <a:latin typeface="Comic Sans MS" pitchFamily="66" charset="0"/>
              </a:rPr>
              <a:t>α </a:t>
            </a: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?</a:t>
            </a:r>
          </a:p>
          <a:p>
            <a:endParaRPr lang="en-US" sz="1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    Large K</a:t>
            </a:r>
            <a:endParaRPr lang="en-US" sz="2400" b="1" dirty="0" smtClean="0"/>
          </a:p>
          <a:p>
            <a:r>
              <a:rPr lang="en-US" sz="2400" dirty="0" smtClean="0"/>
              <a:t>	+ </a:t>
            </a:r>
            <a:r>
              <a:rPr lang="en-US" sz="2400" dirty="0"/>
              <a:t>V</a:t>
            </a:r>
            <a:r>
              <a:rPr lang="en-US" sz="2400" dirty="0" smtClean="0"/>
              <a:t>alidation error can approximate test error well</a:t>
            </a:r>
            <a:endParaRPr lang="en-US" sz="2400" dirty="0" smtClean="0"/>
          </a:p>
          <a:p>
            <a:r>
              <a:rPr lang="en-US" sz="2400" dirty="0" smtClean="0"/>
              <a:t>	- </a:t>
            </a:r>
            <a:r>
              <a:rPr lang="en-US" sz="2400" dirty="0" smtClean="0"/>
              <a:t>Observed validation error will be unstable </a:t>
            </a:r>
            <a:r>
              <a:rPr lang="en-US" sz="2400" dirty="0" smtClean="0"/>
              <a:t>(few validation pts)</a:t>
            </a:r>
          </a:p>
          <a:p>
            <a:r>
              <a:rPr lang="en-US" sz="2400" dirty="0" smtClean="0"/>
              <a:t>	- The computational time will be very large as well (many </a:t>
            </a:r>
            <a:r>
              <a:rPr lang="en-US" sz="2400" dirty="0" smtClean="0"/>
              <a:t>	  	experiments</a:t>
            </a:r>
            <a:r>
              <a:rPr lang="en-US" sz="2400" dirty="0" smtClean="0"/>
              <a:t>)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Small K</a:t>
            </a:r>
          </a:p>
          <a:p>
            <a:r>
              <a:rPr lang="en-US" sz="2400" dirty="0" smtClean="0"/>
              <a:t>	+ The # experiments and, therefore, computation time are </a:t>
            </a:r>
            <a:r>
              <a:rPr lang="en-US" sz="2400" dirty="0" smtClean="0"/>
              <a:t>	reduced</a:t>
            </a:r>
            <a:endParaRPr lang="en-US" sz="2400" dirty="0" smtClean="0"/>
          </a:p>
          <a:p>
            <a:r>
              <a:rPr lang="en-US" sz="2400" dirty="0" smtClean="0"/>
              <a:t>	+ </a:t>
            </a:r>
            <a:r>
              <a:rPr lang="en-US" sz="2400" dirty="0" smtClean="0"/>
              <a:t>Observed validation error will be stable </a:t>
            </a:r>
            <a:r>
              <a:rPr lang="en-US" sz="2400" dirty="0" smtClean="0"/>
              <a:t>(many validation pts)</a:t>
            </a:r>
          </a:p>
          <a:p>
            <a:r>
              <a:rPr lang="en-US" sz="2400" dirty="0" smtClean="0"/>
              <a:t>	- </a:t>
            </a:r>
            <a:r>
              <a:rPr lang="en-US" sz="2400" dirty="0"/>
              <a:t>V</a:t>
            </a:r>
            <a:r>
              <a:rPr lang="en-US" sz="2400" dirty="0" smtClean="0"/>
              <a:t>alidation error cannot approximate test error well</a:t>
            </a:r>
            <a:endParaRPr lang="en-US" sz="2400" dirty="0" smtClean="0"/>
          </a:p>
          <a:p>
            <a:endParaRPr lang="en-US" sz="1000" dirty="0" smtClean="0"/>
          </a:p>
          <a:p>
            <a:r>
              <a:rPr lang="en-US" sz="2400" dirty="0" smtClean="0"/>
              <a:t>Common choice: K = 10, </a:t>
            </a:r>
            <a:r>
              <a:rPr lang="en-US" sz="2400" dirty="0" smtClean="0">
                <a:latin typeface="Symbol" pitchFamily="18" charset="2"/>
              </a:rPr>
              <a:t>a</a:t>
            </a:r>
            <a:r>
              <a:rPr lang="en-US" sz="2400" dirty="0" smtClean="0"/>
              <a:t> = 0.1 </a:t>
            </a:r>
            <a:r>
              <a:rPr lang="en-US" sz="2400" dirty="0" smtClean="0">
                <a:sym typeface="Wingdings" pitchFamily="2" charset="2"/>
              </a:rPr>
              <a:t>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04900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Model selection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9174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Effect of Model Complexity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895310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56143" y="6019800"/>
            <a:ext cx="8987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Can we select good models using hold-out or cross-validation?</a:t>
            </a:r>
            <a:endParaRPr lang="en-US" sz="2400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3733800"/>
            <a:ext cx="1620957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Training error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627826" y="2971800"/>
            <a:ext cx="1830374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Validation error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054968" y="4705290"/>
            <a:ext cx="860432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Model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05200" y="1657290"/>
            <a:ext cx="225587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fixed # training data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648093" y="1676400"/>
            <a:ext cx="1295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26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" name="Document" r:id="rId7" imgW="4651200" imgH="1576440" progId="Word.Document.8">
                  <p:embed/>
                </p:oleObj>
              </mc:Choice>
              <mc:Fallback>
                <p:oleObj name="Document" r:id="rId7" imgW="4651200" imgH="157644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47925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of Model Spaces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75213" y="1295400"/>
            <a:ext cx="8363987" cy="5386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Model Spaces with increasing complexity:</a:t>
            </a:r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Nearest-Neighbor classifiers with </a:t>
            </a:r>
            <a:r>
              <a:rPr lang="en-US" sz="2400" dirty="0" smtClean="0"/>
              <a:t>increasing </a:t>
            </a:r>
            <a:r>
              <a:rPr lang="en-US" sz="2400" dirty="0" smtClean="0"/>
              <a:t>neighborhood </a:t>
            </a:r>
            <a:r>
              <a:rPr lang="en-US" sz="2400" dirty="0" smtClean="0"/>
              <a:t>sizes k </a:t>
            </a:r>
            <a:r>
              <a:rPr lang="en-US" sz="2400" dirty="0" smtClean="0"/>
              <a:t>= 1,2,3,…</a:t>
            </a:r>
          </a:p>
          <a:p>
            <a:pPr lvl="3"/>
            <a:r>
              <a:rPr lang="en-US" sz="2400" dirty="0" smtClean="0"/>
              <a:t>Small neighborhood =&gt; Higher complexity</a:t>
            </a:r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Decision Trees with </a:t>
            </a:r>
            <a:r>
              <a:rPr lang="en-US" sz="2400" dirty="0" smtClean="0"/>
              <a:t>increasing depth </a:t>
            </a:r>
            <a:r>
              <a:rPr lang="en-US" sz="2400" dirty="0" smtClean="0"/>
              <a:t>k or with k leaves</a:t>
            </a:r>
          </a:p>
          <a:p>
            <a:pPr lvl="3"/>
            <a:r>
              <a:rPr lang="en-US" sz="2400" dirty="0" smtClean="0"/>
              <a:t>Higher depth/ More # leaves =&gt; Higher complexity</a:t>
            </a:r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</a:t>
            </a:r>
            <a:r>
              <a:rPr lang="en-US" sz="2400" dirty="0" smtClean="0"/>
              <a:t>Neural Networks with increasing layers or nodes per layer</a:t>
            </a:r>
          </a:p>
          <a:p>
            <a:pPr lvl="1"/>
            <a:r>
              <a:rPr lang="en-US" sz="2400" dirty="0"/>
              <a:t>	 </a:t>
            </a:r>
            <a:r>
              <a:rPr lang="en-US" sz="2400" dirty="0" smtClean="0"/>
              <a:t>      More layers/Nodes per layer =&gt; Higher complexity</a:t>
            </a:r>
          </a:p>
          <a:p>
            <a:pPr lvl="1"/>
            <a:endParaRPr lang="en-US" sz="1400" dirty="0"/>
          </a:p>
          <a:p>
            <a:pPr marL="0" lvl="1">
              <a:buFont typeface="Arial"/>
              <a:buChar char="•"/>
            </a:pPr>
            <a:r>
              <a:rPr lang="en-US" sz="2400" dirty="0" smtClean="0"/>
              <a:t>  MAP estimates with stronger priors (larger hyper-parameters </a:t>
            </a:r>
            <a:r>
              <a:rPr lang="en-US" sz="2400" dirty="0"/>
              <a:t>β</a:t>
            </a:r>
            <a:r>
              <a:rPr lang="en-US" sz="2400" baseline="-25000" dirty="0"/>
              <a:t>H</a:t>
            </a:r>
            <a:r>
              <a:rPr lang="en-US" sz="2400" dirty="0"/>
              <a:t>, </a:t>
            </a:r>
            <a:r>
              <a:rPr lang="en-US" sz="2400" dirty="0" smtClean="0"/>
              <a:t>β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 for Beta distribution or smaller variance for Gaussian prior)</a:t>
            </a:r>
          </a:p>
          <a:p>
            <a:pPr marL="0" lvl="1">
              <a:buFont typeface="Arial"/>
              <a:buChar char="•"/>
            </a:pPr>
            <a:endParaRPr lang="en-US" sz="2400" dirty="0" smtClean="0"/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How can we select the right complexity model ?</a:t>
            </a:r>
          </a:p>
        </p:txBody>
      </p:sp>
    </p:spTree>
    <p:extLst>
      <p:ext uri="{BB962C8B-B14F-4D97-AF65-F5344CB8AC3E}">
        <p14:creationId xmlns:p14="http://schemas.microsoft.com/office/powerpoint/2010/main" val="1678913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Train models of different complexities and evaluate their validation error using hold-out or cross-validation</a:t>
            </a:r>
          </a:p>
          <a:p>
            <a:endParaRPr lang="en-US" sz="2400" dirty="0"/>
          </a:p>
          <a:p>
            <a:r>
              <a:rPr lang="en-US" sz="2400" dirty="0" smtClean="0"/>
              <a:t>Pick model with smallest validation error </a:t>
            </a:r>
            <a:r>
              <a:rPr lang="en-US" sz="2400" dirty="0"/>
              <a:t>(</a:t>
            </a:r>
            <a:r>
              <a:rPr lang="en-US" sz="2400" dirty="0" smtClean="0"/>
              <a:t>averaged over different runs for cross-validation)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206375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selection using Hold-out/Cross-validation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9984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606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load </a:t>
            </a:r>
            <a:r>
              <a:rPr lang="en-US" sz="2000" dirty="0"/>
              <a:t>ionosphere</a:t>
            </a:r>
          </a:p>
          <a:p>
            <a:pPr marL="0" indent="0">
              <a:buNone/>
            </a:pPr>
            <a:r>
              <a:rPr lang="en-US" sz="2000" dirty="0" smtClean="0"/>
              <a:t>% UCI dataset</a:t>
            </a:r>
          </a:p>
          <a:p>
            <a:pPr marL="0" indent="0">
              <a:buNone/>
            </a:pPr>
            <a:r>
              <a:rPr lang="en-US" sz="2000" dirty="0" smtClean="0"/>
              <a:t>% 34 </a:t>
            </a:r>
            <a:r>
              <a:rPr lang="en-US" sz="2000" dirty="0"/>
              <a:t>features, 351 </a:t>
            </a:r>
            <a:r>
              <a:rPr lang="en-US" sz="2000" dirty="0" smtClean="0"/>
              <a:t>samples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% binary </a:t>
            </a:r>
            <a:r>
              <a:rPr lang="en-US" sz="2000" dirty="0"/>
              <a:t>classification</a:t>
            </a:r>
          </a:p>
          <a:p>
            <a:pPr marL="0" indent="0">
              <a:buNone/>
            </a:pPr>
            <a:r>
              <a:rPr lang="en-US" sz="2000" dirty="0" err="1"/>
              <a:t>r</a:t>
            </a:r>
            <a:r>
              <a:rPr lang="en-US" sz="2000" dirty="0" err="1" smtClean="0"/>
              <a:t>ng</a:t>
            </a:r>
            <a:r>
              <a:rPr lang="en-US" sz="2000" dirty="0" smtClean="0"/>
              <a:t>(100)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%</a:t>
            </a:r>
            <a:r>
              <a:rPr lang="en-US" sz="2000" dirty="0" err="1"/>
              <a:t>Defaulty</a:t>
            </a:r>
            <a:r>
              <a:rPr lang="en-US" sz="2000" dirty="0"/>
              <a:t> </a:t>
            </a:r>
            <a:r>
              <a:rPr lang="en-US" sz="2000" dirty="0" err="1"/>
              <a:t>MinLeafSize</a:t>
            </a:r>
            <a:r>
              <a:rPr lang="en-US" sz="2000" dirty="0"/>
              <a:t> = 1</a:t>
            </a:r>
          </a:p>
          <a:p>
            <a:pPr marL="0" indent="0">
              <a:buNone/>
            </a:pPr>
            <a:r>
              <a:rPr lang="en-US" sz="2000" dirty="0" err="1"/>
              <a:t>tc</a:t>
            </a:r>
            <a:r>
              <a:rPr lang="en-US" sz="2000" dirty="0"/>
              <a:t> = </a:t>
            </a:r>
            <a:r>
              <a:rPr lang="en-US" sz="2000" dirty="0" err="1"/>
              <a:t>fitctree</a:t>
            </a:r>
            <a:r>
              <a:rPr lang="en-US" sz="2000" dirty="0"/>
              <a:t>(X,Y);</a:t>
            </a:r>
          </a:p>
          <a:p>
            <a:pPr marL="0" indent="0">
              <a:buNone/>
            </a:pPr>
            <a:r>
              <a:rPr lang="en-US" sz="2000" dirty="0" err="1"/>
              <a:t>cvmodel</a:t>
            </a:r>
            <a:r>
              <a:rPr lang="en-US" sz="2000" dirty="0"/>
              <a:t> = </a:t>
            </a:r>
            <a:r>
              <a:rPr lang="en-US" sz="2000" dirty="0" err="1"/>
              <a:t>crossval</a:t>
            </a:r>
            <a:r>
              <a:rPr lang="en-US" sz="2000" dirty="0"/>
              <a:t>(</a:t>
            </a:r>
            <a:r>
              <a:rPr lang="en-US" sz="2000" dirty="0" err="1"/>
              <a:t>tc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r>
              <a:rPr lang="en-US" sz="2000" dirty="0"/>
              <a:t>view(</a:t>
            </a:r>
            <a:r>
              <a:rPr lang="en-US" sz="2000" dirty="0" err="1"/>
              <a:t>cvmodel.Trained</a:t>
            </a:r>
            <a:r>
              <a:rPr lang="en-US" sz="2000" dirty="0"/>
              <a:t>{1},'</a:t>
            </a:r>
            <a:r>
              <a:rPr lang="en-US" sz="2000" dirty="0" err="1"/>
              <a:t>Mode','graph</a:t>
            </a:r>
            <a:r>
              <a:rPr lang="en-US" sz="2000" dirty="0"/>
              <a:t>')</a:t>
            </a:r>
          </a:p>
          <a:p>
            <a:pPr marL="0" indent="0">
              <a:buNone/>
            </a:pPr>
            <a:r>
              <a:rPr lang="en-US" sz="2000" dirty="0" err="1"/>
              <a:t>kfoldLoss</a:t>
            </a:r>
            <a:r>
              <a:rPr lang="en-US" sz="2000" dirty="0"/>
              <a:t>(</a:t>
            </a:r>
            <a:r>
              <a:rPr lang="en-US" sz="2000" dirty="0" err="1" smtClean="0"/>
              <a:t>cvmodel</a:t>
            </a:r>
            <a:r>
              <a:rPr lang="en-US" sz="20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0" y="5638800"/>
            <a:ext cx="33792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Validation error </a:t>
            </a:r>
            <a:r>
              <a:rPr lang="en-US" sz="2400" dirty="0">
                <a:solidFill>
                  <a:srgbClr val="0000FF"/>
                </a:solidFill>
              </a:rPr>
              <a:t>=  0.1254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-304800"/>
            <a:ext cx="6823268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97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606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load </a:t>
            </a:r>
            <a:r>
              <a:rPr lang="en-US" sz="2000" dirty="0"/>
              <a:t>ionosphere</a:t>
            </a:r>
          </a:p>
          <a:p>
            <a:pPr marL="0" indent="0">
              <a:buNone/>
            </a:pPr>
            <a:r>
              <a:rPr lang="en-US" sz="2000" dirty="0" smtClean="0"/>
              <a:t>% UCI dataset</a:t>
            </a:r>
          </a:p>
          <a:p>
            <a:pPr marL="0" indent="0">
              <a:buNone/>
            </a:pPr>
            <a:r>
              <a:rPr lang="en-US" sz="2000" dirty="0" smtClean="0"/>
              <a:t>% 34 </a:t>
            </a:r>
            <a:r>
              <a:rPr lang="en-US" sz="2000" dirty="0"/>
              <a:t>features, 351 </a:t>
            </a:r>
            <a:r>
              <a:rPr lang="en-US" sz="2000" dirty="0" smtClean="0"/>
              <a:t>samples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% binary </a:t>
            </a:r>
            <a:r>
              <a:rPr lang="en-US" sz="2000" dirty="0"/>
              <a:t>classification</a:t>
            </a:r>
          </a:p>
          <a:p>
            <a:pPr marL="0" indent="0">
              <a:buNone/>
            </a:pPr>
            <a:r>
              <a:rPr lang="en-US" sz="2000" dirty="0" err="1"/>
              <a:t>rng</a:t>
            </a:r>
            <a:r>
              <a:rPr lang="en-US" sz="2000" dirty="0"/>
              <a:t>(100)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%</a:t>
            </a:r>
            <a:r>
              <a:rPr lang="en-US" sz="2000" dirty="0" err="1"/>
              <a:t>Defaulty</a:t>
            </a:r>
            <a:r>
              <a:rPr lang="en-US" sz="2000" dirty="0"/>
              <a:t> </a:t>
            </a:r>
            <a:r>
              <a:rPr lang="en-US" sz="2000" dirty="0" err="1"/>
              <a:t>MinLeafSize</a:t>
            </a:r>
            <a:r>
              <a:rPr lang="en-US" sz="2000" dirty="0"/>
              <a:t> = </a:t>
            </a:r>
            <a:r>
              <a:rPr lang="en-US" sz="2000" dirty="0" smtClean="0"/>
              <a:t>1</a:t>
            </a: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tc</a:t>
            </a:r>
            <a:r>
              <a:rPr lang="en-US" sz="2000" dirty="0"/>
              <a:t> = </a:t>
            </a:r>
            <a:r>
              <a:rPr lang="en-US" sz="2000" dirty="0" err="1"/>
              <a:t>fitctree</a:t>
            </a:r>
            <a:r>
              <a:rPr lang="en-US" sz="2000" dirty="0"/>
              <a:t>(X,</a:t>
            </a:r>
            <a:r>
              <a:rPr lang="en-US" sz="2000" dirty="0" smtClean="0"/>
              <a:t>Y,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3333FF"/>
                </a:solidFill>
              </a:rPr>
              <a:t>'</a:t>
            </a:r>
            <a:r>
              <a:rPr lang="en-US" sz="2000" dirty="0" smtClean="0">
                <a:solidFill>
                  <a:srgbClr val="3333FF"/>
                </a:solidFill>
              </a:rPr>
              <a:t>MinLeafSize’,</a:t>
            </a:r>
            <a:r>
              <a:rPr lang="en-US" sz="2000" dirty="0">
                <a:solidFill>
                  <a:srgbClr val="3333FF"/>
                </a:solidFill>
              </a:rPr>
              <a:t>2</a:t>
            </a:r>
            <a:r>
              <a:rPr lang="en-US" sz="2000" dirty="0" smtClean="0"/>
              <a:t>)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 err="1"/>
              <a:t>cvmodel</a:t>
            </a:r>
            <a:r>
              <a:rPr lang="en-US" sz="2000" dirty="0"/>
              <a:t> = </a:t>
            </a:r>
            <a:r>
              <a:rPr lang="en-US" sz="2000" dirty="0" err="1"/>
              <a:t>crossval</a:t>
            </a:r>
            <a:r>
              <a:rPr lang="en-US" sz="2000" dirty="0"/>
              <a:t>(</a:t>
            </a:r>
            <a:r>
              <a:rPr lang="en-US" sz="2000" dirty="0" err="1"/>
              <a:t>tc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r>
              <a:rPr lang="en-US" sz="2000" dirty="0"/>
              <a:t>view(</a:t>
            </a:r>
            <a:r>
              <a:rPr lang="en-US" sz="2000" dirty="0" err="1"/>
              <a:t>cvmodel.Trained</a:t>
            </a:r>
            <a:r>
              <a:rPr lang="en-US" sz="2000" dirty="0"/>
              <a:t>{1},'</a:t>
            </a:r>
            <a:r>
              <a:rPr lang="en-US" sz="2000" dirty="0" err="1"/>
              <a:t>Mode','graph</a:t>
            </a:r>
            <a:r>
              <a:rPr lang="en-US" sz="2000" dirty="0"/>
              <a:t>')</a:t>
            </a:r>
          </a:p>
          <a:p>
            <a:pPr marL="0" indent="0">
              <a:buNone/>
            </a:pPr>
            <a:r>
              <a:rPr lang="en-US" sz="2000" dirty="0" err="1"/>
              <a:t>kfoldLoss</a:t>
            </a:r>
            <a:r>
              <a:rPr lang="en-US" sz="2000" dirty="0"/>
              <a:t>(</a:t>
            </a:r>
            <a:r>
              <a:rPr lang="en-US" sz="2000" dirty="0" err="1" smtClean="0"/>
              <a:t>cvmodel</a:t>
            </a:r>
            <a:r>
              <a:rPr lang="en-US" sz="20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0" y="5638800"/>
            <a:ext cx="330962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Validation error </a:t>
            </a:r>
            <a:r>
              <a:rPr lang="en-US" sz="2400" dirty="0">
                <a:solidFill>
                  <a:srgbClr val="0000FF"/>
                </a:solidFill>
              </a:rPr>
              <a:t>= 0.1168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-320290"/>
            <a:ext cx="6826813" cy="58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636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606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load </a:t>
            </a:r>
            <a:r>
              <a:rPr lang="en-US" sz="2000" dirty="0"/>
              <a:t>ionosphere</a:t>
            </a:r>
          </a:p>
          <a:p>
            <a:pPr marL="0" indent="0">
              <a:buNone/>
            </a:pPr>
            <a:r>
              <a:rPr lang="en-US" sz="2000" dirty="0" smtClean="0"/>
              <a:t>% UCI dataset</a:t>
            </a:r>
          </a:p>
          <a:p>
            <a:pPr marL="0" indent="0">
              <a:buNone/>
            </a:pPr>
            <a:r>
              <a:rPr lang="en-US" sz="2000" dirty="0" smtClean="0"/>
              <a:t>% 34 </a:t>
            </a:r>
            <a:r>
              <a:rPr lang="en-US" sz="2000" dirty="0"/>
              <a:t>features, 351 </a:t>
            </a:r>
            <a:r>
              <a:rPr lang="en-US" sz="2000" dirty="0" smtClean="0"/>
              <a:t>samples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% binary </a:t>
            </a:r>
            <a:r>
              <a:rPr lang="en-US" sz="2000" dirty="0"/>
              <a:t>classification</a:t>
            </a:r>
          </a:p>
          <a:p>
            <a:pPr marL="0" indent="0">
              <a:buNone/>
            </a:pPr>
            <a:r>
              <a:rPr lang="en-US" sz="2000" dirty="0" err="1"/>
              <a:t>rng</a:t>
            </a:r>
            <a:r>
              <a:rPr lang="en-US" sz="2000" dirty="0"/>
              <a:t>(100)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%</a:t>
            </a:r>
            <a:r>
              <a:rPr lang="en-US" sz="2000" dirty="0" err="1"/>
              <a:t>Defaulty</a:t>
            </a:r>
            <a:r>
              <a:rPr lang="en-US" sz="2000" dirty="0"/>
              <a:t> </a:t>
            </a:r>
            <a:r>
              <a:rPr lang="en-US" sz="2000" dirty="0" err="1"/>
              <a:t>MinLeafSize</a:t>
            </a:r>
            <a:r>
              <a:rPr lang="en-US" sz="2000" dirty="0"/>
              <a:t> = </a:t>
            </a:r>
            <a:r>
              <a:rPr lang="en-US" sz="2000" dirty="0" smtClean="0"/>
              <a:t>1</a:t>
            </a: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tc</a:t>
            </a:r>
            <a:r>
              <a:rPr lang="en-US" sz="2000" dirty="0"/>
              <a:t> = </a:t>
            </a:r>
            <a:r>
              <a:rPr lang="en-US" sz="2000" dirty="0" err="1"/>
              <a:t>fitctree</a:t>
            </a:r>
            <a:r>
              <a:rPr lang="en-US" sz="2000" dirty="0"/>
              <a:t>(X,</a:t>
            </a:r>
            <a:r>
              <a:rPr lang="en-US" sz="2000" dirty="0" smtClean="0"/>
              <a:t>Y,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00FF"/>
                </a:solidFill>
              </a:rPr>
              <a:t>'MinLeafSize',</a:t>
            </a:r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dirty="0" smtClean="0"/>
              <a:t>)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 err="1"/>
              <a:t>cvmodel</a:t>
            </a:r>
            <a:r>
              <a:rPr lang="en-US" sz="2000" dirty="0"/>
              <a:t> = </a:t>
            </a:r>
            <a:r>
              <a:rPr lang="en-US" sz="2000" dirty="0" err="1"/>
              <a:t>crossval</a:t>
            </a:r>
            <a:r>
              <a:rPr lang="en-US" sz="2000" dirty="0"/>
              <a:t>(</a:t>
            </a:r>
            <a:r>
              <a:rPr lang="en-US" sz="2000" dirty="0" err="1"/>
              <a:t>tc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r>
              <a:rPr lang="en-US" sz="2000" dirty="0"/>
              <a:t>view(</a:t>
            </a:r>
            <a:r>
              <a:rPr lang="en-US" sz="2000" dirty="0" err="1"/>
              <a:t>cvmodel.Trained</a:t>
            </a:r>
            <a:r>
              <a:rPr lang="en-US" sz="2000" dirty="0"/>
              <a:t>{1},'</a:t>
            </a:r>
            <a:r>
              <a:rPr lang="en-US" sz="2000" dirty="0" err="1"/>
              <a:t>Mode','graph</a:t>
            </a:r>
            <a:r>
              <a:rPr lang="en-US" sz="2000" dirty="0"/>
              <a:t>')</a:t>
            </a:r>
          </a:p>
          <a:p>
            <a:pPr marL="0" indent="0">
              <a:buNone/>
            </a:pPr>
            <a:r>
              <a:rPr lang="en-US" sz="2000" dirty="0" err="1"/>
              <a:t>kfoldLoss</a:t>
            </a:r>
            <a:r>
              <a:rPr lang="en-US" sz="2000" dirty="0"/>
              <a:t>(</a:t>
            </a:r>
            <a:r>
              <a:rPr lang="en-US" sz="2000" dirty="0" err="1" smtClean="0"/>
              <a:t>cvmodel</a:t>
            </a:r>
            <a:r>
              <a:rPr lang="en-US" sz="20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0" y="5638800"/>
            <a:ext cx="330962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Validation error </a:t>
            </a:r>
            <a:r>
              <a:rPr lang="en-US" sz="2400" dirty="0">
                <a:solidFill>
                  <a:srgbClr val="0000FF"/>
                </a:solidFill>
              </a:rPr>
              <a:t>= 0.1339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712" y="-303551"/>
            <a:ext cx="6826813" cy="58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686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0"/>
            <a:ext cx="895310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05200" y="1657290"/>
            <a:ext cx="225587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fixed # training data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627826" y="2971800"/>
            <a:ext cx="1830374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Validation error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648093" y="1676400"/>
            <a:ext cx="1295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00800" y="5862935"/>
            <a:ext cx="1916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3333FF"/>
                </a:solidFill>
              </a:rPr>
              <a:t>MinLeafSize</a:t>
            </a:r>
            <a:r>
              <a:rPr lang="en-US" sz="2400" dirty="0" smtClean="0">
                <a:solidFill>
                  <a:srgbClr val="3333FF"/>
                </a:solidFill>
              </a:rPr>
              <a:t> 1</a:t>
            </a:r>
            <a:endParaRPr lang="en-US" sz="2400" dirty="0">
              <a:solidFill>
                <a:srgbClr val="3333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3440" y="5867400"/>
            <a:ext cx="1916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3333FF"/>
                </a:solidFill>
              </a:rPr>
              <a:t>MinLeafSize</a:t>
            </a:r>
            <a:r>
              <a:rPr lang="en-US" sz="2400" dirty="0" smtClean="0">
                <a:solidFill>
                  <a:srgbClr val="3333FF"/>
                </a:solidFill>
              </a:rPr>
              <a:t> 2</a:t>
            </a:r>
            <a:endParaRPr lang="en-US" sz="2400" dirty="0">
              <a:solidFill>
                <a:srgbClr val="3333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5867400"/>
            <a:ext cx="2072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3333FF"/>
                </a:solidFill>
              </a:rPr>
              <a:t>MinLeafSize</a:t>
            </a:r>
            <a:r>
              <a:rPr lang="en-US" sz="2400" dirty="0" smtClean="0">
                <a:solidFill>
                  <a:srgbClr val="3333FF"/>
                </a:solidFill>
              </a:rPr>
              <a:t> 10</a:t>
            </a:r>
            <a:endParaRPr lang="en-US" sz="2400" dirty="0">
              <a:solidFill>
                <a:srgbClr val="3333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7000" y="2586335"/>
            <a:ext cx="104387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0.1254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277" y="3276600"/>
            <a:ext cx="10423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0.1168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0800" y="2286000"/>
            <a:ext cx="10423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0.1339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3733800"/>
            <a:ext cx="1620957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Training error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1564930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2350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Hold-out method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1600200"/>
            <a:ext cx="8370050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Can </a:t>
            </a:r>
            <a:r>
              <a:rPr lang="en-US" sz="2400" dirty="0" smtClean="0"/>
              <a:t>judge </a:t>
            </a:r>
            <a:r>
              <a:rPr lang="en-US" sz="2400" dirty="0" smtClean="0"/>
              <a:t>test</a:t>
            </a:r>
            <a:r>
              <a:rPr lang="en-US" sz="2400" dirty="0" smtClean="0"/>
              <a:t> </a:t>
            </a:r>
            <a:r>
              <a:rPr lang="en-US" sz="2400" dirty="0" smtClean="0"/>
              <a:t>error by using an independent sample of data.</a:t>
            </a:r>
          </a:p>
          <a:p>
            <a:endParaRPr lang="en-US" sz="2400" dirty="0" smtClean="0"/>
          </a:p>
          <a:p>
            <a:pPr marL="342900" indent="-342900"/>
            <a:r>
              <a:rPr lang="en-US" sz="2400" u="sng" dirty="0" smtClean="0">
                <a:solidFill>
                  <a:srgbClr val="C00000"/>
                </a:solidFill>
                <a:latin typeface="Comic Sans MS" pitchFamily="66" charset="0"/>
              </a:rPr>
              <a:t>Hold – out procedure:</a:t>
            </a:r>
          </a:p>
          <a:p>
            <a:pPr marL="342900" indent="-342900"/>
            <a:r>
              <a:rPr lang="en-US" sz="1000" dirty="0" smtClean="0"/>
              <a:t>	</a:t>
            </a:r>
          </a:p>
          <a:p>
            <a:pPr marL="342900" indent="-342900"/>
            <a:r>
              <a:rPr lang="en-US" sz="2400" dirty="0" smtClean="0"/>
              <a:t>	n data points available</a:t>
            </a:r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	1) </a:t>
            </a:r>
            <a:r>
              <a:rPr lang="en-US" sz="2400" dirty="0" smtClean="0"/>
              <a:t>Randomly split </a:t>
            </a:r>
            <a:r>
              <a:rPr lang="en-US" sz="2400" dirty="0" smtClean="0"/>
              <a:t>into two </a:t>
            </a:r>
            <a:r>
              <a:rPr lang="en-US" sz="2400" dirty="0" smtClean="0"/>
              <a:t>sets (preserving label proportion):    </a:t>
            </a:r>
          </a:p>
          <a:p>
            <a:pPr marL="342900" indent="-342900"/>
            <a:r>
              <a:rPr lang="en-US" sz="2400" dirty="0"/>
              <a:t>	</a:t>
            </a:r>
            <a:r>
              <a:rPr lang="en-US" sz="2400" dirty="0" smtClean="0"/>
              <a:t>		</a:t>
            </a:r>
            <a:r>
              <a:rPr lang="en-US" sz="2400" dirty="0" smtClean="0"/>
              <a:t>Training </a:t>
            </a:r>
            <a:r>
              <a:rPr lang="en-US" sz="2400" dirty="0" smtClean="0"/>
              <a:t>dataset	    </a:t>
            </a:r>
            <a:r>
              <a:rPr lang="en-US" sz="2400" dirty="0" smtClean="0"/>
              <a:t>Validation </a:t>
            </a:r>
            <a:r>
              <a:rPr lang="en-US" sz="2400" dirty="0" smtClean="0"/>
              <a:t>dataset</a:t>
            </a:r>
          </a:p>
          <a:p>
            <a:pPr marL="342900" indent="-342900"/>
            <a:endParaRPr lang="en-US" sz="2400" dirty="0" smtClean="0"/>
          </a:p>
          <a:p>
            <a:pPr marL="342900" indent="-342900"/>
            <a:endParaRPr lang="en-US" sz="2400" dirty="0" smtClean="0"/>
          </a:p>
          <a:p>
            <a:pPr marL="342900" indent="-342900"/>
            <a:endParaRPr lang="en-US" sz="2400" dirty="0" smtClean="0"/>
          </a:p>
          <a:p>
            <a:pPr marL="342900" indent="-342900"/>
            <a:endParaRPr lang="en-US" sz="1000" dirty="0" smtClean="0"/>
          </a:p>
          <a:p>
            <a:pPr marL="342900" indent="-342900"/>
            <a:endParaRPr lang="en-US" sz="1000" dirty="0" smtClean="0"/>
          </a:p>
          <a:p>
            <a:pPr marL="342900" indent="-342900"/>
            <a:r>
              <a:rPr lang="en-US" sz="2400" dirty="0" smtClean="0"/>
              <a:t>	2) </a:t>
            </a:r>
            <a:r>
              <a:rPr lang="en-US" sz="2400" dirty="0" smtClean="0"/>
              <a:t>Train models of different complexities using training dataset</a:t>
            </a:r>
          </a:p>
          <a:p>
            <a:pPr marL="342900" indent="-342900"/>
            <a:r>
              <a:rPr lang="en-US" sz="2400" dirty="0" smtClean="0"/>
              <a:t>     3) Pick model with smallest validation error</a:t>
            </a:r>
            <a:endParaRPr lang="en-US" sz="24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2133600" y="2849636"/>
            <a:ext cx="6553200" cy="2865364"/>
            <a:chOff x="2209800" y="2990401"/>
            <a:chExt cx="6553200" cy="2865364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62400" y="2990401"/>
              <a:ext cx="2235881" cy="522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09800" y="4587266"/>
              <a:ext cx="2360424" cy="582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81600" y="4594449"/>
              <a:ext cx="2799545" cy="575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6324600" y="5147879"/>
              <a:ext cx="2438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  <a:latin typeface="Comic Sans MS" pitchFamily="66" charset="0"/>
                </a:rPr>
                <a:t>Also called hold-out dataset</a:t>
              </a:r>
              <a:endParaRPr lang="en-US" sz="2000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0780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143000"/>
            <a:ext cx="81534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u="sng" dirty="0" smtClean="0">
                <a:solidFill>
                  <a:srgbClr val="C00000"/>
                </a:solidFill>
                <a:latin typeface="Comic Sans MS" pitchFamily="66" charset="0"/>
              </a:rPr>
              <a:t>K-fold cross-validation</a:t>
            </a:r>
          </a:p>
          <a:p>
            <a:pPr marL="342900" indent="-342900"/>
            <a:endParaRPr lang="en-US" sz="10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/>
            <a:r>
              <a:rPr lang="en-US" sz="2400" dirty="0" smtClean="0"/>
              <a:t>	Create K-fold partition of the dataset.</a:t>
            </a:r>
          </a:p>
          <a:p>
            <a:pPr marL="342900" indent="-342900"/>
            <a:r>
              <a:rPr lang="en-US" sz="2400" dirty="0" smtClean="0"/>
              <a:t>	U</a:t>
            </a:r>
            <a:r>
              <a:rPr lang="en-US" sz="2400" dirty="0" smtClean="0"/>
              <a:t>sing </a:t>
            </a:r>
            <a:r>
              <a:rPr lang="en-US" sz="2400" dirty="0"/>
              <a:t>one partition as validation and </a:t>
            </a:r>
            <a:r>
              <a:rPr lang="en-US" sz="2400" dirty="0" smtClean="0"/>
              <a:t>rest </a:t>
            </a:r>
            <a:r>
              <a:rPr lang="en-US" sz="2400" dirty="0"/>
              <a:t>K-1 as training </a:t>
            </a:r>
            <a:r>
              <a:rPr lang="en-US" sz="2400" dirty="0" smtClean="0"/>
              <a:t>datasets, train models of different complexities</a:t>
            </a:r>
          </a:p>
          <a:p>
            <a:pPr marL="342900" indent="-342900"/>
            <a:r>
              <a:rPr lang="en-US" sz="2400" dirty="0" smtClean="0"/>
              <a:t>	Repeat for all K partitions</a:t>
            </a:r>
          </a:p>
          <a:p>
            <a:pPr marL="342900" indent="-342900"/>
            <a:r>
              <a:rPr lang="en-US" sz="2400" dirty="0" smtClean="0"/>
              <a:t>	Pick the model with smallest average validation error</a:t>
            </a:r>
          </a:p>
          <a:p>
            <a:pPr marL="342900" indent="-342900"/>
            <a:r>
              <a:rPr lang="en-US" sz="2400" dirty="0" smtClean="0"/>
              <a:t>	</a:t>
            </a:r>
            <a:endParaRPr lang="en-US" sz="2400" dirty="0" smtClean="0"/>
          </a:p>
        </p:txBody>
      </p:sp>
      <p:grpSp>
        <p:nvGrpSpPr>
          <p:cNvPr id="22" name="Group 21"/>
          <p:cNvGrpSpPr/>
          <p:nvPr/>
        </p:nvGrpSpPr>
        <p:grpSpPr>
          <a:xfrm>
            <a:off x="1330919" y="3733800"/>
            <a:ext cx="7660681" cy="3048000"/>
            <a:chOff x="1330919" y="3581400"/>
            <a:chExt cx="7660681" cy="3048000"/>
          </a:xfrm>
        </p:grpSpPr>
        <p:sp>
          <p:nvSpPr>
            <p:cNvPr id="19" name="TextBox 18"/>
            <p:cNvSpPr txBox="1"/>
            <p:nvPr/>
          </p:nvSpPr>
          <p:spPr>
            <a:xfrm>
              <a:off x="7885913" y="3581400"/>
              <a:ext cx="11056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validation</a:t>
              </a:r>
              <a:endParaRPr lang="en-US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330919" y="3581400"/>
              <a:ext cx="6593881" cy="3048000"/>
              <a:chOff x="1330919" y="3581400"/>
              <a:chExt cx="6593881" cy="30480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6479806" y="4454104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806460" y="4428226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334125" y="4343400"/>
                <a:ext cx="7232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Run 1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334125" y="4953000"/>
                <a:ext cx="7232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Run 2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330919" y="6183868"/>
                <a:ext cx="7264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Run K</a:t>
                </a:r>
                <a:endParaRPr lang="en-US" dirty="0"/>
              </a:p>
            </p:txBody>
          </p:sp>
          <p:pic>
            <p:nvPicPr>
              <p:cNvPr id="13" name="Picture 12" descr="txp_fig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6" cstate="print"/>
              <a:stretch>
                <a:fillRect/>
              </a:stretch>
            </p:blipFill>
            <p:spPr bwMode="auto">
              <a:xfrm>
                <a:off x="6502508" y="4343400"/>
                <a:ext cx="507892" cy="270156"/>
              </a:xfrm>
              <a:prstGeom prst="rect">
                <a:avLst/>
              </a:prstGeom>
              <a:noFill/>
              <a:ln/>
              <a:effectLst/>
            </p:spPr>
          </p:pic>
          <p:pic>
            <p:nvPicPr>
              <p:cNvPr id="14" name="Picture 13" descr="txp_fig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7" cstate="print"/>
              <a:stretch>
                <a:fillRect/>
              </a:stretch>
            </p:blipFill>
            <p:spPr bwMode="auto">
              <a:xfrm>
                <a:off x="6490318" y="4953000"/>
                <a:ext cx="520082" cy="270876"/>
              </a:xfrm>
              <a:prstGeom prst="rect">
                <a:avLst/>
              </a:prstGeom>
              <a:noFill/>
              <a:ln/>
              <a:effectLst/>
            </p:spPr>
          </p:pic>
          <p:pic>
            <p:nvPicPr>
              <p:cNvPr id="15" name="Picture 14" descr="txp_fig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8" cstate="print"/>
              <a:stretch>
                <a:fillRect/>
              </a:stretch>
            </p:blipFill>
            <p:spPr bwMode="auto">
              <a:xfrm>
                <a:off x="6477000" y="6096000"/>
                <a:ext cx="587801" cy="270877"/>
              </a:xfrm>
              <a:prstGeom prst="rect">
                <a:avLst/>
              </a:prstGeom>
              <a:noFill/>
              <a:ln/>
              <a:effectLst/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6477000" y="3581400"/>
                <a:ext cx="1524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772400" y="3581400"/>
                <a:ext cx="152400" cy="457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629400" y="3581400"/>
                <a:ext cx="906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training</a:t>
                </a:r>
                <a:endParaRPr lang="en-US" dirty="0"/>
              </a:p>
            </p:txBody>
          </p: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133600" y="3657600"/>
                <a:ext cx="4124325" cy="297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6239774" y="6019800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6938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Same issues for model selection as for estimating test error</a:t>
            </a:r>
          </a:p>
          <a:p>
            <a:pPr lvl="1"/>
            <a:r>
              <a:rPr lang="en-US" sz="2400" dirty="0" smtClean="0"/>
              <a:t>Hold-out: choice of m, unfortunate split, waste of data</a:t>
            </a:r>
          </a:p>
          <a:p>
            <a:pPr lvl="1"/>
            <a:r>
              <a:rPr lang="en-US" sz="2400" dirty="0" smtClean="0"/>
              <a:t>Cross-validation: choice of K, </a:t>
            </a:r>
            <a:r>
              <a:rPr lang="en-US" sz="2400" dirty="0">
                <a:latin typeface="Symbol" pitchFamily="18" charset="2"/>
              </a:rPr>
              <a:t>a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r>
              <a:rPr lang="en-US" sz="2400" dirty="0" smtClean="0"/>
              <a:t>How can we judge test accuracy of cross-validated model?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Few more points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1293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" name="Document" r:id="rId7" imgW="4651200" imgH="1576440" progId="Word.Document.8">
                  <p:embed/>
                </p:oleObj>
              </mc:Choice>
              <mc:Fallback>
                <p:oleObj name="Document" r:id="rId7" imgW="4651200" imgH="157644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47925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  <p:sp>
        <p:nvSpPr>
          <p:cNvPr id="65" name="Line 29"/>
          <p:cNvSpPr>
            <a:spLocks noChangeShapeType="1"/>
          </p:cNvSpPr>
          <p:nvPr/>
        </p:nvSpPr>
        <p:spPr bwMode="auto">
          <a:xfrm flipH="1">
            <a:off x="2667000" y="2666999"/>
            <a:ext cx="2286000" cy="434975"/>
          </a:xfrm>
          <a:prstGeom prst="line">
            <a:avLst/>
          </a:prstGeom>
          <a:noFill/>
          <a:ln w="15875">
            <a:solidFill>
              <a:srgbClr val="FF0000"/>
            </a:solidFill>
            <a:prstDash val="dash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29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76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Bias-Variance Tradeoff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5" name="Picture 3" descr="b2"/>
          <p:cNvPicPr>
            <a:picLocks noChangeAspect="1" noChangeArrowheads="1"/>
          </p:cNvPicPr>
          <p:nvPr/>
        </p:nvPicPr>
        <p:blipFill>
          <a:blip r:embed="rId6" cstate="print"/>
          <a:srcRect b="2184"/>
          <a:stretch>
            <a:fillRect/>
          </a:stretch>
        </p:blipFill>
        <p:spPr bwMode="auto">
          <a:xfrm>
            <a:off x="3994150" y="4583112"/>
            <a:ext cx="3103563" cy="2274888"/>
          </a:xfrm>
          <a:prstGeom prst="rect">
            <a:avLst/>
          </a:prstGeom>
          <a:noFill/>
        </p:spPr>
      </p:pic>
      <p:pic>
        <p:nvPicPr>
          <p:cNvPr id="6" name="Picture 4" descr="b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5263" y="2212975"/>
            <a:ext cx="3103562" cy="2327275"/>
          </a:xfrm>
          <a:prstGeom prst="rect">
            <a:avLst/>
          </a:prstGeom>
          <a:noFill/>
        </p:spPr>
      </p:pic>
      <p:pic>
        <p:nvPicPr>
          <p:cNvPr id="7" name="Picture 5" descr="p1"/>
          <p:cNvPicPr>
            <a:picLocks noChangeAspect="1" noChangeArrowheads="1"/>
          </p:cNvPicPr>
          <p:nvPr/>
        </p:nvPicPr>
        <p:blipFill>
          <a:blip r:embed="rId8" cstate="print"/>
          <a:srcRect l="15295" r="14285"/>
          <a:stretch>
            <a:fillRect/>
          </a:stretch>
        </p:blipFill>
        <p:spPr bwMode="auto">
          <a:xfrm>
            <a:off x="2351088" y="2212975"/>
            <a:ext cx="2214562" cy="2359025"/>
          </a:xfrm>
          <a:prstGeom prst="rect">
            <a:avLst/>
          </a:prstGeom>
          <a:noFill/>
        </p:spPr>
      </p:pic>
      <p:pic>
        <p:nvPicPr>
          <p:cNvPr id="8" name="Picture 6" descr="p2"/>
          <p:cNvPicPr>
            <a:picLocks noChangeAspect="1" noChangeArrowheads="1"/>
          </p:cNvPicPr>
          <p:nvPr/>
        </p:nvPicPr>
        <p:blipFill>
          <a:blip r:embed="rId9" cstate="print"/>
          <a:srcRect l="22530" r="16206" b="3679"/>
          <a:stretch>
            <a:fillRect/>
          </a:stretch>
        </p:blipFill>
        <p:spPr bwMode="auto">
          <a:xfrm>
            <a:off x="2590800" y="4572000"/>
            <a:ext cx="1938337" cy="2286000"/>
          </a:xfrm>
          <a:prstGeom prst="rect">
            <a:avLst/>
          </a:prstGeom>
          <a:noFill/>
        </p:spPr>
      </p:pic>
      <p:pic>
        <p:nvPicPr>
          <p:cNvPr id="9" name="Rob4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65938" y="4768850"/>
            <a:ext cx="1814512" cy="1814513"/>
          </a:xfrm>
          <a:prstGeom prst="rect">
            <a:avLst/>
          </a:prstGeom>
          <a:noFill/>
        </p:spPr>
      </p:pic>
      <p:pic>
        <p:nvPicPr>
          <p:cNvPr id="10" name="Rob3.avi">
            <a:hlinkClick r:id="" action="ppaction://media"/>
          </p:cNvPr>
          <p:cNvPicPr>
            <a:picLocks noRot="1" noChangeAspect="1" noChangeArrowheads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27838" y="2420937"/>
            <a:ext cx="1852612" cy="1852613"/>
          </a:xfrm>
          <a:prstGeom prst="rect">
            <a:avLst/>
          </a:prstGeom>
          <a:noFill/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852964" y="4392613"/>
            <a:ext cx="17081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fine partition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703513" y="2005012"/>
            <a:ext cx="20970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coarse partition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6869113" y="2001837"/>
            <a:ext cx="19700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variance small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6899275" y="4406221"/>
            <a:ext cx="19399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variance large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4975225" y="4398284"/>
            <a:ext cx="14271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bias small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5005388" y="2001837"/>
            <a:ext cx="1397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bias large</a:t>
            </a:r>
          </a:p>
        </p:txBody>
      </p:sp>
      <p:pic>
        <p:nvPicPr>
          <p:cNvPr id="17" name="Picture 6" descr="c2"/>
          <p:cNvPicPr>
            <a:picLocks noChangeAspect="1" noChangeArrowheads="1"/>
          </p:cNvPicPr>
          <p:nvPr/>
        </p:nvPicPr>
        <p:blipFill>
          <a:blip r:embed="rId12" cstate="print"/>
          <a:srcRect l="17134" r="7422"/>
          <a:stretch>
            <a:fillRect/>
          </a:stretch>
        </p:blipFill>
        <p:spPr bwMode="auto">
          <a:xfrm>
            <a:off x="77787" y="2835275"/>
            <a:ext cx="2360613" cy="2346325"/>
          </a:xfrm>
          <a:prstGeom prst="rect">
            <a:avLst/>
          </a:prstGeom>
          <a:noFill/>
        </p:spPr>
      </p:pic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320168" y="2593296"/>
            <a:ext cx="16610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Ideal </a:t>
            </a:r>
            <a:r>
              <a:rPr lang="en-US" sz="2000" dirty="0" smtClean="0"/>
              <a:t>classifier</a:t>
            </a:r>
            <a:endParaRPr lang="en-US" sz="2000" dirty="0"/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5002431" y="1273314"/>
            <a:ext cx="109356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average</a:t>
            </a:r>
          </a:p>
          <a:p>
            <a:r>
              <a:rPr lang="en-US" sz="2000" dirty="0"/>
              <a:t>classifier</a:t>
            </a:r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6680200" y="1273314"/>
            <a:ext cx="24691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Classifiers based </a:t>
            </a:r>
            <a:r>
              <a:rPr lang="en-US" sz="2000" dirty="0"/>
              <a:t>on </a:t>
            </a:r>
            <a:endParaRPr lang="en-US" sz="2000" dirty="0" smtClean="0"/>
          </a:p>
          <a:p>
            <a:r>
              <a:rPr lang="en-US" sz="2000" dirty="0" smtClean="0"/>
              <a:t>different training </a:t>
            </a:r>
            <a:r>
              <a:rPr lang="en-US" sz="2000" dirty="0"/>
              <a:t>data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video>
              <p:cMediaNode>
                <p:cTn id="2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13" grpId="0"/>
      <p:bldP spid="14" grpId="0"/>
      <p:bldP spid="15" grpId="0"/>
      <p:bldP spid="16" grpId="0"/>
      <p:bldP spid="20" grpId="0"/>
      <p:bldP spid="21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How to assign label to each leaf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Classification – Majority vote		Regression – ?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6" name="Picture 5" descr="tre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436" y="2514600"/>
            <a:ext cx="4164012" cy="3017097"/>
          </a:xfrm>
          <a:prstGeom prst="rect">
            <a:avLst/>
          </a:prstGeom>
          <a:noFill/>
        </p:spPr>
      </p:pic>
      <p:sp>
        <p:nvSpPr>
          <p:cNvPr id="39" name="Oval 38"/>
          <p:cNvSpPr/>
          <p:nvPr/>
        </p:nvSpPr>
        <p:spPr>
          <a:xfrm>
            <a:off x="322218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27016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931818" y="547386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182190" y="547386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1443446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1748244" y="546298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2009502" y="547386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2270760" y="5473868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1280162" y="3144324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2444932" y="472275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2804160" y="47227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3163390" y="42002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3958048" y="3688610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455818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2771502" y="50275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3065418" y="503843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3315790" y="50384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3577046" y="50275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3881844" y="502755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4143102" y="503843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4404360" y="50384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92"/>
          <p:cNvGrpSpPr/>
          <p:nvPr/>
        </p:nvGrpSpPr>
        <p:grpSpPr>
          <a:xfrm>
            <a:off x="366121" y="5669810"/>
            <a:ext cx="4079827" cy="303213"/>
            <a:chOff x="249917" y="6002337"/>
            <a:chExt cx="5511800" cy="303213"/>
          </a:xfrm>
        </p:grpSpPr>
        <p:sp>
          <p:nvSpPr>
            <p:cNvPr id="71" name="Line 6"/>
            <p:cNvSpPr>
              <a:spLocks noChangeShapeType="1"/>
            </p:cNvSpPr>
            <p:nvPr/>
          </p:nvSpPr>
          <p:spPr bwMode="auto">
            <a:xfrm flipV="1">
              <a:off x="264139" y="6154737"/>
              <a:ext cx="54561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7"/>
            <p:cNvSpPr>
              <a:spLocks noChangeShapeType="1"/>
            </p:cNvSpPr>
            <p:nvPr/>
          </p:nvSpPr>
          <p:spPr bwMode="auto">
            <a:xfrm>
              <a:off x="2499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8"/>
            <p:cNvSpPr>
              <a:spLocks noChangeShapeType="1"/>
            </p:cNvSpPr>
            <p:nvPr/>
          </p:nvSpPr>
          <p:spPr bwMode="auto">
            <a:xfrm>
              <a:off x="30058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9"/>
            <p:cNvSpPr>
              <a:spLocks noChangeShapeType="1"/>
            </p:cNvSpPr>
            <p:nvPr/>
          </p:nvSpPr>
          <p:spPr bwMode="auto">
            <a:xfrm>
              <a:off x="3348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10"/>
            <p:cNvSpPr>
              <a:spLocks noChangeShapeType="1"/>
            </p:cNvSpPr>
            <p:nvPr/>
          </p:nvSpPr>
          <p:spPr bwMode="auto">
            <a:xfrm>
              <a:off x="36916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11"/>
            <p:cNvSpPr>
              <a:spLocks noChangeShapeType="1"/>
            </p:cNvSpPr>
            <p:nvPr/>
          </p:nvSpPr>
          <p:spPr bwMode="auto">
            <a:xfrm>
              <a:off x="43520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Line 12"/>
            <p:cNvSpPr>
              <a:spLocks noChangeShapeType="1"/>
            </p:cNvSpPr>
            <p:nvPr/>
          </p:nvSpPr>
          <p:spPr bwMode="auto">
            <a:xfrm>
              <a:off x="5761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tre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6446" y="2514600"/>
            <a:ext cx="4164012" cy="3017097"/>
          </a:xfrm>
          <a:prstGeom prst="rect">
            <a:avLst/>
          </a:prstGeom>
          <a:noFill/>
        </p:spPr>
      </p:pic>
      <p:sp>
        <p:nvSpPr>
          <p:cNvPr id="93" name="Rectangle 92"/>
          <p:cNvSpPr/>
          <p:nvPr/>
        </p:nvSpPr>
        <p:spPr>
          <a:xfrm>
            <a:off x="8001000" y="4876800"/>
            <a:ext cx="1143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How to assign label to each leaf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Classification – Majority vote		Regression – Constant/ 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						Linear/Poly fit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74</a:t>
            </a:fld>
            <a:endParaRPr lang="en-US"/>
          </a:p>
        </p:txBody>
      </p:sp>
      <p:pic>
        <p:nvPicPr>
          <p:cNvPr id="6" name="Picture 5" descr="tre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436" y="2514600"/>
            <a:ext cx="4164012" cy="3017097"/>
          </a:xfrm>
          <a:prstGeom prst="rect">
            <a:avLst/>
          </a:prstGeom>
          <a:noFill/>
        </p:spPr>
      </p:pic>
      <p:sp>
        <p:nvSpPr>
          <p:cNvPr id="39" name="Oval 38"/>
          <p:cNvSpPr/>
          <p:nvPr/>
        </p:nvSpPr>
        <p:spPr>
          <a:xfrm>
            <a:off x="322218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27016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931818" y="547386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182190" y="547386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1443446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1748244" y="546298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2009502" y="547386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2270760" y="5473868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1280162" y="3144324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2444932" y="472275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2804160" y="47227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3163390" y="42002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3958048" y="3688610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455818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2771502" y="50275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3065418" y="503843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3315790" y="50384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3577046" y="50275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3881844" y="502755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4143102" y="503843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4404360" y="50384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92"/>
          <p:cNvGrpSpPr/>
          <p:nvPr/>
        </p:nvGrpSpPr>
        <p:grpSpPr>
          <a:xfrm>
            <a:off x="366121" y="5669810"/>
            <a:ext cx="4079827" cy="303213"/>
            <a:chOff x="249917" y="6002337"/>
            <a:chExt cx="5511800" cy="303213"/>
          </a:xfrm>
        </p:grpSpPr>
        <p:sp>
          <p:nvSpPr>
            <p:cNvPr id="71" name="Line 6"/>
            <p:cNvSpPr>
              <a:spLocks noChangeShapeType="1"/>
            </p:cNvSpPr>
            <p:nvPr/>
          </p:nvSpPr>
          <p:spPr bwMode="auto">
            <a:xfrm flipV="1">
              <a:off x="264139" y="6154737"/>
              <a:ext cx="54561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7"/>
            <p:cNvSpPr>
              <a:spLocks noChangeShapeType="1"/>
            </p:cNvSpPr>
            <p:nvPr/>
          </p:nvSpPr>
          <p:spPr bwMode="auto">
            <a:xfrm>
              <a:off x="2499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8"/>
            <p:cNvSpPr>
              <a:spLocks noChangeShapeType="1"/>
            </p:cNvSpPr>
            <p:nvPr/>
          </p:nvSpPr>
          <p:spPr bwMode="auto">
            <a:xfrm>
              <a:off x="30058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9"/>
            <p:cNvSpPr>
              <a:spLocks noChangeShapeType="1"/>
            </p:cNvSpPr>
            <p:nvPr/>
          </p:nvSpPr>
          <p:spPr bwMode="auto">
            <a:xfrm>
              <a:off x="3348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10"/>
            <p:cNvSpPr>
              <a:spLocks noChangeShapeType="1"/>
            </p:cNvSpPr>
            <p:nvPr/>
          </p:nvSpPr>
          <p:spPr bwMode="auto">
            <a:xfrm>
              <a:off x="36916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11"/>
            <p:cNvSpPr>
              <a:spLocks noChangeShapeType="1"/>
            </p:cNvSpPr>
            <p:nvPr/>
          </p:nvSpPr>
          <p:spPr bwMode="auto">
            <a:xfrm>
              <a:off x="43520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Line 12"/>
            <p:cNvSpPr>
              <a:spLocks noChangeShapeType="1"/>
            </p:cNvSpPr>
            <p:nvPr/>
          </p:nvSpPr>
          <p:spPr bwMode="auto">
            <a:xfrm>
              <a:off x="5761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Oval 35"/>
          <p:cNvSpPr/>
          <p:nvPr/>
        </p:nvSpPr>
        <p:spPr>
          <a:xfrm>
            <a:off x="4931228" y="546298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236026" y="540855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540828" y="5528296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5791200" y="535412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052456" y="529969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6357254" y="5484754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618512" y="5452094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879770" y="555007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7064828" y="5397666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7380512" y="495135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7674428" y="506020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924800" y="4907806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186056" y="524256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490854" y="535142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8752112" y="554736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8915400" y="533400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92"/>
          <p:cNvGrpSpPr/>
          <p:nvPr/>
        </p:nvGrpSpPr>
        <p:grpSpPr>
          <a:xfrm>
            <a:off x="4975131" y="5669810"/>
            <a:ext cx="4079827" cy="303213"/>
            <a:chOff x="249917" y="6002337"/>
            <a:chExt cx="5511800" cy="303213"/>
          </a:xfrm>
        </p:grpSpPr>
        <p:sp>
          <p:nvSpPr>
            <p:cNvPr id="86" name="Line 6"/>
            <p:cNvSpPr>
              <a:spLocks noChangeShapeType="1"/>
            </p:cNvSpPr>
            <p:nvPr/>
          </p:nvSpPr>
          <p:spPr bwMode="auto">
            <a:xfrm flipV="1">
              <a:off x="264139" y="6154737"/>
              <a:ext cx="54561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7"/>
            <p:cNvSpPr>
              <a:spLocks noChangeShapeType="1"/>
            </p:cNvSpPr>
            <p:nvPr/>
          </p:nvSpPr>
          <p:spPr bwMode="auto">
            <a:xfrm>
              <a:off x="2499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8"/>
            <p:cNvSpPr>
              <a:spLocks noChangeShapeType="1"/>
            </p:cNvSpPr>
            <p:nvPr/>
          </p:nvSpPr>
          <p:spPr bwMode="auto">
            <a:xfrm>
              <a:off x="30058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9"/>
            <p:cNvSpPr>
              <a:spLocks noChangeShapeType="1"/>
            </p:cNvSpPr>
            <p:nvPr/>
          </p:nvSpPr>
          <p:spPr bwMode="auto">
            <a:xfrm>
              <a:off x="3348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10"/>
            <p:cNvSpPr>
              <a:spLocks noChangeShapeType="1"/>
            </p:cNvSpPr>
            <p:nvPr/>
          </p:nvSpPr>
          <p:spPr bwMode="auto">
            <a:xfrm>
              <a:off x="36916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11"/>
            <p:cNvSpPr>
              <a:spLocks noChangeShapeType="1"/>
            </p:cNvSpPr>
            <p:nvPr/>
          </p:nvSpPr>
          <p:spPr bwMode="auto">
            <a:xfrm>
              <a:off x="43520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12"/>
            <p:cNvSpPr>
              <a:spLocks noChangeShapeType="1"/>
            </p:cNvSpPr>
            <p:nvPr/>
          </p:nvSpPr>
          <p:spPr bwMode="auto">
            <a:xfrm>
              <a:off x="5761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95" name="Straight Connector 94"/>
          <p:cNvCxnSpPr/>
          <p:nvPr/>
        </p:nvCxnSpPr>
        <p:spPr>
          <a:xfrm>
            <a:off x="7990114" y="5067300"/>
            <a:ext cx="1001486" cy="495300"/>
          </a:xfrm>
          <a:prstGeom prst="line">
            <a:avLst/>
          </a:prstGeom>
          <a:ln w="3810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8447314" y="3733800"/>
            <a:ext cx="391886" cy="15240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7609114" y="4267200"/>
            <a:ext cx="3810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V="1">
            <a:off x="7315200" y="4800600"/>
            <a:ext cx="2286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V="1">
            <a:off x="6945086" y="4800600"/>
            <a:ext cx="2286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638800" y="3276600"/>
            <a:ext cx="6096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4953000" y="5453744"/>
            <a:ext cx="22860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7239000" y="4996542"/>
            <a:ext cx="3048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7565572" y="5010132"/>
            <a:ext cx="40494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8001000" y="5127170"/>
            <a:ext cx="990600" cy="35923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Regression trees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992058"/>
            <a:ext cx="8610600" cy="272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9" name="TextBox 118"/>
          <p:cNvSpPr txBox="1"/>
          <p:nvPr/>
        </p:nvSpPr>
        <p:spPr>
          <a:xfrm>
            <a:off x="5029200" y="5562600"/>
            <a:ext cx="3908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Average (fit a constant ) using </a:t>
            </a:r>
          </a:p>
          <a:p>
            <a:pPr algn="ctr"/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training data at the leaves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7086600" y="1992868"/>
            <a:ext cx="1676400" cy="533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Num Children?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22" name="Straight Arrow Connector 121"/>
          <p:cNvCxnSpPr>
            <a:stCxn id="120" idx="2"/>
          </p:cNvCxnSpPr>
          <p:nvPr/>
        </p:nvCxnSpPr>
        <p:spPr>
          <a:xfrm rot="5400000">
            <a:off x="7010400" y="2450068"/>
            <a:ext cx="838200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20" idx="2"/>
          </p:cNvCxnSpPr>
          <p:nvPr/>
        </p:nvCxnSpPr>
        <p:spPr>
          <a:xfrm rot="16200000" flipH="1">
            <a:off x="8001000" y="2450068"/>
            <a:ext cx="9144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05600" y="2754868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≥ 2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458200" y="275486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&lt; 2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7" name="Picture 12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rcRect l="31212" t="-22956" r="43818"/>
          <a:stretch>
            <a:fillRect/>
          </a:stretch>
        </p:blipFill>
        <p:spPr bwMode="auto">
          <a:xfrm>
            <a:off x="533400" y="2553223"/>
            <a:ext cx="609600" cy="408135"/>
          </a:xfrm>
          <a:prstGeom prst="rect">
            <a:avLst/>
          </a:prstGeom>
          <a:noFill/>
          <a:ln/>
          <a:effectLst/>
        </p:spPr>
      </p:pic>
      <p:pic>
        <p:nvPicPr>
          <p:cNvPr id="128" name="Picture 12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rcRect l="56182" t="-22956" r="25090"/>
          <a:stretch>
            <a:fillRect/>
          </a:stretch>
        </p:blipFill>
        <p:spPr bwMode="auto">
          <a:xfrm>
            <a:off x="1905000" y="2553223"/>
            <a:ext cx="457200" cy="408135"/>
          </a:xfrm>
          <a:prstGeom prst="rect">
            <a:avLst/>
          </a:prstGeom>
          <a:noFill/>
          <a:ln/>
          <a:effectLst/>
        </p:spPr>
      </p:pic>
      <p:pic>
        <p:nvPicPr>
          <p:cNvPr id="129" name="Picture 12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rcRect l="71788" t="-22956" r="3242"/>
          <a:stretch>
            <a:fillRect/>
          </a:stretch>
        </p:blipFill>
        <p:spPr bwMode="auto">
          <a:xfrm>
            <a:off x="3200400" y="2553223"/>
            <a:ext cx="609600" cy="408135"/>
          </a:xfrm>
          <a:prstGeom prst="rect">
            <a:avLst/>
          </a:prstGeom>
          <a:noFill/>
          <a:ln/>
          <a:effectLst/>
        </p:spPr>
      </p:pic>
      <p:pic>
        <p:nvPicPr>
          <p:cNvPr id="130" name="Picture 12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/>
          <a:srcRect l="87184" r="3429"/>
          <a:stretch>
            <a:fillRect/>
          </a:stretch>
        </p:blipFill>
        <p:spPr bwMode="auto">
          <a:xfrm>
            <a:off x="4038600" y="2689805"/>
            <a:ext cx="279069" cy="281995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Example of decision tree classifier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with </a:t>
            </a:r>
            <a:r>
              <a:rPr lang="en-US" sz="3600" b="1" dirty="0">
                <a:solidFill>
                  <a:srgbClr val="C00000"/>
                </a:solidFill>
              </a:rPr>
              <a:t>dyadic </a:t>
            </a:r>
            <a:r>
              <a:rPr lang="en-US" sz="3600" b="1" dirty="0" smtClean="0">
                <a:solidFill>
                  <a:srgbClr val="C00000"/>
                </a:solidFill>
              </a:rPr>
              <a:t>splits (mid-point of feature)</a:t>
            </a:r>
            <a:endParaRPr lang="en-US" sz="3600" b="1" dirty="0">
              <a:solidFill>
                <a:srgbClr val="C0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02920" y="2819400"/>
            <a:ext cx="2468880" cy="2468880"/>
            <a:chOff x="1143000" y="2768600"/>
            <a:chExt cx="2870200" cy="2857500"/>
          </a:xfrm>
        </p:grpSpPr>
        <p:sp>
          <p:nvSpPr>
            <p:cNvPr id="14" name="Rectangle 73"/>
            <p:cNvSpPr>
              <a:spLocks noChangeArrowheads="1"/>
            </p:cNvSpPr>
            <p:nvPr/>
          </p:nvSpPr>
          <p:spPr bwMode="auto">
            <a:xfrm>
              <a:off x="1143000" y="2768600"/>
              <a:ext cx="2870200" cy="28575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219200" y="2819400"/>
              <a:ext cx="2743653" cy="2797628"/>
              <a:chOff x="5105400" y="2819400"/>
              <a:chExt cx="2743653" cy="2797628"/>
            </a:xfrm>
          </p:grpSpPr>
          <p:sp>
            <p:nvSpPr>
              <p:cNvPr id="17" name="Oval 96"/>
              <p:cNvSpPr>
                <a:spLocks noChangeArrowheads="1"/>
              </p:cNvSpPr>
              <p:nvPr/>
            </p:nvSpPr>
            <p:spPr bwMode="auto">
              <a:xfrm>
                <a:off x="6266315" y="46633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Oval 97"/>
              <p:cNvSpPr>
                <a:spLocks noChangeArrowheads="1"/>
              </p:cNvSpPr>
              <p:nvPr/>
            </p:nvSpPr>
            <p:spPr bwMode="auto">
              <a:xfrm>
                <a:off x="5399314" y="5142821"/>
                <a:ext cx="90487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98"/>
              <p:cNvSpPr>
                <a:spLocks noChangeArrowheads="1"/>
              </p:cNvSpPr>
              <p:nvPr/>
            </p:nvSpPr>
            <p:spPr bwMode="auto">
              <a:xfrm>
                <a:off x="5723390" y="42665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Oval 99"/>
              <p:cNvSpPr>
                <a:spLocks noChangeArrowheads="1"/>
              </p:cNvSpPr>
              <p:nvPr/>
            </p:nvSpPr>
            <p:spPr bwMode="auto">
              <a:xfrm>
                <a:off x="6958465" y="30981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00"/>
              <p:cNvSpPr>
                <a:spLocks noChangeArrowheads="1"/>
              </p:cNvSpPr>
              <p:nvPr/>
            </p:nvSpPr>
            <p:spPr bwMode="auto">
              <a:xfrm>
                <a:off x="6671128" y="4334783"/>
                <a:ext cx="90487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101"/>
              <p:cNvSpPr>
                <a:spLocks noChangeArrowheads="1"/>
              </p:cNvSpPr>
              <p:nvPr/>
            </p:nvSpPr>
            <p:spPr bwMode="auto">
              <a:xfrm>
                <a:off x="5886903" y="5323796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102"/>
              <p:cNvSpPr>
                <a:spLocks noChangeArrowheads="1"/>
              </p:cNvSpPr>
              <p:nvPr/>
            </p:nvSpPr>
            <p:spPr bwMode="auto">
              <a:xfrm>
                <a:off x="5986915" y="4495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103"/>
              <p:cNvSpPr>
                <a:spLocks noChangeArrowheads="1"/>
              </p:cNvSpPr>
              <p:nvPr/>
            </p:nvSpPr>
            <p:spPr bwMode="auto">
              <a:xfrm>
                <a:off x="6731453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104"/>
              <p:cNvSpPr>
                <a:spLocks noChangeArrowheads="1"/>
              </p:cNvSpPr>
              <p:nvPr/>
            </p:nvSpPr>
            <p:spPr bwMode="auto">
              <a:xfrm>
                <a:off x="5626553" y="385377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105"/>
              <p:cNvSpPr>
                <a:spLocks noChangeArrowheads="1"/>
              </p:cNvSpPr>
              <p:nvPr/>
            </p:nvSpPr>
            <p:spPr bwMode="auto">
              <a:xfrm>
                <a:off x="6032953" y="3739471"/>
                <a:ext cx="90487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106"/>
              <p:cNvSpPr>
                <a:spLocks noChangeArrowheads="1"/>
              </p:cNvSpPr>
              <p:nvPr/>
            </p:nvSpPr>
            <p:spPr bwMode="auto">
              <a:xfrm>
                <a:off x="6596515" y="47618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107"/>
              <p:cNvSpPr>
                <a:spLocks noChangeArrowheads="1"/>
              </p:cNvSpPr>
              <p:nvPr/>
            </p:nvSpPr>
            <p:spPr bwMode="auto">
              <a:xfrm>
                <a:off x="6123440" y="39109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108"/>
              <p:cNvSpPr>
                <a:spLocks noChangeArrowheads="1"/>
              </p:cNvSpPr>
              <p:nvPr/>
            </p:nvSpPr>
            <p:spPr bwMode="auto">
              <a:xfrm>
                <a:off x="5340803" y="48237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Oval 109"/>
              <p:cNvSpPr>
                <a:spLocks noChangeArrowheads="1"/>
              </p:cNvSpPr>
              <p:nvPr/>
            </p:nvSpPr>
            <p:spPr bwMode="auto">
              <a:xfrm>
                <a:off x="5386840" y="36267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110"/>
              <p:cNvSpPr>
                <a:spLocks noChangeArrowheads="1"/>
              </p:cNvSpPr>
              <p:nvPr/>
            </p:nvSpPr>
            <p:spPr bwMode="auto">
              <a:xfrm>
                <a:off x="5769428" y="4749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111"/>
              <p:cNvSpPr>
                <a:spLocks noChangeArrowheads="1"/>
              </p:cNvSpPr>
              <p:nvPr/>
            </p:nvSpPr>
            <p:spPr bwMode="auto">
              <a:xfrm>
                <a:off x="7385503" y="362675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112"/>
              <p:cNvSpPr>
                <a:spLocks noChangeArrowheads="1"/>
              </p:cNvSpPr>
              <p:nvPr/>
            </p:nvSpPr>
            <p:spPr bwMode="auto">
              <a:xfrm>
                <a:off x="6575878" y="42427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114"/>
              <p:cNvSpPr>
                <a:spLocks noChangeArrowheads="1"/>
              </p:cNvSpPr>
              <p:nvPr/>
            </p:nvSpPr>
            <p:spPr bwMode="auto">
              <a:xfrm>
                <a:off x="6596515" y="46491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115"/>
              <p:cNvSpPr>
                <a:spLocks noChangeArrowheads="1"/>
              </p:cNvSpPr>
              <p:nvPr/>
            </p:nvSpPr>
            <p:spPr bwMode="auto">
              <a:xfrm>
                <a:off x="6596515" y="53920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116"/>
              <p:cNvSpPr>
                <a:spLocks noChangeArrowheads="1"/>
              </p:cNvSpPr>
              <p:nvPr/>
            </p:nvSpPr>
            <p:spPr bwMode="auto">
              <a:xfrm>
                <a:off x="6866390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117"/>
              <p:cNvSpPr>
                <a:spLocks noChangeArrowheads="1"/>
              </p:cNvSpPr>
              <p:nvPr/>
            </p:nvSpPr>
            <p:spPr bwMode="auto">
              <a:xfrm>
                <a:off x="7133090" y="49031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118"/>
              <p:cNvSpPr>
                <a:spLocks noChangeArrowheads="1"/>
              </p:cNvSpPr>
              <p:nvPr/>
            </p:nvSpPr>
            <p:spPr bwMode="auto">
              <a:xfrm>
                <a:off x="6793365" y="48808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119"/>
              <p:cNvSpPr>
                <a:spLocks noChangeArrowheads="1"/>
              </p:cNvSpPr>
              <p:nvPr/>
            </p:nvSpPr>
            <p:spPr bwMode="auto">
              <a:xfrm>
                <a:off x="6698115" y="47888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120"/>
              <p:cNvSpPr>
                <a:spLocks noChangeArrowheads="1"/>
              </p:cNvSpPr>
              <p:nvPr/>
            </p:nvSpPr>
            <p:spPr bwMode="auto">
              <a:xfrm>
                <a:off x="6718753" y="5039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121"/>
              <p:cNvSpPr>
                <a:spLocks noChangeArrowheads="1"/>
              </p:cNvSpPr>
              <p:nvPr/>
            </p:nvSpPr>
            <p:spPr bwMode="auto">
              <a:xfrm>
                <a:off x="5932940" y="4993596"/>
                <a:ext cx="90488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122"/>
              <p:cNvSpPr>
                <a:spLocks noChangeArrowheads="1"/>
              </p:cNvSpPr>
              <p:nvPr/>
            </p:nvSpPr>
            <p:spPr bwMode="auto">
              <a:xfrm>
                <a:off x="5156653" y="5030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123"/>
              <p:cNvSpPr>
                <a:spLocks noChangeArrowheads="1"/>
              </p:cNvSpPr>
              <p:nvPr/>
            </p:nvSpPr>
            <p:spPr bwMode="auto">
              <a:xfrm>
                <a:off x="5248728" y="453798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124"/>
              <p:cNvSpPr>
                <a:spLocks noChangeArrowheads="1"/>
              </p:cNvSpPr>
              <p:nvPr/>
            </p:nvSpPr>
            <p:spPr bwMode="auto">
              <a:xfrm>
                <a:off x="7293428" y="51888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125"/>
              <p:cNvSpPr>
                <a:spLocks noChangeArrowheads="1"/>
              </p:cNvSpPr>
              <p:nvPr/>
            </p:nvSpPr>
            <p:spPr bwMode="auto">
              <a:xfrm>
                <a:off x="5626553" y="44808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126"/>
              <p:cNvSpPr>
                <a:spLocks noChangeArrowheads="1"/>
              </p:cNvSpPr>
              <p:nvPr/>
            </p:nvSpPr>
            <p:spPr bwMode="auto">
              <a:xfrm>
                <a:off x="7514090" y="50301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27"/>
              <p:cNvSpPr>
                <a:spLocks noChangeArrowheads="1"/>
              </p:cNvSpPr>
              <p:nvPr/>
            </p:nvSpPr>
            <p:spPr bwMode="auto">
              <a:xfrm>
                <a:off x="7550603" y="48237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28"/>
              <p:cNvSpPr>
                <a:spLocks noChangeArrowheads="1"/>
              </p:cNvSpPr>
              <p:nvPr/>
            </p:nvSpPr>
            <p:spPr bwMode="auto">
              <a:xfrm>
                <a:off x="5986915" y="4323671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29"/>
              <p:cNvSpPr>
                <a:spLocks noChangeArrowheads="1"/>
              </p:cNvSpPr>
              <p:nvPr/>
            </p:nvSpPr>
            <p:spPr bwMode="auto">
              <a:xfrm>
                <a:off x="6312353" y="4899933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30"/>
              <p:cNvSpPr>
                <a:spLocks noChangeArrowheads="1"/>
              </p:cNvSpPr>
              <p:nvPr/>
            </p:nvSpPr>
            <p:spPr bwMode="auto">
              <a:xfrm>
                <a:off x="5794828" y="373947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31"/>
              <p:cNvSpPr>
                <a:spLocks noChangeArrowheads="1"/>
              </p:cNvSpPr>
              <p:nvPr/>
            </p:nvSpPr>
            <p:spPr bwMode="auto">
              <a:xfrm>
                <a:off x="6032953" y="3212421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32"/>
              <p:cNvSpPr>
                <a:spLocks noChangeArrowheads="1"/>
              </p:cNvSpPr>
              <p:nvPr/>
            </p:nvSpPr>
            <p:spPr bwMode="auto">
              <a:xfrm>
                <a:off x="6363153" y="51428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33"/>
              <p:cNvSpPr>
                <a:spLocks noChangeArrowheads="1"/>
              </p:cNvSpPr>
              <p:nvPr/>
            </p:nvSpPr>
            <p:spPr bwMode="auto">
              <a:xfrm>
                <a:off x="7021965" y="35696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34"/>
              <p:cNvSpPr>
                <a:spLocks noChangeArrowheads="1"/>
              </p:cNvSpPr>
              <p:nvPr/>
            </p:nvSpPr>
            <p:spPr bwMode="auto">
              <a:xfrm>
                <a:off x="7734753" y="52444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35"/>
              <p:cNvSpPr>
                <a:spLocks noChangeArrowheads="1"/>
              </p:cNvSpPr>
              <p:nvPr/>
            </p:nvSpPr>
            <p:spPr bwMode="auto">
              <a:xfrm>
                <a:off x="6220278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36"/>
              <p:cNvSpPr>
                <a:spLocks noChangeArrowheads="1"/>
              </p:cNvSpPr>
              <p:nvPr/>
            </p:nvSpPr>
            <p:spPr bwMode="auto">
              <a:xfrm>
                <a:off x="6529840" y="37474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37"/>
              <p:cNvSpPr>
                <a:spLocks noChangeArrowheads="1"/>
              </p:cNvSpPr>
              <p:nvPr/>
            </p:nvSpPr>
            <p:spPr bwMode="auto">
              <a:xfrm>
                <a:off x="6174240" y="36823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38"/>
              <p:cNvSpPr>
                <a:spLocks noChangeArrowheads="1"/>
              </p:cNvSpPr>
              <p:nvPr/>
            </p:nvSpPr>
            <p:spPr bwMode="auto">
              <a:xfrm>
                <a:off x="6715578" y="3910921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39"/>
              <p:cNvSpPr>
                <a:spLocks noChangeArrowheads="1"/>
              </p:cNvSpPr>
              <p:nvPr/>
            </p:nvSpPr>
            <p:spPr bwMode="auto">
              <a:xfrm>
                <a:off x="7293428" y="30933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40"/>
              <p:cNvSpPr>
                <a:spLocks noChangeArrowheads="1"/>
              </p:cNvSpPr>
              <p:nvPr/>
            </p:nvSpPr>
            <p:spPr bwMode="auto">
              <a:xfrm>
                <a:off x="7606165" y="46094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41"/>
              <p:cNvSpPr>
                <a:spLocks noChangeArrowheads="1"/>
              </p:cNvSpPr>
              <p:nvPr/>
            </p:nvSpPr>
            <p:spPr bwMode="auto">
              <a:xfrm>
                <a:off x="6956878" y="52206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42"/>
              <p:cNvSpPr>
                <a:spLocks noChangeArrowheads="1"/>
              </p:cNvSpPr>
              <p:nvPr/>
            </p:nvSpPr>
            <p:spPr bwMode="auto">
              <a:xfrm>
                <a:off x="7002915" y="40395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43"/>
              <p:cNvSpPr>
                <a:spLocks noChangeArrowheads="1"/>
              </p:cNvSpPr>
              <p:nvPr/>
            </p:nvSpPr>
            <p:spPr bwMode="auto">
              <a:xfrm>
                <a:off x="7475990" y="5277758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44"/>
              <p:cNvSpPr>
                <a:spLocks noChangeArrowheads="1"/>
              </p:cNvSpPr>
              <p:nvPr/>
            </p:nvSpPr>
            <p:spPr bwMode="auto">
              <a:xfrm>
                <a:off x="6831465" y="4436383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45"/>
              <p:cNvSpPr>
                <a:spLocks noChangeArrowheads="1"/>
              </p:cNvSpPr>
              <p:nvPr/>
            </p:nvSpPr>
            <p:spPr bwMode="auto">
              <a:xfrm>
                <a:off x="6626678" y="49935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46"/>
              <p:cNvSpPr>
                <a:spLocks noChangeArrowheads="1"/>
              </p:cNvSpPr>
              <p:nvPr/>
            </p:nvSpPr>
            <p:spPr bwMode="auto">
              <a:xfrm>
                <a:off x="7550603" y="39093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47"/>
              <p:cNvSpPr>
                <a:spLocks noChangeArrowheads="1"/>
              </p:cNvSpPr>
              <p:nvPr/>
            </p:nvSpPr>
            <p:spPr bwMode="auto">
              <a:xfrm>
                <a:off x="6883853" y="2985408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48"/>
              <p:cNvSpPr>
                <a:spLocks noChangeArrowheads="1"/>
              </p:cNvSpPr>
              <p:nvPr/>
            </p:nvSpPr>
            <p:spPr bwMode="auto">
              <a:xfrm>
                <a:off x="7596640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49"/>
              <p:cNvSpPr>
                <a:spLocks noChangeArrowheads="1"/>
              </p:cNvSpPr>
              <p:nvPr/>
            </p:nvSpPr>
            <p:spPr bwMode="auto">
              <a:xfrm>
                <a:off x="7606165" y="29282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50"/>
              <p:cNvSpPr>
                <a:spLocks noChangeArrowheads="1"/>
              </p:cNvSpPr>
              <p:nvPr/>
            </p:nvSpPr>
            <p:spPr bwMode="auto">
              <a:xfrm>
                <a:off x="7283903" y="4268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151"/>
              <p:cNvSpPr>
                <a:spLocks noChangeArrowheads="1"/>
              </p:cNvSpPr>
              <p:nvPr/>
            </p:nvSpPr>
            <p:spPr bwMode="auto">
              <a:xfrm>
                <a:off x="6810828" y="38617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152"/>
              <p:cNvSpPr>
                <a:spLocks noChangeArrowheads="1"/>
              </p:cNvSpPr>
              <p:nvPr/>
            </p:nvSpPr>
            <p:spPr bwMode="auto">
              <a:xfrm>
                <a:off x="7688715" y="3863296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153"/>
              <p:cNvSpPr>
                <a:spLocks noChangeArrowheads="1"/>
              </p:cNvSpPr>
              <p:nvPr/>
            </p:nvSpPr>
            <p:spPr bwMode="auto">
              <a:xfrm>
                <a:off x="5156653" y="39109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154"/>
              <p:cNvSpPr>
                <a:spLocks noChangeArrowheads="1"/>
              </p:cNvSpPr>
              <p:nvPr/>
            </p:nvSpPr>
            <p:spPr bwMode="auto">
              <a:xfrm>
                <a:off x="5534478" y="53571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155"/>
              <p:cNvSpPr>
                <a:spLocks noChangeArrowheads="1"/>
              </p:cNvSpPr>
              <p:nvPr/>
            </p:nvSpPr>
            <p:spPr bwMode="auto">
              <a:xfrm>
                <a:off x="5794828" y="298540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156"/>
              <p:cNvSpPr>
                <a:spLocks noChangeArrowheads="1"/>
              </p:cNvSpPr>
              <p:nvPr/>
            </p:nvSpPr>
            <p:spPr bwMode="auto">
              <a:xfrm>
                <a:off x="6958465" y="45506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157"/>
              <p:cNvSpPr>
                <a:spLocks noChangeArrowheads="1"/>
              </p:cNvSpPr>
              <p:nvPr/>
            </p:nvSpPr>
            <p:spPr bwMode="auto">
              <a:xfrm>
                <a:off x="6975928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158"/>
              <p:cNvSpPr>
                <a:spLocks noChangeArrowheads="1"/>
              </p:cNvSpPr>
              <p:nvPr/>
            </p:nvSpPr>
            <p:spPr bwMode="auto">
              <a:xfrm>
                <a:off x="6883853" y="47094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159"/>
              <p:cNvSpPr>
                <a:spLocks noChangeArrowheads="1"/>
              </p:cNvSpPr>
              <p:nvPr/>
            </p:nvSpPr>
            <p:spPr bwMode="auto">
              <a:xfrm>
                <a:off x="7191828" y="44935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160"/>
              <p:cNvSpPr>
                <a:spLocks noChangeArrowheads="1"/>
              </p:cNvSpPr>
              <p:nvPr/>
            </p:nvSpPr>
            <p:spPr bwMode="auto">
              <a:xfrm>
                <a:off x="7166428" y="42442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161"/>
              <p:cNvSpPr>
                <a:spLocks noChangeArrowheads="1"/>
              </p:cNvSpPr>
              <p:nvPr/>
            </p:nvSpPr>
            <p:spPr bwMode="auto">
              <a:xfrm>
                <a:off x="7118803" y="4652283"/>
                <a:ext cx="90487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162"/>
              <p:cNvSpPr>
                <a:spLocks noChangeArrowheads="1"/>
              </p:cNvSpPr>
              <p:nvPr/>
            </p:nvSpPr>
            <p:spPr bwMode="auto">
              <a:xfrm>
                <a:off x="7642678" y="4277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163"/>
              <p:cNvSpPr>
                <a:spLocks noChangeArrowheads="1"/>
              </p:cNvSpPr>
              <p:nvPr/>
            </p:nvSpPr>
            <p:spPr bwMode="auto">
              <a:xfrm>
                <a:off x="6375853" y="433478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165"/>
              <p:cNvSpPr>
                <a:spLocks noChangeArrowheads="1"/>
              </p:cNvSpPr>
              <p:nvPr/>
            </p:nvSpPr>
            <p:spPr bwMode="auto">
              <a:xfrm>
                <a:off x="5894840" y="4299858"/>
                <a:ext cx="92075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166"/>
              <p:cNvSpPr>
                <a:spLocks noChangeArrowheads="1"/>
              </p:cNvSpPr>
              <p:nvPr/>
            </p:nvSpPr>
            <p:spPr bwMode="auto">
              <a:xfrm>
                <a:off x="5342390" y="3153683"/>
                <a:ext cx="90488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130"/>
              <p:cNvSpPr>
                <a:spLocks noChangeArrowheads="1"/>
              </p:cNvSpPr>
              <p:nvPr/>
            </p:nvSpPr>
            <p:spPr bwMode="auto">
              <a:xfrm>
                <a:off x="5947228" y="3581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130"/>
              <p:cNvSpPr>
                <a:spLocks noChangeArrowheads="1"/>
              </p:cNvSpPr>
              <p:nvPr/>
            </p:nvSpPr>
            <p:spPr bwMode="auto">
              <a:xfrm>
                <a:off x="7048953" y="332558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Oval 130"/>
              <p:cNvSpPr>
                <a:spLocks noChangeArrowheads="1"/>
              </p:cNvSpPr>
              <p:nvPr/>
            </p:nvSpPr>
            <p:spPr bwMode="auto">
              <a:xfrm>
                <a:off x="7086600" y="384265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Oval 130"/>
              <p:cNvSpPr>
                <a:spLocks noChangeArrowheads="1"/>
              </p:cNvSpPr>
              <p:nvPr/>
            </p:nvSpPr>
            <p:spPr bwMode="auto">
              <a:xfrm>
                <a:off x="6204856" y="42672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Oval 130"/>
              <p:cNvSpPr>
                <a:spLocks noChangeArrowheads="1"/>
              </p:cNvSpPr>
              <p:nvPr/>
            </p:nvSpPr>
            <p:spPr bwMode="auto">
              <a:xfrm>
                <a:off x="7391400" y="4724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149"/>
              <p:cNvSpPr>
                <a:spLocks noChangeArrowheads="1"/>
              </p:cNvSpPr>
              <p:nvPr/>
            </p:nvSpPr>
            <p:spPr bwMode="auto">
              <a:xfrm>
                <a:off x="7758565" y="4419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149"/>
              <p:cNvSpPr>
                <a:spLocks noChangeArrowheads="1"/>
              </p:cNvSpPr>
              <p:nvPr/>
            </p:nvSpPr>
            <p:spPr bwMode="auto">
              <a:xfrm>
                <a:off x="7758565" y="4136572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149"/>
              <p:cNvSpPr>
                <a:spLocks noChangeArrowheads="1"/>
              </p:cNvSpPr>
              <p:nvPr/>
            </p:nvSpPr>
            <p:spPr bwMode="auto">
              <a:xfrm>
                <a:off x="73152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Oval 149"/>
              <p:cNvSpPr>
                <a:spLocks noChangeArrowheads="1"/>
              </p:cNvSpPr>
              <p:nvPr/>
            </p:nvSpPr>
            <p:spPr bwMode="auto">
              <a:xfrm>
                <a:off x="6553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Oval 149"/>
              <p:cNvSpPr>
                <a:spLocks noChangeArrowheads="1"/>
              </p:cNvSpPr>
              <p:nvPr/>
            </p:nvSpPr>
            <p:spPr bwMode="auto">
              <a:xfrm>
                <a:off x="63246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Oval 149"/>
              <p:cNvSpPr>
                <a:spLocks noChangeArrowheads="1"/>
              </p:cNvSpPr>
              <p:nvPr/>
            </p:nvSpPr>
            <p:spPr bwMode="auto">
              <a:xfrm>
                <a:off x="66294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Oval 149"/>
              <p:cNvSpPr>
                <a:spLocks noChangeArrowheads="1"/>
              </p:cNvSpPr>
              <p:nvPr/>
            </p:nvSpPr>
            <p:spPr bwMode="auto">
              <a:xfrm>
                <a:off x="6248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149"/>
              <p:cNvSpPr>
                <a:spLocks noChangeArrowheads="1"/>
              </p:cNvSpPr>
              <p:nvPr/>
            </p:nvSpPr>
            <p:spPr bwMode="auto">
              <a:xfrm>
                <a:off x="5486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149"/>
              <p:cNvSpPr>
                <a:spLocks noChangeArrowheads="1"/>
              </p:cNvSpPr>
              <p:nvPr/>
            </p:nvSpPr>
            <p:spPr bwMode="auto">
              <a:xfrm>
                <a:off x="5105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Oval 149"/>
              <p:cNvSpPr>
                <a:spLocks noChangeArrowheads="1"/>
              </p:cNvSpPr>
              <p:nvPr/>
            </p:nvSpPr>
            <p:spPr bwMode="auto">
              <a:xfrm>
                <a:off x="56388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Oval 149"/>
              <p:cNvSpPr>
                <a:spLocks noChangeArrowheads="1"/>
              </p:cNvSpPr>
              <p:nvPr/>
            </p:nvSpPr>
            <p:spPr bwMode="auto">
              <a:xfrm>
                <a:off x="76962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Oval 149"/>
              <p:cNvSpPr>
                <a:spLocks noChangeArrowheads="1"/>
              </p:cNvSpPr>
              <p:nvPr/>
            </p:nvSpPr>
            <p:spPr bwMode="auto">
              <a:xfrm>
                <a:off x="7391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Oval 149"/>
              <p:cNvSpPr>
                <a:spLocks noChangeArrowheads="1"/>
              </p:cNvSpPr>
              <p:nvPr/>
            </p:nvSpPr>
            <p:spPr bwMode="auto">
              <a:xfrm>
                <a:off x="6324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Oval 149"/>
              <p:cNvSpPr>
                <a:spLocks noChangeArrowheads="1"/>
              </p:cNvSpPr>
              <p:nvPr/>
            </p:nvSpPr>
            <p:spPr bwMode="auto">
              <a:xfrm>
                <a:off x="5791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Oval 149"/>
              <p:cNvSpPr>
                <a:spLocks noChangeArrowheads="1"/>
              </p:cNvSpPr>
              <p:nvPr/>
            </p:nvSpPr>
            <p:spPr bwMode="auto">
              <a:xfrm>
                <a:off x="5943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Oval 149"/>
              <p:cNvSpPr>
                <a:spLocks noChangeArrowheads="1"/>
              </p:cNvSpPr>
              <p:nvPr/>
            </p:nvSpPr>
            <p:spPr bwMode="auto">
              <a:xfrm>
                <a:off x="5105400" y="3543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Oval 149"/>
              <p:cNvSpPr>
                <a:spLocks noChangeArrowheads="1"/>
              </p:cNvSpPr>
              <p:nvPr/>
            </p:nvSpPr>
            <p:spPr bwMode="auto">
              <a:xfrm>
                <a:off x="7758565" y="5067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Oval 149"/>
              <p:cNvSpPr>
                <a:spLocks noChangeArrowheads="1"/>
              </p:cNvSpPr>
              <p:nvPr/>
            </p:nvSpPr>
            <p:spPr bwMode="auto">
              <a:xfrm>
                <a:off x="7072312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Oval 149"/>
              <p:cNvSpPr>
                <a:spLocks noChangeArrowheads="1"/>
              </p:cNvSpPr>
              <p:nvPr/>
            </p:nvSpPr>
            <p:spPr bwMode="auto">
              <a:xfrm>
                <a:off x="6843712" y="5448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Oval 149"/>
              <p:cNvSpPr>
                <a:spLocks noChangeArrowheads="1"/>
              </p:cNvSpPr>
              <p:nvPr/>
            </p:nvSpPr>
            <p:spPr bwMode="auto">
              <a:xfrm>
                <a:off x="6234112" y="542653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Oval 149"/>
              <p:cNvSpPr>
                <a:spLocks noChangeArrowheads="1"/>
              </p:cNvSpPr>
              <p:nvPr/>
            </p:nvSpPr>
            <p:spPr bwMode="auto">
              <a:xfrm>
                <a:off x="5257800" y="4305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Oval 149"/>
              <p:cNvSpPr>
                <a:spLocks noChangeArrowheads="1"/>
              </p:cNvSpPr>
              <p:nvPr/>
            </p:nvSpPr>
            <p:spPr bwMode="auto">
              <a:xfrm>
                <a:off x="5257800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Oval 149"/>
              <p:cNvSpPr>
                <a:spLocks noChangeArrowheads="1"/>
              </p:cNvSpPr>
              <p:nvPr/>
            </p:nvSpPr>
            <p:spPr bwMode="auto">
              <a:xfrm>
                <a:off x="6038168" y="550272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Oval 162"/>
              <p:cNvSpPr>
                <a:spLocks noChangeArrowheads="1"/>
              </p:cNvSpPr>
              <p:nvPr/>
            </p:nvSpPr>
            <p:spPr bwMode="auto">
              <a:xfrm>
                <a:off x="7445828" y="44300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Oval 108"/>
              <p:cNvSpPr>
                <a:spLocks noChangeArrowheads="1"/>
              </p:cNvSpPr>
              <p:nvPr/>
            </p:nvSpPr>
            <p:spPr bwMode="auto">
              <a:xfrm>
                <a:off x="5546725" y="4724400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16" name="Group 115"/>
          <p:cNvGrpSpPr/>
          <p:nvPr/>
        </p:nvGrpSpPr>
        <p:grpSpPr>
          <a:xfrm>
            <a:off x="3352800" y="2841172"/>
            <a:ext cx="2468880" cy="2468880"/>
            <a:chOff x="5029200" y="2743200"/>
            <a:chExt cx="2908300" cy="2895600"/>
          </a:xfrm>
        </p:grpSpPr>
        <p:sp>
          <p:nvSpPr>
            <p:cNvPr id="117" name="Rectangle 116"/>
            <p:cNvSpPr/>
            <p:nvPr/>
          </p:nvSpPr>
          <p:spPr>
            <a:xfrm>
              <a:off x="5050972" y="2764972"/>
              <a:ext cx="2873828" cy="2873828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7184572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6172200" y="48768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172200" y="4572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6172200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6858000" y="4876798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6477000" y="48768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6858000" y="3810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6836228" y="4539344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6868884" y="4201886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6553200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64"/>
            <p:cNvSpPr>
              <a:spLocks noChangeArrowheads="1"/>
            </p:cNvSpPr>
            <p:nvPr/>
          </p:nvSpPr>
          <p:spPr bwMode="auto">
            <a:xfrm>
              <a:off x="6731453" y="460624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7195456" y="4517572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477000" y="4561114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96"/>
            <p:cNvSpPr>
              <a:spLocks noChangeArrowheads="1"/>
            </p:cNvSpPr>
            <p:nvPr/>
          </p:nvSpPr>
          <p:spPr bwMode="auto">
            <a:xfrm>
              <a:off x="6266315" y="466339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Oval 97"/>
            <p:cNvSpPr>
              <a:spLocks noChangeArrowheads="1"/>
            </p:cNvSpPr>
            <p:nvPr/>
          </p:nvSpPr>
          <p:spPr bwMode="auto">
            <a:xfrm>
              <a:off x="5388428" y="5142821"/>
              <a:ext cx="90487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Oval 98"/>
            <p:cNvSpPr>
              <a:spLocks noChangeArrowheads="1"/>
            </p:cNvSpPr>
            <p:nvPr/>
          </p:nvSpPr>
          <p:spPr bwMode="auto">
            <a:xfrm>
              <a:off x="5723390" y="42665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Oval 99"/>
            <p:cNvSpPr>
              <a:spLocks noChangeArrowheads="1"/>
            </p:cNvSpPr>
            <p:nvPr/>
          </p:nvSpPr>
          <p:spPr bwMode="auto">
            <a:xfrm>
              <a:off x="6958465" y="309812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Oval 100"/>
            <p:cNvSpPr>
              <a:spLocks noChangeArrowheads="1"/>
            </p:cNvSpPr>
            <p:nvPr/>
          </p:nvSpPr>
          <p:spPr bwMode="auto">
            <a:xfrm>
              <a:off x="6671128" y="4334783"/>
              <a:ext cx="90487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Oval 101"/>
            <p:cNvSpPr>
              <a:spLocks noChangeArrowheads="1"/>
            </p:cNvSpPr>
            <p:nvPr/>
          </p:nvSpPr>
          <p:spPr bwMode="auto">
            <a:xfrm>
              <a:off x="5886903" y="5323796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Oval 102"/>
            <p:cNvSpPr>
              <a:spLocks noChangeArrowheads="1"/>
            </p:cNvSpPr>
            <p:nvPr/>
          </p:nvSpPr>
          <p:spPr bwMode="auto">
            <a:xfrm>
              <a:off x="5986915" y="44951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Oval 103"/>
            <p:cNvSpPr>
              <a:spLocks noChangeArrowheads="1"/>
            </p:cNvSpPr>
            <p:nvPr/>
          </p:nvSpPr>
          <p:spPr bwMode="auto">
            <a:xfrm>
              <a:off x="6731453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Oval 104"/>
            <p:cNvSpPr>
              <a:spLocks noChangeArrowheads="1"/>
            </p:cNvSpPr>
            <p:nvPr/>
          </p:nvSpPr>
          <p:spPr bwMode="auto">
            <a:xfrm>
              <a:off x="5626553" y="385377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Oval 105"/>
            <p:cNvSpPr>
              <a:spLocks noChangeArrowheads="1"/>
            </p:cNvSpPr>
            <p:nvPr/>
          </p:nvSpPr>
          <p:spPr bwMode="auto">
            <a:xfrm>
              <a:off x="6032953" y="3739471"/>
              <a:ext cx="90487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Oval 106"/>
            <p:cNvSpPr>
              <a:spLocks noChangeArrowheads="1"/>
            </p:cNvSpPr>
            <p:nvPr/>
          </p:nvSpPr>
          <p:spPr bwMode="auto">
            <a:xfrm>
              <a:off x="6596515" y="47618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Oval 107"/>
            <p:cNvSpPr>
              <a:spLocks noChangeArrowheads="1"/>
            </p:cNvSpPr>
            <p:nvPr/>
          </p:nvSpPr>
          <p:spPr bwMode="auto">
            <a:xfrm>
              <a:off x="6123440" y="3910921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Oval 108"/>
            <p:cNvSpPr>
              <a:spLocks noChangeArrowheads="1"/>
            </p:cNvSpPr>
            <p:nvPr/>
          </p:nvSpPr>
          <p:spPr bwMode="auto">
            <a:xfrm>
              <a:off x="5340803" y="4823733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Oval 109"/>
            <p:cNvSpPr>
              <a:spLocks noChangeArrowheads="1"/>
            </p:cNvSpPr>
            <p:nvPr/>
          </p:nvSpPr>
          <p:spPr bwMode="auto">
            <a:xfrm>
              <a:off x="5386840" y="362675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Oval 110"/>
            <p:cNvSpPr>
              <a:spLocks noChangeArrowheads="1"/>
            </p:cNvSpPr>
            <p:nvPr/>
          </p:nvSpPr>
          <p:spPr bwMode="auto">
            <a:xfrm>
              <a:off x="5769428" y="47491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Oval 111"/>
            <p:cNvSpPr>
              <a:spLocks noChangeArrowheads="1"/>
            </p:cNvSpPr>
            <p:nvPr/>
          </p:nvSpPr>
          <p:spPr bwMode="auto">
            <a:xfrm>
              <a:off x="7385503" y="3626758"/>
              <a:ext cx="90487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Oval 112"/>
            <p:cNvSpPr>
              <a:spLocks noChangeArrowheads="1"/>
            </p:cNvSpPr>
            <p:nvPr/>
          </p:nvSpPr>
          <p:spPr bwMode="auto">
            <a:xfrm>
              <a:off x="6575878" y="42427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Oval 113"/>
            <p:cNvSpPr>
              <a:spLocks noChangeArrowheads="1"/>
            </p:cNvSpPr>
            <p:nvPr/>
          </p:nvSpPr>
          <p:spPr bwMode="auto">
            <a:xfrm>
              <a:off x="6596515" y="44935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Oval 114"/>
            <p:cNvSpPr>
              <a:spLocks noChangeArrowheads="1"/>
            </p:cNvSpPr>
            <p:nvPr/>
          </p:nvSpPr>
          <p:spPr bwMode="auto">
            <a:xfrm>
              <a:off x="6596515" y="4649108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Oval 115"/>
            <p:cNvSpPr>
              <a:spLocks noChangeArrowheads="1"/>
            </p:cNvSpPr>
            <p:nvPr/>
          </p:nvSpPr>
          <p:spPr bwMode="auto">
            <a:xfrm>
              <a:off x="6596515" y="539205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Oval 116"/>
            <p:cNvSpPr>
              <a:spLocks noChangeArrowheads="1"/>
            </p:cNvSpPr>
            <p:nvPr/>
          </p:nvSpPr>
          <p:spPr bwMode="auto">
            <a:xfrm>
              <a:off x="6866390" y="42442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Oval 117"/>
            <p:cNvSpPr>
              <a:spLocks noChangeArrowheads="1"/>
            </p:cNvSpPr>
            <p:nvPr/>
          </p:nvSpPr>
          <p:spPr bwMode="auto">
            <a:xfrm>
              <a:off x="7133090" y="49031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Oval 118"/>
            <p:cNvSpPr>
              <a:spLocks noChangeArrowheads="1"/>
            </p:cNvSpPr>
            <p:nvPr/>
          </p:nvSpPr>
          <p:spPr bwMode="auto">
            <a:xfrm>
              <a:off x="6793365" y="4880883"/>
              <a:ext cx="90488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Oval 119"/>
            <p:cNvSpPr>
              <a:spLocks noChangeArrowheads="1"/>
            </p:cNvSpPr>
            <p:nvPr/>
          </p:nvSpPr>
          <p:spPr bwMode="auto">
            <a:xfrm>
              <a:off x="6698115" y="47888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Oval 120"/>
            <p:cNvSpPr>
              <a:spLocks noChangeArrowheads="1"/>
            </p:cNvSpPr>
            <p:nvPr/>
          </p:nvSpPr>
          <p:spPr bwMode="auto">
            <a:xfrm>
              <a:off x="6718753" y="50396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Oval 121"/>
            <p:cNvSpPr>
              <a:spLocks noChangeArrowheads="1"/>
            </p:cNvSpPr>
            <p:nvPr/>
          </p:nvSpPr>
          <p:spPr bwMode="auto">
            <a:xfrm>
              <a:off x="5932940" y="4993596"/>
              <a:ext cx="90488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Oval 122"/>
            <p:cNvSpPr>
              <a:spLocks noChangeArrowheads="1"/>
            </p:cNvSpPr>
            <p:nvPr/>
          </p:nvSpPr>
          <p:spPr bwMode="auto">
            <a:xfrm>
              <a:off x="5156653" y="50301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Oval 123"/>
            <p:cNvSpPr>
              <a:spLocks noChangeArrowheads="1"/>
            </p:cNvSpPr>
            <p:nvPr/>
          </p:nvSpPr>
          <p:spPr bwMode="auto">
            <a:xfrm>
              <a:off x="5248728" y="453798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Oval 124"/>
            <p:cNvSpPr>
              <a:spLocks noChangeArrowheads="1"/>
            </p:cNvSpPr>
            <p:nvPr/>
          </p:nvSpPr>
          <p:spPr bwMode="auto">
            <a:xfrm>
              <a:off x="7293428" y="518885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Oval 125"/>
            <p:cNvSpPr>
              <a:spLocks noChangeArrowheads="1"/>
            </p:cNvSpPr>
            <p:nvPr/>
          </p:nvSpPr>
          <p:spPr bwMode="auto">
            <a:xfrm>
              <a:off x="5626553" y="4480833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Oval 126"/>
            <p:cNvSpPr>
              <a:spLocks noChangeArrowheads="1"/>
            </p:cNvSpPr>
            <p:nvPr/>
          </p:nvSpPr>
          <p:spPr bwMode="auto">
            <a:xfrm>
              <a:off x="7514090" y="50301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Oval 127"/>
            <p:cNvSpPr>
              <a:spLocks noChangeArrowheads="1"/>
            </p:cNvSpPr>
            <p:nvPr/>
          </p:nvSpPr>
          <p:spPr bwMode="auto">
            <a:xfrm>
              <a:off x="7550603" y="48237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Oval 128"/>
            <p:cNvSpPr>
              <a:spLocks noChangeArrowheads="1"/>
            </p:cNvSpPr>
            <p:nvPr/>
          </p:nvSpPr>
          <p:spPr bwMode="auto">
            <a:xfrm>
              <a:off x="5986915" y="4323671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Oval 129"/>
            <p:cNvSpPr>
              <a:spLocks noChangeArrowheads="1"/>
            </p:cNvSpPr>
            <p:nvPr/>
          </p:nvSpPr>
          <p:spPr bwMode="auto">
            <a:xfrm>
              <a:off x="6312353" y="4899933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Oval 130"/>
            <p:cNvSpPr>
              <a:spLocks noChangeArrowheads="1"/>
            </p:cNvSpPr>
            <p:nvPr/>
          </p:nvSpPr>
          <p:spPr bwMode="auto">
            <a:xfrm>
              <a:off x="5794828" y="373947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Oval 131"/>
            <p:cNvSpPr>
              <a:spLocks noChangeArrowheads="1"/>
            </p:cNvSpPr>
            <p:nvPr/>
          </p:nvSpPr>
          <p:spPr bwMode="auto">
            <a:xfrm>
              <a:off x="6032953" y="3212421"/>
              <a:ext cx="90487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Oval 132"/>
            <p:cNvSpPr>
              <a:spLocks noChangeArrowheads="1"/>
            </p:cNvSpPr>
            <p:nvPr/>
          </p:nvSpPr>
          <p:spPr bwMode="auto">
            <a:xfrm>
              <a:off x="6363153" y="514282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Oval 133"/>
            <p:cNvSpPr>
              <a:spLocks noChangeArrowheads="1"/>
            </p:cNvSpPr>
            <p:nvPr/>
          </p:nvSpPr>
          <p:spPr bwMode="auto">
            <a:xfrm>
              <a:off x="7021965" y="35696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Oval 134"/>
            <p:cNvSpPr>
              <a:spLocks noChangeArrowheads="1"/>
            </p:cNvSpPr>
            <p:nvPr/>
          </p:nvSpPr>
          <p:spPr bwMode="auto">
            <a:xfrm>
              <a:off x="7734753" y="52444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Oval 135"/>
            <p:cNvSpPr>
              <a:spLocks noChangeArrowheads="1"/>
            </p:cNvSpPr>
            <p:nvPr/>
          </p:nvSpPr>
          <p:spPr bwMode="auto">
            <a:xfrm>
              <a:off x="6220278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Oval 136"/>
            <p:cNvSpPr>
              <a:spLocks noChangeArrowheads="1"/>
            </p:cNvSpPr>
            <p:nvPr/>
          </p:nvSpPr>
          <p:spPr bwMode="auto">
            <a:xfrm>
              <a:off x="6529840" y="37474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Oval 137"/>
            <p:cNvSpPr>
              <a:spLocks noChangeArrowheads="1"/>
            </p:cNvSpPr>
            <p:nvPr/>
          </p:nvSpPr>
          <p:spPr bwMode="auto">
            <a:xfrm>
              <a:off x="6174240" y="36823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Oval 138"/>
            <p:cNvSpPr>
              <a:spLocks noChangeArrowheads="1"/>
            </p:cNvSpPr>
            <p:nvPr/>
          </p:nvSpPr>
          <p:spPr bwMode="auto">
            <a:xfrm>
              <a:off x="6715578" y="3910921"/>
              <a:ext cx="92075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Oval 139"/>
            <p:cNvSpPr>
              <a:spLocks noChangeArrowheads="1"/>
            </p:cNvSpPr>
            <p:nvPr/>
          </p:nvSpPr>
          <p:spPr bwMode="auto">
            <a:xfrm>
              <a:off x="7293428" y="30933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Oval 140"/>
            <p:cNvSpPr>
              <a:spLocks noChangeArrowheads="1"/>
            </p:cNvSpPr>
            <p:nvPr/>
          </p:nvSpPr>
          <p:spPr bwMode="auto">
            <a:xfrm>
              <a:off x="7606165" y="4609421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Oval 141"/>
            <p:cNvSpPr>
              <a:spLocks noChangeArrowheads="1"/>
            </p:cNvSpPr>
            <p:nvPr/>
          </p:nvSpPr>
          <p:spPr bwMode="auto">
            <a:xfrm>
              <a:off x="6956878" y="52206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Oval 142"/>
            <p:cNvSpPr>
              <a:spLocks noChangeArrowheads="1"/>
            </p:cNvSpPr>
            <p:nvPr/>
          </p:nvSpPr>
          <p:spPr bwMode="auto">
            <a:xfrm>
              <a:off x="7002915" y="4039508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Oval 143"/>
            <p:cNvSpPr>
              <a:spLocks noChangeArrowheads="1"/>
            </p:cNvSpPr>
            <p:nvPr/>
          </p:nvSpPr>
          <p:spPr bwMode="auto">
            <a:xfrm>
              <a:off x="7475990" y="5277758"/>
              <a:ext cx="90488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Oval 144"/>
            <p:cNvSpPr>
              <a:spLocks noChangeArrowheads="1"/>
            </p:cNvSpPr>
            <p:nvPr/>
          </p:nvSpPr>
          <p:spPr bwMode="auto">
            <a:xfrm>
              <a:off x="6831465" y="4436383"/>
              <a:ext cx="90488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Oval 145"/>
            <p:cNvSpPr>
              <a:spLocks noChangeArrowheads="1"/>
            </p:cNvSpPr>
            <p:nvPr/>
          </p:nvSpPr>
          <p:spPr bwMode="auto">
            <a:xfrm>
              <a:off x="6626678" y="49935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Oval 146"/>
            <p:cNvSpPr>
              <a:spLocks noChangeArrowheads="1"/>
            </p:cNvSpPr>
            <p:nvPr/>
          </p:nvSpPr>
          <p:spPr bwMode="auto">
            <a:xfrm>
              <a:off x="7550603" y="39093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Oval 147"/>
            <p:cNvSpPr>
              <a:spLocks noChangeArrowheads="1"/>
            </p:cNvSpPr>
            <p:nvPr/>
          </p:nvSpPr>
          <p:spPr bwMode="auto">
            <a:xfrm>
              <a:off x="6883853" y="2985408"/>
              <a:ext cx="90487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Oval 148"/>
            <p:cNvSpPr>
              <a:spLocks noChangeArrowheads="1"/>
            </p:cNvSpPr>
            <p:nvPr/>
          </p:nvSpPr>
          <p:spPr bwMode="auto">
            <a:xfrm>
              <a:off x="7596640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Oval 149"/>
            <p:cNvSpPr>
              <a:spLocks noChangeArrowheads="1"/>
            </p:cNvSpPr>
            <p:nvPr/>
          </p:nvSpPr>
          <p:spPr bwMode="auto">
            <a:xfrm>
              <a:off x="7606165" y="292825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Oval 150"/>
            <p:cNvSpPr>
              <a:spLocks noChangeArrowheads="1"/>
            </p:cNvSpPr>
            <p:nvPr/>
          </p:nvSpPr>
          <p:spPr bwMode="auto">
            <a:xfrm>
              <a:off x="7283903" y="42681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Oval 151"/>
            <p:cNvSpPr>
              <a:spLocks noChangeArrowheads="1"/>
            </p:cNvSpPr>
            <p:nvPr/>
          </p:nvSpPr>
          <p:spPr bwMode="auto">
            <a:xfrm>
              <a:off x="6810828" y="38617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Oval 152"/>
            <p:cNvSpPr>
              <a:spLocks noChangeArrowheads="1"/>
            </p:cNvSpPr>
            <p:nvPr/>
          </p:nvSpPr>
          <p:spPr bwMode="auto">
            <a:xfrm>
              <a:off x="7688715" y="3863296"/>
              <a:ext cx="92075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Oval 153"/>
            <p:cNvSpPr>
              <a:spLocks noChangeArrowheads="1"/>
            </p:cNvSpPr>
            <p:nvPr/>
          </p:nvSpPr>
          <p:spPr bwMode="auto">
            <a:xfrm>
              <a:off x="5156653" y="39109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Oval 154"/>
            <p:cNvSpPr>
              <a:spLocks noChangeArrowheads="1"/>
            </p:cNvSpPr>
            <p:nvPr/>
          </p:nvSpPr>
          <p:spPr bwMode="auto">
            <a:xfrm>
              <a:off x="5534478" y="53571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Oval 155"/>
            <p:cNvSpPr>
              <a:spLocks noChangeArrowheads="1"/>
            </p:cNvSpPr>
            <p:nvPr/>
          </p:nvSpPr>
          <p:spPr bwMode="auto">
            <a:xfrm>
              <a:off x="5794828" y="2985408"/>
              <a:ext cx="90487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Oval 156"/>
            <p:cNvSpPr>
              <a:spLocks noChangeArrowheads="1"/>
            </p:cNvSpPr>
            <p:nvPr/>
          </p:nvSpPr>
          <p:spPr bwMode="auto">
            <a:xfrm>
              <a:off x="6958465" y="4550683"/>
              <a:ext cx="90488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" name="Oval 157"/>
            <p:cNvSpPr>
              <a:spLocks noChangeArrowheads="1"/>
            </p:cNvSpPr>
            <p:nvPr/>
          </p:nvSpPr>
          <p:spPr bwMode="auto">
            <a:xfrm>
              <a:off x="6975928" y="42442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Oval 158"/>
            <p:cNvSpPr>
              <a:spLocks noChangeArrowheads="1"/>
            </p:cNvSpPr>
            <p:nvPr/>
          </p:nvSpPr>
          <p:spPr bwMode="auto">
            <a:xfrm>
              <a:off x="6883853" y="47094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" name="Oval 159"/>
            <p:cNvSpPr>
              <a:spLocks noChangeArrowheads="1"/>
            </p:cNvSpPr>
            <p:nvPr/>
          </p:nvSpPr>
          <p:spPr bwMode="auto">
            <a:xfrm>
              <a:off x="7191828" y="44935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" name="Oval 160"/>
            <p:cNvSpPr>
              <a:spLocks noChangeArrowheads="1"/>
            </p:cNvSpPr>
            <p:nvPr/>
          </p:nvSpPr>
          <p:spPr bwMode="auto">
            <a:xfrm>
              <a:off x="7166428" y="424429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" name="Oval 161"/>
            <p:cNvSpPr>
              <a:spLocks noChangeArrowheads="1"/>
            </p:cNvSpPr>
            <p:nvPr/>
          </p:nvSpPr>
          <p:spPr bwMode="auto">
            <a:xfrm>
              <a:off x="7118803" y="4652283"/>
              <a:ext cx="90487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" name="Oval 162"/>
            <p:cNvSpPr>
              <a:spLocks noChangeArrowheads="1"/>
            </p:cNvSpPr>
            <p:nvPr/>
          </p:nvSpPr>
          <p:spPr bwMode="auto">
            <a:xfrm>
              <a:off x="7642678" y="42776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" name="Oval 163"/>
            <p:cNvSpPr>
              <a:spLocks noChangeArrowheads="1"/>
            </p:cNvSpPr>
            <p:nvPr/>
          </p:nvSpPr>
          <p:spPr bwMode="auto">
            <a:xfrm>
              <a:off x="6375853" y="433478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" name="Oval 165"/>
            <p:cNvSpPr>
              <a:spLocks noChangeArrowheads="1"/>
            </p:cNvSpPr>
            <p:nvPr/>
          </p:nvSpPr>
          <p:spPr bwMode="auto">
            <a:xfrm>
              <a:off x="5894840" y="4299858"/>
              <a:ext cx="92075" cy="1158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" name="Oval 166"/>
            <p:cNvSpPr>
              <a:spLocks noChangeArrowheads="1"/>
            </p:cNvSpPr>
            <p:nvPr/>
          </p:nvSpPr>
          <p:spPr bwMode="auto">
            <a:xfrm>
              <a:off x="5342390" y="3153683"/>
              <a:ext cx="90488" cy="1158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1" name="Group 72"/>
            <p:cNvGrpSpPr>
              <a:grpSpLocks/>
            </p:cNvGrpSpPr>
            <p:nvPr/>
          </p:nvGrpSpPr>
          <p:grpSpPr bwMode="auto">
            <a:xfrm>
              <a:off x="5029200" y="2743200"/>
              <a:ext cx="2908300" cy="2882900"/>
              <a:chOff x="1944" y="1080"/>
              <a:chExt cx="1832" cy="1816"/>
            </a:xfrm>
            <a:noFill/>
          </p:grpSpPr>
          <p:sp>
            <p:nvSpPr>
              <p:cNvPr id="302" name="Rectangle 73"/>
              <p:cNvSpPr>
                <a:spLocks noChangeArrowheads="1"/>
              </p:cNvSpPr>
              <p:nvPr/>
            </p:nvSpPr>
            <p:spPr bwMode="auto">
              <a:xfrm>
                <a:off x="1952" y="1088"/>
                <a:ext cx="1808" cy="18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" name="Line 75"/>
              <p:cNvSpPr>
                <a:spLocks noChangeShapeType="1"/>
              </p:cNvSpPr>
              <p:nvPr/>
            </p:nvSpPr>
            <p:spPr bwMode="auto">
              <a:xfrm>
                <a:off x="1952" y="1992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" name="Line 76"/>
              <p:cNvSpPr>
                <a:spLocks noChangeShapeType="1"/>
              </p:cNvSpPr>
              <p:nvPr/>
            </p:nvSpPr>
            <p:spPr bwMode="auto">
              <a:xfrm rot="5400000">
                <a:off x="1968" y="1984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5" name="Line 77"/>
              <p:cNvSpPr>
                <a:spLocks noChangeShapeType="1"/>
              </p:cNvSpPr>
              <p:nvPr/>
            </p:nvSpPr>
            <p:spPr bwMode="auto">
              <a:xfrm>
                <a:off x="3320" y="1088"/>
                <a:ext cx="0" cy="912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6" name="Line 78"/>
              <p:cNvSpPr>
                <a:spLocks noChangeShapeType="1"/>
              </p:cNvSpPr>
              <p:nvPr/>
            </p:nvSpPr>
            <p:spPr bwMode="auto">
              <a:xfrm>
                <a:off x="2864" y="1544"/>
                <a:ext cx="912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" name="Line 79"/>
              <p:cNvSpPr>
                <a:spLocks noChangeShapeType="1"/>
              </p:cNvSpPr>
              <p:nvPr/>
            </p:nvSpPr>
            <p:spPr bwMode="auto">
              <a:xfrm>
                <a:off x="3320" y="1984"/>
                <a:ext cx="0" cy="912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" name="Line 80"/>
              <p:cNvSpPr>
                <a:spLocks noChangeShapeType="1"/>
              </p:cNvSpPr>
              <p:nvPr/>
            </p:nvSpPr>
            <p:spPr bwMode="auto">
              <a:xfrm>
                <a:off x="2832" y="2440"/>
                <a:ext cx="94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" name="Line 81"/>
              <p:cNvSpPr>
                <a:spLocks noChangeShapeType="1"/>
              </p:cNvSpPr>
              <p:nvPr/>
            </p:nvSpPr>
            <p:spPr bwMode="auto">
              <a:xfrm>
                <a:off x="2432" y="1984"/>
                <a:ext cx="0" cy="912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" name="Line 82"/>
              <p:cNvSpPr>
                <a:spLocks noChangeShapeType="1"/>
              </p:cNvSpPr>
              <p:nvPr/>
            </p:nvSpPr>
            <p:spPr bwMode="auto">
              <a:xfrm>
                <a:off x="1944" y="2440"/>
                <a:ext cx="94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1" name="Line 83"/>
              <p:cNvSpPr>
                <a:spLocks noChangeShapeType="1"/>
              </p:cNvSpPr>
              <p:nvPr/>
            </p:nvSpPr>
            <p:spPr bwMode="auto">
              <a:xfrm>
                <a:off x="3096" y="1536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2" name="Line 84"/>
              <p:cNvSpPr>
                <a:spLocks noChangeShapeType="1"/>
              </p:cNvSpPr>
              <p:nvPr/>
            </p:nvSpPr>
            <p:spPr bwMode="auto">
              <a:xfrm>
                <a:off x="2880" y="1760"/>
                <a:ext cx="44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3" name="Line 85"/>
              <p:cNvSpPr>
                <a:spLocks noChangeShapeType="1"/>
              </p:cNvSpPr>
              <p:nvPr/>
            </p:nvSpPr>
            <p:spPr bwMode="auto">
              <a:xfrm>
                <a:off x="1952" y="2440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4" name="Line 86"/>
              <p:cNvSpPr>
                <a:spLocks noChangeShapeType="1"/>
              </p:cNvSpPr>
              <p:nvPr/>
            </p:nvSpPr>
            <p:spPr bwMode="auto">
              <a:xfrm>
                <a:off x="3536" y="1984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5" name="Line 87"/>
              <p:cNvSpPr>
                <a:spLocks noChangeShapeType="1"/>
              </p:cNvSpPr>
              <p:nvPr/>
            </p:nvSpPr>
            <p:spPr bwMode="auto">
              <a:xfrm>
                <a:off x="3312" y="2208"/>
                <a:ext cx="456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" name="Line 88"/>
              <p:cNvSpPr>
                <a:spLocks noChangeShapeType="1"/>
              </p:cNvSpPr>
              <p:nvPr/>
            </p:nvSpPr>
            <p:spPr bwMode="auto">
              <a:xfrm>
                <a:off x="2648" y="1984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" name="Line 89"/>
              <p:cNvSpPr>
                <a:spLocks noChangeShapeType="1"/>
              </p:cNvSpPr>
              <p:nvPr/>
            </p:nvSpPr>
            <p:spPr bwMode="auto">
              <a:xfrm flipV="1">
                <a:off x="2448" y="2208"/>
                <a:ext cx="432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" name="Line 90"/>
              <p:cNvSpPr>
                <a:spLocks noChangeShapeType="1"/>
              </p:cNvSpPr>
              <p:nvPr/>
            </p:nvSpPr>
            <p:spPr bwMode="auto">
              <a:xfrm>
                <a:off x="1952" y="2888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" name="Line 91"/>
              <p:cNvSpPr>
                <a:spLocks noChangeShapeType="1"/>
              </p:cNvSpPr>
              <p:nvPr/>
            </p:nvSpPr>
            <p:spPr bwMode="auto">
              <a:xfrm>
                <a:off x="3096" y="2432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" name="Line 92"/>
              <p:cNvSpPr>
                <a:spLocks noChangeShapeType="1"/>
              </p:cNvSpPr>
              <p:nvPr/>
            </p:nvSpPr>
            <p:spPr bwMode="auto">
              <a:xfrm>
                <a:off x="2848" y="2656"/>
                <a:ext cx="48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" name="Line 93"/>
              <p:cNvSpPr>
                <a:spLocks noChangeShapeType="1"/>
              </p:cNvSpPr>
              <p:nvPr/>
            </p:nvSpPr>
            <p:spPr bwMode="auto">
              <a:xfrm>
                <a:off x="2648" y="2432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" name="Line 94"/>
              <p:cNvSpPr>
                <a:spLocks noChangeShapeType="1"/>
              </p:cNvSpPr>
              <p:nvPr/>
            </p:nvSpPr>
            <p:spPr bwMode="auto">
              <a:xfrm>
                <a:off x="2432" y="2656"/>
                <a:ext cx="44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2" name="Group 201"/>
            <p:cNvGrpSpPr/>
            <p:nvPr/>
          </p:nvGrpSpPr>
          <p:grpSpPr>
            <a:xfrm>
              <a:off x="5105400" y="2819400"/>
              <a:ext cx="2743653" cy="2797628"/>
              <a:chOff x="5105400" y="2819400"/>
              <a:chExt cx="2743653" cy="2797628"/>
            </a:xfrm>
          </p:grpSpPr>
          <p:sp>
            <p:nvSpPr>
              <p:cNvPr id="203" name="Oval 96"/>
              <p:cNvSpPr>
                <a:spLocks noChangeArrowheads="1"/>
              </p:cNvSpPr>
              <p:nvPr/>
            </p:nvSpPr>
            <p:spPr bwMode="auto">
              <a:xfrm>
                <a:off x="6266315" y="46633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" name="Oval 97"/>
              <p:cNvSpPr>
                <a:spLocks noChangeArrowheads="1"/>
              </p:cNvSpPr>
              <p:nvPr/>
            </p:nvSpPr>
            <p:spPr bwMode="auto">
              <a:xfrm>
                <a:off x="5399314" y="5142821"/>
                <a:ext cx="90487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" name="Oval 98"/>
              <p:cNvSpPr>
                <a:spLocks noChangeArrowheads="1"/>
              </p:cNvSpPr>
              <p:nvPr/>
            </p:nvSpPr>
            <p:spPr bwMode="auto">
              <a:xfrm>
                <a:off x="5723390" y="42665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" name="Oval 99"/>
              <p:cNvSpPr>
                <a:spLocks noChangeArrowheads="1"/>
              </p:cNvSpPr>
              <p:nvPr/>
            </p:nvSpPr>
            <p:spPr bwMode="auto">
              <a:xfrm>
                <a:off x="6958465" y="30981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" name="Oval 100"/>
              <p:cNvSpPr>
                <a:spLocks noChangeArrowheads="1"/>
              </p:cNvSpPr>
              <p:nvPr/>
            </p:nvSpPr>
            <p:spPr bwMode="auto">
              <a:xfrm>
                <a:off x="6671128" y="4334783"/>
                <a:ext cx="90487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" name="Oval 101"/>
              <p:cNvSpPr>
                <a:spLocks noChangeArrowheads="1"/>
              </p:cNvSpPr>
              <p:nvPr/>
            </p:nvSpPr>
            <p:spPr bwMode="auto">
              <a:xfrm>
                <a:off x="5886903" y="5323796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" name="Oval 102"/>
              <p:cNvSpPr>
                <a:spLocks noChangeArrowheads="1"/>
              </p:cNvSpPr>
              <p:nvPr/>
            </p:nvSpPr>
            <p:spPr bwMode="auto">
              <a:xfrm>
                <a:off x="5986915" y="4495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" name="Oval 103"/>
              <p:cNvSpPr>
                <a:spLocks noChangeArrowheads="1"/>
              </p:cNvSpPr>
              <p:nvPr/>
            </p:nvSpPr>
            <p:spPr bwMode="auto">
              <a:xfrm>
                <a:off x="6731453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" name="Oval 104"/>
              <p:cNvSpPr>
                <a:spLocks noChangeArrowheads="1"/>
              </p:cNvSpPr>
              <p:nvPr/>
            </p:nvSpPr>
            <p:spPr bwMode="auto">
              <a:xfrm>
                <a:off x="5626553" y="385377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2" name="Oval 105"/>
              <p:cNvSpPr>
                <a:spLocks noChangeArrowheads="1"/>
              </p:cNvSpPr>
              <p:nvPr/>
            </p:nvSpPr>
            <p:spPr bwMode="auto">
              <a:xfrm>
                <a:off x="6032953" y="3739471"/>
                <a:ext cx="90487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" name="Oval 106"/>
              <p:cNvSpPr>
                <a:spLocks noChangeArrowheads="1"/>
              </p:cNvSpPr>
              <p:nvPr/>
            </p:nvSpPr>
            <p:spPr bwMode="auto">
              <a:xfrm>
                <a:off x="6596515" y="47618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" name="Oval 107"/>
              <p:cNvSpPr>
                <a:spLocks noChangeArrowheads="1"/>
              </p:cNvSpPr>
              <p:nvPr/>
            </p:nvSpPr>
            <p:spPr bwMode="auto">
              <a:xfrm>
                <a:off x="6123440" y="39109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" name="Oval 108"/>
              <p:cNvSpPr>
                <a:spLocks noChangeArrowheads="1"/>
              </p:cNvSpPr>
              <p:nvPr/>
            </p:nvSpPr>
            <p:spPr bwMode="auto">
              <a:xfrm>
                <a:off x="5340803" y="48237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" name="Oval 109"/>
              <p:cNvSpPr>
                <a:spLocks noChangeArrowheads="1"/>
              </p:cNvSpPr>
              <p:nvPr/>
            </p:nvSpPr>
            <p:spPr bwMode="auto">
              <a:xfrm>
                <a:off x="5386840" y="36267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" name="Oval 110"/>
              <p:cNvSpPr>
                <a:spLocks noChangeArrowheads="1"/>
              </p:cNvSpPr>
              <p:nvPr/>
            </p:nvSpPr>
            <p:spPr bwMode="auto">
              <a:xfrm>
                <a:off x="5769428" y="4749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" name="Oval 111"/>
              <p:cNvSpPr>
                <a:spLocks noChangeArrowheads="1"/>
              </p:cNvSpPr>
              <p:nvPr/>
            </p:nvSpPr>
            <p:spPr bwMode="auto">
              <a:xfrm>
                <a:off x="7385503" y="362675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9" name="Oval 112"/>
              <p:cNvSpPr>
                <a:spLocks noChangeArrowheads="1"/>
              </p:cNvSpPr>
              <p:nvPr/>
            </p:nvSpPr>
            <p:spPr bwMode="auto">
              <a:xfrm>
                <a:off x="6575878" y="42427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" name="Oval 114"/>
              <p:cNvSpPr>
                <a:spLocks noChangeArrowheads="1"/>
              </p:cNvSpPr>
              <p:nvPr/>
            </p:nvSpPr>
            <p:spPr bwMode="auto">
              <a:xfrm>
                <a:off x="6596515" y="46491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" name="Oval 115"/>
              <p:cNvSpPr>
                <a:spLocks noChangeArrowheads="1"/>
              </p:cNvSpPr>
              <p:nvPr/>
            </p:nvSpPr>
            <p:spPr bwMode="auto">
              <a:xfrm>
                <a:off x="6596515" y="53920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" name="Oval 116"/>
              <p:cNvSpPr>
                <a:spLocks noChangeArrowheads="1"/>
              </p:cNvSpPr>
              <p:nvPr/>
            </p:nvSpPr>
            <p:spPr bwMode="auto">
              <a:xfrm>
                <a:off x="6866390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" name="Oval 117"/>
              <p:cNvSpPr>
                <a:spLocks noChangeArrowheads="1"/>
              </p:cNvSpPr>
              <p:nvPr/>
            </p:nvSpPr>
            <p:spPr bwMode="auto">
              <a:xfrm>
                <a:off x="7133090" y="49031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4" name="Oval 118"/>
              <p:cNvSpPr>
                <a:spLocks noChangeArrowheads="1"/>
              </p:cNvSpPr>
              <p:nvPr/>
            </p:nvSpPr>
            <p:spPr bwMode="auto">
              <a:xfrm>
                <a:off x="6793365" y="48808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" name="Oval 119"/>
              <p:cNvSpPr>
                <a:spLocks noChangeArrowheads="1"/>
              </p:cNvSpPr>
              <p:nvPr/>
            </p:nvSpPr>
            <p:spPr bwMode="auto">
              <a:xfrm>
                <a:off x="6698115" y="47888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" name="Oval 120"/>
              <p:cNvSpPr>
                <a:spLocks noChangeArrowheads="1"/>
              </p:cNvSpPr>
              <p:nvPr/>
            </p:nvSpPr>
            <p:spPr bwMode="auto">
              <a:xfrm>
                <a:off x="6718753" y="5039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" name="Oval 121"/>
              <p:cNvSpPr>
                <a:spLocks noChangeArrowheads="1"/>
              </p:cNvSpPr>
              <p:nvPr/>
            </p:nvSpPr>
            <p:spPr bwMode="auto">
              <a:xfrm>
                <a:off x="5932940" y="4993596"/>
                <a:ext cx="90488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8" name="Oval 122"/>
              <p:cNvSpPr>
                <a:spLocks noChangeArrowheads="1"/>
              </p:cNvSpPr>
              <p:nvPr/>
            </p:nvSpPr>
            <p:spPr bwMode="auto">
              <a:xfrm>
                <a:off x="5156653" y="5030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" name="Oval 123"/>
              <p:cNvSpPr>
                <a:spLocks noChangeArrowheads="1"/>
              </p:cNvSpPr>
              <p:nvPr/>
            </p:nvSpPr>
            <p:spPr bwMode="auto">
              <a:xfrm>
                <a:off x="5248728" y="453798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" name="Oval 124"/>
              <p:cNvSpPr>
                <a:spLocks noChangeArrowheads="1"/>
              </p:cNvSpPr>
              <p:nvPr/>
            </p:nvSpPr>
            <p:spPr bwMode="auto">
              <a:xfrm>
                <a:off x="7293428" y="51888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" name="Oval 125"/>
              <p:cNvSpPr>
                <a:spLocks noChangeArrowheads="1"/>
              </p:cNvSpPr>
              <p:nvPr/>
            </p:nvSpPr>
            <p:spPr bwMode="auto">
              <a:xfrm>
                <a:off x="5626553" y="44808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2" name="Oval 126"/>
              <p:cNvSpPr>
                <a:spLocks noChangeArrowheads="1"/>
              </p:cNvSpPr>
              <p:nvPr/>
            </p:nvSpPr>
            <p:spPr bwMode="auto">
              <a:xfrm>
                <a:off x="7514090" y="50301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" name="Oval 127"/>
              <p:cNvSpPr>
                <a:spLocks noChangeArrowheads="1"/>
              </p:cNvSpPr>
              <p:nvPr/>
            </p:nvSpPr>
            <p:spPr bwMode="auto">
              <a:xfrm>
                <a:off x="7550603" y="48237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" name="Oval 128"/>
              <p:cNvSpPr>
                <a:spLocks noChangeArrowheads="1"/>
              </p:cNvSpPr>
              <p:nvPr/>
            </p:nvSpPr>
            <p:spPr bwMode="auto">
              <a:xfrm>
                <a:off x="5986915" y="4323671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" name="Oval 129"/>
              <p:cNvSpPr>
                <a:spLocks noChangeArrowheads="1"/>
              </p:cNvSpPr>
              <p:nvPr/>
            </p:nvSpPr>
            <p:spPr bwMode="auto">
              <a:xfrm>
                <a:off x="6312353" y="4899933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" name="Oval 130"/>
              <p:cNvSpPr>
                <a:spLocks noChangeArrowheads="1"/>
              </p:cNvSpPr>
              <p:nvPr/>
            </p:nvSpPr>
            <p:spPr bwMode="auto">
              <a:xfrm>
                <a:off x="5794828" y="373947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" name="Oval 131"/>
              <p:cNvSpPr>
                <a:spLocks noChangeArrowheads="1"/>
              </p:cNvSpPr>
              <p:nvPr/>
            </p:nvSpPr>
            <p:spPr bwMode="auto">
              <a:xfrm>
                <a:off x="6032953" y="3212421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" name="Oval 132"/>
              <p:cNvSpPr>
                <a:spLocks noChangeArrowheads="1"/>
              </p:cNvSpPr>
              <p:nvPr/>
            </p:nvSpPr>
            <p:spPr bwMode="auto">
              <a:xfrm>
                <a:off x="6363153" y="51428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" name="Oval 133"/>
              <p:cNvSpPr>
                <a:spLocks noChangeArrowheads="1"/>
              </p:cNvSpPr>
              <p:nvPr/>
            </p:nvSpPr>
            <p:spPr bwMode="auto">
              <a:xfrm>
                <a:off x="7021965" y="35696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" name="Oval 134"/>
              <p:cNvSpPr>
                <a:spLocks noChangeArrowheads="1"/>
              </p:cNvSpPr>
              <p:nvPr/>
            </p:nvSpPr>
            <p:spPr bwMode="auto">
              <a:xfrm>
                <a:off x="7734753" y="52444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" name="Oval 135"/>
              <p:cNvSpPr>
                <a:spLocks noChangeArrowheads="1"/>
              </p:cNvSpPr>
              <p:nvPr/>
            </p:nvSpPr>
            <p:spPr bwMode="auto">
              <a:xfrm>
                <a:off x="6220278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2" name="Oval 136"/>
              <p:cNvSpPr>
                <a:spLocks noChangeArrowheads="1"/>
              </p:cNvSpPr>
              <p:nvPr/>
            </p:nvSpPr>
            <p:spPr bwMode="auto">
              <a:xfrm>
                <a:off x="6529840" y="37474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3" name="Oval 137"/>
              <p:cNvSpPr>
                <a:spLocks noChangeArrowheads="1"/>
              </p:cNvSpPr>
              <p:nvPr/>
            </p:nvSpPr>
            <p:spPr bwMode="auto">
              <a:xfrm>
                <a:off x="6174240" y="36823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4" name="Oval 138"/>
              <p:cNvSpPr>
                <a:spLocks noChangeArrowheads="1"/>
              </p:cNvSpPr>
              <p:nvPr/>
            </p:nvSpPr>
            <p:spPr bwMode="auto">
              <a:xfrm>
                <a:off x="6715578" y="3910921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" name="Oval 139"/>
              <p:cNvSpPr>
                <a:spLocks noChangeArrowheads="1"/>
              </p:cNvSpPr>
              <p:nvPr/>
            </p:nvSpPr>
            <p:spPr bwMode="auto">
              <a:xfrm>
                <a:off x="7293428" y="30933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" name="Oval 140"/>
              <p:cNvSpPr>
                <a:spLocks noChangeArrowheads="1"/>
              </p:cNvSpPr>
              <p:nvPr/>
            </p:nvSpPr>
            <p:spPr bwMode="auto">
              <a:xfrm>
                <a:off x="7606165" y="46094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7" name="Oval 141"/>
              <p:cNvSpPr>
                <a:spLocks noChangeArrowheads="1"/>
              </p:cNvSpPr>
              <p:nvPr/>
            </p:nvSpPr>
            <p:spPr bwMode="auto">
              <a:xfrm>
                <a:off x="6956878" y="52206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8" name="Oval 142"/>
              <p:cNvSpPr>
                <a:spLocks noChangeArrowheads="1"/>
              </p:cNvSpPr>
              <p:nvPr/>
            </p:nvSpPr>
            <p:spPr bwMode="auto">
              <a:xfrm>
                <a:off x="7002915" y="40395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9" name="Oval 143"/>
              <p:cNvSpPr>
                <a:spLocks noChangeArrowheads="1"/>
              </p:cNvSpPr>
              <p:nvPr/>
            </p:nvSpPr>
            <p:spPr bwMode="auto">
              <a:xfrm>
                <a:off x="7475990" y="5277758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0" name="Oval 144"/>
              <p:cNvSpPr>
                <a:spLocks noChangeArrowheads="1"/>
              </p:cNvSpPr>
              <p:nvPr/>
            </p:nvSpPr>
            <p:spPr bwMode="auto">
              <a:xfrm>
                <a:off x="6831465" y="4436383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1" name="Oval 145"/>
              <p:cNvSpPr>
                <a:spLocks noChangeArrowheads="1"/>
              </p:cNvSpPr>
              <p:nvPr/>
            </p:nvSpPr>
            <p:spPr bwMode="auto">
              <a:xfrm>
                <a:off x="6626678" y="49935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2" name="Oval 146"/>
              <p:cNvSpPr>
                <a:spLocks noChangeArrowheads="1"/>
              </p:cNvSpPr>
              <p:nvPr/>
            </p:nvSpPr>
            <p:spPr bwMode="auto">
              <a:xfrm>
                <a:off x="7550603" y="39093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3" name="Oval 147"/>
              <p:cNvSpPr>
                <a:spLocks noChangeArrowheads="1"/>
              </p:cNvSpPr>
              <p:nvPr/>
            </p:nvSpPr>
            <p:spPr bwMode="auto">
              <a:xfrm>
                <a:off x="6883853" y="2985408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4" name="Oval 148"/>
              <p:cNvSpPr>
                <a:spLocks noChangeArrowheads="1"/>
              </p:cNvSpPr>
              <p:nvPr/>
            </p:nvSpPr>
            <p:spPr bwMode="auto">
              <a:xfrm>
                <a:off x="7596640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" name="Oval 149"/>
              <p:cNvSpPr>
                <a:spLocks noChangeArrowheads="1"/>
              </p:cNvSpPr>
              <p:nvPr/>
            </p:nvSpPr>
            <p:spPr bwMode="auto">
              <a:xfrm>
                <a:off x="7606165" y="29282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" name="Oval 150"/>
              <p:cNvSpPr>
                <a:spLocks noChangeArrowheads="1"/>
              </p:cNvSpPr>
              <p:nvPr/>
            </p:nvSpPr>
            <p:spPr bwMode="auto">
              <a:xfrm>
                <a:off x="7283903" y="4268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7" name="Oval 151"/>
              <p:cNvSpPr>
                <a:spLocks noChangeArrowheads="1"/>
              </p:cNvSpPr>
              <p:nvPr/>
            </p:nvSpPr>
            <p:spPr bwMode="auto">
              <a:xfrm>
                <a:off x="6810828" y="38617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8" name="Oval 152"/>
              <p:cNvSpPr>
                <a:spLocks noChangeArrowheads="1"/>
              </p:cNvSpPr>
              <p:nvPr/>
            </p:nvSpPr>
            <p:spPr bwMode="auto">
              <a:xfrm>
                <a:off x="7688715" y="3863296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" name="Oval 153"/>
              <p:cNvSpPr>
                <a:spLocks noChangeArrowheads="1"/>
              </p:cNvSpPr>
              <p:nvPr/>
            </p:nvSpPr>
            <p:spPr bwMode="auto">
              <a:xfrm>
                <a:off x="5156653" y="39109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" name="Oval 154"/>
              <p:cNvSpPr>
                <a:spLocks noChangeArrowheads="1"/>
              </p:cNvSpPr>
              <p:nvPr/>
            </p:nvSpPr>
            <p:spPr bwMode="auto">
              <a:xfrm>
                <a:off x="5534478" y="53571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1" name="Oval 155"/>
              <p:cNvSpPr>
                <a:spLocks noChangeArrowheads="1"/>
              </p:cNvSpPr>
              <p:nvPr/>
            </p:nvSpPr>
            <p:spPr bwMode="auto">
              <a:xfrm>
                <a:off x="5794828" y="298540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2" name="Oval 156"/>
              <p:cNvSpPr>
                <a:spLocks noChangeArrowheads="1"/>
              </p:cNvSpPr>
              <p:nvPr/>
            </p:nvSpPr>
            <p:spPr bwMode="auto">
              <a:xfrm>
                <a:off x="6958465" y="45506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3" name="Oval 157"/>
              <p:cNvSpPr>
                <a:spLocks noChangeArrowheads="1"/>
              </p:cNvSpPr>
              <p:nvPr/>
            </p:nvSpPr>
            <p:spPr bwMode="auto">
              <a:xfrm>
                <a:off x="6975928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4" name="Oval 158"/>
              <p:cNvSpPr>
                <a:spLocks noChangeArrowheads="1"/>
              </p:cNvSpPr>
              <p:nvPr/>
            </p:nvSpPr>
            <p:spPr bwMode="auto">
              <a:xfrm>
                <a:off x="6883853" y="47094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" name="Oval 159"/>
              <p:cNvSpPr>
                <a:spLocks noChangeArrowheads="1"/>
              </p:cNvSpPr>
              <p:nvPr/>
            </p:nvSpPr>
            <p:spPr bwMode="auto">
              <a:xfrm>
                <a:off x="7191828" y="44935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" name="Oval 160"/>
              <p:cNvSpPr>
                <a:spLocks noChangeArrowheads="1"/>
              </p:cNvSpPr>
              <p:nvPr/>
            </p:nvSpPr>
            <p:spPr bwMode="auto">
              <a:xfrm>
                <a:off x="7166428" y="42442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" name="Oval 161"/>
              <p:cNvSpPr>
                <a:spLocks noChangeArrowheads="1"/>
              </p:cNvSpPr>
              <p:nvPr/>
            </p:nvSpPr>
            <p:spPr bwMode="auto">
              <a:xfrm>
                <a:off x="7118803" y="4652283"/>
                <a:ext cx="90487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" name="Oval 162"/>
              <p:cNvSpPr>
                <a:spLocks noChangeArrowheads="1"/>
              </p:cNvSpPr>
              <p:nvPr/>
            </p:nvSpPr>
            <p:spPr bwMode="auto">
              <a:xfrm>
                <a:off x="7642678" y="4277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9" name="Oval 163"/>
              <p:cNvSpPr>
                <a:spLocks noChangeArrowheads="1"/>
              </p:cNvSpPr>
              <p:nvPr/>
            </p:nvSpPr>
            <p:spPr bwMode="auto">
              <a:xfrm>
                <a:off x="6375853" y="433478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0" name="Oval 165"/>
              <p:cNvSpPr>
                <a:spLocks noChangeArrowheads="1"/>
              </p:cNvSpPr>
              <p:nvPr/>
            </p:nvSpPr>
            <p:spPr bwMode="auto">
              <a:xfrm>
                <a:off x="5894840" y="4299858"/>
                <a:ext cx="92075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1" name="Oval 166"/>
              <p:cNvSpPr>
                <a:spLocks noChangeArrowheads="1"/>
              </p:cNvSpPr>
              <p:nvPr/>
            </p:nvSpPr>
            <p:spPr bwMode="auto">
              <a:xfrm>
                <a:off x="5342390" y="3153683"/>
                <a:ext cx="90488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2" name="Oval 130"/>
              <p:cNvSpPr>
                <a:spLocks noChangeArrowheads="1"/>
              </p:cNvSpPr>
              <p:nvPr/>
            </p:nvSpPr>
            <p:spPr bwMode="auto">
              <a:xfrm>
                <a:off x="5947228" y="3581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3" name="Oval 130"/>
              <p:cNvSpPr>
                <a:spLocks noChangeArrowheads="1"/>
              </p:cNvSpPr>
              <p:nvPr/>
            </p:nvSpPr>
            <p:spPr bwMode="auto">
              <a:xfrm>
                <a:off x="7048953" y="332558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4" name="Oval 130"/>
              <p:cNvSpPr>
                <a:spLocks noChangeArrowheads="1"/>
              </p:cNvSpPr>
              <p:nvPr/>
            </p:nvSpPr>
            <p:spPr bwMode="auto">
              <a:xfrm>
                <a:off x="7086600" y="384265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5" name="Oval 130"/>
              <p:cNvSpPr>
                <a:spLocks noChangeArrowheads="1"/>
              </p:cNvSpPr>
              <p:nvPr/>
            </p:nvSpPr>
            <p:spPr bwMode="auto">
              <a:xfrm>
                <a:off x="6204856" y="42672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" name="Oval 130"/>
              <p:cNvSpPr>
                <a:spLocks noChangeArrowheads="1"/>
              </p:cNvSpPr>
              <p:nvPr/>
            </p:nvSpPr>
            <p:spPr bwMode="auto">
              <a:xfrm>
                <a:off x="7391400" y="4724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" name="Oval 149"/>
              <p:cNvSpPr>
                <a:spLocks noChangeArrowheads="1"/>
              </p:cNvSpPr>
              <p:nvPr/>
            </p:nvSpPr>
            <p:spPr bwMode="auto">
              <a:xfrm>
                <a:off x="7758565" y="4419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8" name="Oval 149"/>
              <p:cNvSpPr>
                <a:spLocks noChangeArrowheads="1"/>
              </p:cNvSpPr>
              <p:nvPr/>
            </p:nvSpPr>
            <p:spPr bwMode="auto">
              <a:xfrm>
                <a:off x="7758565" y="4136572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9" name="Oval 149"/>
              <p:cNvSpPr>
                <a:spLocks noChangeArrowheads="1"/>
              </p:cNvSpPr>
              <p:nvPr/>
            </p:nvSpPr>
            <p:spPr bwMode="auto">
              <a:xfrm>
                <a:off x="73152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0" name="Oval 149"/>
              <p:cNvSpPr>
                <a:spLocks noChangeArrowheads="1"/>
              </p:cNvSpPr>
              <p:nvPr/>
            </p:nvSpPr>
            <p:spPr bwMode="auto">
              <a:xfrm>
                <a:off x="6553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1" name="Oval 149"/>
              <p:cNvSpPr>
                <a:spLocks noChangeArrowheads="1"/>
              </p:cNvSpPr>
              <p:nvPr/>
            </p:nvSpPr>
            <p:spPr bwMode="auto">
              <a:xfrm>
                <a:off x="63246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2" name="Oval 149"/>
              <p:cNvSpPr>
                <a:spLocks noChangeArrowheads="1"/>
              </p:cNvSpPr>
              <p:nvPr/>
            </p:nvSpPr>
            <p:spPr bwMode="auto">
              <a:xfrm>
                <a:off x="66294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" name="Oval 149"/>
              <p:cNvSpPr>
                <a:spLocks noChangeArrowheads="1"/>
              </p:cNvSpPr>
              <p:nvPr/>
            </p:nvSpPr>
            <p:spPr bwMode="auto">
              <a:xfrm>
                <a:off x="6248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4" name="Oval 149"/>
              <p:cNvSpPr>
                <a:spLocks noChangeArrowheads="1"/>
              </p:cNvSpPr>
              <p:nvPr/>
            </p:nvSpPr>
            <p:spPr bwMode="auto">
              <a:xfrm>
                <a:off x="5486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5" name="Oval 149"/>
              <p:cNvSpPr>
                <a:spLocks noChangeArrowheads="1"/>
              </p:cNvSpPr>
              <p:nvPr/>
            </p:nvSpPr>
            <p:spPr bwMode="auto">
              <a:xfrm>
                <a:off x="5105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" name="Oval 149"/>
              <p:cNvSpPr>
                <a:spLocks noChangeArrowheads="1"/>
              </p:cNvSpPr>
              <p:nvPr/>
            </p:nvSpPr>
            <p:spPr bwMode="auto">
              <a:xfrm>
                <a:off x="56388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" name="Oval 149"/>
              <p:cNvSpPr>
                <a:spLocks noChangeArrowheads="1"/>
              </p:cNvSpPr>
              <p:nvPr/>
            </p:nvSpPr>
            <p:spPr bwMode="auto">
              <a:xfrm>
                <a:off x="76962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8" name="Oval 149"/>
              <p:cNvSpPr>
                <a:spLocks noChangeArrowheads="1"/>
              </p:cNvSpPr>
              <p:nvPr/>
            </p:nvSpPr>
            <p:spPr bwMode="auto">
              <a:xfrm>
                <a:off x="7391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9" name="Oval 149"/>
              <p:cNvSpPr>
                <a:spLocks noChangeArrowheads="1"/>
              </p:cNvSpPr>
              <p:nvPr/>
            </p:nvSpPr>
            <p:spPr bwMode="auto">
              <a:xfrm>
                <a:off x="6324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0" name="Oval 149"/>
              <p:cNvSpPr>
                <a:spLocks noChangeArrowheads="1"/>
              </p:cNvSpPr>
              <p:nvPr/>
            </p:nvSpPr>
            <p:spPr bwMode="auto">
              <a:xfrm>
                <a:off x="5791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1" name="Oval 149"/>
              <p:cNvSpPr>
                <a:spLocks noChangeArrowheads="1"/>
              </p:cNvSpPr>
              <p:nvPr/>
            </p:nvSpPr>
            <p:spPr bwMode="auto">
              <a:xfrm>
                <a:off x="5943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2" name="Oval 149"/>
              <p:cNvSpPr>
                <a:spLocks noChangeArrowheads="1"/>
              </p:cNvSpPr>
              <p:nvPr/>
            </p:nvSpPr>
            <p:spPr bwMode="auto">
              <a:xfrm>
                <a:off x="5105400" y="3543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3" name="Oval 149"/>
              <p:cNvSpPr>
                <a:spLocks noChangeArrowheads="1"/>
              </p:cNvSpPr>
              <p:nvPr/>
            </p:nvSpPr>
            <p:spPr bwMode="auto">
              <a:xfrm>
                <a:off x="7758565" y="5067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4" name="Oval 149"/>
              <p:cNvSpPr>
                <a:spLocks noChangeArrowheads="1"/>
              </p:cNvSpPr>
              <p:nvPr/>
            </p:nvSpPr>
            <p:spPr bwMode="auto">
              <a:xfrm>
                <a:off x="7072312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5" name="Oval 149"/>
              <p:cNvSpPr>
                <a:spLocks noChangeArrowheads="1"/>
              </p:cNvSpPr>
              <p:nvPr/>
            </p:nvSpPr>
            <p:spPr bwMode="auto">
              <a:xfrm>
                <a:off x="6843712" y="5448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6" name="Oval 149"/>
              <p:cNvSpPr>
                <a:spLocks noChangeArrowheads="1"/>
              </p:cNvSpPr>
              <p:nvPr/>
            </p:nvSpPr>
            <p:spPr bwMode="auto">
              <a:xfrm>
                <a:off x="6234112" y="542653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" name="Oval 149"/>
              <p:cNvSpPr>
                <a:spLocks noChangeArrowheads="1"/>
              </p:cNvSpPr>
              <p:nvPr/>
            </p:nvSpPr>
            <p:spPr bwMode="auto">
              <a:xfrm>
                <a:off x="5257800" y="4305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8" name="Oval 149"/>
              <p:cNvSpPr>
                <a:spLocks noChangeArrowheads="1"/>
              </p:cNvSpPr>
              <p:nvPr/>
            </p:nvSpPr>
            <p:spPr bwMode="auto">
              <a:xfrm>
                <a:off x="5257800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9" name="Oval 149"/>
              <p:cNvSpPr>
                <a:spLocks noChangeArrowheads="1"/>
              </p:cNvSpPr>
              <p:nvPr/>
            </p:nvSpPr>
            <p:spPr bwMode="auto">
              <a:xfrm>
                <a:off x="6038168" y="550272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0" name="Oval 162"/>
              <p:cNvSpPr>
                <a:spLocks noChangeArrowheads="1"/>
              </p:cNvSpPr>
              <p:nvPr/>
            </p:nvSpPr>
            <p:spPr bwMode="auto">
              <a:xfrm>
                <a:off x="7445828" y="44300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1" name="Oval 108"/>
              <p:cNvSpPr>
                <a:spLocks noChangeArrowheads="1"/>
              </p:cNvSpPr>
              <p:nvPr/>
            </p:nvSpPr>
            <p:spPr bwMode="auto">
              <a:xfrm>
                <a:off x="5546725" y="4724400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23" name="Group 171"/>
          <p:cNvGrpSpPr>
            <a:grpSpLocks/>
          </p:cNvGrpSpPr>
          <p:nvPr/>
        </p:nvGrpSpPr>
        <p:grpSpPr bwMode="auto">
          <a:xfrm>
            <a:off x="6248400" y="2819400"/>
            <a:ext cx="2514600" cy="2514600"/>
            <a:chOff x="3324" y="799"/>
            <a:chExt cx="1624" cy="1776"/>
          </a:xfrm>
        </p:grpSpPr>
        <p:grpSp>
          <p:nvGrpSpPr>
            <p:cNvPr id="324" name="Group 172"/>
            <p:cNvGrpSpPr>
              <a:grpSpLocks/>
            </p:cNvGrpSpPr>
            <p:nvPr/>
          </p:nvGrpSpPr>
          <p:grpSpPr bwMode="auto">
            <a:xfrm>
              <a:off x="4239" y="1661"/>
              <a:ext cx="305" cy="383"/>
              <a:chOff x="4513" y="2568"/>
              <a:chExt cx="379" cy="504"/>
            </a:xfrm>
          </p:grpSpPr>
          <p:sp>
            <p:nvSpPr>
              <p:cNvPr id="353" name="Line 173"/>
              <p:cNvSpPr>
                <a:spLocks noChangeShapeType="1"/>
              </p:cNvSpPr>
              <p:nvPr/>
            </p:nvSpPr>
            <p:spPr bwMode="auto">
              <a:xfrm>
                <a:off x="4668" y="2568"/>
                <a:ext cx="224" cy="4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" name="Line 174"/>
              <p:cNvSpPr>
                <a:spLocks noChangeShapeType="1"/>
              </p:cNvSpPr>
              <p:nvPr/>
            </p:nvSpPr>
            <p:spPr bwMode="auto">
              <a:xfrm flipH="1">
                <a:off x="4513" y="2568"/>
                <a:ext cx="155" cy="5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5" name="Group 175"/>
            <p:cNvGrpSpPr>
              <a:grpSpLocks/>
            </p:cNvGrpSpPr>
            <p:nvPr/>
          </p:nvGrpSpPr>
          <p:grpSpPr bwMode="auto">
            <a:xfrm>
              <a:off x="3815" y="2317"/>
              <a:ext cx="172" cy="258"/>
              <a:chOff x="3259" y="3432"/>
              <a:chExt cx="213" cy="340"/>
            </a:xfrm>
          </p:grpSpPr>
          <p:sp>
            <p:nvSpPr>
              <p:cNvPr id="351" name="Line 176"/>
              <p:cNvSpPr>
                <a:spLocks noChangeShapeType="1"/>
              </p:cNvSpPr>
              <p:nvPr/>
            </p:nvSpPr>
            <p:spPr bwMode="auto">
              <a:xfrm flipH="1">
                <a:off x="3259" y="3432"/>
                <a:ext cx="115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2" name="Line 177"/>
              <p:cNvSpPr>
                <a:spLocks noChangeShapeType="1"/>
              </p:cNvSpPr>
              <p:nvPr/>
            </p:nvSpPr>
            <p:spPr bwMode="auto">
              <a:xfrm>
                <a:off x="3374" y="3432"/>
                <a:ext cx="98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6" name="Group 178"/>
            <p:cNvGrpSpPr>
              <a:grpSpLocks/>
            </p:cNvGrpSpPr>
            <p:nvPr/>
          </p:nvGrpSpPr>
          <p:grpSpPr bwMode="auto">
            <a:xfrm>
              <a:off x="4395" y="2032"/>
              <a:ext cx="308" cy="291"/>
              <a:chOff x="2990" y="3048"/>
              <a:chExt cx="384" cy="384"/>
            </a:xfrm>
          </p:grpSpPr>
          <p:sp>
            <p:nvSpPr>
              <p:cNvPr id="349" name="Line 179"/>
              <p:cNvSpPr>
                <a:spLocks noChangeShapeType="1"/>
              </p:cNvSpPr>
              <p:nvPr/>
            </p:nvSpPr>
            <p:spPr bwMode="auto">
              <a:xfrm>
                <a:off x="3156" y="3048"/>
                <a:ext cx="218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0" name="Line 180"/>
              <p:cNvSpPr>
                <a:spLocks noChangeShapeType="1"/>
              </p:cNvSpPr>
              <p:nvPr/>
            </p:nvSpPr>
            <p:spPr bwMode="auto">
              <a:xfrm flipH="1">
                <a:off x="2990" y="3048"/>
                <a:ext cx="166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7" name="Group 181"/>
            <p:cNvGrpSpPr>
              <a:grpSpLocks/>
            </p:cNvGrpSpPr>
            <p:nvPr/>
          </p:nvGrpSpPr>
          <p:grpSpPr bwMode="auto">
            <a:xfrm>
              <a:off x="3324" y="798"/>
              <a:ext cx="1624" cy="1517"/>
              <a:chOff x="3409" y="1488"/>
              <a:chExt cx="2015" cy="2000"/>
            </a:xfrm>
          </p:grpSpPr>
          <p:grpSp>
            <p:nvGrpSpPr>
              <p:cNvPr id="334" name="Group 182"/>
              <p:cNvGrpSpPr>
                <a:grpSpLocks/>
              </p:cNvGrpSpPr>
              <p:nvPr/>
            </p:nvGrpSpPr>
            <p:grpSpPr bwMode="auto">
              <a:xfrm>
                <a:off x="3756" y="1488"/>
                <a:ext cx="1292" cy="592"/>
                <a:chOff x="3726" y="1432"/>
                <a:chExt cx="1292" cy="592"/>
              </a:xfrm>
            </p:grpSpPr>
            <p:sp>
              <p:nvSpPr>
                <p:cNvPr id="347" name="Line 183"/>
                <p:cNvSpPr>
                  <a:spLocks noChangeShapeType="1"/>
                </p:cNvSpPr>
                <p:nvPr/>
              </p:nvSpPr>
              <p:spPr bwMode="auto">
                <a:xfrm flipH="1">
                  <a:off x="3726" y="1432"/>
                  <a:ext cx="614" cy="592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" name="Line 184"/>
                <p:cNvSpPr>
                  <a:spLocks noChangeShapeType="1"/>
                </p:cNvSpPr>
                <p:nvPr/>
              </p:nvSpPr>
              <p:spPr bwMode="auto">
                <a:xfrm>
                  <a:off x="4340" y="1432"/>
                  <a:ext cx="678" cy="576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5" name="Group 185"/>
              <p:cNvGrpSpPr>
                <a:grpSpLocks/>
              </p:cNvGrpSpPr>
              <p:nvPr/>
            </p:nvGrpSpPr>
            <p:grpSpPr bwMode="auto">
              <a:xfrm>
                <a:off x="3409" y="2088"/>
                <a:ext cx="726" cy="560"/>
                <a:chOff x="3502" y="2000"/>
                <a:chExt cx="726" cy="560"/>
              </a:xfrm>
            </p:grpSpPr>
            <p:sp>
              <p:nvSpPr>
                <p:cNvPr id="345" name="Line 186"/>
                <p:cNvSpPr>
                  <a:spLocks noChangeShapeType="1"/>
                </p:cNvSpPr>
                <p:nvPr/>
              </p:nvSpPr>
              <p:spPr bwMode="auto">
                <a:xfrm>
                  <a:off x="3849" y="2000"/>
                  <a:ext cx="379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6" name="Line 187"/>
                <p:cNvSpPr>
                  <a:spLocks noChangeShapeType="1"/>
                </p:cNvSpPr>
                <p:nvPr/>
              </p:nvSpPr>
              <p:spPr bwMode="auto">
                <a:xfrm flipH="1">
                  <a:off x="3502" y="2016"/>
                  <a:ext cx="347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6" name="Group 188"/>
              <p:cNvGrpSpPr>
                <a:grpSpLocks/>
              </p:cNvGrpSpPr>
              <p:nvPr/>
            </p:nvGrpSpPr>
            <p:grpSpPr bwMode="auto">
              <a:xfrm>
                <a:off x="4698" y="2056"/>
                <a:ext cx="726" cy="560"/>
                <a:chOff x="4668" y="1800"/>
                <a:chExt cx="726" cy="560"/>
              </a:xfrm>
            </p:grpSpPr>
            <p:sp>
              <p:nvSpPr>
                <p:cNvPr id="343" name="Line 189"/>
                <p:cNvSpPr>
                  <a:spLocks noChangeShapeType="1"/>
                </p:cNvSpPr>
                <p:nvPr/>
              </p:nvSpPr>
              <p:spPr bwMode="auto">
                <a:xfrm>
                  <a:off x="5015" y="1800"/>
                  <a:ext cx="379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4" name="Line 190"/>
                <p:cNvSpPr>
                  <a:spLocks noChangeShapeType="1"/>
                </p:cNvSpPr>
                <p:nvPr/>
              </p:nvSpPr>
              <p:spPr bwMode="auto">
                <a:xfrm flipH="1">
                  <a:off x="4668" y="1816"/>
                  <a:ext cx="347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7" name="Group 191"/>
              <p:cNvGrpSpPr>
                <a:grpSpLocks/>
              </p:cNvGrpSpPr>
              <p:nvPr/>
            </p:nvGrpSpPr>
            <p:grpSpPr bwMode="auto">
              <a:xfrm>
                <a:off x="3914" y="2632"/>
                <a:ext cx="418" cy="472"/>
                <a:chOff x="3156" y="2576"/>
                <a:chExt cx="418" cy="472"/>
              </a:xfrm>
            </p:grpSpPr>
            <p:sp>
              <p:nvSpPr>
                <p:cNvPr id="341" name="Line 192"/>
                <p:cNvSpPr>
                  <a:spLocks noChangeShapeType="1"/>
                </p:cNvSpPr>
                <p:nvPr/>
              </p:nvSpPr>
              <p:spPr bwMode="auto">
                <a:xfrm>
                  <a:off x="3374" y="2576"/>
                  <a:ext cx="200" cy="472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2" name="Line 193"/>
                <p:cNvSpPr>
                  <a:spLocks noChangeShapeType="1"/>
                </p:cNvSpPr>
                <p:nvPr/>
              </p:nvSpPr>
              <p:spPr bwMode="auto">
                <a:xfrm flipH="1">
                  <a:off x="3156" y="2576"/>
                  <a:ext cx="218" cy="472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8" name="Group 194"/>
              <p:cNvGrpSpPr>
                <a:grpSpLocks/>
              </p:cNvGrpSpPr>
              <p:nvPr/>
            </p:nvGrpSpPr>
            <p:grpSpPr bwMode="auto">
              <a:xfrm>
                <a:off x="3748" y="3104"/>
                <a:ext cx="384" cy="384"/>
                <a:chOff x="2990" y="3048"/>
                <a:chExt cx="384" cy="384"/>
              </a:xfrm>
            </p:grpSpPr>
            <p:sp>
              <p:nvSpPr>
                <p:cNvPr id="339" name="Line 195"/>
                <p:cNvSpPr>
                  <a:spLocks noChangeShapeType="1"/>
                </p:cNvSpPr>
                <p:nvPr/>
              </p:nvSpPr>
              <p:spPr bwMode="auto">
                <a:xfrm>
                  <a:off x="3156" y="3048"/>
                  <a:ext cx="218" cy="38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0" name="Line 196"/>
                <p:cNvSpPr>
                  <a:spLocks noChangeShapeType="1"/>
                </p:cNvSpPr>
                <p:nvPr/>
              </p:nvSpPr>
              <p:spPr bwMode="auto">
                <a:xfrm flipH="1">
                  <a:off x="2990" y="3048"/>
                  <a:ext cx="166" cy="38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8" name="Group 197"/>
            <p:cNvGrpSpPr>
              <a:grpSpLocks/>
            </p:cNvGrpSpPr>
            <p:nvPr/>
          </p:nvGrpSpPr>
          <p:grpSpPr bwMode="auto">
            <a:xfrm>
              <a:off x="3501" y="2317"/>
              <a:ext cx="172" cy="258"/>
              <a:chOff x="3259" y="3432"/>
              <a:chExt cx="213" cy="340"/>
            </a:xfrm>
          </p:grpSpPr>
          <p:sp>
            <p:nvSpPr>
              <p:cNvPr id="332" name="Line 198"/>
              <p:cNvSpPr>
                <a:spLocks noChangeShapeType="1"/>
              </p:cNvSpPr>
              <p:nvPr/>
            </p:nvSpPr>
            <p:spPr bwMode="auto">
              <a:xfrm flipH="1">
                <a:off x="3259" y="3432"/>
                <a:ext cx="115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" name="Line 199"/>
              <p:cNvSpPr>
                <a:spLocks noChangeShapeType="1"/>
              </p:cNvSpPr>
              <p:nvPr/>
            </p:nvSpPr>
            <p:spPr bwMode="auto">
              <a:xfrm>
                <a:off x="3374" y="3432"/>
                <a:ext cx="98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9" name="Group 200"/>
            <p:cNvGrpSpPr>
              <a:grpSpLocks/>
            </p:cNvGrpSpPr>
            <p:nvPr/>
          </p:nvGrpSpPr>
          <p:grpSpPr bwMode="auto">
            <a:xfrm>
              <a:off x="4317" y="2317"/>
              <a:ext cx="172" cy="258"/>
              <a:chOff x="3259" y="3432"/>
              <a:chExt cx="213" cy="340"/>
            </a:xfrm>
          </p:grpSpPr>
          <p:sp>
            <p:nvSpPr>
              <p:cNvPr id="330" name="Line 201"/>
              <p:cNvSpPr>
                <a:spLocks noChangeShapeType="1"/>
              </p:cNvSpPr>
              <p:nvPr/>
            </p:nvSpPr>
            <p:spPr bwMode="auto">
              <a:xfrm flipH="1">
                <a:off x="3259" y="3432"/>
                <a:ext cx="115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" name="Line 202"/>
              <p:cNvSpPr>
                <a:spLocks noChangeShapeType="1"/>
              </p:cNvSpPr>
              <p:nvPr/>
            </p:nvSpPr>
            <p:spPr bwMode="auto">
              <a:xfrm>
                <a:off x="3374" y="3432"/>
                <a:ext cx="98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55" name="Group 218"/>
          <p:cNvGrpSpPr>
            <a:grpSpLocks/>
          </p:cNvGrpSpPr>
          <p:nvPr/>
        </p:nvGrpSpPr>
        <p:grpSpPr bwMode="auto">
          <a:xfrm>
            <a:off x="6176963" y="4003901"/>
            <a:ext cx="2662237" cy="1406299"/>
            <a:chOff x="3243" y="2004"/>
            <a:chExt cx="1677" cy="975"/>
          </a:xfrm>
        </p:grpSpPr>
        <p:sp>
          <p:nvSpPr>
            <p:cNvPr id="356" name="Oval 207"/>
            <p:cNvSpPr>
              <a:spLocks noChangeArrowheads="1"/>
            </p:cNvSpPr>
            <p:nvPr/>
          </p:nvSpPr>
          <p:spPr bwMode="auto">
            <a:xfrm>
              <a:off x="3243" y="2019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" name="Oval 208"/>
            <p:cNvSpPr>
              <a:spLocks noChangeArrowheads="1"/>
            </p:cNvSpPr>
            <p:nvPr/>
          </p:nvSpPr>
          <p:spPr bwMode="auto">
            <a:xfrm>
              <a:off x="4862" y="2004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" name="Oval 209"/>
            <p:cNvSpPr>
              <a:spLocks noChangeArrowheads="1"/>
            </p:cNvSpPr>
            <p:nvPr/>
          </p:nvSpPr>
          <p:spPr bwMode="auto">
            <a:xfrm>
              <a:off x="4617" y="2677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" name="Oval 210"/>
            <p:cNvSpPr>
              <a:spLocks noChangeArrowheads="1"/>
            </p:cNvSpPr>
            <p:nvPr/>
          </p:nvSpPr>
          <p:spPr bwMode="auto">
            <a:xfrm>
              <a:off x="3982" y="2380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" name="Oval 211"/>
            <p:cNvSpPr>
              <a:spLocks noChangeArrowheads="1"/>
            </p:cNvSpPr>
            <p:nvPr/>
          </p:nvSpPr>
          <p:spPr bwMode="auto">
            <a:xfrm>
              <a:off x="3415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" name="Oval 212"/>
            <p:cNvSpPr>
              <a:spLocks noChangeArrowheads="1"/>
            </p:cNvSpPr>
            <p:nvPr/>
          </p:nvSpPr>
          <p:spPr bwMode="auto">
            <a:xfrm>
              <a:off x="4161" y="2379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" name="Oval 213"/>
            <p:cNvSpPr>
              <a:spLocks noChangeArrowheads="1"/>
            </p:cNvSpPr>
            <p:nvPr/>
          </p:nvSpPr>
          <p:spPr bwMode="auto">
            <a:xfrm>
              <a:off x="3583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" name="Oval 214"/>
            <p:cNvSpPr>
              <a:spLocks noChangeArrowheads="1"/>
            </p:cNvSpPr>
            <p:nvPr/>
          </p:nvSpPr>
          <p:spPr bwMode="auto">
            <a:xfrm>
              <a:off x="3736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" name="Oval 215"/>
            <p:cNvSpPr>
              <a:spLocks noChangeArrowheads="1"/>
            </p:cNvSpPr>
            <p:nvPr/>
          </p:nvSpPr>
          <p:spPr bwMode="auto">
            <a:xfrm>
              <a:off x="3904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" name="Oval 216"/>
            <p:cNvSpPr>
              <a:spLocks noChangeArrowheads="1"/>
            </p:cNvSpPr>
            <p:nvPr/>
          </p:nvSpPr>
          <p:spPr bwMode="auto">
            <a:xfrm>
              <a:off x="4235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" name="Oval 217"/>
            <p:cNvSpPr>
              <a:spLocks noChangeArrowheads="1"/>
            </p:cNvSpPr>
            <p:nvPr/>
          </p:nvSpPr>
          <p:spPr bwMode="auto">
            <a:xfrm>
              <a:off x="4403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7" name="Rectangle 366"/>
          <p:cNvSpPr/>
          <p:nvPr/>
        </p:nvSpPr>
        <p:spPr>
          <a:xfrm rot="16200000">
            <a:off x="122704" y="3470905"/>
            <a:ext cx="315344" cy="304800"/>
          </a:xfrm>
          <a:prstGeom prst="rect">
            <a:avLst/>
          </a:prstGeom>
          <a:solidFill>
            <a:schemeClr val="bg1">
              <a:lumMod val="85000"/>
              <a:alpha val="44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68" name="TextBox 367"/>
          <p:cNvSpPr txBox="1"/>
          <p:nvPr/>
        </p:nvSpPr>
        <p:spPr>
          <a:xfrm rot="16200000">
            <a:off x="-287045" y="3839422"/>
            <a:ext cx="109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eature  2</a:t>
            </a:r>
            <a:endParaRPr lang="en-US" dirty="0"/>
          </a:p>
        </p:txBody>
      </p:sp>
      <p:sp>
        <p:nvSpPr>
          <p:cNvPr id="369" name="Rectangle 368"/>
          <p:cNvSpPr/>
          <p:nvPr/>
        </p:nvSpPr>
        <p:spPr>
          <a:xfrm>
            <a:off x="2084752" y="5382844"/>
            <a:ext cx="317012" cy="304800"/>
          </a:xfrm>
          <a:prstGeom prst="rect">
            <a:avLst/>
          </a:prstGeom>
          <a:solidFill>
            <a:schemeClr val="bg1">
              <a:lumMod val="85000"/>
              <a:alpha val="44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70" name="TextBox 369"/>
          <p:cNvSpPr txBox="1"/>
          <p:nvPr/>
        </p:nvSpPr>
        <p:spPr>
          <a:xfrm>
            <a:off x="1295400" y="5334000"/>
            <a:ext cx="109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eature  1</a:t>
            </a:r>
            <a:endParaRPr lang="en-US" dirty="0"/>
          </a:p>
        </p:txBody>
      </p:sp>
      <p:sp>
        <p:nvSpPr>
          <p:cNvPr id="372" name="Rectangle 371"/>
          <p:cNvSpPr/>
          <p:nvPr/>
        </p:nvSpPr>
        <p:spPr>
          <a:xfrm>
            <a:off x="7239000" y="2438400"/>
            <a:ext cx="304800" cy="304800"/>
          </a:xfrm>
          <a:prstGeom prst="rect">
            <a:avLst/>
          </a:prstGeom>
          <a:solidFill>
            <a:schemeClr val="bg1">
              <a:lumMod val="85000"/>
              <a:alpha val="44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474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Expressiveness of Decision Trees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77</a:t>
            </a:fld>
            <a:endParaRPr lang="en-US"/>
          </a:p>
        </p:txBody>
      </p:sp>
      <p:pic>
        <p:nvPicPr>
          <p:cNvPr id="5" name="Picture 4" descr="xor-decision-tr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535174"/>
            <a:ext cx="5867400" cy="196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457200" y="12192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Decision trees </a:t>
            </a:r>
            <a:r>
              <a:rPr lang="en-US" sz="2400" dirty="0" smtClean="0"/>
              <a:t>in general (without pruning)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express any function of the input features.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E.g., for Boolean functions, truth table row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→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path to leaf: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is a decision tree which perfectly classifies a training set with one path to leaf for each example - </a:t>
            </a:r>
            <a:r>
              <a:rPr lang="en-US" sz="2400" dirty="0" err="1">
                <a:solidFill>
                  <a:srgbClr val="C00000"/>
                </a:solidFill>
              </a:rPr>
              <a:t>overfitting</a:t>
            </a:r>
            <a:endParaRPr lang="en-US" sz="2400" dirty="0">
              <a:solidFill>
                <a:srgbClr val="C0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it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won't generalize well to new examples - prefer to find more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compact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decision trees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Connection between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histogram classifiers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and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decision trees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Local prediction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457200" y="1600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Histogram, kernel density estimation, k-nearest neighbor classifier, kernel regression</a:t>
            </a:r>
            <a:endParaRPr lang="en-US" sz="2400" dirty="0"/>
          </a:p>
        </p:txBody>
      </p:sp>
      <p:sp>
        <p:nvSpPr>
          <p:cNvPr id="249" name="TextBox 248"/>
          <p:cNvSpPr txBox="1"/>
          <p:nvPr/>
        </p:nvSpPr>
        <p:spPr>
          <a:xfrm>
            <a:off x="3145924" y="5924490"/>
            <a:ext cx="3132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Histogram Classifier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713" name="Group 712"/>
          <p:cNvGrpSpPr/>
          <p:nvPr/>
        </p:nvGrpSpPr>
        <p:grpSpPr>
          <a:xfrm>
            <a:off x="3352800" y="2843350"/>
            <a:ext cx="2468880" cy="2468880"/>
            <a:chOff x="5029200" y="2754084"/>
            <a:chExt cx="2908300" cy="2884718"/>
          </a:xfrm>
        </p:grpSpPr>
        <p:sp>
          <p:nvSpPr>
            <p:cNvPr id="473" name="Rectangle 472"/>
            <p:cNvSpPr/>
            <p:nvPr/>
          </p:nvSpPr>
          <p:spPr>
            <a:xfrm>
              <a:off x="5050972" y="2764972"/>
              <a:ext cx="2873828" cy="2873828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Rectangle 476"/>
            <p:cNvSpPr/>
            <p:nvPr/>
          </p:nvSpPr>
          <p:spPr>
            <a:xfrm>
              <a:off x="5410200" y="4909458"/>
              <a:ext cx="381000" cy="348342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Rectangle 475"/>
            <p:cNvSpPr/>
            <p:nvPr/>
          </p:nvSpPr>
          <p:spPr>
            <a:xfrm>
              <a:off x="5769428" y="3483428"/>
              <a:ext cx="381000" cy="359228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Rectangle 474"/>
            <p:cNvSpPr/>
            <p:nvPr/>
          </p:nvSpPr>
          <p:spPr>
            <a:xfrm>
              <a:off x="7217228" y="5257800"/>
              <a:ext cx="348342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4" name="Rectangle 473"/>
            <p:cNvSpPr/>
            <p:nvPr/>
          </p:nvSpPr>
          <p:spPr>
            <a:xfrm>
              <a:off x="7184570" y="4561114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1" name="Rectangle 470"/>
            <p:cNvSpPr/>
            <p:nvPr/>
          </p:nvSpPr>
          <p:spPr>
            <a:xfrm>
              <a:off x="6858000" y="31242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9" name="Rectangle 468"/>
            <p:cNvSpPr/>
            <p:nvPr/>
          </p:nvSpPr>
          <p:spPr>
            <a:xfrm>
              <a:off x="7184572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8" name="Rectangle 467"/>
            <p:cNvSpPr/>
            <p:nvPr/>
          </p:nvSpPr>
          <p:spPr>
            <a:xfrm>
              <a:off x="6172200" y="4953000"/>
              <a:ext cx="381000" cy="3048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7" name="Rectangle 466"/>
            <p:cNvSpPr/>
            <p:nvPr/>
          </p:nvSpPr>
          <p:spPr>
            <a:xfrm>
              <a:off x="6172200" y="4572000"/>
              <a:ext cx="3048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6" name="Rectangle 465"/>
            <p:cNvSpPr/>
            <p:nvPr/>
          </p:nvSpPr>
          <p:spPr>
            <a:xfrm>
              <a:off x="6172200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5" name="Rectangle 464"/>
            <p:cNvSpPr/>
            <p:nvPr/>
          </p:nvSpPr>
          <p:spPr>
            <a:xfrm>
              <a:off x="6858000" y="4876798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Rectangle 463"/>
            <p:cNvSpPr/>
            <p:nvPr/>
          </p:nvSpPr>
          <p:spPr>
            <a:xfrm>
              <a:off x="6477000" y="4942114"/>
              <a:ext cx="381000" cy="3048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Rectangle 462"/>
            <p:cNvSpPr/>
            <p:nvPr/>
          </p:nvSpPr>
          <p:spPr>
            <a:xfrm>
              <a:off x="6858000" y="3831772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Rectangle 461"/>
            <p:cNvSpPr/>
            <p:nvPr/>
          </p:nvSpPr>
          <p:spPr>
            <a:xfrm>
              <a:off x="6847114" y="4539344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Rectangle 459"/>
            <p:cNvSpPr/>
            <p:nvPr/>
          </p:nvSpPr>
          <p:spPr>
            <a:xfrm>
              <a:off x="6868884" y="4201886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Rectangle 458"/>
            <p:cNvSpPr/>
            <p:nvPr/>
          </p:nvSpPr>
          <p:spPr>
            <a:xfrm>
              <a:off x="6476998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Rectangle 73"/>
            <p:cNvSpPr>
              <a:spLocks noChangeArrowheads="1"/>
            </p:cNvSpPr>
            <p:nvPr/>
          </p:nvSpPr>
          <p:spPr bwMode="auto">
            <a:xfrm>
              <a:off x="5041900" y="2768602"/>
              <a:ext cx="2870200" cy="28575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" name="Line 75"/>
            <p:cNvSpPr>
              <a:spLocks noChangeShapeType="1"/>
            </p:cNvSpPr>
            <p:nvPr/>
          </p:nvSpPr>
          <p:spPr bwMode="auto">
            <a:xfrm>
              <a:off x="5041900" y="420370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" name="Line 76"/>
            <p:cNvSpPr>
              <a:spLocks noChangeShapeType="1"/>
            </p:cNvSpPr>
            <p:nvPr/>
          </p:nvSpPr>
          <p:spPr bwMode="auto">
            <a:xfrm rot="5400000">
              <a:off x="5067300" y="419100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" name="Line 77"/>
            <p:cNvSpPr>
              <a:spLocks noChangeShapeType="1"/>
            </p:cNvSpPr>
            <p:nvPr/>
          </p:nvSpPr>
          <p:spPr bwMode="auto">
            <a:xfrm>
              <a:off x="7213600" y="2768602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Line 78"/>
            <p:cNvSpPr>
              <a:spLocks noChangeShapeType="1"/>
            </p:cNvSpPr>
            <p:nvPr/>
          </p:nvSpPr>
          <p:spPr bwMode="auto">
            <a:xfrm>
              <a:off x="6489700" y="3492502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" name="Line 79"/>
            <p:cNvSpPr>
              <a:spLocks noChangeShapeType="1"/>
            </p:cNvSpPr>
            <p:nvPr/>
          </p:nvSpPr>
          <p:spPr bwMode="auto">
            <a:xfrm>
              <a:off x="7213600" y="4191002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" name="Line 80"/>
            <p:cNvSpPr>
              <a:spLocks noChangeShapeType="1"/>
            </p:cNvSpPr>
            <p:nvPr/>
          </p:nvSpPr>
          <p:spPr bwMode="auto">
            <a:xfrm>
              <a:off x="6438900" y="4914902"/>
              <a:ext cx="149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" name="Line 81"/>
            <p:cNvSpPr>
              <a:spLocks noChangeShapeType="1"/>
            </p:cNvSpPr>
            <p:nvPr/>
          </p:nvSpPr>
          <p:spPr bwMode="auto">
            <a:xfrm>
              <a:off x="5782128" y="4191002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" name="Line 82"/>
            <p:cNvSpPr>
              <a:spLocks noChangeShapeType="1"/>
            </p:cNvSpPr>
            <p:nvPr/>
          </p:nvSpPr>
          <p:spPr bwMode="auto">
            <a:xfrm>
              <a:off x="5029200" y="4914902"/>
              <a:ext cx="149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" name="Line 83"/>
            <p:cNvSpPr>
              <a:spLocks noChangeShapeType="1"/>
            </p:cNvSpPr>
            <p:nvPr/>
          </p:nvSpPr>
          <p:spPr bwMode="auto">
            <a:xfrm>
              <a:off x="6858000" y="2775856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" name="Line 84"/>
            <p:cNvSpPr>
              <a:spLocks noChangeShapeType="1"/>
            </p:cNvSpPr>
            <p:nvPr/>
          </p:nvSpPr>
          <p:spPr bwMode="auto">
            <a:xfrm>
              <a:off x="6515100" y="3835402"/>
              <a:ext cx="711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" name="Line 85"/>
            <p:cNvSpPr>
              <a:spLocks noChangeShapeType="1"/>
            </p:cNvSpPr>
            <p:nvPr/>
          </p:nvSpPr>
          <p:spPr bwMode="auto">
            <a:xfrm>
              <a:off x="5041900" y="491490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" name="Line 88"/>
            <p:cNvSpPr>
              <a:spLocks noChangeShapeType="1"/>
            </p:cNvSpPr>
            <p:nvPr/>
          </p:nvSpPr>
          <p:spPr bwMode="auto">
            <a:xfrm>
              <a:off x="6135914" y="4191002"/>
              <a:ext cx="0" cy="71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" name="Line 90"/>
            <p:cNvSpPr>
              <a:spLocks noChangeShapeType="1"/>
            </p:cNvSpPr>
            <p:nvPr/>
          </p:nvSpPr>
          <p:spPr bwMode="auto">
            <a:xfrm>
              <a:off x="5041900" y="562610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" name="Line 91"/>
            <p:cNvSpPr>
              <a:spLocks noChangeShapeType="1"/>
            </p:cNvSpPr>
            <p:nvPr/>
          </p:nvSpPr>
          <p:spPr bwMode="auto">
            <a:xfrm>
              <a:off x="6858000" y="4902202"/>
              <a:ext cx="0" cy="71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" name="Line 92"/>
            <p:cNvSpPr>
              <a:spLocks noChangeShapeType="1"/>
            </p:cNvSpPr>
            <p:nvPr/>
          </p:nvSpPr>
          <p:spPr bwMode="auto">
            <a:xfrm>
              <a:off x="6464300" y="5257802"/>
              <a:ext cx="762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" name="Line 93"/>
            <p:cNvSpPr>
              <a:spLocks noChangeShapeType="1"/>
            </p:cNvSpPr>
            <p:nvPr/>
          </p:nvSpPr>
          <p:spPr bwMode="auto">
            <a:xfrm>
              <a:off x="6135914" y="4902202"/>
              <a:ext cx="0" cy="71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" name="Line 94"/>
            <p:cNvSpPr>
              <a:spLocks noChangeShapeType="1"/>
            </p:cNvSpPr>
            <p:nvPr/>
          </p:nvSpPr>
          <p:spPr bwMode="auto">
            <a:xfrm>
              <a:off x="5803900" y="5257802"/>
              <a:ext cx="711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" name="Line 76"/>
            <p:cNvSpPr>
              <a:spLocks noChangeShapeType="1"/>
            </p:cNvSpPr>
            <p:nvPr/>
          </p:nvSpPr>
          <p:spPr bwMode="auto">
            <a:xfrm rot="5400000">
              <a:off x="6119585" y="420007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" name="Line 76"/>
            <p:cNvSpPr>
              <a:spLocks noChangeShapeType="1"/>
            </p:cNvSpPr>
            <p:nvPr/>
          </p:nvSpPr>
          <p:spPr bwMode="auto">
            <a:xfrm rot="5400000">
              <a:off x="3989614" y="4189184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" name="Line 77"/>
            <p:cNvSpPr>
              <a:spLocks noChangeShapeType="1"/>
            </p:cNvSpPr>
            <p:nvPr/>
          </p:nvSpPr>
          <p:spPr bwMode="auto">
            <a:xfrm>
              <a:off x="6135914" y="2766784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" name="Line 83"/>
            <p:cNvSpPr>
              <a:spLocks noChangeShapeType="1"/>
            </p:cNvSpPr>
            <p:nvPr/>
          </p:nvSpPr>
          <p:spPr bwMode="auto">
            <a:xfrm>
              <a:off x="5780314" y="2774038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" name="Line 75"/>
            <p:cNvSpPr>
              <a:spLocks noChangeShapeType="1"/>
            </p:cNvSpPr>
            <p:nvPr/>
          </p:nvSpPr>
          <p:spPr bwMode="auto">
            <a:xfrm>
              <a:off x="5054600" y="383177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" name="Line 75"/>
            <p:cNvSpPr>
              <a:spLocks noChangeShapeType="1"/>
            </p:cNvSpPr>
            <p:nvPr/>
          </p:nvSpPr>
          <p:spPr bwMode="auto">
            <a:xfrm>
              <a:off x="5054600" y="4561114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" name="Line 75"/>
            <p:cNvSpPr>
              <a:spLocks noChangeShapeType="1"/>
            </p:cNvSpPr>
            <p:nvPr/>
          </p:nvSpPr>
          <p:spPr bwMode="auto">
            <a:xfrm>
              <a:off x="5050972" y="5257800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" name="Line 75"/>
            <p:cNvSpPr>
              <a:spLocks noChangeShapeType="1"/>
            </p:cNvSpPr>
            <p:nvPr/>
          </p:nvSpPr>
          <p:spPr bwMode="auto">
            <a:xfrm>
              <a:off x="5052782" y="3494314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" name="Line 75"/>
            <p:cNvSpPr>
              <a:spLocks noChangeShapeType="1"/>
            </p:cNvSpPr>
            <p:nvPr/>
          </p:nvSpPr>
          <p:spPr bwMode="auto">
            <a:xfrm>
              <a:off x="5050972" y="3124200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" name="Oval 96"/>
            <p:cNvSpPr>
              <a:spLocks noChangeArrowheads="1"/>
            </p:cNvSpPr>
            <p:nvPr/>
          </p:nvSpPr>
          <p:spPr bwMode="auto">
            <a:xfrm>
              <a:off x="6266315" y="466339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" name="Oval 97"/>
            <p:cNvSpPr>
              <a:spLocks noChangeArrowheads="1"/>
            </p:cNvSpPr>
            <p:nvPr/>
          </p:nvSpPr>
          <p:spPr bwMode="auto">
            <a:xfrm>
              <a:off x="5399314" y="5142821"/>
              <a:ext cx="90487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" name="Oval 98"/>
            <p:cNvSpPr>
              <a:spLocks noChangeArrowheads="1"/>
            </p:cNvSpPr>
            <p:nvPr/>
          </p:nvSpPr>
          <p:spPr bwMode="auto">
            <a:xfrm>
              <a:off x="5723390" y="42665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" name="Oval 99"/>
            <p:cNvSpPr>
              <a:spLocks noChangeArrowheads="1"/>
            </p:cNvSpPr>
            <p:nvPr/>
          </p:nvSpPr>
          <p:spPr bwMode="auto">
            <a:xfrm>
              <a:off x="6958465" y="309812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" name="Oval 100"/>
            <p:cNvSpPr>
              <a:spLocks noChangeArrowheads="1"/>
            </p:cNvSpPr>
            <p:nvPr/>
          </p:nvSpPr>
          <p:spPr bwMode="auto">
            <a:xfrm>
              <a:off x="6671128" y="4334783"/>
              <a:ext cx="90487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" name="Oval 101"/>
            <p:cNvSpPr>
              <a:spLocks noChangeArrowheads="1"/>
            </p:cNvSpPr>
            <p:nvPr/>
          </p:nvSpPr>
          <p:spPr bwMode="auto">
            <a:xfrm>
              <a:off x="5886903" y="5323796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" name="Oval 102"/>
            <p:cNvSpPr>
              <a:spLocks noChangeArrowheads="1"/>
            </p:cNvSpPr>
            <p:nvPr/>
          </p:nvSpPr>
          <p:spPr bwMode="auto">
            <a:xfrm>
              <a:off x="5986915" y="44951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" name="Oval 103"/>
            <p:cNvSpPr>
              <a:spLocks noChangeArrowheads="1"/>
            </p:cNvSpPr>
            <p:nvPr/>
          </p:nvSpPr>
          <p:spPr bwMode="auto">
            <a:xfrm>
              <a:off x="6731453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" name="Oval 104"/>
            <p:cNvSpPr>
              <a:spLocks noChangeArrowheads="1"/>
            </p:cNvSpPr>
            <p:nvPr/>
          </p:nvSpPr>
          <p:spPr bwMode="auto">
            <a:xfrm>
              <a:off x="5626553" y="385377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" name="Oval 105"/>
            <p:cNvSpPr>
              <a:spLocks noChangeArrowheads="1"/>
            </p:cNvSpPr>
            <p:nvPr/>
          </p:nvSpPr>
          <p:spPr bwMode="auto">
            <a:xfrm>
              <a:off x="6032953" y="3739471"/>
              <a:ext cx="90487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" name="Oval 106"/>
            <p:cNvSpPr>
              <a:spLocks noChangeArrowheads="1"/>
            </p:cNvSpPr>
            <p:nvPr/>
          </p:nvSpPr>
          <p:spPr bwMode="auto">
            <a:xfrm>
              <a:off x="6596515" y="47618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" name="Oval 107"/>
            <p:cNvSpPr>
              <a:spLocks noChangeArrowheads="1"/>
            </p:cNvSpPr>
            <p:nvPr/>
          </p:nvSpPr>
          <p:spPr bwMode="auto">
            <a:xfrm>
              <a:off x="6123440" y="3910921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" name="Oval 108"/>
            <p:cNvSpPr>
              <a:spLocks noChangeArrowheads="1"/>
            </p:cNvSpPr>
            <p:nvPr/>
          </p:nvSpPr>
          <p:spPr bwMode="auto">
            <a:xfrm>
              <a:off x="5340803" y="4823733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" name="Oval 109"/>
            <p:cNvSpPr>
              <a:spLocks noChangeArrowheads="1"/>
            </p:cNvSpPr>
            <p:nvPr/>
          </p:nvSpPr>
          <p:spPr bwMode="auto">
            <a:xfrm>
              <a:off x="5386840" y="362675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" name="Oval 110"/>
            <p:cNvSpPr>
              <a:spLocks noChangeArrowheads="1"/>
            </p:cNvSpPr>
            <p:nvPr/>
          </p:nvSpPr>
          <p:spPr bwMode="auto">
            <a:xfrm>
              <a:off x="5769428" y="47491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" name="Oval 111"/>
            <p:cNvSpPr>
              <a:spLocks noChangeArrowheads="1"/>
            </p:cNvSpPr>
            <p:nvPr/>
          </p:nvSpPr>
          <p:spPr bwMode="auto">
            <a:xfrm>
              <a:off x="7385503" y="3626758"/>
              <a:ext cx="90487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" name="Oval 112"/>
            <p:cNvSpPr>
              <a:spLocks noChangeArrowheads="1"/>
            </p:cNvSpPr>
            <p:nvPr/>
          </p:nvSpPr>
          <p:spPr bwMode="auto">
            <a:xfrm>
              <a:off x="6575878" y="42427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6" name="Oval 114"/>
            <p:cNvSpPr>
              <a:spLocks noChangeArrowheads="1"/>
            </p:cNvSpPr>
            <p:nvPr/>
          </p:nvSpPr>
          <p:spPr bwMode="auto">
            <a:xfrm>
              <a:off x="6596515" y="4649108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7" name="Oval 115"/>
            <p:cNvSpPr>
              <a:spLocks noChangeArrowheads="1"/>
            </p:cNvSpPr>
            <p:nvPr/>
          </p:nvSpPr>
          <p:spPr bwMode="auto">
            <a:xfrm>
              <a:off x="6596515" y="539205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8" name="Oval 116"/>
            <p:cNvSpPr>
              <a:spLocks noChangeArrowheads="1"/>
            </p:cNvSpPr>
            <p:nvPr/>
          </p:nvSpPr>
          <p:spPr bwMode="auto">
            <a:xfrm>
              <a:off x="6866390" y="42442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" name="Oval 117"/>
            <p:cNvSpPr>
              <a:spLocks noChangeArrowheads="1"/>
            </p:cNvSpPr>
            <p:nvPr/>
          </p:nvSpPr>
          <p:spPr bwMode="auto">
            <a:xfrm>
              <a:off x="7133090" y="49031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" name="Oval 118"/>
            <p:cNvSpPr>
              <a:spLocks noChangeArrowheads="1"/>
            </p:cNvSpPr>
            <p:nvPr/>
          </p:nvSpPr>
          <p:spPr bwMode="auto">
            <a:xfrm>
              <a:off x="6793365" y="4880883"/>
              <a:ext cx="90488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" name="Oval 119"/>
            <p:cNvSpPr>
              <a:spLocks noChangeArrowheads="1"/>
            </p:cNvSpPr>
            <p:nvPr/>
          </p:nvSpPr>
          <p:spPr bwMode="auto">
            <a:xfrm>
              <a:off x="6698115" y="47888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" name="Oval 120"/>
            <p:cNvSpPr>
              <a:spLocks noChangeArrowheads="1"/>
            </p:cNvSpPr>
            <p:nvPr/>
          </p:nvSpPr>
          <p:spPr bwMode="auto">
            <a:xfrm>
              <a:off x="6718753" y="50396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" name="Oval 121"/>
            <p:cNvSpPr>
              <a:spLocks noChangeArrowheads="1"/>
            </p:cNvSpPr>
            <p:nvPr/>
          </p:nvSpPr>
          <p:spPr bwMode="auto">
            <a:xfrm>
              <a:off x="5932940" y="4993596"/>
              <a:ext cx="90488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" name="Oval 122"/>
            <p:cNvSpPr>
              <a:spLocks noChangeArrowheads="1"/>
            </p:cNvSpPr>
            <p:nvPr/>
          </p:nvSpPr>
          <p:spPr bwMode="auto">
            <a:xfrm>
              <a:off x="5156653" y="50301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5" name="Oval 123"/>
            <p:cNvSpPr>
              <a:spLocks noChangeArrowheads="1"/>
            </p:cNvSpPr>
            <p:nvPr/>
          </p:nvSpPr>
          <p:spPr bwMode="auto">
            <a:xfrm>
              <a:off x="5248728" y="453798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6" name="Oval 124"/>
            <p:cNvSpPr>
              <a:spLocks noChangeArrowheads="1"/>
            </p:cNvSpPr>
            <p:nvPr/>
          </p:nvSpPr>
          <p:spPr bwMode="auto">
            <a:xfrm>
              <a:off x="7293428" y="518885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" name="Oval 125"/>
            <p:cNvSpPr>
              <a:spLocks noChangeArrowheads="1"/>
            </p:cNvSpPr>
            <p:nvPr/>
          </p:nvSpPr>
          <p:spPr bwMode="auto">
            <a:xfrm>
              <a:off x="5626553" y="4480833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" name="Oval 126"/>
            <p:cNvSpPr>
              <a:spLocks noChangeArrowheads="1"/>
            </p:cNvSpPr>
            <p:nvPr/>
          </p:nvSpPr>
          <p:spPr bwMode="auto">
            <a:xfrm>
              <a:off x="7514090" y="50301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" name="Oval 127"/>
            <p:cNvSpPr>
              <a:spLocks noChangeArrowheads="1"/>
            </p:cNvSpPr>
            <p:nvPr/>
          </p:nvSpPr>
          <p:spPr bwMode="auto">
            <a:xfrm>
              <a:off x="7550603" y="48237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" name="Oval 128"/>
            <p:cNvSpPr>
              <a:spLocks noChangeArrowheads="1"/>
            </p:cNvSpPr>
            <p:nvPr/>
          </p:nvSpPr>
          <p:spPr bwMode="auto">
            <a:xfrm>
              <a:off x="5986915" y="4323671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1" name="Oval 129"/>
            <p:cNvSpPr>
              <a:spLocks noChangeArrowheads="1"/>
            </p:cNvSpPr>
            <p:nvPr/>
          </p:nvSpPr>
          <p:spPr bwMode="auto">
            <a:xfrm>
              <a:off x="6312353" y="4899933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" name="Oval 130"/>
            <p:cNvSpPr>
              <a:spLocks noChangeArrowheads="1"/>
            </p:cNvSpPr>
            <p:nvPr/>
          </p:nvSpPr>
          <p:spPr bwMode="auto">
            <a:xfrm>
              <a:off x="5794828" y="373947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3" name="Oval 131"/>
            <p:cNvSpPr>
              <a:spLocks noChangeArrowheads="1"/>
            </p:cNvSpPr>
            <p:nvPr/>
          </p:nvSpPr>
          <p:spPr bwMode="auto">
            <a:xfrm>
              <a:off x="6032953" y="3212421"/>
              <a:ext cx="90487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4" name="Oval 132"/>
            <p:cNvSpPr>
              <a:spLocks noChangeArrowheads="1"/>
            </p:cNvSpPr>
            <p:nvPr/>
          </p:nvSpPr>
          <p:spPr bwMode="auto">
            <a:xfrm>
              <a:off x="6363153" y="514282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" name="Oval 133"/>
            <p:cNvSpPr>
              <a:spLocks noChangeArrowheads="1"/>
            </p:cNvSpPr>
            <p:nvPr/>
          </p:nvSpPr>
          <p:spPr bwMode="auto">
            <a:xfrm>
              <a:off x="7021965" y="35696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6" name="Oval 134"/>
            <p:cNvSpPr>
              <a:spLocks noChangeArrowheads="1"/>
            </p:cNvSpPr>
            <p:nvPr/>
          </p:nvSpPr>
          <p:spPr bwMode="auto">
            <a:xfrm>
              <a:off x="7734753" y="52444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" name="Oval 135"/>
            <p:cNvSpPr>
              <a:spLocks noChangeArrowheads="1"/>
            </p:cNvSpPr>
            <p:nvPr/>
          </p:nvSpPr>
          <p:spPr bwMode="auto">
            <a:xfrm>
              <a:off x="6220278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8" name="Oval 136"/>
            <p:cNvSpPr>
              <a:spLocks noChangeArrowheads="1"/>
            </p:cNvSpPr>
            <p:nvPr/>
          </p:nvSpPr>
          <p:spPr bwMode="auto">
            <a:xfrm>
              <a:off x="6529840" y="37474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9" name="Oval 137"/>
            <p:cNvSpPr>
              <a:spLocks noChangeArrowheads="1"/>
            </p:cNvSpPr>
            <p:nvPr/>
          </p:nvSpPr>
          <p:spPr bwMode="auto">
            <a:xfrm>
              <a:off x="6174240" y="36823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" name="Oval 138"/>
            <p:cNvSpPr>
              <a:spLocks noChangeArrowheads="1"/>
            </p:cNvSpPr>
            <p:nvPr/>
          </p:nvSpPr>
          <p:spPr bwMode="auto">
            <a:xfrm>
              <a:off x="6715578" y="3910921"/>
              <a:ext cx="92075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" name="Oval 139"/>
            <p:cNvSpPr>
              <a:spLocks noChangeArrowheads="1"/>
            </p:cNvSpPr>
            <p:nvPr/>
          </p:nvSpPr>
          <p:spPr bwMode="auto">
            <a:xfrm>
              <a:off x="7293428" y="30933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2" name="Oval 140"/>
            <p:cNvSpPr>
              <a:spLocks noChangeArrowheads="1"/>
            </p:cNvSpPr>
            <p:nvPr/>
          </p:nvSpPr>
          <p:spPr bwMode="auto">
            <a:xfrm>
              <a:off x="7606165" y="4609421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3" name="Oval 141"/>
            <p:cNvSpPr>
              <a:spLocks noChangeArrowheads="1"/>
            </p:cNvSpPr>
            <p:nvPr/>
          </p:nvSpPr>
          <p:spPr bwMode="auto">
            <a:xfrm>
              <a:off x="6956878" y="52206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4" name="Oval 142"/>
            <p:cNvSpPr>
              <a:spLocks noChangeArrowheads="1"/>
            </p:cNvSpPr>
            <p:nvPr/>
          </p:nvSpPr>
          <p:spPr bwMode="auto">
            <a:xfrm>
              <a:off x="7002915" y="4039508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5" name="Oval 143"/>
            <p:cNvSpPr>
              <a:spLocks noChangeArrowheads="1"/>
            </p:cNvSpPr>
            <p:nvPr/>
          </p:nvSpPr>
          <p:spPr bwMode="auto">
            <a:xfrm>
              <a:off x="7475990" y="5277758"/>
              <a:ext cx="90488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6" name="Oval 144"/>
            <p:cNvSpPr>
              <a:spLocks noChangeArrowheads="1"/>
            </p:cNvSpPr>
            <p:nvPr/>
          </p:nvSpPr>
          <p:spPr bwMode="auto">
            <a:xfrm>
              <a:off x="6831465" y="4436383"/>
              <a:ext cx="90488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7" name="Oval 145"/>
            <p:cNvSpPr>
              <a:spLocks noChangeArrowheads="1"/>
            </p:cNvSpPr>
            <p:nvPr/>
          </p:nvSpPr>
          <p:spPr bwMode="auto">
            <a:xfrm>
              <a:off x="6626678" y="49935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8" name="Oval 146"/>
            <p:cNvSpPr>
              <a:spLocks noChangeArrowheads="1"/>
            </p:cNvSpPr>
            <p:nvPr/>
          </p:nvSpPr>
          <p:spPr bwMode="auto">
            <a:xfrm>
              <a:off x="7550603" y="39093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9" name="Oval 147"/>
            <p:cNvSpPr>
              <a:spLocks noChangeArrowheads="1"/>
            </p:cNvSpPr>
            <p:nvPr/>
          </p:nvSpPr>
          <p:spPr bwMode="auto">
            <a:xfrm>
              <a:off x="6883853" y="2985408"/>
              <a:ext cx="90487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" name="Oval 148"/>
            <p:cNvSpPr>
              <a:spLocks noChangeArrowheads="1"/>
            </p:cNvSpPr>
            <p:nvPr/>
          </p:nvSpPr>
          <p:spPr bwMode="auto">
            <a:xfrm>
              <a:off x="7596640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" name="Oval 149"/>
            <p:cNvSpPr>
              <a:spLocks noChangeArrowheads="1"/>
            </p:cNvSpPr>
            <p:nvPr/>
          </p:nvSpPr>
          <p:spPr bwMode="auto">
            <a:xfrm>
              <a:off x="7606165" y="292825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2" name="Oval 150"/>
            <p:cNvSpPr>
              <a:spLocks noChangeArrowheads="1"/>
            </p:cNvSpPr>
            <p:nvPr/>
          </p:nvSpPr>
          <p:spPr bwMode="auto">
            <a:xfrm>
              <a:off x="7283903" y="42681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3" name="Oval 151"/>
            <p:cNvSpPr>
              <a:spLocks noChangeArrowheads="1"/>
            </p:cNvSpPr>
            <p:nvPr/>
          </p:nvSpPr>
          <p:spPr bwMode="auto">
            <a:xfrm>
              <a:off x="6810828" y="38617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" name="Oval 152"/>
            <p:cNvSpPr>
              <a:spLocks noChangeArrowheads="1"/>
            </p:cNvSpPr>
            <p:nvPr/>
          </p:nvSpPr>
          <p:spPr bwMode="auto">
            <a:xfrm>
              <a:off x="7688715" y="3863296"/>
              <a:ext cx="92075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" name="Oval 153"/>
            <p:cNvSpPr>
              <a:spLocks noChangeArrowheads="1"/>
            </p:cNvSpPr>
            <p:nvPr/>
          </p:nvSpPr>
          <p:spPr bwMode="auto">
            <a:xfrm>
              <a:off x="5156653" y="39109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" name="Oval 154"/>
            <p:cNvSpPr>
              <a:spLocks noChangeArrowheads="1"/>
            </p:cNvSpPr>
            <p:nvPr/>
          </p:nvSpPr>
          <p:spPr bwMode="auto">
            <a:xfrm>
              <a:off x="5534478" y="53571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" name="Oval 155"/>
            <p:cNvSpPr>
              <a:spLocks noChangeArrowheads="1"/>
            </p:cNvSpPr>
            <p:nvPr/>
          </p:nvSpPr>
          <p:spPr bwMode="auto">
            <a:xfrm>
              <a:off x="5794828" y="2985408"/>
              <a:ext cx="90487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" name="Oval 156"/>
            <p:cNvSpPr>
              <a:spLocks noChangeArrowheads="1"/>
            </p:cNvSpPr>
            <p:nvPr/>
          </p:nvSpPr>
          <p:spPr bwMode="auto">
            <a:xfrm>
              <a:off x="6958465" y="4550683"/>
              <a:ext cx="90488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" name="Oval 157"/>
            <p:cNvSpPr>
              <a:spLocks noChangeArrowheads="1"/>
            </p:cNvSpPr>
            <p:nvPr/>
          </p:nvSpPr>
          <p:spPr bwMode="auto">
            <a:xfrm>
              <a:off x="6975928" y="42442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" name="Oval 158"/>
            <p:cNvSpPr>
              <a:spLocks noChangeArrowheads="1"/>
            </p:cNvSpPr>
            <p:nvPr/>
          </p:nvSpPr>
          <p:spPr bwMode="auto">
            <a:xfrm>
              <a:off x="6883853" y="47094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" name="Oval 159"/>
            <p:cNvSpPr>
              <a:spLocks noChangeArrowheads="1"/>
            </p:cNvSpPr>
            <p:nvPr/>
          </p:nvSpPr>
          <p:spPr bwMode="auto">
            <a:xfrm>
              <a:off x="7191828" y="44935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" name="Oval 160"/>
            <p:cNvSpPr>
              <a:spLocks noChangeArrowheads="1"/>
            </p:cNvSpPr>
            <p:nvPr/>
          </p:nvSpPr>
          <p:spPr bwMode="auto">
            <a:xfrm>
              <a:off x="7166428" y="424429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" name="Oval 161"/>
            <p:cNvSpPr>
              <a:spLocks noChangeArrowheads="1"/>
            </p:cNvSpPr>
            <p:nvPr/>
          </p:nvSpPr>
          <p:spPr bwMode="auto">
            <a:xfrm>
              <a:off x="7118803" y="4652283"/>
              <a:ext cx="90487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" name="Oval 162"/>
            <p:cNvSpPr>
              <a:spLocks noChangeArrowheads="1"/>
            </p:cNvSpPr>
            <p:nvPr/>
          </p:nvSpPr>
          <p:spPr bwMode="auto">
            <a:xfrm>
              <a:off x="7642678" y="42776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" name="Oval 163"/>
            <p:cNvSpPr>
              <a:spLocks noChangeArrowheads="1"/>
            </p:cNvSpPr>
            <p:nvPr/>
          </p:nvSpPr>
          <p:spPr bwMode="auto">
            <a:xfrm>
              <a:off x="6375853" y="433478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" name="Oval 165"/>
            <p:cNvSpPr>
              <a:spLocks noChangeArrowheads="1"/>
            </p:cNvSpPr>
            <p:nvPr/>
          </p:nvSpPr>
          <p:spPr bwMode="auto">
            <a:xfrm>
              <a:off x="5894840" y="4299858"/>
              <a:ext cx="92075" cy="1158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" name="Oval 166"/>
            <p:cNvSpPr>
              <a:spLocks noChangeArrowheads="1"/>
            </p:cNvSpPr>
            <p:nvPr/>
          </p:nvSpPr>
          <p:spPr bwMode="auto">
            <a:xfrm>
              <a:off x="5342390" y="3153683"/>
              <a:ext cx="90488" cy="1158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" name="Oval 130"/>
            <p:cNvSpPr>
              <a:spLocks noChangeArrowheads="1"/>
            </p:cNvSpPr>
            <p:nvPr/>
          </p:nvSpPr>
          <p:spPr bwMode="auto">
            <a:xfrm>
              <a:off x="5947228" y="3581400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" name="Oval 130"/>
            <p:cNvSpPr>
              <a:spLocks noChangeArrowheads="1"/>
            </p:cNvSpPr>
            <p:nvPr/>
          </p:nvSpPr>
          <p:spPr bwMode="auto">
            <a:xfrm>
              <a:off x="7048953" y="332558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" name="Oval 130"/>
            <p:cNvSpPr>
              <a:spLocks noChangeArrowheads="1"/>
            </p:cNvSpPr>
            <p:nvPr/>
          </p:nvSpPr>
          <p:spPr bwMode="auto">
            <a:xfrm>
              <a:off x="7086600" y="384265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" name="Oval 130"/>
            <p:cNvSpPr>
              <a:spLocks noChangeArrowheads="1"/>
            </p:cNvSpPr>
            <p:nvPr/>
          </p:nvSpPr>
          <p:spPr bwMode="auto">
            <a:xfrm>
              <a:off x="6204856" y="4267200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" name="Oval 130"/>
            <p:cNvSpPr>
              <a:spLocks noChangeArrowheads="1"/>
            </p:cNvSpPr>
            <p:nvPr/>
          </p:nvSpPr>
          <p:spPr bwMode="auto">
            <a:xfrm>
              <a:off x="7391400" y="4724400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" name="Oval 149"/>
            <p:cNvSpPr>
              <a:spLocks noChangeArrowheads="1"/>
            </p:cNvSpPr>
            <p:nvPr/>
          </p:nvSpPr>
          <p:spPr bwMode="auto">
            <a:xfrm>
              <a:off x="7758565" y="44196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" name="Oval 149"/>
            <p:cNvSpPr>
              <a:spLocks noChangeArrowheads="1"/>
            </p:cNvSpPr>
            <p:nvPr/>
          </p:nvSpPr>
          <p:spPr bwMode="auto">
            <a:xfrm>
              <a:off x="7758565" y="4136572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" name="Oval 149"/>
            <p:cNvSpPr>
              <a:spLocks noChangeArrowheads="1"/>
            </p:cNvSpPr>
            <p:nvPr/>
          </p:nvSpPr>
          <p:spPr bwMode="auto">
            <a:xfrm>
              <a:off x="7315200" y="28194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" name="Oval 149"/>
            <p:cNvSpPr>
              <a:spLocks noChangeArrowheads="1"/>
            </p:cNvSpPr>
            <p:nvPr/>
          </p:nvSpPr>
          <p:spPr bwMode="auto">
            <a:xfrm>
              <a:off x="6553200" y="32385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" name="Oval 149"/>
            <p:cNvSpPr>
              <a:spLocks noChangeArrowheads="1"/>
            </p:cNvSpPr>
            <p:nvPr/>
          </p:nvSpPr>
          <p:spPr bwMode="auto">
            <a:xfrm>
              <a:off x="6324600" y="33147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" name="Oval 149"/>
            <p:cNvSpPr>
              <a:spLocks noChangeArrowheads="1"/>
            </p:cNvSpPr>
            <p:nvPr/>
          </p:nvSpPr>
          <p:spPr bwMode="auto">
            <a:xfrm>
              <a:off x="6629400" y="28194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" name="Oval 149"/>
            <p:cNvSpPr>
              <a:spLocks noChangeArrowheads="1"/>
            </p:cNvSpPr>
            <p:nvPr/>
          </p:nvSpPr>
          <p:spPr bwMode="auto">
            <a:xfrm>
              <a:off x="6248400" y="28956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" name="Oval 149"/>
            <p:cNvSpPr>
              <a:spLocks noChangeArrowheads="1"/>
            </p:cNvSpPr>
            <p:nvPr/>
          </p:nvSpPr>
          <p:spPr bwMode="auto">
            <a:xfrm>
              <a:off x="5486400" y="33147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" name="Oval 149"/>
            <p:cNvSpPr>
              <a:spLocks noChangeArrowheads="1"/>
            </p:cNvSpPr>
            <p:nvPr/>
          </p:nvSpPr>
          <p:spPr bwMode="auto">
            <a:xfrm>
              <a:off x="5105400" y="28956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" name="Oval 149"/>
            <p:cNvSpPr>
              <a:spLocks noChangeArrowheads="1"/>
            </p:cNvSpPr>
            <p:nvPr/>
          </p:nvSpPr>
          <p:spPr bwMode="auto">
            <a:xfrm>
              <a:off x="5638800" y="28194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" name="Oval 149"/>
            <p:cNvSpPr>
              <a:spLocks noChangeArrowheads="1"/>
            </p:cNvSpPr>
            <p:nvPr/>
          </p:nvSpPr>
          <p:spPr bwMode="auto">
            <a:xfrm>
              <a:off x="7696200" y="33147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" name="Oval 149"/>
            <p:cNvSpPr>
              <a:spLocks noChangeArrowheads="1"/>
            </p:cNvSpPr>
            <p:nvPr/>
          </p:nvSpPr>
          <p:spPr bwMode="auto">
            <a:xfrm>
              <a:off x="7391400" y="33147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" name="Oval 149"/>
            <p:cNvSpPr>
              <a:spLocks noChangeArrowheads="1"/>
            </p:cNvSpPr>
            <p:nvPr/>
          </p:nvSpPr>
          <p:spPr bwMode="auto">
            <a:xfrm>
              <a:off x="6324600" y="40005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7" name="Oval 149"/>
            <p:cNvSpPr>
              <a:spLocks noChangeArrowheads="1"/>
            </p:cNvSpPr>
            <p:nvPr/>
          </p:nvSpPr>
          <p:spPr bwMode="auto">
            <a:xfrm>
              <a:off x="5791200" y="32385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" name="Oval 149"/>
            <p:cNvSpPr>
              <a:spLocks noChangeArrowheads="1"/>
            </p:cNvSpPr>
            <p:nvPr/>
          </p:nvSpPr>
          <p:spPr bwMode="auto">
            <a:xfrm>
              <a:off x="5943600" y="40005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" name="Oval 149"/>
            <p:cNvSpPr>
              <a:spLocks noChangeArrowheads="1"/>
            </p:cNvSpPr>
            <p:nvPr/>
          </p:nvSpPr>
          <p:spPr bwMode="auto">
            <a:xfrm>
              <a:off x="5105400" y="35433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" name="Oval 149"/>
            <p:cNvSpPr>
              <a:spLocks noChangeArrowheads="1"/>
            </p:cNvSpPr>
            <p:nvPr/>
          </p:nvSpPr>
          <p:spPr bwMode="auto">
            <a:xfrm>
              <a:off x="7758565" y="50673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" name="Oval 149"/>
            <p:cNvSpPr>
              <a:spLocks noChangeArrowheads="1"/>
            </p:cNvSpPr>
            <p:nvPr/>
          </p:nvSpPr>
          <p:spPr bwMode="auto">
            <a:xfrm>
              <a:off x="7072312" y="54864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" name="Oval 149"/>
            <p:cNvSpPr>
              <a:spLocks noChangeArrowheads="1"/>
            </p:cNvSpPr>
            <p:nvPr/>
          </p:nvSpPr>
          <p:spPr bwMode="auto">
            <a:xfrm>
              <a:off x="6843712" y="54483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" name="Oval 149"/>
            <p:cNvSpPr>
              <a:spLocks noChangeArrowheads="1"/>
            </p:cNvSpPr>
            <p:nvPr/>
          </p:nvSpPr>
          <p:spPr bwMode="auto">
            <a:xfrm>
              <a:off x="6234112" y="542653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" name="Oval 149"/>
            <p:cNvSpPr>
              <a:spLocks noChangeArrowheads="1"/>
            </p:cNvSpPr>
            <p:nvPr/>
          </p:nvSpPr>
          <p:spPr bwMode="auto">
            <a:xfrm>
              <a:off x="5257800" y="43053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" name="Oval 149"/>
            <p:cNvSpPr>
              <a:spLocks noChangeArrowheads="1"/>
            </p:cNvSpPr>
            <p:nvPr/>
          </p:nvSpPr>
          <p:spPr bwMode="auto">
            <a:xfrm>
              <a:off x="5257800" y="54864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" name="Oval 149"/>
            <p:cNvSpPr>
              <a:spLocks noChangeArrowheads="1"/>
            </p:cNvSpPr>
            <p:nvPr/>
          </p:nvSpPr>
          <p:spPr bwMode="auto">
            <a:xfrm>
              <a:off x="6038168" y="550272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" name="Oval 162"/>
            <p:cNvSpPr>
              <a:spLocks noChangeArrowheads="1"/>
            </p:cNvSpPr>
            <p:nvPr/>
          </p:nvSpPr>
          <p:spPr bwMode="auto">
            <a:xfrm>
              <a:off x="7445828" y="44300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8" name="Oval 108"/>
            <p:cNvSpPr>
              <a:spLocks noChangeArrowheads="1"/>
            </p:cNvSpPr>
            <p:nvPr/>
          </p:nvSpPr>
          <p:spPr bwMode="auto">
            <a:xfrm>
              <a:off x="5546725" y="4724400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0" name="Group 609"/>
          <p:cNvGrpSpPr/>
          <p:nvPr/>
        </p:nvGrpSpPr>
        <p:grpSpPr>
          <a:xfrm>
            <a:off x="502920" y="2819400"/>
            <a:ext cx="2468880" cy="2468880"/>
            <a:chOff x="1143000" y="2768600"/>
            <a:chExt cx="2870200" cy="2857500"/>
          </a:xfrm>
        </p:grpSpPr>
        <p:sp>
          <p:nvSpPr>
            <p:cNvPr id="611" name="Rectangle 73"/>
            <p:cNvSpPr>
              <a:spLocks noChangeArrowheads="1"/>
            </p:cNvSpPr>
            <p:nvPr/>
          </p:nvSpPr>
          <p:spPr bwMode="auto">
            <a:xfrm>
              <a:off x="1143000" y="2768600"/>
              <a:ext cx="2870200" cy="2857500"/>
            </a:xfrm>
            <a:prstGeom prst="rect">
              <a:avLst/>
            </a:prstGeom>
            <a:solidFill>
              <a:srgbClr val="FF99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" name="Freeform 74"/>
            <p:cNvSpPr>
              <a:spLocks/>
            </p:cNvSpPr>
            <p:nvPr/>
          </p:nvSpPr>
          <p:spPr bwMode="auto">
            <a:xfrm>
              <a:off x="2214563" y="3786188"/>
              <a:ext cx="1435100" cy="1554163"/>
            </a:xfrm>
            <a:custGeom>
              <a:avLst/>
              <a:gdLst/>
              <a:ahLst/>
              <a:cxnLst>
                <a:cxn ang="0">
                  <a:pos x="69" y="1455"/>
                </a:cxn>
                <a:cxn ang="0">
                  <a:pos x="157" y="591"/>
                </a:cxn>
                <a:cxn ang="0">
                  <a:pos x="677" y="343"/>
                </a:cxn>
                <a:cxn ang="0">
                  <a:pos x="989" y="15"/>
                </a:cxn>
                <a:cxn ang="0">
                  <a:pos x="1325" y="431"/>
                </a:cxn>
                <a:cxn ang="0">
                  <a:pos x="1437" y="991"/>
                </a:cxn>
                <a:cxn ang="0">
                  <a:pos x="1165" y="1415"/>
                </a:cxn>
                <a:cxn ang="0">
                  <a:pos x="573" y="1543"/>
                </a:cxn>
                <a:cxn ang="0">
                  <a:pos x="69" y="1455"/>
                </a:cxn>
              </a:cxnLst>
              <a:rect l="0" t="0" r="r" b="b"/>
              <a:pathLst>
                <a:path w="1464" h="1614">
                  <a:moveTo>
                    <a:pt x="69" y="1455"/>
                  </a:moveTo>
                  <a:cubicBezTo>
                    <a:pt x="0" y="1296"/>
                    <a:pt x="56" y="776"/>
                    <a:pt x="157" y="591"/>
                  </a:cubicBezTo>
                  <a:cubicBezTo>
                    <a:pt x="258" y="406"/>
                    <a:pt x="538" y="439"/>
                    <a:pt x="677" y="343"/>
                  </a:cubicBezTo>
                  <a:cubicBezTo>
                    <a:pt x="816" y="247"/>
                    <a:pt x="881" y="0"/>
                    <a:pt x="989" y="15"/>
                  </a:cubicBezTo>
                  <a:cubicBezTo>
                    <a:pt x="1097" y="30"/>
                    <a:pt x="1250" y="268"/>
                    <a:pt x="1325" y="431"/>
                  </a:cubicBezTo>
                  <a:cubicBezTo>
                    <a:pt x="1400" y="594"/>
                    <a:pt x="1464" y="827"/>
                    <a:pt x="1437" y="991"/>
                  </a:cubicBezTo>
                  <a:cubicBezTo>
                    <a:pt x="1410" y="1155"/>
                    <a:pt x="1309" y="1323"/>
                    <a:pt x="1165" y="1415"/>
                  </a:cubicBezTo>
                  <a:cubicBezTo>
                    <a:pt x="1021" y="1507"/>
                    <a:pt x="752" y="1540"/>
                    <a:pt x="573" y="1543"/>
                  </a:cubicBezTo>
                  <a:cubicBezTo>
                    <a:pt x="394" y="1546"/>
                    <a:pt x="138" y="1614"/>
                    <a:pt x="69" y="1455"/>
                  </a:cubicBezTo>
                  <a:close/>
                </a:path>
              </a:pathLst>
            </a:custGeom>
            <a:solidFill>
              <a:srgbClr val="99FFCC"/>
            </a:solidFill>
            <a:ln w="571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13" name="Group 216"/>
            <p:cNvGrpSpPr/>
            <p:nvPr/>
          </p:nvGrpSpPr>
          <p:grpSpPr>
            <a:xfrm>
              <a:off x="1219200" y="2819400"/>
              <a:ext cx="2743653" cy="2797628"/>
              <a:chOff x="5105400" y="2819400"/>
              <a:chExt cx="2743653" cy="2797628"/>
            </a:xfrm>
          </p:grpSpPr>
          <p:sp>
            <p:nvSpPr>
              <p:cNvPr id="614" name="Oval 96"/>
              <p:cNvSpPr>
                <a:spLocks noChangeArrowheads="1"/>
              </p:cNvSpPr>
              <p:nvPr/>
            </p:nvSpPr>
            <p:spPr bwMode="auto">
              <a:xfrm>
                <a:off x="6266315" y="46633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" name="Oval 97"/>
              <p:cNvSpPr>
                <a:spLocks noChangeArrowheads="1"/>
              </p:cNvSpPr>
              <p:nvPr/>
            </p:nvSpPr>
            <p:spPr bwMode="auto">
              <a:xfrm>
                <a:off x="5399314" y="5142821"/>
                <a:ext cx="90487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" name="Oval 98"/>
              <p:cNvSpPr>
                <a:spLocks noChangeArrowheads="1"/>
              </p:cNvSpPr>
              <p:nvPr/>
            </p:nvSpPr>
            <p:spPr bwMode="auto">
              <a:xfrm>
                <a:off x="5723390" y="42665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" name="Oval 99"/>
              <p:cNvSpPr>
                <a:spLocks noChangeArrowheads="1"/>
              </p:cNvSpPr>
              <p:nvPr/>
            </p:nvSpPr>
            <p:spPr bwMode="auto">
              <a:xfrm>
                <a:off x="6958465" y="30981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" name="Oval 100"/>
              <p:cNvSpPr>
                <a:spLocks noChangeArrowheads="1"/>
              </p:cNvSpPr>
              <p:nvPr/>
            </p:nvSpPr>
            <p:spPr bwMode="auto">
              <a:xfrm>
                <a:off x="6671128" y="4334783"/>
                <a:ext cx="90487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" name="Oval 101"/>
              <p:cNvSpPr>
                <a:spLocks noChangeArrowheads="1"/>
              </p:cNvSpPr>
              <p:nvPr/>
            </p:nvSpPr>
            <p:spPr bwMode="auto">
              <a:xfrm>
                <a:off x="5886903" y="5323796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" name="Oval 102"/>
              <p:cNvSpPr>
                <a:spLocks noChangeArrowheads="1"/>
              </p:cNvSpPr>
              <p:nvPr/>
            </p:nvSpPr>
            <p:spPr bwMode="auto">
              <a:xfrm>
                <a:off x="5986915" y="4495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" name="Oval 103"/>
              <p:cNvSpPr>
                <a:spLocks noChangeArrowheads="1"/>
              </p:cNvSpPr>
              <p:nvPr/>
            </p:nvSpPr>
            <p:spPr bwMode="auto">
              <a:xfrm>
                <a:off x="6731453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" name="Oval 104"/>
              <p:cNvSpPr>
                <a:spLocks noChangeArrowheads="1"/>
              </p:cNvSpPr>
              <p:nvPr/>
            </p:nvSpPr>
            <p:spPr bwMode="auto">
              <a:xfrm>
                <a:off x="5626553" y="385377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3" name="Oval 105"/>
              <p:cNvSpPr>
                <a:spLocks noChangeArrowheads="1"/>
              </p:cNvSpPr>
              <p:nvPr/>
            </p:nvSpPr>
            <p:spPr bwMode="auto">
              <a:xfrm>
                <a:off x="6032953" y="3739471"/>
                <a:ext cx="90487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" name="Oval 106"/>
              <p:cNvSpPr>
                <a:spLocks noChangeArrowheads="1"/>
              </p:cNvSpPr>
              <p:nvPr/>
            </p:nvSpPr>
            <p:spPr bwMode="auto">
              <a:xfrm>
                <a:off x="6596515" y="47618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" name="Oval 107"/>
              <p:cNvSpPr>
                <a:spLocks noChangeArrowheads="1"/>
              </p:cNvSpPr>
              <p:nvPr/>
            </p:nvSpPr>
            <p:spPr bwMode="auto">
              <a:xfrm>
                <a:off x="6123440" y="39109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6" name="Oval 108"/>
              <p:cNvSpPr>
                <a:spLocks noChangeArrowheads="1"/>
              </p:cNvSpPr>
              <p:nvPr/>
            </p:nvSpPr>
            <p:spPr bwMode="auto">
              <a:xfrm>
                <a:off x="5340803" y="48237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7" name="Oval 109"/>
              <p:cNvSpPr>
                <a:spLocks noChangeArrowheads="1"/>
              </p:cNvSpPr>
              <p:nvPr/>
            </p:nvSpPr>
            <p:spPr bwMode="auto">
              <a:xfrm>
                <a:off x="5386840" y="36267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8" name="Oval 110"/>
              <p:cNvSpPr>
                <a:spLocks noChangeArrowheads="1"/>
              </p:cNvSpPr>
              <p:nvPr/>
            </p:nvSpPr>
            <p:spPr bwMode="auto">
              <a:xfrm>
                <a:off x="5769428" y="4749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9" name="Oval 111"/>
              <p:cNvSpPr>
                <a:spLocks noChangeArrowheads="1"/>
              </p:cNvSpPr>
              <p:nvPr/>
            </p:nvSpPr>
            <p:spPr bwMode="auto">
              <a:xfrm>
                <a:off x="7385503" y="362675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0" name="Oval 112"/>
              <p:cNvSpPr>
                <a:spLocks noChangeArrowheads="1"/>
              </p:cNvSpPr>
              <p:nvPr/>
            </p:nvSpPr>
            <p:spPr bwMode="auto">
              <a:xfrm>
                <a:off x="6575878" y="42427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1" name="Oval 114"/>
              <p:cNvSpPr>
                <a:spLocks noChangeArrowheads="1"/>
              </p:cNvSpPr>
              <p:nvPr/>
            </p:nvSpPr>
            <p:spPr bwMode="auto">
              <a:xfrm>
                <a:off x="6596515" y="46491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2" name="Oval 115"/>
              <p:cNvSpPr>
                <a:spLocks noChangeArrowheads="1"/>
              </p:cNvSpPr>
              <p:nvPr/>
            </p:nvSpPr>
            <p:spPr bwMode="auto">
              <a:xfrm>
                <a:off x="6596515" y="53920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3" name="Oval 116"/>
              <p:cNvSpPr>
                <a:spLocks noChangeArrowheads="1"/>
              </p:cNvSpPr>
              <p:nvPr/>
            </p:nvSpPr>
            <p:spPr bwMode="auto">
              <a:xfrm>
                <a:off x="6866390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4" name="Oval 117"/>
              <p:cNvSpPr>
                <a:spLocks noChangeArrowheads="1"/>
              </p:cNvSpPr>
              <p:nvPr/>
            </p:nvSpPr>
            <p:spPr bwMode="auto">
              <a:xfrm>
                <a:off x="7133090" y="49031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" name="Oval 118"/>
              <p:cNvSpPr>
                <a:spLocks noChangeArrowheads="1"/>
              </p:cNvSpPr>
              <p:nvPr/>
            </p:nvSpPr>
            <p:spPr bwMode="auto">
              <a:xfrm>
                <a:off x="6793365" y="48808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" name="Oval 119"/>
              <p:cNvSpPr>
                <a:spLocks noChangeArrowheads="1"/>
              </p:cNvSpPr>
              <p:nvPr/>
            </p:nvSpPr>
            <p:spPr bwMode="auto">
              <a:xfrm>
                <a:off x="6698115" y="47888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7" name="Oval 120"/>
              <p:cNvSpPr>
                <a:spLocks noChangeArrowheads="1"/>
              </p:cNvSpPr>
              <p:nvPr/>
            </p:nvSpPr>
            <p:spPr bwMode="auto">
              <a:xfrm>
                <a:off x="6718753" y="5039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" name="Oval 121"/>
              <p:cNvSpPr>
                <a:spLocks noChangeArrowheads="1"/>
              </p:cNvSpPr>
              <p:nvPr/>
            </p:nvSpPr>
            <p:spPr bwMode="auto">
              <a:xfrm>
                <a:off x="5932940" y="4993596"/>
                <a:ext cx="90488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" name="Oval 122"/>
              <p:cNvSpPr>
                <a:spLocks noChangeArrowheads="1"/>
              </p:cNvSpPr>
              <p:nvPr/>
            </p:nvSpPr>
            <p:spPr bwMode="auto">
              <a:xfrm>
                <a:off x="5156653" y="5030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0" name="Oval 123"/>
              <p:cNvSpPr>
                <a:spLocks noChangeArrowheads="1"/>
              </p:cNvSpPr>
              <p:nvPr/>
            </p:nvSpPr>
            <p:spPr bwMode="auto">
              <a:xfrm>
                <a:off x="5248728" y="453798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1" name="Oval 124"/>
              <p:cNvSpPr>
                <a:spLocks noChangeArrowheads="1"/>
              </p:cNvSpPr>
              <p:nvPr/>
            </p:nvSpPr>
            <p:spPr bwMode="auto">
              <a:xfrm>
                <a:off x="7293428" y="51888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" name="Oval 125"/>
              <p:cNvSpPr>
                <a:spLocks noChangeArrowheads="1"/>
              </p:cNvSpPr>
              <p:nvPr/>
            </p:nvSpPr>
            <p:spPr bwMode="auto">
              <a:xfrm>
                <a:off x="5626553" y="44808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3" name="Oval 126"/>
              <p:cNvSpPr>
                <a:spLocks noChangeArrowheads="1"/>
              </p:cNvSpPr>
              <p:nvPr/>
            </p:nvSpPr>
            <p:spPr bwMode="auto">
              <a:xfrm>
                <a:off x="7514090" y="50301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4" name="Oval 127"/>
              <p:cNvSpPr>
                <a:spLocks noChangeArrowheads="1"/>
              </p:cNvSpPr>
              <p:nvPr/>
            </p:nvSpPr>
            <p:spPr bwMode="auto">
              <a:xfrm>
                <a:off x="7550603" y="48237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" name="Oval 128"/>
              <p:cNvSpPr>
                <a:spLocks noChangeArrowheads="1"/>
              </p:cNvSpPr>
              <p:nvPr/>
            </p:nvSpPr>
            <p:spPr bwMode="auto">
              <a:xfrm>
                <a:off x="5986915" y="4323671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" name="Oval 129"/>
              <p:cNvSpPr>
                <a:spLocks noChangeArrowheads="1"/>
              </p:cNvSpPr>
              <p:nvPr/>
            </p:nvSpPr>
            <p:spPr bwMode="auto">
              <a:xfrm>
                <a:off x="6312353" y="4899933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" name="Oval 130"/>
              <p:cNvSpPr>
                <a:spLocks noChangeArrowheads="1"/>
              </p:cNvSpPr>
              <p:nvPr/>
            </p:nvSpPr>
            <p:spPr bwMode="auto">
              <a:xfrm>
                <a:off x="5794828" y="373947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" name="Oval 131"/>
              <p:cNvSpPr>
                <a:spLocks noChangeArrowheads="1"/>
              </p:cNvSpPr>
              <p:nvPr/>
            </p:nvSpPr>
            <p:spPr bwMode="auto">
              <a:xfrm>
                <a:off x="6032953" y="3212421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9" name="Oval 132"/>
              <p:cNvSpPr>
                <a:spLocks noChangeArrowheads="1"/>
              </p:cNvSpPr>
              <p:nvPr/>
            </p:nvSpPr>
            <p:spPr bwMode="auto">
              <a:xfrm>
                <a:off x="6363153" y="51428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0" name="Oval 133"/>
              <p:cNvSpPr>
                <a:spLocks noChangeArrowheads="1"/>
              </p:cNvSpPr>
              <p:nvPr/>
            </p:nvSpPr>
            <p:spPr bwMode="auto">
              <a:xfrm>
                <a:off x="7021965" y="35696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" name="Oval 134"/>
              <p:cNvSpPr>
                <a:spLocks noChangeArrowheads="1"/>
              </p:cNvSpPr>
              <p:nvPr/>
            </p:nvSpPr>
            <p:spPr bwMode="auto">
              <a:xfrm>
                <a:off x="7734753" y="52444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" name="Oval 135"/>
              <p:cNvSpPr>
                <a:spLocks noChangeArrowheads="1"/>
              </p:cNvSpPr>
              <p:nvPr/>
            </p:nvSpPr>
            <p:spPr bwMode="auto">
              <a:xfrm>
                <a:off x="6220278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3" name="Oval 136"/>
              <p:cNvSpPr>
                <a:spLocks noChangeArrowheads="1"/>
              </p:cNvSpPr>
              <p:nvPr/>
            </p:nvSpPr>
            <p:spPr bwMode="auto">
              <a:xfrm>
                <a:off x="6529840" y="37474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4" name="Oval 137"/>
              <p:cNvSpPr>
                <a:spLocks noChangeArrowheads="1"/>
              </p:cNvSpPr>
              <p:nvPr/>
            </p:nvSpPr>
            <p:spPr bwMode="auto">
              <a:xfrm>
                <a:off x="6174240" y="36823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" name="Oval 138"/>
              <p:cNvSpPr>
                <a:spLocks noChangeArrowheads="1"/>
              </p:cNvSpPr>
              <p:nvPr/>
            </p:nvSpPr>
            <p:spPr bwMode="auto">
              <a:xfrm>
                <a:off x="6715578" y="3910921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6" name="Oval 139"/>
              <p:cNvSpPr>
                <a:spLocks noChangeArrowheads="1"/>
              </p:cNvSpPr>
              <p:nvPr/>
            </p:nvSpPr>
            <p:spPr bwMode="auto">
              <a:xfrm>
                <a:off x="7293428" y="30933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7" name="Oval 140"/>
              <p:cNvSpPr>
                <a:spLocks noChangeArrowheads="1"/>
              </p:cNvSpPr>
              <p:nvPr/>
            </p:nvSpPr>
            <p:spPr bwMode="auto">
              <a:xfrm>
                <a:off x="7606165" y="46094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8" name="Oval 141"/>
              <p:cNvSpPr>
                <a:spLocks noChangeArrowheads="1"/>
              </p:cNvSpPr>
              <p:nvPr/>
            </p:nvSpPr>
            <p:spPr bwMode="auto">
              <a:xfrm>
                <a:off x="6956878" y="52206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9" name="Oval 142"/>
              <p:cNvSpPr>
                <a:spLocks noChangeArrowheads="1"/>
              </p:cNvSpPr>
              <p:nvPr/>
            </p:nvSpPr>
            <p:spPr bwMode="auto">
              <a:xfrm>
                <a:off x="7002915" y="40395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0" name="Oval 143"/>
              <p:cNvSpPr>
                <a:spLocks noChangeArrowheads="1"/>
              </p:cNvSpPr>
              <p:nvPr/>
            </p:nvSpPr>
            <p:spPr bwMode="auto">
              <a:xfrm>
                <a:off x="7475990" y="5277758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1" name="Oval 144"/>
              <p:cNvSpPr>
                <a:spLocks noChangeArrowheads="1"/>
              </p:cNvSpPr>
              <p:nvPr/>
            </p:nvSpPr>
            <p:spPr bwMode="auto">
              <a:xfrm>
                <a:off x="6831465" y="4436383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2" name="Oval 145"/>
              <p:cNvSpPr>
                <a:spLocks noChangeArrowheads="1"/>
              </p:cNvSpPr>
              <p:nvPr/>
            </p:nvSpPr>
            <p:spPr bwMode="auto">
              <a:xfrm>
                <a:off x="6626678" y="49935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3" name="Oval 146"/>
              <p:cNvSpPr>
                <a:spLocks noChangeArrowheads="1"/>
              </p:cNvSpPr>
              <p:nvPr/>
            </p:nvSpPr>
            <p:spPr bwMode="auto">
              <a:xfrm>
                <a:off x="7550603" y="39093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4" name="Oval 147"/>
              <p:cNvSpPr>
                <a:spLocks noChangeArrowheads="1"/>
              </p:cNvSpPr>
              <p:nvPr/>
            </p:nvSpPr>
            <p:spPr bwMode="auto">
              <a:xfrm>
                <a:off x="6883853" y="2985408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5" name="Oval 148"/>
              <p:cNvSpPr>
                <a:spLocks noChangeArrowheads="1"/>
              </p:cNvSpPr>
              <p:nvPr/>
            </p:nvSpPr>
            <p:spPr bwMode="auto">
              <a:xfrm>
                <a:off x="7596640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6" name="Oval 149"/>
              <p:cNvSpPr>
                <a:spLocks noChangeArrowheads="1"/>
              </p:cNvSpPr>
              <p:nvPr/>
            </p:nvSpPr>
            <p:spPr bwMode="auto">
              <a:xfrm>
                <a:off x="7606165" y="29282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7" name="Oval 150"/>
              <p:cNvSpPr>
                <a:spLocks noChangeArrowheads="1"/>
              </p:cNvSpPr>
              <p:nvPr/>
            </p:nvSpPr>
            <p:spPr bwMode="auto">
              <a:xfrm>
                <a:off x="7283903" y="4268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8" name="Oval 151"/>
              <p:cNvSpPr>
                <a:spLocks noChangeArrowheads="1"/>
              </p:cNvSpPr>
              <p:nvPr/>
            </p:nvSpPr>
            <p:spPr bwMode="auto">
              <a:xfrm>
                <a:off x="6810828" y="38617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9" name="Oval 152"/>
              <p:cNvSpPr>
                <a:spLocks noChangeArrowheads="1"/>
              </p:cNvSpPr>
              <p:nvPr/>
            </p:nvSpPr>
            <p:spPr bwMode="auto">
              <a:xfrm>
                <a:off x="7688715" y="3863296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0" name="Oval 153"/>
              <p:cNvSpPr>
                <a:spLocks noChangeArrowheads="1"/>
              </p:cNvSpPr>
              <p:nvPr/>
            </p:nvSpPr>
            <p:spPr bwMode="auto">
              <a:xfrm>
                <a:off x="5156653" y="39109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1" name="Oval 154"/>
              <p:cNvSpPr>
                <a:spLocks noChangeArrowheads="1"/>
              </p:cNvSpPr>
              <p:nvPr/>
            </p:nvSpPr>
            <p:spPr bwMode="auto">
              <a:xfrm>
                <a:off x="5534478" y="53571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2" name="Oval 155"/>
              <p:cNvSpPr>
                <a:spLocks noChangeArrowheads="1"/>
              </p:cNvSpPr>
              <p:nvPr/>
            </p:nvSpPr>
            <p:spPr bwMode="auto">
              <a:xfrm>
                <a:off x="5794828" y="298540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3" name="Oval 156"/>
              <p:cNvSpPr>
                <a:spLocks noChangeArrowheads="1"/>
              </p:cNvSpPr>
              <p:nvPr/>
            </p:nvSpPr>
            <p:spPr bwMode="auto">
              <a:xfrm>
                <a:off x="6958465" y="45506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4" name="Oval 157"/>
              <p:cNvSpPr>
                <a:spLocks noChangeArrowheads="1"/>
              </p:cNvSpPr>
              <p:nvPr/>
            </p:nvSpPr>
            <p:spPr bwMode="auto">
              <a:xfrm>
                <a:off x="6975928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5" name="Oval 158"/>
              <p:cNvSpPr>
                <a:spLocks noChangeArrowheads="1"/>
              </p:cNvSpPr>
              <p:nvPr/>
            </p:nvSpPr>
            <p:spPr bwMode="auto">
              <a:xfrm>
                <a:off x="6883853" y="47094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" name="Oval 159"/>
              <p:cNvSpPr>
                <a:spLocks noChangeArrowheads="1"/>
              </p:cNvSpPr>
              <p:nvPr/>
            </p:nvSpPr>
            <p:spPr bwMode="auto">
              <a:xfrm>
                <a:off x="7191828" y="44935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7" name="Oval 160"/>
              <p:cNvSpPr>
                <a:spLocks noChangeArrowheads="1"/>
              </p:cNvSpPr>
              <p:nvPr/>
            </p:nvSpPr>
            <p:spPr bwMode="auto">
              <a:xfrm>
                <a:off x="7166428" y="42442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8" name="Oval 161"/>
              <p:cNvSpPr>
                <a:spLocks noChangeArrowheads="1"/>
              </p:cNvSpPr>
              <p:nvPr/>
            </p:nvSpPr>
            <p:spPr bwMode="auto">
              <a:xfrm>
                <a:off x="7118803" y="4652283"/>
                <a:ext cx="90487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9" name="Oval 162"/>
              <p:cNvSpPr>
                <a:spLocks noChangeArrowheads="1"/>
              </p:cNvSpPr>
              <p:nvPr/>
            </p:nvSpPr>
            <p:spPr bwMode="auto">
              <a:xfrm>
                <a:off x="7642678" y="4277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0" name="Oval 163"/>
              <p:cNvSpPr>
                <a:spLocks noChangeArrowheads="1"/>
              </p:cNvSpPr>
              <p:nvPr/>
            </p:nvSpPr>
            <p:spPr bwMode="auto">
              <a:xfrm>
                <a:off x="6375853" y="433478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1" name="Oval 165"/>
              <p:cNvSpPr>
                <a:spLocks noChangeArrowheads="1"/>
              </p:cNvSpPr>
              <p:nvPr/>
            </p:nvSpPr>
            <p:spPr bwMode="auto">
              <a:xfrm>
                <a:off x="5894840" y="4299858"/>
                <a:ext cx="92075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2" name="Oval 166"/>
              <p:cNvSpPr>
                <a:spLocks noChangeArrowheads="1"/>
              </p:cNvSpPr>
              <p:nvPr/>
            </p:nvSpPr>
            <p:spPr bwMode="auto">
              <a:xfrm>
                <a:off x="5342390" y="3153683"/>
                <a:ext cx="90488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3" name="Oval 130"/>
              <p:cNvSpPr>
                <a:spLocks noChangeArrowheads="1"/>
              </p:cNvSpPr>
              <p:nvPr/>
            </p:nvSpPr>
            <p:spPr bwMode="auto">
              <a:xfrm>
                <a:off x="5947228" y="3581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4" name="Oval 130"/>
              <p:cNvSpPr>
                <a:spLocks noChangeArrowheads="1"/>
              </p:cNvSpPr>
              <p:nvPr/>
            </p:nvSpPr>
            <p:spPr bwMode="auto">
              <a:xfrm>
                <a:off x="7048953" y="332558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5" name="Oval 130"/>
              <p:cNvSpPr>
                <a:spLocks noChangeArrowheads="1"/>
              </p:cNvSpPr>
              <p:nvPr/>
            </p:nvSpPr>
            <p:spPr bwMode="auto">
              <a:xfrm>
                <a:off x="7086600" y="384265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6" name="Oval 130"/>
              <p:cNvSpPr>
                <a:spLocks noChangeArrowheads="1"/>
              </p:cNvSpPr>
              <p:nvPr/>
            </p:nvSpPr>
            <p:spPr bwMode="auto">
              <a:xfrm>
                <a:off x="6204856" y="42672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7" name="Oval 130"/>
              <p:cNvSpPr>
                <a:spLocks noChangeArrowheads="1"/>
              </p:cNvSpPr>
              <p:nvPr/>
            </p:nvSpPr>
            <p:spPr bwMode="auto">
              <a:xfrm>
                <a:off x="7391400" y="4724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8" name="Oval 149"/>
              <p:cNvSpPr>
                <a:spLocks noChangeArrowheads="1"/>
              </p:cNvSpPr>
              <p:nvPr/>
            </p:nvSpPr>
            <p:spPr bwMode="auto">
              <a:xfrm>
                <a:off x="7758565" y="4419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9" name="Oval 149"/>
              <p:cNvSpPr>
                <a:spLocks noChangeArrowheads="1"/>
              </p:cNvSpPr>
              <p:nvPr/>
            </p:nvSpPr>
            <p:spPr bwMode="auto">
              <a:xfrm>
                <a:off x="7758565" y="4136572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0" name="Oval 149"/>
              <p:cNvSpPr>
                <a:spLocks noChangeArrowheads="1"/>
              </p:cNvSpPr>
              <p:nvPr/>
            </p:nvSpPr>
            <p:spPr bwMode="auto">
              <a:xfrm>
                <a:off x="73152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1" name="Oval 149"/>
              <p:cNvSpPr>
                <a:spLocks noChangeArrowheads="1"/>
              </p:cNvSpPr>
              <p:nvPr/>
            </p:nvSpPr>
            <p:spPr bwMode="auto">
              <a:xfrm>
                <a:off x="6553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2" name="Oval 149"/>
              <p:cNvSpPr>
                <a:spLocks noChangeArrowheads="1"/>
              </p:cNvSpPr>
              <p:nvPr/>
            </p:nvSpPr>
            <p:spPr bwMode="auto">
              <a:xfrm>
                <a:off x="63246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3" name="Oval 149"/>
              <p:cNvSpPr>
                <a:spLocks noChangeArrowheads="1"/>
              </p:cNvSpPr>
              <p:nvPr/>
            </p:nvSpPr>
            <p:spPr bwMode="auto">
              <a:xfrm>
                <a:off x="66294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4" name="Oval 149"/>
              <p:cNvSpPr>
                <a:spLocks noChangeArrowheads="1"/>
              </p:cNvSpPr>
              <p:nvPr/>
            </p:nvSpPr>
            <p:spPr bwMode="auto">
              <a:xfrm>
                <a:off x="6248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5" name="Oval 149"/>
              <p:cNvSpPr>
                <a:spLocks noChangeArrowheads="1"/>
              </p:cNvSpPr>
              <p:nvPr/>
            </p:nvSpPr>
            <p:spPr bwMode="auto">
              <a:xfrm>
                <a:off x="5486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" name="Oval 149"/>
              <p:cNvSpPr>
                <a:spLocks noChangeArrowheads="1"/>
              </p:cNvSpPr>
              <p:nvPr/>
            </p:nvSpPr>
            <p:spPr bwMode="auto">
              <a:xfrm>
                <a:off x="5105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" name="Oval 149"/>
              <p:cNvSpPr>
                <a:spLocks noChangeArrowheads="1"/>
              </p:cNvSpPr>
              <p:nvPr/>
            </p:nvSpPr>
            <p:spPr bwMode="auto">
              <a:xfrm>
                <a:off x="56388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8" name="Oval 149"/>
              <p:cNvSpPr>
                <a:spLocks noChangeArrowheads="1"/>
              </p:cNvSpPr>
              <p:nvPr/>
            </p:nvSpPr>
            <p:spPr bwMode="auto">
              <a:xfrm>
                <a:off x="76962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9" name="Oval 149"/>
              <p:cNvSpPr>
                <a:spLocks noChangeArrowheads="1"/>
              </p:cNvSpPr>
              <p:nvPr/>
            </p:nvSpPr>
            <p:spPr bwMode="auto">
              <a:xfrm>
                <a:off x="7391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0" name="Oval 149"/>
              <p:cNvSpPr>
                <a:spLocks noChangeArrowheads="1"/>
              </p:cNvSpPr>
              <p:nvPr/>
            </p:nvSpPr>
            <p:spPr bwMode="auto">
              <a:xfrm>
                <a:off x="6324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1" name="Oval 149"/>
              <p:cNvSpPr>
                <a:spLocks noChangeArrowheads="1"/>
              </p:cNvSpPr>
              <p:nvPr/>
            </p:nvSpPr>
            <p:spPr bwMode="auto">
              <a:xfrm>
                <a:off x="5791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2" name="Oval 149"/>
              <p:cNvSpPr>
                <a:spLocks noChangeArrowheads="1"/>
              </p:cNvSpPr>
              <p:nvPr/>
            </p:nvSpPr>
            <p:spPr bwMode="auto">
              <a:xfrm>
                <a:off x="5943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" name="Oval 149"/>
              <p:cNvSpPr>
                <a:spLocks noChangeArrowheads="1"/>
              </p:cNvSpPr>
              <p:nvPr/>
            </p:nvSpPr>
            <p:spPr bwMode="auto">
              <a:xfrm>
                <a:off x="5105400" y="3543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" name="Oval 149"/>
              <p:cNvSpPr>
                <a:spLocks noChangeArrowheads="1"/>
              </p:cNvSpPr>
              <p:nvPr/>
            </p:nvSpPr>
            <p:spPr bwMode="auto">
              <a:xfrm>
                <a:off x="7758565" y="5067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5" name="Oval 149"/>
              <p:cNvSpPr>
                <a:spLocks noChangeArrowheads="1"/>
              </p:cNvSpPr>
              <p:nvPr/>
            </p:nvSpPr>
            <p:spPr bwMode="auto">
              <a:xfrm>
                <a:off x="7072312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6" name="Oval 149"/>
              <p:cNvSpPr>
                <a:spLocks noChangeArrowheads="1"/>
              </p:cNvSpPr>
              <p:nvPr/>
            </p:nvSpPr>
            <p:spPr bwMode="auto">
              <a:xfrm>
                <a:off x="6843712" y="5448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" name="Oval 149"/>
              <p:cNvSpPr>
                <a:spLocks noChangeArrowheads="1"/>
              </p:cNvSpPr>
              <p:nvPr/>
            </p:nvSpPr>
            <p:spPr bwMode="auto">
              <a:xfrm>
                <a:off x="6234112" y="542653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8" name="Oval 149"/>
              <p:cNvSpPr>
                <a:spLocks noChangeArrowheads="1"/>
              </p:cNvSpPr>
              <p:nvPr/>
            </p:nvSpPr>
            <p:spPr bwMode="auto">
              <a:xfrm>
                <a:off x="5257800" y="4305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9" name="Oval 149"/>
              <p:cNvSpPr>
                <a:spLocks noChangeArrowheads="1"/>
              </p:cNvSpPr>
              <p:nvPr/>
            </p:nvSpPr>
            <p:spPr bwMode="auto">
              <a:xfrm>
                <a:off x="5257800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0" name="Oval 149"/>
              <p:cNvSpPr>
                <a:spLocks noChangeArrowheads="1"/>
              </p:cNvSpPr>
              <p:nvPr/>
            </p:nvSpPr>
            <p:spPr bwMode="auto">
              <a:xfrm>
                <a:off x="6038168" y="550272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1" name="Oval 162"/>
              <p:cNvSpPr>
                <a:spLocks noChangeArrowheads="1"/>
              </p:cNvSpPr>
              <p:nvPr/>
            </p:nvSpPr>
            <p:spPr bwMode="auto">
              <a:xfrm>
                <a:off x="7445828" y="44300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2" name="Oval 108"/>
              <p:cNvSpPr>
                <a:spLocks noChangeArrowheads="1"/>
              </p:cNvSpPr>
              <p:nvPr/>
            </p:nvSpPr>
            <p:spPr bwMode="auto">
              <a:xfrm>
                <a:off x="5546725" y="4724400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52" name="TextBox 251"/>
          <p:cNvSpPr txBox="1"/>
          <p:nvPr/>
        </p:nvSpPr>
        <p:spPr>
          <a:xfrm>
            <a:off x="5900058" y="3032649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Symbol" pitchFamily="18" charset="2"/>
              </a:rPr>
              <a:t>D</a:t>
            </a:r>
            <a:endParaRPr lang="en-US" sz="2800" b="1" dirty="0">
              <a:latin typeface="Symbol" pitchFamily="18" charset="2"/>
            </a:endParaRPr>
          </a:p>
        </p:txBody>
      </p:sp>
      <p:cxnSp>
        <p:nvCxnSpPr>
          <p:cNvPr id="254" name="Straight Arrow Connector 253"/>
          <p:cNvCxnSpPr/>
          <p:nvPr/>
        </p:nvCxnSpPr>
        <p:spPr>
          <a:xfrm rot="5400000">
            <a:off x="5735978" y="3320142"/>
            <a:ext cx="3048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0" name="Document" r:id="rId7" imgW="4651200" imgH="1576440" progId="Word.Document.8">
                  <p:embed/>
                </p:oleObj>
              </mc:Choice>
              <mc:Fallback>
                <p:oleObj name="Document" r:id="rId7" imgW="4651200" imgH="157644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47925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2544763" y="3273425"/>
            <a:ext cx="620712" cy="568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2897188" y="3273425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No</a:t>
            </a:r>
          </a:p>
        </p:txBody>
      </p:sp>
      <p:graphicFrame>
        <p:nvGraphicFramePr>
          <p:cNvPr id="41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1" name="Document" r:id="rId13" imgW="4651200" imgH="1576440" progId="Word.Document.8">
                  <p:embed/>
                </p:oleObj>
              </mc:Choice>
              <mc:Fallback>
                <p:oleObj name="Document" r:id="rId13" imgW="4651200" imgH="1576440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58811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Line 28"/>
          <p:cNvSpPr>
            <a:spLocks noChangeShapeType="1"/>
          </p:cNvSpPr>
          <p:nvPr/>
        </p:nvSpPr>
        <p:spPr bwMode="auto">
          <a:xfrm flipH="1">
            <a:off x="3352800" y="3200399"/>
            <a:ext cx="1600200" cy="206375"/>
          </a:xfrm>
          <a:prstGeom prst="line">
            <a:avLst/>
          </a:prstGeom>
          <a:noFill/>
          <a:ln w="15875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Local Adaptive prediction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457200" y="13716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Let neighborhood size adapt to data – small neighborhoods near decision boundary (small bias), large neighborhoods elsewhere (small variance)</a:t>
            </a:r>
            <a:endParaRPr lang="en-US" sz="2400" dirty="0"/>
          </a:p>
        </p:txBody>
      </p:sp>
      <p:sp>
        <p:nvSpPr>
          <p:cNvPr id="249" name="TextBox 248"/>
          <p:cNvSpPr txBox="1"/>
          <p:nvPr/>
        </p:nvSpPr>
        <p:spPr>
          <a:xfrm>
            <a:off x="2542680" y="6015335"/>
            <a:ext cx="3629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Decision Tree Classifier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603" name="Group 602"/>
          <p:cNvGrpSpPr/>
          <p:nvPr/>
        </p:nvGrpSpPr>
        <p:grpSpPr>
          <a:xfrm>
            <a:off x="502920" y="2819400"/>
            <a:ext cx="2468880" cy="2468880"/>
            <a:chOff x="1143000" y="2768600"/>
            <a:chExt cx="2870200" cy="2857500"/>
          </a:xfrm>
        </p:grpSpPr>
        <p:sp>
          <p:nvSpPr>
            <p:cNvPr id="260" name="Rectangle 73"/>
            <p:cNvSpPr>
              <a:spLocks noChangeArrowheads="1"/>
            </p:cNvSpPr>
            <p:nvPr/>
          </p:nvSpPr>
          <p:spPr bwMode="auto">
            <a:xfrm>
              <a:off x="1143000" y="2768600"/>
              <a:ext cx="2870200" cy="2857500"/>
            </a:xfrm>
            <a:prstGeom prst="rect">
              <a:avLst/>
            </a:prstGeom>
            <a:solidFill>
              <a:srgbClr val="FF99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" name="Freeform 74"/>
            <p:cNvSpPr>
              <a:spLocks/>
            </p:cNvSpPr>
            <p:nvPr/>
          </p:nvSpPr>
          <p:spPr bwMode="auto">
            <a:xfrm>
              <a:off x="2214563" y="3786188"/>
              <a:ext cx="1435100" cy="1554163"/>
            </a:xfrm>
            <a:custGeom>
              <a:avLst/>
              <a:gdLst/>
              <a:ahLst/>
              <a:cxnLst>
                <a:cxn ang="0">
                  <a:pos x="69" y="1455"/>
                </a:cxn>
                <a:cxn ang="0">
                  <a:pos x="157" y="591"/>
                </a:cxn>
                <a:cxn ang="0">
                  <a:pos x="677" y="343"/>
                </a:cxn>
                <a:cxn ang="0">
                  <a:pos x="989" y="15"/>
                </a:cxn>
                <a:cxn ang="0">
                  <a:pos x="1325" y="431"/>
                </a:cxn>
                <a:cxn ang="0">
                  <a:pos x="1437" y="991"/>
                </a:cxn>
                <a:cxn ang="0">
                  <a:pos x="1165" y="1415"/>
                </a:cxn>
                <a:cxn ang="0">
                  <a:pos x="573" y="1543"/>
                </a:cxn>
                <a:cxn ang="0">
                  <a:pos x="69" y="1455"/>
                </a:cxn>
              </a:cxnLst>
              <a:rect l="0" t="0" r="r" b="b"/>
              <a:pathLst>
                <a:path w="1464" h="1614">
                  <a:moveTo>
                    <a:pt x="69" y="1455"/>
                  </a:moveTo>
                  <a:cubicBezTo>
                    <a:pt x="0" y="1296"/>
                    <a:pt x="56" y="776"/>
                    <a:pt x="157" y="591"/>
                  </a:cubicBezTo>
                  <a:cubicBezTo>
                    <a:pt x="258" y="406"/>
                    <a:pt x="538" y="439"/>
                    <a:pt x="677" y="343"/>
                  </a:cubicBezTo>
                  <a:cubicBezTo>
                    <a:pt x="816" y="247"/>
                    <a:pt x="881" y="0"/>
                    <a:pt x="989" y="15"/>
                  </a:cubicBezTo>
                  <a:cubicBezTo>
                    <a:pt x="1097" y="30"/>
                    <a:pt x="1250" y="268"/>
                    <a:pt x="1325" y="431"/>
                  </a:cubicBezTo>
                  <a:cubicBezTo>
                    <a:pt x="1400" y="594"/>
                    <a:pt x="1464" y="827"/>
                    <a:pt x="1437" y="991"/>
                  </a:cubicBezTo>
                  <a:cubicBezTo>
                    <a:pt x="1410" y="1155"/>
                    <a:pt x="1309" y="1323"/>
                    <a:pt x="1165" y="1415"/>
                  </a:cubicBezTo>
                  <a:cubicBezTo>
                    <a:pt x="1021" y="1507"/>
                    <a:pt x="752" y="1540"/>
                    <a:pt x="573" y="1543"/>
                  </a:cubicBezTo>
                  <a:cubicBezTo>
                    <a:pt x="394" y="1546"/>
                    <a:pt x="138" y="1614"/>
                    <a:pt x="69" y="1455"/>
                  </a:cubicBezTo>
                  <a:close/>
                </a:path>
              </a:pathLst>
            </a:custGeom>
            <a:solidFill>
              <a:srgbClr val="99FFCC"/>
            </a:solidFill>
            <a:ln w="571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1219200" y="2819400"/>
              <a:ext cx="2743653" cy="2797628"/>
              <a:chOff x="5105400" y="2819400"/>
              <a:chExt cx="2743653" cy="2797628"/>
            </a:xfrm>
          </p:grpSpPr>
          <p:sp>
            <p:nvSpPr>
              <p:cNvPr id="218" name="Oval 96"/>
              <p:cNvSpPr>
                <a:spLocks noChangeArrowheads="1"/>
              </p:cNvSpPr>
              <p:nvPr/>
            </p:nvSpPr>
            <p:spPr bwMode="auto">
              <a:xfrm>
                <a:off x="6266315" y="46633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9" name="Oval 97"/>
              <p:cNvSpPr>
                <a:spLocks noChangeArrowheads="1"/>
              </p:cNvSpPr>
              <p:nvPr/>
            </p:nvSpPr>
            <p:spPr bwMode="auto">
              <a:xfrm>
                <a:off x="5399314" y="5142821"/>
                <a:ext cx="90487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" name="Oval 98"/>
              <p:cNvSpPr>
                <a:spLocks noChangeArrowheads="1"/>
              </p:cNvSpPr>
              <p:nvPr/>
            </p:nvSpPr>
            <p:spPr bwMode="auto">
              <a:xfrm>
                <a:off x="5723390" y="42665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" name="Oval 99"/>
              <p:cNvSpPr>
                <a:spLocks noChangeArrowheads="1"/>
              </p:cNvSpPr>
              <p:nvPr/>
            </p:nvSpPr>
            <p:spPr bwMode="auto">
              <a:xfrm>
                <a:off x="6958465" y="30981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" name="Oval 100"/>
              <p:cNvSpPr>
                <a:spLocks noChangeArrowheads="1"/>
              </p:cNvSpPr>
              <p:nvPr/>
            </p:nvSpPr>
            <p:spPr bwMode="auto">
              <a:xfrm>
                <a:off x="6671128" y="4334783"/>
                <a:ext cx="90487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" name="Oval 101"/>
              <p:cNvSpPr>
                <a:spLocks noChangeArrowheads="1"/>
              </p:cNvSpPr>
              <p:nvPr/>
            </p:nvSpPr>
            <p:spPr bwMode="auto">
              <a:xfrm>
                <a:off x="5886903" y="5323796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4" name="Oval 102"/>
              <p:cNvSpPr>
                <a:spLocks noChangeArrowheads="1"/>
              </p:cNvSpPr>
              <p:nvPr/>
            </p:nvSpPr>
            <p:spPr bwMode="auto">
              <a:xfrm>
                <a:off x="5986915" y="4495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" name="Oval 103"/>
              <p:cNvSpPr>
                <a:spLocks noChangeArrowheads="1"/>
              </p:cNvSpPr>
              <p:nvPr/>
            </p:nvSpPr>
            <p:spPr bwMode="auto">
              <a:xfrm>
                <a:off x="6731453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" name="Oval 104"/>
              <p:cNvSpPr>
                <a:spLocks noChangeArrowheads="1"/>
              </p:cNvSpPr>
              <p:nvPr/>
            </p:nvSpPr>
            <p:spPr bwMode="auto">
              <a:xfrm>
                <a:off x="5626553" y="385377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" name="Oval 105"/>
              <p:cNvSpPr>
                <a:spLocks noChangeArrowheads="1"/>
              </p:cNvSpPr>
              <p:nvPr/>
            </p:nvSpPr>
            <p:spPr bwMode="auto">
              <a:xfrm>
                <a:off x="6032953" y="3739471"/>
                <a:ext cx="90487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8" name="Oval 106"/>
              <p:cNvSpPr>
                <a:spLocks noChangeArrowheads="1"/>
              </p:cNvSpPr>
              <p:nvPr/>
            </p:nvSpPr>
            <p:spPr bwMode="auto">
              <a:xfrm>
                <a:off x="6596515" y="47618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" name="Oval 107"/>
              <p:cNvSpPr>
                <a:spLocks noChangeArrowheads="1"/>
              </p:cNvSpPr>
              <p:nvPr/>
            </p:nvSpPr>
            <p:spPr bwMode="auto">
              <a:xfrm>
                <a:off x="6123440" y="39109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" name="Oval 108"/>
              <p:cNvSpPr>
                <a:spLocks noChangeArrowheads="1"/>
              </p:cNvSpPr>
              <p:nvPr/>
            </p:nvSpPr>
            <p:spPr bwMode="auto">
              <a:xfrm>
                <a:off x="5340803" y="48237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" name="Oval 109"/>
              <p:cNvSpPr>
                <a:spLocks noChangeArrowheads="1"/>
              </p:cNvSpPr>
              <p:nvPr/>
            </p:nvSpPr>
            <p:spPr bwMode="auto">
              <a:xfrm>
                <a:off x="5386840" y="36267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2" name="Oval 110"/>
              <p:cNvSpPr>
                <a:spLocks noChangeArrowheads="1"/>
              </p:cNvSpPr>
              <p:nvPr/>
            </p:nvSpPr>
            <p:spPr bwMode="auto">
              <a:xfrm>
                <a:off x="5769428" y="4749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" name="Oval 111"/>
              <p:cNvSpPr>
                <a:spLocks noChangeArrowheads="1"/>
              </p:cNvSpPr>
              <p:nvPr/>
            </p:nvSpPr>
            <p:spPr bwMode="auto">
              <a:xfrm>
                <a:off x="7385503" y="362675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" name="Oval 112"/>
              <p:cNvSpPr>
                <a:spLocks noChangeArrowheads="1"/>
              </p:cNvSpPr>
              <p:nvPr/>
            </p:nvSpPr>
            <p:spPr bwMode="auto">
              <a:xfrm>
                <a:off x="6575878" y="42427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" name="Oval 114"/>
              <p:cNvSpPr>
                <a:spLocks noChangeArrowheads="1"/>
              </p:cNvSpPr>
              <p:nvPr/>
            </p:nvSpPr>
            <p:spPr bwMode="auto">
              <a:xfrm>
                <a:off x="6596515" y="46491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" name="Oval 115"/>
              <p:cNvSpPr>
                <a:spLocks noChangeArrowheads="1"/>
              </p:cNvSpPr>
              <p:nvPr/>
            </p:nvSpPr>
            <p:spPr bwMode="auto">
              <a:xfrm>
                <a:off x="6596515" y="53920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" name="Oval 116"/>
              <p:cNvSpPr>
                <a:spLocks noChangeArrowheads="1"/>
              </p:cNvSpPr>
              <p:nvPr/>
            </p:nvSpPr>
            <p:spPr bwMode="auto">
              <a:xfrm>
                <a:off x="6866390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" name="Oval 117"/>
              <p:cNvSpPr>
                <a:spLocks noChangeArrowheads="1"/>
              </p:cNvSpPr>
              <p:nvPr/>
            </p:nvSpPr>
            <p:spPr bwMode="auto">
              <a:xfrm>
                <a:off x="7133090" y="49031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" name="Oval 118"/>
              <p:cNvSpPr>
                <a:spLocks noChangeArrowheads="1"/>
              </p:cNvSpPr>
              <p:nvPr/>
            </p:nvSpPr>
            <p:spPr bwMode="auto">
              <a:xfrm>
                <a:off x="6793365" y="48808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" name="Oval 119"/>
              <p:cNvSpPr>
                <a:spLocks noChangeArrowheads="1"/>
              </p:cNvSpPr>
              <p:nvPr/>
            </p:nvSpPr>
            <p:spPr bwMode="auto">
              <a:xfrm>
                <a:off x="6698115" y="47888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" name="Oval 120"/>
              <p:cNvSpPr>
                <a:spLocks noChangeArrowheads="1"/>
              </p:cNvSpPr>
              <p:nvPr/>
            </p:nvSpPr>
            <p:spPr bwMode="auto">
              <a:xfrm>
                <a:off x="6718753" y="5039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2" name="Oval 121"/>
              <p:cNvSpPr>
                <a:spLocks noChangeArrowheads="1"/>
              </p:cNvSpPr>
              <p:nvPr/>
            </p:nvSpPr>
            <p:spPr bwMode="auto">
              <a:xfrm>
                <a:off x="5932940" y="4993596"/>
                <a:ext cx="90488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3" name="Oval 122"/>
              <p:cNvSpPr>
                <a:spLocks noChangeArrowheads="1"/>
              </p:cNvSpPr>
              <p:nvPr/>
            </p:nvSpPr>
            <p:spPr bwMode="auto">
              <a:xfrm>
                <a:off x="5156653" y="5030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4" name="Oval 123"/>
              <p:cNvSpPr>
                <a:spLocks noChangeArrowheads="1"/>
              </p:cNvSpPr>
              <p:nvPr/>
            </p:nvSpPr>
            <p:spPr bwMode="auto">
              <a:xfrm>
                <a:off x="5248728" y="453798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" name="Oval 124"/>
              <p:cNvSpPr>
                <a:spLocks noChangeArrowheads="1"/>
              </p:cNvSpPr>
              <p:nvPr/>
            </p:nvSpPr>
            <p:spPr bwMode="auto">
              <a:xfrm>
                <a:off x="7293428" y="51888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" name="Oval 125"/>
              <p:cNvSpPr>
                <a:spLocks noChangeArrowheads="1"/>
              </p:cNvSpPr>
              <p:nvPr/>
            </p:nvSpPr>
            <p:spPr bwMode="auto">
              <a:xfrm>
                <a:off x="5626553" y="44808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7" name="Oval 126"/>
              <p:cNvSpPr>
                <a:spLocks noChangeArrowheads="1"/>
              </p:cNvSpPr>
              <p:nvPr/>
            </p:nvSpPr>
            <p:spPr bwMode="auto">
              <a:xfrm>
                <a:off x="7514090" y="50301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8" name="Oval 127"/>
              <p:cNvSpPr>
                <a:spLocks noChangeArrowheads="1"/>
              </p:cNvSpPr>
              <p:nvPr/>
            </p:nvSpPr>
            <p:spPr bwMode="auto">
              <a:xfrm>
                <a:off x="7550603" y="48237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0" name="Oval 128"/>
              <p:cNvSpPr>
                <a:spLocks noChangeArrowheads="1"/>
              </p:cNvSpPr>
              <p:nvPr/>
            </p:nvSpPr>
            <p:spPr bwMode="auto">
              <a:xfrm>
                <a:off x="5986915" y="4323671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1" name="Oval 129"/>
              <p:cNvSpPr>
                <a:spLocks noChangeArrowheads="1"/>
              </p:cNvSpPr>
              <p:nvPr/>
            </p:nvSpPr>
            <p:spPr bwMode="auto">
              <a:xfrm>
                <a:off x="6312353" y="4899933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2" name="Oval 130"/>
              <p:cNvSpPr>
                <a:spLocks noChangeArrowheads="1"/>
              </p:cNvSpPr>
              <p:nvPr/>
            </p:nvSpPr>
            <p:spPr bwMode="auto">
              <a:xfrm>
                <a:off x="5794828" y="373947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3" name="Oval 131"/>
              <p:cNvSpPr>
                <a:spLocks noChangeArrowheads="1"/>
              </p:cNvSpPr>
              <p:nvPr/>
            </p:nvSpPr>
            <p:spPr bwMode="auto">
              <a:xfrm>
                <a:off x="6032953" y="3212421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4" name="Oval 132"/>
              <p:cNvSpPr>
                <a:spLocks noChangeArrowheads="1"/>
              </p:cNvSpPr>
              <p:nvPr/>
            </p:nvSpPr>
            <p:spPr bwMode="auto">
              <a:xfrm>
                <a:off x="6363153" y="51428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" name="Oval 133"/>
              <p:cNvSpPr>
                <a:spLocks noChangeArrowheads="1"/>
              </p:cNvSpPr>
              <p:nvPr/>
            </p:nvSpPr>
            <p:spPr bwMode="auto">
              <a:xfrm>
                <a:off x="7021965" y="35696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" name="Oval 134"/>
              <p:cNvSpPr>
                <a:spLocks noChangeArrowheads="1"/>
              </p:cNvSpPr>
              <p:nvPr/>
            </p:nvSpPr>
            <p:spPr bwMode="auto">
              <a:xfrm>
                <a:off x="7734753" y="52444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7" name="Oval 135"/>
              <p:cNvSpPr>
                <a:spLocks noChangeArrowheads="1"/>
              </p:cNvSpPr>
              <p:nvPr/>
            </p:nvSpPr>
            <p:spPr bwMode="auto">
              <a:xfrm>
                <a:off x="6220278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8" name="Oval 136"/>
              <p:cNvSpPr>
                <a:spLocks noChangeArrowheads="1"/>
              </p:cNvSpPr>
              <p:nvPr/>
            </p:nvSpPr>
            <p:spPr bwMode="auto">
              <a:xfrm>
                <a:off x="6529840" y="37474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" name="Oval 137"/>
              <p:cNvSpPr>
                <a:spLocks noChangeArrowheads="1"/>
              </p:cNvSpPr>
              <p:nvPr/>
            </p:nvSpPr>
            <p:spPr bwMode="auto">
              <a:xfrm>
                <a:off x="6174240" y="36823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2" name="Oval 138"/>
              <p:cNvSpPr>
                <a:spLocks noChangeArrowheads="1"/>
              </p:cNvSpPr>
              <p:nvPr/>
            </p:nvSpPr>
            <p:spPr bwMode="auto">
              <a:xfrm>
                <a:off x="6715578" y="3910921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3" name="Oval 139"/>
              <p:cNvSpPr>
                <a:spLocks noChangeArrowheads="1"/>
              </p:cNvSpPr>
              <p:nvPr/>
            </p:nvSpPr>
            <p:spPr bwMode="auto">
              <a:xfrm>
                <a:off x="7293428" y="30933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4" name="Oval 140"/>
              <p:cNvSpPr>
                <a:spLocks noChangeArrowheads="1"/>
              </p:cNvSpPr>
              <p:nvPr/>
            </p:nvSpPr>
            <p:spPr bwMode="auto">
              <a:xfrm>
                <a:off x="7606165" y="46094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" name="Oval 141"/>
              <p:cNvSpPr>
                <a:spLocks noChangeArrowheads="1"/>
              </p:cNvSpPr>
              <p:nvPr/>
            </p:nvSpPr>
            <p:spPr bwMode="auto">
              <a:xfrm>
                <a:off x="6956878" y="52206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" name="Oval 142"/>
              <p:cNvSpPr>
                <a:spLocks noChangeArrowheads="1"/>
              </p:cNvSpPr>
              <p:nvPr/>
            </p:nvSpPr>
            <p:spPr bwMode="auto">
              <a:xfrm>
                <a:off x="7002915" y="40395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" name="Oval 143"/>
              <p:cNvSpPr>
                <a:spLocks noChangeArrowheads="1"/>
              </p:cNvSpPr>
              <p:nvPr/>
            </p:nvSpPr>
            <p:spPr bwMode="auto">
              <a:xfrm>
                <a:off x="7475990" y="5277758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" name="Oval 144"/>
              <p:cNvSpPr>
                <a:spLocks noChangeArrowheads="1"/>
              </p:cNvSpPr>
              <p:nvPr/>
            </p:nvSpPr>
            <p:spPr bwMode="auto">
              <a:xfrm>
                <a:off x="6831465" y="4436383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9" name="Oval 145"/>
              <p:cNvSpPr>
                <a:spLocks noChangeArrowheads="1"/>
              </p:cNvSpPr>
              <p:nvPr/>
            </p:nvSpPr>
            <p:spPr bwMode="auto">
              <a:xfrm>
                <a:off x="6626678" y="49935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0" name="Oval 146"/>
              <p:cNvSpPr>
                <a:spLocks noChangeArrowheads="1"/>
              </p:cNvSpPr>
              <p:nvPr/>
            </p:nvSpPr>
            <p:spPr bwMode="auto">
              <a:xfrm>
                <a:off x="7550603" y="39093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1" name="Oval 147"/>
              <p:cNvSpPr>
                <a:spLocks noChangeArrowheads="1"/>
              </p:cNvSpPr>
              <p:nvPr/>
            </p:nvSpPr>
            <p:spPr bwMode="auto">
              <a:xfrm>
                <a:off x="6883853" y="2985408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2" name="Oval 148"/>
              <p:cNvSpPr>
                <a:spLocks noChangeArrowheads="1"/>
              </p:cNvSpPr>
              <p:nvPr/>
            </p:nvSpPr>
            <p:spPr bwMode="auto">
              <a:xfrm>
                <a:off x="7596640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3" name="Oval 149"/>
              <p:cNvSpPr>
                <a:spLocks noChangeArrowheads="1"/>
              </p:cNvSpPr>
              <p:nvPr/>
            </p:nvSpPr>
            <p:spPr bwMode="auto">
              <a:xfrm>
                <a:off x="7606165" y="29282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4" name="Oval 150"/>
              <p:cNvSpPr>
                <a:spLocks noChangeArrowheads="1"/>
              </p:cNvSpPr>
              <p:nvPr/>
            </p:nvSpPr>
            <p:spPr bwMode="auto">
              <a:xfrm>
                <a:off x="7283903" y="4268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5" name="Oval 151"/>
              <p:cNvSpPr>
                <a:spLocks noChangeArrowheads="1"/>
              </p:cNvSpPr>
              <p:nvPr/>
            </p:nvSpPr>
            <p:spPr bwMode="auto">
              <a:xfrm>
                <a:off x="6810828" y="38617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" name="Oval 152"/>
              <p:cNvSpPr>
                <a:spLocks noChangeArrowheads="1"/>
              </p:cNvSpPr>
              <p:nvPr/>
            </p:nvSpPr>
            <p:spPr bwMode="auto">
              <a:xfrm>
                <a:off x="7688715" y="3863296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" name="Oval 153"/>
              <p:cNvSpPr>
                <a:spLocks noChangeArrowheads="1"/>
              </p:cNvSpPr>
              <p:nvPr/>
            </p:nvSpPr>
            <p:spPr bwMode="auto">
              <a:xfrm>
                <a:off x="5156653" y="39109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8" name="Oval 154"/>
              <p:cNvSpPr>
                <a:spLocks noChangeArrowheads="1"/>
              </p:cNvSpPr>
              <p:nvPr/>
            </p:nvSpPr>
            <p:spPr bwMode="auto">
              <a:xfrm>
                <a:off x="5534478" y="53571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9" name="Oval 155"/>
              <p:cNvSpPr>
                <a:spLocks noChangeArrowheads="1"/>
              </p:cNvSpPr>
              <p:nvPr/>
            </p:nvSpPr>
            <p:spPr bwMode="auto">
              <a:xfrm>
                <a:off x="5794828" y="298540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0" name="Oval 156"/>
              <p:cNvSpPr>
                <a:spLocks noChangeArrowheads="1"/>
              </p:cNvSpPr>
              <p:nvPr/>
            </p:nvSpPr>
            <p:spPr bwMode="auto">
              <a:xfrm>
                <a:off x="6958465" y="45506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1" name="Oval 157"/>
              <p:cNvSpPr>
                <a:spLocks noChangeArrowheads="1"/>
              </p:cNvSpPr>
              <p:nvPr/>
            </p:nvSpPr>
            <p:spPr bwMode="auto">
              <a:xfrm>
                <a:off x="6975928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2" name="Oval 158"/>
              <p:cNvSpPr>
                <a:spLocks noChangeArrowheads="1"/>
              </p:cNvSpPr>
              <p:nvPr/>
            </p:nvSpPr>
            <p:spPr bwMode="auto">
              <a:xfrm>
                <a:off x="6883853" y="47094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4" name="Oval 159"/>
              <p:cNvSpPr>
                <a:spLocks noChangeArrowheads="1"/>
              </p:cNvSpPr>
              <p:nvPr/>
            </p:nvSpPr>
            <p:spPr bwMode="auto">
              <a:xfrm>
                <a:off x="7191828" y="44935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6" name="Oval 160"/>
              <p:cNvSpPr>
                <a:spLocks noChangeArrowheads="1"/>
              </p:cNvSpPr>
              <p:nvPr/>
            </p:nvSpPr>
            <p:spPr bwMode="auto">
              <a:xfrm>
                <a:off x="7166428" y="42442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" name="Oval 161"/>
              <p:cNvSpPr>
                <a:spLocks noChangeArrowheads="1"/>
              </p:cNvSpPr>
              <p:nvPr/>
            </p:nvSpPr>
            <p:spPr bwMode="auto">
              <a:xfrm>
                <a:off x="7118803" y="4652283"/>
                <a:ext cx="90487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9" name="Oval 162"/>
              <p:cNvSpPr>
                <a:spLocks noChangeArrowheads="1"/>
              </p:cNvSpPr>
              <p:nvPr/>
            </p:nvSpPr>
            <p:spPr bwMode="auto">
              <a:xfrm>
                <a:off x="7642678" y="4277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" name="Oval 163"/>
              <p:cNvSpPr>
                <a:spLocks noChangeArrowheads="1"/>
              </p:cNvSpPr>
              <p:nvPr/>
            </p:nvSpPr>
            <p:spPr bwMode="auto">
              <a:xfrm>
                <a:off x="6375853" y="433478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" name="Oval 165"/>
              <p:cNvSpPr>
                <a:spLocks noChangeArrowheads="1"/>
              </p:cNvSpPr>
              <p:nvPr/>
            </p:nvSpPr>
            <p:spPr bwMode="auto">
              <a:xfrm>
                <a:off x="5894840" y="4299858"/>
                <a:ext cx="92075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1" name="Oval 166"/>
              <p:cNvSpPr>
                <a:spLocks noChangeArrowheads="1"/>
              </p:cNvSpPr>
              <p:nvPr/>
            </p:nvSpPr>
            <p:spPr bwMode="auto">
              <a:xfrm>
                <a:off x="5342390" y="3153683"/>
                <a:ext cx="90488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3" name="Oval 130"/>
              <p:cNvSpPr>
                <a:spLocks noChangeArrowheads="1"/>
              </p:cNvSpPr>
              <p:nvPr/>
            </p:nvSpPr>
            <p:spPr bwMode="auto">
              <a:xfrm>
                <a:off x="5947228" y="3581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4" name="Oval 130"/>
              <p:cNvSpPr>
                <a:spLocks noChangeArrowheads="1"/>
              </p:cNvSpPr>
              <p:nvPr/>
            </p:nvSpPr>
            <p:spPr bwMode="auto">
              <a:xfrm>
                <a:off x="7048953" y="332558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5" name="Oval 130"/>
              <p:cNvSpPr>
                <a:spLocks noChangeArrowheads="1"/>
              </p:cNvSpPr>
              <p:nvPr/>
            </p:nvSpPr>
            <p:spPr bwMode="auto">
              <a:xfrm>
                <a:off x="7086600" y="384265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6" name="Oval 130"/>
              <p:cNvSpPr>
                <a:spLocks noChangeArrowheads="1"/>
              </p:cNvSpPr>
              <p:nvPr/>
            </p:nvSpPr>
            <p:spPr bwMode="auto">
              <a:xfrm>
                <a:off x="6204856" y="42672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7" name="Oval 130"/>
              <p:cNvSpPr>
                <a:spLocks noChangeArrowheads="1"/>
              </p:cNvSpPr>
              <p:nvPr/>
            </p:nvSpPr>
            <p:spPr bwMode="auto">
              <a:xfrm>
                <a:off x="7391400" y="4724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8" name="Oval 149"/>
              <p:cNvSpPr>
                <a:spLocks noChangeArrowheads="1"/>
              </p:cNvSpPr>
              <p:nvPr/>
            </p:nvSpPr>
            <p:spPr bwMode="auto">
              <a:xfrm>
                <a:off x="7758565" y="4419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9" name="Oval 149"/>
              <p:cNvSpPr>
                <a:spLocks noChangeArrowheads="1"/>
              </p:cNvSpPr>
              <p:nvPr/>
            </p:nvSpPr>
            <p:spPr bwMode="auto">
              <a:xfrm>
                <a:off x="7758565" y="4136572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0" name="Oval 149"/>
              <p:cNvSpPr>
                <a:spLocks noChangeArrowheads="1"/>
              </p:cNvSpPr>
              <p:nvPr/>
            </p:nvSpPr>
            <p:spPr bwMode="auto">
              <a:xfrm>
                <a:off x="73152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1" name="Oval 149"/>
              <p:cNvSpPr>
                <a:spLocks noChangeArrowheads="1"/>
              </p:cNvSpPr>
              <p:nvPr/>
            </p:nvSpPr>
            <p:spPr bwMode="auto">
              <a:xfrm>
                <a:off x="6553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2" name="Oval 149"/>
              <p:cNvSpPr>
                <a:spLocks noChangeArrowheads="1"/>
              </p:cNvSpPr>
              <p:nvPr/>
            </p:nvSpPr>
            <p:spPr bwMode="auto">
              <a:xfrm>
                <a:off x="63246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3" name="Oval 149"/>
              <p:cNvSpPr>
                <a:spLocks noChangeArrowheads="1"/>
              </p:cNvSpPr>
              <p:nvPr/>
            </p:nvSpPr>
            <p:spPr bwMode="auto">
              <a:xfrm>
                <a:off x="66294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4" name="Oval 149"/>
              <p:cNvSpPr>
                <a:spLocks noChangeArrowheads="1"/>
              </p:cNvSpPr>
              <p:nvPr/>
            </p:nvSpPr>
            <p:spPr bwMode="auto">
              <a:xfrm>
                <a:off x="6248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5" name="Oval 149"/>
              <p:cNvSpPr>
                <a:spLocks noChangeArrowheads="1"/>
              </p:cNvSpPr>
              <p:nvPr/>
            </p:nvSpPr>
            <p:spPr bwMode="auto">
              <a:xfrm>
                <a:off x="5486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6" name="Oval 149"/>
              <p:cNvSpPr>
                <a:spLocks noChangeArrowheads="1"/>
              </p:cNvSpPr>
              <p:nvPr/>
            </p:nvSpPr>
            <p:spPr bwMode="auto">
              <a:xfrm>
                <a:off x="5105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7" name="Oval 149"/>
              <p:cNvSpPr>
                <a:spLocks noChangeArrowheads="1"/>
              </p:cNvSpPr>
              <p:nvPr/>
            </p:nvSpPr>
            <p:spPr bwMode="auto">
              <a:xfrm>
                <a:off x="56388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8" name="Oval 149"/>
              <p:cNvSpPr>
                <a:spLocks noChangeArrowheads="1"/>
              </p:cNvSpPr>
              <p:nvPr/>
            </p:nvSpPr>
            <p:spPr bwMode="auto">
              <a:xfrm>
                <a:off x="76962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9" name="Oval 149"/>
              <p:cNvSpPr>
                <a:spLocks noChangeArrowheads="1"/>
              </p:cNvSpPr>
              <p:nvPr/>
            </p:nvSpPr>
            <p:spPr bwMode="auto">
              <a:xfrm>
                <a:off x="7391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" name="Oval 149"/>
              <p:cNvSpPr>
                <a:spLocks noChangeArrowheads="1"/>
              </p:cNvSpPr>
              <p:nvPr/>
            </p:nvSpPr>
            <p:spPr bwMode="auto">
              <a:xfrm>
                <a:off x="6324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" name="Oval 149"/>
              <p:cNvSpPr>
                <a:spLocks noChangeArrowheads="1"/>
              </p:cNvSpPr>
              <p:nvPr/>
            </p:nvSpPr>
            <p:spPr bwMode="auto">
              <a:xfrm>
                <a:off x="5791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2" name="Oval 149"/>
              <p:cNvSpPr>
                <a:spLocks noChangeArrowheads="1"/>
              </p:cNvSpPr>
              <p:nvPr/>
            </p:nvSpPr>
            <p:spPr bwMode="auto">
              <a:xfrm>
                <a:off x="5943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3" name="Oval 149"/>
              <p:cNvSpPr>
                <a:spLocks noChangeArrowheads="1"/>
              </p:cNvSpPr>
              <p:nvPr/>
            </p:nvSpPr>
            <p:spPr bwMode="auto">
              <a:xfrm>
                <a:off x="5105400" y="3543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" name="Oval 149"/>
              <p:cNvSpPr>
                <a:spLocks noChangeArrowheads="1"/>
              </p:cNvSpPr>
              <p:nvPr/>
            </p:nvSpPr>
            <p:spPr bwMode="auto">
              <a:xfrm>
                <a:off x="7758565" y="5067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5" name="Oval 149"/>
              <p:cNvSpPr>
                <a:spLocks noChangeArrowheads="1"/>
              </p:cNvSpPr>
              <p:nvPr/>
            </p:nvSpPr>
            <p:spPr bwMode="auto">
              <a:xfrm>
                <a:off x="7072312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6" name="Oval 149"/>
              <p:cNvSpPr>
                <a:spLocks noChangeArrowheads="1"/>
              </p:cNvSpPr>
              <p:nvPr/>
            </p:nvSpPr>
            <p:spPr bwMode="auto">
              <a:xfrm>
                <a:off x="6843712" y="5448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7" name="Oval 149"/>
              <p:cNvSpPr>
                <a:spLocks noChangeArrowheads="1"/>
              </p:cNvSpPr>
              <p:nvPr/>
            </p:nvSpPr>
            <p:spPr bwMode="auto">
              <a:xfrm>
                <a:off x="6234112" y="542653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8" name="Oval 149"/>
              <p:cNvSpPr>
                <a:spLocks noChangeArrowheads="1"/>
              </p:cNvSpPr>
              <p:nvPr/>
            </p:nvSpPr>
            <p:spPr bwMode="auto">
              <a:xfrm>
                <a:off x="5257800" y="4305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9" name="Oval 149"/>
              <p:cNvSpPr>
                <a:spLocks noChangeArrowheads="1"/>
              </p:cNvSpPr>
              <p:nvPr/>
            </p:nvSpPr>
            <p:spPr bwMode="auto">
              <a:xfrm>
                <a:off x="5257800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0" name="Oval 149"/>
              <p:cNvSpPr>
                <a:spLocks noChangeArrowheads="1"/>
              </p:cNvSpPr>
              <p:nvPr/>
            </p:nvSpPr>
            <p:spPr bwMode="auto">
              <a:xfrm>
                <a:off x="6038168" y="550272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1" name="Oval 162"/>
              <p:cNvSpPr>
                <a:spLocks noChangeArrowheads="1"/>
              </p:cNvSpPr>
              <p:nvPr/>
            </p:nvSpPr>
            <p:spPr bwMode="auto">
              <a:xfrm>
                <a:off x="7445828" y="44300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" name="Oval 108"/>
              <p:cNvSpPr>
                <a:spLocks noChangeArrowheads="1"/>
              </p:cNvSpPr>
              <p:nvPr/>
            </p:nvSpPr>
            <p:spPr bwMode="auto">
              <a:xfrm>
                <a:off x="5546725" y="4724400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04" name="Group 603"/>
          <p:cNvGrpSpPr/>
          <p:nvPr/>
        </p:nvGrpSpPr>
        <p:grpSpPr>
          <a:xfrm>
            <a:off x="3352800" y="2841172"/>
            <a:ext cx="2468880" cy="2468880"/>
            <a:chOff x="5029200" y="2743200"/>
            <a:chExt cx="2908300" cy="2895600"/>
          </a:xfrm>
        </p:grpSpPr>
        <p:sp>
          <p:nvSpPr>
            <p:cNvPr id="215" name="Rectangle 214"/>
            <p:cNvSpPr/>
            <p:nvPr/>
          </p:nvSpPr>
          <p:spPr>
            <a:xfrm>
              <a:off x="5050972" y="2764972"/>
              <a:ext cx="2873828" cy="2873828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9" name="Rectangle 468"/>
            <p:cNvSpPr/>
            <p:nvPr/>
          </p:nvSpPr>
          <p:spPr>
            <a:xfrm>
              <a:off x="7184572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8" name="Rectangle 467"/>
            <p:cNvSpPr/>
            <p:nvPr/>
          </p:nvSpPr>
          <p:spPr>
            <a:xfrm>
              <a:off x="6172200" y="48768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7" name="Rectangle 466"/>
            <p:cNvSpPr/>
            <p:nvPr/>
          </p:nvSpPr>
          <p:spPr>
            <a:xfrm>
              <a:off x="6172200" y="4572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6" name="Rectangle 465"/>
            <p:cNvSpPr/>
            <p:nvPr/>
          </p:nvSpPr>
          <p:spPr>
            <a:xfrm>
              <a:off x="6172200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5" name="Rectangle 464"/>
            <p:cNvSpPr/>
            <p:nvPr/>
          </p:nvSpPr>
          <p:spPr>
            <a:xfrm>
              <a:off x="6858000" y="4876798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Rectangle 463"/>
            <p:cNvSpPr/>
            <p:nvPr/>
          </p:nvSpPr>
          <p:spPr>
            <a:xfrm>
              <a:off x="6477000" y="48768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Rectangle 462"/>
            <p:cNvSpPr/>
            <p:nvPr/>
          </p:nvSpPr>
          <p:spPr>
            <a:xfrm>
              <a:off x="6858000" y="3810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Rectangle 461"/>
            <p:cNvSpPr/>
            <p:nvPr/>
          </p:nvSpPr>
          <p:spPr>
            <a:xfrm>
              <a:off x="6836228" y="4539344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Rectangle 459"/>
            <p:cNvSpPr/>
            <p:nvPr/>
          </p:nvSpPr>
          <p:spPr>
            <a:xfrm>
              <a:off x="6868884" y="4201886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Rectangle 458"/>
            <p:cNvSpPr/>
            <p:nvPr/>
          </p:nvSpPr>
          <p:spPr>
            <a:xfrm>
              <a:off x="6553200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6" name="Oval 164"/>
            <p:cNvSpPr>
              <a:spLocks noChangeArrowheads="1"/>
            </p:cNvSpPr>
            <p:nvPr/>
          </p:nvSpPr>
          <p:spPr bwMode="auto">
            <a:xfrm>
              <a:off x="6731453" y="460624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7195456" y="4517572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Rectangle 460"/>
            <p:cNvSpPr/>
            <p:nvPr/>
          </p:nvSpPr>
          <p:spPr>
            <a:xfrm>
              <a:off x="6477000" y="4561114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96"/>
            <p:cNvSpPr>
              <a:spLocks noChangeArrowheads="1"/>
            </p:cNvSpPr>
            <p:nvPr/>
          </p:nvSpPr>
          <p:spPr bwMode="auto">
            <a:xfrm>
              <a:off x="6266315" y="466339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" name="Oval 97"/>
            <p:cNvSpPr>
              <a:spLocks noChangeArrowheads="1"/>
            </p:cNvSpPr>
            <p:nvPr/>
          </p:nvSpPr>
          <p:spPr bwMode="auto">
            <a:xfrm>
              <a:off x="5388428" y="5142821"/>
              <a:ext cx="90487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" name="Oval 98"/>
            <p:cNvSpPr>
              <a:spLocks noChangeArrowheads="1"/>
            </p:cNvSpPr>
            <p:nvPr/>
          </p:nvSpPr>
          <p:spPr bwMode="auto">
            <a:xfrm>
              <a:off x="5723390" y="42665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" name="Oval 99"/>
            <p:cNvSpPr>
              <a:spLocks noChangeArrowheads="1"/>
            </p:cNvSpPr>
            <p:nvPr/>
          </p:nvSpPr>
          <p:spPr bwMode="auto">
            <a:xfrm>
              <a:off x="6958465" y="309812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" name="Oval 100"/>
            <p:cNvSpPr>
              <a:spLocks noChangeArrowheads="1"/>
            </p:cNvSpPr>
            <p:nvPr/>
          </p:nvSpPr>
          <p:spPr bwMode="auto">
            <a:xfrm>
              <a:off x="6671128" y="4334783"/>
              <a:ext cx="90487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" name="Oval 101"/>
            <p:cNvSpPr>
              <a:spLocks noChangeArrowheads="1"/>
            </p:cNvSpPr>
            <p:nvPr/>
          </p:nvSpPr>
          <p:spPr bwMode="auto">
            <a:xfrm>
              <a:off x="5886903" y="5323796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" name="Oval 102"/>
            <p:cNvSpPr>
              <a:spLocks noChangeArrowheads="1"/>
            </p:cNvSpPr>
            <p:nvPr/>
          </p:nvSpPr>
          <p:spPr bwMode="auto">
            <a:xfrm>
              <a:off x="5986915" y="44951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" name="Oval 103"/>
            <p:cNvSpPr>
              <a:spLocks noChangeArrowheads="1"/>
            </p:cNvSpPr>
            <p:nvPr/>
          </p:nvSpPr>
          <p:spPr bwMode="auto">
            <a:xfrm>
              <a:off x="6731453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" name="Oval 104"/>
            <p:cNvSpPr>
              <a:spLocks noChangeArrowheads="1"/>
            </p:cNvSpPr>
            <p:nvPr/>
          </p:nvSpPr>
          <p:spPr bwMode="auto">
            <a:xfrm>
              <a:off x="5626553" y="385377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" name="Oval 105"/>
            <p:cNvSpPr>
              <a:spLocks noChangeArrowheads="1"/>
            </p:cNvSpPr>
            <p:nvPr/>
          </p:nvSpPr>
          <p:spPr bwMode="auto">
            <a:xfrm>
              <a:off x="6032953" y="3739471"/>
              <a:ext cx="90487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" name="Oval 106"/>
            <p:cNvSpPr>
              <a:spLocks noChangeArrowheads="1"/>
            </p:cNvSpPr>
            <p:nvPr/>
          </p:nvSpPr>
          <p:spPr bwMode="auto">
            <a:xfrm>
              <a:off x="6596515" y="47618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" name="Oval 107"/>
            <p:cNvSpPr>
              <a:spLocks noChangeArrowheads="1"/>
            </p:cNvSpPr>
            <p:nvPr/>
          </p:nvSpPr>
          <p:spPr bwMode="auto">
            <a:xfrm>
              <a:off x="6123440" y="3910921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" name="Oval 108"/>
            <p:cNvSpPr>
              <a:spLocks noChangeArrowheads="1"/>
            </p:cNvSpPr>
            <p:nvPr/>
          </p:nvSpPr>
          <p:spPr bwMode="auto">
            <a:xfrm>
              <a:off x="5340803" y="4823733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" name="Oval 109"/>
            <p:cNvSpPr>
              <a:spLocks noChangeArrowheads="1"/>
            </p:cNvSpPr>
            <p:nvPr/>
          </p:nvSpPr>
          <p:spPr bwMode="auto">
            <a:xfrm>
              <a:off x="5386840" y="362675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" name="Oval 110"/>
            <p:cNvSpPr>
              <a:spLocks noChangeArrowheads="1"/>
            </p:cNvSpPr>
            <p:nvPr/>
          </p:nvSpPr>
          <p:spPr bwMode="auto">
            <a:xfrm>
              <a:off x="5769428" y="47491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" name="Oval 111"/>
            <p:cNvSpPr>
              <a:spLocks noChangeArrowheads="1"/>
            </p:cNvSpPr>
            <p:nvPr/>
          </p:nvSpPr>
          <p:spPr bwMode="auto">
            <a:xfrm>
              <a:off x="7385503" y="3626758"/>
              <a:ext cx="90487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" name="Oval 112"/>
            <p:cNvSpPr>
              <a:spLocks noChangeArrowheads="1"/>
            </p:cNvSpPr>
            <p:nvPr/>
          </p:nvSpPr>
          <p:spPr bwMode="auto">
            <a:xfrm>
              <a:off x="6575878" y="42427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" name="Oval 113"/>
            <p:cNvSpPr>
              <a:spLocks noChangeArrowheads="1"/>
            </p:cNvSpPr>
            <p:nvPr/>
          </p:nvSpPr>
          <p:spPr bwMode="auto">
            <a:xfrm>
              <a:off x="6596515" y="44935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6" name="Oval 114"/>
            <p:cNvSpPr>
              <a:spLocks noChangeArrowheads="1"/>
            </p:cNvSpPr>
            <p:nvPr/>
          </p:nvSpPr>
          <p:spPr bwMode="auto">
            <a:xfrm>
              <a:off x="6596515" y="4649108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7" name="Oval 115"/>
            <p:cNvSpPr>
              <a:spLocks noChangeArrowheads="1"/>
            </p:cNvSpPr>
            <p:nvPr/>
          </p:nvSpPr>
          <p:spPr bwMode="auto">
            <a:xfrm>
              <a:off x="6596515" y="539205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8" name="Oval 116"/>
            <p:cNvSpPr>
              <a:spLocks noChangeArrowheads="1"/>
            </p:cNvSpPr>
            <p:nvPr/>
          </p:nvSpPr>
          <p:spPr bwMode="auto">
            <a:xfrm>
              <a:off x="6866390" y="42442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" name="Oval 117"/>
            <p:cNvSpPr>
              <a:spLocks noChangeArrowheads="1"/>
            </p:cNvSpPr>
            <p:nvPr/>
          </p:nvSpPr>
          <p:spPr bwMode="auto">
            <a:xfrm>
              <a:off x="7133090" y="49031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" name="Oval 118"/>
            <p:cNvSpPr>
              <a:spLocks noChangeArrowheads="1"/>
            </p:cNvSpPr>
            <p:nvPr/>
          </p:nvSpPr>
          <p:spPr bwMode="auto">
            <a:xfrm>
              <a:off x="6793365" y="4880883"/>
              <a:ext cx="90488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" name="Oval 119"/>
            <p:cNvSpPr>
              <a:spLocks noChangeArrowheads="1"/>
            </p:cNvSpPr>
            <p:nvPr/>
          </p:nvSpPr>
          <p:spPr bwMode="auto">
            <a:xfrm>
              <a:off x="6698115" y="47888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" name="Oval 120"/>
            <p:cNvSpPr>
              <a:spLocks noChangeArrowheads="1"/>
            </p:cNvSpPr>
            <p:nvPr/>
          </p:nvSpPr>
          <p:spPr bwMode="auto">
            <a:xfrm>
              <a:off x="6718753" y="50396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" name="Oval 121"/>
            <p:cNvSpPr>
              <a:spLocks noChangeArrowheads="1"/>
            </p:cNvSpPr>
            <p:nvPr/>
          </p:nvSpPr>
          <p:spPr bwMode="auto">
            <a:xfrm>
              <a:off x="5932940" y="4993596"/>
              <a:ext cx="90488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" name="Oval 122"/>
            <p:cNvSpPr>
              <a:spLocks noChangeArrowheads="1"/>
            </p:cNvSpPr>
            <p:nvPr/>
          </p:nvSpPr>
          <p:spPr bwMode="auto">
            <a:xfrm>
              <a:off x="5156653" y="50301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5" name="Oval 123"/>
            <p:cNvSpPr>
              <a:spLocks noChangeArrowheads="1"/>
            </p:cNvSpPr>
            <p:nvPr/>
          </p:nvSpPr>
          <p:spPr bwMode="auto">
            <a:xfrm>
              <a:off x="5248728" y="453798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6" name="Oval 124"/>
            <p:cNvSpPr>
              <a:spLocks noChangeArrowheads="1"/>
            </p:cNvSpPr>
            <p:nvPr/>
          </p:nvSpPr>
          <p:spPr bwMode="auto">
            <a:xfrm>
              <a:off x="7293428" y="518885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" name="Oval 125"/>
            <p:cNvSpPr>
              <a:spLocks noChangeArrowheads="1"/>
            </p:cNvSpPr>
            <p:nvPr/>
          </p:nvSpPr>
          <p:spPr bwMode="auto">
            <a:xfrm>
              <a:off x="5626553" y="4480833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" name="Oval 126"/>
            <p:cNvSpPr>
              <a:spLocks noChangeArrowheads="1"/>
            </p:cNvSpPr>
            <p:nvPr/>
          </p:nvSpPr>
          <p:spPr bwMode="auto">
            <a:xfrm>
              <a:off x="7514090" y="50301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" name="Oval 127"/>
            <p:cNvSpPr>
              <a:spLocks noChangeArrowheads="1"/>
            </p:cNvSpPr>
            <p:nvPr/>
          </p:nvSpPr>
          <p:spPr bwMode="auto">
            <a:xfrm>
              <a:off x="7550603" y="48237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" name="Oval 128"/>
            <p:cNvSpPr>
              <a:spLocks noChangeArrowheads="1"/>
            </p:cNvSpPr>
            <p:nvPr/>
          </p:nvSpPr>
          <p:spPr bwMode="auto">
            <a:xfrm>
              <a:off x="5986915" y="4323671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1" name="Oval 129"/>
            <p:cNvSpPr>
              <a:spLocks noChangeArrowheads="1"/>
            </p:cNvSpPr>
            <p:nvPr/>
          </p:nvSpPr>
          <p:spPr bwMode="auto">
            <a:xfrm>
              <a:off x="6312353" y="4899933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" name="Oval 130"/>
            <p:cNvSpPr>
              <a:spLocks noChangeArrowheads="1"/>
            </p:cNvSpPr>
            <p:nvPr/>
          </p:nvSpPr>
          <p:spPr bwMode="auto">
            <a:xfrm>
              <a:off x="5794828" y="373947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3" name="Oval 131"/>
            <p:cNvSpPr>
              <a:spLocks noChangeArrowheads="1"/>
            </p:cNvSpPr>
            <p:nvPr/>
          </p:nvSpPr>
          <p:spPr bwMode="auto">
            <a:xfrm>
              <a:off x="6032953" y="3212421"/>
              <a:ext cx="90487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4" name="Oval 132"/>
            <p:cNvSpPr>
              <a:spLocks noChangeArrowheads="1"/>
            </p:cNvSpPr>
            <p:nvPr/>
          </p:nvSpPr>
          <p:spPr bwMode="auto">
            <a:xfrm>
              <a:off x="6363153" y="514282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" name="Oval 133"/>
            <p:cNvSpPr>
              <a:spLocks noChangeArrowheads="1"/>
            </p:cNvSpPr>
            <p:nvPr/>
          </p:nvSpPr>
          <p:spPr bwMode="auto">
            <a:xfrm>
              <a:off x="7021965" y="35696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6" name="Oval 134"/>
            <p:cNvSpPr>
              <a:spLocks noChangeArrowheads="1"/>
            </p:cNvSpPr>
            <p:nvPr/>
          </p:nvSpPr>
          <p:spPr bwMode="auto">
            <a:xfrm>
              <a:off x="7734753" y="52444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" name="Oval 135"/>
            <p:cNvSpPr>
              <a:spLocks noChangeArrowheads="1"/>
            </p:cNvSpPr>
            <p:nvPr/>
          </p:nvSpPr>
          <p:spPr bwMode="auto">
            <a:xfrm>
              <a:off x="6220278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8" name="Oval 136"/>
            <p:cNvSpPr>
              <a:spLocks noChangeArrowheads="1"/>
            </p:cNvSpPr>
            <p:nvPr/>
          </p:nvSpPr>
          <p:spPr bwMode="auto">
            <a:xfrm>
              <a:off x="6529840" y="37474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9" name="Oval 137"/>
            <p:cNvSpPr>
              <a:spLocks noChangeArrowheads="1"/>
            </p:cNvSpPr>
            <p:nvPr/>
          </p:nvSpPr>
          <p:spPr bwMode="auto">
            <a:xfrm>
              <a:off x="6174240" y="36823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" name="Oval 138"/>
            <p:cNvSpPr>
              <a:spLocks noChangeArrowheads="1"/>
            </p:cNvSpPr>
            <p:nvPr/>
          </p:nvSpPr>
          <p:spPr bwMode="auto">
            <a:xfrm>
              <a:off x="6715578" y="3910921"/>
              <a:ext cx="92075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" name="Oval 139"/>
            <p:cNvSpPr>
              <a:spLocks noChangeArrowheads="1"/>
            </p:cNvSpPr>
            <p:nvPr/>
          </p:nvSpPr>
          <p:spPr bwMode="auto">
            <a:xfrm>
              <a:off x="7293428" y="30933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2" name="Oval 140"/>
            <p:cNvSpPr>
              <a:spLocks noChangeArrowheads="1"/>
            </p:cNvSpPr>
            <p:nvPr/>
          </p:nvSpPr>
          <p:spPr bwMode="auto">
            <a:xfrm>
              <a:off x="7606165" y="4609421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3" name="Oval 141"/>
            <p:cNvSpPr>
              <a:spLocks noChangeArrowheads="1"/>
            </p:cNvSpPr>
            <p:nvPr/>
          </p:nvSpPr>
          <p:spPr bwMode="auto">
            <a:xfrm>
              <a:off x="6956878" y="52206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4" name="Oval 142"/>
            <p:cNvSpPr>
              <a:spLocks noChangeArrowheads="1"/>
            </p:cNvSpPr>
            <p:nvPr/>
          </p:nvSpPr>
          <p:spPr bwMode="auto">
            <a:xfrm>
              <a:off x="7002915" y="4039508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5" name="Oval 143"/>
            <p:cNvSpPr>
              <a:spLocks noChangeArrowheads="1"/>
            </p:cNvSpPr>
            <p:nvPr/>
          </p:nvSpPr>
          <p:spPr bwMode="auto">
            <a:xfrm>
              <a:off x="7475990" y="5277758"/>
              <a:ext cx="90488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6" name="Oval 144"/>
            <p:cNvSpPr>
              <a:spLocks noChangeArrowheads="1"/>
            </p:cNvSpPr>
            <p:nvPr/>
          </p:nvSpPr>
          <p:spPr bwMode="auto">
            <a:xfrm>
              <a:off x="6831465" y="4436383"/>
              <a:ext cx="90488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7" name="Oval 145"/>
            <p:cNvSpPr>
              <a:spLocks noChangeArrowheads="1"/>
            </p:cNvSpPr>
            <p:nvPr/>
          </p:nvSpPr>
          <p:spPr bwMode="auto">
            <a:xfrm>
              <a:off x="6626678" y="49935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8" name="Oval 146"/>
            <p:cNvSpPr>
              <a:spLocks noChangeArrowheads="1"/>
            </p:cNvSpPr>
            <p:nvPr/>
          </p:nvSpPr>
          <p:spPr bwMode="auto">
            <a:xfrm>
              <a:off x="7550603" y="39093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9" name="Oval 147"/>
            <p:cNvSpPr>
              <a:spLocks noChangeArrowheads="1"/>
            </p:cNvSpPr>
            <p:nvPr/>
          </p:nvSpPr>
          <p:spPr bwMode="auto">
            <a:xfrm>
              <a:off x="6883853" y="2985408"/>
              <a:ext cx="90487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" name="Oval 148"/>
            <p:cNvSpPr>
              <a:spLocks noChangeArrowheads="1"/>
            </p:cNvSpPr>
            <p:nvPr/>
          </p:nvSpPr>
          <p:spPr bwMode="auto">
            <a:xfrm>
              <a:off x="7596640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" name="Oval 149"/>
            <p:cNvSpPr>
              <a:spLocks noChangeArrowheads="1"/>
            </p:cNvSpPr>
            <p:nvPr/>
          </p:nvSpPr>
          <p:spPr bwMode="auto">
            <a:xfrm>
              <a:off x="7606165" y="292825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2" name="Oval 150"/>
            <p:cNvSpPr>
              <a:spLocks noChangeArrowheads="1"/>
            </p:cNvSpPr>
            <p:nvPr/>
          </p:nvSpPr>
          <p:spPr bwMode="auto">
            <a:xfrm>
              <a:off x="7283903" y="42681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3" name="Oval 151"/>
            <p:cNvSpPr>
              <a:spLocks noChangeArrowheads="1"/>
            </p:cNvSpPr>
            <p:nvPr/>
          </p:nvSpPr>
          <p:spPr bwMode="auto">
            <a:xfrm>
              <a:off x="6810828" y="38617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" name="Oval 152"/>
            <p:cNvSpPr>
              <a:spLocks noChangeArrowheads="1"/>
            </p:cNvSpPr>
            <p:nvPr/>
          </p:nvSpPr>
          <p:spPr bwMode="auto">
            <a:xfrm>
              <a:off x="7688715" y="3863296"/>
              <a:ext cx="92075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" name="Oval 153"/>
            <p:cNvSpPr>
              <a:spLocks noChangeArrowheads="1"/>
            </p:cNvSpPr>
            <p:nvPr/>
          </p:nvSpPr>
          <p:spPr bwMode="auto">
            <a:xfrm>
              <a:off x="5156653" y="39109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" name="Oval 154"/>
            <p:cNvSpPr>
              <a:spLocks noChangeArrowheads="1"/>
            </p:cNvSpPr>
            <p:nvPr/>
          </p:nvSpPr>
          <p:spPr bwMode="auto">
            <a:xfrm>
              <a:off x="5534478" y="53571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" name="Oval 155"/>
            <p:cNvSpPr>
              <a:spLocks noChangeArrowheads="1"/>
            </p:cNvSpPr>
            <p:nvPr/>
          </p:nvSpPr>
          <p:spPr bwMode="auto">
            <a:xfrm>
              <a:off x="5794828" y="2985408"/>
              <a:ext cx="90487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" name="Oval 156"/>
            <p:cNvSpPr>
              <a:spLocks noChangeArrowheads="1"/>
            </p:cNvSpPr>
            <p:nvPr/>
          </p:nvSpPr>
          <p:spPr bwMode="auto">
            <a:xfrm>
              <a:off x="6958465" y="4550683"/>
              <a:ext cx="90488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" name="Oval 157"/>
            <p:cNvSpPr>
              <a:spLocks noChangeArrowheads="1"/>
            </p:cNvSpPr>
            <p:nvPr/>
          </p:nvSpPr>
          <p:spPr bwMode="auto">
            <a:xfrm>
              <a:off x="6975928" y="42442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" name="Oval 158"/>
            <p:cNvSpPr>
              <a:spLocks noChangeArrowheads="1"/>
            </p:cNvSpPr>
            <p:nvPr/>
          </p:nvSpPr>
          <p:spPr bwMode="auto">
            <a:xfrm>
              <a:off x="6883853" y="47094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" name="Oval 159"/>
            <p:cNvSpPr>
              <a:spLocks noChangeArrowheads="1"/>
            </p:cNvSpPr>
            <p:nvPr/>
          </p:nvSpPr>
          <p:spPr bwMode="auto">
            <a:xfrm>
              <a:off x="7191828" y="44935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" name="Oval 160"/>
            <p:cNvSpPr>
              <a:spLocks noChangeArrowheads="1"/>
            </p:cNvSpPr>
            <p:nvPr/>
          </p:nvSpPr>
          <p:spPr bwMode="auto">
            <a:xfrm>
              <a:off x="7166428" y="424429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" name="Oval 161"/>
            <p:cNvSpPr>
              <a:spLocks noChangeArrowheads="1"/>
            </p:cNvSpPr>
            <p:nvPr/>
          </p:nvSpPr>
          <p:spPr bwMode="auto">
            <a:xfrm>
              <a:off x="7118803" y="4652283"/>
              <a:ext cx="90487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" name="Oval 162"/>
            <p:cNvSpPr>
              <a:spLocks noChangeArrowheads="1"/>
            </p:cNvSpPr>
            <p:nvPr/>
          </p:nvSpPr>
          <p:spPr bwMode="auto">
            <a:xfrm>
              <a:off x="7642678" y="42776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" name="Oval 163"/>
            <p:cNvSpPr>
              <a:spLocks noChangeArrowheads="1"/>
            </p:cNvSpPr>
            <p:nvPr/>
          </p:nvSpPr>
          <p:spPr bwMode="auto">
            <a:xfrm>
              <a:off x="6375853" y="433478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" name="Oval 165"/>
            <p:cNvSpPr>
              <a:spLocks noChangeArrowheads="1"/>
            </p:cNvSpPr>
            <p:nvPr/>
          </p:nvSpPr>
          <p:spPr bwMode="auto">
            <a:xfrm>
              <a:off x="5894840" y="4299858"/>
              <a:ext cx="92075" cy="1158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" name="Oval 166"/>
            <p:cNvSpPr>
              <a:spLocks noChangeArrowheads="1"/>
            </p:cNvSpPr>
            <p:nvPr/>
          </p:nvSpPr>
          <p:spPr bwMode="auto">
            <a:xfrm>
              <a:off x="5342390" y="3153683"/>
              <a:ext cx="90488" cy="1158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1" name="Group 72"/>
            <p:cNvGrpSpPr>
              <a:grpSpLocks/>
            </p:cNvGrpSpPr>
            <p:nvPr/>
          </p:nvGrpSpPr>
          <p:grpSpPr bwMode="auto">
            <a:xfrm>
              <a:off x="5029200" y="2743200"/>
              <a:ext cx="2908300" cy="2882900"/>
              <a:chOff x="1944" y="1080"/>
              <a:chExt cx="1832" cy="1816"/>
            </a:xfrm>
            <a:noFill/>
          </p:grpSpPr>
          <p:sp>
            <p:nvSpPr>
              <p:cNvPr id="192" name="Rectangle 73"/>
              <p:cNvSpPr>
                <a:spLocks noChangeArrowheads="1"/>
              </p:cNvSpPr>
              <p:nvPr/>
            </p:nvSpPr>
            <p:spPr bwMode="auto">
              <a:xfrm>
                <a:off x="1952" y="1088"/>
                <a:ext cx="1808" cy="18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" name="Line 75"/>
              <p:cNvSpPr>
                <a:spLocks noChangeShapeType="1"/>
              </p:cNvSpPr>
              <p:nvPr/>
            </p:nvSpPr>
            <p:spPr bwMode="auto">
              <a:xfrm>
                <a:off x="1952" y="1992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" name="Line 76"/>
              <p:cNvSpPr>
                <a:spLocks noChangeShapeType="1"/>
              </p:cNvSpPr>
              <p:nvPr/>
            </p:nvSpPr>
            <p:spPr bwMode="auto">
              <a:xfrm rot="5400000">
                <a:off x="1968" y="1984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6" name="Line 77"/>
              <p:cNvSpPr>
                <a:spLocks noChangeShapeType="1"/>
              </p:cNvSpPr>
              <p:nvPr/>
            </p:nvSpPr>
            <p:spPr bwMode="auto">
              <a:xfrm>
                <a:off x="3320" y="1088"/>
                <a:ext cx="0" cy="912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7" name="Line 78"/>
              <p:cNvSpPr>
                <a:spLocks noChangeShapeType="1"/>
              </p:cNvSpPr>
              <p:nvPr/>
            </p:nvSpPr>
            <p:spPr bwMode="auto">
              <a:xfrm>
                <a:off x="2864" y="1544"/>
                <a:ext cx="912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8" name="Line 79"/>
              <p:cNvSpPr>
                <a:spLocks noChangeShapeType="1"/>
              </p:cNvSpPr>
              <p:nvPr/>
            </p:nvSpPr>
            <p:spPr bwMode="auto">
              <a:xfrm>
                <a:off x="3320" y="1984"/>
                <a:ext cx="0" cy="912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9" name="Line 80"/>
              <p:cNvSpPr>
                <a:spLocks noChangeShapeType="1"/>
              </p:cNvSpPr>
              <p:nvPr/>
            </p:nvSpPr>
            <p:spPr bwMode="auto">
              <a:xfrm>
                <a:off x="2832" y="2440"/>
                <a:ext cx="94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0" name="Line 81"/>
              <p:cNvSpPr>
                <a:spLocks noChangeShapeType="1"/>
              </p:cNvSpPr>
              <p:nvPr/>
            </p:nvSpPr>
            <p:spPr bwMode="auto">
              <a:xfrm>
                <a:off x="2432" y="1984"/>
                <a:ext cx="0" cy="912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1" name="Line 82"/>
              <p:cNvSpPr>
                <a:spLocks noChangeShapeType="1"/>
              </p:cNvSpPr>
              <p:nvPr/>
            </p:nvSpPr>
            <p:spPr bwMode="auto">
              <a:xfrm>
                <a:off x="1944" y="2440"/>
                <a:ext cx="94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" name="Line 83"/>
              <p:cNvSpPr>
                <a:spLocks noChangeShapeType="1"/>
              </p:cNvSpPr>
              <p:nvPr/>
            </p:nvSpPr>
            <p:spPr bwMode="auto">
              <a:xfrm>
                <a:off x="3096" y="1536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3" name="Line 84"/>
              <p:cNvSpPr>
                <a:spLocks noChangeShapeType="1"/>
              </p:cNvSpPr>
              <p:nvPr/>
            </p:nvSpPr>
            <p:spPr bwMode="auto">
              <a:xfrm>
                <a:off x="2880" y="1760"/>
                <a:ext cx="44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" name="Line 85"/>
              <p:cNvSpPr>
                <a:spLocks noChangeShapeType="1"/>
              </p:cNvSpPr>
              <p:nvPr/>
            </p:nvSpPr>
            <p:spPr bwMode="auto">
              <a:xfrm>
                <a:off x="1952" y="2440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" name="Line 86"/>
              <p:cNvSpPr>
                <a:spLocks noChangeShapeType="1"/>
              </p:cNvSpPr>
              <p:nvPr/>
            </p:nvSpPr>
            <p:spPr bwMode="auto">
              <a:xfrm>
                <a:off x="3536" y="1984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" name="Line 87"/>
              <p:cNvSpPr>
                <a:spLocks noChangeShapeType="1"/>
              </p:cNvSpPr>
              <p:nvPr/>
            </p:nvSpPr>
            <p:spPr bwMode="auto">
              <a:xfrm>
                <a:off x="3312" y="2208"/>
                <a:ext cx="456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" name="Line 88"/>
              <p:cNvSpPr>
                <a:spLocks noChangeShapeType="1"/>
              </p:cNvSpPr>
              <p:nvPr/>
            </p:nvSpPr>
            <p:spPr bwMode="auto">
              <a:xfrm>
                <a:off x="2648" y="1984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" name="Line 89"/>
              <p:cNvSpPr>
                <a:spLocks noChangeShapeType="1"/>
              </p:cNvSpPr>
              <p:nvPr/>
            </p:nvSpPr>
            <p:spPr bwMode="auto">
              <a:xfrm flipV="1">
                <a:off x="2448" y="2208"/>
                <a:ext cx="432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" name="Line 90"/>
              <p:cNvSpPr>
                <a:spLocks noChangeShapeType="1"/>
              </p:cNvSpPr>
              <p:nvPr/>
            </p:nvSpPr>
            <p:spPr bwMode="auto">
              <a:xfrm>
                <a:off x="1952" y="2888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" name="Line 91"/>
              <p:cNvSpPr>
                <a:spLocks noChangeShapeType="1"/>
              </p:cNvSpPr>
              <p:nvPr/>
            </p:nvSpPr>
            <p:spPr bwMode="auto">
              <a:xfrm>
                <a:off x="3096" y="2432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" name="Line 92"/>
              <p:cNvSpPr>
                <a:spLocks noChangeShapeType="1"/>
              </p:cNvSpPr>
              <p:nvPr/>
            </p:nvSpPr>
            <p:spPr bwMode="auto">
              <a:xfrm>
                <a:off x="2848" y="2656"/>
                <a:ext cx="48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2" name="Line 93"/>
              <p:cNvSpPr>
                <a:spLocks noChangeShapeType="1"/>
              </p:cNvSpPr>
              <p:nvPr/>
            </p:nvSpPr>
            <p:spPr bwMode="auto">
              <a:xfrm>
                <a:off x="2648" y="2432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" name="Line 94"/>
              <p:cNvSpPr>
                <a:spLocks noChangeShapeType="1"/>
              </p:cNvSpPr>
              <p:nvPr/>
            </p:nvSpPr>
            <p:spPr bwMode="auto">
              <a:xfrm>
                <a:off x="2432" y="2656"/>
                <a:ext cx="44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03" name="Group 502"/>
            <p:cNvGrpSpPr/>
            <p:nvPr/>
          </p:nvGrpSpPr>
          <p:grpSpPr>
            <a:xfrm>
              <a:off x="5105400" y="2819400"/>
              <a:ext cx="2743653" cy="2797628"/>
              <a:chOff x="5105400" y="2819400"/>
              <a:chExt cx="2743653" cy="2797628"/>
            </a:xfrm>
          </p:grpSpPr>
          <p:sp>
            <p:nvSpPr>
              <p:cNvPr id="504" name="Oval 96"/>
              <p:cNvSpPr>
                <a:spLocks noChangeArrowheads="1"/>
              </p:cNvSpPr>
              <p:nvPr/>
            </p:nvSpPr>
            <p:spPr bwMode="auto">
              <a:xfrm>
                <a:off x="6266315" y="46633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5" name="Oval 97"/>
              <p:cNvSpPr>
                <a:spLocks noChangeArrowheads="1"/>
              </p:cNvSpPr>
              <p:nvPr/>
            </p:nvSpPr>
            <p:spPr bwMode="auto">
              <a:xfrm>
                <a:off x="5399314" y="5142821"/>
                <a:ext cx="90487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6" name="Oval 98"/>
              <p:cNvSpPr>
                <a:spLocks noChangeArrowheads="1"/>
              </p:cNvSpPr>
              <p:nvPr/>
            </p:nvSpPr>
            <p:spPr bwMode="auto">
              <a:xfrm>
                <a:off x="5723390" y="42665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7" name="Oval 99"/>
              <p:cNvSpPr>
                <a:spLocks noChangeArrowheads="1"/>
              </p:cNvSpPr>
              <p:nvPr/>
            </p:nvSpPr>
            <p:spPr bwMode="auto">
              <a:xfrm>
                <a:off x="6958465" y="30981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8" name="Oval 100"/>
              <p:cNvSpPr>
                <a:spLocks noChangeArrowheads="1"/>
              </p:cNvSpPr>
              <p:nvPr/>
            </p:nvSpPr>
            <p:spPr bwMode="auto">
              <a:xfrm>
                <a:off x="6671128" y="4334783"/>
                <a:ext cx="90487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9" name="Oval 101"/>
              <p:cNvSpPr>
                <a:spLocks noChangeArrowheads="1"/>
              </p:cNvSpPr>
              <p:nvPr/>
            </p:nvSpPr>
            <p:spPr bwMode="auto">
              <a:xfrm>
                <a:off x="5886903" y="5323796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0" name="Oval 102"/>
              <p:cNvSpPr>
                <a:spLocks noChangeArrowheads="1"/>
              </p:cNvSpPr>
              <p:nvPr/>
            </p:nvSpPr>
            <p:spPr bwMode="auto">
              <a:xfrm>
                <a:off x="5986915" y="4495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1" name="Oval 103"/>
              <p:cNvSpPr>
                <a:spLocks noChangeArrowheads="1"/>
              </p:cNvSpPr>
              <p:nvPr/>
            </p:nvSpPr>
            <p:spPr bwMode="auto">
              <a:xfrm>
                <a:off x="6731453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" name="Oval 104"/>
              <p:cNvSpPr>
                <a:spLocks noChangeArrowheads="1"/>
              </p:cNvSpPr>
              <p:nvPr/>
            </p:nvSpPr>
            <p:spPr bwMode="auto">
              <a:xfrm>
                <a:off x="5626553" y="385377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" name="Oval 105"/>
              <p:cNvSpPr>
                <a:spLocks noChangeArrowheads="1"/>
              </p:cNvSpPr>
              <p:nvPr/>
            </p:nvSpPr>
            <p:spPr bwMode="auto">
              <a:xfrm>
                <a:off x="6032953" y="3739471"/>
                <a:ext cx="90487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" name="Oval 106"/>
              <p:cNvSpPr>
                <a:spLocks noChangeArrowheads="1"/>
              </p:cNvSpPr>
              <p:nvPr/>
            </p:nvSpPr>
            <p:spPr bwMode="auto">
              <a:xfrm>
                <a:off x="6596515" y="47618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5" name="Oval 107"/>
              <p:cNvSpPr>
                <a:spLocks noChangeArrowheads="1"/>
              </p:cNvSpPr>
              <p:nvPr/>
            </p:nvSpPr>
            <p:spPr bwMode="auto">
              <a:xfrm>
                <a:off x="6123440" y="39109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6" name="Oval 108"/>
              <p:cNvSpPr>
                <a:spLocks noChangeArrowheads="1"/>
              </p:cNvSpPr>
              <p:nvPr/>
            </p:nvSpPr>
            <p:spPr bwMode="auto">
              <a:xfrm>
                <a:off x="5340803" y="48237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" name="Oval 109"/>
              <p:cNvSpPr>
                <a:spLocks noChangeArrowheads="1"/>
              </p:cNvSpPr>
              <p:nvPr/>
            </p:nvSpPr>
            <p:spPr bwMode="auto">
              <a:xfrm>
                <a:off x="5386840" y="36267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8" name="Oval 110"/>
              <p:cNvSpPr>
                <a:spLocks noChangeArrowheads="1"/>
              </p:cNvSpPr>
              <p:nvPr/>
            </p:nvSpPr>
            <p:spPr bwMode="auto">
              <a:xfrm>
                <a:off x="5769428" y="4749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9" name="Oval 111"/>
              <p:cNvSpPr>
                <a:spLocks noChangeArrowheads="1"/>
              </p:cNvSpPr>
              <p:nvPr/>
            </p:nvSpPr>
            <p:spPr bwMode="auto">
              <a:xfrm>
                <a:off x="7385503" y="362675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0" name="Oval 112"/>
              <p:cNvSpPr>
                <a:spLocks noChangeArrowheads="1"/>
              </p:cNvSpPr>
              <p:nvPr/>
            </p:nvSpPr>
            <p:spPr bwMode="auto">
              <a:xfrm>
                <a:off x="6575878" y="42427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1" name="Oval 114"/>
              <p:cNvSpPr>
                <a:spLocks noChangeArrowheads="1"/>
              </p:cNvSpPr>
              <p:nvPr/>
            </p:nvSpPr>
            <p:spPr bwMode="auto">
              <a:xfrm>
                <a:off x="6596515" y="46491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" name="Oval 115"/>
              <p:cNvSpPr>
                <a:spLocks noChangeArrowheads="1"/>
              </p:cNvSpPr>
              <p:nvPr/>
            </p:nvSpPr>
            <p:spPr bwMode="auto">
              <a:xfrm>
                <a:off x="6596515" y="53920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" name="Oval 116"/>
              <p:cNvSpPr>
                <a:spLocks noChangeArrowheads="1"/>
              </p:cNvSpPr>
              <p:nvPr/>
            </p:nvSpPr>
            <p:spPr bwMode="auto">
              <a:xfrm>
                <a:off x="6866390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4" name="Oval 117"/>
              <p:cNvSpPr>
                <a:spLocks noChangeArrowheads="1"/>
              </p:cNvSpPr>
              <p:nvPr/>
            </p:nvSpPr>
            <p:spPr bwMode="auto">
              <a:xfrm>
                <a:off x="7133090" y="49031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5" name="Oval 118"/>
              <p:cNvSpPr>
                <a:spLocks noChangeArrowheads="1"/>
              </p:cNvSpPr>
              <p:nvPr/>
            </p:nvSpPr>
            <p:spPr bwMode="auto">
              <a:xfrm>
                <a:off x="6793365" y="48808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6" name="Oval 119"/>
              <p:cNvSpPr>
                <a:spLocks noChangeArrowheads="1"/>
              </p:cNvSpPr>
              <p:nvPr/>
            </p:nvSpPr>
            <p:spPr bwMode="auto">
              <a:xfrm>
                <a:off x="6698115" y="47888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7" name="Oval 120"/>
              <p:cNvSpPr>
                <a:spLocks noChangeArrowheads="1"/>
              </p:cNvSpPr>
              <p:nvPr/>
            </p:nvSpPr>
            <p:spPr bwMode="auto">
              <a:xfrm>
                <a:off x="6718753" y="5039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8" name="Oval 121"/>
              <p:cNvSpPr>
                <a:spLocks noChangeArrowheads="1"/>
              </p:cNvSpPr>
              <p:nvPr/>
            </p:nvSpPr>
            <p:spPr bwMode="auto">
              <a:xfrm>
                <a:off x="5932940" y="4993596"/>
                <a:ext cx="90488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9" name="Oval 122"/>
              <p:cNvSpPr>
                <a:spLocks noChangeArrowheads="1"/>
              </p:cNvSpPr>
              <p:nvPr/>
            </p:nvSpPr>
            <p:spPr bwMode="auto">
              <a:xfrm>
                <a:off x="5156653" y="5030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0" name="Oval 123"/>
              <p:cNvSpPr>
                <a:spLocks noChangeArrowheads="1"/>
              </p:cNvSpPr>
              <p:nvPr/>
            </p:nvSpPr>
            <p:spPr bwMode="auto">
              <a:xfrm>
                <a:off x="5248728" y="453798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1" name="Oval 124"/>
              <p:cNvSpPr>
                <a:spLocks noChangeArrowheads="1"/>
              </p:cNvSpPr>
              <p:nvPr/>
            </p:nvSpPr>
            <p:spPr bwMode="auto">
              <a:xfrm>
                <a:off x="7293428" y="51888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2" name="Oval 125"/>
              <p:cNvSpPr>
                <a:spLocks noChangeArrowheads="1"/>
              </p:cNvSpPr>
              <p:nvPr/>
            </p:nvSpPr>
            <p:spPr bwMode="auto">
              <a:xfrm>
                <a:off x="5626553" y="44808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3" name="Oval 126"/>
              <p:cNvSpPr>
                <a:spLocks noChangeArrowheads="1"/>
              </p:cNvSpPr>
              <p:nvPr/>
            </p:nvSpPr>
            <p:spPr bwMode="auto">
              <a:xfrm>
                <a:off x="7514090" y="50301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4" name="Oval 127"/>
              <p:cNvSpPr>
                <a:spLocks noChangeArrowheads="1"/>
              </p:cNvSpPr>
              <p:nvPr/>
            </p:nvSpPr>
            <p:spPr bwMode="auto">
              <a:xfrm>
                <a:off x="7550603" y="48237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5" name="Oval 128"/>
              <p:cNvSpPr>
                <a:spLocks noChangeArrowheads="1"/>
              </p:cNvSpPr>
              <p:nvPr/>
            </p:nvSpPr>
            <p:spPr bwMode="auto">
              <a:xfrm>
                <a:off x="5986915" y="4323671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6" name="Oval 129"/>
              <p:cNvSpPr>
                <a:spLocks noChangeArrowheads="1"/>
              </p:cNvSpPr>
              <p:nvPr/>
            </p:nvSpPr>
            <p:spPr bwMode="auto">
              <a:xfrm>
                <a:off x="6312353" y="4899933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7" name="Oval 130"/>
              <p:cNvSpPr>
                <a:spLocks noChangeArrowheads="1"/>
              </p:cNvSpPr>
              <p:nvPr/>
            </p:nvSpPr>
            <p:spPr bwMode="auto">
              <a:xfrm>
                <a:off x="5794828" y="373947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8" name="Oval 131"/>
              <p:cNvSpPr>
                <a:spLocks noChangeArrowheads="1"/>
              </p:cNvSpPr>
              <p:nvPr/>
            </p:nvSpPr>
            <p:spPr bwMode="auto">
              <a:xfrm>
                <a:off x="6032953" y="3212421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9" name="Oval 132"/>
              <p:cNvSpPr>
                <a:spLocks noChangeArrowheads="1"/>
              </p:cNvSpPr>
              <p:nvPr/>
            </p:nvSpPr>
            <p:spPr bwMode="auto">
              <a:xfrm>
                <a:off x="6363153" y="51428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0" name="Oval 133"/>
              <p:cNvSpPr>
                <a:spLocks noChangeArrowheads="1"/>
              </p:cNvSpPr>
              <p:nvPr/>
            </p:nvSpPr>
            <p:spPr bwMode="auto">
              <a:xfrm>
                <a:off x="7021965" y="35696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1" name="Oval 134"/>
              <p:cNvSpPr>
                <a:spLocks noChangeArrowheads="1"/>
              </p:cNvSpPr>
              <p:nvPr/>
            </p:nvSpPr>
            <p:spPr bwMode="auto">
              <a:xfrm>
                <a:off x="7734753" y="52444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2" name="Oval 135"/>
              <p:cNvSpPr>
                <a:spLocks noChangeArrowheads="1"/>
              </p:cNvSpPr>
              <p:nvPr/>
            </p:nvSpPr>
            <p:spPr bwMode="auto">
              <a:xfrm>
                <a:off x="6220278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3" name="Oval 136"/>
              <p:cNvSpPr>
                <a:spLocks noChangeArrowheads="1"/>
              </p:cNvSpPr>
              <p:nvPr/>
            </p:nvSpPr>
            <p:spPr bwMode="auto">
              <a:xfrm>
                <a:off x="6529840" y="37474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4" name="Oval 137"/>
              <p:cNvSpPr>
                <a:spLocks noChangeArrowheads="1"/>
              </p:cNvSpPr>
              <p:nvPr/>
            </p:nvSpPr>
            <p:spPr bwMode="auto">
              <a:xfrm>
                <a:off x="6174240" y="36823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5" name="Oval 138"/>
              <p:cNvSpPr>
                <a:spLocks noChangeArrowheads="1"/>
              </p:cNvSpPr>
              <p:nvPr/>
            </p:nvSpPr>
            <p:spPr bwMode="auto">
              <a:xfrm>
                <a:off x="6715578" y="3910921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6" name="Oval 139"/>
              <p:cNvSpPr>
                <a:spLocks noChangeArrowheads="1"/>
              </p:cNvSpPr>
              <p:nvPr/>
            </p:nvSpPr>
            <p:spPr bwMode="auto">
              <a:xfrm>
                <a:off x="7293428" y="30933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7" name="Oval 140"/>
              <p:cNvSpPr>
                <a:spLocks noChangeArrowheads="1"/>
              </p:cNvSpPr>
              <p:nvPr/>
            </p:nvSpPr>
            <p:spPr bwMode="auto">
              <a:xfrm>
                <a:off x="7606165" y="46094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8" name="Oval 141"/>
              <p:cNvSpPr>
                <a:spLocks noChangeArrowheads="1"/>
              </p:cNvSpPr>
              <p:nvPr/>
            </p:nvSpPr>
            <p:spPr bwMode="auto">
              <a:xfrm>
                <a:off x="6956878" y="52206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9" name="Oval 142"/>
              <p:cNvSpPr>
                <a:spLocks noChangeArrowheads="1"/>
              </p:cNvSpPr>
              <p:nvPr/>
            </p:nvSpPr>
            <p:spPr bwMode="auto">
              <a:xfrm>
                <a:off x="7002915" y="40395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0" name="Oval 143"/>
              <p:cNvSpPr>
                <a:spLocks noChangeArrowheads="1"/>
              </p:cNvSpPr>
              <p:nvPr/>
            </p:nvSpPr>
            <p:spPr bwMode="auto">
              <a:xfrm>
                <a:off x="7475990" y="5277758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1" name="Oval 144"/>
              <p:cNvSpPr>
                <a:spLocks noChangeArrowheads="1"/>
              </p:cNvSpPr>
              <p:nvPr/>
            </p:nvSpPr>
            <p:spPr bwMode="auto">
              <a:xfrm>
                <a:off x="6831465" y="4436383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2" name="Oval 145"/>
              <p:cNvSpPr>
                <a:spLocks noChangeArrowheads="1"/>
              </p:cNvSpPr>
              <p:nvPr/>
            </p:nvSpPr>
            <p:spPr bwMode="auto">
              <a:xfrm>
                <a:off x="6626678" y="49935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3" name="Oval 146"/>
              <p:cNvSpPr>
                <a:spLocks noChangeArrowheads="1"/>
              </p:cNvSpPr>
              <p:nvPr/>
            </p:nvSpPr>
            <p:spPr bwMode="auto">
              <a:xfrm>
                <a:off x="7550603" y="39093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4" name="Oval 147"/>
              <p:cNvSpPr>
                <a:spLocks noChangeArrowheads="1"/>
              </p:cNvSpPr>
              <p:nvPr/>
            </p:nvSpPr>
            <p:spPr bwMode="auto">
              <a:xfrm>
                <a:off x="6883853" y="2985408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5" name="Oval 148"/>
              <p:cNvSpPr>
                <a:spLocks noChangeArrowheads="1"/>
              </p:cNvSpPr>
              <p:nvPr/>
            </p:nvSpPr>
            <p:spPr bwMode="auto">
              <a:xfrm>
                <a:off x="7596640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6" name="Oval 149"/>
              <p:cNvSpPr>
                <a:spLocks noChangeArrowheads="1"/>
              </p:cNvSpPr>
              <p:nvPr/>
            </p:nvSpPr>
            <p:spPr bwMode="auto">
              <a:xfrm>
                <a:off x="7606165" y="29282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7" name="Oval 150"/>
              <p:cNvSpPr>
                <a:spLocks noChangeArrowheads="1"/>
              </p:cNvSpPr>
              <p:nvPr/>
            </p:nvSpPr>
            <p:spPr bwMode="auto">
              <a:xfrm>
                <a:off x="7283903" y="4268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8" name="Oval 151"/>
              <p:cNvSpPr>
                <a:spLocks noChangeArrowheads="1"/>
              </p:cNvSpPr>
              <p:nvPr/>
            </p:nvSpPr>
            <p:spPr bwMode="auto">
              <a:xfrm>
                <a:off x="6810828" y="38617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9" name="Oval 152"/>
              <p:cNvSpPr>
                <a:spLocks noChangeArrowheads="1"/>
              </p:cNvSpPr>
              <p:nvPr/>
            </p:nvSpPr>
            <p:spPr bwMode="auto">
              <a:xfrm>
                <a:off x="7688715" y="3863296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0" name="Oval 153"/>
              <p:cNvSpPr>
                <a:spLocks noChangeArrowheads="1"/>
              </p:cNvSpPr>
              <p:nvPr/>
            </p:nvSpPr>
            <p:spPr bwMode="auto">
              <a:xfrm>
                <a:off x="5156653" y="39109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1" name="Oval 154"/>
              <p:cNvSpPr>
                <a:spLocks noChangeArrowheads="1"/>
              </p:cNvSpPr>
              <p:nvPr/>
            </p:nvSpPr>
            <p:spPr bwMode="auto">
              <a:xfrm>
                <a:off x="5534478" y="53571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2" name="Oval 155"/>
              <p:cNvSpPr>
                <a:spLocks noChangeArrowheads="1"/>
              </p:cNvSpPr>
              <p:nvPr/>
            </p:nvSpPr>
            <p:spPr bwMode="auto">
              <a:xfrm>
                <a:off x="5794828" y="298540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3" name="Oval 156"/>
              <p:cNvSpPr>
                <a:spLocks noChangeArrowheads="1"/>
              </p:cNvSpPr>
              <p:nvPr/>
            </p:nvSpPr>
            <p:spPr bwMode="auto">
              <a:xfrm>
                <a:off x="6958465" y="45506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4" name="Oval 157"/>
              <p:cNvSpPr>
                <a:spLocks noChangeArrowheads="1"/>
              </p:cNvSpPr>
              <p:nvPr/>
            </p:nvSpPr>
            <p:spPr bwMode="auto">
              <a:xfrm>
                <a:off x="6975928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5" name="Oval 158"/>
              <p:cNvSpPr>
                <a:spLocks noChangeArrowheads="1"/>
              </p:cNvSpPr>
              <p:nvPr/>
            </p:nvSpPr>
            <p:spPr bwMode="auto">
              <a:xfrm>
                <a:off x="6883853" y="47094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6" name="Oval 159"/>
              <p:cNvSpPr>
                <a:spLocks noChangeArrowheads="1"/>
              </p:cNvSpPr>
              <p:nvPr/>
            </p:nvSpPr>
            <p:spPr bwMode="auto">
              <a:xfrm>
                <a:off x="7191828" y="44935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7" name="Oval 160"/>
              <p:cNvSpPr>
                <a:spLocks noChangeArrowheads="1"/>
              </p:cNvSpPr>
              <p:nvPr/>
            </p:nvSpPr>
            <p:spPr bwMode="auto">
              <a:xfrm>
                <a:off x="7166428" y="42442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8" name="Oval 161"/>
              <p:cNvSpPr>
                <a:spLocks noChangeArrowheads="1"/>
              </p:cNvSpPr>
              <p:nvPr/>
            </p:nvSpPr>
            <p:spPr bwMode="auto">
              <a:xfrm>
                <a:off x="7118803" y="4652283"/>
                <a:ext cx="90487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9" name="Oval 162"/>
              <p:cNvSpPr>
                <a:spLocks noChangeArrowheads="1"/>
              </p:cNvSpPr>
              <p:nvPr/>
            </p:nvSpPr>
            <p:spPr bwMode="auto">
              <a:xfrm>
                <a:off x="7642678" y="4277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0" name="Oval 163"/>
              <p:cNvSpPr>
                <a:spLocks noChangeArrowheads="1"/>
              </p:cNvSpPr>
              <p:nvPr/>
            </p:nvSpPr>
            <p:spPr bwMode="auto">
              <a:xfrm>
                <a:off x="6375853" y="433478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1" name="Oval 165"/>
              <p:cNvSpPr>
                <a:spLocks noChangeArrowheads="1"/>
              </p:cNvSpPr>
              <p:nvPr/>
            </p:nvSpPr>
            <p:spPr bwMode="auto">
              <a:xfrm>
                <a:off x="5894840" y="4299858"/>
                <a:ext cx="92075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2" name="Oval 166"/>
              <p:cNvSpPr>
                <a:spLocks noChangeArrowheads="1"/>
              </p:cNvSpPr>
              <p:nvPr/>
            </p:nvSpPr>
            <p:spPr bwMode="auto">
              <a:xfrm>
                <a:off x="5342390" y="3153683"/>
                <a:ext cx="90488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3" name="Oval 130"/>
              <p:cNvSpPr>
                <a:spLocks noChangeArrowheads="1"/>
              </p:cNvSpPr>
              <p:nvPr/>
            </p:nvSpPr>
            <p:spPr bwMode="auto">
              <a:xfrm>
                <a:off x="5947228" y="3581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4" name="Oval 130"/>
              <p:cNvSpPr>
                <a:spLocks noChangeArrowheads="1"/>
              </p:cNvSpPr>
              <p:nvPr/>
            </p:nvSpPr>
            <p:spPr bwMode="auto">
              <a:xfrm>
                <a:off x="7048953" y="332558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5" name="Oval 130"/>
              <p:cNvSpPr>
                <a:spLocks noChangeArrowheads="1"/>
              </p:cNvSpPr>
              <p:nvPr/>
            </p:nvSpPr>
            <p:spPr bwMode="auto">
              <a:xfrm>
                <a:off x="7086600" y="384265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6" name="Oval 130"/>
              <p:cNvSpPr>
                <a:spLocks noChangeArrowheads="1"/>
              </p:cNvSpPr>
              <p:nvPr/>
            </p:nvSpPr>
            <p:spPr bwMode="auto">
              <a:xfrm>
                <a:off x="6204856" y="42672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7" name="Oval 130"/>
              <p:cNvSpPr>
                <a:spLocks noChangeArrowheads="1"/>
              </p:cNvSpPr>
              <p:nvPr/>
            </p:nvSpPr>
            <p:spPr bwMode="auto">
              <a:xfrm>
                <a:off x="7391400" y="4724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8" name="Oval 149"/>
              <p:cNvSpPr>
                <a:spLocks noChangeArrowheads="1"/>
              </p:cNvSpPr>
              <p:nvPr/>
            </p:nvSpPr>
            <p:spPr bwMode="auto">
              <a:xfrm>
                <a:off x="7758565" y="4419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9" name="Oval 149"/>
              <p:cNvSpPr>
                <a:spLocks noChangeArrowheads="1"/>
              </p:cNvSpPr>
              <p:nvPr/>
            </p:nvSpPr>
            <p:spPr bwMode="auto">
              <a:xfrm>
                <a:off x="7758565" y="4136572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0" name="Oval 149"/>
              <p:cNvSpPr>
                <a:spLocks noChangeArrowheads="1"/>
              </p:cNvSpPr>
              <p:nvPr/>
            </p:nvSpPr>
            <p:spPr bwMode="auto">
              <a:xfrm>
                <a:off x="73152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1" name="Oval 149"/>
              <p:cNvSpPr>
                <a:spLocks noChangeArrowheads="1"/>
              </p:cNvSpPr>
              <p:nvPr/>
            </p:nvSpPr>
            <p:spPr bwMode="auto">
              <a:xfrm>
                <a:off x="6553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2" name="Oval 149"/>
              <p:cNvSpPr>
                <a:spLocks noChangeArrowheads="1"/>
              </p:cNvSpPr>
              <p:nvPr/>
            </p:nvSpPr>
            <p:spPr bwMode="auto">
              <a:xfrm>
                <a:off x="63246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3" name="Oval 149"/>
              <p:cNvSpPr>
                <a:spLocks noChangeArrowheads="1"/>
              </p:cNvSpPr>
              <p:nvPr/>
            </p:nvSpPr>
            <p:spPr bwMode="auto">
              <a:xfrm>
                <a:off x="66294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4" name="Oval 149"/>
              <p:cNvSpPr>
                <a:spLocks noChangeArrowheads="1"/>
              </p:cNvSpPr>
              <p:nvPr/>
            </p:nvSpPr>
            <p:spPr bwMode="auto">
              <a:xfrm>
                <a:off x="6248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5" name="Oval 149"/>
              <p:cNvSpPr>
                <a:spLocks noChangeArrowheads="1"/>
              </p:cNvSpPr>
              <p:nvPr/>
            </p:nvSpPr>
            <p:spPr bwMode="auto">
              <a:xfrm>
                <a:off x="5486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6" name="Oval 149"/>
              <p:cNvSpPr>
                <a:spLocks noChangeArrowheads="1"/>
              </p:cNvSpPr>
              <p:nvPr/>
            </p:nvSpPr>
            <p:spPr bwMode="auto">
              <a:xfrm>
                <a:off x="5105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7" name="Oval 149"/>
              <p:cNvSpPr>
                <a:spLocks noChangeArrowheads="1"/>
              </p:cNvSpPr>
              <p:nvPr/>
            </p:nvSpPr>
            <p:spPr bwMode="auto">
              <a:xfrm>
                <a:off x="56388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8" name="Oval 149"/>
              <p:cNvSpPr>
                <a:spLocks noChangeArrowheads="1"/>
              </p:cNvSpPr>
              <p:nvPr/>
            </p:nvSpPr>
            <p:spPr bwMode="auto">
              <a:xfrm>
                <a:off x="76962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9" name="Oval 149"/>
              <p:cNvSpPr>
                <a:spLocks noChangeArrowheads="1"/>
              </p:cNvSpPr>
              <p:nvPr/>
            </p:nvSpPr>
            <p:spPr bwMode="auto">
              <a:xfrm>
                <a:off x="7391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0" name="Oval 149"/>
              <p:cNvSpPr>
                <a:spLocks noChangeArrowheads="1"/>
              </p:cNvSpPr>
              <p:nvPr/>
            </p:nvSpPr>
            <p:spPr bwMode="auto">
              <a:xfrm>
                <a:off x="6324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1" name="Oval 149"/>
              <p:cNvSpPr>
                <a:spLocks noChangeArrowheads="1"/>
              </p:cNvSpPr>
              <p:nvPr/>
            </p:nvSpPr>
            <p:spPr bwMode="auto">
              <a:xfrm>
                <a:off x="5791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2" name="Oval 149"/>
              <p:cNvSpPr>
                <a:spLocks noChangeArrowheads="1"/>
              </p:cNvSpPr>
              <p:nvPr/>
            </p:nvSpPr>
            <p:spPr bwMode="auto">
              <a:xfrm>
                <a:off x="5943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3" name="Oval 149"/>
              <p:cNvSpPr>
                <a:spLocks noChangeArrowheads="1"/>
              </p:cNvSpPr>
              <p:nvPr/>
            </p:nvSpPr>
            <p:spPr bwMode="auto">
              <a:xfrm>
                <a:off x="5105400" y="3543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4" name="Oval 149"/>
              <p:cNvSpPr>
                <a:spLocks noChangeArrowheads="1"/>
              </p:cNvSpPr>
              <p:nvPr/>
            </p:nvSpPr>
            <p:spPr bwMode="auto">
              <a:xfrm>
                <a:off x="7758565" y="5067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5" name="Oval 149"/>
              <p:cNvSpPr>
                <a:spLocks noChangeArrowheads="1"/>
              </p:cNvSpPr>
              <p:nvPr/>
            </p:nvSpPr>
            <p:spPr bwMode="auto">
              <a:xfrm>
                <a:off x="7072312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6" name="Oval 149"/>
              <p:cNvSpPr>
                <a:spLocks noChangeArrowheads="1"/>
              </p:cNvSpPr>
              <p:nvPr/>
            </p:nvSpPr>
            <p:spPr bwMode="auto">
              <a:xfrm>
                <a:off x="6843712" y="5448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7" name="Oval 149"/>
              <p:cNvSpPr>
                <a:spLocks noChangeArrowheads="1"/>
              </p:cNvSpPr>
              <p:nvPr/>
            </p:nvSpPr>
            <p:spPr bwMode="auto">
              <a:xfrm>
                <a:off x="6234112" y="542653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8" name="Oval 149"/>
              <p:cNvSpPr>
                <a:spLocks noChangeArrowheads="1"/>
              </p:cNvSpPr>
              <p:nvPr/>
            </p:nvSpPr>
            <p:spPr bwMode="auto">
              <a:xfrm>
                <a:off x="5257800" y="4305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9" name="Oval 149"/>
              <p:cNvSpPr>
                <a:spLocks noChangeArrowheads="1"/>
              </p:cNvSpPr>
              <p:nvPr/>
            </p:nvSpPr>
            <p:spPr bwMode="auto">
              <a:xfrm>
                <a:off x="5257800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0" name="Oval 149"/>
              <p:cNvSpPr>
                <a:spLocks noChangeArrowheads="1"/>
              </p:cNvSpPr>
              <p:nvPr/>
            </p:nvSpPr>
            <p:spPr bwMode="auto">
              <a:xfrm>
                <a:off x="6038168" y="550272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1" name="Oval 162"/>
              <p:cNvSpPr>
                <a:spLocks noChangeArrowheads="1"/>
              </p:cNvSpPr>
              <p:nvPr/>
            </p:nvSpPr>
            <p:spPr bwMode="auto">
              <a:xfrm>
                <a:off x="7445828" y="44300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2" name="Oval 108"/>
              <p:cNvSpPr>
                <a:spLocks noChangeArrowheads="1"/>
              </p:cNvSpPr>
              <p:nvPr/>
            </p:nvSpPr>
            <p:spPr bwMode="auto">
              <a:xfrm>
                <a:off x="5546725" y="4724400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05" name="Group 171"/>
          <p:cNvGrpSpPr>
            <a:grpSpLocks/>
          </p:cNvGrpSpPr>
          <p:nvPr/>
        </p:nvGrpSpPr>
        <p:grpSpPr bwMode="auto">
          <a:xfrm>
            <a:off x="6248400" y="2819400"/>
            <a:ext cx="2514600" cy="2514600"/>
            <a:chOff x="3324" y="799"/>
            <a:chExt cx="1624" cy="1776"/>
          </a:xfrm>
        </p:grpSpPr>
        <p:grpSp>
          <p:nvGrpSpPr>
            <p:cNvPr id="606" name="Group 172"/>
            <p:cNvGrpSpPr>
              <a:grpSpLocks/>
            </p:cNvGrpSpPr>
            <p:nvPr/>
          </p:nvGrpSpPr>
          <p:grpSpPr bwMode="auto">
            <a:xfrm>
              <a:off x="4239" y="1661"/>
              <a:ext cx="305" cy="383"/>
              <a:chOff x="4513" y="2568"/>
              <a:chExt cx="379" cy="504"/>
            </a:xfrm>
          </p:grpSpPr>
          <p:sp>
            <p:nvSpPr>
              <p:cNvPr id="635" name="Line 173"/>
              <p:cNvSpPr>
                <a:spLocks noChangeShapeType="1"/>
              </p:cNvSpPr>
              <p:nvPr/>
            </p:nvSpPr>
            <p:spPr bwMode="auto">
              <a:xfrm>
                <a:off x="4668" y="2568"/>
                <a:ext cx="224" cy="4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" name="Line 174"/>
              <p:cNvSpPr>
                <a:spLocks noChangeShapeType="1"/>
              </p:cNvSpPr>
              <p:nvPr/>
            </p:nvSpPr>
            <p:spPr bwMode="auto">
              <a:xfrm flipH="1">
                <a:off x="4513" y="2568"/>
                <a:ext cx="155" cy="5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07" name="Group 175"/>
            <p:cNvGrpSpPr>
              <a:grpSpLocks/>
            </p:cNvGrpSpPr>
            <p:nvPr/>
          </p:nvGrpSpPr>
          <p:grpSpPr bwMode="auto">
            <a:xfrm>
              <a:off x="3815" y="2317"/>
              <a:ext cx="172" cy="258"/>
              <a:chOff x="3259" y="3432"/>
              <a:chExt cx="213" cy="340"/>
            </a:xfrm>
          </p:grpSpPr>
          <p:sp>
            <p:nvSpPr>
              <p:cNvPr id="633" name="Line 176"/>
              <p:cNvSpPr>
                <a:spLocks noChangeShapeType="1"/>
              </p:cNvSpPr>
              <p:nvPr/>
            </p:nvSpPr>
            <p:spPr bwMode="auto">
              <a:xfrm flipH="1">
                <a:off x="3259" y="3432"/>
                <a:ext cx="115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4" name="Line 177"/>
              <p:cNvSpPr>
                <a:spLocks noChangeShapeType="1"/>
              </p:cNvSpPr>
              <p:nvPr/>
            </p:nvSpPr>
            <p:spPr bwMode="auto">
              <a:xfrm>
                <a:off x="3374" y="3432"/>
                <a:ext cx="98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08" name="Group 178"/>
            <p:cNvGrpSpPr>
              <a:grpSpLocks/>
            </p:cNvGrpSpPr>
            <p:nvPr/>
          </p:nvGrpSpPr>
          <p:grpSpPr bwMode="auto">
            <a:xfrm>
              <a:off x="4395" y="2032"/>
              <a:ext cx="308" cy="291"/>
              <a:chOff x="2990" y="3048"/>
              <a:chExt cx="384" cy="384"/>
            </a:xfrm>
          </p:grpSpPr>
          <p:sp>
            <p:nvSpPr>
              <p:cNvPr id="631" name="Line 179"/>
              <p:cNvSpPr>
                <a:spLocks noChangeShapeType="1"/>
              </p:cNvSpPr>
              <p:nvPr/>
            </p:nvSpPr>
            <p:spPr bwMode="auto">
              <a:xfrm>
                <a:off x="3156" y="3048"/>
                <a:ext cx="218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2" name="Line 180"/>
              <p:cNvSpPr>
                <a:spLocks noChangeShapeType="1"/>
              </p:cNvSpPr>
              <p:nvPr/>
            </p:nvSpPr>
            <p:spPr bwMode="auto">
              <a:xfrm flipH="1">
                <a:off x="2990" y="3048"/>
                <a:ext cx="166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09" name="Group 181"/>
            <p:cNvGrpSpPr>
              <a:grpSpLocks/>
            </p:cNvGrpSpPr>
            <p:nvPr/>
          </p:nvGrpSpPr>
          <p:grpSpPr bwMode="auto">
            <a:xfrm>
              <a:off x="3324" y="798"/>
              <a:ext cx="1624" cy="1517"/>
              <a:chOff x="3409" y="1488"/>
              <a:chExt cx="2015" cy="2000"/>
            </a:xfrm>
          </p:grpSpPr>
          <p:grpSp>
            <p:nvGrpSpPr>
              <p:cNvPr id="616" name="Group 182"/>
              <p:cNvGrpSpPr>
                <a:grpSpLocks/>
              </p:cNvGrpSpPr>
              <p:nvPr/>
            </p:nvGrpSpPr>
            <p:grpSpPr bwMode="auto">
              <a:xfrm>
                <a:off x="3756" y="1488"/>
                <a:ext cx="1292" cy="592"/>
                <a:chOff x="3726" y="1432"/>
                <a:chExt cx="1292" cy="592"/>
              </a:xfrm>
            </p:grpSpPr>
            <p:sp>
              <p:nvSpPr>
                <p:cNvPr id="629" name="Line 183"/>
                <p:cNvSpPr>
                  <a:spLocks noChangeShapeType="1"/>
                </p:cNvSpPr>
                <p:nvPr/>
              </p:nvSpPr>
              <p:spPr bwMode="auto">
                <a:xfrm flipH="1">
                  <a:off x="3726" y="1432"/>
                  <a:ext cx="614" cy="592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0" name="Line 184"/>
                <p:cNvSpPr>
                  <a:spLocks noChangeShapeType="1"/>
                </p:cNvSpPr>
                <p:nvPr/>
              </p:nvSpPr>
              <p:spPr bwMode="auto">
                <a:xfrm>
                  <a:off x="4340" y="1432"/>
                  <a:ext cx="678" cy="576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7" name="Group 185"/>
              <p:cNvGrpSpPr>
                <a:grpSpLocks/>
              </p:cNvGrpSpPr>
              <p:nvPr/>
            </p:nvGrpSpPr>
            <p:grpSpPr bwMode="auto">
              <a:xfrm>
                <a:off x="3409" y="2088"/>
                <a:ext cx="726" cy="560"/>
                <a:chOff x="3502" y="2000"/>
                <a:chExt cx="726" cy="560"/>
              </a:xfrm>
            </p:grpSpPr>
            <p:sp>
              <p:nvSpPr>
                <p:cNvPr id="627" name="Line 186"/>
                <p:cNvSpPr>
                  <a:spLocks noChangeShapeType="1"/>
                </p:cNvSpPr>
                <p:nvPr/>
              </p:nvSpPr>
              <p:spPr bwMode="auto">
                <a:xfrm>
                  <a:off x="3849" y="2000"/>
                  <a:ext cx="379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8" name="Line 187"/>
                <p:cNvSpPr>
                  <a:spLocks noChangeShapeType="1"/>
                </p:cNvSpPr>
                <p:nvPr/>
              </p:nvSpPr>
              <p:spPr bwMode="auto">
                <a:xfrm flipH="1">
                  <a:off x="3502" y="2016"/>
                  <a:ext cx="347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8" name="Group 188"/>
              <p:cNvGrpSpPr>
                <a:grpSpLocks/>
              </p:cNvGrpSpPr>
              <p:nvPr/>
            </p:nvGrpSpPr>
            <p:grpSpPr bwMode="auto">
              <a:xfrm>
                <a:off x="4698" y="2056"/>
                <a:ext cx="726" cy="560"/>
                <a:chOff x="4668" y="1800"/>
                <a:chExt cx="726" cy="560"/>
              </a:xfrm>
            </p:grpSpPr>
            <p:sp>
              <p:nvSpPr>
                <p:cNvPr id="625" name="Line 189"/>
                <p:cNvSpPr>
                  <a:spLocks noChangeShapeType="1"/>
                </p:cNvSpPr>
                <p:nvPr/>
              </p:nvSpPr>
              <p:spPr bwMode="auto">
                <a:xfrm>
                  <a:off x="5015" y="1800"/>
                  <a:ext cx="379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6" name="Line 190"/>
                <p:cNvSpPr>
                  <a:spLocks noChangeShapeType="1"/>
                </p:cNvSpPr>
                <p:nvPr/>
              </p:nvSpPr>
              <p:spPr bwMode="auto">
                <a:xfrm flipH="1">
                  <a:off x="4668" y="1816"/>
                  <a:ext cx="347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9" name="Group 191"/>
              <p:cNvGrpSpPr>
                <a:grpSpLocks/>
              </p:cNvGrpSpPr>
              <p:nvPr/>
            </p:nvGrpSpPr>
            <p:grpSpPr bwMode="auto">
              <a:xfrm>
                <a:off x="3914" y="2632"/>
                <a:ext cx="418" cy="472"/>
                <a:chOff x="3156" y="2576"/>
                <a:chExt cx="418" cy="472"/>
              </a:xfrm>
            </p:grpSpPr>
            <p:sp>
              <p:nvSpPr>
                <p:cNvPr id="623" name="Line 192"/>
                <p:cNvSpPr>
                  <a:spLocks noChangeShapeType="1"/>
                </p:cNvSpPr>
                <p:nvPr/>
              </p:nvSpPr>
              <p:spPr bwMode="auto">
                <a:xfrm>
                  <a:off x="3374" y="2576"/>
                  <a:ext cx="200" cy="472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4" name="Line 193"/>
                <p:cNvSpPr>
                  <a:spLocks noChangeShapeType="1"/>
                </p:cNvSpPr>
                <p:nvPr/>
              </p:nvSpPr>
              <p:spPr bwMode="auto">
                <a:xfrm flipH="1">
                  <a:off x="3156" y="2576"/>
                  <a:ext cx="218" cy="472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20" name="Group 194"/>
              <p:cNvGrpSpPr>
                <a:grpSpLocks/>
              </p:cNvGrpSpPr>
              <p:nvPr/>
            </p:nvGrpSpPr>
            <p:grpSpPr bwMode="auto">
              <a:xfrm>
                <a:off x="3748" y="3104"/>
                <a:ext cx="384" cy="384"/>
                <a:chOff x="2990" y="3048"/>
                <a:chExt cx="384" cy="384"/>
              </a:xfrm>
            </p:grpSpPr>
            <p:sp>
              <p:nvSpPr>
                <p:cNvPr id="621" name="Line 195"/>
                <p:cNvSpPr>
                  <a:spLocks noChangeShapeType="1"/>
                </p:cNvSpPr>
                <p:nvPr/>
              </p:nvSpPr>
              <p:spPr bwMode="auto">
                <a:xfrm>
                  <a:off x="3156" y="3048"/>
                  <a:ext cx="218" cy="38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2" name="Line 196"/>
                <p:cNvSpPr>
                  <a:spLocks noChangeShapeType="1"/>
                </p:cNvSpPr>
                <p:nvPr/>
              </p:nvSpPr>
              <p:spPr bwMode="auto">
                <a:xfrm flipH="1">
                  <a:off x="2990" y="3048"/>
                  <a:ext cx="166" cy="38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610" name="Group 197"/>
            <p:cNvGrpSpPr>
              <a:grpSpLocks/>
            </p:cNvGrpSpPr>
            <p:nvPr/>
          </p:nvGrpSpPr>
          <p:grpSpPr bwMode="auto">
            <a:xfrm>
              <a:off x="3501" y="2317"/>
              <a:ext cx="172" cy="258"/>
              <a:chOff x="3259" y="3432"/>
              <a:chExt cx="213" cy="340"/>
            </a:xfrm>
          </p:grpSpPr>
          <p:sp>
            <p:nvSpPr>
              <p:cNvPr id="614" name="Line 198"/>
              <p:cNvSpPr>
                <a:spLocks noChangeShapeType="1"/>
              </p:cNvSpPr>
              <p:nvPr/>
            </p:nvSpPr>
            <p:spPr bwMode="auto">
              <a:xfrm flipH="1">
                <a:off x="3259" y="3432"/>
                <a:ext cx="115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" name="Line 199"/>
              <p:cNvSpPr>
                <a:spLocks noChangeShapeType="1"/>
              </p:cNvSpPr>
              <p:nvPr/>
            </p:nvSpPr>
            <p:spPr bwMode="auto">
              <a:xfrm>
                <a:off x="3374" y="3432"/>
                <a:ext cx="98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1" name="Group 200"/>
            <p:cNvGrpSpPr>
              <a:grpSpLocks/>
            </p:cNvGrpSpPr>
            <p:nvPr/>
          </p:nvGrpSpPr>
          <p:grpSpPr bwMode="auto">
            <a:xfrm>
              <a:off x="4317" y="2317"/>
              <a:ext cx="172" cy="258"/>
              <a:chOff x="3259" y="3432"/>
              <a:chExt cx="213" cy="340"/>
            </a:xfrm>
          </p:grpSpPr>
          <p:sp>
            <p:nvSpPr>
              <p:cNvPr id="612" name="Line 201"/>
              <p:cNvSpPr>
                <a:spLocks noChangeShapeType="1"/>
              </p:cNvSpPr>
              <p:nvPr/>
            </p:nvSpPr>
            <p:spPr bwMode="auto">
              <a:xfrm flipH="1">
                <a:off x="3259" y="3432"/>
                <a:ext cx="115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" name="Line 202"/>
              <p:cNvSpPr>
                <a:spLocks noChangeShapeType="1"/>
              </p:cNvSpPr>
              <p:nvPr/>
            </p:nvSpPr>
            <p:spPr bwMode="auto">
              <a:xfrm>
                <a:off x="3374" y="3432"/>
                <a:ext cx="98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37" name="Group 218"/>
          <p:cNvGrpSpPr>
            <a:grpSpLocks/>
          </p:cNvGrpSpPr>
          <p:nvPr/>
        </p:nvGrpSpPr>
        <p:grpSpPr bwMode="auto">
          <a:xfrm>
            <a:off x="6176963" y="4003901"/>
            <a:ext cx="2662237" cy="1406299"/>
            <a:chOff x="3243" y="2004"/>
            <a:chExt cx="1677" cy="975"/>
          </a:xfrm>
        </p:grpSpPr>
        <p:sp>
          <p:nvSpPr>
            <p:cNvPr id="638" name="Oval 207"/>
            <p:cNvSpPr>
              <a:spLocks noChangeArrowheads="1"/>
            </p:cNvSpPr>
            <p:nvPr/>
          </p:nvSpPr>
          <p:spPr bwMode="auto">
            <a:xfrm>
              <a:off x="3243" y="2019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9" name="Oval 208"/>
            <p:cNvSpPr>
              <a:spLocks noChangeArrowheads="1"/>
            </p:cNvSpPr>
            <p:nvPr/>
          </p:nvSpPr>
          <p:spPr bwMode="auto">
            <a:xfrm>
              <a:off x="4862" y="2004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0" name="Oval 209"/>
            <p:cNvSpPr>
              <a:spLocks noChangeArrowheads="1"/>
            </p:cNvSpPr>
            <p:nvPr/>
          </p:nvSpPr>
          <p:spPr bwMode="auto">
            <a:xfrm>
              <a:off x="4617" y="2677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1" name="Oval 210"/>
            <p:cNvSpPr>
              <a:spLocks noChangeArrowheads="1"/>
            </p:cNvSpPr>
            <p:nvPr/>
          </p:nvSpPr>
          <p:spPr bwMode="auto">
            <a:xfrm>
              <a:off x="3982" y="2380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" name="Oval 211"/>
            <p:cNvSpPr>
              <a:spLocks noChangeArrowheads="1"/>
            </p:cNvSpPr>
            <p:nvPr/>
          </p:nvSpPr>
          <p:spPr bwMode="auto">
            <a:xfrm>
              <a:off x="3415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" name="Oval 212"/>
            <p:cNvSpPr>
              <a:spLocks noChangeArrowheads="1"/>
            </p:cNvSpPr>
            <p:nvPr/>
          </p:nvSpPr>
          <p:spPr bwMode="auto">
            <a:xfrm>
              <a:off x="4161" y="2379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" name="Oval 213"/>
            <p:cNvSpPr>
              <a:spLocks noChangeArrowheads="1"/>
            </p:cNvSpPr>
            <p:nvPr/>
          </p:nvSpPr>
          <p:spPr bwMode="auto">
            <a:xfrm>
              <a:off x="3583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" name="Oval 214"/>
            <p:cNvSpPr>
              <a:spLocks noChangeArrowheads="1"/>
            </p:cNvSpPr>
            <p:nvPr/>
          </p:nvSpPr>
          <p:spPr bwMode="auto">
            <a:xfrm>
              <a:off x="3736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" name="Oval 215"/>
            <p:cNvSpPr>
              <a:spLocks noChangeArrowheads="1"/>
            </p:cNvSpPr>
            <p:nvPr/>
          </p:nvSpPr>
          <p:spPr bwMode="auto">
            <a:xfrm>
              <a:off x="3904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7" name="Oval 216"/>
            <p:cNvSpPr>
              <a:spLocks noChangeArrowheads="1"/>
            </p:cNvSpPr>
            <p:nvPr/>
          </p:nvSpPr>
          <p:spPr bwMode="auto">
            <a:xfrm>
              <a:off x="4235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8" name="Oval 217"/>
            <p:cNvSpPr>
              <a:spLocks noChangeArrowheads="1"/>
            </p:cNvSpPr>
            <p:nvPr/>
          </p:nvSpPr>
          <p:spPr bwMode="auto">
            <a:xfrm>
              <a:off x="4403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49" name="TextBox 648"/>
          <p:cNvSpPr txBox="1"/>
          <p:nvPr/>
        </p:nvSpPr>
        <p:spPr>
          <a:xfrm>
            <a:off x="6781800" y="5638800"/>
            <a:ext cx="16494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Majority vote </a:t>
            </a:r>
          </a:p>
          <a:p>
            <a:pPr algn="ctr"/>
            <a:r>
              <a:rPr lang="en-US" sz="2000" dirty="0" smtClean="0"/>
              <a:t>at each leaf</a:t>
            </a:r>
            <a:endParaRPr lang="en-US" sz="2000" dirty="0"/>
          </a:p>
        </p:txBody>
      </p:sp>
      <p:sp>
        <p:nvSpPr>
          <p:cNvPr id="361" name="TextBox 360"/>
          <p:cNvSpPr txBox="1"/>
          <p:nvPr/>
        </p:nvSpPr>
        <p:spPr>
          <a:xfrm>
            <a:off x="5900058" y="2894894"/>
            <a:ext cx="514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Symbol" pitchFamily="18" charset="2"/>
              </a:rPr>
              <a:t>D</a:t>
            </a:r>
            <a:r>
              <a:rPr lang="en-US" sz="2800" b="1" baseline="-25000" dirty="0" err="1" smtClean="0"/>
              <a:t>x</a:t>
            </a:r>
            <a:endParaRPr lang="en-US" sz="2800" b="1" baseline="-25000" dirty="0"/>
          </a:p>
        </p:txBody>
      </p:sp>
      <p:cxnSp>
        <p:nvCxnSpPr>
          <p:cNvPr id="362" name="Straight Arrow Connector 361"/>
          <p:cNvCxnSpPr/>
          <p:nvPr/>
        </p:nvCxnSpPr>
        <p:spPr>
          <a:xfrm rot="5400000">
            <a:off x="5654732" y="3184468"/>
            <a:ext cx="577736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Arrow Connector 364"/>
          <p:cNvCxnSpPr/>
          <p:nvPr/>
        </p:nvCxnSpPr>
        <p:spPr>
          <a:xfrm rot="16200000" flipH="1">
            <a:off x="3048000" y="2514600"/>
            <a:ext cx="914400" cy="91440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Arrow Connector 365"/>
          <p:cNvCxnSpPr/>
          <p:nvPr/>
        </p:nvCxnSpPr>
        <p:spPr>
          <a:xfrm rot="16200000" flipH="1">
            <a:off x="3771900" y="2628900"/>
            <a:ext cx="1676400" cy="68580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Histogram Classifier </a:t>
            </a:r>
            <a:r>
              <a:rPr lang="en-US" b="1" dirty="0" err="1" smtClean="0">
                <a:solidFill>
                  <a:srgbClr val="C00000"/>
                </a:solidFill>
              </a:rPr>
              <a:t>vs</a:t>
            </a:r>
            <a:r>
              <a:rPr lang="en-US" b="1" dirty="0" smtClean="0">
                <a:solidFill>
                  <a:srgbClr val="C00000"/>
                </a:solidFill>
              </a:rPr>
              <a:t> Decision Trees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81</a:t>
            </a:fld>
            <a:endParaRPr lang="en-US"/>
          </a:p>
        </p:txBody>
      </p:sp>
      <p:pic>
        <p:nvPicPr>
          <p:cNvPr id="5" name="Picture 6" descr="c2"/>
          <p:cNvPicPr>
            <a:picLocks noChangeAspect="1" noChangeArrowheads="1"/>
          </p:cNvPicPr>
          <p:nvPr/>
        </p:nvPicPr>
        <p:blipFill>
          <a:blip r:embed="rId2" cstate="print"/>
          <a:srcRect l="17134" r="7422"/>
          <a:stretch>
            <a:fillRect/>
          </a:stretch>
        </p:blipFill>
        <p:spPr bwMode="auto">
          <a:xfrm>
            <a:off x="809625" y="1720850"/>
            <a:ext cx="2360613" cy="2346325"/>
          </a:xfrm>
          <a:prstGeom prst="rect">
            <a:avLst/>
          </a:prstGeom>
          <a:noFill/>
        </p:spPr>
      </p:pic>
      <p:pic>
        <p:nvPicPr>
          <p:cNvPr id="6" name="Picture 7" descr="c3"/>
          <p:cNvPicPr>
            <a:picLocks noChangeAspect="1" noChangeArrowheads="1"/>
          </p:cNvPicPr>
          <p:nvPr/>
        </p:nvPicPr>
        <p:blipFill>
          <a:blip r:embed="rId3" cstate="print"/>
          <a:srcRect l="17735"/>
          <a:stretch>
            <a:fillRect/>
          </a:stretch>
        </p:blipFill>
        <p:spPr bwMode="auto">
          <a:xfrm>
            <a:off x="3538538" y="1751013"/>
            <a:ext cx="2568575" cy="2341562"/>
          </a:xfrm>
          <a:prstGeom prst="rect">
            <a:avLst/>
          </a:prstGeom>
          <a:noFill/>
        </p:spPr>
      </p:pic>
      <p:pic>
        <p:nvPicPr>
          <p:cNvPr id="7" name="Picture 8" descr="c5"/>
          <p:cNvPicPr>
            <a:picLocks noChangeAspect="1" noChangeArrowheads="1"/>
          </p:cNvPicPr>
          <p:nvPr/>
        </p:nvPicPr>
        <p:blipFill>
          <a:blip r:embed="rId4" cstate="print"/>
          <a:srcRect l="18282" r="16103"/>
          <a:stretch>
            <a:fillRect/>
          </a:stretch>
        </p:blipFill>
        <p:spPr bwMode="auto">
          <a:xfrm>
            <a:off x="6300788" y="1765300"/>
            <a:ext cx="2081212" cy="2378075"/>
          </a:xfrm>
          <a:prstGeom prst="rect">
            <a:avLst/>
          </a:prstGeom>
          <a:noFill/>
        </p:spPr>
      </p:pic>
      <p:pic>
        <p:nvPicPr>
          <p:cNvPr id="8" name="Picture 9" descr="c4"/>
          <p:cNvPicPr>
            <a:picLocks noChangeAspect="1" noChangeArrowheads="1"/>
          </p:cNvPicPr>
          <p:nvPr/>
        </p:nvPicPr>
        <p:blipFill>
          <a:blip r:embed="rId5" cstate="print"/>
          <a:srcRect l="18895" b="6543"/>
          <a:stretch>
            <a:fillRect/>
          </a:stretch>
        </p:blipFill>
        <p:spPr bwMode="auto">
          <a:xfrm>
            <a:off x="3513138" y="4392613"/>
            <a:ext cx="2587625" cy="2236787"/>
          </a:xfrm>
          <a:prstGeom prst="rect">
            <a:avLst/>
          </a:prstGeom>
          <a:noFill/>
        </p:spPr>
      </p:pic>
      <p:pic>
        <p:nvPicPr>
          <p:cNvPr id="9" name="Picture 11" descr="c6"/>
          <p:cNvPicPr>
            <a:picLocks noChangeAspect="1" noChangeArrowheads="1"/>
          </p:cNvPicPr>
          <p:nvPr/>
        </p:nvPicPr>
        <p:blipFill>
          <a:blip r:embed="rId6" cstate="print"/>
          <a:srcRect l="18282" r="16103" b="7988"/>
          <a:stretch>
            <a:fillRect/>
          </a:stretch>
        </p:blipFill>
        <p:spPr bwMode="auto">
          <a:xfrm>
            <a:off x="6300788" y="4386263"/>
            <a:ext cx="2079625" cy="2187575"/>
          </a:xfrm>
          <a:prstGeom prst="rect">
            <a:avLst/>
          </a:prstGeom>
          <a:noFill/>
        </p:spPr>
      </p:pic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809625" y="1446213"/>
            <a:ext cx="19495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Ideal </a:t>
            </a:r>
            <a:r>
              <a:rPr lang="en-US" sz="2400" dirty="0" smtClean="0"/>
              <a:t>classifier</a:t>
            </a:r>
            <a:endParaRPr lang="en-US" sz="2400" dirty="0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13138" y="1446213"/>
            <a:ext cx="1825308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/>
              <a:t>Decision tree</a:t>
            </a:r>
            <a:endParaRPr lang="en-US" sz="2400" dirty="0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623050" y="1446213"/>
            <a:ext cx="14334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histogram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962025" y="4810125"/>
            <a:ext cx="193354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256 cells in</a:t>
            </a:r>
          </a:p>
          <a:p>
            <a:r>
              <a:rPr lang="en-US" sz="2400"/>
              <a:t>each partition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Application to Image Coding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82</a:t>
            </a:fld>
            <a:endParaRPr lang="en-US"/>
          </a:p>
        </p:txBody>
      </p:sp>
      <p:pic>
        <p:nvPicPr>
          <p:cNvPr id="5" name="Picture 7" descr="r4"/>
          <p:cNvPicPr>
            <a:picLocks noChangeAspect="1" noChangeArrowheads="1"/>
          </p:cNvPicPr>
          <p:nvPr/>
        </p:nvPicPr>
        <p:blipFill>
          <a:blip r:embed="rId2" cstate="print"/>
          <a:srcRect l="18454" r="13579"/>
          <a:stretch>
            <a:fillRect/>
          </a:stretch>
        </p:blipFill>
        <p:spPr bwMode="auto">
          <a:xfrm>
            <a:off x="286162" y="1241436"/>
            <a:ext cx="2761838" cy="3048000"/>
          </a:xfrm>
          <a:prstGeom prst="rect">
            <a:avLst/>
          </a:prstGeom>
          <a:noFill/>
        </p:spPr>
      </p:pic>
      <p:pic>
        <p:nvPicPr>
          <p:cNvPr id="7" name="Picture 6" descr="r3"/>
          <p:cNvPicPr>
            <a:picLocks noChangeAspect="1" noChangeArrowheads="1"/>
          </p:cNvPicPr>
          <p:nvPr/>
        </p:nvPicPr>
        <p:blipFill>
          <a:blip r:embed="rId3" cstate="print"/>
          <a:srcRect l="20576" r="15398" b="11632"/>
          <a:stretch>
            <a:fillRect/>
          </a:stretch>
        </p:blipFill>
        <p:spPr bwMode="auto">
          <a:xfrm>
            <a:off x="3392633" y="3929744"/>
            <a:ext cx="2703367" cy="2798763"/>
          </a:xfrm>
          <a:prstGeom prst="rect">
            <a:avLst/>
          </a:prstGeom>
          <a:noFill/>
        </p:spPr>
      </p:pic>
      <p:pic>
        <p:nvPicPr>
          <p:cNvPr id="8" name="Picture 8" descr="r5"/>
          <p:cNvPicPr>
            <a:picLocks noChangeAspect="1" noChangeArrowheads="1"/>
          </p:cNvPicPr>
          <p:nvPr/>
        </p:nvPicPr>
        <p:blipFill>
          <a:blip r:embed="rId4" cstate="print">
            <a:lum bright="12000"/>
          </a:blip>
          <a:srcRect l="18423" r="16315"/>
          <a:stretch>
            <a:fillRect/>
          </a:stretch>
        </p:blipFill>
        <p:spPr bwMode="auto">
          <a:xfrm>
            <a:off x="6136829" y="1227601"/>
            <a:ext cx="2702371" cy="3104911"/>
          </a:xfrm>
          <a:prstGeom prst="rect">
            <a:avLst/>
          </a:prstGeom>
          <a:noFill/>
        </p:spPr>
      </p:pic>
      <p:pic>
        <p:nvPicPr>
          <p:cNvPr id="9" name="Picture 9" descr="r6"/>
          <p:cNvPicPr>
            <a:picLocks noChangeAspect="1" noChangeArrowheads="1"/>
          </p:cNvPicPr>
          <p:nvPr/>
        </p:nvPicPr>
        <p:blipFill>
          <a:blip r:embed="rId5" cstate="print">
            <a:lum bright="12000"/>
          </a:blip>
          <a:srcRect l="16791" t="6528" r="14684" b="7797"/>
          <a:stretch>
            <a:fillRect/>
          </a:stretch>
        </p:blipFill>
        <p:spPr bwMode="auto">
          <a:xfrm>
            <a:off x="6038089" y="4133170"/>
            <a:ext cx="2877311" cy="2697480"/>
          </a:xfrm>
          <a:prstGeom prst="rect">
            <a:avLst/>
          </a:prstGeom>
          <a:noFill/>
        </p:spPr>
      </p:pic>
      <p:pic>
        <p:nvPicPr>
          <p:cNvPr id="6" name="Picture 5" descr="up1"/>
          <p:cNvPicPr>
            <a:picLocks noChangeAspect="1" noChangeArrowheads="1"/>
          </p:cNvPicPr>
          <p:nvPr/>
        </p:nvPicPr>
        <p:blipFill>
          <a:blip r:embed="rId6" cstate="print"/>
          <a:srcRect l="19983" r="16234" b="6354"/>
          <a:stretch>
            <a:fillRect/>
          </a:stretch>
        </p:blipFill>
        <p:spPr bwMode="auto">
          <a:xfrm>
            <a:off x="3414852" y="1246197"/>
            <a:ext cx="2604948" cy="2868603"/>
          </a:xfrm>
          <a:prstGeom prst="rect">
            <a:avLst/>
          </a:prstGeom>
          <a:noFill/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867994" y="4702314"/>
            <a:ext cx="164660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/>
              <a:t>1024 cells in </a:t>
            </a:r>
            <a:endParaRPr lang="en-US" sz="2000" dirty="0" smtClean="0"/>
          </a:p>
          <a:p>
            <a:pPr algn="ctr"/>
            <a:r>
              <a:rPr lang="en-US" sz="2000" dirty="0" smtClean="0"/>
              <a:t>each </a:t>
            </a:r>
            <a:r>
              <a:rPr lang="en-US" sz="2000" dirty="0"/>
              <a:t>partition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83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 l="9531"/>
          <a:stretch>
            <a:fillRect/>
          </a:stretch>
        </p:blipFill>
        <p:spPr bwMode="auto">
          <a:xfrm>
            <a:off x="114300" y="1787525"/>
            <a:ext cx="4460875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2188" y="1858963"/>
            <a:ext cx="43561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020763" y="5089525"/>
            <a:ext cx="2449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JPEG </a:t>
            </a:r>
            <a:r>
              <a:rPr lang="en-US" sz="2400" dirty="0" smtClean="0"/>
              <a:t>     0.125 </a:t>
            </a:r>
            <a:r>
              <a:rPr lang="en-US" sz="2400" dirty="0" err="1"/>
              <a:t>bpp</a:t>
            </a:r>
            <a:endParaRPr lang="en-US" sz="2400" dirty="0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5343525" y="5089525"/>
            <a:ext cx="28645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JPEG 2000  0.125 bpp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28650" y="5475288"/>
            <a:ext cx="33782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non-adaptive partitioning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5491163" y="5516563"/>
            <a:ext cx="27980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adaptive partitioning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34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Application to Image Coding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600" dirty="0"/>
              <a:t>Decision trees are one of the most popular data mining tools</a:t>
            </a:r>
          </a:p>
          <a:p>
            <a:pPr lvl="1">
              <a:buFontTx/>
              <a:buChar char="•"/>
            </a:pPr>
            <a:r>
              <a:rPr lang="en-US" sz="2200" dirty="0" smtClean="0"/>
              <a:t>Simplicity of design</a:t>
            </a:r>
          </a:p>
          <a:p>
            <a:pPr lvl="1">
              <a:buFontTx/>
              <a:buChar char="•"/>
            </a:pPr>
            <a:r>
              <a:rPr lang="en-US" sz="2200" dirty="0" smtClean="0"/>
              <a:t>Interpretability</a:t>
            </a:r>
          </a:p>
          <a:p>
            <a:pPr lvl="1">
              <a:buFontTx/>
              <a:buChar char="•"/>
            </a:pPr>
            <a:r>
              <a:rPr lang="en-US" sz="2200" dirty="0" smtClean="0"/>
              <a:t>Ease of implementation</a:t>
            </a:r>
          </a:p>
          <a:p>
            <a:pPr lvl="1">
              <a:buFontTx/>
              <a:buChar char="•"/>
            </a:pPr>
            <a:r>
              <a:rPr lang="en-US" sz="2200" dirty="0" smtClean="0"/>
              <a:t>Good performance in practice (for small dimensions)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Information gain to select attributes (ID3, C4.5,…)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Can be used for classification, regression and density estimation too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Decision </a:t>
            </a:r>
            <a:r>
              <a:rPr lang="en-US" sz="2400" dirty="0"/>
              <a:t>trees will </a:t>
            </a:r>
            <a:r>
              <a:rPr lang="en-US" sz="2400" dirty="0" err="1"/>
              <a:t>overfit</a:t>
            </a:r>
            <a:r>
              <a:rPr lang="en-US" sz="2400" dirty="0"/>
              <a:t>!!!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Must </a:t>
            </a:r>
            <a:r>
              <a:rPr lang="en-US" sz="2000" dirty="0"/>
              <a:t>use tricks to find “simple trees”, e.g.,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Pre-Pruning: Fixed depth/Fixed number of leaves</a:t>
            </a:r>
            <a:endParaRPr lang="en-US" sz="1800" dirty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Post-Pruning: Chi-square test of independence</a:t>
            </a:r>
            <a:endParaRPr lang="en-US" sz="1800" dirty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Complexity Penalized/MDL model selection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Trees - </a:t>
            </a:r>
            <a:r>
              <a:rPr lang="en-US" b="1" dirty="0" err="1" smtClean="0">
                <a:solidFill>
                  <a:srgbClr val="C00000"/>
                </a:solidFill>
              </a:rPr>
              <a:t>Overfitting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One training example per leaf – </a:t>
            </a:r>
            <a:r>
              <a:rPr lang="en-US" sz="2400" dirty="0" err="1" smtClean="0"/>
              <a:t>overfits</a:t>
            </a:r>
            <a:r>
              <a:rPr lang="en-US" sz="2400" dirty="0" smtClean="0"/>
              <a:t>, need compact/pruned decision tree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85</a:t>
            </a:fld>
            <a:endParaRPr lang="en-US"/>
          </a:p>
        </p:txBody>
      </p:sp>
      <p:pic>
        <p:nvPicPr>
          <p:cNvPr id="5" name="Picture 3" descr="tre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93161"/>
            <a:ext cx="4156075" cy="3012325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228600" y="573677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8600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9600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33398" y="573677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62000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38200" y="574765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088572" y="574765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49828" y="573677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54626" y="573677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915884" y="574765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177142" y="5747658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121230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317172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654630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817914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198914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351314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710542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884714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243944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439886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777344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940628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267200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362200" y="573677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666998" y="53013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906486" y="531222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167742" y="531222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428998" y="53013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712028" y="53013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984168" y="531222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245426" y="531222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/>
          <p:cNvGrpSpPr/>
          <p:nvPr/>
        </p:nvGrpSpPr>
        <p:grpSpPr>
          <a:xfrm>
            <a:off x="4898570" y="2788390"/>
            <a:ext cx="4173582" cy="3458423"/>
            <a:chOff x="4898570" y="2788390"/>
            <a:chExt cx="4173582" cy="3458423"/>
          </a:xfrm>
        </p:grpSpPr>
        <p:pic>
          <p:nvPicPr>
            <p:cNvPr id="6" name="Picture 5" descr="tre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03788" y="2788390"/>
              <a:ext cx="4164012" cy="3017097"/>
            </a:xfrm>
            <a:prstGeom prst="rect">
              <a:avLst/>
            </a:prstGeom>
            <a:noFill/>
          </p:spPr>
        </p:pic>
        <p:sp>
          <p:nvSpPr>
            <p:cNvPr id="39" name="Oval 38"/>
            <p:cNvSpPr/>
            <p:nvPr/>
          </p:nvSpPr>
          <p:spPr>
            <a:xfrm>
              <a:off x="4898570" y="573677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203368" y="573677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508170" y="5747656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5758542" y="5747658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019798" y="573677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6324596" y="5736772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6585854" y="5747656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847112" y="5747658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5856514" y="3418114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7021284" y="499654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7380512" y="4996542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7739742" y="4474028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8534400" y="3962400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7032170" y="573677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7347854" y="5301342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7641770" y="5312226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7892142" y="5312228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8153398" y="5301342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8458196" y="530134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8719454" y="5312226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8980712" y="5312228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4942473" y="5943600"/>
              <a:ext cx="4079827" cy="303213"/>
              <a:chOff x="249917" y="6002337"/>
              <a:chExt cx="5511800" cy="303213"/>
            </a:xfrm>
          </p:grpSpPr>
          <p:sp>
            <p:nvSpPr>
              <p:cNvPr id="71" name="Line 6"/>
              <p:cNvSpPr>
                <a:spLocks noChangeShapeType="1"/>
              </p:cNvSpPr>
              <p:nvPr/>
            </p:nvSpPr>
            <p:spPr bwMode="auto">
              <a:xfrm flipV="1">
                <a:off x="264139" y="6154737"/>
                <a:ext cx="5456102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Line 7"/>
              <p:cNvSpPr>
                <a:spLocks noChangeShapeType="1"/>
              </p:cNvSpPr>
              <p:nvPr/>
            </p:nvSpPr>
            <p:spPr bwMode="auto">
              <a:xfrm>
                <a:off x="249917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Line 8"/>
              <p:cNvSpPr>
                <a:spLocks noChangeShapeType="1"/>
              </p:cNvSpPr>
              <p:nvPr/>
            </p:nvSpPr>
            <p:spPr bwMode="auto">
              <a:xfrm>
                <a:off x="3005817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Line 9"/>
              <p:cNvSpPr>
                <a:spLocks noChangeShapeType="1"/>
              </p:cNvSpPr>
              <p:nvPr/>
            </p:nvSpPr>
            <p:spPr bwMode="auto">
              <a:xfrm>
                <a:off x="3348718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Line 10"/>
              <p:cNvSpPr>
                <a:spLocks noChangeShapeType="1"/>
              </p:cNvSpPr>
              <p:nvPr/>
            </p:nvSpPr>
            <p:spPr bwMode="auto">
              <a:xfrm>
                <a:off x="3691617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Line 11"/>
              <p:cNvSpPr>
                <a:spLocks noChangeShapeType="1"/>
              </p:cNvSpPr>
              <p:nvPr/>
            </p:nvSpPr>
            <p:spPr bwMode="auto">
              <a:xfrm>
                <a:off x="4352017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Line 12"/>
              <p:cNvSpPr>
                <a:spLocks noChangeShapeType="1"/>
              </p:cNvSpPr>
              <p:nvPr/>
            </p:nvSpPr>
            <p:spPr bwMode="auto">
              <a:xfrm>
                <a:off x="5761717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9" name="Group 14"/>
          <p:cNvGrpSpPr>
            <a:grpSpLocks/>
          </p:cNvGrpSpPr>
          <p:nvPr/>
        </p:nvGrpSpPr>
        <p:grpSpPr bwMode="auto">
          <a:xfrm>
            <a:off x="478970" y="5943600"/>
            <a:ext cx="3621024" cy="303213"/>
            <a:chOff x="1204" y="2766"/>
            <a:chExt cx="3024" cy="191"/>
          </a:xfrm>
        </p:grpSpPr>
        <p:sp>
          <p:nvSpPr>
            <p:cNvPr id="81" name="Line 15"/>
            <p:cNvSpPr>
              <a:spLocks noChangeShapeType="1"/>
            </p:cNvSpPr>
            <p:nvPr/>
          </p:nvSpPr>
          <p:spPr bwMode="auto">
            <a:xfrm>
              <a:off x="1204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16"/>
            <p:cNvSpPr>
              <a:spLocks noChangeShapeType="1"/>
            </p:cNvSpPr>
            <p:nvPr/>
          </p:nvSpPr>
          <p:spPr bwMode="auto">
            <a:xfrm>
              <a:off x="1436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17"/>
            <p:cNvSpPr>
              <a:spLocks noChangeShapeType="1"/>
            </p:cNvSpPr>
            <p:nvPr/>
          </p:nvSpPr>
          <p:spPr bwMode="auto">
            <a:xfrm>
              <a:off x="1660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18"/>
            <p:cNvSpPr>
              <a:spLocks noChangeShapeType="1"/>
            </p:cNvSpPr>
            <p:nvPr/>
          </p:nvSpPr>
          <p:spPr bwMode="auto">
            <a:xfrm>
              <a:off x="1844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Line 19"/>
            <p:cNvSpPr>
              <a:spLocks noChangeShapeType="1"/>
            </p:cNvSpPr>
            <p:nvPr/>
          </p:nvSpPr>
          <p:spPr bwMode="auto">
            <a:xfrm>
              <a:off x="2060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20"/>
            <p:cNvSpPr>
              <a:spLocks noChangeShapeType="1"/>
            </p:cNvSpPr>
            <p:nvPr/>
          </p:nvSpPr>
          <p:spPr bwMode="auto">
            <a:xfrm>
              <a:off x="2292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21"/>
            <p:cNvSpPr>
              <a:spLocks noChangeShapeType="1"/>
            </p:cNvSpPr>
            <p:nvPr/>
          </p:nvSpPr>
          <p:spPr bwMode="auto">
            <a:xfrm>
              <a:off x="2516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22"/>
            <p:cNvSpPr>
              <a:spLocks noChangeShapeType="1"/>
            </p:cNvSpPr>
            <p:nvPr/>
          </p:nvSpPr>
          <p:spPr bwMode="auto">
            <a:xfrm>
              <a:off x="3364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23"/>
            <p:cNvSpPr>
              <a:spLocks noChangeShapeType="1"/>
            </p:cNvSpPr>
            <p:nvPr/>
          </p:nvSpPr>
          <p:spPr bwMode="auto">
            <a:xfrm>
              <a:off x="3780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24"/>
            <p:cNvSpPr>
              <a:spLocks noChangeShapeType="1"/>
            </p:cNvSpPr>
            <p:nvPr/>
          </p:nvSpPr>
          <p:spPr bwMode="auto">
            <a:xfrm>
              <a:off x="4004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25"/>
            <p:cNvSpPr>
              <a:spLocks noChangeShapeType="1"/>
            </p:cNvSpPr>
            <p:nvPr/>
          </p:nvSpPr>
          <p:spPr bwMode="auto">
            <a:xfrm>
              <a:off x="4228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261258" y="5943600"/>
            <a:ext cx="4079827" cy="303213"/>
            <a:chOff x="249917" y="6002337"/>
            <a:chExt cx="5511800" cy="303213"/>
          </a:xfrm>
        </p:grpSpPr>
        <p:sp>
          <p:nvSpPr>
            <p:cNvPr id="95" name="Line 6"/>
            <p:cNvSpPr>
              <a:spLocks noChangeShapeType="1"/>
            </p:cNvSpPr>
            <p:nvPr/>
          </p:nvSpPr>
          <p:spPr bwMode="auto">
            <a:xfrm flipV="1">
              <a:off x="264139" y="6154737"/>
              <a:ext cx="54561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7"/>
            <p:cNvSpPr>
              <a:spLocks noChangeShapeType="1"/>
            </p:cNvSpPr>
            <p:nvPr/>
          </p:nvSpPr>
          <p:spPr bwMode="auto">
            <a:xfrm>
              <a:off x="2499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8"/>
            <p:cNvSpPr>
              <a:spLocks noChangeShapeType="1"/>
            </p:cNvSpPr>
            <p:nvPr/>
          </p:nvSpPr>
          <p:spPr bwMode="auto">
            <a:xfrm>
              <a:off x="30058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Line 9"/>
            <p:cNvSpPr>
              <a:spLocks noChangeShapeType="1"/>
            </p:cNvSpPr>
            <p:nvPr/>
          </p:nvSpPr>
          <p:spPr bwMode="auto">
            <a:xfrm>
              <a:off x="3348718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10"/>
            <p:cNvSpPr>
              <a:spLocks noChangeShapeType="1"/>
            </p:cNvSpPr>
            <p:nvPr/>
          </p:nvSpPr>
          <p:spPr bwMode="auto">
            <a:xfrm>
              <a:off x="3706324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11"/>
            <p:cNvSpPr>
              <a:spLocks noChangeShapeType="1"/>
            </p:cNvSpPr>
            <p:nvPr/>
          </p:nvSpPr>
          <p:spPr bwMode="auto">
            <a:xfrm>
              <a:off x="43520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Line 12"/>
            <p:cNvSpPr>
              <a:spLocks noChangeShapeType="1"/>
            </p:cNvSpPr>
            <p:nvPr/>
          </p:nvSpPr>
          <p:spPr bwMode="auto">
            <a:xfrm>
              <a:off x="5761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So far…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does a decision tree represent</a:t>
            </a:r>
          </a:p>
          <a:p>
            <a:r>
              <a:rPr lang="en-US" dirty="0" smtClean="0"/>
              <a:t>Given a decision tree, how do we assign label to a test point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Now …</a:t>
            </a:r>
          </a:p>
          <a:p>
            <a:pPr algn="ctr">
              <a:buNone/>
            </a:pPr>
            <a:endParaRPr lang="en-US" sz="2200" b="1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How do we learn a decision tree from training data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What is the decision on each leaf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>
            <a:off x="5181600" y="4191000"/>
            <a:ext cx="3886200" cy="2548354"/>
            <a:chOff x="5181600" y="4191000"/>
            <a:chExt cx="3886200" cy="2548354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1600" y="4191000"/>
              <a:ext cx="3790950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5210654" y="6400800"/>
              <a:ext cx="3857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Comic Sans MS" pitchFamily="66" charset="0"/>
                </a:rPr>
                <a:t>5 leaves =&gt; 9 bits to encode structure</a:t>
              </a:r>
              <a:endParaRPr lang="en-US" sz="1600" i="1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Criteria - MDL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524000"/>
            <a:ext cx="6620659" cy="50475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Penalize complex models based on their </a:t>
            </a:r>
            <a:r>
              <a:rPr lang="en-US" sz="2000" b="1" dirty="0" smtClean="0">
                <a:solidFill>
                  <a:srgbClr val="C00000"/>
                </a:solidFill>
              </a:rPr>
              <a:t>information content</a:t>
            </a:r>
            <a:r>
              <a:rPr lang="en-US" sz="20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b="1" dirty="0" smtClean="0">
                <a:solidFill>
                  <a:srgbClr val="C00000"/>
                </a:solidFill>
              </a:rPr>
              <a:t>MDL (Minimum Description Length)</a:t>
            </a:r>
          </a:p>
          <a:p>
            <a:endParaRPr lang="en-US" dirty="0" smtClean="0"/>
          </a:p>
          <a:p>
            <a:r>
              <a:rPr lang="en-US" dirty="0" smtClean="0"/>
              <a:t>Example: Binary Decision trees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r>
              <a:rPr lang="en-US" sz="1600" dirty="0" smtClean="0"/>
              <a:t>k leaves =&gt; 2k – 1 nodes  </a:t>
            </a:r>
          </a:p>
          <a:p>
            <a:endParaRPr lang="en-US" sz="1600" dirty="0" smtClean="0"/>
          </a:p>
          <a:p>
            <a:r>
              <a:rPr lang="en-US" sz="1600" dirty="0" smtClean="0"/>
              <a:t>  2k – 1 bits to encode tree structure </a:t>
            </a:r>
          </a:p>
          <a:p>
            <a:r>
              <a:rPr lang="en-US" sz="1600" dirty="0" smtClean="0"/>
              <a:t>  +   k bits to encode label of each leaf (0/1)</a:t>
            </a:r>
            <a:r>
              <a:rPr lang="en-US" dirty="0" smtClean="0"/>
              <a:t>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79051" y="2643054"/>
            <a:ext cx="29537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# bits needed to describe </a:t>
            </a:r>
            <a:r>
              <a:rPr lang="en-US" sz="2000" i="1" dirty="0" smtClean="0">
                <a:solidFill>
                  <a:srgbClr val="C00000"/>
                </a:solidFill>
              </a:rPr>
              <a:t>f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(description length)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7889" y="1905000"/>
            <a:ext cx="3871911" cy="73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Elbow Connector 7"/>
          <p:cNvCxnSpPr/>
          <p:nvPr/>
        </p:nvCxnSpPr>
        <p:spPr>
          <a:xfrm>
            <a:off x="5410200" y="2388078"/>
            <a:ext cx="609600" cy="457200"/>
          </a:xfrm>
          <a:prstGeom prst="bentConnector3">
            <a:avLst>
              <a:gd name="adj1" fmla="val -94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b="10434"/>
          <a:stretch>
            <a:fillRect/>
          </a:stretch>
        </p:blipFill>
        <p:spPr bwMode="auto">
          <a:xfrm>
            <a:off x="3581400" y="3424814"/>
            <a:ext cx="3352800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066800" y="4800600"/>
            <a:ext cx="2158175" cy="232333"/>
          </a:xfrm>
          <a:prstGeom prst="rect">
            <a:avLst/>
          </a:prstGeom>
          <a:noFill/>
          <a:ln/>
          <a:effectLst/>
        </p:spPr>
      </p:pic>
      <p:grpSp>
        <p:nvGrpSpPr>
          <p:cNvPr id="16" name="Group 15"/>
          <p:cNvGrpSpPr/>
          <p:nvPr/>
        </p:nvGrpSpPr>
        <p:grpSpPr>
          <a:xfrm>
            <a:off x="457200" y="3984170"/>
            <a:ext cx="3505200" cy="511630"/>
            <a:chOff x="457200" y="3984170"/>
            <a:chExt cx="3505200" cy="51163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 t="17021"/>
            <a:stretch>
              <a:fillRect/>
            </a:stretch>
          </p:blipFill>
          <p:spPr bwMode="auto">
            <a:xfrm>
              <a:off x="457200" y="4048125"/>
              <a:ext cx="3443654" cy="44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r="86364" b="10434"/>
            <a:stretch>
              <a:fillRect/>
            </a:stretch>
          </p:blipFill>
          <p:spPr bwMode="auto">
            <a:xfrm>
              <a:off x="3505200" y="3984170"/>
              <a:ext cx="457200" cy="457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TextBox 16"/>
          <p:cNvSpPr txBox="1"/>
          <p:nvPr/>
        </p:nvSpPr>
        <p:spPr>
          <a:xfrm>
            <a:off x="2057400" y="2362200"/>
            <a:ext cx="6096000" cy="286232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One feature, dyadic splits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Overall – how to handle continuous features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Line 99"/>
          <p:cNvSpPr>
            <a:spLocks noChangeShapeType="1"/>
          </p:cNvSpPr>
          <p:nvPr/>
        </p:nvSpPr>
        <p:spPr bwMode="auto">
          <a:xfrm flipV="1">
            <a:off x="7429500" y="3055938"/>
            <a:ext cx="0" cy="1189037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" name="Line 96"/>
          <p:cNvSpPr>
            <a:spLocks noChangeShapeType="1"/>
          </p:cNvSpPr>
          <p:nvPr/>
        </p:nvSpPr>
        <p:spPr bwMode="auto">
          <a:xfrm flipV="1">
            <a:off x="5943600" y="3048000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Local prediction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533400" y="53340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target function varies smoothly, we want to do local prediction based on a neighborhood (histogram bin size, kernel bandwidth, # nearest neighbors)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457200" y="1600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Last time: histogram, kernel density estimation, k-nearest neighbor classifier, kernel regression</a:t>
            </a:r>
            <a:endParaRPr lang="en-US" sz="2400" dirty="0"/>
          </a:p>
        </p:txBody>
      </p:sp>
      <p:grpSp>
        <p:nvGrpSpPr>
          <p:cNvPr id="115" name="Group 52"/>
          <p:cNvGrpSpPr>
            <a:grpSpLocks/>
          </p:cNvGrpSpPr>
          <p:nvPr/>
        </p:nvGrpSpPr>
        <p:grpSpPr bwMode="auto">
          <a:xfrm>
            <a:off x="215900" y="3200400"/>
            <a:ext cx="4165600" cy="1274763"/>
            <a:chOff x="112" y="4171"/>
            <a:chExt cx="2624" cy="803"/>
          </a:xfrm>
        </p:grpSpPr>
        <p:grpSp>
          <p:nvGrpSpPr>
            <p:cNvPr id="116" name="Group 53"/>
            <p:cNvGrpSpPr>
              <a:grpSpLocks/>
            </p:cNvGrpSpPr>
            <p:nvPr/>
          </p:nvGrpSpPr>
          <p:grpSpPr bwMode="auto">
            <a:xfrm>
              <a:off x="384" y="4171"/>
              <a:ext cx="2352" cy="693"/>
              <a:chOff x="384" y="2880"/>
              <a:chExt cx="2352" cy="693"/>
            </a:xfrm>
          </p:grpSpPr>
          <p:sp>
            <p:nvSpPr>
              <p:cNvPr id="123" name="Line 54"/>
              <p:cNvSpPr>
                <a:spLocks noChangeShapeType="1"/>
              </p:cNvSpPr>
              <p:nvPr/>
            </p:nvSpPr>
            <p:spPr bwMode="auto">
              <a:xfrm>
                <a:off x="384" y="3552"/>
                <a:ext cx="2352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5" name="Group 56"/>
              <p:cNvGrpSpPr>
                <a:grpSpLocks/>
              </p:cNvGrpSpPr>
              <p:nvPr/>
            </p:nvGrpSpPr>
            <p:grpSpPr bwMode="auto">
              <a:xfrm>
                <a:off x="432" y="3522"/>
                <a:ext cx="2193" cy="51"/>
                <a:chOff x="3216" y="4004"/>
                <a:chExt cx="2193" cy="51"/>
              </a:xfrm>
            </p:grpSpPr>
            <p:sp>
              <p:nvSpPr>
                <p:cNvPr id="143" name="Oval 57"/>
                <p:cNvSpPr>
                  <a:spLocks noChangeArrowheads="1"/>
                </p:cNvSpPr>
                <p:nvPr/>
              </p:nvSpPr>
              <p:spPr bwMode="auto">
                <a:xfrm>
                  <a:off x="32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" name="Oval 58"/>
                <p:cNvSpPr>
                  <a:spLocks noChangeArrowheads="1"/>
                </p:cNvSpPr>
                <p:nvPr/>
              </p:nvSpPr>
              <p:spPr bwMode="auto">
                <a:xfrm>
                  <a:off x="336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5" name="Oval 59"/>
                <p:cNvSpPr>
                  <a:spLocks noChangeArrowheads="1"/>
                </p:cNvSpPr>
                <p:nvPr/>
              </p:nvSpPr>
              <p:spPr bwMode="auto">
                <a:xfrm>
                  <a:off x="348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6" name="Oval 60"/>
                <p:cNvSpPr>
                  <a:spLocks noChangeArrowheads="1"/>
                </p:cNvSpPr>
                <p:nvPr/>
              </p:nvSpPr>
              <p:spPr bwMode="auto">
                <a:xfrm>
                  <a:off x="360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7" name="Oval 61"/>
                <p:cNvSpPr>
                  <a:spLocks noChangeArrowheads="1"/>
                </p:cNvSpPr>
                <p:nvPr/>
              </p:nvSpPr>
              <p:spPr bwMode="auto">
                <a:xfrm>
                  <a:off x="374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8" name="Oval 62"/>
                <p:cNvSpPr>
                  <a:spLocks noChangeArrowheads="1"/>
                </p:cNvSpPr>
                <p:nvPr/>
              </p:nvSpPr>
              <p:spPr bwMode="auto">
                <a:xfrm>
                  <a:off x="3911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Oval 63"/>
                <p:cNvSpPr>
                  <a:spLocks noChangeArrowheads="1"/>
                </p:cNvSpPr>
                <p:nvPr/>
              </p:nvSpPr>
              <p:spPr bwMode="auto">
                <a:xfrm>
                  <a:off x="402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0" name="Oval 64"/>
                <p:cNvSpPr>
                  <a:spLocks noChangeArrowheads="1"/>
                </p:cNvSpPr>
                <p:nvPr/>
              </p:nvSpPr>
              <p:spPr bwMode="auto">
                <a:xfrm>
                  <a:off x="417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1" name="Oval 65"/>
                <p:cNvSpPr>
                  <a:spLocks noChangeArrowheads="1"/>
                </p:cNvSpPr>
                <p:nvPr/>
              </p:nvSpPr>
              <p:spPr bwMode="auto">
                <a:xfrm>
                  <a:off x="44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2" name="Oval 66"/>
                <p:cNvSpPr>
                  <a:spLocks noChangeArrowheads="1"/>
                </p:cNvSpPr>
                <p:nvPr/>
              </p:nvSpPr>
              <p:spPr bwMode="auto">
                <a:xfrm>
                  <a:off x="456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3" name="Oval 67"/>
                <p:cNvSpPr>
                  <a:spLocks noChangeArrowheads="1"/>
                </p:cNvSpPr>
                <p:nvPr/>
              </p:nvSpPr>
              <p:spPr bwMode="auto">
                <a:xfrm>
                  <a:off x="465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4" name="Oval 68"/>
                <p:cNvSpPr>
                  <a:spLocks noChangeArrowheads="1"/>
                </p:cNvSpPr>
                <p:nvPr/>
              </p:nvSpPr>
              <p:spPr bwMode="auto">
                <a:xfrm>
                  <a:off x="480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5" name="Oval 69"/>
                <p:cNvSpPr>
                  <a:spLocks noChangeArrowheads="1"/>
                </p:cNvSpPr>
                <p:nvPr/>
              </p:nvSpPr>
              <p:spPr bwMode="auto">
                <a:xfrm>
                  <a:off x="489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6" name="Oval 70"/>
                <p:cNvSpPr>
                  <a:spLocks noChangeArrowheads="1"/>
                </p:cNvSpPr>
                <p:nvPr/>
              </p:nvSpPr>
              <p:spPr bwMode="auto">
                <a:xfrm>
                  <a:off x="518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7" name="Oval 71"/>
                <p:cNvSpPr>
                  <a:spLocks noChangeArrowheads="1"/>
                </p:cNvSpPr>
                <p:nvPr/>
              </p:nvSpPr>
              <p:spPr bwMode="auto">
                <a:xfrm>
                  <a:off x="5088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" name="Oval 72"/>
                <p:cNvSpPr>
                  <a:spLocks noChangeArrowheads="1"/>
                </p:cNvSpPr>
                <p:nvPr/>
              </p:nvSpPr>
              <p:spPr bwMode="auto">
                <a:xfrm>
                  <a:off x="5361" y="4004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6" name="Group 73"/>
              <p:cNvGrpSpPr>
                <a:grpSpLocks/>
              </p:cNvGrpSpPr>
              <p:nvPr/>
            </p:nvGrpSpPr>
            <p:grpSpPr bwMode="auto">
              <a:xfrm>
                <a:off x="432" y="2880"/>
                <a:ext cx="2193" cy="432"/>
                <a:chOff x="432" y="2880"/>
                <a:chExt cx="2193" cy="432"/>
              </a:xfrm>
            </p:grpSpPr>
            <p:sp>
              <p:nvSpPr>
                <p:cNvPr id="127" name="Oval 74"/>
                <p:cNvSpPr>
                  <a:spLocks noChangeArrowheads="1"/>
                </p:cNvSpPr>
                <p:nvPr/>
              </p:nvSpPr>
              <p:spPr bwMode="auto">
                <a:xfrm>
                  <a:off x="432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8" name="Oval 75"/>
                <p:cNvSpPr>
                  <a:spLocks noChangeArrowheads="1"/>
                </p:cNvSpPr>
                <p:nvPr/>
              </p:nvSpPr>
              <p:spPr bwMode="auto">
                <a:xfrm>
                  <a:off x="576" y="3072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9" name="Oval 76"/>
                <p:cNvSpPr>
                  <a:spLocks noChangeArrowheads="1"/>
                </p:cNvSpPr>
                <p:nvPr/>
              </p:nvSpPr>
              <p:spPr bwMode="auto">
                <a:xfrm>
                  <a:off x="696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0" name="Oval 77"/>
                <p:cNvSpPr>
                  <a:spLocks noChangeArrowheads="1"/>
                </p:cNvSpPr>
                <p:nvPr/>
              </p:nvSpPr>
              <p:spPr bwMode="auto">
                <a:xfrm>
                  <a:off x="816" y="2928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1" name="Oval 78"/>
                <p:cNvSpPr>
                  <a:spLocks noChangeArrowheads="1"/>
                </p:cNvSpPr>
                <p:nvPr/>
              </p:nvSpPr>
              <p:spPr bwMode="auto">
                <a:xfrm>
                  <a:off x="960" y="2928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2" name="Oval 79"/>
                <p:cNvSpPr>
                  <a:spLocks noChangeArrowheads="1"/>
                </p:cNvSpPr>
                <p:nvPr/>
              </p:nvSpPr>
              <p:spPr bwMode="auto">
                <a:xfrm>
                  <a:off x="1127" y="2880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" name="Oval 80"/>
                <p:cNvSpPr>
                  <a:spLocks noChangeArrowheads="1"/>
                </p:cNvSpPr>
                <p:nvPr/>
              </p:nvSpPr>
              <p:spPr bwMode="auto">
                <a:xfrm>
                  <a:off x="1242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" name="Oval 81"/>
                <p:cNvSpPr>
                  <a:spLocks noChangeArrowheads="1"/>
                </p:cNvSpPr>
                <p:nvPr/>
              </p:nvSpPr>
              <p:spPr bwMode="auto">
                <a:xfrm>
                  <a:off x="1392" y="3072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" name="Oval 82"/>
                <p:cNvSpPr>
                  <a:spLocks noChangeArrowheads="1"/>
                </p:cNvSpPr>
                <p:nvPr/>
              </p:nvSpPr>
              <p:spPr bwMode="auto">
                <a:xfrm>
                  <a:off x="1632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6" name="Oval 83"/>
                <p:cNvSpPr>
                  <a:spLocks noChangeArrowheads="1"/>
                </p:cNvSpPr>
                <p:nvPr/>
              </p:nvSpPr>
              <p:spPr bwMode="auto">
                <a:xfrm>
                  <a:off x="1776" y="2976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7" name="Oval 84"/>
                <p:cNvSpPr>
                  <a:spLocks noChangeArrowheads="1"/>
                </p:cNvSpPr>
                <p:nvPr/>
              </p:nvSpPr>
              <p:spPr bwMode="auto">
                <a:xfrm>
                  <a:off x="1872" y="3024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8" name="Oval 85"/>
                <p:cNvSpPr>
                  <a:spLocks noChangeArrowheads="1"/>
                </p:cNvSpPr>
                <p:nvPr/>
              </p:nvSpPr>
              <p:spPr bwMode="auto">
                <a:xfrm>
                  <a:off x="2016" y="2928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9" name="Oval 86"/>
                <p:cNvSpPr>
                  <a:spLocks noChangeArrowheads="1"/>
                </p:cNvSpPr>
                <p:nvPr/>
              </p:nvSpPr>
              <p:spPr bwMode="auto">
                <a:xfrm>
                  <a:off x="2112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0" name="Oval 87"/>
                <p:cNvSpPr>
                  <a:spLocks noChangeArrowheads="1"/>
                </p:cNvSpPr>
                <p:nvPr/>
              </p:nvSpPr>
              <p:spPr bwMode="auto">
                <a:xfrm>
                  <a:off x="2400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1" name="Oval 88"/>
                <p:cNvSpPr>
                  <a:spLocks noChangeArrowheads="1"/>
                </p:cNvSpPr>
                <p:nvPr/>
              </p:nvSpPr>
              <p:spPr bwMode="auto">
                <a:xfrm>
                  <a:off x="2304" y="3168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2" name="Oval 89"/>
                <p:cNvSpPr>
                  <a:spLocks noChangeArrowheads="1"/>
                </p:cNvSpPr>
                <p:nvPr/>
              </p:nvSpPr>
              <p:spPr bwMode="auto">
                <a:xfrm>
                  <a:off x="2577" y="3264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7" name="Group 90"/>
            <p:cNvGrpSpPr>
              <a:grpSpLocks/>
            </p:cNvGrpSpPr>
            <p:nvPr/>
          </p:nvGrpSpPr>
          <p:grpSpPr bwMode="auto">
            <a:xfrm>
              <a:off x="112" y="4699"/>
              <a:ext cx="248" cy="275"/>
              <a:chOff x="2910" y="3431"/>
              <a:chExt cx="248" cy="275"/>
            </a:xfrm>
          </p:grpSpPr>
          <p:sp>
            <p:nvSpPr>
              <p:cNvPr id="121" name="Text Box 91"/>
              <p:cNvSpPr txBox="1">
                <a:spLocks noChangeArrowheads="1"/>
              </p:cNvSpPr>
              <p:nvPr/>
            </p:nvSpPr>
            <p:spPr bwMode="auto">
              <a:xfrm>
                <a:off x="2910" y="3431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X</a:t>
                </a:r>
                <a:endParaRPr lang="en-US" sz="1400" b="1" dirty="0"/>
              </a:p>
            </p:txBody>
          </p:sp>
          <p:sp>
            <p:nvSpPr>
              <p:cNvPr id="122" name="Text Box 92"/>
              <p:cNvSpPr txBox="1">
                <a:spLocks noChangeArrowheads="1"/>
              </p:cNvSpPr>
              <p:nvPr/>
            </p:nvSpPr>
            <p:spPr bwMode="auto">
              <a:xfrm>
                <a:off x="3006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 dirty="0" err="1"/>
                  <a:t>i</a:t>
                </a:r>
                <a:endParaRPr lang="en-US" sz="1600" b="1" dirty="0"/>
              </a:p>
            </p:txBody>
          </p:sp>
        </p:grpSp>
        <p:grpSp>
          <p:nvGrpSpPr>
            <p:cNvPr id="118" name="Group 93"/>
            <p:cNvGrpSpPr>
              <a:grpSpLocks/>
            </p:cNvGrpSpPr>
            <p:nvPr/>
          </p:nvGrpSpPr>
          <p:grpSpPr bwMode="auto">
            <a:xfrm>
              <a:off x="112" y="4381"/>
              <a:ext cx="248" cy="275"/>
              <a:chOff x="2892" y="3431"/>
              <a:chExt cx="248" cy="275"/>
            </a:xfrm>
          </p:grpSpPr>
          <p:sp>
            <p:nvSpPr>
              <p:cNvPr id="119" name="Text Box 94"/>
              <p:cNvSpPr txBox="1">
                <a:spLocks noChangeArrowheads="1"/>
              </p:cNvSpPr>
              <p:nvPr/>
            </p:nvSpPr>
            <p:spPr bwMode="auto">
              <a:xfrm>
                <a:off x="2892" y="3431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3333FF"/>
                    </a:solidFill>
                  </a:rPr>
                  <a:t>Y</a:t>
                </a:r>
                <a:endParaRPr lang="en-US" sz="1400" b="1" dirty="0">
                  <a:solidFill>
                    <a:srgbClr val="3333FF"/>
                  </a:solidFill>
                </a:endParaRPr>
              </a:p>
            </p:txBody>
          </p:sp>
          <p:sp>
            <p:nvSpPr>
              <p:cNvPr id="120" name="Text Box 95"/>
              <p:cNvSpPr txBox="1">
                <a:spLocks noChangeArrowheads="1"/>
              </p:cNvSpPr>
              <p:nvPr/>
            </p:nvSpPr>
            <p:spPr bwMode="auto">
              <a:xfrm>
                <a:off x="2988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3333FF"/>
                    </a:solidFill>
                  </a:rPr>
                  <a:t>i</a:t>
                </a:r>
              </a:p>
            </p:txBody>
          </p:sp>
        </p:grpSp>
      </p:grpSp>
      <p:sp>
        <p:nvSpPr>
          <p:cNvPr id="159" name="Line 96"/>
          <p:cNvSpPr>
            <a:spLocks noChangeShapeType="1"/>
          </p:cNvSpPr>
          <p:nvPr/>
        </p:nvSpPr>
        <p:spPr bwMode="auto">
          <a:xfrm flipV="1">
            <a:off x="1371600" y="3048000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0" name="Line 97"/>
          <p:cNvSpPr>
            <a:spLocks noChangeShapeType="1"/>
          </p:cNvSpPr>
          <p:nvPr/>
        </p:nvSpPr>
        <p:spPr bwMode="auto">
          <a:xfrm flipV="1">
            <a:off x="2126797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" name="Line 98"/>
          <p:cNvSpPr>
            <a:spLocks noChangeShapeType="1"/>
          </p:cNvSpPr>
          <p:nvPr/>
        </p:nvSpPr>
        <p:spPr bwMode="auto">
          <a:xfrm flipV="1">
            <a:off x="3600450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" name="Line 99"/>
          <p:cNvSpPr>
            <a:spLocks noChangeShapeType="1"/>
          </p:cNvSpPr>
          <p:nvPr/>
        </p:nvSpPr>
        <p:spPr bwMode="auto">
          <a:xfrm flipV="1">
            <a:off x="2857500" y="3055938"/>
            <a:ext cx="0" cy="1189037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75" name="Group 289"/>
          <p:cNvGrpSpPr>
            <a:grpSpLocks/>
          </p:cNvGrpSpPr>
          <p:nvPr/>
        </p:nvGrpSpPr>
        <p:grpSpPr bwMode="auto">
          <a:xfrm>
            <a:off x="576263" y="3352802"/>
            <a:ext cx="3886201" cy="990600"/>
            <a:chOff x="339" y="2976"/>
            <a:chExt cx="2448" cy="624"/>
          </a:xfrm>
        </p:grpSpPr>
        <p:sp>
          <p:nvSpPr>
            <p:cNvPr id="176" name="Line 290"/>
            <p:cNvSpPr>
              <a:spLocks noChangeShapeType="1"/>
            </p:cNvSpPr>
            <p:nvPr/>
          </p:nvSpPr>
          <p:spPr bwMode="auto">
            <a:xfrm flipV="1">
              <a:off x="339" y="3072"/>
              <a:ext cx="48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Line 291"/>
            <p:cNvSpPr>
              <a:spLocks noChangeShapeType="1"/>
            </p:cNvSpPr>
            <p:nvPr/>
          </p:nvSpPr>
          <p:spPr bwMode="auto">
            <a:xfrm>
              <a:off x="867" y="2976"/>
              <a:ext cx="43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292"/>
            <p:cNvSpPr>
              <a:spLocks noChangeShapeType="1"/>
            </p:cNvSpPr>
            <p:nvPr/>
          </p:nvSpPr>
          <p:spPr bwMode="auto">
            <a:xfrm flipV="1">
              <a:off x="1302" y="3093"/>
              <a:ext cx="477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293"/>
            <p:cNvSpPr>
              <a:spLocks noChangeShapeType="1"/>
            </p:cNvSpPr>
            <p:nvPr/>
          </p:nvSpPr>
          <p:spPr bwMode="auto">
            <a:xfrm flipH="1" flipV="1">
              <a:off x="1779" y="3058"/>
              <a:ext cx="48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294"/>
            <p:cNvSpPr>
              <a:spLocks noChangeShapeType="1"/>
            </p:cNvSpPr>
            <p:nvPr/>
          </p:nvSpPr>
          <p:spPr bwMode="auto">
            <a:xfrm flipH="1" flipV="1">
              <a:off x="2259" y="3209"/>
              <a:ext cx="48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1" name="Group 295"/>
            <p:cNvGrpSpPr>
              <a:grpSpLocks/>
            </p:cNvGrpSpPr>
            <p:nvPr/>
          </p:nvGrpSpPr>
          <p:grpSpPr bwMode="auto">
            <a:xfrm>
              <a:off x="378" y="3504"/>
              <a:ext cx="2409" cy="96"/>
              <a:chOff x="378" y="3504"/>
              <a:chExt cx="2409" cy="96"/>
            </a:xfrm>
          </p:grpSpPr>
          <p:sp>
            <p:nvSpPr>
              <p:cNvPr id="182" name="AutoShape 296"/>
              <p:cNvSpPr>
                <a:spLocks noChangeArrowheads="1"/>
              </p:cNvSpPr>
              <p:nvPr/>
            </p:nvSpPr>
            <p:spPr bwMode="auto">
              <a:xfrm>
                <a:off x="86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3" name="AutoShape 297"/>
              <p:cNvSpPr>
                <a:spLocks noChangeArrowheads="1"/>
              </p:cNvSpPr>
              <p:nvPr/>
            </p:nvSpPr>
            <p:spPr bwMode="auto">
              <a:xfrm>
                <a:off x="135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" name="AutoShape 298"/>
              <p:cNvSpPr>
                <a:spLocks noChangeArrowheads="1"/>
              </p:cNvSpPr>
              <p:nvPr/>
            </p:nvSpPr>
            <p:spPr bwMode="auto">
              <a:xfrm>
                <a:off x="183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" name="AutoShape 299"/>
              <p:cNvSpPr>
                <a:spLocks noChangeArrowheads="1"/>
              </p:cNvSpPr>
              <p:nvPr/>
            </p:nvSpPr>
            <p:spPr bwMode="auto">
              <a:xfrm>
                <a:off x="2326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6" name="AutoShape 300"/>
              <p:cNvSpPr>
                <a:spLocks noChangeArrowheads="1"/>
              </p:cNvSpPr>
              <p:nvPr/>
            </p:nvSpPr>
            <p:spPr bwMode="auto">
              <a:xfrm>
                <a:off x="378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88" name="Group 52"/>
          <p:cNvGrpSpPr>
            <a:grpSpLocks/>
          </p:cNvGrpSpPr>
          <p:nvPr/>
        </p:nvGrpSpPr>
        <p:grpSpPr bwMode="auto">
          <a:xfrm>
            <a:off x="4787900" y="3200400"/>
            <a:ext cx="4165600" cy="1274763"/>
            <a:chOff x="112" y="4171"/>
            <a:chExt cx="2624" cy="803"/>
          </a:xfrm>
        </p:grpSpPr>
        <p:grpSp>
          <p:nvGrpSpPr>
            <p:cNvPr id="189" name="Group 53"/>
            <p:cNvGrpSpPr>
              <a:grpSpLocks/>
            </p:cNvGrpSpPr>
            <p:nvPr/>
          </p:nvGrpSpPr>
          <p:grpSpPr bwMode="auto">
            <a:xfrm>
              <a:off x="384" y="4171"/>
              <a:ext cx="2352" cy="693"/>
              <a:chOff x="384" y="2880"/>
              <a:chExt cx="2352" cy="693"/>
            </a:xfrm>
          </p:grpSpPr>
          <p:sp>
            <p:nvSpPr>
              <p:cNvPr id="196" name="Line 54"/>
              <p:cNvSpPr>
                <a:spLocks noChangeShapeType="1"/>
              </p:cNvSpPr>
              <p:nvPr/>
            </p:nvSpPr>
            <p:spPr bwMode="auto">
              <a:xfrm>
                <a:off x="384" y="3552"/>
                <a:ext cx="2352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97" name="Group 56"/>
              <p:cNvGrpSpPr>
                <a:grpSpLocks/>
              </p:cNvGrpSpPr>
              <p:nvPr/>
            </p:nvGrpSpPr>
            <p:grpSpPr bwMode="auto">
              <a:xfrm>
                <a:off x="432" y="3522"/>
                <a:ext cx="2193" cy="51"/>
                <a:chOff x="3216" y="4004"/>
                <a:chExt cx="2193" cy="51"/>
              </a:xfrm>
            </p:grpSpPr>
            <p:sp>
              <p:nvSpPr>
                <p:cNvPr id="215" name="Oval 57"/>
                <p:cNvSpPr>
                  <a:spLocks noChangeArrowheads="1"/>
                </p:cNvSpPr>
                <p:nvPr/>
              </p:nvSpPr>
              <p:spPr bwMode="auto">
                <a:xfrm>
                  <a:off x="32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6" name="Oval 58"/>
                <p:cNvSpPr>
                  <a:spLocks noChangeArrowheads="1"/>
                </p:cNvSpPr>
                <p:nvPr/>
              </p:nvSpPr>
              <p:spPr bwMode="auto">
                <a:xfrm>
                  <a:off x="336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7" name="Oval 59"/>
                <p:cNvSpPr>
                  <a:spLocks noChangeArrowheads="1"/>
                </p:cNvSpPr>
                <p:nvPr/>
              </p:nvSpPr>
              <p:spPr bwMode="auto">
                <a:xfrm>
                  <a:off x="348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8" name="Oval 60"/>
                <p:cNvSpPr>
                  <a:spLocks noChangeArrowheads="1"/>
                </p:cNvSpPr>
                <p:nvPr/>
              </p:nvSpPr>
              <p:spPr bwMode="auto">
                <a:xfrm>
                  <a:off x="360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9" name="Oval 61"/>
                <p:cNvSpPr>
                  <a:spLocks noChangeArrowheads="1"/>
                </p:cNvSpPr>
                <p:nvPr/>
              </p:nvSpPr>
              <p:spPr bwMode="auto">
                <a:xfrm>
                  <a:off x="374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0" name="Oval 62"/>
                <p:cNvSpPr>
                  <a:spLocks noChangeArrowheads="1"/>
                </p:cNvSpPr>
                <p:nvPr/>
              </p:nvSpPr>
              <p:spPr bwMode="auto">
                <a:xfrm>
                  <a:off x="3911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1" name="Oval 63"/>
                <p:cNvSpPr>
                  <a:spLocks noChangeArrowheads="1"/>
                </p:cNvSpPr>
                <p:nvPr/>
              </p:nvSpPr>
              <p:spPr bwMode="auto">
                <a:xfrm>
                  <a:off x="402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2" name="Oval 64"/>
                <p:cNvSpPr>
                  <a:spLocks noChangeArrowheads="1"/>
                </p:cNvSpPr>
                <p:nvPr/>
              </p:nvSpPr>
              <p:spPr bwMode="auto">
                <a:xfrm>
                  <a:off x="417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3" name="Oval 65"/>
                <p:cNvSpPr>
                  <a:spLocks noChangeArrowheads="1"/>
                </p:cNvSpPr>
                <p:nvPr/>
              </p:nvSpPr>
              <p:spPr bwMode="auto">
                <a:xfrm>
                  <a:off x="44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4" name="Oval 66"/>
                <p:cNvSpPr>
                  <a:spLocks noChangeArrowheads="1"/>
                </p:cNvSpPr>
                <p:nvPr/>
              </p:nvSpPr>
              <p:spPr bwMode="auto">
                <a:xfrm>
                  <a:off x="456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" name="Oval 67"/>
                <p:cNvSpPr>
                  <a:spLocks noChangeArrowheads="1"/>
                </p:cNvSpPr>
                <p:nvPr/>
              </p:nvSpPr>
              <p:spPr bwMode="auto">
                <a:xfrm>
                  <a:off x="465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" name="Oval 68"/>
                <p:cNvSpPr>
                  <a:spLocks noChangeArrowheads="1"/>
                </p:cNvSpPr>
                <p:nvPr/>
              </p:nvSpPr>
              <p:spPr bwMode="auto">
                <a:xfrm>
                  <a:off x="480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" name="Oval 69"/>
                <p:cNvSpPr>
                  <a:spLocks noChangeArrowheads="1"/>
                </p:cNvSpPr>
                <p:nvPr/>
              </p:nvSpPr>
              <p:spPr bwMode="auto">
                <a:xfrm>
                  <a:off x="489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" name="Oval 70"/>
                <p:cNvSpPr>
                  <a:spLocks noChangeArrowheads="1"/>
                </p:cNvSpPr>
                <p:nvPr/>
              </p:nvSpPr>
              <p:spPr bwMode="auto">
                <a:xfrm>
                  <a:off x="518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9" name="Oval 71"/>
                <p:cNvSpPr>
                  <a:spLocks noChangeArrowheads="1"/>
                </p:cNvSpPr>
                <p:nvPr/>
              </p:nvSpPr>
              <p:spPr bwMode="auto">
                <a:xfrm>
                  <a:off x="5088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0" name="Oval 72"/>
                <p:cNvSpPr>
                  <a:spLocks noChangeArrowheads="1"/>
                </p:cNvSpPr>
                <p:nvPr/>
              </p:nvSpPr>
              <p:spPr bwMode="auto">
                <a:xfrm>
                  <a:off x="5361" y="4004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8" name="Group 73"/>
              <p:cNvGrpSpPr>
                <a:grpSpLocks/>
              </p:cNvGrpSpPr>
              <p:nvPr/>
            </p:nvGrpSpPr>
            <p:grpSpPr bwMode="auto">
              <a:xfrm>
                <a:off x="432" y="2880"/>
                <a:ext cx="2193" cy="583"/>
                <a:chOff x="432" y="2880"/>
                <a:chExt cx="2193" cy="583"/>
              </a:xfrm>
            </p:grpSpPr>
            <p:sp>
              <p:nvSpPr>
                <p:cNvPr id="199" name="Oval 74"/>
                <p:cNvSpPr>
                  <a:spLocks noChangeArrowheads="1"/>
                </p:cNvSpPr>
                <p:nvPr/>
              </p:nvSpPr>
              <p:spPr bwMode="auto">
                <a:xfrm>
                  <a:off x="432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0" name="Oval 75"/>
                <p:cNvSpPr>
                  <a:spLocks noChangeArrowheads="1"/>
                </p:cNvSpPr>
                <p:nvPr/>
              </p:nvSpPr>
              <p:spPr bwMode="auto">
                <a:xfrm>
                  <a:off x="576" y="3072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1" name="Oval 76"/>
                <p:cNvSpPr>
                  <a:spLocks noChangeArrowheads="1"/>
                </p:cNvSpPr>
                <p:nvPr/>
              </p:nvSpPr>
              <p:spPr bwMode="auto">
                <a:xfrm>
                  <a:off x="696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2" name="Oval 77"/>
                <p:cNvSpPr>
                  <a:spLocks noChangeArrowheads="1"/>
                </p:cNvSpPr>
                <p:nvPr/>
              </p:nvSpPr>
              <p:spPr bwMode="auto">
                <a:xfrm>
                  <a:off x="816" y="3408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3" name="Oval 78"/>
                <p:cNvSpPr>
                  <a:spLocks noChangeArrowheads="1"/>
                </p:cNvSpPr>
                <p:nvPr/>
              </p:nvSpPr>
              <p:spPr bwMode="auto">
                <a:xfrm>
                  <a:off x="960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4" name="Oval 79"/>
                <p:cNvSpPr>
                  <a:spLocks noChangeArrowheads="1"/>
                </p:cNvSpPr>
                <p:nvPr/>
              </p:nvSpPr>
              <p:spPr bwMode="auto">
                <a:xfrm>
                  <a:off x="1127" y="2880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" name="Oval 80"/>
                <p:cNvSpPr>
                  <a:spLocks noChangeArrowheads="1"/>
                </p:cNvSpPr>
                <p:nvPr/>
              </p:nvSpPr>
              <p:spPr bwMode="auto">
                <a:xfrm>
                  <a:off x="1242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" name="Oval 81"/>
                <p:cNvSpPr>
                  <a:spLocks noChangeArrowheads="1"/>
                </p:cNvSpPr>
                <p:nvPr/>
              </p:nvSpPr>
              <p:spPr bwMode="auto">
                <a:xfrm>
                  <a:off x="1392" y="3120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" name="Oval 82"/>
                <p:cNvSpPr>
                  <a:spLocks noChangeArrowheads="1"/>
                </p:cNvSpPr>
                <p:nvPr/>
              </p:nvSpPr>
              <p:spPr bwMode="auto">
                <a:xfrm>
                  <a:off x="1632" y="3415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" name="Oval 83"/>
                <p:cNvSpPr>
                  <a:spLocks noChangeArrowheads="1"/>
                </p:cNvSpPr>
                <p:nvPr/>
              </p:nvSpPr>
              <p:spPr bwMode="auto">
                <a:xfrm>
                  <a:off x="1749" y="3415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" name="Oval 84"/>
                <p:cNvSpPr>
                  <a:spLocks noChangeArrowheads="1"/>
                </p:cNvSpPr>
                <p:nvPr/>
              </p:nvSpPr>
              <p:spPr bwMode="auto">
                <a:xfrm>
                  <a:off x="1872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" name="Oval 85"/>
                <p:cNvSpPr>
                  <a:spLocks noChangeArrowheads="1"/>
                </p:cNvSpPr>
                <p:nvPr/>
              </p:nvSpPr>
              <p:spPr bwMode="auto">
                <a:xfrm>
                  <a:off x="2016" y="2928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" name="Oval 86"/>
                <p:cNvSpPr>
                  <a:spLocks noChangeArrowheads="1"/>
                </p:cNvSpPr>
                <p:nvPr/>
              </p:nvSpPr>
              <p:spPr bwMode="auto">
                <a:xfrm>
                  <a:off x="2112" y="3408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2" name="Oval 87"/>
                <p:cNvSpPr>
                  <a:spLocks noChangeArrowheads="1"/>
                </p:cNvSpPr>
                <p:nvPr/>
              </p:nvSpPr>
              <p:spPr bwMode="auto">
                <a:xfrm>
                  <a:off x="2400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3" name="Oval 88"/>
                <p:cNvSpPr>
                  <a:spLocks noChangeArrowheads="1"/>
                </p:cNvSpPr>
                <p:nvPr/>
              </p:nvSpPr>
              <p:spPr bwMode="auto">
                <a:xfrm>
                  <a:off x="2304" y="3408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" name="Oval 89"/>
                <p:cNvSpPr>
                  <a:spLocks noChangeArrowheads="1"/>
                </p:cNvSpPr>
                <p:nvPr/>
              </p:nvSpPr>
              <p:spPr bwMode="auto">
                <a:xfrm>
                  <a:off x="2577" y="3415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90" name="Group 90"/>
            <p:cNvGrpSpPr>
              <a:grpSpLocks/>
            </p:cNvGrpSpPr>
            <p:nvPr/>
          </p:nvGrpSpPr>
          <p:grpSpPr bwMode="auto">
            <a:xfrm>
              <a:off x="112" y="4699"/>
              <a:ext cx="248" cy="275"/>
              <a:chOff x="2910" y="3431"/>
              <a:chExt cx="248" cy="275"/>
            </a:xfrm>
          </p:grpSpPr>
          <p:sp>
            <p:nvSpPr>
              <p:cNvPr id="194" name="Text Box 91"/>
              <p:cNvSpPr txBox="1">
                <a:spLocks noChangeArrowheads="1"/>
              </p:cNvSpPr>
              <p:nvPr/>
            </p:nvSpPr>
            <p:spPr bwMode="auto">
              <a:xfrm>
                <a:off x="2910" y="3431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X</a:t>
                </a:r>
                <a:endParaRPr lang="en-US" sz="1400" b="1" dirty="0"/>
              </a:p>
            </p:txBody>
          </p:sp>
          <p:sp>
            <p:nvSpPr>
              <p:cNvPr id="195" name="Text Box 92"/>
              <p:cNvSpPr txBox="1">
                <a:spLocks noChangeArrowheads="1"/>
              </p:cNvSpPr>
              <p:nvPr/>
            </p:nvSpPr>
            <p:spPr bwMode="auto">
              <a:xfrm>
                <a:off x="3006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/>
                  <a:t>i</a:t>
                </a:r>
              </a:p>
            </p:txBody>
          </p:sp>
        </p:grpSp>
        <p:grpSp>
          <p:nvGrpSpPr>
            <p:cNvPr id="191" name="Group 93"/>
            <p:cNvGrpSpPr>
              <a:grpSpLocks/>
            </p:cNvGrpSpPr>
            <p:nvPr/>
          </p:nvGrpSpPr>
          <p:grpSpPr bwMode="auto">
            <a:xfrm>
              <a:off x="112" y="4381"/>
              <a:ext cx="248" cy="275"/>
              <a:chOff x="2892" y="3431"/>
              <a:chExt cx="248" cy="275"/>
            </a:xfrm>
          </p:grpSpPr>
          <p:sp>
            <p:nvSpPr>
              <p:cNvPr id="192" name="Text Box 94"/>
              <p:cNvSpPr txBox="1">
                <a:spLocks noChangeArrowheads="1"/>
              </p:cNvSpPr>
              <p:nvPr/>
            </p:nvSpPr>
            <p:spPr bwMode="auto">
              <a:xfrm>
                <a:off x="2892" y="3431"/>
                <a:ext cx="19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Y</a:t>
                </a:r>
                <a:endParaRPr lang="en-US" sz="1400" b="1" dirty="0"/>
              </a:p>
            </p:txBody>
          </p:sp>
          <p:sp>
            <p:nvSpPr>
              <p:cNvPr id="193" name="Text Box 95"/>
              <p:cNvSpPr txBox="1">
                <a:spLocks noChangeArrowheads="1"/>
              </p:cNvSpPr>
              <p:nvPr/>
            </p:nvSpPr>
            <p:spPr bwMode="auto">
              <a:xfrm>
                <a:off x="2988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/>
                  <a:t>i</a:t>
                </a:r>
              </a:p>
            </p:txBody>
          </p:sp>
        </p:grpSp>
      </p:grpSp>
      <p:sp>
        <p:nvSpPr>
          <p:cNvPr id="232" name="Line 97"/>
          <p:cNvSpPr>
            <a:spLocks noChangeShapeType="1"/>
          </p:cNvSpPr>
          <p:nvPr/>
        </p:nvSpPr>
        <p:spPr bwMode="auto">
          <a:xfrm flipV="1">
            <a:off x="6677025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3" name="Line 98"/>
          <p:cNvSpPr>
            <a:spLocks noChangeShapeType="1"/>
          </p:cNvSpPr>
          <p:nvPr/>
        </p:nvSpPr>
        <p:spPr bwMode="auto">
          <a:xfrm flipV="1">
            <a:off x="8172450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35" name="Group 289"/>
          <p:cNvGrpSpPr>
            <a:grpSpLocks/>
          </p:cNvGrpSpPr>
          <p:nvPr/>
        </p:nvGrpSpPr>
        <p:grpSpPr bwMode="auto">
          <a:xfrm>
            <a:off x="5159145" y="3614741"/>
            <a:ext cx="3821113" cy="728663"/>
            <a:chOff x="366" y="3141"/>
            <a:chExt cx="2407" cy="459"/>
          </a:xfrm>
        </p:grpSpPr>
        <p:sp>
          <p:nvSpPr>
            <p:cNvPr id="236" name="Line 290"/>
            <p:cNvSpPr>
              <a:spLocks noChangeShapeType="1"/>
            </p:cNvSpPr>
            <p:nvPr/>
          </p:nvSpPr>
          <p:spPr bwMode="auto">
            <a:xfrm flipV="1">
              <a:off x="366" y="3141"/>
              <a:ext cx="48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Line 291"/>
            <p:cNvSpPr>
              <a:spLocks noChangeShapeType="1"/>
            </p:cNvSpPr>
            <p:nvPr/>
          </p:nvSpPr>
          <p:spPr bwMode="auto">
            <a:xfrm>
              <a:off x="867" y="3141"/>
              <a:ext cx="43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292"/>
            <p:cNvSpPr>
              <a:spLocks noChangeShapeType="1"/>
            </p:cNvSpPr>
            <p:nvPr/>
          </p:nvSpPr>
          <p:spPr bwMode="auto">
            <a:xfrm flipV="1">
              <a:off x="1302" y="3435"/>
              <a:ext cx="47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Line 293"/>
            <p:cNvSpPr>
              <a:spLocks noChangeShapeType="1"/>
            </p:cNvSpPr>
            <p:nvPr/>
          </p:nvSpPr>
          <p:spPr bwMode="auto">
            <a:xfrm flipH="1" flipV="1">
              <a:off x="1779" y="3429"/>
              <a:ext cx="48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Line 294"/>
            <p:cNvSpPr>
              <a:spLocks noChangeShapeType="1"/>
            </p:cNvSpPr>
            <p:nvPr/>
          </p:nvSpPr>
          <p:spPr bwMode="auto">
            <a:xfrm flipH="1" flipV="1">
              <a:off x="2259" y="3429"/>
              <a:ext cx="48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1" name="Group 295"/>
            <p:cNvGrpSpPr>
              <a:grpSpLocks/>
            </p:cNvGrpSpPr>
            <p:nvPr/>
          </p:nvGrpSpPr>
          <p:grpSpPr bwMode="auto">
            <a:xfrm>
              <a:off x="378" y="3504"/>
              <a:ext cx="2395" cy="96"/>
              <a:chOff x="378" y="3504"/>
              <a:chExt cx="2395" cy="96"/>
            </a:xfrm>
          </p:grpSpPr>
          <p:sp>
            <p:nvSpPr>
              <p:cNvPr id="242" name="AutoShape 296"/>
              <p:cNvSpPr>
                <a:spLocks noChangeArrowheads="1"/>
              </p:cNvSpPr>
              <p:nvPr/>
            </p:nvSpPr>
            <p:spPr bwMode="auto">
              <a:xfrm>
                <a:off x="86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3" name="AutoShape 297"/>
              <p:cNvSpPr>
                <a:spLocks noChangeArrowheads="1"/>
              </p:cNvSpPr>
              <p:nvPr/>
            </p:nvSpPr>
            <p:spPr bwMode="auto">
              <a:xfrm>
                <a:off x="135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4" name="AutoShape 298"/>
              <p:cNvSpPr>
                <a:spLocks noChangeArrowheads="1"/>
              </p:cNvSpPr>
              <p:nvPr/>
            </p:nvSpPr>
            <p:spPr bwMode="auto">
              <a:xfrm>
                <a:off x="183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" name="AutoShape 299"/>
              <p:cNvSpPr>
                <a:spLocks noChangeArrowheads="1"/>
              </p:cNvSpPr>
              <p:nvPr/>
            </p:nvSpPr>
            <p:spPr bwMode="auto">
              <a:xfrm>
                <a:off x="2312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" name="AutoShape 300"/>
              <p:cNvSpPr>
                <a:spLocks noChangeArrowheads="1"/>
              </p:cNvSpPr>
              <p:nvPr/>
            </p:nvSpPr>
            <p:spPr bwMode="auto">
              <a:xfrm>
                <a:off x="378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47" name="Oval 83"/>
          <p:cNvSpPr>
            <a:spLocks noChangeArrowheads="1"/>
          </p:cNvSpPr>
          <p:nvPr/>
        </p:nvSpPr>
        <p:spPr bwMode="auto">
          <a:xfrm>
            <a:off x="7728858" y="4038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" name="TextBox 247"/>
          <p:cNvSpPr txBox="1"/>
          <p:nvPr/>
        </p:nvSpPr>
        <p:spPr>
          <a:xfrm>
            <a:off x="1752600" y="4648200"/>
            <a:ext cx="148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Regression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6172200" y="4648200"/>
            <a:ext cx="1789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Classification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4" name="Document" r:id="rId7" imgW="4651200" imgH="1576440" progId="Word.Document.8">
                  <p:embed/>
                </p:oleObj>
              </mc:Choice>
              <mc:Fallback>
                <p:oleObj name="Document" r:id="rId7" imgW="4651200" imgH="157644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47925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2544763" y="3273425"/>
            <a:ext cx="620712" cy="568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2897188" y="3273425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No</a:t>
            </a:r>
          </a:p>
        </p:txBody>
      </p:sp>
      <p:graphicFrame>
        <p:nvGraphicFramePr>
          <p:cNvPr id="41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5" name="Document" r:id="rId13" imgW="4651200" imgH="1576440" progId="Word.Document.8">
                  <p:embed/>
                </p:oleObj>
              </mc:Choice>
              <mc:Fallback>
                <p:oleObj name="Document" r:id="rId13" imgW="4651200" imgH="157644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58811"/>
                        <a:ext cx="33432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Line 28"/>
          <p:cNvSpPr>
            <a:spLocks noChangeShapeType="1"/>
          </p:cNvSpPr>
          <p:nvPr/>
        </p:nvSpPr>
        <p:spPr bwMode="auto">
          <a:xfrm flipH="1">
            <a:off x="3810000" y="2644775"/>
            <a:ext cx="2057400" cy="12954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Local Adaptive prediction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685800" y="5048071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target function varies spatially, we want to allow bandwidth h to depend on X</a:t>
            </a:r>
          </a:p>
          <a:p>
            <a:endParaRPr lang="en-US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85800" y="1600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if the target function is inhomogeneous (only locally smooth)?</a:t>
            </a:r>
            <a:endParaRPr lang="en-US" sz="2400" dirty="0"/>
          </a:p>
        </p:txBody>
      </p:sp>
      <p:grpSp>
        <p:nvGrpSpPr>
          <p:cNvPr id="8" name="Group 52"/>
          <p:cNvGrpSpPr>
            <a:grpSpLocks/>
          </p:cNvGrpSpPr>
          <p:nvPr/>
        </p:nvGrpSpPr>
        <p:grpSpPr bwMode="auto">
          <a:xfrm>
            <a:off x="185737" y="2590800"/>
            <a:ext cx="4305300" cy="1884363"/>
            <a:chOff x="24" y="3787"/>
            <a:chExt cx="2712" cy="1187"/>
          </a:xfrm>
        </p:grpSpPr>
        <p:grpSp>
          <p:nvGrpSpPr>
            <p:cNvPr id="9" name="Group 53"/>
            <p:cNvGrpSpPr>
              <a:grpSpLocks/>
            </p:cNvGrpSpPr>
            <p:nvPr/>
          </p:nvGrpSpPr>
          <p:grpSpPr bwMode="auto">
            <a:xfrm>
              <a:off x="384" y="3787"/>
              <a:ext cx="2352" cy="1077"/>
              <a:chOff x="384" y="2496"/>
              <a:chExt cx="2352" cy="1077"/>
            </a:xfrm>
          </p:grpSpPr>
          <p:sp>
            <p:nvSpPr>
              <p:cNvPr id="16" name="Line 54"/>
              <p:cNvSpPr>
                <a:spLocks noChangeShapeType="1"/>
              </p:cNvSpPr>
              <p:nvPr/>
            </p:nvSpPr>
            <p:spPr bwMode="auto">
              <a:xfrm>
                <a:off x="384" y="3552"/>
                <a:ext cx="2352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" name="Group 56"/>
              <p:cNvGrpSpPr>
                <a:grpSpLocks/>
              </p:cNvGrpSpPr>
              <p:nvPr/>
            </p:nvGrpSpPr>
            <p:grpSpPr bwMode="auto">
              <a:xfrm>
                <a:off x="432" y="3522"/>
                <a:ext cx="2193" cy="51"/>
                <a:chOff x="3216" y="4004"/>
                <a:chExt cx="2193" cy="51"/>
              </a:xfrm>
            </p:grpSpPr>
            <p:sp>
              <p:nvSpPr>
                <p:cNvPr id="36" name="Oval 57"/>
                <p:cNvSpPr>
                  <a:spLocks noChangeArrowheads="1"/>
                </p:cNvSpPr>
                <p:nvPr/>
              </p:nvSpPr>
              <p:spPr bwMode="auto">
                <a:xfrm>
                  <a:off x="32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Oval 58"/>
                <p:cNvSpPr>
                  <a:spLocks noChangeArrowheads="1"/>
                </p:cNvSpPr>
                <p:nvPr/>
              </p:nvSpPr>
              <p:spPr bwMode="auto">
                <a:xfrm>
                  <a:off x="336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Oval 59"/>
                <p:cNvSpPr>
                  <a:spLocks noChangeArrowheads="1"/>
                </p:cNvSpPr>
                <p:nvPr/>
              </p:nvSpPr>
              <p:spPr bwMode="auto">
                <a:xfrm>
                  <a:off x="348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Oval 60"/>
                <p:cNvSpPr>
                  <a:spLocks noChangeArrowheads="1"/>
                </p:cNvSpPr>
                <p:nvPr/>
              </p:nvSpPr>
              <p:spPr bwMode="auto">
                <a:xfrm>
                  <a:off x="360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Oval 61"/>
                <p:cNvSpPr>
                  <a:spLocks noChangeArrowheads="1"/>
                </p:cNvSpPr>
                <p:nvPr/>
              </p:nvSpPr>
              <p:spPr bwMode="auto">
                <a:xfrm>
                  <a:off x="374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Oval 62"/>
                <p:cNvSpPr>
                  <a:spLocks noChangeArrowheads="1"/>
                </p:cNvSpPr>
                <p:nvPr/>
              </p:nvSpPr>
              <p:spPr bwMode="auto">
                <a:xfrm>
                  <a:off x="3911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Oval 63"/>
                <p:cNvSpPr>
                  <a:spLocks noChangeArrowheads="1"/>
                </p:cNvSpPr>
                <p:nvPr/>
              </p:nvSpPr>
              <p:spPr bwMode="auto">
                <a:xfrm>
                  <a:off x="402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Oval 64"/>
                <p:cNvSpPr>
                  <a:spLocks noChangeArrowheads="1"/>
                </p:cNvSpPr>
                <p:nvPr/>
              </p:nvSpPr>
              <p:spPr bwMode="auto">
                <a:xfrm>
                  <a:off x="417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Oval 65"/>
                <p:cNvSpPr>
                  <a:spLocks noChangeArrowheads="1"/>
                </p:cNvSpPr>
                <p:nvPr/>
              </p:nvSpPr>
              <p:spPr bwMode="auto">
                <a:xfrm>
                  <a:off x="44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Oval 66"/>
                <p:cNvSpPr>
                  <a:spLocks noChangeArrowheads="1"/>
                </p:cNvSpPr>
                <p:nvPr/>
              </p:nvSpPr>
              <p:spPr bwMode="auto">
                <a:xfrm>
                  <a:off x="456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Oval 67"/>
                <p:cNvSpPr>
                  <a:spLocks noChangeArrowheads="1"/>
                </p:cNvSpPr>
                <p:nvPr/>
              </p:nvSpPr>
              <p:spPr bwMode="auto">
                <a:xfrm>
                  <a:off x="465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Oval 68"/>
                <p:cNvSpPr>
                  <a:spLocks noChangeArrowheads="1"/>
                </p:cNvSpPr>
                <p:nvPr/>
              </p:nvSpPr>
              <p:spPr bwMode="auto">
                <a:xfrm>
                  <a:off x="480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Oval 69"/>
                <p:cNvSpPr>
                  <a:spLocks noChangeArrowheads="1"/>
                </p:cNvSpPr>
                <p:nvPr/>
              </p:nvSpPr>
              <p:spPr bwMode="auto">
                <a:xfrm>
                  <a:off x="489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Oval 70"/>
                <p:cNvSpPr>
                  <a:spLocks noChangeArrowheads="1"/>
                </p:cNvSpPr>
                <p:nvPr/>
              </p:nvSpPr>
              <p:spPr bwMode="auto">
                <a:xfrm>
                  <a:off x="518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Oval 71"/>
                <p:cNvSpPr>
                  <a:spLocks noChangeArrowheads="1"/>
                </p:cNvSpPr>
                <p:nvPr/>
              </p:nvSpPr>
              <p:spPr bwMode="auto">
                <a:xfrm>
                  <a:off x="5088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Oval 72"/>
                <p:cNvSpPr>
                  <a:spLocks noChangeArrowheads="1"/>
                </p:cNvSpPr>
                <p:nvPr/>
              </p:nvSpPr>
              <p:spPr bwMode="auto">
                <a:xfrm>
                  <a:off x="5361" y="4004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73"/>
              <p:cNvGrpSpPr>
                <a:grpSpLocks/>
              </p:cNvGrpSpPr>
              <p:nvPr/>
            </p:nvGrpSpPr>
            <p:grpSpPr bwMode="auto">
              <a:xfrm>
                <a:off x="432" y="2496"/>
                <a:ext cx="2193" cy="672"/>
                <a:chOff x="432" y="2496"/>
                <a:chExt cx="2193" cy="672"/>
              </a:xfrm>
            </p:grpSpPr>
            <p:sp>
              <p:nvSpPr>
                <p:cNvPr id="19" name="Oval 74"/>
                <p:cNvSpPr>
                  <a:spLocks noChangeArrowheads="1"/>
                </p:cNvSpPr>
                <p:nvPr/>
              </p:nvSpPr>
              <p:spPr bwMode="auto">
                <a:xfrm>
                  <a:off x="432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Oval 75"/>
                <p:cNvSpPr>
                  <a:spLocks noChangeArrowheads="1"/>
                </p:cNvSpPr>
                <p:nvPr/>
              </p:nvSpPr>
              <p:spPr bwMode="auto">
                <a:xfrm>
                  <a:off x="576" y="3072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Oval 76"/>
                <p:cNvSpPr>
                  <a:spLocks noChangeArrowheads="1"/>
                </p:cNvSpPr>
                <p:nvPr/>
              </p:nvSpPr>
              <p:spPr bwMode="auto">
                <a:xfrm>
                  <a:off x="696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Oval 77"/>
                <p:cNvSpPr>
                  <a:spLocks noChangeArrowheads="1"/>
                </p:cNvSpPr>
                <p:nvPr/>
              </p:nvSpPr>
              <p:spPr bwMode="auto">
                <a:xfrm>
                  <a:off x="816" y="2928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Oval 78"/>
                <p:cNvSpPr>
                  <a:spLocks noChangeArrowheads="1"/>
                </p:cNvSpPr>
                <p:nvPr/>
              </p:nvSpPr>
              <p:spPr bwMode="auto">
                <a:xfrm>
                  <a:off x="960" y="2928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Oval 79"/>
                <p:cNvSpPr>
                  <a:spLocks noChangeArrowheads="1"/>
                </p:cNvSpPr>
                <p:nvPr/>
              </p:nvSpPr>
              <p:spPr bwMode="auto">
                <a:xfrm>
                  <a:off x="1127" y="2880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Oval 80"/>
                <p:cNvSpPr>
                  <a:spLocks noChangeArrowheads="1"/>
                </p:cNvSpPr>
                <p:nvPr/>
              </p:nvSpPr>
              <p:spPr bwMode="auto">
                <a:xfrm>
                  <a:off x="1242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Oval 81"/>
                <p:cNvSpPr>
                  <a:spLocks noChangeArrowheads="1"/>
                </p:cNvSpPr>
                <p:nvPr/>
              </p:nvSpPr>
              <p:spPr bwMode="auto">
                <a:xfrm>
                  <a:off x="1392" y="3072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Oval 82"/>
                <p:cNvSpPr>
                  <a:spLocks noChangeArrowheads="1"/>
                </p:cNvSpPr>
                <p:nvPr/>
              </p:nvSpPr>
              <p:spPr bwMode="auto">
                <a:xfrm>
                  <a:off x="1632" y="259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Oval 83"/>
                <p:cNvSpPr>
                  <a:spLocks noChangeArrowheads="1"/>
                </p:cNvSpPr>
                <p:nvPr/>
              </p:nvSpPr>
              <p:spPr bwMode="auto">
                <a:xfrm>
                  <a:off x="1776" y="2496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Oval 84"/>
                <p:cNvSpPr>
                  <a:spLocks noChangeArrowheads="1"/>
                </p:cNvSpPr>
                <p:nvPr/>
              </p:nvSpPr>
              <p:spPr bwMode="auto">
                <a:xfrm>
                  <a:off x="1872" y="2544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Oval 85"/>
                <p:cNvSpPr>
                  <a:spLocks noChangeArrowheads="1"/>
                </p:cNvSpPr>
                <p:nvPr/>
              </p:nvSpPr>
              <p:spPr bwMode="auto">
                <a:xfrm>
                  <a:off x="2016" y="2928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Oval 86"/>
                <p:cNvSpPr>
                  <a:spLocks noChangeArrowheads="1"/>
                </p:cNvSpPr>
                <p:nvPr/>
              </p:nvSpPr>
              <p:spPr bwMode="auto">
                <a:xfrm>
                  <a:off x="2112" y="259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Oval 87"/>
                <p:cNvSpPr>
                  <a:spLocks noChangeArrowheads="1"/>
                </p:cNvSpPr>
                <p:nvPr/>
              </p:nvSpPr>
              <p:spPr bwMode="auto">
                <a:xfrm>
                  <a:off x="2400" y="259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Oval 88"/>
                <p:cNvSpPr>
                  <a:spLocks noChangeArrowheads="1"/>
                </p:cNvSpPr>
                <p:nvPr/>
              </p:nvSpPr>
              <p:spPr bwMode="auto">
                <a:xfrm>
                  <a:off x="2304" y="2688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Oval 89"/>
                <p:cNvSpPr>
                  <a:spLocks noChangeArrowheads="1"/>
                </p:cNvSpPr>
                <p:nvPr/>
              </p:nvSpPr>
              <p:spPr bwMode="auto">
                <a:xfrm>
                  <a:off x="2577" y="2736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" name="Group 90"/>
            <p:cNvGrpSpPr>
              <a:grpSpLocks/>
            </p:cNvGrpSpPr>
            <p:nvPr/>
          </p:nvGrpSpPr>
          <p:grpSpPr bwMode="auto">
            <a:xfrm>
              <a:off x="24" y="4699"/>
              <a:ext cx="248" cy="275"/>
              <a:chOff x="2822" y="3431"/>
              <a:chExt cx="248" cy="275"/>
            </a:xfrm>
          </p:grpSpPr>
          <p:sp>
            <p:nvSpPr>
              <p:cNvPr id="14" name="Text Box 91"/>
              <p:cNvSpPr txBox="1">
                <a:spLocks noChangeArrowheads="1"/>
              </p:cNvSpPr>
              <p:nvPr/>
            </p:nvSpPr>
            <p:spPr bwMode="auto">
              <a:xfrm>
                <a:off x="2822" y="3431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/>
                  <a:t>X</a:t>
                </a:r>
                <a:endParaRPr lang="en-US" sz="1400" b="1"/>
              </a:p>
            </p:txBody>
          </p:sp>
          <p:sp>
            <p:nvSpPr>
              <p:cNvPr id="15" name="Text Box 92"/>
              <p:cNvSpPr txBox="1">
                <a:spLocks noChangeArrowheads="1"/>
              </p:cNvSpPr>
              <p:nvPr/>
            </p:nvSpPr>
            <p:spPr bwMode="auto">
              <a:xfrm>
                <a:off x="2918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/>
                  <a:t>i</a:t>
                </a:r>
              </a:p>
            </p:txBody>
          </p:sp>
        </p:grpSp>
        <p:grpSp>
          <p:nvGrpSpPr>
            <p:cNvPr id="11" name="Group 93"/>
            <p:cNvGrpSpPr>
              <a:grpSpLocks/>
            </p:cNvGrpSpPr>
            <p:nvPr/>
          </p:nvGrpSpPr>
          <p:grpSpPr bwMode="auto">
            <a:xfrm>
              <a:off x="42" y="4381"/>
              <a:ext cx="248" cy="275"/>
              <a:chOff x="2822" y="3431"/>
              <a:chExt cx="248" cy="275"/>
            </a:xfrm>
          </p:grpSpPr>
          <p:sp>
            <p:nvSpPr>
              <p:cNvPr id="12" name="Text Box 94"/>
              <p:cNvSpPr txBox="1">
                <a:spLocks noChangeArrowheads="1"/>
              </p:cNvSpPr>
              <p:nvPr/>
            </p:nvSpPr>
            <p:spPr bwMode="auto">
              <a:xfrm>
                <a:off x="2822" y="3431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3333FF"/>
                    </a:solidFill>
                  </a:rPr>
                  <a:t>Y</a:t>
                </a:r>
                <a:endParaRPr lang="en-US" sz="1400" b="1">
                  <a:solidFill>
                    <a:srgbClr val="3333FF"/>
                  </a:solidFill>
                </a:endParaRPr>
              </a:p>
            </p:txBody>
          </p:sp>
          <p:sp>
            <p:nvSpPr>
              <p:cNvPr id="13" name="Text Box 95"/>
              <p:cNvSpPr txBox="1">
                <a:spLocks noChangeArrowheads="1"/>
              </p:cNvSpPr>
              <p:nvPr/>
            </p:nvSpPr>
            <p:spPr bwMode="auto">
              <a:xfrm>
                <a:off x="2918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3333FF"/>
                    </a:solidFill>
                  </a:rPr>
                  <a:t>i</a:t>
                </a:r>
              </a:p>
            </p:txBody>
          </p:sp>
        </p:grpSp>
      </p:grpSp>
      <p:sp>
        <p:nvSpPr>
          <p:cNvPr id="52" name="Line 96"/>
          <p:cNvSpPr>
            <a:spLocks noChangeShapeType="1"/>
          </p:cNvSpPr>
          <p:nvPr/>
        </p:nvSpPr>
        <p:spPr bwMode="auto">
          <a:xfrm flipV="1">
            <a:off x="1481137" y="3048000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Line 97"/>
          <p:cNvSpPr>
            <a:spLocks noChangeShapeType="1"/>
          </p:cNvSpPr>
          <p:nvPr/>
        </p:nvSpPr>
        <p:spPr bwMode="auto">
          <a:xfrm flipV="1">
            <a:off x="2214562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" name="Line 98"/>
          <p:cNvSpPr>
            <a:spLocks noChangeShapeType="1"/>
          </p:cNvSpPr>
          <p:nvPr/>
        </p:nvSpPr>
        <p:spPr bwMode="auto">
          <a:xfrm flipV="1">
            <a:off x="3709987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" name="Line 99"/>
          <p:cNvSpPr>
            <a:spLocks noChangeShapeType="1"/>
          </p:cNvSpPr>
          <p:nvPr/>
        </p:nvSpPr>
        <p:spPr bwMode="auto">
          <a:xfrm flipV="1">
            <a:off x="2967037" y="3055938"/>
            <a:ext cx="0" cy="1189037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8" name="Group 289"/>
          <p:cNvGrpSpPr>
            <a:grpSpLocks/>
          </p:cNvGrpSpPr>
          <p:nvPr/>
        </p:nvGrpSpPr>
        <p:grpSpPr bwMode="auto">
          <a:xfrm>
            <a:off x="685800" y="2720978"/>
            <a:ext cx="3886201" cy="1622426"/>
            <a:chOff x="339" y="2578"/>
            <a:chExt cx="2448" cy="1022"/>
          </a:xfrm>
        </p:grpSpPr>
        <p:sp>
          <p:nvSpPr>
            <p:cNvPr id="69" name="Line 290"/>
            <p:cNvSpPr>
              <a:spLocks noChangeShapeType="1"/>
            </p:cNvSpPr>
            <p:nvPr/>
          </p:nvSpPr>
          <p:spPr bwMode="auto">
            <a:xfrm flipV="1">
              <a:off x="339" y="3072"/>
              <a:ext cx="480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291"/>
            <p:cNvSpPr>
              <a:spLocks noChangeShapeType="1"/>
            </p:cNvSpPr>
            <p:nvPr/>
          </p:nvSpPr>
          <p:spPr bwMode="auto">
            <a:xfrm>
              <a:off x="867" y="3024"/>
              <a:ext cx="432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292"/>
            <p:cNvSpPr>
              <a:spLocks noChangeShapeType="1"/>
            </p:cNvSpPr>
            <p:nvPr/>
          </p:nvSpPr>
          <p:spPr bwMode="auto">
            <a:xfrm flipV="1">
              <a:off x="1302" y="2818"/>
              <a:ext cx="477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293"/>
            <p:cNvSpPr>
              <a:spLocks noChangeShapeType="1"/>
            </p:cNvSpPr>
            <p:nvPr/>
          </p:nvSpPr>
          <p:spPr bwMode="auto">
            <a:xfrm flipH="1" flipV="1">
              <a:off x="1779" y="2578"/>
              <a:ext cx="480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294"/>
            <p:cNvSpPr>
              <a:spLocks noChangeShapeType="1"/>
            </p:cNvSpPr>
            <p:nvPr/>
          </p:nvSpPr>
          <p:spPr bwMode="auto">
            <a:xfrm flipH="1" flipV="1">
              <a:off x="2259" y="2688"/>
              <a:ext cx="480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74" name="Group 295"/>
            <p:cNvGrpSpPr>
              <a:grpSpLocks/>
            </p:cNvGrpSpPr>
            <p:nvPr/>
          </p:nvGrpSpPr>
          <p:grpSpPr bwMode="auto">
            <a:xfrm>
              <a:off x="378" y="3504"/>
              <a:ext cx="2409" cy="96"/>
              <a:chOff x="378" y="3504"/>
              <a:chExt cx="2409" cy="96"/>
            </a:xfrm>
          </p:grpSpPr>
          <p:sp>
            <p:nvSpPr>
              <p:cNvPr id="75" name="AutoShape 296"/>
              <p:cNvSpPr>
                <a:spLocks noChangeArrowheads="1"/>
              </p:cNvSpPr>
              <p:nvPr/>
            </p:nvSpPr>
            <p:spPr bwMode="auto">
              <a:xfrm>
                <a:off x="86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AutoShape 297"/>
              <p:cNvSpPr>
                <a:spLocks noChangeArrowheads="1"/>
              </p:cNvSpPr>
              <p:nvPr/>
            </p:nvSpPr>
            <p:spPr bwMode="auto">
              <a:xfrm>
                <a:off x="135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AutoShape 298"/>
              <p:cNvSpPr>
                <a:spLocks noChangeArrowheads="1"/>
              </p:cNvSpPr>
              <p:nvPr/>
            </p:nvSpPr>
            <p:spPr bwMode="auto">
              <a:xfrm>
                <a:off x="183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AutoShape 299"/>
              <p:cNvSpPr>
                <a:spLocks noChangeArrowheads="1"/>
              </p:cNvSpPr>
              <p:nvPr/>
            </p:nvSpPr>
            <p:spPr bwMode="auto">
              <a:xfrm>
                <a:off x="2326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AutoShape 300"/>
              <p:cNvSpPr>
                <a:spLocks noChangeArrowheads="1"/>
              </p:cNvSpPr>
              <p:nvPr/>
            </p:nvSpPr>
            <p:spPr bwMode="auto">
              <a:xfrm>
                <a:off x="378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Spatially adaptive prediction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91</a:t>
            </a:fld>
            <a:endParaRPr lang="en-US"/>
          </a:p>
        </p:txBody>
      </p:sp>
      <p:grpSp>
        <p:nvGrpSpPr>
          <p:cNvPr id="3" name="Group 109"/>
          <p:cNvGrpSpPr/>
          <p:nvPr/>
        </p:nvGrpSpPr>
        <p:grpSpPr>
          <a:xfrm>
            <a:off x="1447800" y="1600200"/>
            <a:ext cx="2667000" cy="2743200"/>
            <a:chOff x="3200400" y="1828800"/>
            <a:chExt cx="2066925" cy="2085975"/>
          </a:xfrm>
        </p:grpSpPr>
        <p:grpSp>
          <p:nvGrpSpPr>
            <p:cNvPr id="4" name="Group 109"/>
            <p:cNvGrpSpPr>
              <a:grpSpLocks/>
            </p:cNvGrpSpPr>
            <p:nvPr/>
          </p:nvGrpSpPr>
          <p:grpSpPr bwMode="auto">
            <a:xfrm>
              <a:off x="3200400" y="1828800"/>
              <a:ext cx="2066925" cy="2085975"/>
              <a:chOff x="2010" y="1176"/>
              <a:chExt cx="1302" cy="1314"/>
            </a:xfrm>
          </p:grpSpPr>
          <p:sp>
            <p:nvSpPr>
              <p:cNvPr id="5" name="Oval 110"/>
              <p:cNvSpPr>
                <a:spLocks noChangeArrowheads="1"/>
              </p:cNvSpPr>
              <p:nvPr/>
            </p:nvSpPr>
            <p:spPr bwMode="auto">
              <a:xfrm>
                <a:off x="2928" y="1488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" name="Oval 111"/>
              <p:cNvSpPr>
                <a:spLocks noChangeArrowheads="1"/>
              </p:cNvSpPr>
              <p:nvPr/>
            </p:nvSpPr>
            <p:spPr bwMode="auto">
              <a:xfrm>
                <a:off x="2259" y="1685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Oval 112"/>
              <p:cNvSpPr>
                <a:spLocks noChangeArrowheads="1"/>
              </p:cNvSpPr>
              <p:nvPr/>
            </p:nvSpPr>
            <p:spPr bwMode="auto">
              <a:xfrm>
                <a:off x="3146" y="14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Oval 113"/>
              <p:cNvSpPr>
                <a:spLocks noChangeArrowheads="1"/>
              </p:cNvSpPr>
              <p:nvPr/>
            </p:nvSpPr>
            <p:spPr bwMode="auto">
              <a:xfrm>
                <a:off x="2573" y="1539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Oval 114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Oval 115"/>
              <p:cNvSpPr>
                <a:spLocks noChangeArrowheads="1"/>
              </p:cNvSpPr>
              <p:nvPr/>
            </p:nvSpPr>
            <p:spPr bwMode="auto">
              <a:xfrm>
                <a:off x="2403" y="1636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Oval 116"/>
              <p:cNvSpPr>
                <a:spLocks noChangeArrowheads="1"/>
              </p:cNvSpPr>
              <p:nvPr/>
            </p:nvSpPr>
            <p:spPr bwMode="auto">
              <a:xfrm>
                <a:off x="2186" y="168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117"/>
              <p:cNvSpPr>
                <a:spLocks noChangeArrowheads="1"/>
              </p:cNvSpPr>
              <p:nvPr/>
            </p:nvSpPr>
            <p:spPr bwMode="auto">
              <a:xfrm>
                <a:off x="2234" y="1926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Oval 118"/>
              <p:cNvSpPr>
                <a:spLocks noChangeArrowheads="1"/>
              </p:cNvSpPr>
              <p:nvPr/>
            </p:nvSpPr>
            <p:spPr bwMode="auto">
              <a:xfrm>
                <a:off x="2355" y="1902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19"/>
              <p:cNvSpPr>
                <a:spLocks noChangeArrowheads="1"/>
              </p:cNvSpPr>
              <p:nvPr/>
            </p:nvSpPr>
            <p:spPr bwMode="auto">
              <a:xfrm>
                <a:off x="2016" y="166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Oval 120"/>
              <p:cNvSpPr>
                <a:spLocks noChangeArrowheads="1"/>
              </p:cNvSpPr>
              <p:nvPr/>
            </p:nvSpPr>
            <p:spPr bwMode="auto">
              <a:xfrm>
                <a:off x="2331" y="1539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Oval 121"/>
              <p:cNvSpPr>
                <a:spLocks noChangeArrowheads="1"/>
              </p:cNvSpPr>
              <p:nvPr/>
            </p:nvSpPr>
            <p:spPr bwMode="auto">
              <a:xfrm>
                <a:off x="2549" y="19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Oval 122"/>
              <p:cNvSpPr>
                <a:spLocks noChangeArrowheads="1"/>
              </p:cNvSpPr>
              <p:nvPr/>
            </p:nvSpPr>
            <p:spPr bwMode="auto">
              <a:xfrm>
                <a:off x="2670" y="1805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Oval 123"/>
              <p:cNvSpPr>
                <a:spLocks noChangeArrowheads="1"/>
              </p:cNvSpPr>
              <p:nvPr/>
            </p:nvSpPr>
            <p:spPr bwMode="auto">
              <a:xfrm>
                <a:off x="2936" y="1951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124"/>
              <p:cNvSpPr>
                <a:spLocks noChangeArrowheads="1"/>
              </p:cNvSpPr>
              <p:nvPr/>
            </p:nvSpPr>
            <p:spPr bwMode="auto">
              <a:xfrm>
                <a:off x="2766" y="1926"/>
                <a:ext cx="72" cy="72"/>
              </a:xfrm>
              <a:prstGeom prst="ellipse">
                <a:avLst/>
              </a:prstGeom>
              <a:solidFill>
                <a:srgbClr val="FA91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Oval 125"/>
              <p:cNvSpPr>
                <a:spLocks noChangeArrowheads="1"/>
              </p:cNvSpPr>
              <p:nvPr/>
            </p:nvSpPr>
            <p:spPr bwMode="auto">
              <a:xfrm>
                <a:off x="2210" y="1491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26"/>
              <p:cNvSpPr>
                <a:spLocks noChangeArrowheads="1"/>
              </p:cNvSpPr>
              <p:nvPr/>
            </p:nvSpPr>
            <p:spPr bwMode="auto">
              <a:xfrm>
                <a:off x="2428" y="1467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127"/>
              <p:cNvSpPr>
                <a:spLocks noChangeArrowheads="1"/>
              </p:cNvSpPr>
              <p:nvPr/>
            </p:nvSpPr>
            <p:spPr bwMode="auto">
              <a:xfrm>
                <a:off x="2670" y="1636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128"/>
              <p:cNvSpPr>
                <a:spLocks noChangeArrowheads="1"/>
              </p:cNvSpPr>
              <p:nvPr/>
            </p:nvSpPr>
            <p:spPr bwMode="auto">
              <a:xfrm>
                <a:off x="2065" y="1927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129"/>
              <p:cNvSpPr>
                <a:spLocks noChangeArrowheads="1"/>
              </p:cNvSpPr>
              <p:nvPr/>
            </p:nvSpPr>
            <p:spPr bwMode="auto">
              <a:xfrm>
                <a:off x="2500" y="1733"/>
                <a:ext cx="72" cy="72"/>
              </a:xfrm>
              <a:prstGeom prst="ellipse">
                <a:avLst/>
              </a:prstGeom>
              <a:solidFill>
                <a:srgbClr val="E5FC7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130"/>
              <p:cNvSpPr>
                <a:spLocks noChangeArrowheads="1"/>
              </p:cNvSpPr>
              <p:nvPr/>
            </p:nvSpPr>
            <p:spPr bwMode="auto">
              <a:xfrm>
                <a:off x="2283" y="17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131"/>
              <p:cNvSpPr>
                <a:spLocks noChangeArrowheads="1"/>
              </p:cNvSpPr>
              <p:nvPr/>
            </p:nvSpPr>
            <p:spPr bwMode="auto">
              <a:xfrm>
                <a:off x="2331" y="2023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132"/>
              <p:cNvSpPr>
                <a:spLocks noChangeArrowheads="1"/>
              </p:cNvSpPr>
              <p:nvPr/>
            </p:nvSpPr>
            <p:spPr bwMode="auto">
              <a:xfrm>
                <a:off x="2742" y="207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133"/>
              <p:cNvSpPr>
                <a:spLocks noChangeArrowheads="1"/>
              </p:cNvSpPr>
              <p:nvPr/>
            </p:nvSpPr>
            <p:spPr bwMode="auto">
              <a:xfrm>
                <a:off x="2960" y="1805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134"/>
              <p:cNvSpPr>
                <a:spLocks noChangeArrowheads="1"/>
              </p:cNvSpPr>
              <p:nvPr/>
            </p:nvSpPr>
            <p:spPr bwMode="auto">
              <a:xfrm>
                <a:off x="3226" y="1854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135"/>
              <p:cNvSpPr>
                <a:spLocks noChangeArrowheads="1"/>
              </p:cNvSpPr>
              <p:nvPr/>
            </p:nvSpPr>
            <p:spPr bwMode="auto">
              <a:xfrm>
                <a:off x="2936" y="2072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136"/>
              <p:cNvSpPr>
                <a:spLocks noChangeArrowheads="1"/>
              </p:cNvSpPr>
              <p:nvPr/>
            </p:nvSpPr>
            <p:spPr bwMode="auto">
              <a:xfrm>
                <a:off x="2137" y="185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137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72" cy="72"/>
              </a:xfrm>
              <a:prstGeom prst="ellipse">
                <a:avLst/>
              </a:prstGeom>
              <a:solidFill>
                <a:srgbClr val="DDB647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138"/>
              <p:cNvSpPr>
                <a:spLocks noChangeArrowheads="1"/>
              </p:cNvSpPr>
              <p:nvPr/>
            </p:nvSpPr>
            <p:spPr bwMode="auto">
              <a:xfrm>
                <a:off x="3049" y="153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139"/>
              <p:cNvSpPr>
                <a:spLocks noChangeArrowheads="1"/>
              </p:cNvSpPr>
              <p:nvPr/>
            </p:nvSpPr>
            <p:spPr bwMode="auto">
              <a:xfrm>
                <a:off x="2500" y="161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140"/>
              <p:cNvSpPr>
                <a:spLocks noChangeArrowheads="1"/>
              </p:cNvSpPr>
              <p:nvPr/>
            </p:nvSpPr>
            <p:spPr bwMode="auto">
              <a:xfrm>
                <a:off x="2879" y="139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141"/>
              <p:cNvSpPr>
                <a:spLocks noChangeArrowheads="1"/>
              </p:cNvSpPr>
              <p:nvPr/>
            </p:nvSpPr>
            <p:spPr bwMode="auto">
              <a:xfrm>
                <a:off x="3096" y="17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142"/>
              <p:cNvSpPr>
                <a:spLocks noChangeArrowheads="1"/>
              </p:cNvSpPr>
              <p:nvPr/>
            </p:nvSpPr>
            <p:spPr bwMode="auto">
              <a:xfrm>
                <a:off x="2760" y="1680"/>
                <a:ext cx="72" cy="72"/>
              </a:xfrm>
              <a:prstGeom prst="ellipse">
                <a:avLst/>
              </a:prstGeom>
              <a:solidFill>
                <a:srgbClr val="FF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143"/>
              <p:cNvSpPr>
                <a:spLocks noChangeArrowheads="1"/>
              </p:cNvSpPr>
              <p:nvPr/>
            </p:nvSpPr>
            <p:spPr bwMode="auto">
              <a:xfrm>
                <a:off x="2880" y="1680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144"/>
              <p:cNvSpPr>
                <a:spLocks noChangeArrowheads="1"/>
              </p:cNvSpPr>
              <p:nvPr/>
            </p:nvSpPr>
            <p:spPr bwMode="auto">
              <a:xfrm>
                <a:off x="3056" y="196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145"/>
              <p:cNvSpPr>
                <a:spLocks noChangeArrowheads="1"/>
              </p:cNvSpPr>
              <p:nvPr/>
            </p:nvSpPr>
            <p:spPr bwMode="auto">
              <a:xfrm>
                <a:off x="3066" y="2124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146"/>
              <p:cNvSpPr>
                <a:spLocks noChangeArrowheads="1"/>
              </p:cNvSpPr>
              <p:nvPr/>
            </p:nvSpPr>
            <p:spPr bwMode="auto">
              <a:xfrm>
                <a:off x="2844" y="2010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147"/>
              <p:cNvSpPr>
                <a:spLocks noChangeArrowheads="1"/>
              </p:cNvSpPr>
              <p:nvPr/>
            </p:nvSpPr>
            <p:spPr bwMode="auto">
              <a:xfrm>
                <a:off x="2832" y="2208"/>
                <a:ext cx="72" cy="72"/>
              </a:xfrm>
              <a:prstGeom prst="ellipse">
                <a:avLst/>
              </a:prstGeom>
              <a:solidFill>
                <a:srgbClr val="3399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148"/>
              <p:cNvSpPr>
                <a:spLocks noChangeArrowheads="1"/>
              </p:cNvSpPr>
              <p:nvPr/>
            </p:nvSpPr>
            <p:spPr bwMode="auto">
              <a:xfrm>
                <a:off x="2592" y="2088"/>
                <a:ext cx="72" cy="72"/>
              </a:xfrm>
              <a:prstGeom prst="ellipse">
                <a:avLst/>
              </a:prstGeom>
              <a:solidFill>
                <a:srgbClr val="FF33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149"/>
              <p:cNvSpPr>
                <a:spLocks noChangeArrowheads="1"/>
              </p:cNvSpPr>
              <p:nvPr/>
            </p:nvSpPr>
            <p:spPr bwMode="auto">
              <a:xfrm>
                <a:off x="3192" y="168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150"/>
              <p:cNvSpPr>
                <a:spLocks noChangeArrowheads="1"/>
              </p:cNvSpPr>
              <p:nvPr/>
            </p:nvSpPr>
            <p:spPr bwMode="auto">
              <a:xfrm>
                <a:off x="3024" y="16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51"/>
              <p:cNvSpPr>
                <a:spLocks noChangeArrowheads="1"/>
              </p:cNvSpPr>
              <p:nvPr/>
            </p:nvSpPr>
            <p:spPr bwMode="auto">
              <a:xfrm>
                <a:off x="2808" y="1584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52"/>
              <p:cNvSpPr>
                <a:spLocks noChangeArrowheads="1"/>
              </p:cNvSpPr>
              <p:nvPr/>
            </p:nvSpPr>
            <p:spPr bwMode="auto">
              <a:xfrm>
                <a:off x="3192" y="199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53"/>
              <p:cNvSpPr>
                <a:spLocks noChangeArrowheads="1"/>
              </p:cNvSpPr>
              <p:nvPr/>
            </p:nvSpPr>
            <p:spPr bwMode="auto">
              <a:xfrm>
                <a:off x="2976" y="223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2496" y="208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55"/>
              <p:cNvSpPr>
                <a:spLocks noChangeArrowheads="1"/>
              </p:cNvSpPr>
              <p:nvPr/>
            </p:nvSpPr>
            <p:spPr bwMode="auto">
              <a:xfrm>
                <a:off x="2688" y="134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56"/>
              <p:cNvSpPr>
                <a:spLocks noChangeArrowheads="1"/>
              </p:cNvSpPr>
              <p:nvPr/>
            </p:nvSpPr>
            <p:spPr bwMode="auto">
              <a:xfrm>
                <a:off x="2592" y="230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57"/>
              <p:cNvSpPr>
                <a:spLocks noChangeArrowheads="1"/>
              </p:cNvSpPr>
              <p:nvPr/>
            </p:nvSpPr>
            <p:spPr bwMode="auto">
              <a:xfrm>
                <a:off x="2106" y="1752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58"/>
              <p:cNvSpPr>
                <a:spLocks noChangeArrowheads="1"/>
              </p:cNvSpPr>
              <p:nvPr/>
            </p:nvSpPr>
            <p:spPr bwMode="auto">
              <a:xfrm>
                <a:off x="2664" y="1896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59"/>
              <p:cNvSpPr>
                <a:spLocks noChangeArrowheads="1"/>
              </p:cNvSpPr>
              <p:nvPr/>
            </p:nvSpPr>
            <p:spPr bwMode="auto">
              <a:xfrm>
                <a:off x="2478" y="1992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60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72" cy="72"/>
              </a:xfrm>
              <a:prstGeom prst="ellipse">
                <a:avLst/>
              </a:prstGeom>
              <a:solidFill>
                <a:srgbClr val="EFFDA9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61"/>
              <p:cNvSpPr>
                <a:spLocks noChangeArrowheads="1"/>
              </p:cNvSpPr>
              <p:nvPr/>
            </p:nvSpPr>
            <p:spPr bwMode="auto">
              <a:xfrm>
                <a:off x="2712" y="2184"/>
                <a:ext cx="72" cy="72"/>
              </a:xfrm>
              <a:prstGeom prst="ellipse">
                <a:avLst/>
              </a:prstGeom>
              <a:solidFill>
                <a:srgbClr val="EE9478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62"/>
              <p:cNvSpPr>
                <a:spLocks noChangeArrowheads="1"/>
              </p:cNvSpPr>
              <p:nvPr/>
            </p:nvSpPr>
            <p:spPr bwMode="auto">
              <a:xfrm>
                <a:off x="2496" y="132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63"/>
              <p:cNvSpPr>
                <a:spLocks noChangeArrowheads="1"/>
              </p:cNvSpPr>
              <p:nvPr/>
            </p:nvSpPr>
            <p:spPr bwMode="auto">
              <a:xfrm>
                <a:off x="2596" y="139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64"/>
              <p:cNvSpPr>
                <a:spLocks noChangeArrowheads="1"/>
              </p:cNvSpPr>
              <p:nvPr/>
            </p:nvSpPr>
            <p:spPr bwMode="auto">
              <a:xfrm>
                <a:off x="3023" y="136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6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66"/>
              <p:cNvSpPr>
                <a:spLocks noChangeArrowheads="1"/>
              </p:cNvSpPr>
              <p:nvPr/>
            </p:nvSpPr>
            <p:spPr bwMode="auto">
              <a:xfrm>
                <a:off x="2112" y="228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67"/>
              <p:cNvSpPr>
                <a:spLocks noChangeArrowheads="1"/>
              </p:cNvSpPr>
              <p:nvPr/>
            </p:nvSpPr>
            <p:spPr bwMode="auto">
              <a:xfrm>
                <a:off x="2208" y="218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68"/>
              <p:cNvSpPr>
                <a:spLocks noChangeArrowheads="1"/>
              </p:cNvSpPr>
              <p:nvPr/>
            </p:nvSpPr>
            <p:spPr bwMode="auto">
              <a:xfrm>
                <a:off x="2400" y="22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69"/>
              <p:cNvSpPr>
                <a:spLocks noChangeArrowheads="1"/>
              </p:cNvSpPr>
              <p:nvPr/>
            </p:nvSpPr>
            <p:spPr bwMode="auto">
              <a:xfrm>
                <a:off x="2808" y="129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70"/>
              <p:cNvSpPr>
                <a:spLocks noChangeArrowheads="1"/>
              </p:cNvSpPr>
              <p:nvPr/>
            </p:nvSpPr>
            <p:spPr bwMode="auto">
              <a:xfrm>
                <a:off x="3162" y="222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71"/>
              <p:cNvSpPr>
                <a:spLocks noChangeArrowheads="1"/>
              </p:cNvSpPr>
              <p:nvPr/>
            </p:nvSpPr>
            <p:spPr bwMode="auto">
              <a:xfrm>
                <a:off x="3120" y="231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72"/>
              <p:cNvSpPr>
                <a:spLocks noChangeArrowheads="1"/>
              </p:cNvSpPr>
              <p:nvPr/>
            </p:nvSpPr>
            <p:spPr bwMode="auto">
              <a:xfrm>
                <a:off x="3216" y="237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73"/>
              <p:cNvSpPr>
                <a:spLocks noChangeArrowheads="1"/>
              </p:cNvSpPr>
              <p:nvPr/>
            </p:nvSpPr>
            <p:spPr bwMode="auto">
              <a:xfrm>
                <a:off x="3240" y="2112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74"/>
              <p:cNvSpPr>
                <a:spLocks noChangeArrowheads="1"/>
              </p:cNvSpPr>
              <p:nvPr/>
            </p:nvSpPr>
            <p:spPr bwMode="auto">
              <a:xfrm>
                <a:off x="3024" y="240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175"/>
              <p:cNvSpPr>
                <a:spLocks noChangeArrowheads="1"/>
              </p:cNvSpPr>
              <p:nvPr/>
            </p:nvSpPr>
            <p:spPr bwMode="auto">
              <a:xfrm>
                <a:off x="2904" y="2316"/>
                <a:ext cx="72" cy="72"/>
              </a:xfrm>
              <a:prstGeom prst="ellipse">
                <a:avLst/>
              </a:prstGeom>
              <a:solidFill>
                <a:srgbClr val="007E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176"/>
              <p:cNvSpPr>
                <a:spLocks noChangeArrowheads="1"/>
              </p:cNvSpPr>
              <p:nvPr/>
            </p:nvSpPr>
            <p:spPr bwMode="auto">
              <a:xfrm>
                <a:off x="2736" y="231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177"/>
              <p:cNvSpPr>
                <a:spLocks noChangeArrowheads="1"/>
              </p:cNvSpPr>
              <p:nvPr/>
            </p:nvSpPr>
            <p:spPr bwMode="auto">
              <a:xfrm>
                <a:off x="2640" y="241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178"/>
              <p:cNvSpPr>
                <a:spLocks noChangeArrowheads="1"/>
              </p:cNvSpPr>
              <p:nvPr/>
            </p:nvSpPr>
            <p:spPr bwMode="auto">
              <a:xfrm>
                <a:off x="2850" y="240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179"/>
              <p:cNvSpPr>
                <a:spLocks noChangeArrowheads="1"/>
              </p:cNvSpPr>
              <p:nvPr/>
            </p:nvSpPr>
            <p:spPr bwMode="auto">
              <a:xfrm>
                <a:off x="2496" y="23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180"/>
              <p:cNvSpPr>
                <a:spLocks noChangeArrowheads="1"/>
              </p:cNvSpPr>
              <p:nvPr/>
            </p:nvSpPr>
            <p:spPr bwMode="auto">
              <a:xfrm>
                <a:off x="2496" y="2208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181"/>
              <p:cNvSpPr>
                <a:spLocks noChangeArrowheads="1"/>
              </p:cNvSpPr>
              <p:nvPr/>
            </p:nvSpPr>
            <p:spPr bwMode="auto">
              <a:xfrm>
                <a:off x="3120" y="134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182"/>
              <p:cNvSpPr>
                <a:spLocks noChangeArrowheads="1"/>
              </p:cNvSpPr>
              <p:nvPr/>
            </p:nvSpPr>
            <p:spPr bwMode="auto">
              <a:xfrm>
                <a:off x="2784" y="1416"/>
                <a:ext cx="72" cy="72"/>
              </a:xfrm>
              <a:prstGeom prst="ellipse">
                <a:avLst/>
              </a:prstGeom>
              <a:solidFill>
                <a:srgbClr val="E6FD7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183"/>
              <p:cNvSpPr>
                <a:spLocks noChangeArrowheads="1"/>
              </p:cNvSpPr>
              <p:nvPr/>
            </p:nvSpPr>
            <p:spPr bwMode="auto">
              <a:xfrm>
                <a:off x="3216" y="156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184"/>
              <p:cNvSpPr>
                <a:spLocks noChangeArrowheads="1"/>
              </p:cNvSpPr>
              <p:nvPr/>
            </p:nvSpPr>
            <p:spPr bwMode="auto">
              <a:xfrm>
                <a:off x="2208" y="237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185"/>
              <p:cNvSpPr>
                <a:spLocks noChangeArrowheads="1"/>
              </p:cNvSpPr>
              <p:nvPr/>
            </p:nvSpPr>
            <p:spPr bwMode="auto">
              <a:xfrm>
                <a:off x="2304" y="230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186"/>
              <p:cNvSpPr>
                <a:spLocks noChangeArrowheads="1"/>
              </p:cNvSpPr>
              <p:nvPr/>
            </p:nvSpPr>
            <p:spPr bwMode="auto">
              <a:xfrm>
                <a:off x="2376" y="240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187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188"/>
              <p:cNvSpPr>
                <a:spLocks noChangeArrowheads="1"/>
              </p:cNvSpPr>
              <p:nvPr/>
            </p:nvSpPr>
            <p:spPr bwMode="auto">
              <a:xfrm>
                <a:off x="2010" y="201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189"/>
              <p:cNvSpPr>
                <a:spLocks noChangeArrowheads="1"/>
              </p:cNvSpPr>
              <p:nvPr/>
            </p:nvSpPr>
            <p:spPr bwMode="auto">
              <a:xfrm>
                <a:off x="2472" y="184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190"/>
              <p:cNvSpPr>
                <a:spLocks noChangeArrowheads="1"/>
              </p:cNvSpPr>
              <p:nvPr/>
            </p:nvSpPr>
            <p:spPr bwMode="auto">
              <a:xfrm>
                <a:off x="2856" y="1824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191"/>
              <p:cNvSpPr>
                <a:spLocks noChangeArrowheads="1"/>
              </p:cNvSpPr>
              <p:nvPr/>
            </p:nvSpPr>
            <p:spPr bwMode="auto">
              <a:xfrm>
                <a:off x="3096" y="168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Oval 192"/>
              <p:cNvSpPr>
                <a:spLocks noChangeArrowheads="1"/>
              </p:cNvSpPr>
              <p:nvPr/>
            </p:nvSpPr>
            <p:spPr bwMode="auto">
              <a:xfrm>
                <a:off x="3048" y="187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Oval 193"/>
              <p:cNvSpPr>
                <a:spLocks noChangeArrowheads="1"/>
              </p:cNvSpPr>
              <p:nvPr/>
            </p:nvSpPr>
            <p:spPr bwMode="auto">
              <a:xfrm>
                <a:off x="2328" y="134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0" name="Oval 194"/>
              <p:cNvSpPr>
                <a:spLocks noChangeArrowheads="1"/>
              </p:cNvSpPr>
              <p:nvPr/>
            </p:nvSpPr>
            <p:spPr bwMode="auto">
              <a:xfrm>
                <a:off x="2064" y="1512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195"/>
              <p:cNvSpPr>
                <a:spLocks noChangeArrowheads="1"/>
              </p:cNvSpPr>
              <p:nvPr/>
            </p:nvSpPr>
            <p:spPr bwMode="auto">
              <a:xfrm>
                <a:off x="2304" y="1200"/>
                <a:ext cx="72" cy="72"/>
              </a:xfrm>
              <a:prstGeom prst="ellipse">
                <a:avLst/>
              </a:prstGeom>
              <a:solidFill>
                <a:srgbClr val="CC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196"/>
              <p:cNvSpPr>
                <a:spLocks noChangeArrowheads="1"/>
              </p:cNvSpPr>
              <p:nvPr/>
            </p:nvSpPr>
            <p:spPr bwMode="auto">
              <a:xfrm>
                <a:off x="2160" y="1224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197"/>
              <p:cNvSpPr>
                <a:spLocks noChangeArrowheads="1"/>
              </p:cNvSpPr>
              <p:nvPr/>
            </p:nvSpPr>
            <p:spPr bwMode="auto">
              <a:xfrm>
                <a:off x="2208" y="1338"/>
                <a:ext cx="72" cy="72"/>
              </a:xfrm>
              <a:prstGeom prst="ellipse">
                <a:avLst/>
              </a:prstGeom>
              <a:solidFill>
                <a:srgbClr val="CCFF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Oval 199"/>
              <p:cNvSpPr>
                <a:spLocks noChangeArrowheads="1"/>
              </p:cNvSpPr>
              <p:nvPr/>
            </p:nvSpPr>
            <p:spPr bwMode="auto">
              <a:xfrm>
                <a:off x="2088" y="1368"/>
                <a:ext cx="72" cy="72"/>
              </a:xfrm>
              <a:prstGeom prst="ellipse">
                <a:avLst/>
              </a:prstGeom>
              <a:solidFill>
                <a:srgbClr val="99CC00">
                  <a:alpha val="39999"/>
                </a:srgbClr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Oval 200"/>
              <p:cNvSpPr>
                <a:spLocks noChangeArrowheads="1"/>
              </p:cNvSpPr>
              <p:nvPr/>
            </p:nvSpPr>
            <p:spPr bwMode="auto">
              <a:xfrm>
                <a:off x="2664" y="1248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Oval 201"/>
              <p:cNvSpPr>
                <a:spLocks noChangeArrowheads="1"/>
              </p:cNvSpPr>
              <p:nvPr/>
            </p:nvSpPr>
            <p:spPr bwMode="auto">
              <a:xfrm>
                <a:off x="2472" y="120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Oval 202"/>
              <p:cNvSpPr>
                <a:spLocks noChangeArrowheads="1"/>
              </p:cNvSpPr>
              <p:nvPr/>
            </p:nvSpPr>
            <p:spPr bwMode="auto">
              <a:xfrm>
                <a:off x="2880" y="120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203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204"/>
              <p:cNvSpPr>
                <a:spLocks noChangeArrowheads="1"/>
              </p:cNvSpPr>
              <p:nvPr/>
            </p:nvSpPr>
            <p:spPr bwMode="auto">
              <a:xfrm>
                <a:off x="3072" y="117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Oval 205"/>
              <p:cNvSpPr>
                <a:spLocks noChangeArrowheads="1"/>
              </p:cNvSpPr>
              <p:nvPr/>
            </p:nvSpPr>
            <p:spPr bwMode="auto">
              <a:xfrm>
                <a:off x="2976" y="1248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1" name="Oval 100"/>
            <p:cNvSpPr/>
            <p:nvPr/>
          </p:nvSpPr>
          <p:spPr>
            <a:xfrm>
              <a:off x="3455777" y="1874627"/>
              <a:ext cx="92392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 rot="5400000" flipH="1" flipV="1">
              <a:off x="3806031" y="2048669"/>
              <a:ext cx="357188" cy="127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3736133" y="1933575"/>
              <a:ext cx="268592" cy="351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/>
                <a:t>h</a:t>
              </a:r>
              <a:endParaRPr lang="en-US" sz="2400" b="1" i="1" dirty="0"/>
            </a:p>
          </p:txBody>
        </p:sp>
        <p:sp>
          <p:nvSpPr>
            <p:cNvPr id="106" name="Oval 105"/>
            <p:cNvSpPr/>
            <p:nvPr/>
          </p:nvSpPr>
          <p:spPr>
            <a:xfrm>
              <a:off x="4402348" y="28194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 rot="16200000" flipV="1">
              <a:off x="4557895" y="2957694"/>
              <a:ext cx="330678" cy="233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>
              <a:off x="4499610" y="2813844"/>
              <a:ext cx="247471" cy="304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/>
                <a:t>h</a:t>
              </a:r>
              <a:endParaRPr lang="en-US" sz="2000" b="1" i="1" dirty="0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685800" y="5048071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target function varies spatially, we want to allow bandwidth h to depend on X</a:t>
            </a:r>
          </a:p>
          <a:p>
            <a:endParaRPr lang="en-US" sz="24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175"/>
          <p:cNvGrpSpPr/>
          <p:nvPr/>
        </p:nvGrpSpPr>
        <p:grpSpPr>
          <a:xfrm>
            <a:off x="1722082" y="1474511"/>
            <a:ext cx="2798162" cy="2716489"/>
            <a:chOff x="5514975" y="2689225"/>
            <a:chExt cx="2101850" cy="2101850"/>
          </a:xfrm>
        </p:grpSpPr>
        <p:sp>
          <p:nvSpPr>
            <p:cNvPr id="174" name="Rectangle 107"/>
            <p:cNvSpPr>
              <a:spLocks noChangeArrowheads="1"/>
            </p:cNvSpPr>
            <p:nvPr/>
          </p:nvSpPr>
          <p:spPr bwMode="auto">
            <a:xfrm>
              <a:off x="5514975" y="2689225"/>
              <a:ext cx="2101850" cy="2101850"/>
            </a:xfrm>
            <a:prstGeom prst="rect">
              <a:avLst/>
            </a:prstGeom>
            <a:gradFill rotWithShape="1">
              <a:gsLst>
                <a:gs pos="0">
                  <a:srgbClr val="CCFF33">
                    <a:alpha val="80000"/>
                  </a:srgbClr>
                </a:gs>
                <a:gs pos="100000">
                  <a:srgbClr val="009900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Freeform 108"/>
            <p:cNvSpPr>
              <a:spLocks/>
            </p:cNvSpPr>
            <p:nvPr/>
          </p:nvSpPr>
          <p:spPr bwMode="auto">
            <a:xfrm>
              <a:off x="5891213" y="3070225"/>
              <a:ext cx="1347788" cy="1408113"/>
            </a:xfrm>
            <a:custGeom>
              <a:avLst/>
              <a:gdLst/>
              <a:ahLst/>
              <a:cxnLst>
                <a:cxn ang="0">
                  <a:pos x="159" y="777"/>
                </a:cxn>
                <a:cxn ang="0">
                  <a:pos x="11" y="535"/>
                </a:cxn>
                <a:cxn ang="0">
                  <a:pos x="93" y="391"/>
                </a:cxn>
                <a:cxn ang="0">
                  <a:pos x="375" y="346"/>
                </a:cxn>
                <a:cxn ang="0">
                  <a:pos x="602" y="2"/>
                </a:cxn>
                <a:cxn ang="0">
                  <a:pos x="822" y="335"/>
                </a:cxn>
                <a:cxn ang="0">
                  <a:pos x="765" y="617"/>
                </a:cxn>
                <a:cxn ang="0">
                  <a:pos x="404" y="860"/>
                </a:cxn>
                <a:cxn ang="0">
                  <a:pos x="159" y="777"/>
                </a:cxn>
              </a:cxnLst>
              <a:rect l="0" t="0" r="r" b="b"/>
              <a:pathLst>
                <a:path w="849" h="887">
                  <a:moveTo>
                    <a:pt x="159" y="777"/>
                  </a:moveTo>
                  <a:cubicBezTo>
                    <a:pt x="150" y="711"/>
                    <a:pt x="22" y="599"/>
                    <a:pt x="11" y="535"/>
                  </a:cubicBezTo>
                  <a:cubicBezTo>
                    <a:pt x="0" y="471"/>
                    <a:pt x="32" y="422"/>
                    <a:pt x="93" y="391"/>
                  </a:cubicBezTo>
                  <a:cubicBezTo>
                    <a:pt x="154" y="360"/>
                    <a:pt x="290" y="411"/>
                    <a:pt x="375" y="346"/>
                  </a:cubicBezTo>
                  <a:cubicBezTo>
                    <a:pt x="460" y="281"/>
                    <a:pt x="528" y="4"/>
                    <a:pt x="602" y="2"/>
                  </a:cubicBezTo>
                  <a:cubicBezTo>
                    <a:pt x="676" y="0"/>
                    <a:pt x="795" y="232"/>
                    <a:pt x="822" y="335"/>
                  </a:cubicBezTo>
                  <a:cubicBezTo>
                    <a:pt x="849" y="438"/>
                    <a:pt x="835" y="530"/>
                    <a:pt x="765" y="617"/>
                  </a:cubicBezTo>
                  <a:cubicBezTo>
                    <a:pt x="695" y="704"/>
                    <a:pt x="505" y="833"/>
                    <a:pt x="404" y="860"/>
                  </a:cubicBezTo>
                  <a:cubicBezTo>
                    <a:pt x="303" y="887"/>
                    <a:pt x="210" y="794"/>
                    <a:pt x="159" y="77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100000">
                  <a:srgbClr val="F4640C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Regression trees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92</a:t>
            </a:fld>
            <a:endParaRPr lang="en-US"/>
          </a:p>
        </p:txBody>
      </p:sp>
      <p:grpSp>
        <p:nvGrpSpPr>
          <p:cNvPr id="4" name="Group 109"/>
          <p:cNvGrpSpPr>
            <a:grpSpLocks/>
          </p:cNvGrpSpPr>
          <p:nvPr/>
        </p:nvGrpSpPr>
        <p:grpSpPr bwMode="auto">
          <a:xfrm>
            <a:off x="1828800" y="1447800"/>
            <a:ext cx="2667000" cy="2743200"/>
            <a:chOff x="2010" y="1176"/>
            <a:chExt cx="1302" cy="1314"/>
          </a:xfrm>
        </p:grpSpPr>
        <p:sp>
          <p:nvSpPr>
            <p:cNvPr id="5" name="Oval 110"/>
            <p:cNvSpPr>
              <a:spLocks noChangeArrowheads="1"/>
            </p:cNvSpPr>
            <p:nvPr/>
          </p:nvSpPr>
          <p:spPr bwMode="auto">
            <a:xfrm>
              <a:off x="2928" y="1488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Oval 111"/>
            <p:cNvSpPr>
              <a:spLocks noChangeArrowheads="1"/>
            </p:cNvSpPr>
            <p:nvPr/>
          </p:nvSpPr>
          <p:spPr bwMode="auto">
            <a:xfrm>
              <a:off x="2259" y="1685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112"/>
            <p:cNvSpPr>
              <a:spLocks noChangeArrowheads="1"/>
            </p:cNvSpPr>
            <p:nvPr/>
          </p:nvSpPr>
          <p:spPr bwMode="auto">
            <a:xfrm>
              <a:off x="3146" y="14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113"/>
            <p:cNvSpPr>
              <a:spLocks noChangeArrowheads="1"/>
            </p:cNvSpPr>
            <p:nvPr/>
          </p:nvSpPr>
          <p:spPr bwMode="auto">
            <a:xfrm>
              <a:off x="2573" y="1539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114"/>
            <p:cNvSpPr>
              <a:spLocks noChangeArrowheads="1"/>
            </p:cNvSpPr>
            <p:nvPr/>
          </p:nvSpPr>
          <p:spPr bwMode="auto">
            <a:xfrm>
              <a:off x="2160" y="20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115"/>
            <p:cNvSpPr>
              <a:spLocks noChangeArrowheads="1"/>
            </p:cNvSpPr>
            <p:nvPr/>
          </p:nvSpPr>
          <p:spPr bwMode="auto">
            <a:xfrm>
              <a:off x="2403" y="1636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116"/>
            <p:cNvSpPr>
              <a:spLocks noChangeArrowheads="1"/>
            </p:cNvSpPr>
            <p:nvPr/>
          </p:nvSpPr>
          <p:spPr bwMode="auto">
            <a:xfrm>
              <a:off x="2186" y="168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17"/>
            <p:cNvSpPr>
              <a:spLocks noChangeArrowheads="1"/>
            </p:cNvSpPr>
            <p:nvPr/>
          </p:nvSpPr>
          <p:spPr bwMode="auto">
            <a:xfrm>
              <a:off x="2234" y="1926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118"/>
            <p:cNvSpPr>
              <a:spLocks noChangeArrowheads="1"/>
            </p:cNvSpPr>
            <p:nvPr/>
          </p:nvSpPr>
          <p:spPr bwMode="auto">
            <a:xfrm>
              <a:off x="2355" y="1902"/>
              <a:ext cx="72" cy="72"/>
            </a:xfrm>
            <a:prstGeom prst="ellipse">
              <a:avLst/>
            </a:prstGeom>
            <a:solidFill>
              <a:srgbClr val="FFA41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19"/>
            <p:cNvSpPr>
              <a:spLocks noChangeArrowheads="1"/>
            </p:cNvSpPr>
            <p:nvPr/>
          </p:nvSpPr>
          <p:spPr bwMode="auto">
            <a:xfrm>
              <a:off x="2016" y="166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20"/>
            <p:cNvSpPr>
              <a:spLocks noChangeArrowheads="1"/>
            </p:cNvSpPr>
            <p:nvPr/>
          </p:nvSpPr>
          <p:spPr bwMode="auto">
            <a:xfrm>
              <a:off x="2331" y="1539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121"/>
            <p:cNvSpPr>
              <a:spLocks noChangeArrowheads="1"/>
            </p:cNvSpPr>
            <p:nvPr/>
          </p:nvSpPr>
          <p:spPr bwMode="auto">
            <a:xfrm>
              <a:off x="2549" y="1926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122"/>
            <p:cNvSpPr>
              <a:spLocks noChangeArrowheads="1"/>
            </p:cNvSpPr>
            <p:nvPr/>
          </p:nvSpPr>
          <p:spPr bwMode="auto">
            <a:xfrm>
              <a:off x="2670" y="1805"/>
              <a:ext cx="72" cy="72"/>
            </a:xfrm>
            <a:prstGeom prst="ellipse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23"/>
            <p:cNvSpPr>
              <a:spLocks noChangeArrowheads="1"/>
            </p:cNvSpPr>
            <p:nvPr/>
          </p:nvSpPr>
          <p:spPr bwMode="auto">
            <a:xfrm>
              <a:off x="2936" y="1951"/>
              <a:ext cx="72" cy="7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24"/>
            <p:cNvSpPr>
              <a:spLocks noChangeArrowheads="1"/>
            </p:cNvSpPr>
            <p:nvPr/>
          </p:nvSpPr>
          <p:spPr bwMode="auto">
            <a:xfrm>
              <a:off x="2766" y="1926"/>
              <a:ext cx="72" cy="72"/>
            </a:xfrm>
            <a:prstGeom prst="ellipse">
              <a:avLst/>
            </a:prstGeom>
            <a:solidFill>
              <a:srgbClr val="FA91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125"/>
            <p:cNvSpPr>
              <a:spLocks noChangeArrowheads="1"/>
            </p:cNvSpPr>
            <p:nvPr/>
          </p:nvSpPr>
          <p:spPr bwMode="auto">
            <a:xfrm>
              <a:off x="2210" y="1491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126"/>
            <p:cNvSpPr>
              <a:spLocks noChangeArrowheads="1"/>
            </p:cNvSpPr>
            <p:nvPr/>
          </p:nvSpPr>
          <p:spPr bwMode="auto">
            <a:xfrm>
              <a:off x="2428" y="1467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127"/>
            <p:cNvSpPr>
              <a:spLocks noChangeArrowheads="1"/>
            </p:cNvSpPr>
            <p:nvPr/>
          </p:nvSpPr>
          <p:spPr bwMode="auto">
            <a:xfrm>
              <a:off x="2670" y="1636"/>
              <a:ext cx="72" cy="72"/>
            </a:xfrm>
            <a:prstGeom prst="ellipse">
              <a:avLst/>
            </a:prstGeom>
            <a:solidFill>
              <a:srgbClr val="FFFF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128"/>
            <p:cNvSpPr>
              <a:spLocks noChangeArrowheads="1"/>
            </p:cNvSpPr>
            <p:nvPr/>
          </p:nvSpPr>
          <p:spPr bwMode="auto">
            <a:xfrm>
              <a:off x="2065" y="1927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129"/>
            <p:cNvSpPr>
              <a:spLocks noChangeArrowheads="1"/>
            </p:cNvSpPr>
            <p:nvPr/>
          </p:nvSpPr>
          <p:spPr bwMode="auto">
            <a:xfrm>
              <a:off x="2500" y="1733"/>
              <a:ext cx="72" cy="72"/>
            </a:xfrm>
            <a:prstGeom prst="ellipse">
              <a:avLst/>
            </a:prstGeom>
            <a:solidFill>
              <a:srgbClr val="E5FC7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130"/>
            <p:cNvSpPr>
              <a:spLocks noChangeArrowheads="1"/>
            </p:cNvSpPr>
            <p:nvPr/>
          </p:nvSpPr>
          <p:spPr bwMode="auto">
            <a:xfrm>
              <a:off x="2283" y="1781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131"/>
            <p:cNvSpPr>
              <a:spLocks noChangeArrowheads="1"/>
            </p:cNvSpPr>
            <p:nvPr/>
          </p:nvSpPr>
          <p:spPr bwMode="auto">
            <a:xfrm>
              <a:off x="2331" y="2023"/>
              <a:ext cx="72" cy="72"/>
            </a:xfrm>
            <a:prstGeom prst="ellipse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132"/>
            <p:cNvSpPr>
              <a:spLocks noChangeArrowheads="1"/>
            </p:cNvSpPr>
            <p:nvPr/>
          </p:nvSpPr>
          <p:spPr bwMode="auto">
            <a:xfrm>
              <a:off x="2742" y="2072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133"/>
            <p:cNvSpPr>
              <a:spLocks noChangeArrowheads="1"/>
            </p:cNvSpPr>
            <p:nvPr/>
          </p:nvSpPr>
          <p:spPr bwMode="auto">
            <a:xfrm>
              <a:off x="2960" y="1805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134"/>
            <p:cNvSpPr>
              <a:spLocks noChangeArrowheads="1"/>
            </p:cNvSpPr>
            <p:nvPr/>
          </p:nvSpPr>
          <p:spPr bwMode="auto">
            <a:xfrm>
              <a:off x="3226" y="1854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135"/>
            <p:cNvSpPr>
              <a:spLocks noChangeArrowheads="1"/>
            </p:cNvSpPr>
            <p:nvPr/>
          </p:nvSpPr>
          <p:spPr bwMode="auto">
            <a:xfrm>
              <a:off x="2936" y="2072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136"/>
            <p:cNvSpPr>
              <a:spLocks noChangeArrowheads="1"/>
            </p:cNvSpPr>
            <p:nvPr/>
          </p:nvSpPr>
          <p:spPr bwMode="auto">
            <a:xfrm>
              <a:off x="2137" y="185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137"/>
            <p:cNvSpPr>
              <a:spLocks noChangeArrowheads="1"/>
            </p:cNvSpPr>
            <p:nvPr/>
          </p:nvSpPr>
          <p:spPr bwMode="auto">
            <a:xfrm>
              <a:off x="2352" y="2160"/>
              <a:ext cx="72" cy="72"/>
            </a:xfrm>
            <a:prstGeom prst="ellipse">
              <a:avLst/>
            </a:prstGeom>
            <a:solidFill>
              <a:srgbClr val="DDB647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138"/>
            <p:cNvSpPr>
              <a:spLocks noChangeArrowheads="1"/>
            </p:cNvSpPr>
            <p:nvPr/>
          </p:nvSpPr>
          <p:spPr bwMode="auto">
            <a:xfrm>
              <a:off x="3049" y="153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139"/>
            <p:cNvSpPr>
              <a:spLocks noChangeArrowheads="1"/>
            </p:cNvSpPr>
            <p:nvPr/>
          </p:nvSpPr>
          <p:spPr bwMode="auto">
            <a:xfrm>
              <a:off x="2500" y="161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140"/>
            <p:cNvSpPr>
              <a:spLocks noChangeArrowheads="1"/>
            </p:cNvSpPr>
            <p:nvPr/>
          </p:nvSpPr>
          <p:spPr bwMode="auto">
            <a:xfrm>
              <a:off x="2879" y="139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141"/>
            <p:cNvSpPr>
              <a:spLocks noChangeArrowheads="1"/>
            </p:cNvSpPr>
            <p:nvPr/>
          </p:nvSpPr>
          <p:spPr bwMode="auto">
            <a:xfrm>
              <a:off x="3096" y="17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142"/>
            <p:cNvSpPr>
              <a:spLocks noChangeArrowheads="1"/>
            </p:cNvSpPr>
            <p:nvPr/>
          </p:nvSpPr>
          <p:spPr bwMode="auto">
            <a:xfrm>
              <a:off x="2760" y="1680"/>
              <a:ext cx="72" cy="72"/>
            </a:xfrm>
            <a:prstGeom prst="ellipse">
              <a:avLst/>
            </a:prstGeom>
            <a:solidFill>
              <a:srgbClr val="FF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143"/>
            <p:cNvSpPr>
              <a:spLocks noChangeArrowheads="1"/>
            </p:cNvSpPr>
            <p:nvPr/>
          </p:nvSpPr>
          <p:spPr bwMode="auto">
            <a:xfrm>
              <a:off x="2880" y="1680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144"/>
            <p:cNvSpPr>
              <a:spLocks noChangeArrowheads="1"/>
            </p:cNvSpPr>
            <p:nvPr/>
          </p:nvSpPr>
          <p:spPr bwMode="auto">
            <a:xfrm>
              <a:off x="3056" y="196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145"/>
            <p:cNvSpPr>
              <a:spLocks noChangeArrowheads="1"/>
            </p:cNvSpPr>
            <p:nvPr/>
          </p:nvSpPr>
          <p:spPr bwMode="auto">
            <a:xfrm>
              <a:off x="3066" y="2124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146"/>
            <p:cNvSpPr>
              <a:spLocks noChangeArrowheads="1"/>
            </p:cNvSpPr>
            <p:nvPr/>
          </p:nvSpPr>
          <p:spPr bwMode="auto">
            <a:xfrm>
              <a:off x="2844" y="2010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147"/>
            <p:cNvSpPr>
              <a:spLocks noChangeArrowheads="1"/>
            </p:cNvSpPr>
            <p:nvPr/>
          </p:nvSpPr>
          <p:spPr bwMode="auto">
            <a:xfrm>
              <a:off x="2832" y="2208"/>
              <a:ext cx="72" cy="72"/>
            </a:xfrm>
            <a:prstGeom prst="ellipse">
              <a:avLst/>
            </a:prstGeom>
            <a:solidFill>
              <a:srgbClr val="339933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148"/>
            <p:cNvSpPr>
              <a:spLocks noChangeArrowheads="1"/>
            </p:cNvSpPr>
            <p:nvPr/>
          </p:nvSpPr>
          <p:spPr bwMode="auto">
            <a:xfrm>
              <a:off x="2592" y="2088"/>
              <a:ext cx="72" cy="72"/>
            </a:xfrm>
            <a:prstGeom prst="ellipse">
              <a:avLst/>
            </a:prstGeom>
            <a:solidFill>
              <a:srgbClr val="FF33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149"/>
            <p:cNvSpPr>
              <a:spLocks noChangeArrowheads="1"/>
            </p:cNvSpPr>
            <p:nvPr/>
          </p:nvSpPr>
          <p:spPr bwMode="auto">
            <a:xfrm>
              <a:off x="3192" y="168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150"/>
            <p:cNvSpPr>
              <a:spLocks noChangeArrowheads="1"/>
            </p:cNvSpPr>
            <p:nvPr/>
          </p:nvSpPr>
          <p:spPr bwMode="auto">
            <a:xfrm>
              <a:off x="3024" y="16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151"/>
            <p:cNvSpPr>
              <a:spLocks noChangeArrowheads="1"/>
            </p:cNvSpPr>
            <p:nvPr/>
          </p:nvSpPr>
          <p:spPr bwMode="auto">
            <a:xfrm>
              <a:off x="2808" y="1584"/>
              <a:ext cx="72" cy="72"/>
            </a:xfrm>
            <a:prstGeom prst="ellipse">
              <a:avLst/>
            </a:prstGeom>
            <a:solidFill>
              <a:srgbClr val="FFFF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152"/>
            <p:cNvSpPr>
              <a:spLocks noChangeArrowheads="1"/>
            </p:cNvSpPr>
            <p:nvPr/>
          </p:nvSpPr>
          <p:spPr bwMode="auto">
            <a:xfrm>
              <a:off x="3192" y="199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153"/>
            <p:cNvSpPr>
              <a:spLocks noChangeArrowheads="1"/>
            </p:cNvSpPr>
            <p:nvPr/>
          </p:nvSpPr>
          <p:spPr bwMode="auto">
            <a:xfrm>
              <a:off x="2976" y="223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154"/>
            <p:cNvSpPr>
              <a:spLocks noChangeArrowheads="1"/>
            </p:cNvSpPr>
            <p:nvPr/>
          </p:nvSpPr>
          <p:spPr bwMode="auto">
            <a:xfrm>
              <a:off x="2496" y="2088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155"/>
            <p:cNvSpPr>
              <a:spLocks noChangeArrowheads="1"/>
            </p:cNvSpPr>
            <p:nvPr/>
          </p:nvSpPr>
          <p:spPr bwMode="auto">
            <a:xfrm>
              <a:off x="2688" y="134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156"/>
            <p:cNvSpPr>
              <a:spLocks noChangeArrowheads="1"/>
            </p:cNvSpPr>
            <p:nvPr/>
          </p:nvSpPr>
          <p:spPr bwMode="auto">
            <a:xfrm>
              <a:off x="2592" y="230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157"/>
            <p:cNvSpPr>
              <a:spLocks noChangeArrowheads="1"/>
            </p:cNvSpPr>
            <p:nvPr/>
          </p:nvSpPr>
          <p:spPr bwMode="auto">
            <a:xfrm>
              <a:off x="2106" y="1752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158"/>
            <p:cNvSpPr>
              <a:spLocks noChangeArrowheads="1"/>
            </p:cNvSpPr>
            <p:nvPr/>
          </p:nvSpPr>
          <p:spPr bwMode="auto">
            <a:xfrm>
              <a:off x="2664" y="1896"/>
              <a:ext cx="72" cy="72"/>
            </a:xfrm>
            <a:prstGeom prst="ellipse">
              <a:avLst/>
            </a:prstGeom>
            <a:solidFill>
              <a:srgbClr val="FFA41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Oval 159"/>
            <p:cNvSpPr>
              <a:spLocks noChangeArrowheads="1"/>
            </p:cNvSpPr>
            <p:nvPr/>
          </p:nvSpPr>
          <p:spPr bwMode="auto">
            <a:xfrm>
              <a:off x="2478" y="1992"/>
              <a:ext cx="72" cy="7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160"/>
            <p:cNvSpPr>
              <a:spLocks noChangeArrowheads="1"/>
            </p:cNvSpPr>
            <p:nvPr/>
          </p:nvSpPr>
          <p:spPr bwMode="auto">
            <a:xfrm>
              <a:off x="2736" y="1488"/>
              <a:ext cx="72" cy="72"/>
            </a:xfrm>
            <a:prstGeom prst="ellipse">
              <a:avLst/>
            </a:prstGeom>
            <a:solidFill>
              <a:srgbClr val="EFFDA9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161"/>
            <p:cNvSpPr>
              <a:spLocks noChangeArrowheads="1"/>
            </p:cNvSpPr>
            <p:nvPr/>
          </p:nvSpPr>
          <p:spPr bwMode="auto">
            <a:xfrm>
              <a:off x="2712" y="2184"/>
              <a:ext cx="72" cy="72"/>
            </a:xfrm>
            <a:prstGeom prst="ellipse">
              <a:avLst/>
            </a:prstGeom>
            <a:solidFill>
              <a:srgbClr val="EE9478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Oval 162"/>
            <p:cNvSpPr>
              <a:spLocks noChangeArrowheads="1"/>
            </p:cNvSpPr>
            <p:nvPr/>
          </p:nvSpPr>
          <p:spPr bwMode="auto">
            <a:xfrm>
              <a:off x="2496" y="132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Oval 163"/>
            <p:cNvSpPr>
              <a:spLocks noChangeArrowheads="1"/>
            </p:cNvSpPr>
            <p:nvPr/>
          </p:nvSpPr>
          <p:spPr bwMode="auto">
            <a:xfrm>
              <a:off x="2596" y="139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Oval 164"/>
            <p:cNvSpPr>
              <a:spLocks noChangeArrowheads="1"/>
            </p:cNvSpPr>
            <p:nvPr/>
          </p:nvSpPr>
          <p:spPr bwMode="auto">
            <a:xfrm>
              <a:off x="3023" y="136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Oval 165"/>
            <p:cNvSpPr>
              <a:spLocks noChangeArrowheads="1"/>
            </p:cNvSpPr>
            <p:nvPr/>
          </p:nvSpPr>
          <p:spPr bwMode="auto">
            <a:xfrm>
              <a:off x="2016" y="216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166"/>
            <p:cNvSpPr>
              <a:spLocks noChangeArrowheads="1"/>
            </p:cNvSpPr>
            <p:nvPr/>
          </p:nvSpPr>
          <p:spPr bwMode="auto">
            <a:xfrm>
              <a:off x="2112" y="228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Oval 167"/>
            <p:cNvSpPr>
              <a:spLocks noChangeArrowheads="1"/>
            </p:cNvSpPr>
            <p:nvPr/>
          </p:nvSpPr>
          <p:spPr bwMode="auto">
            <a:xfrm>
              <a:off x="2208" y="218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168"/>
            <p:cNvSpPr>
              <a:spLocks noChangeArrowheads="1"/>
            </p:cNvSpPr>
            <p:nvPr/>
          </p:nvSpPr>
          <p:spPr bwMode="auto">
            <a:xfrm>
              <a:off x="2400" y="22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Oval 169"/>
            <p:cNvSpPr>
              <a:spLocks noChangeArrowheads="1"/>
            </p:cNvSpPr>
            <p:nvPr/>
          </p:nvSpPr>
          <p:spPr bwMode="auto">
            <a:xfrm>
              <a:off x="2808" y="129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Oval 170"/>
            <p:cNvSpPr>
              <a:spLocks noChangeArrowheads="1"/>
            </p:cNvSpPr>
            <p:nvPr/>
          </p:nvSpPr>
          <p:spPr bwMode="auto">
            <a:xfrm>
              <a:off x="3162" y="222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Oval 171"/>
            <p:cNvSpPr>
              <a:spLocks noChangeArrowheads="1"/>
            </p:cNvSpPr>
            <p:nvPr/>
          </p:nvSpPr>
          <p:spPr bwMode="auto">
            <a:xfrm>
              <a:off x="3120" y="231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Oval 172"/>
            <p:cNvSpPr>
              <a:spLocks noChangeArrowheads="1"/>
            </p:cNvSpPr>
            <p:nvPr/>
          </p:nvSpPr>
          <p:spPr bwMode="auto">
            <a:xfrm>
              <a:off x="3216" y="237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Oval 173"/>
            <p:cNvSpPr>
              <a:spLocks noChangeArrowheads="1"/>
            </p:cNvSpPr>
            <p:nvPr/>
          </p:nvSpPr>
          <p:spPr bwMode="auto">
            <a:xfrm>
              <a:off x="3240" y="2112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Oval 174"/>
            <p:cNvSpPr>
              <a:spLocks noChangeArrowheads="1"/>
            </p:cNvSpPr>
            <p:nvPr/>
          </p:nvSpPr>
          <p:spPr bwMode="auto">
            <a:xfrm>
              <a:off x="3024" y="240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Oval 175"/>
            <p:cNvSpPr>
              <a:spLocks noChangeArrowheads="1"/>
            </p:cNvSpPr>
            <p:nvPr/>
          </p:nvSpPr>
          <p:spPr bwMode="auto">
            <a:xfrm>
              <a:off x="2904" y="2316"/>
              <a:ext cx="72" cy="72"/>
            </a:xfrm>
            <a:prstGeom prst="ellipse">
              <a:avLst/>
            </a:prstGeom>
            <a:solidFill>
              <a:srgbClr val="007E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Oval 176"/>
            <p:cNvSpPr>
              <a:spLocks noChangeArrowheads="1"/>
            </p:cNvSpPr>
            <p:nvPr/>
          </p:nvSpPr>
          <p:spPr bwMode="auto">
            <a:xfrm>
              <a:off x="2736" y="231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Oval 177"/>
            <p:cNvSpPr>
              <a:spLocks noChangeArrowheads="1"/>
            </p:cNvSpPr>
            <p:nvPr/>
          </p:nvSpPr>
          <p:spPr bwMode="auto">
            <a:xfrm>
              <a:off x="2640" y="241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178"/>
            <p:cNvSpPr>
              <a:spLocks noChangeArrowheads="1"/>
            </p:cNvSpPr>
            <p:nvPr/>
          </p:nvSpPr>
          <p:spPr bwMode="auto">
            <a:xfrm>
              <a:off x="2850" y="240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Oval 179"/>
            <p:cNvSpPr>
              <a:spLocks noChangeArrowheads="1"/>
            </p:cNvSpPr>
            <p:nvPr/>
          </p:nvSpPr>
          <p:spPr bwMode="auto">
            <a:xfrm>
              <a:off x="2496" y="23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Oval 180"/>
            <p:cNvSpPr>
              <a:spLocks noChangeArrowheads="1"/>
            </p:cNvSpPr>
            <p:nvPr/>
          </p:nvSpPr>
          <p:spPr bwMode="auto">
            <a:xfrm>
              <a:off x="2496" y="2208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Oval 181"/>
            <p:cNvSpPr>
              <a:spLocks noChangeArrowheads="1"/>
            </p:cNvSpPr>
            <p:nvPr/>
          </p:nvSpPr>
          <p:spPr bwMode="auto">
            <a:xfrm>
              <a:off x="3120" y="134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Oval 182"/>
            <p:cNvSpPr>
              <a:spLocks noChangeArrowheads="1"/>
            </p:cNvSpPr>
            <p:nvPr/>
          </p:nvSpPr>
          <p:spPr bwMode="auto">
            <a:xfrm>
              <a:off x="2784" y="1416"/>
              <a:ext cx="72" cy="72"/>
            </a:xfrm>
            <a:prstGeom prst="ellipse">
              <a:avLst/>
            </a:prstGeom>
            <a:solidFill>
              <a:srgbClr val="E6FD73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183"/>
            <p:cNvSpPr>
              <a:spLocks noChangeArrowheads="1"/>
            </p:cNvSpPr>
            <p:nvPr/>
          </p:nvSpPr>
          <p:spPr bwMode="auto">
            <a:xfrm>
              <a:off x="3216" y="156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184"/>
            <p:cNvSpPr>
              <a:spLocks noChangeArrowheads="1"/>
            </p:cNvSpPr>
            <p:nvPr/>
          </p:nvSpPr>
          <p:spPr bwMode="auto">
            <a:xfrm>
              <a:off x="2208" y="237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Oval 185"/>
            <p:cNvSpPr>
              <a:spLocks noChangeArrowheads="1"/>
            </p:cNvSpPr>
            <p:nvPr/>
          </p:nvSpPr>
          <p:spPr bwMode="auto">
            <a:xfrm>
              <a:off x="2304" y="230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Oval 186"/>
            <p:cNvSpPr>
              <a:spLocks noChangeArrowheads="1"/>
            </p:cNvSpPr>
            <p:nvPr/>
          </p:nvSpPr>
          <p:spPr bwMode="auto">
            <a:xfrm>
              <a:off x="2376" y="240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Oval 187"/>
            <p:cNvSpPr>
              <a:spLocks noChangeArrowheads="1"/>
            </p:cNvSpPr>
            <p:nvPr/>
          </p:nvSpPr>
          <p:spPr bwMode="auto">
            <a:xfrm>
              <a:off x="2064" y="240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Oval 188"/>
            <p:cNvSpPr>
              <a:spLocks noChangeArrowheads="1"/>
            </p:cNvSpPr>
            <p:nvPr/>
          </p:nvSpPr>
          <p:spPr bwMode="auto">
            <a:xfrm>
              <a:off x="2010" y="201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Oval 189"/>
            <p:cNvSpPr>
              <a:spLocks noChangeArrowheads="1"/>
            </p:cNvSpPr>
            <p:nvPr/>
          </p:nvSpPr>
          <p:spPr bwMode="auto">
            <a:xfrm>
              <a:off x="2472" y="1848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Oval 190"/>
            <p:cNvSpPr>
              <a:spLocks noChangeArrowheads="1"/>
            </p:cNvSpPr>
            <p:nvPr/>
          </p:nvSpPr>
          <p:spPr bwMode="auto">
            <a:xfrm>
              <a:off x="2856" y="1824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Oval 191"/>
            <p:cNvSpPr>
              <a:spLocks noChangeArrowheads="1"/>
            </p:cNvSpPr>
            <p:nvPr/>
          </p:nvSpPr>
          <p:spPr bwMode="auto">
            <a:xfrm>
              <a:off x="3096" y="168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Oval 192"/>
            <p:cNvSpPr>
              <a:spLocks noChangeArrowheads="1"/>
            </p:cNvSpPr>
            <p:nvPr/>
          </p:nvSpPr>
          <p:spPr bwMode="auto">
            <a:xfrm>
              <a:off x="3048" y="187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Oval 193"/>
            <p:cNvSpPr>
              <a:spLocks noChangeArrowheads="1"/>
            </p:cNvSpPr>
            <p:nvPr/>
          </p:nvSpPr>
          <p:spPr bwMode="auto">
            <a:xfrm>
              <a:off x="2328" y="134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0" name="Oval 194"/>
            <p:cNvSpPr>
              <a:spLocks noChangeArrowheads="1"/>
            </p:cNvSpPr>
            <p:nvPr/>
          </p:nvSpPr>
          <p:spPr bwMode="auto">
            <a:xfrm>
              <a:off x="2064" y="1512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Oval 195"/>
            <p:cNvSpPr>
              <a:spLocks noChangeArrowheads="1"/>
            </p:cNvSpPr>
            <p:nvPr/>
          </p:nvSpPr>
          <p:spPr bwMode="auto">
            <a:xfrm>
              <a:off x="2304" y="1200"/>
              <a:ext cx="72" cy="72"/>
            </a:xfrm>
            <a:prstGeom prst="ellipse">
              <a:avLst/>
            </a:prstGeom>
            <a:solidFill>
              <a:srgbClr val="CC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Oval 196"/>
            <p:cNvSpPr>
              <a:spLocks noChangeArrowheads="1"/>
            </p:cNvSpPr>
            <p:nvPr/>
          </p:nvSpPr>
          <p:spPr bwMode="auto">
            <a:xfrm>
              <a:off x="2160" y="1224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Oval 197"/>
            <p:cNvSpPr>
              <a:spLocks noChangeArrowheads="1"/>
            </p:cNvSpPr>
            <p:nvPr/>
          </p:nvSpPr>
          <p:spPr bwMode="auto">
            <a:xfrm>
              <a:off x="2208" y="1338"/>
              <a:ext cx="72" cy="72"/>
            </a:xfrm>
            <a:prstGeom prst="ellipse">
              <a:avLst/>
            </a:prstGeom>
            <a:solidFill>
              <a:srgbClr val="CCFF33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Oval 199"/>
            <p:cNvSpPr>
              <a:spLocks noChangeArrowheads="1"/>
            </p:cNvSpPr>
            <p:nvPr/>
          </p:nvSpPr>
          <p:spPr bwMode="auto">
            <a:xfrm>
              <a:off x="2088" y="1368"/>
              <a:ext cx="72" cy="72"/>
            </a:xfrm>
            <a:prstGeom prst="ellipse">
              <a:avLst/>
            </a:prstGeom>
            <a:solidFill>
              <a:srgbClr val="99CC00">
                <a:alpha val="39999"/>
              </a:srgbClr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Oval 200"/>
            <p:cNvSpPr>
              <a:spLocks noChangeArrowheads="1"/>
            </p:cNvSpPr>
            <p:nvPr/>
          </p:nvSpPr>
          <p:spPr bwMode="auto">
            <a:xfrm>
              <a:off x="2664" y="1248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Oval 201"/>
            <p:cNvSpPr>
              <a:spLocks noChangeArrowheads="1"/>
            </p:cNvSpPr>
            <p:nvPr/>
          </p:nvSpPr>
          <p:spPr bwMode="auto">
            <a:xfrm>
              <a:off x="2472" y="120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Oval 202"/>
            <p:cNvSpPr>
              <a:spLocks noChangeArrowheads="1"/>
            </p:cNvSpPr>
            <p:nvPr/>
          </p:nvSpPr>
          <p:spPr bwMode="auto">
            <a:xfrm>
              <a:off x="2880" y="120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Oval 203"/>
            <p:cNvSpPr>
              <a:spLocks noChangeArrowheads="1"/>
            </p:cNvSpPr>
            <p:nvPr/>
          </p:nvSpPr>
          <p:spPr bwMode="auto">
            <a:xfrm>
              <a:off x="3216" y="1248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Oval 204"/>
            <p:cNvSpPr>
              <a:spLocks noChangeArrowheads="1"/>
            </p:cNvSpPr>
            <p:nvPr/>
          </p:nvSpPr>
          <p:spPr bwMode="auto">
            <a:xfrm>
              <a:off x="3072" y="117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Oval 205"/>
            <p:cNvSpPr>
              <a:spLocks noChangeArrowheads="1"/>
            </p:cNvSpPr>
            <p:nvPr/>
          </p:nvSpPr>
          <p:spPr bwMode="auto">
            <a:xfrm>
              <a:off x="2976" y="1248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2" name="Group 201"/>
          <p:cNvGrpSpPr/>
          <p:nvPr/>
        </p:nvGrpSpPr>
        <p:grpSpPr>
          <a:xfrm>
            <a:off x="5638800" y="1676400"/>
            <a:ext cx="2372105" cy="2638425"/>
            <a:chOff x="5638800" y="1676400"/>
            <a:chExt cx="2372105" cy="2638425"/>
          </a:xfrm>
        </p:grpSpPr>
        <p:pic>
          <p:nvPicPr>
            <p:cNvPr id="141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38800" y="1676400"/>
              <a:ext cx="2372105" cy="263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42" name="Group 259"/>
            <p:cNvGrpSpPr/>
            <p:nvPr/>
          </p:nvGrpSpPr>
          <p:grpSpPr>
            <a:xfrm>
              <a:off x="5777657" y="3306641"/>
              <a:ext cx="2107224" cy="855784"/>
              <a:chOff x="3429000" y="5545016"/>
              <a:chExt cx="2107224" cy="855784"/>
            </a:xfrm>
          </p:grpSpPr>
          <p:sp>
            <p:nvSpPr>
              <p:cNvPr id="143" name="Parallelogram 142"/>
              <p:cNvSpPr/>
              <p:nvPr/>
            </p:nvSpPr>
            <p:spPr>
              <a:xfrm>
                <a:off x="370449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chemeClr val="accent3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Parallelogram 143"/>
              <p:cNvSpPr/>
              <p:nvPr/>
            </p:nvSpPr>
            <p:spPr>
              <a:xfrm>
                <a:off x="4492872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50000">
                    <a:srgbClr val="00B050">
                      <a:shade val="67500"/>
                      <a:satMod val="115000"/>
                    </a:srgbClr>
                  </a:gs>
                  <a:gs pos="100000">
                    <a:srgbClr val="00B05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Parallelogram 144"/>
              <p:cNvSpPr>
                <a:spLocks noChangeAspect="1"/>
              </p:cNvSpPr>
              <p:nvPr/>
            </p:nvSpPr>
            <p:spPr>
              <a:xfrm>
                <a:off x="4601998" y="6189784"/>
                <a:ext cx="521675" cy="210312"/>
              </a:xfrm>
              <a:prstGeom prst="parallelogram">
                <a:avLst>
                  <a:gd name="adj" fmla="val 66539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Parallelogram 145"/>
              <p:cNvSpPr/>
              <p:nvPr/>
            </p:nvSpPr>
            <p:spPr>
              <a:xfrm>
                <a:off x="3429000" y="598017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Parallelogram 146"/>
              <p:cNvSpPr>
                <a:spLocks noChangeAspect="1"/>
              </p:cNvSpPr>
              <p:nvPr/>
            </p:nvSpPr>
            <p:spPr>
              <a:xfrm>
                <a:off x="4750776" y="5975674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Parallelogram 147"/>
              <p:cNvSpPr>
                <a:spLocks noChangeAspect="1"/>
              </p:cNvSpPr>
              <p:nvPr/>
            </p:nvSpPr>
            <p:spPr>
              <a:xfrm>
                <a:off x="4366848" y="5969976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Parallelogram 148"/>
              <p:cNvSpPr>
                <a:spLocks noChangeAspect="1"/>
              </p:cNvSpPr>
              <p:nvPr/>
            </p:nvSpPr>
            <p:spPr>
              <a:xfrm>
                <a:off x="4214448" y="6189784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0" name="Straight Connector 149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>
                <a:cxnSpLocks/>
              </p:cNvCxnSpPr>
              <p:nvPr/>
            </p:nvCxnSpPr>
            <p:spPr>
              <a:xfrm>
                <a:off x="4478216" y="5978768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>
                <a:cxnSpLocks noChangeAspect="1"/>
              </p:cNvCxnSpPr>
              <p:nvPr/>
            </p:nvCxnSpPr>
            <p:spPr>
              <a:xfrm rot="5400000" flipH="1" flipV="1">
                <a:off x="4539528" y="6071616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>
                <a:cxnSpLocks/>
              </p:cNvCxnSpPr>
              <p:nvPr/>
            </p:nvCxnSpPr>
            <p:spPr>
              <a:xfrm>
                <a:off x="4358056" y="6188196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3" name="Picture 263" descr="Picture1.png"/>
          <p:cNvPicPr>
            <a:picLocks noChangeAspect="1"/>
          </p:cNvPicPr>
          <p:nvPr/>
        </p:nvPicPr>
        <p:blipFill>
          <a:blip r:embed="rId8" cstate="print">
            <a:biLevel thresh="50000"/>
          </a:blip>
          <a:srcRect/>
          <a:stretch>
            <a:fillRect/>
          </a:stretch>
        </p:blipFill>
        <p:spPr bwMode="auto">
          <a:xfrm>
            <a:off x="1608826" y="1269522"/>
            <a:ext cx="2902792" cy="2897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" name="Picture 263" descr="Picture1.png"/>
          <p:cNvPicPr>
            <a:picLocks noChangeAspect="1"/>
          </p:cNvPicPr>
          <p:nvPr/>
        </p:nvPicPr>
        <p:blipFill>
          <a:blip r:embed="rId8" cstate="print">
            <a:biLevel thresh="50000"/>
          </a:blip>
          <a:srcRect l="26503" t="74595" r="50307"/>
          <a:stretch>
            <a:fillRect/>
          </a:stretch>
        </p:blipFill>
        <p:spPr bwMode="auto">
          <a:xfrm>
            <a:off x="1676400" y="2691444"/>
            <a:ext cx="67315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" name="TextBox 183"/>
          <p:cNvSpPr txBox="1"/>
          <p:nvPr/>
        </p:nvSpPr>
        <p:spPr>
          <a:xfrm>
            <a:off x="3055192" y="2344948"/>
            <a:ext cx="346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h</a:t>
            </a:r>
            <a:endParaRPr lang="en-US" sz="2000" b="1" i="1" dirty="0"/>
          </a:p>
        </p:txBody>
      </p:sp>
      <p:cxnSp>
        <p:nvCxnSpPr>
          <p:cNvPr id="178" name="Straight Arrow Connector 177"/>
          <p:cNvCxnSpPr>
            <a:stCxn id="163" idx="1"/>
          </p:cNvCxnSpPr>
          <p:nvPr/>
        </p:nvCxnSpPr>
        <p:spPr>
          <a:xfrm rot="10800000">
            <a:off x="1600200" y="1456427"/>
            <a:ext cx="8626" cy="1261613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1285300" y="1905000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h</a:t>
            </a:r>
            <a:endParaRPr lang="en-US" sz="2400" b="1" i="1" dirty="0"/>
          </a:p>
        </p:txBody>
      </p:sp>
      <p:cxnSp>
        <p:nvCxnSpPr>
          <p:cNvPr id="183" name="Straight Arrow Connector 182"/>
          <p:cNvCxnSpPr/>
          <p:nvPr/>
        </p:nvCxnSpPr>
        <p:spPr>
          <a:xfrm rot="5400000" flipH="1" flipV="1">
            <a:off x="2861890" y="2522432"/>
            <a:ext cx="4572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5562600" y="4355068"/>
            <a:ext cx="295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   - Polynomial fit on each leaf</a:t>
            </a:r>
          </a:p>
        </p:txBody>
      </p:sp>
      <p:cxnSp>
        <p:nvCxnSpPr>
          <p:cNvPr id="189" name="Straight Connector 188"/>
          <p:cNvCxnSpPr/>
          <p:nvPr/>
        </p:nvCxnSpPr>
        <p:spPr>
          <a:xfrm rot="10800000" flipH="1">
            <a:off x="3063818" y="2706462"/>
            <a:ext cx="517582" cy="223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1" name="Picture 19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914400" y="4800600"/>
            <a:ext cx="3886200" cy="660654"/>
          </a:xfrm>
          <a:prstGeom prst="rect">
            <a:avLst/>
          </a:prstGeom>
          <a:noFill/>
          <a:ln/>
          <a:effectLst/>
        </p:spPr>
      </p:pic>
      <p:grpSp>
        <p:nvGrpSpPr>
          <p:cNvPr id="135" name="Group 134"/>
          <p:cNvGrpSpPr/>
          <p:nvPr/>
        </p:nvGrpSpPr>
        <p:grpSpPr>
          <a:xfrm>
            <a:off x="838200" y="5743659"/>
            <a:ext cx="7141699" cy="961941"/>
            <a:chOff x="838200" y="5743659"/>
            <a:chExt cx="7141699" cy="961941"/>
          </a:xfrm>
        </p:grpSpPr>
        <p:pic>
          <p:nvPicPr>
            <p:cNvPr id="200" name="Picture 199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1128019" y="5743659"/>
              <a:ext cx="5397957" cy="50458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98" name="TextBox 197"/>
            <p:cNvSpPr txBox="1"/>
            <p:nvPr/>
          </p:nvSpPr>
          <p:spPr>
            <a:xfrm>
              <a:off x="838200" y="5782270"/>
              <a:ext cx="714169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If  					    	    , then split </a:t>
              </a:r>
            </a:p>
            <a:p>
              <a:endParaRPr lang="en-US" dirty="0" smtClean="0"/>
            </a:p>
            <a:p>
              <a:r>
                <a:rPr lang="en-US" dirty="0" smtClean="0"/>
                <a:t>Else stop</a:t>
              </a:r>
              <a:endParaRPr lang="en-US" dirty="0"/>
            </a:p>
          </p:txBody>
        </p:sp>
      </p:grpSp>
      <p:pic>
        <p:nvPicPr>
          <p:cNvPr id="201" name="Picture 20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l="62264" t="11099" r="33963"/>
          <a:stretch>
            <a:fillRect/>
          </a:stretch>
        </p:blipFill>
        <p:spPr bwMode="auto">
          <a:xfrm>
            <a:off x="5638800" y="4301704"/>
            <a:ext cx="152400" cy="610362"/>
          </a:xfrm>
          <a:prstGeom prst="rect">
            <a:avLst/>
          </a:prstGeom>
          <a:noFill/>
          <a:ln/>
          <a:effectLst/>
        </p:spPr>
      </p:pic>
      <p:pic>
        <p:nvPicPr>
          <p:cNvPr id="129" name="Picture 12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31212" t="-22956" r="43818"/>
          <a:stretch>
            <a:fillRect/>
          </a:stretch>
        </p:blipFill>
        <p:spPr bwMode="auto">
          <a:xfrm>
            <a:off x="762000" y="2667000"/>
            <a:ext cx="609600" cy="408135"/>
          </a:xfrm>
          <a:prstGeom prst="rect">
            <a:avLst/>
          </a:prstGeom>
          <a:noFill/>
          <a:ln/>
          <a:effectLst/>
        </p:spPr>
      </p:pic>
      <p:pic>
        <p:nvPicPr>
          <p:cNvPr id="131" name="Picture 13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rcRect l="71083" r="1865"/>
          <a:stretch>
            <a:fillRect/>
          </a:stretch>
        </p:blipFill>
        <p:spPr bwMode="auto">
          <a:xfrm>
            <a:off x="2819400" y="4267200"/>
            <a:ext cx="609600" cy="304800"/>
          </a:xfrm>
          <a:prstGeom prst="rect">
            <a:avLst/>
          </a:prstGeom>
          <a:noFill/>
          <a:ln/>
          <a:effectLst/>
        </p:spPr>
      </p:pic>
      <p:sp>
        <p:nvSpPr>
          <p:cNvPr id="132" name="TextBox 131"/>
          <p:cNvSpPr txBox="1"/>
          <p:nvPr/>
        </p:nvSpPr>
        <p:spPr>
          <a:xfrm>
            <a:off x="6066097" y="1383268"/>
            <a:ext cx="2001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Quad Decision Tree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137" name="Group 136"/>
          <p:cNvGrpSpPr/>
          <p:nvPr/>
        </p:nvGrpSpPr>
        <p:grpSpPr>
          <a:xfrm>
            <a:off x="1108496" y="5647426"/>
            <a:ext cx="7341839" cy="1046506"/>
            <a:chOff x="1108496" y="5647426"/>
            <a:chExt cx="7341839" cy="1046506"/>
          </a:xfrm>
        </p:grpSpPr>
        <p:sp>
          <p:nvSpPr>
            <p:cNvPr id="133" name="TextBox 132"/>
            <p:cNvSpPr txBox="1"/>
            <p:nvPr/>
          </p:nvSpPr>
          <p:spPr>
            <a:xfrm>
              <a:off x="3886200" y="6324600"/>
              <a:ext cx="4564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Compare residual error with and without split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36" name="Rounded Rectangle 135"/>
            <p:cNvSpPr/>
            <p:nvPr/>
          </p:nvSpPr>
          <p:spPr>
            <a:xfrm>
              <a:off x="1108496" y="5647426"/>
              <a:ext cx="5486400" cy="6096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8" name="Straight Arrow Connector 137"/>
            <p:cNvCxnSpPr>
              <a:endCxn id="133" idx="1"/>
            </p:cNvCxnSpPr>
            <p:nvPr/>
          </p:nvCxnSpPr>
          <p:spPr>
            <a:xfrm>
              <a:off x="3505200" y="6248400"/>
              <a:ext cx="381000" cy="2608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^T = \arg \min_{f\in {\cal T}} \frac1{n}\sum^n_{i=1}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2"/>
  <p:tag name="PICTUREFILESIZE" val="669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^T = \arg \min_{f\in {\cal T}} \frac1{n}\sum^n_{i=1}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2"/>
  <p:tag name="PICTUREFILESIZE" val="669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2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5"/>
  <p:tag name="PICTUREFILESIZE" val="1316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sum_{\mbox{\tiny small cells}, L}\ \sum_{i\in L}(\widehat f(X_i) - Y_i)^2 &lt; \sum_{i\in \mbox{\tiny merged cell}}(\widehat 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93"/>
  <p:tag name="PICTUREFILESIZE" val="849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arg\max_i I(Y,X_i) = \arg\max_i [H(Y) - H(Y|X_i)]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00"/>
  <p:tag name="PICTUREFILESIZE" val="969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H(Y)=-\sum_{y} P(Y=y)\log_2 P(Y=y) 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168"/>
  <p:tag name="PICTUREFILESIZE" val="107347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H(Y)=-\sum_{y} P(Y=y)\log_2 P(Y=y) 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168"/>
  <p:tag name="PICTUREFILESIZE" val="107347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I(Y,X_i) = H(Y) - H(Y\mid X_i)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83"/>
  <p:tag name="PICTUREFILESIZE" val="1276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H(Y\mid X_i) &amp; = &amp; - \sum_x P(X_i=x) H(Y\mid X_i = x)\\&#10;&amp; = &amp; - \sum_{x} P(X_i=x) \sum_{y} P(Y=y\mid X_i=x) \log_2 P(Y=y\mid X_i=x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720"/>
  <p:tag name="PICTUREFILESIZE" val="5202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arg\max_i I(Y,X_i) = \arg\max_i [H(Y) - H(Y|X_i)]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00"/>
  <p:tag name="PICTUREFILESIZE" val="969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H(Y)=-\sum_{y} P(Y=y)\log_2 P(Y=y) 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168"/>
  <p:tag name="PICTUREFILESIZE" val="107347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H(Y)=-\sum_{y} P(Y=y)\log_2 P(Y=y) 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168"/>
  <p:tag name="PICTUREFILESIZE" val="107347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H(Y\mid X_i) &amp; = &amp; - \sum_x P(X_i=x) H(Y\mid X_i = x)\\&#10;&amp; = &amp; - \sum_{x} P(X_i=x) \sum_{y} P(Y=y\mid X_i=x) \log_2 P(Y=y\mid X_i=x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720"/>
  <p:tag name="PICTUREFILESIZE" val="5202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H(Y\mid X_i) &amp; = &amp; - \sum_x P(X_i=x) H(Y\mid X_i = x)\\&#10;&amp; = &amp; - \sum_{x} P(X_i=x) \sum_{y} P(Y=y\mid X_i=x) \log_2 P(Y=y\mid X_i=x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720"/>
  <p:tag name="PICTUREFILESIZE" val="5202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\widehat H(Y)=-\frac{5}{8} \log_2\frac{5}{8} - \frac{3}{8} \log_2\frac{3}{8}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128"/>
  <p:tag name="PICTUREFILESIZE" val="74867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\widehat H(Y|X_1)=-\frac{1}{2} [1\log_2 1 + 0 \log_2 0] - \frac1{2} [\frac1{4} \log_2\frac1{4} + \frac{3}{4}\log_2\frac{3}{4}]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255"/>
  <p:tag name="PICTUREFILESIZE" val="148927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\widehat H(Y|X_2)=-\frac{1}{2} [\frac{3}{4}\log_2 \frac{3}{4} + \frac1{4} \log_2 \frac1{4}] - \frac1{2} [\frac1{2} \log_2\frac1{2} + \frac{1}{2}\log_2\frac{1}{2}]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265"/>
  <p:tag name="PICTUREFILESIZE" val="154807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\widehat H(Y|X_1) &lt; \widehat H(Y|X_2)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93"/>
  <p:tag name="PICTUREFILESIZE" val="36269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H(Y\mid X_i) &#10;&amp; = &amp; - \sum_{x} P(X_i=x) \sum_{y} P(Y=y\mid X_i=x) \log_2 P(Y=y\mid X_i=x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720"/>
  <p:tag name="PICTUREFILESIZE" val="3517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X_1 \gtrless 0.5, X_2 = \{a,b\} \mbox{or} \{c,d\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6"/>
  <p:tag name="PICTUREFILESIZE" val="5809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X_1 \gtrless 0.25, X_2 = \{c,d\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8"/>
  <p:tag name="PICTUREFILESIZE" val="45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a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"/>
  <p:tag name="PICTUREFILESIZE" val="41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b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"/>
  <p:tag name="PICTUREFILESIZE" val="41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c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"/>
  <p:tag name="PICTUREFILESIZE" val="36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d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"/>
  <p:tag name="PICTUREFILESIZE" val="45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f} \ = \ \arg \min_{T} \ \left\{ \frac{1}{n} \sum_{i=1}^n \mbox{loss}(\widehat{f}_T(X_i),Y_i) \ + \ \mbox{pen}(T) \right\}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93"/>
  <p:tag name="PICTUREFILESIZE" val="3268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mbox{pen}(T) \propto |T|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22"/>
  <p:tag name="PICTUREFILESIZE" val="625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mbox{loss}(\widehat{f}_T(X_i),Y_i) &amp; = &amp; (\widehat{f}_T(X_i)-Y_i)^2 \\&#10;&amp; = &amp; \mathbf{1}_{\widehat{f}_T(X_i)\neq Y_i}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40"/>
  <p:tag name="PICTUREFILESIZE" val="2835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&amp; = &amp; \arg\max_{y} P(y|x)\\&#10;&amp; = &amp; \arg\max_y p(x|y) P(y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7"/>
  <p:tag name="PICTUREFILESIZE" val="794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\widehat f_{kNN}(x) &amp; = &amp; \arg\max_{y} \ \widehat p_{kNN}(x|y) \widehat P(y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67"/>
  <p:tag name="PICTUREFILESIZE" val="592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\widehat P(y) = \frac{n_y}{n}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02"/>
  <p:tag name="PICTUREFILESIZE" val="236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sum_y k_y = k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5"/>
  <p:tag name="PICTUREFILESIZE" val="262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&amp; = &amp; \arg\max_{y} \ k_y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4"/>
  <p:tag name="PICTUREFILESIZE" val="243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1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5"/>
  <p:tag name="PICTUREFILESIZE" val="97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6"/>
  <p:tag name="PICTUREFILESIZE" val="1068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K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2"/>
  <p:tag name="PICTUREFILESIZE" val="114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$R(f) = P(f(X) \neq Y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10"/>
  <p:tag name="PICTUREFILESIZE" val="2968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C(f) = 3k-1 $ bits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5"/>
  <p:tag name="PICTUREFILESIZE" val="249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14311</TotalTime>
  <Words>3196</Words>
  <Application>Microsoft Macintosh PowerPoint</Application>
  <PresentationFormat>On-screen Show (4:3)</PresentationFormat>
  <Paragraphs>1039</Paragraphs>
  <Slides>92</Slides>
  <Notes>4</Notes>
  <HiddenSlides>10</HiddenSlides>
  <MMClips>2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5" baseType="lpstr">
      <vt:lpstr>Office Theme</vt:lpstr>
      <vt:lpstr>1_Office Theme</vt:lpstr>
      <vt:lpstr>Document</vt:lpstr>
      <vt:lpstr>Decision Trees</vt:lpstr>
      <vt:lpstr>Decision Trees</vt:lpstr>
      <vt:lpstr>Representation</vt:lpstr>
      <vt:lpstr>Decision Tree for Tax Fraud Detection</vt:lpstr>
      <vt:lpstr>Prediction</vt:lpstr>
      <vt:lpstr>Decision Tree for Tax Fraud Detection</vt:lpstr>
      <vt:lpstr>Decision Tree for Tax Fraud Detection</vt:lpstr>
      <vt:lpstr>Decision Tree for Tax Fraud Detection</vt:lpstr>
      <vt:lpstr>Decision Tree for Tax Fraud Detection</vt:lpstr>
      <vt:lpstr>Decision Tree for Tax Fraud Detection</vt:lpstr>
      <vt:lpstr>Decision Tree for Tax Fraud Detection</vt:lpstr>
      <vt:lpstr>So far…</vt:lpstr>
      <vt:lpstr>How to learn a decision tree</vt:lpstr>
      <vt:lpstr>Which feature is best?</vt:lpstr>
      <vt:lpstr>Which feature is best?</vt:lpstr>
      <vt:lpstr>Andrew Moore’s Entropy in a Nutshell</vt:lpstr>
      <vt:lpstr>Entropy</vt:lpstr>
      <vt:lpstr>Information Gain</vt:lpstr>
      <vt:lpstr>Decision Trees contd…</vt:lpstr>
      <vt:lpstr>Decision Tree Representation</vt:lpstr>
      <vt:lpstr>How to learn a decision tree</vt:lpstr>
      <vt:lpstr>Which feature is best to split?</vt:lpstr>
      <vt:lpstr>Information Gain</vt:lpstr>
      <vt:lpstr>How to learn a decision tree</vt:lpstr>
      <vt:lpstr>How to learn a decision tree</vt:lpstr>
      <vt:lpstr>Handling continuous features (C4.5)</vt:lpstr>
      <vt:lpstr>Dyadic decision trees  (split on mid-points of features)</vt:lpstr>
      <vt:lpstr>Decision Tree more generally…</vt:lpstr>
      <vt:lpstr>When to Stop?</vt:lpstr>
      <vt:lpstr>PowerPoint Presentation</vt:lpstr>
      <vt:lpstr>Example of 2-feature decision tree classifier</vt:lpstr>
      <vt:lpstr>What you should know</vt:lpstr>
      <vt:lpstr>k-NN (k-Nearest Neighbor) Classifier</vt:lpstr>
      <vt:lpstr>k-NN classifier</vt:lpstr>
      <vt:lpstr>k-NN classifier</vt:lpstr>
      <vt:lpstr>k-NN classifier (k=5)</vt:lpstr>
      <vt:lpstr>k-NN classifier</vt:lpstr>
      <vt:lpstr>1-Nearest Neighbor (kNN) classifier </vt:lpstr>
      <vt:lpstr>2-Nearest Neighbor (kNN) classifier </vt:lpstr>
      <vt:lpstr>3-Nearest Neighbor (kNN) classifier </vt:lpstr>
      <vt:lpstr>5-Nearest Neighbor (kNN) classifier </vt:lpstr>
      <vt:lpstr>What is the best k?</vt:lpstr>
      <vt:lpstr>What is the best k?</vt:lpstr>
      <vt:lpstr>PowerPoint Presentation</vt:lpstr>
      <vt:lpstr>Parametric methods</vt:lpstr>
      <vt:lpstr>Non-Parametric methods</vt:lpstr>
      <vt:lpstr>Summary</vt:lpstr>
      <vt:lpstr>PowerPoint Presentation</vt:lpstr>
      <vt:lpstr>Training Data vs. Test Data</vt:lpstr>
      <vt:lpstr>Training error</vt:lpstr>
      <vt:lpstr>Hold-out method</vt:lpstr>
      <vt:lpstr>Training vs. Validation Error</vt:lpstr>
      <vt:lpstr>Hold-out method</vt:lpstr>
      <vt:lpstr>Cross-validation</vt:lpstr>
      <vt:lpstr>Cross-validation</vt:lpstr>
      <vt:lpstr>Cross-validation</vt:lpstr>
      <vt:lpstr>Practical Issues in Cross-validation</vt:lpstr>
      <vt:lpstr>Model selection</vt:lpstr>
      <vt:lpstr>Effect of Model Complexity</vt:lpstr>
      <vt:lpstr>Examples of Model Spaces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Hold-out method</vt:lpstr>
      <vt:lpstr>Cross-validation</vt:lpstr>
      <vt:lpstr>PowerPoint Presentation</vt:lpstr>
      <vt:lpstr>PowerPoint Presentation</vt:lpstr>
      <vt:lpstr>PowerPoint Presentation</vt:lpstr>
      <vt:lpstr>Bias-Variance Tradeoff</vt:lpstr>
      <vt:lpstr>How to assign label to each leaf</vt:lpstr>
      <vt:lpstr>How to assign label to each leaf</vt:lpstr>
      <vt:lpstr>Regression trees</vt:lpstr>
      <vt:lpstr>Example of decision tree classifier with dyadic splits (mid-point of feature)</vt:lpstr>
      <vt:lpstr>Expressiveness of Decision Trees</vt:lpstr>
      <vt:lpstr>PowerPoint Presentation</vt:lpstr>
      <vt:lpstr>Local prediction</vt:lpstr>
      <vt:lpstr>Local Adaptive prediction</vt:lpstr>
      <vt:lpstr>Histogram Classifier vs Decision Trees</vt:lpstr>
      <vt:lpstr>Application to Image Coding</vt:lpstr>
      <vt:lpstr>PowerPoint Presentation</vt:lpstr>
      <vt:lpstr>What you should know</vt:lpstr>
      <vt:lpstr>Decision Trees - Overfitting</vt:lpstr>
      <vt:lpstr>So far…</vt:lpstr>
      <vt:lpstr>Information Criteria - MDL</vt:lpstr>
      <vt:lpstr>PowerPoint Presentation</vt:lpstr>
      <vt:lpstr>Local prediction</vt:lpstr>
      <vt:lpstr>Local Adaptive prediction</vt:lpstr>
      <vt:lpstr>Spatially adaptive prediction</vt:lpstr>
      <vt:lpstr>Regression trees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1070</cp:revision>
  <cp:lastPrinted>2014-10-22T12:19:54Z</cp:lastPrinted>
  <dcterms:created xsi:type="dcterms:W3CDTF">2009-10-22T01:36:55Z</dcterms:created>
  <dcterms:modified xsi:type="dcterms:W3CDTF">2016-02-18T05:14:52Z</dcterms:modified>
</cp:coreProperties>
</file>