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20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1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22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23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4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25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6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27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8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9.xml" ContentType="application/vnd.openxmlformats-officedocument.presentationml.notesSlide+xml"/>
  <Override PartName="/ppt/tags/tag58.xml" ContentType="application/vnd.openxmlformats-officedocument.presentationml.tags+xml"/>
  <Override PartName="/ppt/notesSlides/notesSlide30.xml" ContentType="application/vnd.openxmlformats-officedocument.presentationml.notesSlide+xml"/>
  <Override PartName="/ppt/tags/tag59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60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49"/>
  </p:notesMasterIdLst>
  <p:handoutMasterIdLst>
    <p:handoutMasterId r:id="rId50"/>
  </p:handoutMasterIdLst>
  <p:sldIdLst>
    <p:sldId id="343" r:id="rId2"/>
    <p:sldId id="349" r:id="rId3"/>
    <p:sldId id="323" r:id="rId4"/>
    <p:sldId id="324" r:id="rId5"/>
    <p:sldId id="345" r:id="rId6"/>
    <p:sldId id="325" r:id="rId7"/>
    <p:sldId id="326" r:id="rId8"/>
    <p:sldId id="327" r:id="rId9"/>
    <p:sldId id="350" r:id="rId10"/>
    <p:sldId id="351" r:id="rId11"/>
    <p:sldId id="328" r:id="rId12"/>
    <p:sldId id="346" r:id="rId13"/>
    <p:sldId id="347" r:id="rId14"/>
    <p:sldId id="365" r:id="rId15"/>
    <p:sldId id="366" r:id="rId16"/>
    <p:sldId id="334" r:id="rId17"/>
    <p:sldId id="338" r:id="rId18"/>
    <p:sldId id="363" r:id="rId19"/>
    <p:sldId id="367" r:id="rId20"/>
    <p:sldId id="329" r:id="rId21"/>
    <p:sldId id="353" r:id="rId22"/>
    <p:sldId id="352" r:id="rId23"/>
    <p:sldId id="354" r:id="rId24"/>
    <p:sldId id="331" r:id="rId25"/>
    <p:sldId id="332" r:id="rId26"/>
    <p:sldId id="362" r:id="rId27"/>
    <p:sldId id="355" r:id="rId28"/>
    <p:sldId id="369" r:id="rId29"/>
    <p:sldId id="339" r:id="rId30"/>
    <p:sldId id="340" r:id="rId31"/>
    <p:sldId id="341" r:id="rId32"/>
    <p:sldId id="360" r:id="rId33"/>
    <p:sldId id="368" r:id="rId34"/>
    <p:sldId id="370" r:id="rId35"/>
    <p:sldId id="372" r:id="rId36"/>
    <p:sldId id="373" r:id="rId37"/>
    <p:sldId id="374" r:id="rId38"/>
    <p:sldId id="375" r:id="rId39"/>
    <p:sldId id="376" r:id="rId40"/>
    <p:sldId id="371" r:id="rId41"/>
    <p:sldId id="356" r:id="rId42"/>
    <p:sldId id="357" r:id="rId43"/>
    <p:sldId id="359" r:id="rId44"/>
    <p:sldId id="337" r:id="rId45"/>
    <p:sldId id="335" r:id="rId46"/>
    <p:sldId id="361" r:id="rId47"/>
    <p:sldId id="342" r:id="rId48"/>
  </p:sldIdLst>
  <p:sldSz cx="9144000" cy="6858000" type="screen4x3"/>
  <p:notesSz cx="7315200" cy="9601200"/>
  <p:custDataLst>
    <p:tags r:id="rId5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5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tags" Target="tags/tag1.xml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5728099C-3B11-42E4-AE38-C7AED863A7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316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137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6A8AF0E0-3D89-40A5-918B-75BAF79808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88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7ACC5D-8EE9-4808-9BAF-3581BB033C65}" type="slidenum">
              <a:rPr lang="en-US"/>
              <a:pPr/>
              <a:t>2</a:t>
            </a:fld>
            <a:endParaRPr lang="en-US"/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EF3C44-5C79-4E89-B37A-776AA629FFBF}" type="slidenum">
              <a:rPr lang="en-US"/>
              <a:pPr/>
              <a:t>11</a:t>
            </a:fld>
            <a:endParaRPr lang="en-US"/>
          </a:p>
        </p:txBody>
      </p:sp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2C5ADB-ED1B-403E-B808-51A3F8E15B91}" type="slidenum">
              <a:rPr lang="en-US"/>
              <a:pPr/>
              <a:t>12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2C5ADB-ED1B-403E-B808-51A3F8E15B91}" type="slidenum">
              <a:rPr lang="en-US"/>
              <a:pPr/>
              <a:t>13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C7726-C7D3-4579-A0E6-9AB7DA89CFFF}" type="slidenum">
              <a:rPr lang="en-US"/>
              <a:pPr/>
              <a:t>14</a:t>
            </a:fld>
            <a:endParaRPr lang="en-US"/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C7726-C7D3-4579-A0E6-9AB7DA89CFFF}" type="slidenum">
              <a:rPr lang="en-US"/>
              <a:pPr/>
              <a:t>15</a:t>
            </a:fld>
            <a:endParaRPr lang="en-US"/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C215E3-E42B-4AE7-8351-59EF62B895D9}" type="slidenum">
              <a:rPr lang="en-US"/>
              <a:pPr/>
              <a:t>16</a:t>
            </a:fld>
            <a:endParaRPr lang="en-US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9B1AD8-2C94-473C-8196-74320C01B222}" type="slidenum">
              <a:rPr lang="en-US"/>
              <a:pPr/>
              <a:t>17</a:t>
            </a:fld>
            <a:endParaRPr lang="en-US"/>
          </a:p>
        </p:txBody>
      </p:sp>
      <p:sp>
        <p:nvSpPr>
          <p:cNvPr id="55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18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C7726-C7D3-4579-A0E6-9AB7DA89CFFF}" type="slidenum">
              <a:rPr lang="en-US"/>
              <a:pPr/>
              <a:t>20</a:t>
            </a:fld>
            <a:endParaRPr lang="en-US"/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C7726-C7D3-4579-A0E6-9AB7DA89CFFF}" type="slidenum">
              <a:rPr lang="en-US"/>
              <a:pPr/>
              <a:t>21</a:t>
            </a:fld>
            <a:endParaRPr lang="en-US"/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A1A16B-F86F-4F87-B3A7-6AB4542AA762}" type="slidenum">
              <a:rPr lang="en-US"/>
              <a:pPr/>
              <a:t>3</a:t>
            </a:fld>
            <a:endParaRPr lang="en-US"/>
          </a:p>
        </p:txBody>
      </p:sp>
      <p:sp>
        <p:nvSpPr>
          <p:cNvPr id="52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C7726-C7D3-4579-A0E6-9AB7DA89CFFF}" type="slidenum">
              <a:rPr lang="en-US"/>
              <a:pPr/>
              <a:t>22</a:t>
            </a:fld>
            <a:endParaRPr lang="en-US"/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C7726-C7D3-4579-A0E6-9AB7DA89CFFF}" type="slidenum">
              <a:rPr lang="en-US"/>
              <a:pPr/>
              <a:t>23</a:t>
            </a:fld>
            <a:endParaRPr lang="en-US"/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17A97E-BBB1-423E-8ACB-47BA8958506E}" type="slidenum">
              <a:rPr lang="en-US"/>
              <a:pPr/>
              <a:t>24</a:t>
            </a:fld>
            <a:endParaRPr lang="en-US"/>
          </a:p>
        </p:txBody>
      </p:sp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1A9E34-449F-4ECA-989D-2AF6FEB935E1}" type="slidenum">
              <a:rPr lang="en-US"/>
              <a:pPr/>
              <a:t>25</a:t>
            </a:fld>
            <a:endParaRPr lang="en-US"/>
          </a:p>
        </p:txBody>
      </p:sp>
      <p:sp>
        <p:nvSpPr>
          <p:cNvPr id="54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1A9E34-449F-4ECA-989D-2AF6FEB935E1}" type="slidenum">
              <a:rPr lang="en-US"/>
              <a:pPr/>
              <a:t>26</a:t>
            </a:fld>
            <a:endParaRPr lang="en-US"/>
          </a:p>
        </p:txBody>
      </p:sp>
      <p:sp>
        <p:nvSpPr>
          <p:cNvPr id="54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17A97E-BBB1-423E-8ACB-47BA8958506E}" type="slidenum">
              <a:rPr lang="en-US"/>
              <a:pPr/>
              <a:t>27</a:t>
            </a:fld>
            <a:endParaRPr lang="en-US"/>
          </a:p>
        </p:txBody>
      </p:sp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0B6591-AA5A-4D4B-89AB-59304A4E8BE5}" type="slidenum">
              <a:rPr lang="en-US"/>
              <a:pPr/>
              <a:t>29</a:t>
            </a:fld>
            <a:endParaRPr lang="en-US"/>
          </a:p>
        </p:txBody>
      </p:sp>
      <p:sp>
        <p:nvSpPr>
          <p:cNvPr id="5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0C3F5A-D5BE-47D3-AC2F-398215CC0A4A}" type="slidenum">
              <a:rPr lang="en-US"/>
              <a:pPr/>
              <a:t>30</a:t>
            </a:fld>
            <a:endParaRPr lang="en-US"/>
          </a:p>
        </p:txBody>
      </p:sp>
      <p:sp>
        <p:nvSpPr>
          <p:cNvPr id="56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06D872-4F65-4AE8-8272-C187DAEE9FDD}" type="slidenum">
              <a:rPr lang="en-US"/>
              <a:pPr/>
              <a:t>31</a:t>
            </a:fld>
            <a:endParaRPr lang="en-US"/>
          </a:p>
        </p:txBody>
      </p:sp>
      <p:sp>
        <p:nvSpPr>
          <p:cNvPr id="56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0C3F5A-D5BE-47D3-AC2F-398215CC0A4A}" type="slidenum">
              <a:rPr lang="en-US"/>
              <a:pPr/>
              <a:t>32</a:t>
            </a:fld>
            <a:endParaRPr lang="en-US"/>
          </a:p>
        </p:txBody>
      </p:sp>
      <p:sp>
        <p:nvSpPr>
          <p:cNvPr id="56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7ACC5D-8EE9-4808-9BAF-3581BB033C65}" type="slidenum">
              <a:rPr lang="en-US"/>
              <a:pPr/>
              <a:t>4</a:t>
            </a:fld>
            <a:endParaRPr lang="en-US"/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CD52CF-3382-41C5-954A-1B7E1514C18E}" type="slidenum">
              <a:rPr lang="en-US"/>
              <a:pPr/>
              <a:t>41</a:t>
            </a:fld>
            <a:endParaRPr lang="en-US"/>
          </a:p>
        </p:txBody>
      </p:sp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CD52CF-3382-41C5-954A-1B7E1514C18E}" type="slidenum">
              <a:rPr lang="en-US"/>
              <a:pPr/>
              <a:t>42</a:t>
            </a:fld>
            <a:endParaRPr lang="en-US"/>
          </a:p>
        </p:txBody>
      </p:sp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06D872-4F65-4AE8-8272-C187DAEE9FDD}" type="slidenum">
              <a:rPr lang="en-US"/>
              <a:pPr/>
              <a:t>43</a:t>
            </a:fld>
            <a:endParaRPr lang="en-US"/>
          </a:p>
        </p:txBody>
      </p:sp>
      <p:sp>
        <p:nvSpPr>
          <p:cNvPr id="56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5DFD5C-6A10-4778-BA6C-AD5FAAD0FDF4}" type="slidenum">
              <a:rPr lang="en-US"/>
              <a:pPr/>
              <a:t>44</a:t>
            </a:fld>
            <a:endParaRPr lang="en-US"/>
          </a:p>
        </p:txBody>
      </p:sp>
      <p:sp>
        <p:nvSpPr>
          <p:cNvPr id="55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CD52CF-3382-41C5-954A-1B7E1514C18E}" type="slidenum">
              <a:rPr lang="en-US"/>
              <a:pPr/>
              <a:t>45</a:t>
            </a:fld>
            <a:endParaRPr lang="en-US"/>
          </a:p>
        </p:txBody>
      </p:sp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0C3F5A-D5BE-47D3-AC2F-398215CC0A4A}" type="slidenum">
              <a:rPr lang="en-US"/>
              <a:pPr/>
              <a:t>46</a:t>
            </a:fld>
            <a:endParaRPr lang="en-US"/>
          </a:p>
        </p:txBody>
      </p:sp>
      <p:sp>
        <p:nvSpPr>
          <p:cNvPr id="56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47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7ACC5D-8EE9-4808-9BAF-3581BB033C65}" type="slidenum">
              <a:rPr lang="en-US"/>
              <a:pPr/>
              <a:t>5</a:t>
            </a:fld>
            <a:endParaRPr lang="en-US"/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2C5ADB-ED1B-403E-B808-51A3F8E15B91}" type="slidenum">
              <a:rPr lang="en-US"/>
              <a:pPr/>
              <a:t>6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C7BAC0-5962-487F-B777-CB4ADDC79E39}" type="slidenum">
              <a:rPr lang="en-US"/>
              <a:pPr/>
              <a:t>7</a:t>
            </a:fld>
            <a:endParaRPr lang="en-US"/>
          </a:p>
        </p:txBody>
      </p:sp>
      <p:sp>
        <p:nvSpPr>
          <p:cNvPr id="532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031C00-EBBE-4A7A-B379-A9640AA29F65}" type="slidenum">
              <a:rPr lang="en-US"/>
              <a:pPr/>
              <a:t>8</a:t>
            </a:fld>
            <a:endParaRPr lang="en-US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031C00-EBBE-4A7A-B379-A9640AA29F65}" type="slidenum">
              <a:rPr lang="en-US"/>
              <a:pPr/>
              <a:t>9</a:t>
            </a:fld>
            <a:endParaRPr lang="en-US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031C00-EBBE-4A7A-B379-A9640AA29F65}" type="slidenum">
              <a:rPr lang="en-US"/>
              <a:pPr/>
              <a:t>10</a:t>
            </a:fld>
            <a:endParaRPr lang="en-US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1F9A9-7843-4098-81A3-14D503089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E72E-C33A-4B30-8E6B-F05DF736B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E760-12C4-46DF-8980-D4F75633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1503-CF41-488E-ABD0-1BC625D88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7EBD-4E9B-4114-92AE-FD2285B5D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4BE1-20C7-4EBF-9F92-7B9C22885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BA594-F3ED-4464-B2B9-79B65B221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9292-B8F8-4228-9668-7A0005921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E6CE-B39D-438C-85F7-3C1AB5D58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68E0A-CE36-4298-A2C1-1E4FCE70D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4" Type="http://schemas.openxmlformats.org/officeDocument/2006/relationships/slideLayout" Target="../slideLayouts/slideLayout7.xml"/><Relationship Id="rId5" Type="http://schemas.openxmlformats.org/officeDocument/2006/relationships/notesSlide" Target="../notesSlides/notesSlide10.xml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5.png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1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.xml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tags" Target="../tags/tag8.xml"/><Relationship Id="rId2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4.xml"/><Relationship Id="rId5" Type="http://schemas.openxmlformats.org/officeDocument/2006/relationships/image" Target="../media/image23.png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8.xml"/><Relationship Id="rId5" Type="http://schemas.openxmlformats.org/officeDocument/2006/relationships/image" Target="../media/image8.png"/><Relationship Id="rId6" Type="http://schemas.openxmlformats.org/officeDocument/2006/relationships/image" Target="../media/image23.png"/><Relationship Id="rId1" Type="http://schemas.openxmlformats.org/officeDocument/2006/relationships/tags" Target="../tags/tag12.xml"/><Relationship Id="rId2" Type="http://schemas.openxmlformats.org/officeDocument/2006/relationships/tags" Target="../tags/tag13.xml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6.png"/><Relationship Id="rId12" Type="http://schemas.openxmlformats.org/officeDocument/2006/relationships/image" Target="../media/image27.png"/><Relationship Id="rId13" Type="http://schemas.openxmlformats.org/officeDocument/2006/relationships/image" Target="../media/image28.png"/><Relationship Id="rId1" Type="http://schemas.openxmlformats.org/officeDocument/2006/relationships/tags" Target="../tags/tag14.xml"/><Relationship Id="rId2" Type="http://schemas.openxmlformats.org/officeDocument/2006/relationships/tags" Target="../tags/tag15.xml"/><Relationship Id="rId3" Type="http://schemas.openxmlformats.org/officeDocument/2006/relationships/tags" Target="../tags/tag16.xml"/><Relationship Id="rId4" Type="http://schemas.openxmlformats.org/officeDocument/2006/relationships/tags" Target="../tags/tag17.xml"/><Relationship Id="rId5" Type="http://schemas.openxmlformats.org/officeDocument/2006/relationships/tags" Target="../tags/tag18.xml"/><Relationship Id="rId6" Type="http://schemas.openxmlformats.org/officeDocument/2006/relationships/tags" Target="../tags/tag19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19.xml"/><Relationship Id="rId9" Type="http://schemas.openxmlformats.org/officeDocument/2006/relationships/image" Target="../media/image21.png"/><Relationship Id="rId10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30.png"/><Relationship Id="rId13" Type="http://schemas.openxmlformats.org/officeDocument/2006/relationships/image" Target="../media/image31.png"/><Relationship Id="rId14" Type="http://schemas.openxmlformats.org/officeDocument/2006/relationships/image" Target="../media/image32.png"/><Relationship Id="rId15" Type="http://schemas.openxmlformats.org/officeDocument/2006/relationships/image" Target="../media/image33.png"/><Relationship Id="rId1" Type="http://schemas.openxmlformats.org/officeDocument/2006/relationships/tags" Target="../tags/tag20.xml"/><Relationship Id="rId2" Type="http://schemas.openxmlformats.org/officeDocument/2006/relationships/tags" Target="../tags/tag21.xml"/><Relationship Id="rId3" Type="http://schemas.openxmlformats.org/officeDocument/2006/relationships/tags" Target="../tags/tag22.xml"/><Relationship Id="rId4" Type="http://schemas.openxmlformats.org/officeDocument/2006/relationships/tags" Target="../tags/tag23.xml"/><Relationship Id="rId5" Type="http://schemas.openxmlformats.org/officeDocument/2006/relationships/tags" Target="../tags/tag24.xml"/><Relationship Id="rId6" Type="http://schemas.openxmlformats.org/officeDocument/2006/relationships/tags" Target="../tags/tag25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20.xml"/><Relationship Id="rId9" Type="http://schemas.openxmlformats.org/officeDocument/2006/relationships/image" Target="../media/image21.png"/><Relationship Id="rId10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1.xml"/><Relationship Id="rId5" Type="http://schemas.openxmlformats.org/officeDocument/2006/relationships/image" Target="../media/image21.png"/><Relationship Id="rId6" Type="http://schemas.openxmlformats.org/officeDocument/2006/relationships/image" Target="../media/image29.png"/><Relationship Id="rId1" Type="http://schemas.openxmlformats.org/officeDocument/2006/relationships/tags" Target="../tags/tag26.xml"/><Relationship Id="rId2" Type="http://schemas.openxmlformats.org/officeDocument/2006/relationships/tags" Target="../tags/tag2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2.xml"/><Relationship Id="rId6" Type="http://schemas.openxmlformats.org/officeDocument/2006/relationships/image" Target="../media/image34.png"/><Relationship Id="rId7" Type="http://schemas.openxmlformats.org/officeDocument/2006/relationships/image" Target="../media/image21.png"/><Relationship Id="rId8" Type="http://schemas.openxmlformats.org/officeDocument/2006/relationships/image" Target="../media/image29.png"/><Relationship Id="rId1" Type="http://schemas.openxmlformats.org/officeDocument/2006/relationships/tags" Target="../tags/tag28.xml"/><Relationship Id="rId2" Type="http://schemas.openxmlformats.org/officeDocument/2006/relationships/tags" Target="../tags/tag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4" Type="http://schemas.openxmlformats.org/officeDocument/2006/relationships/tags" Target="../tags/tag3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3.xml"/><Relationship Id="rId7" Type="http://schemas.openxmlformats.org/officeDocument/2006/relationships/image" Target="../media/image8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Relationship Id="rId11" Type="http://schemas.openxmlformats.org/officeDocument/2006/relationships/image" Target="../media/image37.png"/><Relationship Id="rId1" Type="http://schemas.openxmlformats.org/officeDocument/2006/relationships/tags" Target="../tags/tag31.xml"/><Relationship Id="rId2" Type="http://schemas.openxmlformats.org/officeDocument/2006/relationships/tags" Target="../tags/tag3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4.xml"/><Relationship Id="rId6" Type="http://schemas.openxmlformats.org/officeDocument/2006/relationships/image" Target="../media/image8.png"/><Relationship Id="rId7" Type="http://schemas.openxmlformats.org/officeDocument/2006/relationships/image" Target="../media/image34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" Type="http://schemas.openxmlformats.org/officeDocument/2006/relationships/tags" Target="../tags/tag35.xml"/><Relationship Id="rId2" Type="http://schemas.openxmlformats.org/officeDocument/2006/relationships/tags" Target="../tags/tag3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5.xml"/><Relationship Id="rId5" Type="http://schemas.openxmlformats.org/officeDocument/2006/relationships/image" Target="../media/image39.png"/><Relationship Id="rId6" Type="http://schemas.openxmlformats.org/officeDocument/2006/relationships/image" Target="../media/image23.png"/><Relationship Id="rId1" Type="http://schemas.openxmlformats.org/officeDocument/2006/relationships/tags" Target="../tags/tag38.xml"/><Relationship Id="rId2" Type="http://schemas.openxmlformats.org/officeDocument/2006/relationships/tags" Target="../tags/tag3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3.png"/><Relationship Id="rId12" Type="http://schemas.openxmlformats.org/officeDocument/2006/relationships/image" Target="../media/image44.png"/><Relationship Id="rId1" Type="http://schemas.openxmlformats.org/officeDocument/2006/relationships/tags" Target="../tags/tag40.xml"/><Relationship Id="rId2" Type="http://schemas.openxmlformats.org/officeDocument/2006/relationships/tags" Target="../tags/tag41.xml"/><Relationship Id="rId3" Type="http://schemas.openxmlformats.org/officeDocument/2006/relationships/tags" Target="../tags/tag42.xml"/><Relationship Id="rId4" Type="http://schemas.openxmlformats.org/officeDocument/2006/relationships/tags" Target="../tags/tag43.xml"/><Relationship Id="rId5" Type="http://schemas.openxmlformats.org/officeDocument/2006/relationships/tags" Target="../tags/tag44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26.xml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0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6.png"/><Relationship Id="rId1" Type="http://schemas.openxmlformats.org/officeDocument/2006/relationships/tags" Target="../tags/tag45.xml"/><Relationship Id="rId2" Type="http://schemas.openxmlformats.org/officeDocument/2006/relationships/tags" Target="../tags/tag46.xml"/><Relationship Id="rId3" Type="http://schemas.openxmlformats.org/officeDocument/2006/relationships/tags" Target="../tags/tag47.xml"/><Relationship Id="rId4" Type="http://schemas.openxmlformats.org/officeDocument/2006/relationships/tags" Target="../tags/tag48.xml"/><Relationship Id="rId5" Type="http://schemas.openxmlformats.org/officeDocument/2006/relationships/tags" Target="../tags/tag49.xml"/><Relationship Id="rId6" Type="http://schemas.openxmlformats.org/officeDocument/2006/relationships/tags" Target="../tags/tag50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27.xml"/><Relationship Id="rId9" Type="http://schemas.openxmlformats.org/officeDocument/2006/relationships/image" Target="../media/image41.png"/><Relationship Id="rId10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4" Type="http://schemas.openxmlformats.org/officeDocument/2006/relationships/tags" Target="../tags/tag54.xml"/><Relationship Id="rId5" Type="http://schemas.openxmlformats.org/officeDocument/2006/relationships/slideLayout" Target="../slideLayouts/slideLayout4.xml"/><Relationship Id="rId6" Type="http://schemas.openxmlformats.org/officeDocument/2006/relationships/notesSlide" Target="../notesSlides/notesSlide28.xml"/><Relationship Id="rId7" Type="http://schemas.openxmlformats.org/officeDocument/2006/relationships/image" Target="../media/image41.png"/><Relationship Id="rId8" Type="http://schemas.openxmlformats.org/officeDocument/2006/relationships/image" Target="../media/image46.png"/><Relationship Id="rId9" Type="http://schemas.openxmlformats.org/officeDocument/2006/relationships/image" Target="../media/image47.png"/><Relationship Id="rId10" Type="http://schemas.openxmlformats.org/officeDocument/2006/relationships/image" Target="../media/image48.png"/><Relationship Id="rId1" Type="http://schemas.openxmlformats.org/officeDocument/2006/relationships/tags" Target="../tags/tag51.xml"/><Relationship Id="rId2" Type="http://schemas.openxmlformats.org/officeDocument/2006/relationships/tags" Target="../tags/tag5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9.xml"/><Relationship Id="rId6" Type="http://schemas.openxmlformats.org/officeDocument/2006/relationships/image" Target="../media/image21.png"/><Relationship Id="rId7" Type="http://schemas.openxmlformats.org/officeDocument/2006/relationships/image" Target="../media/image40.png"/><Relationship Id="rId1" Type="http://schemas.openxmlformats.org/officeDocument/2006/relationships/tags" Target="../tags/tag55.xml"/><Relationship Id="rId2" Type="http://schemas.openxmlformats.org/officeDocument/2006/relationships/tags" Target="../tags/tag5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4" Type="http://schemas.openxmlformats.org/officeDocument/2006/relationships/image" Target="../media/image54.png"/><Relationship Id="rId1" Type="http://schemas.openxmlformats.org/officeDocument/2006/relationships/tags" Target="../tags/tag58.xml"/><Relationship Id="rId2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tags" Target="../tags/tag59.x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5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4" Type="http://schemas.openxmlformats.org/officeDocument/2006/relationships/image" Target="../media/image54.png"/><Relationship Id="rId1" Type="http://schemas.openxmlformats.org/officeDocument/2006/relationships/tags" Target="../tags/tag60.x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85800"/>
            <a:ext cx="8534400" cy="1470025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Boosting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13488" y="3276600"/>
            <a:ext cx="4985760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Aarti Singh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Co-instructor: Barnabas </a:t>
            </a:r>
            <a:r>
              <a:rPr lang="en-US" sz="2000" dirty="0" err="1" smtClean="0"/>
              <a:t>Poczos</a:t>
            </a: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Machine Learning 10-401</a:t>
            </a:r>
          </a:p>
          <a:p>
            <a:pPr algn="ctr"/>
            <a:r>
              <a:rPr lang="en-US" sz="2000" dirty="0" smtClean="0"/>
              <a:t>Mar 22, 2016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1600" dirty="0" smtClean="0"/>
              <a:t>Slides Courtesy: Carlos </a:t>
            </a:r>
            <a:r>
              <a:rPr lang="en-US" sz="1600" dirty="0" err="1" smtClean="0"/>
              <a:t>Guestrin</a:t>
            </a:r>
            <a:r>
              <a:rPr lang="en-US" sz="1600" dirty="0" smtClean="0"/>
              <a:t>, Freund &amp; </a:t>
            </a:r>
            <a:r>
              <a:rPr lang="en-US" sz="1600" dirty="0" err="1" smtClean="0"/>
              <a:t>Schapire</a:t>
            </a:r>
            <a:endParaRPr lang="en-US" sz="16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r>
              <a:rPr lang="en-US" smtClean="0">
                <a:latin typeface="LCMSS8"/>
              </a:rPr>
              <a:t>A</a:t>
            </a:r>
            <a:r>
              <a:rPr lang="en-US" smtClean="0">
                <a:latin typeface="CMMI8"/>
              </a:rPr>
              <a:t>A</a:t>
            </a:r>
            <a:r>
              <a:rPr lang="en-US" smtClean="0">
                <a:latin typeface="CMSY8"/>
              </a:rPr>
              <a:t>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5800" y="2057400"/>
            <a:ext cx="80842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we make dumb learners smart?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4C15-C988-4DA3-96B7-C46B9CBD147B}" type="slidenum">
              <a:rPr lang="en-US"/>
              <a:pPr/>
              <a:t>10</a:t>
            </a:fld>
            <a:endParaRPr lang="en-US"/>
          </a:p>
        </p:txBody>
      </p:sp>
      <p:pic>
        <p:nvPicPr>
          <p:cNvPr id="533506" name="Picture 2"/>
          <p:cNvPicPr>
            <a:picLocks noChangeAspect="1" noChangeArrowheads="1"/>
          </p:cNvPicPr>
          <p:nvPr/>
        </p:nvPicPr>
        <p:blipFill>
          <a:blip r:embed="rId3" cstate="print"/>
          <a:srcRect t="9850" r="2753" b="47521"/>
          <a:stretch>
            <a:fillRect/>
          </a:stretch>
        </p:blipFill>
        <p:spPr bwMode="auto">
          <a:xfrm>
            <a:off x="0" y="1219200"/>
            <a:ext cx="8915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3509" name="Rectangle 5"/>
          <p:cNvSpPr>
            <a:spLocks noChangeArrowheads="1"/>
          </p:cNvSpPr>
          <p:nvPr/>
        </p:nvSpPr>
        <p:spPr bwMode="auto">
          <a:xfrm>
            <a:off x="685800" y="4876800"/>
            <a:ext cx="137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92448" y="2542357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320230" y="2877979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1657290"/>
            <a:ext cx="251748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Initially equal weights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66236" y="2438400"/>
            <a:ext cx="319196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Naïve 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bayes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, decision stump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67000" y="3181290"/>
            <a:ext cx="1423018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Magic (+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ve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10400" y="3505200"/>
            <a:ext cx="1981200" cy="101566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Increase weight </a:t>
            </a:r>
            <a:r>
              <a:rPr lang="en-US" sz="2000" b="1" dirty="0" smtClean="0">
                <a:solidFill>
                  <a:srgbClr val="C00000"/>
                </a:solidFill>
              </a:rPr>
              <a:t>if wrong on pt </a:t>
            </a:r>
            <a:r>
              <a:rPr lang="en-US" sz="2000" b="1" dirty="0" err="1" smtClean="0">
                <a:solidFill>
                  <a:srgbClr val="C00000"/>
                </a:solidFill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y</a:t>
            </a:r>
            <a:r>
              <a:rPr lang="en-US" sz="1400" b="1" dirty="0" err="1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t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(x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 = -1 &lt; 0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AdaBoost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[Freund &amp; Schapire’95]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9143" t="52479" r="49299" b="42564"/>
          <a:stretch>
            <a:fillRect/>
          </a:stretch>
        </p:blipFill>
        <p:spPr bwMode="auto">
          <a:xfrm>
            <a:off x="838200" y="4648200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t="63384" r="2753" b="16891"/>
          <a:stretch>
            <a:fillRect/>
          </a:stretch>
        </p:blipFill>
        <p:spPr bwMode="auto">
          <a:xfrm>
            <a:off x="76200" y="5189538"/>
            <a:ext cx="8915400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Straight Connector 15"/>
          <p:cNvCxnSpPr/>
          <p:nvPr/>
        </p:nvCxnSpPr>
        <p:spPr>
          <a:xfrm>
            <a:off x="1524000" y="5591558"/>
            <a:ext cx="14478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2425-B166-4DB2-98A6-37F31D248619}" type="slidenum">
              <a:rPr lang="en-US"/>
              <a:pPr/>
              <a:t>11</a:t>
            </a:fld>
            <a:endParaRPr lang="en-US"/>
          </a:p>
        </p:txBody>
      </p:sp>
      <p:pic>
        <p:nvPicPr>
          <p:cNvPr id="535555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3810000"/>
            <a:ext cx="35052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5556" name="Rectangle 4"/>
          <p:cNvSpPr>
            <a:spLocks noChangeArrowheads="1"/>
          </p:cNvSpPr>
          <p:nvPr/>
        </p:nvSpPr>
        <p:spPr bwMode="auto">
          <a:xfrm>
            <a:off x="0" y="3429000"/>
            <a:ext cx="8991600" cy="3276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/>
              <a:t>                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l-GR" sz="2000" dirty="0" smtClean="0"/>
              <a:t>ε</a:t>
            </a:r>
            <a:r>
              <a:rPr lang="en-US" sz="2000" baseline="-25000" dirty="0" smtClean="0">
                <a:sym typeface="Symbol" pitchFamily="48" charset="2"/>
              </a:rPr>
              <a:t>t</a:t>
            </a:r>
            <a:r>
              <a:rPr lang="en-US" sz="2000" dirty="0" smtClean="0"/>
              <a:t> = 0 if h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perfectly classifies all weighted data pts 	</a:t>
            </a:r>
            <a:r>
              <a:rPr lang="en-US" sz="20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baseline="-25000" dirty="0" smtClean="0">
                <a:sym typeface="Symbol" pitchFamily="48" charset="2"/>
              </a:rPr>
              <a:t>t</a:t>
            </a:r>
            <a:r>
              <a:rPr lang="en-US" sz="2000" dirty="0" smtClean="0"/>
              <a:t> = ∞</a:t>
            </a:r>
          </a:p>
          <a:p>
            <a:r>
              <a:rPr lang="en-US" dirty="0" smtClean="0"/>
              <a:t>	</a:t>
            </a:r>
            <a:r>
              <a:rPr lang="el-GR" sz="2000" dirty="0" smtClean="0"/>
              <a:t>ε</a:t>
            </a:r>
            <a:r>
              <a:rPr lang="en-US" sz="2000" baseline="-25000" dirty="0" smtClean="0">
                <a:sym typeface="Symbol" pitchFamily="48" charset="2"/>
              </a:rPr>
              <a:t>t</a:t>
            </a:r>
            <a:r>
              <a:rPr lang="en-US" sz="2000" dirty="0" smtClean="0"/>
              <a:t> = 1 if h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perfectly wrong =&gt; -h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perfectly right 		</a:t>
            </a:r>
            <a:r>
              <a:rPr lang="en-US" sz="20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baseline="-25000" dirty="0" smtClean="0">
                <a:sym typeface="Symbol" pitchFamily="48" charset="2"/>
              </a:rPr>
              <a:t>t  </a:t>
            </a:r>
            <a:r>
              <a:rPr lang="en-US" sz="2000" dirty="0" smtClean="0"/>
              <a:t>= -∞</a:t>
            </a:r>
          </a:p>
          <a:p>
            <a:r>
              <a:rPr lang="en-US" sz="2000" dirty="0" smtClean="0"/>
              <a:t>	</a:t>
            </a:r>
            <a:r>
              <a:rPr lang="el-GR" sz="2000" dirty="0" smtClean="0"/>
              <a:t>ε</a:t>
            </a:r>
            <a:r>
              <a:rPr lang="en-US" sz="2000" baseline="-25000" dirty="0" smtClean="0">
                <a:sym typeface="Symbol" pitchFamily="48" charset="2"/>
              </a:rPr>
              <a:t>t </a:t>
            </a:r>
            <a:r>
              <a:rPr lang="en-US" sz="2000" dirty="0" smtClean="0">
                <a:sym typeface="Symbol" pitchFamily="48" charset="2"/>
              </a:rPr>
              <a:t>= 0.</a:t>
            </a:r>
            <a:r>
              <a:rPr lang="en-US" sz="2000" dirty="0" smtClean="0"/>
              <a:t>5 							</a:t>
            </a:r>
            <a:r>
              <a:rPr lang="en-US" sz="20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baseline="-25000" dirty="0" smtClean="0">
                <a:sym typeface="Symbol" pitchFamily="48" charset="2"/>
              </a:rPr>
              <a:t>t</a:t>
            </a:r>
            <a:r>
              <a:rPr lang="en-US" sz="2000" dirty="0" smtClean="0"/>
              <a:t> = 0 </a:t>
            </a:r>
            <a:endParaRPr lang="en-US" sz="2000" dirty="0"/>
          </a:p>
        </p:txBody>
      </p:sp>
      <p:sp>
        <p:nvSpPr>
          <p:cNvPr id="535558" name="Rectangle 6"/>
          <p:cNvSpPr>
            <a:spLocks noChangeArrowheads="1"/>
          </p:cNvSpPr>
          <p:nvPr/>
        </p:nvSpPr>
        <p:spPr bwMode="auto">
          <a:xfrm>
            <a:off x="228600" y="3810000"/>
            <a:ext cx="137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35559" name="Picture 7"/>
          <p:cNvPicPr>
            <a:picLocks noChangeAspect="1" noChangeArrowheads="1"/>
          </p:cNvPicPr>
          <p:nvPr/>
        </p:nvPicPr>
        <p:blipFill>
          <a:blip r:embed="rId7" cstate="print"/>
          <a:srcRect l="5457" t="30566" r="10802" b="17612"/>
          <a:stretch>
            <a:fillRect/>
          </a:stretch>
        </p:blipFill>
        <p:spPr bwMode="auto">
          <a:xfrm>
            <a:off x="3195735" y="2417763"/>
            <a:ext cx="2747865" cy="935037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685800" y="4114800"/>
            <a:ext cx="3431591" cy="43078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rcRect l="6792"/>
          <a:stretch>
            <a:fillRect/>
          </a:stretch>
        </p:blipFill>
        <p:spPr bwMode="auto">
          <a:xfrm>
            <a:off x="4191000" y="3991458"/>
            <a:ext cx="3352800" cy="73294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6019800" y="4648200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Does h</a:t>
            </a:r>
            <a:r>
              <a:rPr lang="en-US" sz="1200" dirty="0" smtClean="0">
                <a:solidFill>
                  <a:srgbClr val="C00000"/>
                </a:solidFill>
              </a:rPr>
              <a:t>t</a:t>
            </a:r>
            <a:r>
              <a:rPr lang="en-US" dirty="0" smtClean="0">
                <a:solidFill>
                  <a:srgbClr val="C00000"/>
                </a:solidFill>
              </a:rPr>
              <a:t> get </a:t>
            </a:r>
            <a:r>
              <a:rPr lang="en-US" dirty="0" err="1" smtClean="0">
                <a:solidFill>
                  <a:srgbClr val="C00000"/>
                </a:solidFill>
              </a:rPr>
              <a:t>i</a:t>
            </a:r>
            <a:r>
              <a:rPr lang="en-US" baseline="30000" dirty="0" err="1" smtClean="0">
                <a:solidFill>
                  <a:srgbClr val="C00000"/>
                </a:solidFill>
              </a:rPr>
              <a:t>th</a:t>
            </a:r>
            <a:r>
              <a:rPr lang="en-US" dirty="0" smtClean="0">
                <a:solidFill>
                  <a:srgbClr val="C00000"/>
                </a:solidFill>
              </a:rPr>
              <a:t> point wrong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3657600"/>
            <a:ext cx="2732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Weighted training error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Left Brace 19"/>
          <p:cNvSpPr/>
          <p:nvPr/>
        </p:nvSpPr>
        <p:spPr>
          <a:xfrm rot="16200000">
            <a:off x="6553200" y="3733800"/>
            <a:ext cx="228602" cy="1752602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>
          <a:xfrm>
            <a:off x="304800" y="304800"/>
            <a:ext cx="86868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</a:t>
            </a:r>
            <a:r>
              <a:rPr kumimoji="0" lang="en-US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48" charset="2"/>
                <a:ea typeface="+mj-ea"/>
                <a:cs typeface="+mj-cs"/>
                <a:sym typeface="Symbol" pitchFamily="48" charset="2"/>
              </a:rPr>
              <a:t></a:t>
            </a:r>
            <a:r>
              <a:rPr kumimoji="0" lang="en-US" sz="40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Symbol" pitchFamily="48" charset="2"/>
              </a:rPr>
              <a:t>t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to choose for hypothesis </a:t>
            </a:r>
            <a:r>
              <a:rPr kumimoji="0" lang="en-US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h</a:t>
            </a:r>
            <a:r>
              <a:rPr kumimoji="0" lang="en-US" sz="40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t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0" cstate="print"/>
          <a:srcRect l="31584" t="42565" r="24364" b="47521"/>
          <a:stretch>
            <a:fillRect/>
          </a:stretch>
        </p:blipFill>
        <p:spPr bwMode="auto">
          <a:xfrm>
            <a:off x="3124200" y="1447800"/>
            <a:ext cx="403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381000" y="1600200"/>
            <a:ext cx="230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Weight Update Rule: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6172200" y="2514600"/>
            <a:ext cx="2710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[Freund &amp; Schapire’95]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Boosting Example </a:t>
            </a:r>
            <a:r>
              <a:rPr lang="en-US" sz="3200" dirty="0" smtClean="0"/>
              <a:t>(Decision Stumps)</a:t>
            </a:r>
            <a:endParaRPr lang="en-US" sz="32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24438A0-7E09-4180-8D26-307542E0F4A7}" type="slidenum">
              <a:rPr lang="en-US"/>
              <a:pPr/>
              <a:t>12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47235"/>
            <a:ext cx="2606446" cy="225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r="27660"/>
          <a:stretch>
            <a:fillRect/>
          </a:stretch>
        </p:blipFill>
        <p:spPr bwMode="auto">
          <a:xfrm>
            <a:off x="381000" y="3576584"/>
            <a:ext cx="2513001" cy="2671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599" y="1318653"/>
            <a:ext cx="2438400" cy="215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2621" y="1295400"/>
            <a:ext cx="249678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 cstate="print"/>
          <a:srcRect r="30150"/>
          <a:stretch>
            <a:fillRect/>
          </a:stretch>
        </p:blipFill>
        <p:spPr bwMode="auto">
          <a:xfrm>
            <a:off x="3505200" y="3631396"/>
            <a:ext cx="2362200" cy="257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37468" y="3733800"/>
            <a:ext cx="259414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15200" y="6019800"/>
            <a:ext cx="863009" cy="70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62400" y="6019800"/>
            <a:ext cx="923925" cy="738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95401" y="6049144"/>
            <a:ext cx="914400" cy="7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24438A0-7E09-4180-8D26-307542E0F4A7}" type="slidenum">
              <a:rPr lang="en-US"/>
              <a:pPr/>
              <a:t>13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371600"/>
            <a:ext cx="6781800" cy="537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524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Boosting Example </a:t>
            </a: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(Decision Stumps)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468348"/>
            <a:ext cx="79248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Choice of </a:t>
            </a:r>
            <a:r>
              <a:rPr lang="en-US" sz="2000" i="1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i="1" baseline="-25000" dirty="0" smtClean="0">
                <a:sym typeface="Symbol" pitchFamily="48" charset="2"/>
              </a:rPr>
              <a:t>t</a:t>
            </a:r>
            <a:r>
              <a:rPr lang="en-US" sz="2000" dirty="0" smtClean="0"/>
              <a:t> and hypothesis </a:t>
            </a:r>
            <a:r>
              <a:rPr lang="en-US" sz="2000" i="1" dirty="0" err="1" smtClean="0">
                <a:latin typeface="Times New Roman" pitchFamily="48" charset="0"/>
              </a:rPr>
              <a:t>h</a:t>
            </a:r>
            <a:r>
              <a:rPr lang="en-US" sz="2000" i="1" baseline="-25000" dirty="0" err="1" smtClean="0">
                <a:latin typeface="Times New Roman" pitchFamily="48" charset="0"/>
              </a:rPr>
              <a:t>t</a:t>
            </a:r>
            <a:r>
              <a:rPr lang="en-US" sz="2000" dirty="0"/>
              <a:t> </a:t>
            </a:r>
            <a:r>
              <a:rPr lang="en-US" sz="2000" dirty="0" smtClean="0"/>
              <a:t>obtained by coordinate descent on </a:t>
            </a:r>
            <a:r>
              <a:rPr lang="en-US" sz="2000" dirty="0" err="1" smtClean="0"/>
              <a:t>exp</a:t>
            </a:r>
            <a:r>
              <a:rPr lang="en-US" sz="2000" dirty="0" smtClean="0"/>
              <a:t> loss (convex upper bound on 0/1 loss)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1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8A63735-BB98-4511-BD62-8D5ECCA895F1}" type="slidenum">
              <a:rPr lang="en-US"/>
              <a:pPr/>
              <a:t>14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for Boosting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838200" y="3200400"/>
            <a:ext cx="4419600" cy="2895343"/>
            <a:chOff x="2525444" y="1243773"/>
            <a:chExt cx="4987533" cy="2870770"/>
          </a:xfrm>
        </p:grpSpPr>
        <p:grpSp>
          <p:nvGrpSpPr>
            <p:cNvPr id="11" name="Group 10"/>
            <p:cNvGrpSpPr/>
            <p:nvPr/>
          </p:nvGrpSpPr>
          <p:grpSpPr>
            <a:xfrm>
              <a:off x="2525444" y="2297411"/>
              <a:ext cx="4942155" cy="1817132"/>
              <a:chOff x="1839645" y="5040868"/>
              <a:chExt cx="4942155" cy="1817132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2133600" y="6508679"/>
                <a:ext cx="46482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3619500" y="5860979"/>
                <a:ext cx="1600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4419600" y="6508679"/>
                <a:ext cx="236220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057400" y="5822879"/>
                <a:ext cx="236220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4411494" y="5605947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401220" y="6488668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839645" y="5040868"/>
                <a:ext cx="9797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0/1 loss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711539" y="1243773"/>
              <a:ext cx="3801438" cy="2438400"/>
              <a:chOff x="3025740" y="3987230"/>
              <a:chExt cx="3801438" cy="2438400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3025740" y="3987230"/>
                <a:ext cx="3801438" cy="2438400"/>
              </a:xfrm>
              <a:custGeom>
                <a:avLst/>
                <a:gdLst>
                  <a:gd name="connsiteX0" fmla="*/ 3801438 w 3801438"/>
                  <a:gd name="connsiteY0" fmla="*/ 2558265 h 2558265"/>
                  <a:gd name="connsiteX1" fmla="*/ 2342508 w 3801438"/>
                  <a:gd name="connsiteY1" fmla="*/ 2404152 h 2558265"/>
                  <a:gd name="connsiteX2" fmla="*/ 1428108 w 3801438"/>
                  <a:gd name="connsiteY2" fmla="*/ 1962364 h 2558265"/>
                  <a:gd name="connsiteX3" fmla="*/ 708917 w 3801438"/>
                  <a:gd name="connsiteY3" fmla="*/ 1212350 h 2558265"/>
                  <a:gd name="connsiteX4" fmla="*/ 0 w 3801438"/>
                  <a:gd name="connsiteY4" fmla="*/ 0 h 2558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01438" h="2558265">
                    <a:moveTo>
                      <a:pt x="3801438" y="2558265"/>
                    </a:moveTo>
                    <a:cubicBezTo>
                      <a:pt x="3269750" y="2530867"/>
                      <a:pt x="2738063" y="2503469"/>
                      <a:pt x="2342508" y="2404152"/>
                    </a:cubicBezTo>
                    <a:cubicBezTo>
                      <a:pt x="1946953" y="2304835"/>
                      <a:pt x="1700373" y="2160998"/>
                      <a:pt x="1428108" y="1962364"/>
                    </a:cubicBezTo>
                    <a:cubicBezTo>
                      <a:pt x="1155843" y="1763730"/>
                      <a:pt x="946935" y="1539411"/>
                      <a:pt x="708917" y="1212350"/>
                    </a:cubicBezTo>
                    <a:cubicBezTo>
                      <a:pt x="470899" y="885289"/>
                      <a:pt x="235449" y="442644"/>
                      <a:pt x="0" y="0"/>
                    </a:cubicBezTo>
                  </a:path>
                </a:pathLst>
              </a:cu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301508" y="4050268"/>
                <a:ext cx="10310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exp loss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p:grpSp>
      </p:grpSp>
      <p:pic>
        <p:nvPicPr>
          <p:cNvPr id="28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3276343"/>
            <a:ext cx="4191000" cy="458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4114543"/>
            <a:ext cx="470553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5257800" y="4800343"/>
            <a:ext cx="868190" cy="372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0/1 loss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44555" y="4808850"/>
            <a:ext cx="913645" cy="372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exp loss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941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468348"/>
            <a:ext cx="79248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/>
              <a:t>Analysis reveals: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1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If each weak learner</a:t>
            </a:r>
            <a:r>
              <a:rPr lang="en-US" sz="2000" i="1" dirty="0" smtClean="0">
                <a:latin typeface="Times New Roman" pitchFamily="48" charset="0"/>
              </a:rPr>
              <a:t> h</a:t>
            </a:r>
            <a:r>
              <a:rPr lang="en-US" sz="2000" i="1" baseline="-25000" dirty="0" smtClean="0">
                <a:latin typeface="Times New Roman" pitchFamily="48" charset="0"/>
              </a:rPr>
              <a:t>t</a:t>
            </a:r>
            <a:r>
              <a:rPr lang="en-US" sz="2000" dirty="0" smtClean="0"/>
              <a:t> is slightly better than random guessing (</a:t>
            </a:r>
            <a:r>
              <a:rPr lang="el-GR" sz="2000" i="1" dirty="0" smtClean="0">
                <a:latin typeface="Times New Roman" pitchFamily="48" charset="0"/>
              </a:rPr>
              <a:t>ε</a:t>
            </a:r>
            <a:r>
              <a:rPr lang="en-US" sz="2000" i="1" baseline="-25000" dirty="0" smtClean="0">
                <a:latin typeface="Times New Roman" pitchFamily="48" charset="0"/>
              </a:rPr>
              <a:t>t </a:t>
            </a:r>
            <a:r>
              <a:rPr lang="en-US" sz="2000" dirty="0" smtClean="0"/>
              <a:t>&lt; 0.5), 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 smtClean="0"/>
              <a:t>	then training error of </a:t>
            </a:r>
            <a:r>
              <a:rPr lang="en-US" sz="2000" dirty="0" err="1" smtClean="0"/>
              <a:t>AdaBoost</a:t>
            </a:r>
            <a:r>
              <a:rPr lang="en-US" sz="2000" dirty="0" smtClean="0"/>
              <a:t> decays exponentially fast in number of rounds T.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8A63735-BB98-4511-BD62-8D5ECCA895F1}" type="slidenum">
              <a:rPr lang="en-US"/>
              <a:pPr/>
              <a:t>15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for Boosting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947275" y="3886200"/>
            <a:ext cx="5529981" cy="1219200"/>
            <a:chOff x="1947275" y="5105400"/>
            <a:chExt cx="5529981" cy="1219200"/>
          </a:xfrm>
        </p:grpSpPr>
        <p:pic>
          <p:nvPicPr>
            <p:cNvPr id="39" name="Picture 4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5" cstate="print"/>
            <a:srcRect r="58633"/>
            <a:stretch>
              <a:fillRect/>
            </a:stretch>
          </p:blipFill>
          <p:spPr bwMode="auto">
            <a:xfrm>
              <a:off x="1947275" y="5105400"/>
              <a:ext cx="2700925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5" cstate="print"/>
            <a:srcRect l="54796"/>
            <a:stretch>
              <a:fillRect/>
            </a:stretch>
          </p:blipFill>
          <p:spPr bwMode="auto">
            <a:xfrm>
              <a:off x="4714875" y="5105400"/>
              <a:ext cx="2762381" cy="713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" name="TextBox 40"/>
            <p:cNvSpPr txBox="1"/>
            <p:nvPr/>
          </p:nvSpPr>
          <p:spPr>
            <a:xfrm>
              <a:off x="2404011" y="5955268"/>
              <a:ext cx="1710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Training Error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685800" y="5650468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What about test error?</a:t>
            </a:r>
          </a:p>
        </p:txBody>
      </p:sp>
    </p:spTree>
    <p:extLst>
      <p:ext uri="{BB962C8B-B14F-4D97-AF65-F5344CB8AC3E}">
        <p14:creationId xmlns:p14="http://schemas.microsoft.com/office/powerpoint/2010/main" val="1014712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371600"/>
          </a:xfrm>
        </p:spPr>
        <p:txBody>
          <a:bodyPr>
            <a:noAutofit/>
          </a:bodyPr>
          <a:lstStyle/>
          <a:p>
            <a:r>
              <a:rPr lang="en-US" dirty="0"/>
              <a:t>Boosting results – Digit recognition</a:t>
            </a:r>
          </a:p>
        </p:txBody>
      </p:sp>
      <p:sp>
        <p:nvSpPr>
          <p:cNvPr id="54784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4572000"/>
            <a:ext cx="8686800" cy="2133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Boosting </a:t>
            </a:r>
            <a:r>
              <a:rPr lang="en-US" sz="2000" dirty="0" smtClean="0"/>
              <a:t>often, 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100" dirty="0" smtClean="0"/>
              <a:t>Robust to </a:t>
            </a:r>
            <a:r>
              <a:rPr lang="en-US" sz="2100" dirty="0" err="1" smtClean="0"/>
              <a:t>overfitting</a:t>
            </a:r>
            <a:endParaRPr lang="en-US" sz="2100" dirty="0" smtClean="0"/>
          </a:p>
          <a:p>
            <a:pPr lvl="1">
              <a:lnSpc>
                <a:spcPct val="90000"/>
              </a:lnSpc>
            </a:pPr>
            <a:r>
              <a:rPr lang="en-US" sz="2100" dirty="0" smtClean="0"/>
              <a:t>Test </a:t>
            </a:r>
            <a:r>
              <a:rPr lang="en-US" sz="2100" dirty="0"/>
              <a:t>set error decreases even after training error is </a:t>
            </a:r>
            <a:r>
              <a:rPr lang="en-US" sz="2100" dirty="0" smtClean="0"/>
              <a:t>zero</a:t>
            </a:r>
          </a:p>
          <a:p>
            <a:pPr lvl="1">
              <a:lnSpc>
                <a:spcPct val="90000"/>
              </a:lnSpc>
            </a:pPr>
            <a:endParaRPr lang="en-US" sz="9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dirty="0" smtClean="0"/>
              <a:t>If margin between classes is large, subsequent weak </a:t>
            </a:r>
            <a:r>
              <a:rPr lang="en-US" sz="2000" dirty="0"/>
              <a:t>learners agree and hence more rounds does not necessarily imply that final classifier is getting more complex.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4CB9DF3-FCC1-4B95-B9F8-D5A5B191ADBF}" type="slidenum">
              <a:rPr lang="en-US"/>
              <a:pPr/>
              <a:t>16</a:t>
            </a:fld>
            <a:endParaRPr lang="en-US"/>
          </a:p>
        </p:txBody>
      </p:sp>
      <p:pic>
        <p:nvPicPr>
          <p:cNvPr id="54784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066800"/>
            <a:ext cx="4876800" cy="3622017"/>
          </a:xfrm>
          <a:prstGeom prst="rect">
            <a:avLst/>
          </a:prstGeom>
          <a:noFill/>
        </p:spPr>
      </p:pic>
      <p:sp>
        <p:nvSpPr>
          <p:cNvPr id="547845" name="Text Box 5"/>
          <p:cNvSpPr txBox="1">
            <a:spLocks noChangeArrowheads="1"/>
          </p:cNvSpPr>
          <p:nvPr/>
        </p:nvSpPr>
        <p:spPr bwMode="auto">
          <a:xfrm>
            <a:off x="6629400" y="12795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[</a:t>
            </a:r>
            <a:r>
              <a:rPr lang="en-US" sz="2000" dirty="0" err="1"/>
              <a:t>Schapire</a:t>
            </a:r>
            <a:r>
              <a:rPr lang="en-US" sz="2000" dirty="0"/>
              <a:t>, 1989]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05996" y="2774292"/>
            <a:ext cx="1185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Test Error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rot="10800000" flipV="1">
            <a:off x="2667000" y="2958958"/>
            <a:ext cx="338996" cy="13180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45545" y="3512856"/>
            <a:ext cx="158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Training Error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rot="10800000" flipV="1">
            <a:off x="2306549" y="3697522"/>
            <a:ext cx="338996" cy="13180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66B61-67B4-42C5-977D-2610308A455C}" type="slidenum">
              <a:rPr lang="en-US"/>
              <a:pPr/>
              <a:t>17</a:t>
            </a:fld>
            <a:endParaRPr lang="en-US"/>
          </a:p>
        </p:txBody>
      </p:sp>
      <p:pic>
        <p:nvPicPr>
          <p:cNvPr id="556034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6558" t="13829" r="2832" b="35730"/>
          <a:stretch/>
        </p:blipFill>
        <p:spPr bwMode="auto">
          <a:xfrm>
            <a:off x="0" y="228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371600" y="773668"/>
            <a:ext cx="7361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4836" y="773668"/>
            <a:ext cx="6420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Test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67600" y="773668"/>
            <a:ext cx="6420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Test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9836" y="773668"/>
            <a:ext cx="7361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15384">
            <a:off x="1201349" y="4578238"/>
            <a:ext cx="1095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Train→0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9224545">
            <a:off x="3213943" y="4445551"/>
            <a:ext cx="87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Test→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300" y="4659868"/>
            <a:ext cx="10567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Overfits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3124200"/>
            <a:ext cx="10567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Overfits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1" y="6019800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Boosting can </a:t>
            </a:r>
            <a:r>
              <a:rPr lang="en-US" sz="2000" dirty="0" err="1" smtClean="0"/>
              <a:t>overfit</a:t>
            </a:r>
            <a:r>
              <a:rPr lang="en-US" sz="2000" dirty="0" smtClean="0"/>
              <a:t> if margin between classes is too small (high label noise) or weak learners are too complex.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 animBg="1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76200"/>
            <a:ext cx="94488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Boosting Summary</a:t>
            </a:r>
            <a:endParaRPr lang="en-US" dirty="0"/>
          </a:p>
        </p:txBody>
      </p:sp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r>
              <a:rPr lang="en-US" sz="2400" dirty="0"/>
              <a:t>Combine weak classifiers to obtain very strong classifier</a:t>
            </a:r>
          </a:p>
          <a:p>
            <a:pPr lvl="1"/>
            <a:r>
              <a:rPr lang="en-US" sz="2000" dirty="0"/>
              <a:t>Weak classifier – slightly better than random on training data</a:t>
            </a:r>
          </a:p>
          <a:p>
            <a:pPr lvl="1"/>
            <a:r>
              <a:rPr lang="en-US" sz="2000" dirty="0"/>
              <a:t>Resulting very strong classifier – can eventually provide zero training error</a:t>
            </a:r>
          </a:p>
          <a:p>
            <a:r>
              <a:rPr lang="en-US" sz="2400" dirty="0" err="1"/>
              <a:t>AdaBoost</a:t>
            </a:r>
            <a:r>
              <a:rPr lang="en-US" sz="2400" dirty="0"/>
              <a:t> algorithm</a:t>
            </a:r>
          </a:p>
          <a:p>
            <a:r>
              <a:rPr lang="en-US" sz="2400" dirty="0" smtClean="0"/>
              <a:t>Most </a:t>
            </a:r>
            <a:r>
              <a:rPr lang="en-US" sz="2400" dirty="0"/>
              <a:t>popular application of Boosting:</a:t>
            </a:r>
          </a:p>
          <a:p>
            <a:pPr lvl="1"/>
            <a:r>
              <a:rPr lang="en-US" sz="2000" dirty="0"/>
              <a:t>Boosted decision stumps!</a:t>
            </a:r>
          </a:p>
          <a:p>
            <a:pPr lvl="1"/>
            <a:r>
              <a:rPr lang="en-US" sz="2000" dirty="0"/>
              <a:t>Very simple to implement, very effective </a:t>
            </a:r>
            <a:r>
              <a:rPr lang="en-US" sz="2000" dirty="0" smtClean="0"/>
              <a:t>classifier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037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662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boost weak learners?</a:t>
            </a:r>
            <a:endParaRPr lang="en-US" dirty="0"/>
          </a:p>
        </p:txBody>
      </p:sp>
      <p:sp>
        <p:nvSpPr>
          <p:cNvPr id="52736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229600" cy="5181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/>
              <a:t>Goal: </a:t>
            </a:r>
            <a:r>
              <a:rPr lang="en-US" sz="2400" dirty="0" smtClean="0"/>
              <a:t>Automatically categorize type of call requested </a:t>
            </a:r>
          </a:p>
          <a:p>
            <a:pPr>
              <a:buNone/>
            </a:pPr>
            <a:r>
              <a:rPr lang="en-US" sz="2400" dirty="0" smtClean="0"/>
              <a:t>	      (Collect, Calling card, Person-to-person, etc.)</a:t>
            </a:r>
          </a:p>
          <a:p>
            <a:endParaRPr lang="en-US" sz="2400" b="1" dirty="0" smtClean="0">
              <a:solidFill>
                <a:srgbClr val="009900"/>
              </a:solidFill>
            </a:endParaRPr>
          </a:p>
          <a:p>
            <a:endParaRPr lang="en-US" sz="2400" b="1" dirty="0" smtClean="0">
              <a:solidFill>
                <a:srgbClr val="009900"/>
              </a:solidFill>
            </a:endParaRPr>
          </a:p>
          <a:p>
            <a:endParaRPr lang="en-US" sz="2400" b="1" dirty="0" smtClean="0">
              <a:solidFill>
                <a:srgbClr val="009900"/>
              </a:solidFill>
            </a:endParaRPr>
          </a:p>
          <a:p>
            <a:endParaRPr lang="en-US" sz="2400" b="1" dirty="0" smtClean="0">
              <a:solidFill>
                <a:srgbClr val="009900"/>
              </a:solidFill>
            </a:endParaRPr>
          </a:p>
          <a:p>
            <a:endParaRPr lang="en-US" sz="2400" b="1" dirty="0" smtClean="0">
              <a:solidFill>
                <a:srgbClr val="009900"/>
              </a:solidFill>
            </a:endParaRPr>
          </a:p>
          <a:p>
            <a:endParaRPr lang="en-US" sz="1400" b="1" dirty="0" smtClean="0">
              <a:solidFill>
                <a:srgbClr val="009900"/>
              </a:solidFill>
            </a:endParaRPr>
          </a:p>
          <a:p>
            <a:r>
              <a:rPr lang="en-US" sz="2400" b="1" dirty="0" smtClean="0">
                <a:solidFill>
                  <a:srgbClr val="009900"/>
                </a:solidFill>
              </a:rPr>
              <a:t>Easy to find “rules of thumb” that are “often” correct.</a:t>
            </a:r>
          </a:p>
          <a:p>
            <a:pPr>
              <a:buNone/>
            </a:pPr>
            <a:r>
              <a:rPr lang="en-US" sz="2400" dirty="0" smtClean="0"/>
              <a:t>	E.g. If ‘card’ occurs in utterance, then predict ‘calling card’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Hard to find single highly accurate prediction rule.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FB6E3C9-238C-4425-952F-84619AACF14E}" type="slidenum">
              <a:rPr lang="en-US"/>
              <a:pPr/>
              <a:t>2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b="41995"/>
          <a:stretch>
            <a:fillRect/>
          </a:stretch>
        </p:blipFill>
        <p:spPr bwMode="auto">
          <a:xfrm>
            <a:off x="1219200" y="2667000"/>
            <a:ext cx="6419850" cy="1676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468348"/>
            <a:ext cx="79248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/>
              <a:t>Analysis reveals: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What </a:t>
            </a:r>
            <a:r>
              <a:rPr lang="en-US" sz="2000" i="1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i="1" baseline="-25000" dirty="0" smtClean="0">
                <a:sym typeface="Symbol" pitchFamily="48" charset="2"/>
              </a:rPr>
              <a:t>t</a:t>
            </a:r>
            <a:r>
              <a:rPr lang="en-US" sz="2000" dirty="0" smtClean="0"/>
              <a:t> to choose for hypothesis </a:t>
            </a:r>
            <a:r>
              <a:rPr lang="en-US" sz="2000" i="1" dirty="0" smtClean="0">
                <a:latin typeface="Times New Roman" pitchFamily="48" charset="0"/>
              </a:rPr>
              <a:t>h</a:t>
            </a:r>
            <a:r>
              <a:rPr lang="en-US" sz="2000" i="1" baseline="-25000" dirty="0" smtClean="0">
                <a:latin typeface="Times New Roman" pitchFamily="48" charset="0"/>
              </a:rPr>
              <a:t>t</a:t>
            </a:r>
            <a:r>
              <a:rPr lang="en-US" sz="2000" dirty="0" smtClean="0"/>
              <a:t>?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/>
              <a:t>      What </a:t>
            </a:r>
            <a:r>
              <a:rPr lang="en-US" sz="2000" i="1" dirty="0" err="1">
                <a:latin typeface="Times New Roman" pitchFamily="48" charset="0"/>
              </a:rPr>
              <a:t>h</a:t>
            </a:r>
            <a:r>
              <a:rPr lang="en-US" sz="2000" i="1" baseline="-25000" dirty="0" err="1">
                <a:latin typeface="Times New Roman" pitchFamily="48" charset="0"/>
              </a:rPr>
              <a:t>t</a:t>
            </a:r>
            <a:r>
              <a:rPr lang="en-US" sz="2000" dirty="0" smtClean="0"/>
              <a:t> to choose?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/>
              <a:t>					               </a:t>
            </a:r>
            <a:r>
              <a:rPr lang="el-GR" sz="2000" i="1" dirty="0" smtClean="0">
                <a:latin typeface="Times New Roman" pitchFamily="48" charset="0"/>
              </a:rPr>
              <a:t>ε</a:t>
            </a:r>
            <a:r>
              <a:rPr lang="en-US" sz="2000" i="1" baseline="-25000" dirty="0" smtClean="0">
                <a:latin typeface="Times New Roman" pitchFamily="48" charset="0"/>
              </a:rPr>
              <a:t>t</a:t>
            </a:r>
            <a:r>
              <a:rPr lang="en-US" sz="2000" dirty="0" smtClean="0"/>
              <a:t> - weighted training error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If each weak learner</a:t>
            </a:r>
            <a:r>
              <a:rPr lang="en-US" sz="2000" i="1" dirty="0" smtClean="0">
                <a:latin typeface="Times New Roman" pitchFamily="48" charset="0"/>
              </a:rPr>
              <a:t> h</a:t>
            </a:r>
            <a:r>
              <a:rPr lang="en-US" sz="2000" i="1" baseline="-25000" dirty="0" smtClean="0">
                <a:latin typeface="Times New Roman" pitchFamily="48" charset="0"/>
              </a:rPr>
              <a:t>t</a:t>
            </a:r>
            <a:r>
              <a:rPr lang="en-US" sz="2000" dirty="0" smtClean="0"/>
              <a:t> is slightly better than random guessing (</a:t>
            </a:r>
            <a:r>
              <a:rPr lang="el-GR" sz="2000" i="1" dirty="0" smtClean="0">
                <a:latin typeface="Times New Roman" pitchFamily="48" charset="0"/>
              </a:rPr>
              <a:t>ε</a:t>
            </a:r>
            <a:r>
              <a:rPr lang="en-US" sz="2000" i="1" baseline="-25000" dirty="0" smtClean="0">
                <a:latin typeface="Times New Roman" pitchFamily="48" charset="0"/>
              </a:rPr>
              <a:t>t </a:t>
            </a:r>
            <a:r>
              <a:rPr lang="en-US" sz="2000" dirty="0" smtClean="0"/>
              <a:t>&lt; 0.5), 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 smtClean="0"/>
              <a:t>	then training error of </a:t>
            </a:r>
            <a:r>
              <a:rPr lang="en-US" sz="2000" dirty="0" err="1" smtClean="0"/>
              <a:t>AdaBoost</a:t>
            </a:r>
            <a:r>
              <a:rPr lang="en-US" sz="2000" dirty="0" smtClean="0"/>
              <a:t> decays exponentially fast in number of rounds T.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8A63735-BB98-4511-BD62-8D5ECCA895F1}" type="slidenum">
              <a:rPr lang="en-US"/>
              <a:pPr/>
              <a:t>20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training error</a:t>
            </a:r>
            <a:endParaRPr lang="en-US" dirty="0"/>
          </a:p>
        </p:txBody>
      </p:sp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5" cstate="print"/>
          <a:srcRect l="5457" t="30566" r="10802" b="17612"/>
          <a:stretch>
            <a:fillRect/>
          </a:stretch>
        </p:blipFill>
        <p:spPr bwMode="auto">
          <a:xfrm>
            <a:off x="5257800" y="2250896"/>
            <a:ext cx="2438400" cy="829733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grpSp>
        <p:nvGrpSpPr>
          <p:cNvPr id="10" name="Group 9"/>
          <p:cNvGrpSpPr/>
          <p:nvPr/>
        </p:nvGrpSpPr>
        <p:grpSpPr>
          <a:xfrm>
            <a:off x="1947275" y="5105400"/>
            <a:ext cx="5529981" cy="1219200"/>
            <a:chOff x="1947275" y="5105400"/>
            <a:chExt cx="5529981" cy="1219200"/>
          </a:xfrm>
        </p:grpSpPr>
        <p:pic>
          <p:nvPicPr>
            <p:cNvPr id="39" name="Picture 4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6" cstate="print"/>
            <a:srcRect r="58633"/>
            <a:stretch>
              <a:fillRect/>
            </a:stretch>
          </p:blipFill>
          <p:spPr bwMode="auto">
            <a:xfrm>
              <a:off x="1947275" y="5105400"/>
              <a:ext cx="2700925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 l="54796"/>
            <a:stretch>
              <a:fillRect/>
            </a:stretch>
          </p:blipFill>
          <p:spPr bwMode="auto">
            <a:xfrm>
              <a:off x="4714875" y="5105400"/>
              <a:ext cx="2762381" cy="713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" name="TextBox 40"/>
            <p:cNvSpPr txBox="1"/>
            <p:nvPr/>
          </p:nvSpPr>
          <p:spPr>
            <a:xfrm>
              <a:off x="2404011" y="5955268"/>
              <a:ext cx="1710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Training Error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468348"/>
            <a:ext cx="77724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Training error of final classifier is bounded by: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Where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8A63735-BB98-4511-BD62-8D5ECCA895F1}" type="slidenum">
              <a:rPr lang="en-US"/>
              <a:pPr/>
              <a:t>21</a:t>
            </a:fld>
            <a:endParaRPr lang="en-US"/>
          </a:p>
        </p:txBody>
      </p:sp>
      <p:pic>
        <p:nvPicPr>
          <p:cNvPr id="537603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52600" y="3175000"/>
            <a:ext cx="5105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7605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84339" y="2063750"/>
            <a:ext cx="5707062" cy="73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training error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2590800" y="2667000"/>
            <a:ext cx="1600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638800" y="2667000"/>
            <a:ext cx="16002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719124" y="1981200"/>
            <a:ext cx="10310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Convex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upper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bound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71114" y="4267200"/>
            <a:ext cx="25442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boosting can make</a:t>
            </a:r>
          </a:p>
          <a:p>
            <a:r>
              <a:rPr lang="en-US" dirty="0" smtClean="0"/>
              <a:t>upper bound → 0, then</a:t>
            </a:r>
          </a:p>
          <a:p>
            <a:r>
              <a:rPr lang="en-US" dirty="0" smtClean="0"/>
              <a:t>training error → 0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914401" y="4419857"/>
            <a:ext cx="6781799" cy="2438143"/>
            <a:chOff x="914401" y="4419857"/>
            <a:chExt cx="6781799" cy="2438143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2133600" y="6508679"/>
              <a:ext cx="4648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5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rcRect l="86648" t="19754" r="1335" b="28714"/>
            <a:stretch>
              <a:fillRect/>
            </a:stretch>
          </p:blipFill>
          <p:spPr bwMode="auto">
            <a:xfrm>
              <a:off x="7010400" y="6349430"/>
              <a:ext cx="6858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4" name="Straight Connector 13"/>
            <p:cNvCxnSpPr/>
            <p:nvPr/>
          </p:nvCxnSpPr>
          <p:spPr>
            <a:xfrm rot="5400000">
              <a:off x="3619500" y="5860979"/>
              <a:ext cx="1600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5" descr="TP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/>
            <a:stretch>
              <a:fillRect/>
            </a:stretch>
          </p:blipFill>
          <p:spPr>
            <a:xfrm>
              <a:off x="914401" y="4419857"/>
              <a:ext cx="838200" cy="270304"/>
            </a:xfrm>
            <a:prstGeom prst="rect">
              <a:avLst/>
            </a:prstGeom>
          </p:spPr>
        </p:pic>
        <p:cxnSp>
          <p:nvCxnSpPr>
            <p:cNvPr id="20" name="Straight Connector 19"/>
            <p:cNvCxnSpPr/>
            <p:nvPr/>
          </p:nvCxnSpPr>
          <p:spPr>
            <a:xfrm>
              <a:off x="4419600" y="6508679"/>
              <a:ext cx="23622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057400" y="5822879"/>
              <a:ext cx="23622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411494" y="560594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01220" y="648866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pic>
          <p:nvPicPr>
            <p:cNvPr id="25" name="Picture 24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1905000" y="5435030"/>
              <a:ext cx="1792595" cy="273447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6" name="TextBox 35"/>
            <p:cNvSpPr txBox="1"/>
            <p:nvPr/>
          </p:nvSpPr>
          <p:spPr>
            <a:xfrm>
              <a:off x="1839645" y="5040868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0/1 loss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025740" y="3987230"/>
            <a:ext cx="3801438" cy="2438400"/>
            <a:chOff x="3025740" y="3987230"/>
            <a:chExt cx="3801438" cy="2438400"/>
          </a:xfrm>
        </p:grpSpPr>
        <p:sp>
          <p:nvSpPr>
            <p:cNvPr id="30" name="Freeform 29"/>
            <p:cNvSpPr/>
            <p:nvPr/>
          </p:nvSpPr>
          <p:spPr>
            <a:xfrm>
              <a:off x="3025740" y="3987230"/>
              <a:ext cx="3801438" cy="2438400"/>
            </a:xfrm>
            <a:custGeom>
              <a:avLst/>
              <a:gdLst>
                <a:gd name="connsiteX0" fmla="*/ 3801438 w 3801438"/>
                <a:gd name="connsiteY0" fmla="*/ 2558265 h 2558265"/>
                <a:gd name="connsiteX1" fmla="*/ 2342508 w 3801438"/>
                <a:gd name="connsiteY1" fmla="*/ 2404152 h 2558265"/>
                <a:gd name="connsiteX2" fmla="*/ 1428108 w 3801438"/>
                <a:gd name="connsiteY2" fmla="*/ 1962364 h 2558265"/>
                <a:gd name="connsiteX3" fmla="*/ 708917 w 3801438"/>
                <a:gd name="connsiteY3" fmla="*/ 1212350 h 2558265"/>
                <a:gd name="connsiteX4" fmla="*/ 0 w 3801438"/>
                <a:gd name="connsiteY4" fmla="*/ 0 h 25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1438" h="2558265">
                  <a:moveTo>
                    <a:pt x="3801438" y="2558265"/>
                  </a:moveTo>
                  <a:cubicBezTo>
                    <a:pt x="3269750" y="2530867"/>
                    <a:pt x="2738063" y="2503469"/>
                    <a:pt x="2342508" y="2404152"/>
                  </a:cubicBezTo>
                  <a:cubicBezTo>
                    <a:pt x="1946953" y="2304835"/>
                    <a:pt x="1700373" y="2160998"/>
                    <a:pt x="1428108" y="1962364"/>
                  </a:cubicBezTo>
                  <a:cubicBezTo>
                    <a:pt x="1155843" y="1763730"/>
                    <a:pt x="946935" y="1539411"/>
                    <a:pt x="708917" y="1212350"/>
                  </a:cubicBezTo>
                  <a:cubicBezTo>
                    <a:pt x="470899" y="885289"/>
                    <a:pt x="235449" y="442644"/>
                    <a:pt x="0" y="0"/>
                  </a:cubicBezTo>
                </a:path>
              </a:pathLst>
            </a:cu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32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3" cstate="print"/>
            <a:stretch>
              <a:fillRect/>
            </a:stretch>
          </p:blipFill>
          <p:spPr bwMode="auto">
            <a:xfrm>
              <a:off x="3581400" y="4444430"/>
              <a:ext cx="1847616" cy="27344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7" name="TextBox 36"/>
            <p:cNvSpPr txBox="1"/>
            <p:nvPr/>
          </p:nvSpPr>
          <p:spPr>
            <a:xfrm>
              <a:off x="3505200" y="4050268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exp loss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468348"/>
            <a:ext cx="77724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Training error of final classifier is bounded by: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/>
              <a:t>Where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14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b="1" dirty="0" smtClean="0">
                <a:solidFill>
                  <a:srgbClr val="009900"/>
                </a:solidFill>
              </a:rPr>
              <a:t>Proof:</a:t>
            </a:r>
            <a:endParaRPr lang="en-US" sz="2000" b="1" dirty="0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8A63735-BB98-4511-BD62-8D5ECCA895F1}" type="slidenum">
              <a:rPr lang="en-US"/>
              <a:pPr/>
              <a:t>22</a:t>
            </a:fld>
            <a:endParaRPr lang="en-US"/>
          </a:p>
        </p:txBody>
      </p:sp>
      <p:pic>
        <p:nvPicPr>
          <p:cNvPr id="537603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52600" y="3175000"/>
            <a:ext cx="5105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training error</a:t>
            </a:r>
            <a:endParaRPr lang="en-US" dirty="0"/>
          </a:p>
        </p:txBody>
      </p:sp>
      <p:pic>
        <p:nvPicPr>
          <p:cNvPr id="26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19213" y="2159653"/>
            <a:ext cx="6605587" cy="71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8" name="Straight Connector 37"/>
          <p:cNvCxnSpPr/>
          <p:nvPr/>
        </p:nvCxnSpPr>
        <p:spPr>
          <a:xfrm>
            <a:off x="4267200" y="2971800"/>
            <a:ext cx="3657600" cy="0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1" cstate="print"/>
          <a:srcRect l="13299" t="14807" r="70078" b="80236"/>
          <a:stretch>
            <a:fillRect/>
          </a:stretch>
        </p:blipFill>
        <p:spPr bwMode="auto">
          <a:xfrm>
            <a:off x="838200" y="4572000"/>
            <a:ext cx="152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64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827759" y="4953000"/>
            <a:ext cx="2677441" cy="666214"/>
          </a:xfrm>
          <a:prstGeom prst="rect">
            <a:avLst/>
          </a:prstGeom>
          <a:noFill/>
          <a:ln/>
          <a:effectLst/>
        </p:spPr>
      </p:pic>
      <p:pic>
        <p:nvPicPr>
          <p:cNvPr id="66" name="Picture 6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824431" y="5719852"/>
            <a:ext cx="4021547" cy="666186"/>
          </a:xfrm>
          <a:prstGeom prst="rect">
            <a:avLst/>
          </a:prstGeom>
          <a:noFill/>
          <a:ln/>
          <a:effectLst/>
        </p:spPr>
      </p:pic>
      <p:sp>
        <p:nvSpPr>
          <p:cNvPr id="51" name="TextBox 50"/>
          <p:cNvSpPr txBox="1"/>
          <p:nvPr/>
        </p:nvSpPr>
        <p:spPr>
          <a:xfrm>
            <a:off x="990600" y="63246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18" name="Picture 17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5382542" y="4114800"/>
            <a:ext cx="3380584" cy="604759"/>
          </a:xfrm>
          <a:prstGeom prst="rect">
            <a:avLst/>
          </a:prstGeom>
          <a:noFill/>
          <a:ln/>
          <a:effectLst/>
        </p:spPr>
      </p:pic>
      <p:pic>
        <p:nvPicPr>
          <p:cNvPr id="60" name="Picture 59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5486400" y="5638800"/>
            <a:ext cx="1986009" cy="653614"/>
          </a:xfrm>
          <a:prstGeom prst="rect">
            <a:avLst/>
          </a:prstGeom>
          <a:noFill/>
          <a:ln/>
          <a:effectLst/>
        </p:spPr>
      </p:pic>
      <p:sp>
        <p:nvSpPr>
          <p:cNvPr id="61" name="TextBox 60"/>
          <p:cNvSpPr txBox="1"/>
          <p:nvPr/>
        </p:nvSpPr>
        <p:spPr>
          <a:xfrm>
            <a:off x="5416345" y="5029200"/>
            <a:ext cx="2279855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9900"/>
                </a:solidFill>
              </a:rPr>
              <a:t>Wts</a:t>
            </a:r>
            <a:r>
              <a:rPr lang="en-US" b="1" dirty="0" smtClean="0">
                <a:solidFill>
                  <a:srgbClr val="009900"/>
                </a:solidFill>
              </a:rPr>
              <a:t> of all pts add to 1</a:t>
            </a:r>
            <a:endParaRPr lang="en-US" b="1" dirty="0">
              <a:solidFill>
                <a:srgbClr val="0099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76400" y="3974068"/>
            <a:ext cx="268451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9900"/>
                </a:solidFill>
              </a:rPr>
              <a:t>Using Weight Update Rule</a:t>
            </a:r>
            <a:endParaRPr lang="en-US" b="1" dirty="0">
              <a:solidFill>
                <a:srgbClr val="009900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rot="5400000">
            <a:off x="3695700" y="5407204"/>
            <a:ext cx="28194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61" grpId="0" animBg="1"/>
      <p:bldP spid="6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468348"/>
            <a:ext cx="77724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Training error of final classifier is bounded by: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/>
              <a:t>Where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b="1" dirty="0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8A63735-BB98-4511-BD62-8D5ECCA895F1}" type="slidenum">
              <a:rPr lang="en-US"/>
              <a:pPr/>
              <a:t>23</a:t>
            </a:fld>
            <a:endParaRPr lang="en-US"/>
          </a:p>
        </p:txBody>
      </p:sp>
      <p:pic>
        <p:nvPicPr>
          <p:cNvPr id="537603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3175000"/>
            <a:ext cx="5105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training error</a:t>
            </a:r>
            <a:endParaRPr lang="en-US" dirty="0"/>
          </a:p>
        </p:txBody>
      </p:sp>
      <p:pic>
        <p:nvPicPr>
          <p:cNvPr id="26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9213" y="2159653"/>
            <a:ext cx="6605587" cy="71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685800" y="4191000"/>
            <a:ext cx="8339142" cy="656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</a:t>
            </a:r>
            <a:r>
              <a:rPr lang="en-US" i="1" dirty="0" err="1" smtClean="0"/>
              <a:t>Z</a:t>
            </a:r>
            <a:r>
              <a:rPr lang="en-US" sz="1200" i="1" dirty="0" err="1" smtClean="0"/>
              <a:t>t</a:t>
            </a:r>
            <a:r>
              <a:rPr lang="en-US" dirty="0" smtClean="0"/>
              <a:t> &lt; 1, training error decreases exponentially (even though weak learners may</a:t>
            </a:r>
          </a:p>
          <a:p>
            <a:r>
              <a:rPr lang="en-US" dirty="0" smtClean="0"/>
              <a:t>not be good </a:t>
            </a:r>
            <a:r>
              <a:rPr lang="el-GR" i="1" dirty="0" smtClean="0">
                <a:latin typeface="Times New Roman" pitchFamily="48" charset="0"/>
              </a:rPr>
              <a:t>ε</a:t>
            </a:r>
            <a:r>
              <a:rPr lang="en-US" i="1" baseline="-25000" dirty="0" smtClean="0">
                <a:latin typeface="Times New Roman" pitchFamily="48" charset="0"/>
              </a:rPr>
              <a:t>t </a:t>
            </a:r>
            <a:r>
              <a:rPr lang="en-US" dirty="0" smtClean="0"/>
              <a:t>~0.5)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2494414" y="5562600"/>
            <a:ext cx="167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27814" y="6400800"/>
            <a:ext cx="3429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3332614" y="4876800"/>
            <a:ext cx="3124200" cy="1371600"/>
          </a:xfrm>
          <a:custGeom>
            <a:avLst/>
            <a:gdLst>
              <a:gd name="connsiteX0" fmla="*/ 3801438 w 3801438"/>
              <a:gd name="connsiteY0" fmla="*/ 2558265 h 2558265"/>
              <a:gd name="connsiteX1" fmla="*/ 2342508 w 3801438"/>
              <a:gd name="connsiteY1" fmla="*/ 2404152 h 2558265"/>
              <a:gd name="connsiteX2" fmla="*/ 1428108 w 3801438"/>
              <a:gd name="connsiteY2" fmla="*/ 1962364 h 2558265"/>
              <a:gd name="connsiteX3" fmla="*/ 708917 w 3801438"/>
              <a:gd name="connsiteY3" fmla="*/ 1212350 h 2558265"/>
              <a:gd name="connsiteX4" fmla="*/ 0 w 3801438"/>
              <a:gd name="connsiteY4" fmla="*/ 0 h 25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01438" h="2558265">
                <a:moveTo>
                  <a:pt x="3801438" y="2558265"/>
                </a:moveTo>
                <a:cubicBezTo>
                  <a:pt x="3269750" y="2530867"/>
                  <a:pt x="2738063" y="2503469"/>
                  <a:pt x="2342508" y="2404152"/>
                </a:cubicBezTo>
                <a:cubicBezTo>
                  <a:pt x="1946953" y="2304835"/>
                  <a:pt x="1700373" y="2160998"/>
                  <a:pt x="1428108" y="1962364"/>
                </a:cubicBezTo>
                <a:cubicBezTo>
                  <a:pt x="1155843" y="1763730"/>
                  <a:pt x="946935" y="1539411"/>
                  <a:pt x="708917" y="1212350"/>
                </a:cubicBezTo>
                <a:cubicBezTo>
                  <a:pt x="470899" y="885289"/>
                  <a:pt x="235449" y="442644"/>
                  <a:pt x="0" y="0"/>
                </a:cubicBezTo>
              </a:path>
            </a:pathLst>
          </a:cu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329189" y="5434967"/>
            <a:ext cx="3071973" cy="936751"/>
          </a:xfrm>
          <a:custGeom>
            <a:avLst/>
            <a:gdLst>
              <a:gd name="connsiteX0" fmla="*/ 0 w 3071973"/>
              <a:gd name="connsiteY0" fmla="*/ 277464 h 936751"/>
              <a:gd name="connsiteX1" fmla="*/ 20549 w 3071973"/>
              <a:gd name="connsiteY1" fmla="*/ 113078 h 936751"/>
              <a:gd name="connsiteX2" fmla="*/ 30823 w 3071973"/>
              <a:gd name="connsiteY2" fmla="*/ 51433 h 936751"/>
              <a:gd name="connsiteX3" fmla="*/ 71919 w 3071973"/>
              <a:gd name="connsiteY3" fmla="*/ 62 h 936751"/>
              <a:gd name="connsiteX4" fmla="*/ 133564 w 3071973"/>
              <a:gd name="connsiteY4" fmla="*/ 10336 h 936751"/>
              <a:gd name="connsiteX5" fmla="*/ 143838 w 3071973"/>
              <a:gd name="connsiteY5" fmla="*/ 41159 h 936751"/>
              <a:gd name="connsiteX6" fmla="*/ 164387 w 3071973"/>
              <a:gd name="connsiteY6" fmla="*/ 369932 h 936751"/>
              <a:gd name="connsiteX7" fmla="*/ 174661 w 3071973"/>
              <a:gd name="connsiteY7" fmla="*/ 524044 h 936751"/>
              <a:gd name="connsiteX8" fmla="*/ 195209 w 3071973"/>
              <a:gd name="connsiteY8" fmla="*/ 585689 h 936751"/>
              <a:gd name="connsiteX9" fmla="*/ 215758 w 3071973"/>
              <a:gd name="connsiteY9" fmla="*/ 606237 h 936751"/>
              <a:gd name="connsiteX10" fmla="*/ 226032 w 3071973"/>
              <a:gd name="connsiteY10" fmla="*/ 524044 h 936751"/>
              <a:gd name="connsiteX11" fmla="*/ 236306 w 3071973"/>
              <a:gd name="connsiteY11" fmla="*/ 482948 h 936751"/>
              <a:gd name="connsiteX12" fmla="*/ 267128 w 3071973"/>
              <a:gd name="connsiteY12" fmla="*/ 308287 h 936751"/>
              <a:gd name="connsiteX13" fmla="*/ 277403 w 3071973"/>
              <a:gd name="connsiteY13" fmla="*/ 277464 h 936751"/>
              <a:gd name="connsiteX14" fmla="*/ 339047 w 3071973"/>
              <a:gd name="connsiteY14" fmla="*/ 246642 h 936751"/>
              <a:gd name="connsiteX15" fmla="*/ 369870 w 3071973"/>
              <a:gd name="connsiteY15" fmla="*/ 256916 h 936751"/>
              <a:gd name="connsiteX16" fmla="*/ 400692 w 3071973"/>
              <a:gd name="connsiteY16" fmla="*/ 318561 h 936751"/>
              <a:gd name="connsiteX17" fmla="*/ 421241 w 3071973"/>
              <a:gd name="connsiteY17" fmla="*/ 657608 h 936751"/>
              <a:gd name="connsiteX18" fmla="*/ 441789 w 3071973"/>
              <a:gd name="connsiteY18" fmla="*/ 719253 h 936751"/>
              <a:gd name="connsiteX19" fmla="*/ 462337 w 3071973"/>
              <a:gd name="connsiteY19" fmla="*/ 739802 h 936751"/>
              <a:gd name="connsiteX20" fmla="*/ 493160 w 3071973"/>
              <a:gd name="connsiteY20" fmla="*/ 708979 h 936751"/>
              <a:gd name="connsiteX21" fmla="*/ 503434 w 3071973"/>
              <a:gd name="connsiteY21" fmla="*/ 667882 h 936751"/>
              <a:gd name="connsiteX22" fmla="*/ 523982 w 3071973"/>
              <a:gd name="connsiteY22" fmla="*/ 544593 h 936751"/>
              <a:gd name="connsiteX23" fmla="*/ 575353 w 3071973"/>
              <a:gd name="connsiteY23" fmla="*/ 503496 h 936751"/>
              <a:gd name="connsiteX24" fmla="*/ 636998 w 3071973"/>
              <a:gd name="connsiteY24" fmla="*/ 513770 h 936751"/>
              <a:gd name="connsiteX25" fmla="*/ 657546 w 3071973"/>
              <a:gd name="connsiteY25" fmla="*/ 575415 h 936751"/>
              <a:gd name="connsiteX26" fmla="*/ 667821 w 3071973"/>
              <a:gd name="connsiteY26" fmla="*/ 606237 h 936751"/>
              <a:gd name="connsiteX27" fmla="*/ 678095 w 3071973"/>
              <a:gd name="connsiteY27" fmla="*/ 739802 h 936751"/>
              <a:gd name="connsiteX28" fmla="*/ 698643 w 3071973"/>
              <a:gd name="connsiteY28" fmla="*/ 770624 h 936751"/>
              <a:gd name="connsiteX29" fmla="*/ 760288 w 3071973"/>
              <a:gd name="connsiteY29" fmla="*/ 760350 h 936751"/>
              <a:gd name="connsiteX30" fmla="*/ 770562 w 3071973"/>
              <a:gd name="connsiteY30" fmla="*/ 729527 h 936751"/>
              <a:gd name="connsiteX31" fmla="*/ 811659 w 3071973"/>
              <a:gd name="connsiteY31" fmla="*/ 667882 h 936751"/>
              <a:gd name="connsiteX32" fmla="*/ 842481 w 3071973"/>
              <a:gd name="connsiteY32" fmla="*/ 606237 h 936751"/>
              <a:gd name="connsiteX33" fmla="*/ 873304 w 3071973"/>
              <a:gd name="connsiteY33" fmla="*/ 585689 h 936751"/>
              <a:gd name="connsiteX34" fmla="*/ 945223 w 3071973"/>
              <a:gd name="connsiteY34" fmla="*/ 595963 h 936751"/>
              <a:gd name="connsiteX35" fmla="*/ 976045 w 3071973"/>
              <a:gd name="connsiteY35" fmla="*/ 616512 h 936751"/>
              <a:gd name="connsiteX36" fmla="*/ 996594 w 3071973"/>
              <a:gd name="connsiteY36" fmla="*/ 688431 h 936751"/>
              <a:gd name="connsiteX37" fmla="*/ 1017142 w 3071973"/>
              <a:gd name="connsiteY37" fmla="*/ 719253 h 936751"/>
              <a:gd name="connsiteX38" fmla="*/ 1027416 w 3071973"/>
              <a:gd name="connsiteY38" fmla="*/ 780898 h 936751"/>
              <a:gd name="connsiteX39" fmla="*/ 1037690 w 3071973"/>
              <a:gd name="connsiteY39" fmla="*/ 811721 h 936751"/>
              <a:gd name="connsiteX40" fmla="*/ 1099335 w 3071973"/>
              <a:gd name="connsiteY40" fmla="*/ 791172 h 936751"/>
              <a:gd name="connsiteX41" fmla="*/ 1130158 w 3071973"/>
              <a:gd name="connsiteY41" fmla="*/ 760350 h 936751"/>
              <a:gd name="connsiteX42" fmla="*/ 1171254 w 3071973"/>
              <a:gd name="connsiteY42" fmla="*/ 667882 h 936751"/>
              <a:gd name="connsiteX43" fmla="*/ 1191803 w 3071973"/>
              <a:gd name="connsiteY43" fmla="*/ 647334 h 936751"/>
              <a:gd name="connsiteX44" fmla="*/ 1253447 w 3071973"/>
              <a:gd name="connsiteY44" fmla="*/ 626786 h 936751"/>
              <a:gd name="connsiteX45" fmla="*/ 1273996 w 3071973"/>
              <a:gd name="connsiteY45" fmla="*/ 729527 h 936751"/>
              <a:gd name="connsiteX46" fmla="*/ 1284270 w 3071973"/>
              <a:gd name="connsiteY46" fmla="*/ 760350 h 936751"/>
              <a:gd name="connsiteX47" fmla="*/ 1294544 w 3071973"/>
              <a:gd name="connsiteY47" fmla="*/ 801446 h 936751"/>
              <a:gd name="connsiteX48" fmla="*/ 1345915 w 3071973"/>
              <a:gd name="connsiteY48" fmla="*/ 832269 h 936751"/>
              <a:gd name="connsiteX49" fmla="*/ 1407560 w 3071973"/>
              <a:gd name="connsiteY49" fmla="*/ 821995 h 936751"/>
              <a:gd name="connsiteX50" fmla="*/ 1417834 w 3071973"/>
              <a:gd name="connsiteY50" fmla="*/ 791172 h 936751"/>
              <a:gd name="connsiteX51" fmla="*/ 1438382 w 3071973"/>
              <a:gd name="connsiteY51" fmla="*/ 719253 h 936751"/>
              <a:gd name="connsiteX52" fmla="*/ 1469205 w 3071973"/>
              <a:gd name="connsiteY52" fmla="*/ 708979 h 936751"/>
              <a:gd name="connsiteX53" fmla="*/ 1561672 w 3071973"/>
              <a:gd name="connsiteY53" fmla="*/ 719253 h 936751"/>
              <a:gd name="connsiteX54" fmla="*/ 1571946 w 3071973"/>
              <a:gd name="connsiteY54" fmla="*/ 801446 h 936751"/>
              <a:gd name="connsiteX55" fmla="*/ 1602769 w 3071973"/>
              <a:gd name="connsiteY55" fmla="*/ 863091 h 936751"/>
              <a:gd name="connsiteX56" fmla="*/ 1695236 w 3071973"/>
              <a:gd name="connsiteY56" fmla="*/ 842543 h 936751"/>
              <a:gd name="connsiteX57" fmla="*/ 1736333 w 3071973"/>
              <a:gd name="connsiteY57" fmla="*/ 801446 h 936751"/>
              <a:gd name="connsiteX58" fmla="*/ 1797978 w 3071973"/>
              <a:gd name="connsiteY58" fmla="*/ 780898 h 936751"/>
              <a:gd name="connsiteX59" fmla="*/ 1828800 w 3071973"/>
              <a:gd name="connsiteY59" fmla="*/ 791172 h 936751"/>
              <a:gd name="connsiteX60" fmla="*/ 1839074 w 3071973"/>
              <a:gd name="connsiteY60" fmla="*/ 821995 h 936751"/>
              <a:gd name="connsiteX61" fmla="*/ 1859623 w 3071973"/>
              <a:gd name="connsiteY61" fmla="*/ 842543 h 936751"/>
              <a:gd name="connsiteX62" fmla="*/ 1880171 w 3071973"/>
              <a:gd name="connsiteY62" fmla="*/ 873366 h 936751"/>
              <a:gd name="connsiteX63" fmla="*/ 2003461 w 3071973"/>
              <a:gd name="connsiteY63" fmla="*/ 863091 h 936751"/>
              <a:gd name="connsiteX64" fmla="*/ 2085654 w 3071973"/>
              <a:gd name="connsiteY64" fmla="*/ 852817 h 936751"/>
              <a:gd name="connsiteX65" fmla="*/ 2157573 w 3071973"/>
              <a:gd name="connsiteY65" fmla="*/ 863091 h 936751"/>
              <a:gd name="connsiteX66" fmla="*/ 2178122 w 3071973"/>
              <a:gd name="connsiteY66" fmla="*/ 924736 h 936751"/>
              <a:gd name="connsiteX67" fmla="*/ 2208944 w 3071973"/>
              <a:gd name="connsiteY67" fmla="*/ 904188 h 936751"/>
              <a:gd name="connsiteX68" fmla="*/ 2270589 w 3071973"/>
              <a:gd name="connsiteY68" fmla="*/ 883640 h 936751"/>
              <a:gd name="connsiteX69" fmla="*/ 2301412 w 3071973"/>
              <a:gd name="connsiteY69" fmla="*/ 863091 h 936751"/>
              <a:gd name="connsiteX70" fmla="*/ 2363056 w 3071973"/>
              <a:gd name="connsiteY70" fmla="*/ 842543 h 936751"/>
              <a:gd name="connsiteX71" fmla="*/ 2404153 w 3071973"/>
              <a:gd name="connsiteY71" fmla="*/ 852817 h 936751"/>
              <a:gd name="connsiteX72" fmla="*/ 2445250 w 3071973"/>
              <a:gd name="connsiteY72" fmla="*/ 893914 h 936751"/>
              <a:gd name="connsiteX73" fmla="*/ 2476072 w 3071973"/>
              <a:gd name="connsiteY73" fmla="*/ 914462 h 936751"/>
              <a:gd name="connsiteX74" fmla="*/ 2558265 w 3071973"/>
              <a:gd name="connsiteY74" fmla="*/ 893914 h 936751"/>
              <a:gd name="connsiteX75" fmla="*/ 2578814 w 3071973"/>
              <a:gd name="connsiteY75" fmla="*/ 873366 h 936751"/>
              <a:gd name="connsiteX76" fmla="*/ 2609636 w 3071973"/>
              <a:gd name="connsiteY76" fmla="*/ 852817 h 936751"/>
              <a:gd name="connsiteX77" fmla="*/ 2743200 w 3071973"/>
              <a:gd name="connsiteY77" fmla="*/ 883640 h 936751"/>
              <a:gd name="connsiteX78" fmla="*/ 2774023 w 3071973"/>
              <a:gd name="connsiteY78" fmla="*/ 893914 h 936751"/>
              <a:gd name="connsiteX79" fmla="*/ 2876764 w 3071973"/>
              <a:gd name="connsiteY79" fmla="*/ 883640 h 936751"/>
              <a:gd name="connsiteX80" fmla="*/ 2907587 w 3071973"/>
              <a:gd name="connsiteY80" fmla="*/ 873366 h 936751"/>
              <a:gd name="connsiteX81" fmla="*/ 3071973 w 3071973"/>
              <a:gd name="connsiteY81" fmla="*/ 883640 h 9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071973" h="936751">
                <a:moveTo>
                  <a:pt x="0" y="277464"/>
                </a:moveTo>
                <a:cubicBezTo>
                  <a:pt x="15341" y="108715"/>
                  <a:pt x="1246" y="219242"/>
                  <a:pt x="20549" y="113078"/>
                </a:cubicBezTo>
                <a:cubicBezTo>
                  <a:pt x="24276" y="92582"/>
                  <a:pt x="24235" y="71196"/>
                  <a:pt x="30823" y="51433"/>
                </a:cubicBezTo>
                <a:cubicBezTo>
                  <a:pt x="37303" y="31994"/>
                  <a:pt x="57892" y="14090"/>
                  <a:pt x="71919" y="62"/>
                </a:cubicBezTo>
                <a:cubicBezTo>
                  <a:pt x="92467" y="3487"/>
                  <a:pt x="115477" y="0"/>
                  <a:pt x="133564" y="10336"/>
                </a:cubicBezTo>
                <a:cubicBezTo>
                  <a:pt x="142967" y="15709"/>
                  <a:pt x="143118" y="30353"/>
                  <a:pt x="143838" y="41159"/>
                </a:cubicBezTo>
                <a:cubicBezTo>
                  <a:pt x="167864" y="401536"/>
                  <a:pt x="133493" y="215461"/>
                  <a:pt x="164387" y="369932"/>
                </a:cubicBezTo>
                <a:cubicBezTo>
                  <a:pt x="167812" y="421303"/>
                  <a:pt x="167380" y="473077"/>
                  <a:pt x="174661" y="524044"/>
                </a:cubicBezTo>
                <a:cubicBezTo>
                  <a:pt x="177724" y="545486"/>
                  <a:pt x="179893" y="570374"/>
                  <a:pt x="195209" y="585689"/>
                </a:cubicBezTo>
                <a:lnTo>
                  <a:pt x="215758" y="606237"/>
                </a:lnTo>
                <a:cubicBezTo>
                  <a:pt x="219183" y="578839"/>
                  <a:pt x="221493" y="551279"/>
                  <a:pt x="226032" y="524044"/>
                </a:cubicBezTo>
                <a:cubicBezTo>
                  <a:pt x="228353" y="510116"/>
                  <a:pt x="234440" y="496944"/>
                  <a:pt x="236306" y="482948"/>
                </a:cubicBezTo>
                <a:cubicBezTo>
                  <a:pt x="258056" y="319821"/>
                  <a:pt x="229170" y="422160"/>
                  <a:pt x="267128" y="308287"/>
                </a:cubicBezTo>
                <a:cubicBezTo>
                  <a:pt x="270553" y="298013"/>
                  <a:pt x="268392" y="283471"/>
                  <a:pt x="277403" y="277464"/>
                </a:cubicBezTo>
                <a:cubicBezTo>
                  <a:pt x="317236" y="250909"/>
                  <a:pt x="296511" y="260821"/>
                  <a:pt x="339047" y="246642"/>
                </a:cubicBezTo>
                <a:cubicBezTo>
                  <a:pt x="349321" y="250067"/>
                  <a:pt x="361413" y="250150"/>
                  <a:pt x="369870" y="256916"/>
                </a:cubicBezTo>
                <a:cubicBezTo>
                  <a:pt x="387975" y="271400"/>
                  <a:pt x="393924" y="298257"/>
                  <a:pt x="400692" y="318561"/>
                </a:cubicBezTo>
                <a:cubicBezTo>
                  <a:pt x="405169" y="448395"/>
                  <a:pt x="387758" y="545996"/>
                  <a:pt x="421241" y="657608"/>
                </a:cubicBezTo>
                <a:cubicBezTo>
                  <a:pt x="427465" y="678354"/>
                  <a:pt x="434940" y="698705"/>
                  <a:pt x="441789" y="719253"/>
                </a:cubicBezTo>
                <a:cubicBezTo>
                  <a:pt x="444852" y="728443"/>
                  <a:pt x="455488" y="732952"/>
                  <a:pt x="462337" y="739802"/>
                </a:cubicBezTo>
                <a:cubicBezTo>
                  <a:pt x="472611" y="729528"/>
                  <a:pt x="485951" y="721595"/>
                  <a:pt x="493160" y="708979"/>
                </a:cubicBezTo>
                <a:cubicBezTo>
                  <a:pt x="500166" y="696719"/>
                  <a:pt x="501113" y="681810"/>
                  <a:pt x="503434" y="667882"/>
                </a:cubicBezTo>
                <a:cubicBezTo>
                  <a:pt x="504880" y="659206"/>
                  <a:pt x="512422" y="567713"/>
                  <a:pt x="523982" y="544593"/>
                </a:cubicBezTo>
                <a:cubicBezTo>
                  <a:pt x="531302" y="529953"/>
                  <a:pt x="564463" y="510756"/>
                  <a:pt x="575353" y="503496"/>
                </a:cubicBezTo>
                <a:cubicBezTo>
                  <a:pt x="595901" y="506921"/>
                  <a:pt x="621321" y="500052"/>
                  <a:pt x="636998" y="513770"/>
                </a:cubicBezTo>
                <a:cubicBezTo>
                  <a:pt x="653299" y="528033"/>
                  <a:pt x="650696" y="554867"/>
                  <a:pt x="657546" y="575415"/>
                </a:cubicBezTo>
                <a:lnTo>
                  <a:pt x="667821" y="606237"/>
                </a:lnTo>
                <a:cubicBezTo>
                  <a:pt x="671246" y="650759"/>
                  <a:pt x="669866" y="695914"/>
                  <a:pt x="678095" y="739802"/>
                </a:cubicBezTo>
                <a:cubicBezTo>
                  <a:pt x="680371" y="751938"/>
                  <a:pt x="686664" y="767629"/>
                  <a:pt x="698643" y="770624"/>
                </a:cubicBezTo>
                <a:cubicBezTo>
                  <a:pt x="718853" y="775676"/>
                  <a:pt x="739740" y="763775"/>
                  <a:pt x="760288" y="760350"/>
                </a:cubicBezTo>
                <a:cubicBezTo>
                  <a:pt x="763713" y="750076"/>
                  <a:pt x="765302" y="738994"/>
                  <a:pt x="770562" y="729527"/>
                </a:cubicBezTo>
                <a:cubicBezTo>
                  <a:pt x="782555" y="707939"/>
                  <a:pt x="811659" y="667882"/>
                  <a:pt x="811659" y="667882"/>
                </a:cubicBezTo>
                <a:cubicBezTo>
                  <a:pt x="820015" y="642815"/>
                  <a:pt x="822565" y="626153"/>
                  <a:pt x="842481" y="606237"/>
                </a:cubicBezTo>
                <a:cubicBezTo>
                  <a:pt x="851212" y="597506"/>
                  <a:pt x="863030" y="592538"/>
                  <a:pt x="873304" y="585689"/>
                </a:cubicBezTo>
                <a:cubicBezTo>
                  <a:pt x="897277" y="589114"/>
                  <a:pt x="922028" y="589004"/>
                  <a:pt x="945223" y="595963"/>
                </a:cubicBezTo>
                <a:cubicBezTo>
                  <a:pt x="957050" y="599511"/>
                  <a:pt x="968331" y="606870"/>
                  <a:pt x="976045" y="616512"/>
                </a:cubicBezTo>
                <a:cubicBezTo>
                  <a:pt x="982195" y="624200"/>
                  <a:pt x="994892" y="684459"/>
                  <a:pt x="996594" y="688431"/>
                </a:cubicBezTo>
                <a:cubicBezTo>
                  <a:pt x="1001458" y="699780"/>
                  <a:pt x="1010293" y="708979"/>
                  <a:pt x="1017142" y="719253"/>
                </a:cubicBezTo>
                <a:cubicBezTo>
                  <a:pt x="1020567" y="739801"/>
                  <a:pt x="1022897" y="760562"/>
                  <a:pt x="1027416" y="780898"/>
                </a:cubicBezTo>
                <a:cubicBezTo>
                  <a:pt x="1029765" y="791470"/>
                  <a:pt x="1026969" y="810189"/>
                  <a:pt x="1037690" y="811721"/>
                </a:cubicBezTo>
                <a:cubicBezTo>
                  <a:pt x="1059132" y="814784"/>
                  <a:pt x="1078787" y="798022"/>
                  <a:pt x="1099335" y="791172"/>
                </a:cubicBezTo>
                <a:cubicBezTo>
                  <a:pt x="1109609" y="780898"/>
                  <a:pt x="1123102" y="773051"/>
                  <a:pt x="1130158" y="760350"/>
                </a:cubicBezTo>
                <a:cubicBezTo>
                  <a:pt x="1181997" y="667040"/>
                  <a:pt x="1123079" y="728101"/>
                  <a:pt x="1171254" y="667882"/>
                </a:cubicBezTo>
                <a:cubicBezTo>
                  <a:pt x="1177305" y="660318"/>
                  <a:pt x="1183139" y="651666"/>
                  <a:pt x="1191803" y="647334"/>
                </a:cubicBezTo>
                <a:cubicBezTo>
                  <a:pt x="1211176" y="637648"/>
                  <a:pt x="1253447" y="626786"/>
                  <a:pt x="1253447" y="626786"/>
                </a:cubicBezTo>
                <a:cubicBezTo>
                  <a:pt x="1276659" y="696416"/>
                  <a:pt x="1250387" y="611481"/>
                  <a:pt x="1273996" y="729527"/>
                </a:cubicBezTo>
                <a:cubicBezTo>
                  <a:pt x="1276120" y="740147"/>
                  <a:pt x="1281295" y="749937"/>
                  <a:pt x="1284270" y="760350"/>
                </a:cubicBezTo>
                <a:cubicBezTo>
                  <a:pt x="1288149" y="773927"/>
                  <a:pt x="1288229" y="788816"/>
                  <a:pt x="1294544" y="801446"/>
                </a:cubicBezTo>
                <a:cubicBezTo>
                  <a:pt x="1305827" y="824012"/>
                  <a:pt x="1324823" y="825238"/>
                  <a:pt x="1345915" y="832269"/>
                </a:cubicBezTo>
                <a:cubicBezTo>
                  <a:pt x="1366463" y="828844"/>
                  <a:pt x="1389473" y="832331"/>
                  <a:pt x="1407560" y="821995"/>
                </a:cubicBezTo>
                <a:cubicBezTo>
                  <a:pt x="1416963" y="816622"/>
                  <a:pt x="1414859" y="801585"/>
                  <a:pt x="1417834" y="791172"/>
                </a:cubicBezTo>
                <a:cubicBezTo>
                  <a:pt x="1417941" y="790799"/>
                  <a:pt x="1433456" y="724179"/>
                  <a:pt x="1438382" y="719253"/>
                </a:cubicBezTo>
                <a:cubicBezTo>
                  <a:pt x="1446040" y="711595"/>
                  <a:pt x="1458931" y="712404"/>
                  <a:pt x="1469205" y="708979"/>
                </a:cubicBezTo>
                <a:cubicBezTo>
                  <a:pt x="1500027" y="712404"/>
                  <a:pt x="1538621" y="698507"/>
                  <a:pt x="1561672" y="719253"/>
                </a:cubicBezTo>
                <a:cubicBezTo>
                  <a:pt x="1582195" y="737724"/>
                  <a:pt x="1567007" y="774281"/>
                  <a:pt x="1571946" y="801446"/>
                </a:cubicBezTo>
                <a:cubicBezTo>
                  <a:pt x="1577263" y="830689"/>
                  <a:pt x="1586318" y="838415"/>
                  <a:pt x="1602769" y="863091"/>
                </a:cubicBezTo>
                <a:cubicBezTo>
                  <a:pt x="1607407" y="862318"/>
                  <a:pt x="1679841" y="853540"/>
                  <a:pt x="1695236" y="842543"/>
                </a:cubicBezTo>
                <a:cubicBezTo>
                  <a:pt x="1711001" y="831282"/>
                  <a:pt x="1717954" y="807572"/>
                  <a:pt x="1736333" y="801446"/>
                </a:cubicBezTo>
                <a:lnTo>
                  <a:pt x="1797978" y="780898"/>
                </a:lnTo>
                <a:cubicBezTo>
                  <a:pt x="1808252" y="784323"/>
                  <a:pt x="1821142" y="783514"/>
                  <a:pt x="1828800" y="791172"/>
                </a:cubicBezTo>
                <a:cubicBezTo>
                  <a:pt x="1836458" y="798830"/>
                  <a:pt x="1833502" y="812708"/>
                  <a:pt x="1839074" y="821995"/>
                </a:cubicBezTo>
                <a:cubicBezTo>
                  <a:pt x="1844058" y="830301"/>
                  <a:pt x="1853572" y="834979"/>
                  <a:pt x="1859623" y="842543"/>
                </a:cubicBezTo>
                <a:cubicBezTo>
                  <a:pt x="1867337" y="852185"/>
                  <a:pt x="1873322" y="863092"/>
                  <a:pt x="1880171" y="873366"/>
                </a:cubicBezTo>
                <a:lnTo>
                  <a:pt x="2003461" y="863091"/>
                </a:lnTo>
                <a:cubicBezTo>
                  <a:pt x="2030935" y="860344"/>
                  <a:pt x="2058043" y="852817"/>
                  <a:pt x="2085654" y="852817"/>
                </a:cubicBezTo>
                <a:cubicBezTo>
                  <a:pt x="2109870" y="852817"/>
                  <a:pt x="2133600" y="859666"/>
                  <a:pt x="2157573" y="863091"/>
                </a:cubicBezTo>
                <a:cubicBezTo>
                  <a:pt x="2164423" y="883639"/>
                  <a:pt x="2160100" y="936751"/>
                  <a:pt x="2178122" y="924736"/>
                </a:cubicBezTo>
                <a:cubicBezTo>
                  <a:pt x="2188396" y="917887"/>
                  <a:pt x="2197660" y="909203"/>
                  <a:pt x="2208944" y="904188"/>
                </a:cubicBezTo>
                <a:cubicBezTo>
                  <a:pt x="2228737" y="895391"/>
                  <a:pt x="2270589" y="883640"/>
                  <a:pt x="2270589" y="883640"/>
                </a:cubicBezTo>
                <a:cubicBezTo>
                  <a:pt x="2280863" y="876790"/>
                  <a:pt x="2290128" y="868106"/>
                  <a:pt x="2301412" y="863091"/>
                </a:cubicBezTo>
                <a:cubicBezTo>
                  <a:pt x="2321205" y="854294"/>
                  <a:pt x="2363056" y="842543"/>
                  <a:pt x="2363056" y="842543"/>
                </a:cubicBezTo>
                <a:cubicBezTo>
                  <a:pt x="2376755" y="845968"/>
                  <a:pt x="2392179" y="845333"/>
                  <a:pt x="2404153" y="852817"/>
                </a:cubicBezTo>
                <a:cubicBezTo>
                  <a:pt x="2420582" y="863085"/>
                  <a:pt x="2429130" y="883168"/>
                  <a:pt x="2445250" y="893914"/>
                </a:cubicBezTo>
                <a:lnTo>
                  <a:pt x="2476072" y="914462"/>
                </a:lnTo>
                <a:cubicBezTo>
                  <a:pt x="2487121" y="912252"/>
                  <a:pt x="2542468" y="903392"/>
                  <a:pt x="2558265" y="893914"/>
                </a:cubicBezTo>
                <a:cubicBezTo>
                  <a:pt x="2566571" y="888930"/>
                  <a:pt x="2571250" y="879417"/>
                  <a:pt x="2578814" y="873366"/>
                </a:cubicBezTo>
                <a:cubicBezTo>
                  <a:pt x="2588456" y="865652"/>
                  <a:pt x="2599362" y="859667"/>
                  <a:pt x="2609636" y="852817"/>
                </a:cubicBezTo>
                <a:cubicBezTo>
                  <a:pt x="2703001" y="866155"/>
                  <a:pt x="2658578" y="855432"/>
                  <a:pt x="2743200" y="883640"/>
                </a:cubicBezTo>
                <a:lnTo>
                  <a:pt x="2774023" y="893914"/>
                </a:lnTo>
                <a:cubicBezTo>
                  <a:pt x="2808270" y="890489"/>
                  <a:pt x="2842746" y="888873"/>
                  <a:pt x="2876764" y="883640"/>
                </a:cubicBezTo>
                <a:cubicBezTo>
                  <a:pt x="2887468" y="881993"/>
                  <a:pt x="2896757" y="873366"/>
                  <a:pt x="2907587" y="873366"/>
                </a:cubicBezTo>
                <a:cubicBezTo>
                  <a:pt x="2962489" y="873366"/>
                  <a:pt x="3017071" y="883640"/>
                  <a:pt x="3071973" y="88364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1371600" y="2971800"/>
            <a:ext cx="2438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315200" y="2971800"/>
            <a:ext cx="6858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265814" y="5562600"/>
            <a:ext cx="1073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Training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error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28214" y="64008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094614" y="541020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Upper bound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488896"/>
            <a:ext cx="79248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Training error of final classifier is bounded by</a:t>
            </a:r>
            <a:r>
              <a:rPr lang="en-US" sz="2000" dirty="0" smtClean="0"/>
              <a:t>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Where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b="1" dirty="0">
                <a:solidFill>
                  <a:srgbClr val="C00000"/>
                </a:solidFill>
              </a:rPr>
              <a:t>If we minimize </a:t>
            </a:r>
            <a:r>
              <a:rPr lang="en-US" sz="2000" b="1" dirty="0">
                <a:solidFill>
                  <a:srgbClr val="C00000"/>
                </a:solidFill>
                <a:latin typeface="Symbol" pitchFamily="48" charset="2"/>
                <a:sym typeface="Symbol" pitchFamily="48" charset="2"/>
              </a:rPr>
              <a:t></a:t>
            </a:r>
            <a:r>
              <a:rPr lang="en-US" sz="2000" b="1" baseline="-25000" dirty="0">
                <a:solidFill>
                  <a:srgbClr val="C00000"/>
                </a:solidFill>
                <a:sym typeface="Symbol" pitchFamily="48" charset="2"/>
              </a:rPr>
              <a:t>t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b="1" dirty="0" err="1">
                <a:solidFill>
                  <a:srgbClr val="C00000"/>
                </a:solidFill>
              </a:rPr>
              <a:t>Z</a:t>
            </a:r>
            <a:r>
              <a:rPr lang="en-US" sz="2000" b="1" baseline="-25000" dirty="0" err="1">
                <a:solidFill>
                  <a:srgbClr val="C00000"/>
                </a:solidFill>
              </a:rPr>
              <a:t>t</a:t>
            </a:r>
            <a:r>
              <a:rPr lang="en-US" sz="2000" b="1" dirty="0">
                <a:solidFill>
                  <a:srgbClr val="C00000"/>
                </a:solidFill>
              </a:rPr>
              <a:t>, we minimize our training error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We can tighten this bound greedily, by choosing </a:t>
            </a:r>
            <a:r>
              <a:rPr lang="en-US" sz="2000" i="1" dirty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i="1" baseline="-25000" dirty="0">
                <a:sym typeface="Symbol" pitchFamily="48" charset="2"/>
              </a:rPr>
              <a:t>t</a:t>
            </a:r>
            <a:r>
              <a:rPr lang="en-US" sz="2000" dirty="0">
                <a:sym typeface="Symbol" pitchFamily="48" charset="2"/>
              </a:rPr>
              <a:t> and </a:t>
            </a:r>
            <a:r>
              <a:rPr lang="en-US" sz="2000" i="1" dirty="0">
                <a:latin typeface="Times New Roman" pitchFamily="48" charset="0"/>
                <a:sym typeface="Symbol" pitchFamily="48" charset="2"/>
              </a:rPr>
              <a:t>h</a:t>
            </a:r>
            <a:r>
              <a:rPr lang="en-US" sz="2000" i="1" baseline="-25000" dirty="0">
                <a:latin typeface="Times New Roman" pitchFamily="48" charset="0"/>
                <a:sym typeface="Symbol" pitchFamily="48" charset="2"/>
              </a:rPr>
              <a:t>t</a:t>
            </a:r>
            <a:r>
              <a:rPr lang="en-US" sz="2000" dirty="0">
                <a:sym typeface="Symbol" pitchFamily="48" charset="2"/>
              </a:rPr>
              <a:t> on </a:t>
            </a:r>
            <a:r>
              <a:rPr lang="en-US" sz="2000" dirty="0" smtClean="0">
                <a:sym typeface="Symbol" pitchFamily="48" charset="2"/>
              </a:rPr>
              <a:t>each iteration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>
                <a:sym typeface="Symbol" pitchFamily="48" charset="2"/>
              </a:rPr>
              <a:t>to </a:t>
            </a:r>
            <a:r>
              <a:rPr lang="en-US" sz="2000" dirty="0">
                <a:sym typeface="Symbol" pitchFamily="48" charset="2"/>
              </a:rPr>
              <a:t>minimize </a:t>
            </a:r>
            <a:r>
              <a:rPr lang="en-US" sz="2000" i="1" dirty="0" err="1">
                <a:latin typeface="Times New Roman" pitchFamily="48" charset="0"/>
                <a:sym typeface="Symbol" pitchFamily="48" charset="2"/>
              </a:rPr>
              <a:t>Z</a:t>
            </a:r>
            <a:r>
              <a:rPr lang="en-US" sz="2000" i="1" baseline="-25000" dirty="0" err="1">
                <a:latin typeface="Times New Roman" pitchFamily="48" charset="0"/>
                <a:sym typeface="Symbol" pitchFamily="48" charset="2"/>
              </a:rPr>
              <a:t>t</a:t>
            </a:r>
            <a:r>
              <a:rPr lang="en-US" sz="2000" baseline="-25000" dirty="0">
                <a:latin typeface="Times New Roman" pitchFamily="48" charset="0"/>
                <a:sym typeface="Symbol" pitchFamily="48" charset="2"/>
              </a:rPr>
              <a:t>.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baseline="-25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748D6DA-72A2-456B-B7F1-7D148DD05236}" type="slidenum">
              <a:rPr lang="en-US"/>
              <a:pPr/>
              <a:t>24</a:t>
            </a:fld>
            <a:endParaRPr lang="en-US"/>
          </a:p>
        </p:txBody>
      </p:sp>
      <p:pic>
        <p:nvPicPr>
          <p:cNvPr id="541703" name="Picture 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5739130"/>
            <a:ext cx="3962400" cy="70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304800" y="304800"/>
            <a:ext cx="86868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48" charset="2"/>
                <a:ea typeface="+mj-ea"/>
                <a:cs typeface="+mj-cs"/>
                <a:sym typeface="Symbol" pitchFamily="48" charset="2"/>
              </a:rPr>
              <a:t>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Symbol" pitchFamily="48" charset="2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to choose for hypothesis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h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3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52600" y="3175000"/>
            <a:ext cx="5105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19213" y="2159653"/>
            <a:ext cx="6605587" cy="71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9154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We can minimize this bound by choosing </a:t>
            </a:r>
            <a:r>
              <a:rPr lang="en-US" sz="2000" i="1" dirty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i="1" baseline="-25000" dirty="0">
                <a:sym typeface="Symbol" pitchFamily="48" charset="2"/>
              </a:rPr>
              <a:t>t</a:t>
            </a:r>
            <a:r>
              <a:rPr lang="en-US" sz="2000" dirty="0">
                <a:sym typeface="Symbol" pitchFamily="48" charset="2"/>
              </a:rPr>
              <a:t> on each iteration to minimize </a:t>
            </a:r>
            <a:r>
              <a:rPr lang="en-US" sz="2000" i="1" dirty="0" err="1">
                <a:latin typeface="Times New Roman" pitchFamily="48" charset="0"/>
                <a:sym typeface="Symbol" pitchFamily="48" charset="2"/>
              </a:rPr>
              <a:t>Z</a:t>
            </a:r>
            <a:r>
              <a:rPr lang="en-US" sz="2000" i="1" baseline="-25000" dirty="0" err="1">
                <a:latin typeface="Times New Roman" pitchFamily="48" charset="0"/>
                <a:sym typeface="Symbol" pitchFamily="48" charset="2"/>
              </a:rPr>
              <a:t>t</a:t>
            </a:r>
            <a:r>
              <a:rPr lang="en-US" sz="2000" baseline="-25000" dirty="0">
                <a:latin typeface="Times New Roman" pitchFamily="48" charset="0"/>
                <a:sym typeface="Symbol" pitchFamily="48" charset="2"/>
              </a:rPr>
              <a:t>.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>
                <a:sym typeface="Symbol" pitchFamily="48" charset="2"/>
              </a:rPr>
              <a:t>For </a:t>
            </a:r>
            <a:r>
              <a:rPr lang="en-US" sz="2000" dirty="0" err="1">
                <a:sym typeface="Symbol" pitchFamily="48" charset="2"/>
              </a:rPr>
              <a:t>boolean</a:t>
            </a:r>
            <a:r>
              <a:rPr lang="en-US" sz="2000" dirty="0">
                <a:sym typeface="Symbol" pitchFamily="48" charset="2"/>
              </a:rPr>
              <a:t> target function, this is accomplished by [Freund &amp; </a:t>
            </a:r>
            <a:r>
              <a:rPr lang="en-US" sz="2000" dirty="0" err="1">
                <a:sym typeface="Symbol" pitchFamily="48" charset="2"/>
              </a:rPr>
              <a:t>Schapire</a:t>
            </a:r>
            <a:r>
              <a:rPr lang="en-US" sz="2000" dirty="0">
                <a:sym typeface="Symbol" pitchFamily="48" charset="2"/>
              </a:rPr>
              <a:t> ’97]: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b="1" dirty="0" smtClean="0">
                <a:solidFill>
                  <a:srgbClr val="009900"/>
                </a:solidFill>
                <a:sym typeface="Symbol" pitchFamily="48" charset="2"/>
              </a:rPr>
              <a:t>Proof:</a:t>
            </a:r>
            <a:endParaRPr lang="en-US" sz="2000" b="1" dirty="0">
              <a:solidFill>
                <a:srgbClr val="009900"/>
              </a:solidFill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3A7F2F-4A30-4D21-B2CD-6D63B220F185}" type="slidenum">
              <a:rPr lang="en-US"/>
              <a:pPr/>
              <a:t>25</a:t>
            </a:fld>
            <a:endParaRPr lang="en-US"/>
          </a:p>
        </p:txBody>
      </p:sp>
      <p:pic>
        <p:nvPicPr>
          <p:cNvPr id="543748" name="Picture 4"/>
          <p:cNvPicPr>
            <a:picLocks noChangeAspect="1" noChangeArrowheads="1"/>
          </p:cNvPicPr>
          <p:nvPr/>
        </p:nvPicPr>
        <p:blipFill>
          <a:blip r:embed="rId7" cstate="print"/>
          <a:srcRect l="5457" t="30566" r="10802" b="17612"/>
          <a:stretch>
            <a:fillRect/>
          </a:stretch>
        </p:blipFill>
        <p:spPr bwMode="auto">
          <a:xfrm>
            <a:off x="3048000" y="3124200"/>
            <a:ext cx="2286000" cy="776288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543749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67000" y="1828800"/>
            <a:ext cx="4114800" cy="733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304800" y="304800"/>
            <a:ext cx="86868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48" charset="2"/>
                <a:ea typeface="+mj-ea"/>
                <a:cs typeface="+mj-cs"/>
                <a:sym typeface="Symbol" pitchFamily="48" charset="2"/>
              </a:rPr>
              <a:t>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Symbol" pitchFamily="48" charset="2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to choose for hypothesis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h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066800" y="5892382"/>
            <a:ext cx="4092861" cy="660765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5967474" y="5905936"/>
            <a:ext cx="2109726" cy="647264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231932" y="4452591"/>
            <a:ext cx="5841935" cy="95191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9154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We can minimize this bound by choosing </a:t>
            </a:r>
            <a:r>
              <a:rPr lang="en-US" sz="2000" i="1" dirty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i="1" baseline="-25000" dirty="0">
                <a:sym typeface="Symbol" pitchFamily="48" charset="2"/>
              </a:rPr>
              <a:t>t</a:t>
            </a:r>
            <a:r>
              <a:rPr lang="en-US" sz="2000" dirty="0">
                <a:sym typeface="Symbol" pitchFamily="48" charset="2"/>
              </a:rPr>
              <a:t> on each iteration to minimize </a:t>
            </a:r>
            <a:r>
              <a:rPr lang="en-US" sz="2000" i="1" dirty="0" err="1">
                <a:latin typeface="Times New Roman" pitchFamily="48" charset="0"/>
                <a:sym typeface="Symbol" pitchFamily="48" charset="2"/>
              </a:rPr>
              <a:t>Z</a:t>
            </a:r>
            <a:r>
              <a:rPr lang="en-US" sz="2000" i="1" baseline="-25000" dirty="0" err="1">
                <a:latin typeface="Times New Roman" pitchFamily="48" charset="0"/>
                <a:sym typeface="Symbol" pitchFamily="48" charset="2"/>
              </a:rPr>
              <a:t>t</a:t>
            </a:r>
            <a:r>
              <a:rPr lang="en-US" sz="2000" baseline="-25000" dirty="0">
                <a:latin typeface="Times New Roman" pitchFamily="48" charset="0"/>
                <a:sym typeface="Symbol" pitchFamily="48" charset="2"/>
              </a:rPr>
              <a:t>.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>
                <a:sym typeface="Symbol" pitchFamily="48" charset="2"/>
              </a:rPr>
              <a:t>For </a:t>
            </a:r>
            <a:r>
              <a:rPr lang="en-US" sz="2000" dirty="0" err="1">
                <a:sym typeface="Symbol" pitchFamily="48" charset="2"/>
              </a:rPr>
              <a:t>boolean</a:t>
            </a:r>
            <a:r>
              <a:rPr lang="en-US" sz="2000" dirty="0">
                <a:sym typeface="Symbol" pitchFamily="48" charset="2"/>
              </a:rPr>
              <a:t> target function, this is accomplished by [Freund &amp; </a:t>
            </a:r>
            <a:r>
              <a:rPr lang="en-US" sz="2000" dirty="0" err="1">
                <a:sym typeface="Symbol" pitchFamily="48" charset="2"/>
              </a:rPr>
              <a:t>Schapire</a:t>
            </a:r>
            <a:r>
              <a:rPr lang="en-US" sz="2000" dirty="0">
                <a:sym typeface="Symbol" pitchFamily="48" charset="2"/>
              </a:rPr>
              <a:t> ’97]: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b="1" dirty="0" smtClean="0">
                <a:solidFill>
                  <a:srgbClr val="009900"/>
                </a:solidFill>
                <a:sym typeface="Symbol" pitchFamily="48" charset="2"/>
              </a:rPr>
              <a:t>Proof:</a:t>
            </a:r>
            <a:endParaRPr lang="en-US" sz="2000" b="1" dirty="0">
              <a:solidFill>
                <a:srgbClr val="009900"/>
              </a:solidFill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3A7F2F-4A30-4D21-B2CD-6D63B220F185}" type="slidenum">
              <a:rPr lang="en-US"/>
              <a:pPr/>
              <a:t>26</a:t>
            </a:fld>
            <a:endParaRPr lang="en-US"/>
          </a:p>
        </p:txBody>
      </p:sp>
      <p:pic>
        <p:nvPicPr>
          <p:cNvPr id="543748" name="Picture 4"/>
          <p:cNvPicPr>
            <a:picLocks noChangeAspect="1" noChangeArrowheads="1"/>
          </p:cNvPicPr>
          <p:nvPr/>
        </p:nvPicPr>
        <p:blipFill>
          <a:blip r:embed="rId6" cstate="print"/>
          <a:srcRect l="5457" t="30566" r="10802" b="17612"/>
          <a:stretch>
            <a:fillRect/>
          </a:stretch>
        </p:blipFill>
        <p:spPr bwMode="auto">
          <a:xfrm>
            <a:off x="3048000" y="3124200"/>
            <a:ext cx="2286000" cy="776288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543749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1828800"/>
            <a:ext cx="4114800" cy="733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304800" y="304800"/>
            <a:ext cx="86868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Bounding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the error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with choice of </a:t>
            </a:r>
            <a:r>
              <a:rPr kumimoji="0" lang="en-US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48" charset="2"/>
                <a:ea typeface="+mj-ea"/>
                <a:cs typeface="+mj-cs"/>
                <a:sym typeface="Symbol" pitchFamily="48" charset="2"/>
              </a:rPr>
              <a:t></a:t>
            </a:r>
            <a:r>
              <a:rPr kumimoji="0" lang="en-US" sz="40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Symbol" pitchFamily="48" charset="2"/>
              </a:rPr>
              <a:t>t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" name="Picture 17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231932" y="4452591"/>
            <a:ext cx="5841935" cy="951910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695461" y="5715000"/>
            <a:ext cx="3790939" cy="39680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488896"/>
            <a:ext cx="79248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Training error of final classifier is bounded by</a:t>
            </a:r>
            <a:r>
              <a:rPr lang="en-US" sz="2000" dirty="0" smtClean="0"/>
              <a:t>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748D6DA-72A2-456B-B7F1-7D148DD05236}" type="slidenum">
              <a:rPr lang="en-US"/>
              <a:pPr/>
              <a:t>27</a:t>
            </a:fld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Dumb classifiers made Smart</a:t>
            </a:r>
            <a:endParaRPr lang="en-US" dirty="0"/>
          </a:p>
        </p:txBody>
      </p:sp>
      <p:pic>
        <p:nvPicPr>
          <p:cNvPr id="17" name="Picture 1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219200" y="1998984"/>
            <a:ext cx="6365666" cy="720641"/>
          </a:xfrm>
          <a:prstGeom prst="rect">
            <a:avLst/>
          </a:prstGeom>
          <a:noFill/>
          <a:ln/>
          <a:effectLst/>
        </p:spPr>
      </p:pic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762000" y="4800600"/>
            <a:ext cx="7467600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each classifier is (at least slightly) better than random  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</a:t>
            </a:r>
            <a:r>
              <a:rPr kumimoji="0" lang="en-US" sz="20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48" charset="2"/>
              </a:rPr>
              <a:t>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0.5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8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AdaBoost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will achieve zero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training error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exponentially fast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number of rounds T) !!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3733800" y="5638800"/>
            <a:ext cx="1371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3886200" y="3048000"/>
            <a:ext cx="4300437" cy="1560731"/>
            <a:chOff x="3886200" y="3048000"/>
            <a:chExt cx="4300437" cy="1560731"/>
          </a:xfrm>
        </p:grpSpPr>
        <p:sp>
          <p:nvSpPr>
            <p:cNvPr id="19" name="TextBox 18"/>
            <p:cNvSpPr txBox="1"/>
            <p:nvPr/>
          </p:nvSpPr>
          <p:spPr>
            <a:xfrm>
              <a:off x="6096000" y="3962400"/>
              <a:ext cx="20906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grows as 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48" charset="2"/>
                  <a:sym typeface="Symbol" pitchFamily="48" charset="2"/>
                </a:rPr>
                <a:t></a:t>
              </a:r>
              <a:r>
                <a:rPr lang="en-US" b="1" baseline="-25000" dirty="0" smtClean="0">
                  <a:solidFill>
                    <a:srgbClr val="C00000"/>
                  </a:solidFill>
                  <a:sym typeface="Symbol" pitchFamily="48" charset="2"/>
                </a:rPr>
                <a:t>t  </a:t>
              </a:r>
              <a:r>
                <a:rPr lang="en-US" dirty="0" smtClean="0">
                  <a:solidFill>
                    <a:srgbClr val="C00000"/>
                  </a:solidFill>
                </a:rPr>
                <a:t>moves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away from 1/2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pic>
          <p:nvPicPr>
            <p:cNvPr id="12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 l="51613"/>
            <a:stretch>
              <a:fillRect/>
            </a:stretch>
          </p:blipFill>
          <p:spPr bwMode="auto">
            <a:xfrm>
              <a:off x="3886200" y="3048000"/>
              <a:ext cx="3429000" cy="82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Right Brace 15"/>
            <p:cNvSpPr/>
            <p:nvPr/>
          </p:nvSpPr>
          <p:spPr>
            <a:xfrm rot="5400000">
              <a:off x="6286500" y="3314700"/>
              <a:ext cx="304800" cy="1143000"/>
            </a:xfrm>
            <a:prstGeom prst="righ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62000" y="6248400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What about test error?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356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Boosting and Logistic Regression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5257800"/>
          </a:xfrm>
        </p:spPr>
        <p:txBody>
          <a:bodyPr/>
          <a:lstStyle/>
          <a:p>
            <a:pPr>
              <a:buFont typeface="Wingdings" pitchFamily="48" charset="2"/>
              <a:buNone/>
            </a:pPr>
            <a:r>
              <a:rPr lang="en-US" sz="2400" dirty="0"/>
              <a:t>Logistic regression assumes:</a:t>
            </a:r>
          </a:p>
          <a:p>
            <a:pPr>
              <a:buFont typeface="Wingdings" pitchFamily="48" charset="2"/>
              <a:buNone/>
            </a:pPr>
            <a:endParaRPr lang="en-US" sz="2400" dirty="0"/>
          </a:p>
          <a:p>
            <a:pPr>
              <a:buFont typeface="Wingdings" pitchFamily="48" charset="2"/>
              <a:buNone/>
            </a:pPr>
            <a:endParaRPr lang="en-US" sz="2400" dirty="0"/>
          </a:p>
          <a:p>
            <a:pPr>
              <a:buFont typeface="Wingdings" pitchFamily="48" charset="2"/>
              <a:buNone/>
            </a:pPr>
            <a:r>
              <a:rPr lang="en-US" sz="2400" dirty="0"/>
              <a:t>And tries to maximize data likelihood:</a:t>
            </a:r>
          </a:p>
          <a:p>
            <a:pPr>
              <a:buFont typeface="Wingdings" pitchFamily="48" charset="2"/>
              <a:buNone/>
            </a:pPr>
            <a:endParaRPr lang="en-US" sz="2400" dirty="0"/>
          </a:p>
          <a:p>
            <a:pPr>
              <a:buFont typeface="Wingdings" pitchFamily="48" charset="2"/>
              <a:buNone/>
            </a:pPr>
            <a:endParaRPr lang="en-US" sz="2400" dirty="0"/>
          </a:p>
          <a:p>
            <a:pPr>
              <a:buFont typeface="Wingdings" pitchFamily="48" charset="2"/>
              <a:buNone/>
            </a:pPr>
            <a:endParaRPr lang="en-US" sz="2400" dirty="0"/>
          </a:p>
          <a:p>
            <a:pPr>
              <a:buFont typeface="Wingdings" pitchFamily="48" charset="2"/>
              <a:buNone/>
            </a:pPr>
            <a:r>
              <a:rPr lang="en-US" sz="2400" dirty="0"/>
              <a:t>Equivalent to minimizing log loss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EC8E335-0AD0-48E8-B3E4-D02379478327}" type="slidenum">
              <a:rPr lang="en-US"/>
              <a:pPr/>
              <a:t>29</a:t>
            </a:fld>
            <a:endParaRPr lang="en-US"/>
          </a:p>
        </p:txBody>
      </p:sp>
      <p:pic>
        <p:nvPicPr>
          <p:cNvPr id="558084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66800" y="2057400"/>
            <a:ext cx="4191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8085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71800" y="5105400"/>
            <a:ext cx="30734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197149" y="3352800"/>
            <a:ext cx="4289077" cy="732897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70459" y="2133600"/>
            <a:ext cx="2363178" cy="583935"/>
          </a:xfrm>
          <a:prstGeom prst="rect">
            <a:avLst/>
          </a:prstGeom>
          <a:noFill/>
          <a:ln/>
          <a:effectLst/>
        </p:spPr>
      </p:pic>
      <p:sp>
        <p:nvSpPr>
          <p:cNvPr id="16" name="TextBox 15"/>
          <p:cNvSpPr txBox="1"/>
          <p:nvPr/>
        </p:nvSpPr>
        <p:spPr>
          <a:xfrm>
            <a:off x="2133600" y="32766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iid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0" name="Picture 19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897194" y="5303178"/>
            <a:ext cx="1994535" cy="28493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534400" cy="5410200"/>
          </a:xfrm>
        </p:spPr>
        <p:txBody>
          <a:bodyPr>
            <a:normAutofit lnSpcReduction="10000"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Simple (a.k.a. weak) learners </a:t>
            </a:r>
            <a:r>
              <a:rPr lang="en-US" sz="2400" dirty="0" smtClean="0"/>
              <a:t>e.g</a:t>
            </a:r>
            <a:r>
              <a:rPr lang="en-US" sz="2400" dirty="0"/>
              <a:t>., naïve </a:t>
            </a:r>
            <a:r>
              <a:rPr lang="en-US" sz="2400" dirty="0" err="1"/>
              <a:t>Bayes</a:t>
            </a:r>
            <a:r>
              <a:rPr lang="en-US" sz="2400" dirty="0"/>
              <a:t>, logistic regression, </a:t>
            </a:r>
            <a:r>
              <a:rPr lang="en-US" sz="2400" dirty="0" smtClean="0"/>
              <a:t>decision </a:t>
            </a:r>
            <a:r>
              <a:rPr lang="en-US" sz="2400" dirty="0"/>
              <a:t>stumps (or shallow decision </a:t>
            </a:r>
            <a:r>
              <a:rPr lang="en-US" sz="2400" dirty="0" smtClean="0"/>
              <a:t>trees)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dirty="0" smtClean="0">
                <a:solidFill>
                  <a:srgbClr val="009900"/>
                </a:solidFill>
              </a:rPr>
              <a:t>Are good </a:t>
            </a:r>
            <a:r>
              <a:rPr lang="en-US" sz="2400" b="1" dirty="0" smtClean="0">
                <a:solidFill>
                  <a:srgbClr val="009900"/>
                </a:solidFill>
                <a:sym typeface="Wingdings" pitchFamily="2" charset="2"/>
              </a:rPr>
              <a:t> </a:t>
            </a:r>
            <a:r>
              <a:rPr lang="en-US" sz="2400" dirty="0" smtClean="0"/>
              <a:t>- don’t usually </a:t>
            </a:r>
            <a:r>
              <a:rPr lang="en-US" sz="2400" dirty="0" err="1" smtClean="0"/>
              <a:t>overfit</a:t>
            </a:r>
            <a:endParaRPr lang="en-US" sz="24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Are bad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 </a:t>
            </a:r>
            <a:r>
              <a:rPr lang="en-US" sz="2400" dirty="0" smtClean="0"/>
              <a:t>- can’t </a:t>
            </a:r>
            <a:r>
              <a:rPr lang="en-US" sz="2400" dirty="0"/>
              <a:t>solve hard learning problems</a:t>
            </a:r>
          </a:p>
          <a:p>
            <a:endParaRPr lang="en-US" sz="1200" dirty="0"/>
          </a:p>
          <a:p>
            <a:r>
              <a:rPr lang="en-US" sz="2400" b="1" dirty="0">
                <a:solidFill>
                  <a:srgbClr val="C00000"/>
                </a:solidFill>
              </a:rPr>
              <a:t>Can we make </a:t>
            </a:r>
            <a:r>
              <a:rPr lang="en-US" sz="2400" b="1" dirty="0" smtClean="0">
                <a:solidFill>
                  <a:srgbClr val="C00000"/>
                </a:solidFill>
              </a:rPr>
              <a:t>weak </a:t>
            </a:r>
            <a:r>
              <a:rPr lang="en-US" sz="2400" b="1" dirty="0">
                <a:solidFill>
                  <a:srgbClr val="C00000"/>
                </a:solidFill>
              </a:rPr>
              <a:t>learners always good???</a:t>
            </a:r>
          </a:p>
          <a:p>
            <a:pPr lvl="1"/>
            <a:r>
              <a:rPr lang="en-US" sz="2400" b="1" dirty="0"/>
              <a:t>No</a:t>
            </a:r>
            <a:r>
              <a:rPr lang="en-US" sz="2400" b="1" dirty="0" smtClean="0"/>
              <a:t>!!! 		But </a:t>
            </a:r>
            <a:r>
              <a:rPr lang="en-US" sz="2400" b="1" dirty="0"/>
              <a:t>often yes…</a:t>
            </a:r>
          </a:p>
        </p:txBody>
      </p:sp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Fighting the bias-variance tradeoff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9524571-7FA4-4EEE-806B-4BEC2B69C07D}" type="slidenum">
              <a:rPr lang="en-US"/>
              <a:pPr/>
              <a:t>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495800" y="2238375"/>
            <a:ext cx="2286000" cy="2409825"/>
            <a:chOff x="5638800" y="1676400"/>
            <a:chExt cx="2372105" cy="2638425"/>
          </a:xfrm>
        </p:grpSpPr>
        <p:pic>
          <p:nvPicPr>
            <p:cNvPr id="8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1676400"/>
              <a:ext cx="2372105" cy="263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9" name="Group 259"/>
            <p:cNvGrpSpPr/>
            <p:nvPr/>
          </p:nvGrpSpPr>
          <p:grpSpPr>
            <a:xfrm>
              <a:off x="5777657" y="3306641"/>
              <a:ext cx="2117498" cy="855784"/>
              <a:chOff x="3429000" y="5545016"/>
              <a:chExt cx="2117498" cy="855784"/>
            </a:xfrm>
          </p:grpSpPr>
          <p:sp>
            <p:nvSpPr>
              <p:cNvPr id="10" name="Parallelogram 9"/>
              <p:cNvSpPr/>
              <p:nvPr/>
            </p:nvSpPr>
            <p:spPr>
              <a:xfrm>
                <a:off x="370449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Parallelogram 10"/>
              <p:cNvSpPr/>
              <p:nvPr/>
            </p:nvSpPr>
            <p:spPr>
              <a:xfrm>
                <a:off x="450314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Parallelogram 12"/>
              <p:cNvSpPr/>
              <p:nvPr/>
            </p:nvSpPr>
            <p:spPr>
              <a:xfrm>
                <a:off x="3429000" y="598017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cxnSpLocks/>
              </p:cNvCxnSpPr>
              <p:nvPr/>
            </p:nvCxnSpPr>
            <p:spPr>
              <a:xfrm>
                <a:off x="4478216" y="5978768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Rectangle 20"/>
          <p:cNvSpPr/>
          <p:nvPr/>
        </p:nvSpPr>
        <p:spPr>
          <a:xfrm>
            <a:off x="5562600" y="3243531"/>
            <a:ext cx="990600" cy="391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/>
          <p:cNvSpPr/>
          <p:nvPr/>
        </p:nvSpPr>
        <p:spPr>
          <a:xfrm>
            <a:off x="5395321" y="4131129"/>
            <a:ext cx="1005479" cy="384180"/>
          </a:xfrm>
          <a:prstGeom prst="parallelogram">
            <a:avLst>
              <a:gd name="adj" fmla="val 6653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0212" y="2477739"/>
            <a:ext cx="2109788" cy="208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Isosceles Triangle 21"/>
          <p:cNvSpPr/>
          <p:nvPr/>
        </p:nvSpPr>
        <p:spPr>
          <a:xfrm rot="18903399">
            <a:off x="881574" y="2317485"/>
            <a:ext cx="2750823" cy="1389111"/>
          </a:xfrm>
          <a:prstGeom prst="triangle">
            <a:avLst>
              <a:gd name="adj" fmla="val 49720"/>
            </a:avLst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8103399">
            <a:off x="1874551" y="3314078"/>
            <a:ext cx="2750823" cy="1389111"/>
          </a:xfrm>
          <a:prstGeom prst="triangle">
            <a:avLst>
              <a:gd name="adj" fmla="val 49720"/>
            </a:avLst>
          </a:prstGeom>
          <a:solidFill>
            <a:srgbClr val="FFFF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25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5315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8077200" cy="5257800"/>
          </a:xfrm>
        </p:spPr>
        <p:txBody>
          <a:bodyPr/>
          <a:lstStyle/>
          <a:p>
            <a:pPr>
              <a:buFont typeface="Wingdings" pitchFamily="48" charset="2"/>
              <a:buNone/>
            </a:pPr>
            <a:r>
              <a:rPr lang="en-US" sz="2400" dirty="0"/>
              <a:t>Logistic regression equivalent to minimizing log loss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D55FDF2-6F48-47E9-A70C-B3773B86677C}" type="slidenum">
              <a:rPr lang="en-US"/>
              <a:pPr/>
              <a:t>30</a:t>
            </a:fld>
            <a:endParaRPr lang="en-US"/>
          </a:p>
        </p:txBody>
      </p:sp>
      <p:pic>
        <p:nvPicPr>
          <p:cNvPr id="560132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95400" y="1828800"/>
            <a:ext cx="30734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0137" name="Text Box 9"/>
          <p:cNvSpPr txBox="1">
            <a:spLocks noChangeArrowheads="1"/>
          </p:cNvSpPr>
          <p:nvPr/>
        </p:nvSpPr>
        <p:spPr bwMode="auto">
          <a:xfrm>
            <a:off x="5014229" y="4724400"/>
            <a:ext cx="39773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+mn-lt"/>
              </a:rPr>
              <a:t>Both smooth 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approximations 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of 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0/1 loss!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Boosting and Logistic Regression</a:t>
            </a:r>
          </a:p>
        </p:txBody>
      </p:sp>
      <p:pic>
        <p:nvPicPr>
          <p:cNvPr id="18" name="Picture 17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070459" y="1981200"/>
            <a:ext cx="2363178" cy="583935"/>
          </a:xfrm>
          <a:prstGeom prst="rect">
            <a:avLst/>
          </a:prstGeom>
          <a:noFill/>
          <a:ln/>
          <a:effectLst/>
        </p:spPr>
      </p:pic>
      <p:grpSp>
        <p:nvGrpSpPr>
          <p:cNvPr id="28" name="Group 27"/>
          <p:cNvGrpSpPr/>
          <p:nvPr/>
        </p:nvGrpSpPr>
        <p:grpSpPr>
          <a:xfrm>
            <a:off x="525462" y="2667000"/>
            <a:ext cx="8618538" cy="1512332"/>
            <a:chOff x="525462" y="2667000"/>
            <a:chExt cx="8618538" cy="1512332"/>
          </a:xfrm>
        </p:grpSpPr>
        <p:pic>
          <p:nvPicPr>
            <p:cNvPr id="14" name="Picture 13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 rotWithShape="1">
            <a:blip r:embed="rId11" cstate="print"/>
            <a:srcRect r="25579"/>
            <a:stretch/>
          </p:blipFill>
          <p:spPr bwMode="auto">
            <a:xfrm>
              <a:off x="938878" y="3200400"/>
              <a:ext cx="2590386" cy="68593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560135" name="Text Box 7"/>
            <p:cNvSpPr txBox="1">
              <a:spLocks noChangeArrowheads="1"/>
            </p:cNvSpPr>
            <p:nvPr/>
          </p:nvSpPr>
          <p:spPr bwMode="auto">
            <a:xfrm>
              <a:off x="525462" y="2667000"/>
              <a:ext cx="59515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latin typeface="+mn-lt"/>
                </a:rPr>
                <a:t>Boosting minimizes similar loss function!!</a:t>
              </a:r>
            </a:p>
          </p:txBody>
        </p:sp>
        <p:pic>
          <p:nvPicPr>
            <p:cNvPr id="17" name="Picture 3" descr="txp_fig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2" cstate="print"/>
            <a:srcRect r="52239"/>
            <a:stretch>
              <a:fillRect/>
            </a:stretch>
          </p:blipFill>
          <p:spPr bwMode="auto">
            <a:xfrm>
              <a:off x="5943600" y="3362325"/>
              <a:ext cx="22860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TextBox 18"/>
            <p:cNvSpPr txBox="1"/>
            <p:nvPr/>
          </p:nvSpPr>
          <p:spPr>
            <a:xfrm>
              <a:off x="5257800" y="3810000"/>
              <a:ext cx="3886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C00000"/>
                  </a:solidFill>
                </a:rPr>
                <a:t>Weighted average of weak learners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2400" y="4343400"/>
            <a:ext cx="6248399" cy="2601074"/>
            <a:chOff x="152400" y="4343400"/>
            <a:chExt cx="6248399" cy="2601074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838199" y="6636249"/>
              <a:ext cx="4648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5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3" cstate="print"/>
            <a:srcRect l="86648" t="19754" r="1335" b="28714"/>
            <a:stretch>
              <a:fillRect/>
            </a:stretch>
          </p:blipFill>
          <p:spPr bwMode="auto">
            <a:xfrm>
              <a:off x="5714999" y="6477000"/>
              <a:ext cx="6858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2" name="Straight Connector 21"/>
            <p:cNvCxnSpPr/>
            <p:nvPr/>
          </p:nvCxnSpPr>
          <p:spPr>
            <a:xfrm rot="5400000">
              <a:off x="2324099" y="5988549"/>
              <a:ext cx="1600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22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4" cstate="print"/>
            <a:stretch>
              <a:fillRect/>
            </a:stretch>
          </p:blipFill>
          <p:spPr>
            <a:xfrm>
              <a:off x="152400" y="4911296"/>
              <a:ext cx="838200" cy="270304"/>
            </a:xfrm>
            <a:prstGeom prst="rect">
              <a:avLst/>
            </a:prstGeom>
          </p:spPr>
        </p:pic>
        <p:cxnSp>
          <p:nvCxnSpPr>
            <p:cNvPr id="24" name="Straight Connector 23"/>
            <p:cNvCxnSpPr/>
            <p:nvPr/>
          </p:nvCxnSpPr>
          <p:spPr>
            <a:xfrm flipV="1">
              <a:off x="3124199" y="6629400"/>
              <a:ext cx="259080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61999" y="5950449"/>
              <a:ext cx="23622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116093" y="573351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5271" y="657514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863904" y="4343400"/>
              <a:ext cx="3733800" cy="2209800"/>
            </a:xfrm>
            <a:custGeom>
              <a:avLst/>
              <a:gdLst>
                <a:gd name="connsiteX0" fmla="*/ 3801438 w 3801438"/>
                <a:gd name="connsiteY0" fmla="*/ 2558265 h 2558265"/>
                <a:gd name="connsiteX1" fmla="*/ 2342508 w 3801438"/>
                <a:gd name="connsiteY1" fmla="*/ 2404152 h 2558265"/>
                <a:gd name="connsiteX2" fmla="*/ 1428108 w 3801438"/>
                <a:gd name="connsiteY2" fmla="*/ 1962364 h 2558265"/>
                <a:gd name="connsiteX3" fmla="*/ 708917 w 3801438"/>
                <a:gd name="connsiteY3" fmla="*/ 1212350 h 2558265"/>
                <a:gd name="connsiteX4" fmla="*/ 0 w 3801438"/>
                <a:gd name="connsiteY4" fmla="*/ 0 h 25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1438" h="2558265">
                  <a:moveTo>
                    <a:pt x="3801438" y="2558265"/>
                  </a:moveTo>
                  <a:cubicBezTo>
                    <a:pt x="3269750" y="2530867"/>
                    <a:pt x="2738063" y="2503469"/>
                    <a:pt x="2342508" y="2404152"/>
                  </a:cubicBezTo>
                  <a:cubicBezTo>
                    <a:pt x="1946953" y="2304835"/>
                    <a:pt x="1700373" y="2160998"/>
                    <a:pt x="1428108" y="1962364"/>
                  </a:cubicBezTo>
                  <a:cubicBezTo>
                    <a:pt x="1155843" y="1763730"/>
                    <a:pt x="946935" y="1539411"/>
                    <a:pt x="708917" y="1212350"/>
                  </a:cubicBezTo>
                  <a:cubicBezTo>
                    <a:pt x="470899" y="885289"/>
                    <a:pt x="235449" y="442644"/>
                    <a:pt x="0" y="0"/>
                  </a:cubicBezTo>
                </a:path>
              </a:pathLst>
            </a:cu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62000" y="5574268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0/1 loss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245549" y="4648200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exp loss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>
            <a:xfrm>
              <a:off x="899845" y="4417888"/>
              <a:ext cx="4724400" cy="1962364"/>
            </a:xfrm>
            <a:custGeom>
              <a:avLst/>
              <a:gdLst>
                <a:gd name="connsiteX0" fmla="*/ 0 w 4921321"/>
                <a:gd name="connsiteY0" fmla="*/ 0 h 1962364"/>
                <a:gd name="connsiteX1" fmla="*/ 2126751 w 4921321"/>
                <a:gd name="connsiteY1" fmla="*/ 1458930 h 1962364"/>
                <a:gd name="connsiteX2" fmla="*/ 4921321 w 4921321"/>
                <a:gd name="connsiteY2" fmla="*/ 1962364 h 196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21321" h="1962364">
                  <a:moveTo>
                    <a:pt x="0" y="0"/>
                  </a:moveTo>
                  <a:cubicBezTo>
                    <a:pt x="653265" y="565934"/>
                    <a:pt x="1306531" y="1131869"/>
                    <a:pt x="2126751" y="1458930"/>
                  </a:cubicBezTo>
                  <a:cubicBezTo>
                    <a:pt x="2946971" y="1785991"/>
                    <a:pt x="3934146" y="1874177"/>
                    <a:pt x="4921321" y="1962364"/>
                  </a:cubicBezTo>
                </a:path>
              </a:pathLst>
            </a:custGeom>
            <a:ln w="28575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49373" y="4343400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9900"/>
                  </a:solidFill>
                </a:rPr>
                <a:t>log loss</a:t>
              </a:r>
              <a:endParaRPr lang="en-US" dirty="0">
                <a:solidFill>
                  <a:srgbClr val="0099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013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3838" cy="5257800"/>
          </a:xfrm>
        </p:spPr>
        <p:txBody>
          <a:bodyPr>
            <a:normAutofit lnSpcReduction="10000"/>
          </a:bodyPr>
          <a:lstStyle/>
          <a:p>
            <a:pPr>
              <a:buFont typeface="Wingdings" pitchFamily="48" charset="2"/>
              <a:buNone/>
            </a:pPr>
            <a:r>
              <a:rPr lang="en-US" sz="2400" dirty="0">
                <a:solidFill>
                  <a:srgbClr val="C00000"/>
                </a:solidFill>
              </a:rPr>
              <a:t>Logistic regression:</a:t>
            </a:r>
          </a:p>
          <a:p>
            <a:r>
              <a:rPr lang="en-US" sz="2400" dirty="0"/>
              <a:t>Minimize </a:t>
            </a:r>
            <a:r>
              <a:rPr lang="en-US" sz="2400" dirty="0" smtClean="0"/>
              <a:t>log loss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Define </a:t>
            </a:r>
          </a:p>
          <a:p>
            <a:endParaRPr lang="en-US" sz="2400" dirty="0"/>
          </a:p>
          <a:p>
            <a:pPr>
              <a:buFont typeface="Wingdings" pitchFamily="48" charset="2"/>
              <a:buNone/>
            </a:pPr>
            <a:r>
              <a:rPr lang="en-US" sz="2400" dirty="0"/>
              <a:t>   </a:t>
            </a:r>
          </a:p>
          <a:p>
            <a:pPr>
              <a:buFont typeface="Wingdings" pitchFamily="48" charset="2"/>
              <a:buNone/>
            </a:pPr>
            <a:r>
              <a:rPr lang="en-US" sz="2400" dirty="0"/>
              <a:t>	where </a:t>
            </a:r>
            <a:r>
              <a:rPr lang="en-US" sz="2400" i="1" dirty="0" err="1">
                <a:latin typeface="Times New Roman" pitchFamily="48" charset="0"/>
              </a:rPr>
              <a:t>x</a:t>
            </a:r>
            <a:r>
              <a:rPr lang="en-US" sz="2400" i="1" baseline="-25000" dirty="0" err="1">
                <a:latin typeface="Times New Roman" pitchFamily="48" charset="0"/>
              </a:rPr>
              <a:t>j</a:t>
            </a:r>
            <a:r>
              <a:rPr lang="en-US" sz="2400" dirty="0"/>
              <a:t> </a:t>
            </a:r>
            <a:r>
              <a:rPr lang="en-US" sz="2400" dirty="0" smtClean="0"/>
              <a:t>predefined features</a:t>
            </a:r>
            <a:endParaRPr lang="en-US" sz="2400" dirty="0"/>
          </a:p>
          <a:p>
            <a:pPr>
              <a:buFont typeface="Wingdings" pitchFamily="48" charset="2"/>
              <a:buNone/>
            </a:pPr>
            <a:r>
              <a:rPr lang="en-US" sz="2400" dirty="0" smtClean="0"/>
              <a:t>     </a:t>
            </a:r>
            <a:r>
              <a:rPr lang="en-US" sz="2000" dirty="0" smtClean="0"/>
              <a:t>(linear classifier)</a:t>
            </a:r>
            <a:endParaRPr lang="en-US" sz="2400" dirty="0"/>
          </a:p>
          <a:p>
            <a:pPr>
              <a:buFont typeface="Wingdings" pitchFamily="48" charset="2"/>
              <a:buNone/>
            </a:pPr>
            <a:endParaRPr lang="en-US" sz="1000" dirty="0" smtClean="0"/>
          </a:p>
          <a:p>
            <a:r>
              <a:rPr lang="en-US" sz="2400" dirty="0" smtClean="0"/>
              <a:t>Jointly optimize over all weights </a:t>
            </a:r>
            <a:r>
              <a:rPr lang="en-US" sz="2400" i="1" dirty="0" smtClean="0"/>
              <a:t>w</a:t>
            </a:r>
            <a:r>
              <a:rPr lang="en-US" sz="1600" i="1" dirty="0" smtClean="0"/>
              <a:t>0</a:t>
            </a:r>
            <a:r>
              <a:rPr lang="en-US" sz="2400" i="1" dirty="0" smtClean="0"/>
              <a:t>, w</a:t>
            </a:r>
            <a:r>
              <a:rPr lang="en-US" sz="1600" i="1" dirty="0" smtClean="0"/>
              <a:t>1</a:t>
            </a:r>
            <a:r>
              <a:rPr lang="en-US" sz="2400" i="1" dirty="0" smtClean="0"/>
              <a:t>, w</a:t>
            </a:r>
            <a:r>
              <a:rPr lang="en-US" sz="1600" i="1" dirty="0" smtClean="0"/>
              <a:t>2</a:t>
            </a:r>
            <a:r>
              <a:rPr lang="en-US" sz="2400" i="1" dirty="0" smtClean="0"/>
              <a:t>…</a:t>
            </a:r>
            <a:endParaRPr lang="en-US" sz="2400" i="1" dirty="0"/>
          </a:p>
        </p:txBody>
      </p:sp>
      <p:sp>
        <p:nvSpPr>
          <p:cNvPr id="56218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495800" cy="5486400"/>
          </a:xfrm>
        </p:spPr>
        <p:txBody>
          <a:bodyPr>
            <a:normAutofit lnSpcReduction="10000"/>
          </a:bodyPr>
          <a:lstStyle/>
          <a:p>
            <a:pPr>
              <a:buFont typeface="Wingdings" pitchFamily="48" charset="2"/>
              <a:buNone/>
            </a:pPr>
            <a:r>
              <a:rPr lang="en-US" sz="2400" dirty="0">
                <a:solidFill>
                  <a:srgbClr val="C00000"/>
                </a:solidFill>
              </a:rPr>
              <a:t>Boosting:</a:t>
            </a:r>
          </a:p>
          <a:p>
            <a:r>
              <a:rPr lang="en-US" sz="2400" dirty="0"/>
              <a:t>Minimize </a:t>
            </a:r>
            <a:r>
              <a:rPr lang="en-US" sz="2400" dirty="0" smtClean="0"/>
              <a:t>exp loss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Define </a:t>
            </a:r>
          </a:p>
          <a:p>
            <a:endParaRPr lang="en-US" sz="2400" dirty="0"/>
          </a:p>
          <a:p>
            <a:pPr>
              <a:buFont typeface="Wingdings" pitchFamily="48" charset="2"/>
              <a:buNone/>
            </a:pPr>
            <a:r>
              <a:rPr lang="en-US" sz="2400" dirty="0"/>
              <a:t>   </a:t>
            </a:r>
            <a:r>
              <a:rPr lang="en-US" sz="2400" dirty="0" smtClean="0"/>
              <a:t>  </a:t>
            </a:r>
          </a:p>
          <a:p>
            <a:pPr>
              <a:buFont typeface="Wingdings" pitchFamily="48" charset="2"/>
              <a:buNone/>
            </a:pPr>
            <a:r>
              <a:rPr lang="en-US" sz="2400" dirty="0" smtClean="0"/>
              <a:t>where </a:t>
            </a:r>
            <a:r>
              <a:rPr lang="en-US" sz="2400" i="1" dirty="0" smtClean="0">
                <a:latin typeface="Times New Roman" pitchFamily="48" charset="0"/>
              </a:rPr>
              <a:t>h</a:t>
            </a:r>
            <a:r>
              <a:rPr lang="en-US" sz="2400" i="1" baseline="-25000" dirty="0" smtClean="0">
                <a:latin typeface="Times New Roman" pitchFamily="48" charset="0"/>
              </a:rPr>
              <a:t>t</a:t>
            </a:r>
            <a:r>
              <a:rPr lang="en-US" sz="2400" i="1" dirty="0" smtClean="0">
                <a:latin typeface="Times New Roman" pitchFamily="48" charset="0"/>
              </a:rPr>
              <a:t>(x)</a:t>
            </a:r>
            <a:r>
              <a:rPr lang="en-US" sz="2400" dirty="0" smtClean="0"/>
              <a:t> defined dynamically </a:t>
            </a:r>
          </a:p>
          <a:p>
            <a:pPr>
              <a:buFont typeface="Wingdings" pitchFamily="48" charset="2"/>
              <a:buNone/>
            </a:pPr>
            <a:r>
              <a:rPr lang="en-US" sz="2400" dirty="0" smtClean="0"/>
              <a:t>to </a:t>
            </a:r>
            <a:r>
              <a:rPr lang="en-US" sz="2400" dirty="0"/>
              <a:t>fit </a:t>
            </a:r>
            <a:r>
              <a:rPr lang="en-US" sz="2400" dirty="0" smtClean="0"/>
              <a:t>data</a:t>
            </a:r>
          </a:p>
          <a:p>
            <a:pPr>
              <a:buFont typeface="Wingdings" pitchFamily="48" charset="2"/>
              <a:buNone/>
            </a:pPr>
            <a:r>
              <a:rPr lang="en-US" sz="2000" dirty="0" smtClean="0"/>
              <a:t>(not a linear classifier)</a:t>
            </a:r>
            <a:endParaRPr lang="en-US" sz="2400" dirty="0" smtClean="0"/>
          </a:p>
          <a:p>
            <a:pPr>
              <a:buFont typeface="Wingdings" pitchFamily="48" charset="2"/>
              <a:buNone/>
            </a:pPr>
            <a:endParaRPr lang="en-US" sz="1000" dirty="0"/>
          </a:p>
          <a:p>
            <a:r>
              <a:rPr lang="en-US" sz="2400" dirty="0"/>
              <a:t>Weights </a:t>
            </a:r>
            <a:r>
              <a:rPr lang="en-US" sz="24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400" baseline="-25000" dirty="0" smtClean="0">
                <a:sym typeface="Symbol" pitchFamily="48" charset="2"/>
              </a:rPr>
              <a:t>t</a:t>
            </a:r>
            <a:r>
              <a:rPr lang="en-US" sz="2400" dirty="0" smtClean="0"/>
              <a:t> </a:t>
            </a:r>
            <a:r>
              <a:rPr lang="en-US" sz="2400" dirty="0"/>
              <a:t>learned </a:t>
            </a:r>
            <a:r>
              <a:rPr lang="en-US" sz="2400" dirty="0" smtClean="0"/>
              <a:t>per iteration t incrementally</a:t>
            </a:r>
            <a:endParaRPr lang="en-US" sz="240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988D-EAC4-4DE5-9A0E-CC587F0DDC48}" type="slidenum">
              <a:rPr lang="en-US"/>
              <a:pPr/>
              <a:t>31</a:t>
            </a:fld>
            <a:endParaRPr lang="en-US" dirty="0"/>
          </a:p>
        </p:txBody>
      </p:sp>
      <p:pic>
        <p:nvPicPr>
          <p:cNvPr id="562181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4400" y="2460625"/>
            <a:ext cx="30734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2182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84788" y="2438400"/>
            <a:ext cx="21558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2183" name="Picture 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0" y="3841750"/>
            <a:ext cx="19050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2184" name="Picture 8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86400" y="3825875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Boosting and Logistic Regression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D55FDF2-6F48-47E9-A70C-B3773B86677C}" type="slidenum">
              <a:rPr lang="en-US"/>
              <a:pPr/>
              <a:t>32</a:t>
            </a:fld>
            <a:endParaRPr lang="en-US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Hard &amp; Soft Decision</a:t>
            </a:r>
            <a:endParaRPr lang="en-US" dirty="0"/>
          </a:p>
        </p:txBody>
      </p:sp>
      <p:pic>
        <p:nvPicPr>
          <p:cNvPr id="17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 r="52239"/>
          <a:stretch>
            <a:fillRect/>
          </a:stretch>
        </p:blipFill>
        <p:spPr bwMode="auto">
          <a:xfrm>
            <a:off x="4876800" y="2036103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838200" y="19812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Weighted average of weak learners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0" name="Picture 3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 l="49254"/>
          <a:stretch>
            <a:fillRect/>
          </a:stretch>
        </p:blipFill>
        <p:spPr bwMode="auto">
          <a:xfrm>
            <a:off x="4724400" y="3403600"/>
            <a:ext cx="2590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990600" y="3352800"/>
            <a:ext cx="335854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Hard Decision/Predicted label:</a:t>
            </a:r>
          </a:p>
          <a:p>
            <a:endParaRPr lang="en-US" sz="2000" dirty="0" smtClean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Soft Decision:</a:t>
            </a:r>
          </a:p>
          <a:p>
            <a:r>
              <a:rPr lang="en-US" sz="2000" dirty="0" smtClean="0">
                <a:latin typeface="+mn-lt"/>
              </a:rPr>
              <a:t>(based on analogy with</a:t>
            </a:r>
          </a:p>
          <a:p>
            <a:r>
              <a:rPr lang="en-US" sz="2000" dirty="0" smtClean="0">
                <a:latin typeface="+mn-lt"/>
              </a:rPr>
              <a:t> logistic regression)</a:t>
            </a:r>
            <a:endParaRPr lang="en-US" sz="2000" dirty="0">
              <a:latin typeface="+mn-lt"/>
            </a:endParaRPr>
          </a:p>
        </p:txBody>
      </p:sp>
      <p:pic>
        <p:nvPicPr>
          <p:cNvPr id="36" name="Picture 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4568826"/>
            <a:ext cx="3733800" cy="60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39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Matlab</a:t>
            </a:r>
            <a:r>
              <a:rPr lang="en-US" dirty="0"/>
              <a:t> </a:t>
            </a:r>
            <a:r>
              <a:rPr lang="en-US" dirty="0" smtClean="0"/>
              <a:t>example - boosting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181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% UCI dataset</a:t>
            </a:r>
            <a:endParaRPr lang="en-US" dirty="0"/>
          </a:p>
          <a:p>
            <a:r>
              <a:rPr lang="en-US" dirty="0" smtClean="0"/>
              <a:t>% 34</a:t>
            </a:r>
            <a:r>
              <a:rPr lang="en-US" dirty="0"/>
              <a:t> </a:t>
            </a:r>
            <a:r>
              <a:rPr lang="en-US" dirty="0" smtClean="0"/>
              <a:t>features, 351</a:t>
            </a:r>
            <a:r>
              <a:rPr lang="en-US" dirty="0"/>
              <a:t> </a:t>
            </a:r>
            <a:r>
              <a:rPr lang="en-US" dirty="0" smtClean="0"/>
              <a:t>samples</a:t>
            </a:r>
            <a:endParaRPr lang="en-US" dirty="0"/>
          </a:p>
          <a:p>
            <a:r>
              <a:rPr lang="en-US" dirty="0" smtClean="0"/>
              <a:t>% binary</a:t>
            </a:r>
            <a:r>
              <a:rPr lang="en-US" dirty="0"/>
              <a:t> </a:t>
            </a:r>
            <a:r>
              <a:rPr lang="en-US" dirty="0" smtClean="0"/>
              <a:t>classification</a:t>
            </a:r>
          </a:p>
          <a:p>
            <a:r>
              <a:rPr lang="en-US" dirty="0" smtClean="0"/>
              <a:t>load </a:t>
            </a:r>
            <a:r>
              <a:rPr lang="en-US" dirty="0"/>
              <a:t>ionosphere</a:t>
            </a:r>
            <a:r>
              <a:rPr lang="en-US" dirty="0" smtClean="0"/>
              <a:t>;</a:t>
            </a:r>
          </a:p>
          <a:p>
            <a:endParaRPr lang="en-US" sz="1500" dirty="0" smtClean="0"/>
          </a:p>
          <a:p>
            <a:r>
              <a:rPr lang="en-US" dirty="0" err="1"/>
              <a:t>rng</a:t>
            </a:r>
            <a:r>
              <a:rPr lang="en-US" dirty="0"/>
              <a:t>(2); % For reproducibility</a:t>
            </a:r>
          </a:p>
          <a:p>
            <a:endParaRPr lang="en-US" sz="1500" dirty="0" smtClean="0"/>
          </a:p>
          <a:p>
            <a:r>
              <a:rPr lang="en-US" dirty="0" err="1" smtClean="0"/>
              <a:t>ClassTreeEns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fitensemble</a:t>
            </a:r>
            <a:r>
              <a:rPr lang="en-US" dirty="0"/>
              <a:t>(X,Y,'AdaBoostM1',100,'Tree');</a:t>
            </a:r>
          </a:p>
          <a:p>
            <a:r>
              <a:rPr lang="en-US" dirty="0" err="1"/>
              <a:t>rsLoss</a:t>
            </a:r>
            <a:r>
              <a:rPr lang="en-US" dirty="0"/>
              <a:t> = </a:t>
            </a:r>
            <a:r>
              <a:rPr lang="en-US" dirty="0" err="1"/>
              <a:t>resubLoss</a:t>
            </a:r>
            <a:r>
              <a:rPr lang="en-US" dirty="0"/>
              <a:t>(</a:t>
            </a:r>
            <a:r>
              <a:rPr lang="en-US" dirty="0" err="1"/>
              <a:t>ClassTreeEns</a:t>
            </a:r>
            <a:r>
              <a:rPr lang="en-US" dirty="0"/>
              <a:t>,'</a:t>
            </a:r>
            <a:r>
              <a:rPr lang="en-US" dirty="0" err="1"/>
              <a:t>Mode','Cumulative</a:t>
            </a:r>
            <a:r>
              <a:rPr lang="en-US" dirty="0"/>
              <a:t>');</a:t>
            </a:r>
          </a:p>
          <a:p>
            <a:r>
              <a:rPr lang="en-US" dirty="0"/>
              <a:t>plot(</a:t>
            </a:r>
            <a:r>
              <a:rPr lang="en-US" dirty="0" err="1"/>
              <a:t>rsLoss</a:t>
            </a:r>
            <a:r>
              <a:rPr lang="en-US" dirty="0"/>
              <a:t>,'r');</a:t>
            </a:r>
          </a:p>
          <a:p>
            <a:r>
              <a:rPr lang="it-IT" dirty="0" err="1"/>
              <a:t>hold</a:t>
            </a:r>
            <a:r>
              <a:rPr lang="it-IT" dirty="0"/>
              <a:t> on</a:t>
            </a:r>
          </a:p>
          <a:p>
            <a:endParaRPr lang="en-US" sz="1500" dirty="0" smtClean="0"/>
          </a:p>
          <a:p>
            <a:r>
              <a:rPr lang="en-US" dirty="0" err="1" smtClean="0"/>
              <a:t>ClassTreeEns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fitensemble</a:t>
            </a:r>
            <a:r>
              <a:rPr lang="en-US" dirty="0"/>
              <a:t>(X,Y,'AdaBoostM1',100,'Tree',...</a:t>
            </a:r>
          </a:p>
          <a:p>
            <a:r>
              <a:rPr lang="it-IT" dirty="0"/>
              <a:t>    'Holdout',0.5);</a:t>
            </a:r>
          </a:p>
          <a:p>
            <a:r>
              <a:rPr lang="it-IT" dirty="0" err="1"/>
              <a:t>genError</a:t>
            </a:r>
            <a:r>
              <a:rPr lang="it-IT" dirty="0"/>
              <a:t> = </a:t>
            </a:r>
            <a:r>
              <a:rPr lang="it-IT" dirty="0" err="1"/>
              <a:t>kfoldLoss</a:t>
            </a:r>
            <a:r>
              <a:rPr lang="it-IT" dirty="0"/>
              <a:t>(</a:t>
            </a:r>
            <a:r>
              <a:rPr lang="it-IT" dirty="0" err="1"/>
              <a:t>ClassTreeEns</a:t>
            </a:r>
            <a:r>
              <a:rPr lang="it-IT" dirty="0"/>
              <a:t>,'</a:t>
            </a:r>
            <a:r>
              <a:rPr lang="it-IT" dirty="0" err="1"/>
              <a:t>Mode','Cumulative</a:t>
            </a:r>
            <a:r>
              <a:rPr lang="it-IT" dirty="0"/>
              <a:t>');</a:t>
            </a:r>
          </a:p>
          <a:p>
            <a:r>
              <a:rPr lang="it-IT" dirty="0" smtClean="0"/>
              <a:t>plot</a:t>
            </a:r>
            <a:r>
              <a:rPr lang="it-IT" dirty="0"/>
              <a:t>(</a:t>
            </a:r>
            <a:r>
              <a:rPr lang="it-IT" dirty="0" err="1"/>
              <a:t>genError</a:t>
            </a:r>
            <a:r>
              <a:rPr lang="it-IT" dirty="0"/>
              <a:t>,'b')</a:t>
            </a:r>
            <a:r>
              <a:rPr lang="it-IT" dirty="0" smtClean="0"/>
              <a:t>;</a:t>
            </a:r>
          </a:p>
          <a:p>
            <a:r>
              <a:rPr lang="en-US" dirty="0" err="1"/>
              <a:t>xlabel</a:t>
            </a:r>
            <a:r>
              <a:rPr lang="en-US" dirty="0"/>
              <a:t>('Number of Learning Cycles')</a:t>
            </a:r>
            <a:r>
              <a:rPr lang="en-US" dirty="0" smtClean="0"/>
              <a:t>;</a:t>
            </a:r>
            <a:endParaRPr lang="it-IT" dirty="0"/>
          </a:p>
          <a:p>
            <a:r>
              <a:rPr lang="it-IT" dirty="0" err="1"/>
              <a:t>legend</a:t>
            </a:r>
            <a:r>
              <a:rPr lang="it-IT" dirty="0"/>
              <a:t>('Training </a:t>
            </a:r>
            <a:r>
              <a:rPr lang="it-IT" dirty="0" err="1"/>
              <a:t>err</a:t>
            </a:r>
            <a:r>
              <a:rPr lang="it-IT" dirty="0"/>
              <a:t>', 'Test </a:t>
            </a:r>
            <a:r>
              <a:rPr lang="it-IT" dirty="0" err="1"/>
              <a:t>err</a:t>
            </a:r>
            <a:r>
              <a:rPr lang="it-IT" dirty="0"/>
              <a:t>')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39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Matlab</a:t>
            </a:r>
            <a:r>
              <a:rPr lang="en-US" dirty="0" smtClean="0"/>
              <a:t> example - boosting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52500"/>
            <a:ext cx="8077200" cy="6057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86200" y="3657600"/>
            <a:ext cx="306721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Validation error </a:t>
            </a:r>
            <a:r>
              <a:rPr lang="en-US" sz="2400" dirty="0" smtClean="0">
                <a:solidFill>
                  <a:srgbClr val="0000FF"/>
                </a:solidFill>
                <a:latin typeface="Calibri"/>
              </a:rPr>
              <a:t>~  0.07</a:t>
            </a:r>
            <a:endParaRPr lang="en-US" sz="2400" dirty="0">
              <a:solidFill>
                <a:srgbClr val="0000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0371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606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load </a:t>
            </a:r>
            <a:r>
              <a:rPr lang="en-US" sz="2000" dirty="0"/>
              <a:t>ionosphere</a:t>
            </a:r>
          </a:p>
          <a:p>
            <a:pPr marL="0" indent="0">
              <a:buNone/>
            </a:pPr>
            <a:r>
              <a:rPr lang="en-US" sz="2000" dirty="0" smtClean="0"/>
              <a:t>% UCI dataset</a:t>
            </a:r>
          </a:p>
          <a:p>
            <a:pPr marL="0" indent="0">
              <a:buNone/>
            </a:pPr>
            <a:r>
              <a:rPr lang="en-US" sz="2000" dirty="0" smtClean="0"/>
              <a:t>% 34 </a:t>
            </a:r>
            <a:r>
              <a:rPr lang="en-US" sz="2000" dirty="0"/>
              <a:t>features, 351 </a:t>
            </a:r>
            <a:r>
              <a:rPr lang="en-US" sz="2000" dirty="0" smtClean="0"/>
              <a:t>samples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% binary </a:t>
            </a:r>
            <a:r>
              <a:rPr lang="en-US" sz="2000" dirty="0"/>
              <a:t>classification</a:t>
            </a:r>
          </a:p>
          <a:p>
            <a:pPr marL="0" indent="0">
              <a:buNone/>
            </a:pPr>
            <a:r>
              <a:rPr lang="en-US" sz="2000" dirty="0" err="1"/>
              <a:t>r</a:t>
            </a:r>
            <a:r>
              <a:rPr lang="en-US" sz="2000" dirty="0" err="1" smtClean="0"/>
              <a:t>ng</a:t>
            </a:r>
            <a:r>
              <a:rPr lang="en-US" sz="2000" dirty="0" smtClean="0"/>
              <a:t>(100)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%</a:t>
            </a:r>
            <a:r>
              <a:rPr lang="en-US" sz="2000" dirty="0" smtClean="0"/>
              <a:t>Default </a:t>
            </a:r>
            <a:r>
              <a:rPr lang="en-US" sz="2000" dirty="0" err="1"/>
              <a:t>MinLeafSize</a:t>
            </a:r>
            <a:r>
              <a:rPr lang="en-US" sz="2000" dirty="0"/>
              <a:t> = 1</a:t>
            </a:r>
          </a:p>
          <a:p>
            <a:pPr marL="0" indent="0">
              <a:buNone/>
            </a:pPr>
            <a:r>
              <a:rPr lang="en-US" sz="2000" dirty="0" err="1"/>
              <a:t>tc</a:t>
            </a:r>
            <a:r>
              <a:rPr lang="en-US" sz="2000" dirty="0"/>
              <a:t> = </a:t>
            </a:r>
            <a:r>
              <a:rPr lang="en-US" sz="2000" dirty="0" err="1"/>
              <a:t>fitctree</a:t>
            </a:r>
            <a:r>
              <a:rPr lang="en-US" sz="2000" dirty="0"/>
              <a:t>(X,Y);</a:t>
            </a:r>
          </a:p>
          <a:p>
            <a:pPr marL="0" indent="0">
              <a:buNone/>
            </a:pPr>
            <a:r>
              <a:rPr lang="en-US" sz="2000" dirty="0" err="1"/>
              <a:t>cvmodel</a:t>
            </a:r>
            <a:r>
              <a:rPr lang="en-US" sz="2000" dirty="0"/>
              <a:t> = </a:t>
            </a:r>
            <a:r>
              <a:rPr lang="en-US" sz="2000" dirty="0" err="1"/>
              <a:t>crossval</a:t>
            </a:r>
            <a:r>
              <a:rPr lang="en-US" sz="2000" dirty="0"/>
              <a:t>(</a:t>
            </a:r>
            <a:r>
              <a:rPr lang="en-US" sz="2000" dirty="0" err="1"/>
              <a:t>tc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r>
              <a:rPr lang="en-US" sz="2000" dirty="0"/>
              <a:t>view(</a:t>
            </a:r>
            <a:r>
              <a:rPr lang="en-US" sz="2000" dirty="0" err="1"/>
              <a:t>cvmodel.Trained</a:t>
            </a:r>
            <a:r>
              <a:rPr lang="en-US" sz="2000" dirty="0"/>
              <a:t>{1},'</a:t>
            </a:r>
            <a:r>
              <a:rPr lang="en-US" sz="2000" dirty="0" err="1"/>
              <a:t>Mode','graph</a:t>
            </a:r>
            <a:r>
              <a:rPr lang="en-US" sz="2000" dirty="0"/>
              <a:t>')</a:t>
            </a:r>
          </a:p>
          <a:p>
            <a:pPr marL="0" indent="0">
              <a:buNone/>
            </a:pPr>
            <a:r>
              <a:rPr lang="en-US" sz="2000" dirty="0" err="1"/>
              <a:t>kfoldLoss</a:t>
            </a:r>
            <a:r>
              <a:rPr lang="en-US" sz="2000" dirty="0"/>
              <a:t>(</a:t>
            </a:r>
            <a:r>
              <a:rPr lang="en-US" sz="2000" dirty="0" err="1" smtClean="0"/>
              <a:t>cvmodel</a:t>
            </a:r>
            <a:r>
              <a:rPr lang="en-US" sz="20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5638800"/>
            <a:ext cx="33792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Validation error =  0.1254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-304800"/>
            <a:ext cx="6823268" cy="58674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" y="533400"/>
            <a:ext cx="31242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/>
              <a:t>Matlab</a:t>
            </a:r>
            <a:r>
              <a:rPr lang="en-US" sz="3200" dirty="0" smtClean="0"/>
              <a:t> example – decision tree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29509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606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load </a:t>
            </a:r>
            <a:r>
              <a:rPr lang="en-US" sz="2000" dirty="0"/>
              <a:t>ionosphere</a:t>
            </a:r>
          </a:p>
          <a:p>
            <a:pPr marL="0" indent="0">
              <a:buNone/>
            </a:pPr>
            <a:r>
              <a:rPr lang="en-US" sz="2000" dirty="0" smtClean="0"/>
              <a:t>% UCI dataset</a:t>
            </a:r>
          </a:p>
          <a:p>
            <a:pPr marL="0" indent="0">
              <a:buNone/>
            </a:pPr>
            <a:r>
              <a:rPr lang="en-US" sz="2000" dirty="0" smtClean="0"/>
              <a:t>% 34 </a:t>
            </a:r>
            <a:r>
              <a:rPr lang="en-US" sz="2000" dirty="0"/>
              <a:t>features, 351 </a:t>
            </a:r>
            <a:r>
              <a:rPr lang="en-US" sz="2000" dirty="0" smtClean="0"/>
              <a:t>samples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% binary </a:t>
            </a:r>
            <a:r>
              <a:rPr lang="en-US" sz="2000" dirty="0"/>
              <a:t>classification</a:t>
            </a:r>
          </a:p>
          <a:p>
            <a:pPr marL="0" indent="0">
              <a:buNone/>
            </a:pPr>
            <a:r>
              <a:rPr lang="en-US" sz="2000" dirty="0" err="1"/>
              <a:t>rng</a:t>
            </a:r>
            <a:r>
              <a:rPr lang="en-US" sz="2000" dirty="0"/>
              <a:t>(100)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%</a:t>
            </a:r>
            <a:r>
              <a:rPr lang="en-US" sz="2000" dirty="0" smtClean="0"/>
              <a:t>Default </a:t>
            </a:r>
            <a:r>
              <a:rPr lang="en-US" sz="2000" dirty="0" err="1"/>
              <a:t>MinLeafSize</a:t>
            </a:r>
            <a:r>
              <a:rPr lang="en-US" sz="2000" dirty="0"/>
              <a:t> = </a:t>
            </a:r>
            <a:r>
              <a:rPr lang="en-US" sz="2000" dirty="0" smtClean="0"/>
              <a:t>1</a:t>
            </a: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tc</a:t>
            </a:r>
            <a:r>
              <a:rPr lang="en-US" sz="2000" dirty="0"/>
              <a:t> = </a:t>
            </a:r>
            <a:r>
              <a:rPr lang="en-US" sz="2000" dirty="0" err="1"/>
              <a:t>fitctree</a:t>
            </a:r>
            <a:r>
              <a:rPr lang="en-US" sz="2000" dirty="0"/>
              <a:t>(X,</a:t>
            </a:r>
            <a:r>
              <a:rPr lang="en-US" sz="2000" dirty="0" smtClean="0"/>
              <a:t>Y,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3333FF"/>
                </a:solidFill>
              </a:rPr>
              <a:t>'</a:t>
            </a:r>
            <a:r>
              <a:rPr lang="en-US" sz="2000" dirty="0" smtClean="0">
                <a:solidFill>
                  <a:srgbClr val="3333FF"/>
                </a:solidFill>
              </a:rPr>
              <a:t>MinLeafSize’,</a:t>
            </a:r>
            <a:r>
              <a:rPr lang="en-US" sz="2000" dirty="0">
                <a:solidFill>
                  <a:srgbClr val="3333FF"/>
                </a:solidFill>
              </a:rPr>
              <a:t>2</a:t>
            </a:r>
            <a:r>
              <a:rPr lang="en-US" sz="2000" dirty="0" smtClean="0"/>
              <a:t>)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 err="1"/>
              <a:t>cvmodel</a:t>
            </a:r>
            <a:r>
              <a:rPr lang="en-US" sz="2000" dirty="0"/>
              <a:t> = </a:t>
            </a:r>
            <a:r>
              <a:rPr lang="en-US" sz="2000" dirty="0" err="1"/>
              <a:t>crossval</a:t>
            </a:r>
            <a:r>
              <a:rPr lang="en-US" sz="2000" dirty="0"/>
              <a:t>(</a:t>
            </a:r>
            <a:r>
              <a:rPr lang="en-US" sz="2000" dirty="0" err="1"/>
              <a:t>tc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r>
              <a:rPr lang="en-US" sz="2000" dirty="0"/>
              <a:t>view(</a:t>
            </a:r>
            <a:r>
              <a:rPr lang="en-US" sz="2000" dirty="0" err="1"/>
              <a:t>cvmodel.Trained</a:t>
            </a:r>
            <a:r>
              <a:rPr lang="en-US" sz="2000" dirty="0"/>
              <a:t>{1},'</a:t>
            </a:r>
            <a:r>
              <a:rPr lang="en-US" sz="2000" dirty="0" err="1"/>
              <a:t>Mode','graph</a:t>
            </a:r>
            <a:r>
              <a:rPr lang="en-US" sz="2000" dirty="0"/>
              <a:t>')</a:t>
            </a:r>
          </a:p>
          <a:p>
            <a:pPr marL="0" indent="0">
              <a:buNone/>
            </a:pPr>
            <a:r>
              <a:rPr lang="en-US" sz="2000" dirty="0" err="1"/>
              <a:t>kfoldLoss</a:t>
            </a:r>
            <a:r>
              <a:rPr lang="en-US" sz="2000" dirty="0"/>
              <a:t>(</a:t>
            </a:r>
            <a:r>
              <a:rPr lang="en-US" sz="2000" dirty="0" err="1" smtClean="0"/>
              <a:t>cvmodel</a:t>
            </a:r>
            <a:r>
              <a:rPr lang="en-US" sz="20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5638800"/>
            <a:ext cx="330962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Validation error = 0.1168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-320290"/>
            <a:ext cx="6826813" cy="587044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533400"/>
            <a:ext cx="31242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/>
              <a:t>Matlab</a:t>
            </a:r>
            <a:r>
              <a:rPr lang="en-US" sz="3200" dirty="0" smtClean="0"/>
              <a:t> example – decision tree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48934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606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load </a:t>
            </a:r>
            <a:r>
              <a:rPr lang="en-US" sz="2000" dirty="0"/>
              <a:t>ionosphere</a:t>
            </a:r>
          </a:p>
          <a:p>
            <a:pPr marL="0" indent="0">
              <a:buNone/>
            </a:pPr>
            <a:r>
              <a:rPr lang="en-US" sz="2000" dirty="0" smtClean="0"/>
              <a:t>% UCI dataset</a:t>
            </a:r>
          </a:p>
          <a:p>
            <a:pPr marL="0" indent="0">
              <a:buNone/>
            </a:pPr>
            <a:r>
              <a:rPr lang="en-US" sz="2000" dirty="0" smtClean="0"/>
              <a:t>% 34 </a:t>
            </a:r>
            <a:r>
              <a:rPr lang="en-US" sz="2000" dirty="0"/>
              <a:t>features, 351 </a:t>
            </a:r>
            <a:r>
              <a:rPr lang="en-US" sz="2000" dirty="0" smtClean="0"/>
              <a:t>samples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% binary </a:t>
            </a:r>
            <a:r>
              <a:rPr lang="en-US" sz="2000" dirty="0"/>
              <a:t>classification</a:t>
            </a:r>
          </a:p>
          <a:p>
            <a:pPr marL="0" indent="0">
              <a:buNone/>
            </a:pPr>
            <a:r>
              <a:rPr lang="en-US" sz="2000" dirty="0" err="1"/>
              <a:t>rng</a:t>
            </a:r>
            <a:r>
              <a:rPr lang="en-US" sz="2000" dirty="0"/>
              <a:t>(100)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%</a:t>
            </a:r>
            <a:r>
              <a:rPr lang="en-US" sz="2000" dirty="0" smtClean="0"/>
              <a:t>Default </a:t>
            </a:r>
            <a:r>
              <a:rPr lang="en-US" sz="2000" dirty="0" err="1"/>
              <a:t>MinLeafSize</a:t>
            </a:r>
            <a:r>
              <a:rPr lang="en-US" sz="2000" dirty="0"/>
              <a:t> = </a:t>
            </a:r>
            <a:r>
              <a:rPr lang="en-US" sz="2000" dirty="0" smtClean="0"/>
              <a:t>1</a:t>
            </a: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tc</a:t>
            </a:r>
            <a:r>
              <a:rPr lang="en-US" sz="2000" dirty="0"/>
              <a:t> = </a:t>
            </a:r>
            <a:r>
              <a:rPr lang="en-US" sz="2000" dirty="0" err="1"/>
              <a:t>fitctree</a:t>
            </a:r>
            <a:r>
              <a:rPr lang="en-US" sz="2000" dirty="0"/>
              <a:t>(X,</a:t>
            </a:r>
            <a:r>
              <a:rPr lang="en-US" sz="2000" dirty="0" smtClean="0"/>
              <a:t>Y,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00FF"/>
                </a:solidFill>
              </a:rPr>
              <a:t>'MinLeafSize',</a:t>
            </a:r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dirty="0" smtClean="0"/>
              <a:t>)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 err="1"/>
              <a:t>cvmodel</a:t>
            </a:r>
            <a:r>
              <a:rPr lang="en-US" sz="2000" dirty="0"/>
              <a:t> = </a:t>
            </a:r>
            <a:r>
              <a:rPr lang="en-US" sz="2000" dirty="0" err="1"/>
              <a:t>crossval</a:t>
            </a:r>
            <a:r>
              <a:rPr lang="en-US" sz="2000" dirty="0"/>
              <a:t>(</a:t>
            </a:r>
            <a:r>
              <a:rPr lang="en-US" sz="2000" dirty="0" err="1"/>
              <a:t>tc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r>
              <a:rPr lang="en-US" sz="2000" dirty="0"/>
              <a:t>view(</a:t>
            </a:r>
            <a:r>
              <a:rPr lang="en-US" sz="2000" dirty="0" err="1"/>
              <a:t>cvmodel.Trained</a:t>
            </a:r>
            <a:r>
              <a:rPr lang="en-US" sz="2000" dirty="0"/>
              <a:t>{1},'</a:t>
            </a:r>
            <a:r>
              <a:rPr lang="en-US" sz="2000" dirty="0" err="1"/>
              <a:t>Mode','graph</a:t>
            </a:r>
            <a:r>
              <a:rPr lang="en-US" sz="2000" dirty="0"/>
              <a:t>')</a:t>
            </a:r>
          </a:p>
          <a:p>
            <a:pPr marL="0" indent="0">
              <a:buNone/>
            </a:pPr>
            <a:r>
              <a:rPr lang="en-US" sz="2000" dirty="0" err="1"/>
              <a:t>kfoldLoss</a:t>
            </a:r>
            <a:r>
              <a:rPr lang="en-US" sz="2000" dirty="0"/>
              <a:t>(</a:t>
            </a:r>
            <a:r>
              <a:rPr lang="en-US" sz="2000" dirty="0" err="1" smtClean="0"/>
              <a:t>cvmodel</a:t>
            </a:r>
            <a:r>
              <a:rPr lang="en-US" sz="20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5638800"/>
            <a:ext cx="330962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Validation error = 0.1339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712" y="-303551"/>
            <a:ext cx="6826813" cy="5870448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" y="533400"/>
            <a:ext cx="31242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/>
              <a:t>Matlab</a:t>
            </a:r>
            <a:r>
              <a:rPr lang="en-US" sz="3200" dirty="0" smtClean="0"/>
              <a:t> example – decision tree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13623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0"/>
            <a:ext cx="895310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05200" y="1657290"/>
            <a:ext cx="225587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fixed # training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27826" y="2971800"/>
            <a:ext cx="1830374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Validation error</a:t>
            </a:r>
          </a:p>
        </p:txBody>
      </p:sp>
      <p:sp>
        <p:nvSpPr>
          <p:cNvPr id="8" name="Rectangle 7"/>
          <p:cNvSpPr/>
          <p:nvPr/>
        </p:nvSpPr>
        <p:spPr>
          <a:xfrm>
            <a:off x="648093" y="1676400"/>
            <a:ext cx="1295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5862935"/>
            <a:ext cx="1916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err="1">
                <a:solidFill>
                  <a:srgbClr val="3333FF"/>
                </a:solidFill>
                <a:latin typeface="Calibri"/>
              </a:rPr>
              <a:t>MinLeafSize</a:t>
            </a:r>
            <a:r>
              <a:rPr lang="en-US" sz="2400" dirty="0">
                <a:solidFill>
                  <a:srgbClr val="3333FF"/>
                </a:solidFill>
                <a:latin typeface="Calibri"/>
              </a:rPr>
              <a:t>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03440" y="5867400"/>
            <a:ext cx="1916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err="1">
                <a:solidFill>
                  <a:srgbClr val="3333FF"/>
                </a:solidFill>
                <a:latin typeface="Calibri"/>
              </a:rPr>
              <a:t>MinLeafSize</a:t>
            </a:r>
            <a:r>
              <a:rPr lang="en-US" sz="2400" dirty="0">
                <a:solidFill>
                  <a:srgbClr val="3333FF"/>
                </a:solidFill>
                <a:latin typeface="Calibri"/>
              </a:rPr>
              <a:t> 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7800" y="5867400"/>
            <a:ext cx="2072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err="1">
                <a:solidFill>
                  <a:srgbClr val="3333FF"/>
                </a:solidFill>
                <a:latin typeface="Calibri"/>
              </a:rPr>
              <a:t>MinLeafSize</a:t>
            </a:r>
            <a:r>
              <a:rPr lang="en-US" sz="2400" dirty="0">
                <a:solidFill>
                  <a:srgbClr val="3333FF"/>
                </a:solidFill>
                <a:latin typeface="Calibri"/>
              </a:rPr>
              <a:t> 10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77000" y="2586335"/>
            <a:ext cx="104387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0.1254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39277" y="3276600"/>
            <a:ext cx="10423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0.1168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90800" y="2286000"/>
            <a:ext cx="10423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>
                <a:solidFill>
                  <a:srgbClr val="0000FF"/>
                </a:solidFill>
                <a:latin typeface="Calibri"/>
              </a:rPr>
              <a:t>0.1339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3733800"/>
            <a:ext cx="1620957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Training error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Matlab</a:t>
            </a:r>
            <a:r>
              <a:rPr lang="en-US" dirty="0" smtClean="0"/>
              <a:t> example – decision trees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99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Voting  (Ensemble Methods)</a:t>
            </a:r>
          </a:p>
        </p:txBody>
      </p:sp>
      <p:sp>
        <p:nvSpPr>
          <p:cNvPr id="5273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839200" cy="5029200"/>
          </a:xfrm>
        </p:spPr>
        <p:txBody>
          <a:bodyPr>
            <a:noAutofit/>
          </a:bodyPr>
          <a:lstStyle/>
          <a:p>
            <a:r>
              <a:rPr lang="en-US" sz="2400" dirty="0"/>
              <a:t>Instead of learning a single (weak) classifier, learn </a:t>
            </a:r>
            <a:r>
              <a:rPr lang="en-US" sz="2400" b="1" dirty="0">
                <a:solidFill>
                  <a:srgbClr val="009900"/>
                </a:solidFill>
              </a:rPr>
              <a:t>many</a:t>
            </a:r>
            <a:r>
              <a:rPr lang="en-US" sz="2400" dirty="0">
                <a:solidFill>
                  <a:srgbClr val="009900"/>
                </a:solidFill>
              </a:rPr>
              <a:t> </a:t>
            </a:r>
            <a:r>
              <a:rPr lang="en-US" sz="2400" b="1" dirty="0">
                <a:solidFill>
                  <a:srgbClr val="009900"/>
                </a:solidFill>
              </a:rPr>
              <a:t>weak classifiers</a:t>
            </a:r>
            <a:r>
              <a:rPr lang="en-US" sz="2400" dirty="0"/>
              <a:t> that are </a:t>
            </a:r>
            <a:r>
              <a:rPr lang="en-US" sz="2400" b="1" dirty="0">
                <a:solidFill>
                  <a:srgbClr val="009900"/>
                </a:solidFill>
              </a:rPr>
              <a:t>good at different parts of the input </a:t>
            </a:r>
            <a:r>
              <a:rPr lang="en-US" sz="2400" b="1" dirty="0" smtClean="0">
                <a:solidFill>
                  <a:srgbClr val="009900"/>
                </a:solidFill>
              </a:rPr>
              <a:t>space</a:t>
            </a:r>
          </a:p>
          <a:p>
            <a:endParaRPr lang="en-US" sz="1200" b="1" dirty="0">
              <a:solidFill>
                <a:srgbClr val="009900"/>
              </a:solidFill>
            </a:endParaRPr>
          </a:p>
          <a:p>
            <a:r>
              <a:rPr lang="en-US" sz="2400" b="1" dirty="0">
                <a:solidFill>
                  <a:srgbClr val="009900"/>
                </a:solidFill>
              </a:rPr>
              <a:t>Output class: </a:t>
            </a:r>
            <a:r>
              <a:rPr lang="en-US" sz="2400" dirty="0"/>
              <a:t>(Weighted) vote of each classifier</a:t>
            </a:r>
          </a:p>
          <a:p>
            <a:pPr lvl="1"/>
            <a:r>
              <a:rPr lang="en-US" sz="2000" dirty="0"/>
              <a:t>Classifiers that are most “sure” will vote with more conviction</a:t>
            </a:r>
          </a:p>
          <a:p>
            <a:pPr lvl="1"/>
            <a:r>
              <a:rPr lang="en-US" sz="2000" dirty="0"/>
              <a:t>Classifiers will be most “sure” about a particular part of the space</a:t>
            </a:r>
          </a:p>
          <a:p>
            <a:pPr lvl="1"/>
            <a:r>
              <a:rPr lang="en-US" sz="2000" dirty="0"/>
              <a:t>On average, do better than single classifier!</a:t>
            </a:r>
          </a:p>
          <a:p>
            <a:pPr lvl="1"/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FB6E3C9-238C-4425-952F-84619AACF14E}" type="slidenum">
              <a:rPr lang="en-US"/>
              <a:pPr/>
              <a:t>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143000" y="4267200"/>
            <a:ext cx="2286000" cy="2409825"/>
            <a:chOff x="5638800" y="1676400"/>
            <a:chExt cx="2372105" cy="2638425"/>
          </a:xfrm>
        </p:grpSpPr>
        <p:pic>
          <p:nvPicPr>
            <p:cNvPr id="7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1676400"/>
              <a:ext cx="2372105" cy="263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8" name="Group 259"/>
            <p:cNvGrpSpPr/>
            <p:nvPr/>
          </p:nvGrpSpPr>
          <p:grpSpPr>
            <a:xfrm>
              <a:off x="5777657" y="3306641"/>
              <a:ext cx="2117498" cy="866329"/>
              <a:chOff x="3429000" y="5545016"/>
              <a:chExt cx="2117498" cy="866329"/>
            </a:xfrm>
          </p:grpSpPr>
          <p:sp>
            <p:nvSpPr>
              <p:cNvPr id="9" name="Parallelogram 8"/>
              <p:cNvSpPr/>
              <p:nvPr/>
            </p:nvSpPr>
            <p:spPr>
              <a:xfrm>
                <a:off x="370449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sp>
            <p:nvSpPr>
              <p:cNvPr id="10" name="Parallelogram 9"/>
              <p:cNvSpPr/>
              <p:nvPr/>
            </p:nvSpPr>
            <p:spPr>
              <a:xfrm>
                <a:off x="450314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-1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Parallelogram 10"/>
              <p:cNvSpPr/>
              <p:nvPr/>
            </p:nvSpPr>
            <p:spPr>
              <a:xfrm>
                <a:off x="3429000" y="598017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?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Parallelogram 11"/>
              <p:cNvSpPr>
                <a:spLocks noChangeAspect="1"/>
              </p:cNvSpPr>
              <p:nvPr/>
            </p:nvSpPr>
            <p:spPr>
              <a:xfrm>
                <a:off x="4239244" y="6011735"/>
                <a:ext cx="991227" cy="399610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?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" name="Straight Connector 12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cxnSpLocks/>
              </p:cNvCxnSpPr>
              <p:nvPr/>
            </p:nvCxnSpPr>
            <p:spPr>
              <a:xfrm>
                <a:off x="4478216" y="5978768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4"/>
          <p:cNvGrpSpPr/>
          <p:nvPr/>
        </p:nvGrpSpPr>
        <p:grpSpPr>
          <a:xfrm>
            <a:off x="3657600" y="4267200"/>
            <a:ext cx="2286000" cy="2409825"/>
            <a:chOff x="5638800" y="1676400"/>
            <a:chExt cx="2372105" cy="2638425"/>
          </a:xfrm>
        </p:grpSpPr>
        <p:pic>
          <p:nvPicPr>
            <p:cNvPr id="16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1676400"/>
              <a:ext cx="2372105" cy="263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7" name="Group 259"/>
            <p:cNvGrpSpPr/>
            <p:nvPr/>
          </p:nvGrpSpPr>
          <p:grpSpPr>
            <a:xfrm>
              <a:off x="5766996" y="3306641"/>
              <a:ext cx="2128159" cy="867033"/>
              <a:chOff x="3418339" y="5545016"/>
              <a:chExt cx="2128159" cy="867033"/>
            </a:xfrm>
          </p:grpSpPr>
          <p:sp>
            <p:nvSpPr>
              <p:cNvPr id="18" name="Parallelogram 17"/>
              <p:cNvSpPr/>
              <p:nvPr/>
            </p:nvSpPr>
            <p:spPr>
              <a:xfrm>
                <a:off x="3693835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?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450314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?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Parallelogram 19"/>
              <p:cNvSpPr/>
              <p:nvPr/>
            </p:nvSpPr>
            <p:spPr>
              <a:xfrm>
                <a:off x="3418339" y="5991425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cxnSp>
            <p:nvCxnSpPr>
              <p:cNvPr id="22" name="Straight Connector 21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>
                <a:cxnSpLocks/>
              </p:cNvCxnSpPr>
              <p:nvPr/>
            </p:nvCxnSpPr>
            <p:spPr>
              <a:xfrm>
                <a:off x="4478216" y="5978768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Rectangle 23"/>
          <p:cNvSpPr/>
          <p:nvPr/>
        </p:nvSpPr>
        <p:spPr>
          <a:xfrm>
            <a:off x="2300556" y="5268074"/>
            <a:ext cx="990600" cy="391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800600" y="5268074"/>
            <a:ext cx="990600" cy="391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arallelogram 25"/>
          <p:cNvSpPr/>
          <p:nvPr/>
        </p:nvSpPr>
        <p:spPr>
          <a:xfrm>
            <a:off x="4551452" y="6161926"/>
            <a:ext cx="1005479" cy="384180"/>
          </a:xfrm>
          <a:prstGeom prst="parallelogram">
            <a:avLst>
              <a:gd name="adj" fmla="val 6653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-1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96000" y="4191000"/>
            <a:ext cx="175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H: X → Y (-1,1)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184931" y="4419600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sz="1200" dirty="0" smtClean="0"/>
              <a:t>1</a:t>
            </a:r>
            <a:r>
              <a:rPr lang="en-US" dirty="0" smtClean="0"/>
              <a:t>(X)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851931" y="4419600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sz="1200" dirty="0" smtClean="0"/>
              <a:t>2</a:t>
            </a:r>
            <a:r>
              <a:rPr lang="en-US" dirty="0" smtClean="0"/>
              <a:t>(X)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6096000" y="5269468"/>
            <a:ext cx="2363147" cy="1283732"/>
            <a:chOff x="6096000" y="5269468"/>
            <a:chExt cx="2363147" cy="1283732"/>
          </a:xfrm>
        </p:grpSpPr>
        <p:sp>
          <p:nvSpPr>
            <p:cNvPr id="30" name="TextBox 29"/>
            <p:cNvSpPr txBox="1"/>
            <p:nvPr/>
          </p:nvSpPr>
          <p:spPr>
            <a:xfrm>
              <a:off x="6096000" y="5269468"/>
              <a:ext cx="23631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H(X) = sign(</a:t>
              </a:r>
              <a:r>
                <a:rPr lang="el-GR" dirty="0" smtClean="0"/>
                <a:t>∑α</a:t>
              </a:r>
              <a:r>
                <a:rPr lang="en-US" sz="1200" dirty="0" smtClean="0"/>
                <a:t>t </a:t>
              </a:r>
              <a:r>
                <a:rPr lang="en-US" dirty="0" smtClean="0"/>
                <a:t>h</a:t>
              </a:r>
              <a:r>
                <a:rPr lang="en-US" sz="1200" dirty="0" smtClean="0"/>
                <a:t>t</a:t>
              </a:r>
              <a:r>
                <a:rPr lang="en-US" dirty="0" smtClean="0"/>
                <a:t>(X))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315200" y="5522898"/>
              <a:ext cx="2279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934200" y="6183868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weights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5400000">
              <a:off x="7315994" y="5879068"/>
              <a:ext cx="609600" cy="158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6096000" y="4736068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H(X) = h</a:t>
            </a:r>
            <a:r>
              <a:rPr lang="en-US" sz="1200" dirty="0" smtClean="0"/>
              <a:t>1</a:t>
            </a:r>
            <a:r>
              <a:rPr lang="en-US" dirty="0" smtClean="0"/>
              <a:t>(X)+h</a:t>
            </a:r>
            <a:r>
              <a:rPr lang="en-US" sz="1200" dirty="0" smtClean="0"/>
              <a:t>2</a:t>
            </a:r>
            <a:r>
              <a:rPr lang="en-US" dirty="0" smtClean="0"/>
              <a:t>(X)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736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619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6FC6539-B124-44D4-9D52-0D037B0918B6}" type="slidenum">
              <a:rPr lang="en-US"/>
              <a:pPr/>
              <a:t>41</a:t>
            </a:fld>
            <a:endParaRPr lang="en-US"/>
          </a:p>
        </p:txBody>
      </p:sp>
      <p:pic>
        <p:nvPicPr>
          <p:cNvPr id="549893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1733550"/>
            <a:ext cx="60388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 Error Bounds</a:t>
            </a:r>
            <a:endParaRPr lang="en-US" dirty="0"/>
          </a:p>
        </p:txBody>
      </p:sp>
      <p:sp>
        <p:nvSpPr>
          <p:cNvPr id="2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3048000"/>
            <a:ext cx="8686800" cy="2590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 Boosting can </a:t>
            </a:r>
            <a:r>
              <a:rPr lang="en-US" sz="2400" dirty="0" err="1" smtClean="0"/>
              <a:t>overfit</a:t>
            </a:r>
            <a:r>
              <a:rPr lang="en-US" sz="2400" dirty="0" smtClean="0"/>
              <a:t> if T is large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 Boosting often, 		</a:t>
            </a:r>
            <a:r>
              <a:rPr lang="en-US" sz="2400" b="1" dirty="0" smtClean="0">
                <a:solidFill>
                  <a:srgbClr val="C00000"/>
                </a:solidFill>
              </a:rPr>
              <a:t>Contradicts experimental results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Robust to </a:t>
            </a:r>
            <a:r>
              <a:rPr lang="en-US" sz="2000" dirty="0" err="1" smtClean="0"/>
              <a:t>overfitting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Test </a:t>
            </a:r>
            <a:r>
              <a:rPr lang="en-US" sz="2000" dirty="0"/>
              <a:t>set error decreases even after training error is </a:t>
            </a:r>
            <a:r>
              <a:rPr lang="en-US" sz="2000" dirty="0" smtClean="0"/>
              <a:t>zero</a:t>
            </a: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/>
          </a:p>
          <a:p>
            <a:pPr marL="0" lvl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Need better analysis tools – margin based bounds</a:t>
            </a: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6172200" y="1066800"/>
            <a:ext cx="2710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b="1" dirty="0" smtClean="0"/>
              <a:t>[Freund &amp; Schapire’95]</a:t>
            </a:r>
            <a:endParaRPr lang="en-US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772400" y="1905000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high</a:t>
            </a:r>
          </a:p>
          <a:p>
            <a:r>
              <a:rPr lang="en-US" dirty="0" smtClean="0"/>
              <a:t>probability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6FC6539-B124-44D4-9D52-0D037B0918B6}" type="slidenum">
              <a:rPr lang="en-US"/>
              <a:pPr/>
              <a:t>42</a:t>
            </a:fld>
            <a:endParaRPr lang="en-US"/>
          </a:p>
        </p:txBody>
      </p:sp>
      <p:pic>
        <p:nvPicPr>
          <p:cNvPr id="549893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1540"/>
          <a:stretch>
            <a:fillRect/>
          </a:stretch>
        </p:blipFill>
        <p:spPr bwMode="auto">
          <a:xfrm>
            <a:off x="990600" y="1733550"/>
            <a:ext cx="2322512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 Based Bounds</a:t>
            </a:r>
            <a:endParaRPr lang="en-US" dirty="0"/>
          </a:p>
        </p:txBody>
      </p:sp>
      <p:sp>
        <p:nvSpPr>
          <p:cNvPr id="24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124200"/>
            <a:ext cx="8153400" cy="2590800"/>
          </a:xfrm>
        </p:spPr>
        <p:txBody>
          <a:bodyPr>
            <a:noAutofit/>
          </a:bodyPr>
          <a:lstStyle/>
          <a:p>
            <a:pPr marL="0" lvl="1">
              <a:lnSpc>
                <a:spcPct val="90000"/>
              </a:lnSpc>
              <a:buNone/>
            </a:pPr>
            <a:r>
              <a:rPr lang="en-US" sz="2000" dirty="0" smtClean="0"/>
              <a:t>Boosting increases the margin very aggressively since it concentrates on the hardest examples.</a:t>
            </a: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/>
          </a:p>
          <a:p>
            <a:pPr marL="0" lvl="1">
              <a:lnSpc>
                <a:spcPct val="90000"/>
              </a:lnSpc>
              <a:buNone/>
            </a:pPr>
            <a:r>
              <a:rPr lang="en-US" sz="2000" dirty="0" smtClean="0"/>
              <a:t>If margin is large, more weak learners agree and hence more rounds does not necessarily imply that final classifier is getting more complex.</a:t>
            </a: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/>
          </a:p>
          <a:p>
            <a:pPr marL="0" lvl="1">
              <a:lnSpc>
                <a:spcPct val="90000"/>
              </a:lnSpc>
              <a:buNone/>
            </a:pPr>
            <a:r>
              <a:rPr lang="en-US" sz="2000" dirty="0" smtClean="0"/>
              <a:t>Bound is independent of number of rounds T!</a:t>
            </a: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>
              <a:solidFill>
                <a:srgbClr val="C00000"/>
              </a:solidFill>
            </a:endParaRPr>
          </a:p>
          <a:p>
            <a:pPr marL="0" lvl="1">
              <a:lnSpc>
                <a:spcPct val="90000"/>
              </a:lnSpc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Boosting can still </a:t>
            </a:r>
            <a:r>
              <a:rPr lang="en-US" sz="2000" b="1" dirty="0" err="1" smtClean="0">
                <a:solidFill>
                  <a:srgbClr val="C00000"/>
                </a:solidFill>
              </a:rPr>
              <a:t>overfit</a:t>
            </a:r>
            <a:r>
              <a:rPr lang="en-US" sz="2000" b="1" dirty="0" smtClean="0">
                <a:solidFill>
                  <a:srgbClr val="C00000"/>
                </a:solidFill>
              </a:rPr>
              <a:t> if margin is too small (can perform arbitrarily close to random guessing) or weak learners are too complex</a:t>
            </a: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4953000" y="1066800"/>
            <a:ext cx="40062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b="1" dirty="0" smtClean="0"/>
              <a:t>[</a:t>
            </a:r>
            <a:r>
              <a:rPr lang="en-US" b="1" dirty="0" err="1" smtClean="0"/>
              <a:t>Schapire</a:t>
            </a:r>
            <a:r>
              <a:rPr lang="en-US" b="1" dirty="0" smtClean="0"/>
              <a:t>, Freund, Bartlett, Lee’98]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772400" y="1905000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high</a:t>
            </a:r>
          </a:p>
          <a:p>
            <a:r>
              <a:rPr lang="en-US" dirty="0" smtClean="0"/>
              <a:t>probability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99503" y="1847850"/>
            <a:ext cx="417603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9067800" cy="13716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Bagging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988D-EAC4-4DE5-9A0E-CC587F0DDC48}" type="slidenum">
              <a:rPr lang="en-US"/>
              <a:pPr/>
              <a:t>43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1447800"/>
            <a:ext cx="7772399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Related approach to combining classifiers:</a:t>
            </a:r>
          </a:p>
          <a:p>
            <a:endParaRPr lang="en-US" sz="2000" dirty="0" smtClean="0">
              <a:latin typeface="+mn-lt"/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latin typeface="+mn-lt"/>
              </a:rPr>
              <a:t>Run independent weak learners on bootstrap replicates (sample with replacement) of the training set</a:t>
            </a:r>
          </a:p>
          <a:p>
            <a:pPr marL="342900" indent="-342900">
              <a:lnSpc>
                <a:spcPct val="150000"/>
              </a:lnSpc>
              <a:buAutoNum type="arabicPeriod" startAt="2"/>
            </a:pPr>
            <a:r>
              <a:rPr lang="en-US" sz="2000" dirty="0" smtClean="0">
                <a:latin typeface="+mn-lt"/>
              </a:rPr>
              <a:t>Average/vote over weak hypotheses</a:t>
            </a:r>
          </a:p>
          <a:p>
            <a:pPr marL="342900" indent="-342900"/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	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Bagging 	vs. 	Boosting</a:t>
            </a:r>
          </a:p>
          <a:p>
            <a:r>
              <a:rPr lang="en-US" sz="1000" dirty="0" smtClean="0">
                <a:latin typeface="+mn-lt"/>
              </a:rPr>
              <a:t>	</a:t>
            </a:r>
          </a:p>
          <a:p>
            <a:r>
              <a:rPr lang="en-US" sz="2000" dirty="0" err="1" smtClean="0">
                <a:latin typeface="+mn-lt"/>
              </a:rPr>
              <a:t>Resamples</a:t>
            </a:r>
            <a:r>
              <a:rPr lang="en-US" sz="2000" dirty="0" smtClean="0">
                <a:latin typeface="+mn-lt"/>
              </a:rPr>
              <a:t> data points		Reweights data points (modifies their 				distribution)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Weight of each classifier 	 	Weight is dependent on </a:t>
            </a:r>
          </a:p>
          <a:p>
            <a:r>
              <a:rPr lang="en-US" sz="2000" dirty="0" smtClean="0">
                <a:latin typeface="+mn-lt"/>
              </a:rPr>
              <a:t>is the same		 	classifier’s accuracy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Only variance reduction		Both bias and variance reduced – </a:t>
            </a:r>
          </a:p>
          <a:p>
            <a:r>
              <a:rPr lang="en-US" sz="2000" dirty="0" smtClean="0">
                <a:latin typeface="+mn-lt"/>
              </a:rPr>
              <a:t>				learning rule becomes more complex</a:t>
            </a:r>
          </a:p>
          <a:p>
            <a:r>
              <a:rPr lang="en-US" sz="2000" dirty="0" smtClean="0">
                <a:latin typeface="+mn-lt"/>
              </a:rPr>
              <a:t>				with iterations</a:t>
            </a:r>
          </a:p>
          <a:p>
            <a:endParaRPr lang="en-US" dirty="0" smtClean="0">
              <a:latin typeface="+mn-lt"/>
            </a:endParaRPr>
          </a:p>
          <a:p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629400" y="762000"/>
            <a:ext cx="18133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Breiman</a:t>
            </a:r>
            <a:r>
              <a:rPr lang="en-US" dirty="0" smtClean="0"/>
              <a:t>, </a:t>
            </a:r>
            <a:r>
              <a:rPr lang="en-US" dirty="0"/>
              <a:t>1996]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72400" cy="762000"/>
          </a:xfrm>
        </p:spPr>
        <p:txBody>
          <a:bodyPr>
            <a:normAutofit/>
          </a:bodyPr>
          <a:lstStyle/>
          <a:p>
            <a:r>
              <a:rPr lang="en-US" dirty="0"/>
              <a:t>Boosting: Experimental Results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458200" cy="5257800"/>
          </a:xfrm>
        </p:spPr>
        <p:txBody>
          <a:bodyPr>
            <a:normAutofit/>
          </a:bodyPr>
          <a:lstStyle/>
          <a:p>
            <a:pPr>
              <a:buFont typeface="Wingdings" pitchFamily="48" charset="2"/>
              <a:buNone/>
            </a:pPr>
            <a:r>
              <a:rPr lang="en-US" sz="2000" dirty="0"/>
              <a:t>Comparison of </a:t>
            </a:r>
            <a:r>
              <a:rPr lang="en-US" sz="2000" dirty="0" smtClean="0"/>
              <a:t>C4.5 (decision trees) </a:t>
            </a:r>
            <a:r>
              <a:rPr lang="en-US" sz="2000" dirty="0" err="1" smtClean="0"/>
              <a:t>vs</a:t>
            </a:r>
            <a:r>
              <a:rPr lang="en-US" sz="2000" dirty="0" smtClean="0"/>
              <a:t> Boosting </a:t>
            </a:r>
            <a:r>
              <a:rPr lang="en-US" sz="2000" dirty="0"/>
              <a:t>decision stumps (depth 1 </a:t>
            </a:r>
            <a:r>
              <a:rPr lang="en-US" sz="2000" dirty="0" smtClean="0"/>
              <a:t>trees)</a:t>
            </a:r>
          </a:p>
          <a:p>
            <a:pPr>
              <a:buFont typeface="Wingdings" pitchFamily="48" charset="2"/>
              <a:buNone/>
            </a:pPr>
            <a:r>
              <a:rPr lang="en-US" sz="2000" dirty="0" smtClean="0"/>
              <a:t>		           C4.5 </a:t>
            </a:r>
            <a:r>
              <a:rPr lang="en-US" sz="2000" dirty="0" err="1" smtClean="0"/>
              <a:t>vs</a:t>
            </a:r>
            <a:r>
              <a:rPr lang="en-US" sz="2000" dirty="0" smtClean="0"/>
              <a:t> Boosting C4.5</a:t>
            </a:r>
          </a:p>
          <a:p>
            <a:pPr>
              <a:buFont typeface="Wingdings" pitchFamily="48" charset="2"/>
              <a:buNone/>
            </a:pPr>
            <a:r>
              <a:rPr lang="en-US" sz="2000" dirty="0" smtClean="0"/>
              <a:t>27 </a:t>
            </a:r>
            <a:r>
              <a:rPr lang="en-US" sz="2000" dirty="0"/>
              <a:t>benchmark datasets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8A06172-0B0D-44B9-AD6E-B0ECECEBABA1}" type="slidenum">
              <a:rPr lang="en-US"/>
              <a:pPr/>
              <a:t>44</a:t>
            </a:fld>
            <a:endParaRPr lang="en-US"/>
          </a:p>
        </p:txBody>
      </p:sp>
      <p:pic>
        <p:nvPicPr>
          <p:cNvPr id="553988" name="Picture 4"/>
          <p:cNvPicPr>
            <a:picLocks noChangeAspect="1" noChangeArrowheads="1"/>
          </p:cNvPicPr>
          <p:nvPr/>
        </p:nvPicPr>
        <p:blipFill>
          <a:blip r:embed="rId3" cstate="print"/>
          <a:srcRect l="4535" t="26672" r="9372" b="8833"/>
          <a:stretch>
            <a:fillRect/>
          </a:stretch>
        </p:blipFill>
        <p:spPr bwMode="auto">
          <a:xfrm>
            <a:off x="1143000" y="2895600"/>
            <a:ext cx="6781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3989" name="Rectangle 5"/>
          <p:cNvSpPr>
            <a:spLocks noChangeArrowheads="1"/>
          </p:cNvSpPr>
          <p:nvPr/>
        </p:nvSpPr>
        <p:spPr bwMode="auto">
          <a:xfrm>
            <a:off x="6019800" y="1081087"/>
            <a:ext cx="2852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[Freund &amp; </a:t>
            </a:r>
            <a:r>
              <a:rPr lang="en-US" dirty="0" err="1"/>
              <a:t>Schapire</a:t>
            </a:r>
            <a:r>
              <a:rPr lang="en-US" dirty="0"/>
              <a:t>, 1996]</a:t>
            </a:r>
          </a:p>
        </p:txBody>
      </p:sp>
      <p:sp>
        <p:nvSpPr>
          <p:cNvPr id="553990" name="Text Box 6"/>
          <p:cNvSpPr txBox="1">
            <a:spLocks noChangeArrowheads="1"/>
          </p:cNvSpPr>
          <p:nvPr/>
        </p:nvSpPr>
        <p:spPr bwMode="auto">
          <a:xfrm>
            <a:off x="4972050" y="5991225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error</a:t>
            </a:r>
          </a:p>
        </p:txBody>
      </p:sp>
      <p:sp>
        <p:nvSpPr>
          <p:cNvPr id="553991" name="Text Box 7"/>
          <p:cNvSpPr txBox="1">
            <a:spLocks noChangeArrowheads="1"/>
          </p:cNvSpPr>
          <p:nvPr/>
        </p:nvSpPr>
        <p:spPr bwMode="auto">
          <a:xfrm>
            <a:off x="1619250" y="5991225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error</a:t>
            </a:r>
          </a:p>
        </p:txBody>
      </p:sp>
      <p:sp>
        <p:nvSpPr>
          <p:cNvPr id="553992" name="Text Box 8"/>
          <p:cNvSpPr txBox="1">
            <a:spLocks noChangeArrowheads="1"/>
          </p:cNvSpPr>
          <p:nvPr/>
        </p:nvSpPr>
        <p:spPr bwMode="auto">
          <a:xfrm rot="-5400000">
            <a:off x="1069182" y="4849018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error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029200"/>
            <a:ext cx="7696200" cy="2667000"/>
          </a:xfrm>
        </p:spPr>
        <p:txBody>
          <a:bodyPr/>
          <a:lstStyle/>
          <a:p>
            <a:r>
              <a:rPr lang="en-US" sz="2000" dirty="0"/>
              <a:t>T – number of boosting rounds</a:t>
            </a:r>
          </a:p>
          <a:p>
            <a:r>
              <a:rPr lang="en-US" sz="2000" dirty="0"/>
              <a:t>d – VC dimension of weak learner, measures complexity of classifier </a:t>
            </a:r>
          </a:p>
          <a:p>
            <a:r>
              <a:rPr lang="en-US" sz="2000" dirty="0"/>
              <a:t>m – number of training </a:t>
            </a:r>
            <a:r>
              <a:rPr lang="en-US" sz="2000" dirty="0" smtClean="0"/>
              <a:t>examples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6FC6539-B124-44D4-9D52-0D037B0918B6}" type="slidenum">
              <a:rPr lang="en-US"/>
              <a:pPr/>
              <a:t>45</a:t>
            </a:fld>
            <a:endParaRPr lang="en-US"/>
          </a:p>
        </p:txBody>
      </p:sp>
      <p:pic>
        <p:nvPicPr>
          <p:cNvPr id="549893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1733550"/>
            <a:ext cx="60388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 Error Bounds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4724400" y="3886200"/>
            <a:ext cx="18288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362200" y="3886200"/>
            <a:ext cx="18288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066800" y="3352800"/>
            <a:ext cx="64008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38708" y="3657600"/>
            <a:ext cx="92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 small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0573" y="366926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48400" y="36576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858492" y="4278868"/>
            <a:ext cx="898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 large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62400" y="427886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260227" y="42672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1410494" y="4152106"/>
            <a:ext cx="838200" cy="1588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57400" y="3962400"/>
            <a:ext cx="96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tradeoff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38600" y="297180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bias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48400" y="298346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variance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172200" y="1066800"/>
            <a:ext cx="2710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b="1" dirty="0" smtClean="0"/>
              <a:t>[Freund &amp; Schapire’95]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D55FDF2-6F48-47E9-A70C-B3773B86677C}" type="slidenum">
              <a:rPr lang="en-US"/>
              <a:pPr/>
              <a:t>46</a:t>
            </a:fld>
            <a:endParaRPr lang="en-US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Effect of Outliers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5800" y="1578114"/>
            <a:ext cx="7848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9900"/>
                </a:solidFill>
              </a:rPr>
              <a:t>Good </a:t>
            </a:r>
            <a:r>
              <a:rPr lang="en-US" sz="2000" b="1" dirty="0" smtClean="0">
                <a:solidFill>
                  <a:srgbClr val="009900"/>
                </a:solidFill>
                <a:sym typeface="Wingdings" pitchFamily="2" charset="2"/>
              </a:rPr>
              <a:t> </a:t>
            </a:r>
            <a:r>
              <a:rPr lang="en-US" sz="2000" b="1" dirty="0" smtClean="0">
                <a:solidFill>
                  <a:srgbClr val="009900"/>
                </a:solidFill>
              </a:rPr>
              <a:t>: </a:t>
            </a:r>
            <a:r>
              <a:rPr lang="en-US" sz="2000" dirty="0" smtClean="0"/>
              <a:t>Can identify outliers since focuses on examples that are </a:t>
            </a:r>
          </a:p>
          <a:p>
            <a:r>
              <a:rPr lang="en-US" sz="2000" dirty="0" smtClean="0"/>
              <a:t>                 hard to categorize</a:t>
            </a:r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Bad </a:t>
            </a: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 :</a:t>
            </a:r>
            <a:r>
              <a:rPr lang="en-US" sz="2000" dirty="0" smtClean="0">
                <a:sym typeface="Wingdings" pitchFamily="2" charset="2"/>
              </a:rPr>
              <a:t> Too many outliers can degrade classification performance</a:t>
            </a:r>
          </a:p>
          <a:p>
            <a:r>
              <a:rPr lang="en-US" sz="2000" dirty="0" smtClean="0">
                <a:sym typeface="Wingdings" pitchFamily="2" charset="2"/>
              </a:rPr>
              <a:t>	 dramatically increase time to convergence</a:t>
            </a:r>
            <a:endParaRPr lang="en-US" sz="20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3276600" y="36576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3810000" y="32004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2819400" y="42672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2743200" y="50292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2362200" y="57150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2590800" y="34290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2209800" y="45720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5181600" y="51816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5334000" y="46482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3657600" y="5334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4495800" y="54102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4191000" y="5867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5105400" y="6096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1676400" y="5334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3733800" y="38862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3352800" y="45720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4419600" y="35814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4038600" y="4953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4572000" y="4724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4876800" y="42672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3200400" y="5867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" name="Straight Connector 42"/>
          <p:cNvCxnSpPr/>
          <p:nvPr/>
        </p:nvCxnSpPr>
        <p:spPr>
          <a:xfrm rot="10800000" flipV="1">
            <a:off x="2375046" y="3649036"/>
            <a:ext cx="297180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5029200" y="44196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6161926" y="41148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5638800" y="55626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1035978" y="4256926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Oval 51"/>
          <p:cNvSpPr/>
          <p:nvPr/>
        </p:nvSpPr>
        <p:spPr>
          <a:xfrm>
            <a:off x="6019800" y="4135348"/>
            <a:ext cx="609600" cy="60960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506948" y="5562600"/>
            <a:ext cx="609600" cy="60960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1066800" y="4114800"/>
            <a:ext cx="609600" cy="60960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1707222" y="5191874"/>
            <a:ext cx="609600" cy="60960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76200"/>
            <a:ext cx="94488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Boosting Summary</a:t>
            </a:r>
            <a:endParaRPr lang="en-US" dirty="0"/>
          </a:p>
        </p:txBody>
      </p:sp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r>
              <a:rPr lang="en-US" sz="2400" dirty="0"/>
              <a:t>Combine weak classifiers to obtain very strong classifier</a:t>
            </a:r>
          </a:p>
          <a:p>
            <a:pPr lvl="1"/>
            <a:r>
              <a:rPr lang="en-US" sz="2000" dirty="0"/>
              <a:t>Weak classifier – slightly better than random on training data</a:t>
            </a:r>
          </a:p>
          <a:p>
            <a:pPr lvl="1"/>
            <a:r>
              <a:rPr lang="en-US" sz="2000" dirty="0"/>
              <a:t>Resulting very strong classifier – can eventually provide zero training error</a:t>
            </a:r>
          </a:p>
          <a:p>
            <a:r>
              <a:rPr lang="en-US" sz="2400" dirty="0" err="1"/>
              <a:t>AdaBoost</a:t>
            </a:r>
            <a:r>
              <a:rPr lang="en-US" sz="2400" dirty="0"/>
              <a:t> algorithm</a:t>
            </a:r>
          </a:p>
          <a:p>
            <a:r>
              <a:rPr lang="en-US" sz="2400" dirty="0"/>
              <a:t>Boosting v. Logistic Regression </a:t>
            </a:r>
          </a:p>
          <a:p>
            <a:pPr lvl="1"/>
            <a:r>
              <a:rPr lang="en-US" sz="2000" dirty="0"/>
              <a:t>Similar loss functions</a:t>
            </a:r>
          </a:p>
          <a:p>
            <a:pPr lvl="1"/>
            <a:r>
              <a:rPr lang="en-US" sz="2000" dirty="0"/>
              <a:t>Single optimization (LR) v. Incrementally improving classification (B)</a:t>
            </a:r>
          </a:p>
          <a:p>
            <a:r>
              <a:rPr lang="en-US" sz="2400" dirty="0"/>
              <a:t>Most popular application of Boosting:</a:t>
            </a:r>
          </a:p>
          <a:p>
            <a:pPr lvl="1"/>
            <a:r>
              <a:rPr lang="en-US" sz="2000" dirty="0"/>
              <a:t>Boosted decision stumps!</a:t>
            </a:r>
          </a:p>
          <a:p>
            <a:pPr lvl="1"/>
            <a:r>
              <a:rPr lang="en-US" sz="2000" dirty="0"/>
              <a:t>Very simple to implement, very effective </a:t>
            </a:r>
            <a:r>
              <a:rPr lang="en-US" sz="2000" dirty="0" smtClean="0"/>
              <a:t>classifier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Voting  (Ensemble Methods)</a:t>
            </a:r>
          </a:p>
        </p:txBody>
      </p:sp>
      <p:sp>
        <p:nvSpPr>
          <p:cNvPr id="5273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839200" cy="5029200"/>
          </a:xfrm>
        </p:spPr>
        <p:txBody>
          <a:bodyPr>
            <a:noAutofit/>
          </a:bodyPr>
          <a:lstStyle/>
          <a:p>
            <a:r>
              <a:rPr lang="en-US" sz="2400" dirty="0"/>
              <a:t>Instead of learning a single (weak) classifier, learn </a:t>
            </a:r>
            <a:r>
              <a:rPr lang="en-US" sz="2400" b="1" dirty="0">
                <a:solidFill>
                  <a:srgbClr val="009900"/>
                </a:solidFill>
              </a:rPr>
              <a:t>many</a:t>
            </a:r>
            <a:r>
              <a:rPr lang="en-US" sz="2400" dirty="0">
                <a:solidFill>
                  <a:srgbClr val="009900"/>
                </a:solidFill>
              </a:rPr>
              <a:t> </a:t>
            </a:r>
            <a:r>
              <a:rPr lang="en-US" sz="2400" b="1" dirty="0">
                <a:solidFill>
                  <a:srgbClr val="009900"/>
                </a:solidFill>
              </a:rPr>
              <a:t>weak classifiers</a:t>
            </a:r>
            <a:r>
              <a:rPr lang="en-US" sz="2400" dirty="0"/>
              <a:t> that are </a:t>
            </a:r>
            <a:r>
              <a:rPr lang="en-US" sz="2400" b="1" dirty="0">
                <a:solidFill>
                  <a:srgbClr val="009900"/>
                </a:solidFill>
              </a:rPr>
              <a:t>good at different parts of the input </a:t>
            </a:r>
            <a:r>
              <a:rPr lang="en-US" sz="2400" b="1" dirty="0" smtClean="0">
                <a:solidFill>
                  <a:srgbClr val="009900"/>
                </a:solidFill>
              </a:rPr>
              <a:t>space</a:t>
            </a:r>
          </a:p>
          <a:p>
            <a:endParaRPr lang="en-US" sz="1200" b="1" dirty="0">
              <a:solidFill>
                <a:srgbClr val="009900"/>
              </a:solidFill>
            </a:endParaRPr>
          </a:p>
          <a:p>
            <a:r>
              <a:rPr lang="en-US" sz="2400" b="1" dirty="0">
                <a:solidFill>
                  <a:srgbClr val="009900"/>
                </a:solidFill>
              </a:rPr>
              <a:t>Output class: </a:t>
            </a:r>
            <a:r>
              <a:rPr lang="en-US" sz="2400" dirty="0"/>
              <a:t>(Weighted) vote of each classifier</a:t>
            </a:r>
          </a:p>
          <a:p>
            <a:pPr lvl="1"/>
            <a:r>
              <a:rPr lang="en-US" sz="2000" dirty="0"/>
              <a:t>Classifiers that are most “sure” will vote with more conviction</a:t>
            </a:r>
          </a:p>
          <a:p>
            <a:pPr lvl="1"/>
            <a:r>
              <a:rPr lang="en-US" sz="2000" dirty="0"/>
              <a:t>Classifiers will be most “sure” about a particular part of the space</a:t>
            </a:r>
          </a:p>
          <a:p>
            <a:pPr lvl="1"/>
            <a:r>
              <a:rPr lang="en-US" sz="2000" dirty="0"/>
              <a:t>On average, do better than single classifier!</a:t>
            </a:r>
          </a:p>
          <a:p>
            <a:pPr lvl="1"/>
            <a:endParaRPr lang="en-US" sz="1200" dirty="0"/>
          </a:p>
          <a:p>
            <a:r>
              <a:rPr lang="en-US" sz="2400" b="1" dirty="0">
                <a:solidFill>
                  <a:srgbClr val="FF0000"/>
                </a:solidFill>
              </a:rPr>
              <a:t>But how do you ??? </a:t>
            </a:r>
          </a:p>
          <a:p>
            <a:pPr lvl="1"/>
            <a:r>
              <a:rPr lang="en-US" sz="2400" dirty="0"/>
              <a:t>force classifiers </a:t>
            </a:r>
            <a:r>
              <a:rPr lang="en-US" sz="2400" dirty="0" smtClean="0">
                <a:cs typeface="Arial" pitchFamily="34" charset="0"/>
                <a:sym typeface="Symbol" pitchFamily="48" charset="2"/>
              </a:rPr>
              <a:t>h</a:t>
            </a:r>
            <a:r>
              <a:rPr lang="en-US" sz="2400" baseline="-25000" dirty="0" smtClean="0">
                <a:sym typeface="Symbol" pitchFamily="48" charset="2"/>
              </a:rPr>
              <a:t>t</a:t>
            </a:r>
            <a:r>
              <a:rPr lang="en-US" sz="2400" dirty="0" smtClean="0"/>
              <a:t> to </a:t>
            </a:r>
            <a:r>
              <a:rPr lang="en-US" sz="2400" dirty="0"/>
              <a:t>learn about different parts of the input space?</a:t>
            </a:r>
          </a:p>
          <a:p>
            <a:pPr lvl="1"/>
            <a:r>
              <a:rPr lang="en-US" sz="2400" dirty="0"/>
              <a:t>weigh the votes of different classifiers</a:t>
            </a:r>
            <a:r>
              <a:rPr lang="en-US" sz="2400" dirty="0" smtClean="0"/>
              <a:t>? </a:t>
            </a:r>
            <a:r>
              <a:rPr lang="en-US" sz="24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400" baseline="-25000" dirty="0" smtClean="0">
                <a:sym typeface="Symbol" pitchFamily="48" charset="2"/>
              </a:rPr>
              <a:t>t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FB6E3C9-238C-4425-952F-84619AACF14E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736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Boosting </a:t>
            </a:r>
            <a:r>
              <a:rPr lang="en-US" sz="3200" dirty="0" smtClean="0"/>
              <a:t>[Schapire’89]</a:t>
            </a:r>
            <a:endParaRPr lang="en-US" sz="3200" dirty="0"/>
          </a:p>
        </p:txBody>
      </p:sp>
      <p:sp>
        <p:nvSpPr>
          <p:cNvPr id="529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534400" cy="52578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Idea: </a:t>
            </a:r>
            <a:r>
              <a:rPr lang="en-US" sz="2400" dirty="0"/>
              <a:t>given a weak learner, run it multiple times on (reweighted) training data, then let learned classifiers vote</a:t>
            </a:r>
          </a:p>
          <a:p>
            <a:endParaRPr lang="en-US" sz="1200" dirty="0"/>
          </a:p>
          <a:p>
            <a:r>
              <a:rPr lang="en-US" sz="2400" dirty="0"/>
              <a:t>On each iteration </a:t>
            </a:r>
            <a:r>
              <a:rPr lang="en-US" sz="2400" i="1" dirty="0"/>
              <a:t>t</a:t>
            </a:r>
            <a:r>
              <a:rPr lang="en-US" sz="2400" dirty="0"/>
              <a:t>: </a:t>
            </a:r>
          </a:p>
          <a:p>
            <a:pPr lvl="1"/>
            <a:r>
              <a:rPr lang="en-US" sz="2400" dirty="0"/>
              <a:t>weight </a:t>
            </a:r>
            <a:r>
              <a:rPr lang="en-US" sz="2400" dirty="0" err="1" smtClean="0"/>
              <a:t>D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(</a:t>
            </a:r>
            <a:r>
              <a:rPr lang="en-US" sz="2400" dirty="0" err="1" smtClean="0"/>
              <a:t>i</a:t>
            </a:r>
            <a:r>
              <a:rPr lang="en-US" sz="2400" dirty="0" smtClean="0"/>
              <a:t>) for each </a:t>
            </a:r>
            <a:r>
              <a:rPr lang="en-US" sz="2400" dirty="0"/>
              <a:t>training example </a:t>
            </a:r>
            <a:r>
              <a:rPr lang="en-US" sz="2400" dirty="0" err="1" smtClean="0"/>
              <a:t>i</a:t>
            </a:r>
            <a:r>
              <a:rPr lang="en-US" sz="2400" dirty="0" smtClean="0"/>
              <a:t>, based on </a:t>
            </a:r>
            <a:r>
              <a:rPr lang="en-US" sz="2400" dirty="0"/>
              <a:t>how incorrectly it was </a:t>
            </a:r>
            <a:r>
              <a:rPr lang="en-US" sz="2400" dirty="0" smtClean="0"/>
              <a:t>classified </a:t>
            </a:r>
            <a:endParaRPr lang="en-US" sz="2400" dirty="0"/>
          </a:p>
          <a:p>
            <a:pPr lvl="1"/>
            <a:r>
              <a:rPr lang="en-US" sz="2400" dirty="0"/>
              <a:t>Learn a </a:t>
            </a:r>
            <a:r>
              <a:rPr lang="en-US" sz="2400" dirty="0" smtClean="0"/>
              <a:t>weak hypothesis – h</a:t>
            </a:r>
            <a:r>
              <a:rPr lang="en-US" sz="2400" baseline="-25000" dirty="0" smtClean="0"/>
              <a:t>t</a:t>
            </a:r>
            <a:endParaRPr lang="en-US" sz="2400" dirty="0" smtClean="0"/>
          </a:p>
          <a:p>
            <a:pPr lvl="1"/>
            <a:r>
              <a:rPr lang="en-US" sz="2400" dirty="0" smtClean="0"/>
              <a:t>A weight for this hypothesis – </a:t>
            </a:r>
            <a:r>
              <a:rPr lang="en-US" sz="24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400" baseline="-25000" dirty="0" smtClean="0">
                <a:sym typeface="Symbol" pitchFamily="48" charset="2"/>
              </a:rPr>
              <a:t>t</a:t>
            </a:r>
            <a:r>
              <a:rPr lang="en-US" sz="2400" dirty="0" smtClean="0"/>
              <a:t> </a:t>
            </a:r>
          </a:p>
          <a:p>
            <a:pPr lvl="1"/>
            <a:endParaRPr lang="en-US" sz="1200" dirty="0"/>
          </a:p>
          <a:p>
            <a:r>
              <a:rPr lang="en-US" sz="2400" dirty="0"/>
              <a:t>Final classifier: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r>
              <a:rPr lang="en-US" sz="2400" b="1" dirty="0">
                <a:solidFill>
                  <a:srgbClr val="009900"/>
                </a:solidFill>
              </a:rPr>
              <a:t>Practically useful</a:t>
            </a:r>
          </a:p>
          <a:p>
            <a:r>
              <a:rPr lang="en-US" sz="2400" b="1" dirty="0">
                <a:solidFill>
                  <a:srgbClr val="009900"/>
                </a:solidFill>
              </a:rPr>
              <a:t>Theoretically interesting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24438A0-7E09-4180-8D26-307542E0F4A7}" type="slidenum">
              <a:rPr lang="en-US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55336" y="4872335"/>
            <a:ext cx="2754280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H(X) = sign(</a:t>
            </a:r>
            <a:r>
              <a:rPr lang="el-GR" sz="2400" dirty="0" smtClean="0">
                <a:latin typeface="+mn-lt"/>
              </a:rPr>
              <a:t>∑α</a:t>
            </a:r>
            <a:r>
              <a:rPr lang="en-US" sz="1600" dirty="0" smtClean="0">
                <a:latin typeface="+mn-lt"/>
              </a:rPr>
              <a:t>t</a:t>
            </a:r>
            <a:r>
              <a:rPr lang="en-US" sz="2400" dirty="0" smtClean="0">
                <a:latin typeface="+mn-lt"/>
              </a:rPr>
              <a:t> h</a:t>
            </a:r>
            <a:r>
              <a:rPr lang="en-US" sz="1600" dirty="0" smtClean="0">
                <a:latin typeface="+mn-lt"/>
              </a:rPr>
              <a:t>t</a:t>
            </a:r>
            <a:r>
              <a:rPr lang="en-US" sz="2400" dirty="0" smtClean="0">
                <a:latin typeface="+mn-lt"/>
              </a:rPr>
              <a:t>(X))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9411" grpId="0" uiExpand="1" build="p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from weighted data</a:t>
            </a:r>
          </a:p>
        </p:txBody>
      </p:sp>
      <p:sp>
        <p:nvSpPr>
          <p:cNvPr id="5314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610600" cy="52578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Consider </a:t>
            </a:r>
            <a:r>
              <a:rPr lang="en-US" sz="2400" b="1" dirty="0"/>
              <a:t>a weighted dataset</a:t>
            </a:r>
          </a:p>
          <a:p>
            <a:pPr lvl="1"/>
            <a:r>
              <a:rPr lang="en-US" sz="2400" dirty="0"/>
              <a:t>D(</a:t>
            </a:r>
            <a:r>
              <a:rPr lang="en-US" sz="2400" dirty="0" err="1"/>
              <a:t>i</a:t>
            </a:r>
            <a:r>
              <a:rPr lang="en-US" sz="2400" dirty="0"/>
              <a:t>) – weight of </a:t>
            </a:r>
            <a:r>
              <a:rPr lang="en-US" sz="2400" i="1" dirty="0" err="1"/>
              <a:t>i</a:t>
            </a:r>
            <a:r>
              <a:rPr lang="en-US" sz="2400" i="1" dirty="0"/>
              <a:t> </a:t>
            </a:r>
            <a:r>
              <a:rPr lang="en-US" sz="2400" dirty="0" err="1"/>
              <a:t>th</a:t>
            </a:r>
            <a:r>
              <a:rPr lang="en-US" sz="2400" dirty="0"/>
              <a:t> training example (</a:t>
            </a:r>
            <a:r>
              <a:rPr lang="en-US" sz="2400" b="1" dirty="0" err="1"/>
              <a:t>x</a:t>
            </a:r>
            <a:r>
              <a:rPr lang="en-US" sz="2400" baseline="30000" dirty="0" err="1"/>
              <a:t>i</a:t>
            </a:r>
            <a:r>
              <a:rPr lang="en-US" sz="2400" dirty="0" err="1"/>
              <a:t>,y</a:t>
            </a:r>
            <a:r>
              <a:rPr lang="en-US" sz="2400" baseline="30000" dirty="0" err="1"/>
              <a:t>i</a:t>
            </a:r>
            <a:r>
              <a:rPr lang="en-US" sz="2400" dirty="0"/>
              <a:t>)</a:t>
            </a:r>
          </a:p>
          <a:p>
            <a:pPr lvl="1"/>
            <a:r>
              <a:rPr lang="en-US" sz="2400" dirty="0"/>
              <a:t>Interpretations:</a:t>
            </a:r>
          </a:p>
          <a:p>
            <a:pPr lvl="2"/>
            <a:r>
              <a:rPr lang="en-US" sz="2000" i="1" dirty="0" err="1"/>
              <a:t>i</a:t>
            </a:r>
            <a:r>
              <a:rPr lang="en-US" sz="2000" i="1" dirty="0"/>
              <a:t> </a:t>
            </a:r>
            <a:r>
              <a:rPr lang="en-US" sz="2000" dirty="0" err="1"/>
              <a:t>th</a:t>
            </a:r>
            <a:r>
              <a:rPr lang="en-US" sz="2000" dirty="0"/>
              <a:t> training example counts as D(</a:t>
            </a:r>
            <a:r>
              <a:rPr lang="en-US" sz="2000" dirty="0" err="1"/>
              <a:t>i</a:t>
            </a:r>
            <a:r>
              <a:rPr lang="en-US" sz="2000" dirty="0"/>
              <a:t>) examples</a:t>
            </a:r>
          </a:p>
          <a:p>
            <a:pPr lvl="2"/>
            <a:r>
              <a:rPr lang="en-US" sz="2000" dirty="0"/>
              <a:t>If I were to “resample” data, I would get more samples of “heavier” data points</a:t>
            </a:r>
          </a:p>
          <a:p>
            <a:pPr lvl="1"/>
            <a:endParaRPr lang="en-US" sz="1200" dirty="0"/>
          </a:p>
          <a:p>
            <a:r>
              <a:rPr lang="en-US" sz="2400" b="1" dirty="0"/>
              <a:t>Now, in all calculations, whenever used, </a:t>
            </a:r>
            <a:r>
              <a:rPr lang="en-US" sz="2400" b="1" i="1" dirty="0" err="1"/>
              <a:t>i</a:t>
            </a:r>
            <a:r>
              <a:rPr lang="en-US" sz="2400" b="1" i="1" dirty="0"/>
              <a:t> </a:t>
            </a:r>
            <a:r>
              <a:rPr lang="en-US" sz="2400" b="1" dirty="0" err="1"/>
              <a:t>th</a:t>
            </a:r>
            <a:r>
              <a:rPr lang="en-US" sz="2400" b="1" dirty="0"/>
              <a:t> training example </a:t>
            </a:r>
            <a:r>
              <a:rPr lang="en-US" sz="2400" b="1" dirty="0" smtClean="0"/>
              <a:t>counts </a:t>
            </a:r>
            <a:r>
              <a:rPr lang="en-US" sz="2400" b="1" dirty="0"/>
              <a:t>as D(</a:t>
            </a:r>
            <a:r>
              <a:rPr lang="en-US" sz="2400" b="1" dirty="0" err="1"/>
              <a:t>i</a:t>
            </a:r>
            <a:r>
              <a:rPr lang="en-US" sz="2400" b="1" dirty="0"/>
              <a:t>) “examples”</a:t>
            </a:r>
          </a:p>
          <a:p>
            <a:pPr lvl="1"/>
            <a:r>
              <a:rPr lang="en-US" sz="2400" dirty="0"/>
              <a:t>e.g., </a:t>
            </a:r>
            <a:r>
              <a:rPr lang="en-US" sz="2400" dirty="0" smtClean="0"/>
              <a:t>in MLE </a:t>
            </a:r>
            <a:r>
              <a:rPr lang="en-US" sz="2400" dirty="0"/>
              <a:t>redefine </a:t>
            </a:r>
            <a:r>
              <a:rPr lang="en-US" sz="2400" i="1" dirty="0" smtClean="0"/>
              <a:t>Count(Y=y</a:t>
            </a:r>
            <a:r>
              <a:rPr lang="en-US" sz="2400" i="1" dirty="0"/>
              <a:t>)</a:t>
            </a:r>
            <a:r>
              <a:rPr lang="en-US" sz="2400" dirty="0"/>
              <a:t> to be weighted </a:t>
            </a:r>
            <a:r>
              <a:rPr lang="en-US" sz="2400" dirty="0" smtClean="0"/>
              <a:t>count</a:t>
            </a:r>
          </a:p>
          <a:p>
            <a:pPr lvl="1"/>
            <a:endParaRPr lang="en-US" sz="1000" dirty="0" smtClean="0"/>
          </a:p>
          <a:p>
            <a:pPr lvl="1">
              <a:buNone/>
            </a:pPr>
            <a:r>
              <a:rPr lang="en-US" sz="2400" b="1" dirty="0" err="1" smtClean="0">
                <a:solidFill>
                  <a:srgbClr val="C00000"/>
                </a:solidFill>
              </a:rPr>
              <a:t>Unweighted</a:t>
            </a:r>
            <a:r>
              <a:rPr lang="en-US" sz="2400" b="1" dirty="0" smtClean="0">
                <a:solidFill>
                  <a:srgbClr val="C00000"/>
                </a:solidFill>
              </a:rPr>
              <a:t> data			Weights </a:t>
            </a:r>
            <a:r>
              <a:rPr lang="en-US" sz="2400" dirty="0" smtClean="0"/>
              <a:t>D(</a:t>
            </a:r>
            <a:r>
              <a:rPr lang="en-US" sz="2400" dirty="0" err="1" smtClean="0"/>
              <a:t>i</a:t>
            </a:r>
            <a:r>
              <a:rPr lang="en-US" sz="2400" dirty="0" smtClean="0"/>
              <a:t>)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lvl="1">
              <a:buNone/>
            </a:pPr>
            <a:r>
              <a:rPr lang="en-US" sz="2400" i="1" dirty="0" smtClean="0"/>
              <a:t>Count(Y=y) </a:t>
            </a:r>
            <a:r>
              <a:rPr lang="en-US" sz="2400" dirty="0" smtClean="0"/>
              <a:t>= ∑ </a:t>
            </a:r>
            <a:r>
              <a:rPr lang="en-US" sz="2400" b="1" dirty="0" smtClean="0"/>
              <a:t>1</a:t>
            </a:r>
            <a:r>
              <a:rPr lang="en-US" sz="2400" dirty="0" smtClean="0"/>
              <a:t>(</a:t>
            </a:r>
            <a:r>
              <a:rPr lang="en-US" sz="2400" i="1" dirty="0" smtClean="0"/>
              <a:t>Y </a:t>
            </a:r>
            <a:r>
              <a:rPr lang="en-US" sz="2400" baseline="30000" dirty="0" err="1" smtClean="0"/>
              <a:t>i</a:t>
            </a:r>
            <a:r>
              <a:rPr lang="en-US" sz="2400" i="1" dirty="0" smtClean="0"/>
              <a:t>=y</a:t>
            </a:r>
            <a:r>
              <a:rPr lang="en-US" sz="2400" dirty="0" smtClean="0"/>
              <a:t>)</a:t>
            </a:r>
            <a:r>
              <a:rPr lang="en-US" sz="2400" i="1" dirty="0" smtClean="0"/>
              <a:t> 		Count(Y=y) </a:t>
            </a:r>
            <a:r>
              <a:rPr lang="en-US" sz="2400" dirty="0" smtClean="0"/>
              <a:t>= ∑ D(</a:t>
            </a:r>
            <a:r>
              <a:rPr lang="en-US" sz="2400" dirty="0" err="1" smtClean="0"/>
              <a:t>i</a:t>
            </a:r>
            <a:r>
              <a:rPr lang="en-US" sz="2400" dirty="0" smtClean="0"/>
              <a:t>)</a:t>
            </a:r>
            <a:r>
              <a:rPr lang="en-US" sz="2400" b="1" dirty="0" smtClean="0"/>
              <a:t>1</a:t>
            </a:r>
            <a:r>
              <a:rPr lang="en-US" sz="2400" dirty="0" smtClean="0"/>
              <a:t>(</a:t>
            </a:r>
            <a:r>
              <a:rPr lang="en-US" sz="2400" i="1" dirty="0" smtClean="0"/>
              <a:t>Y </a:t>
            </a:r>
            <a:r>
              <a:rPr lang="en-US" sz="2400" baseline="30000" dirty="0" err="1" smtClean="0"/>
              <a:t>i</a:t>
            </a:r>
            <a:r>
              <a:rPr lang="en-US" sz="2400" i="1" dirty="0" smtClean="0"/>
              <a:t>=y</a:t>
            </a:r>
            <a:r>
              <a:rPr lang="en-US" sz="2400" dirty="0" smtClean="0"/>
              <a:t>)</a:t>
            </a:r>
          </a:p>
          <a:p>
            <a:pPr lvl="1">
              <a:buNone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FA5872-704E-4F22-9E03-170125ED547C}" type="slidenum">
              <a:rPr lang="en-US"/>
              <a:pPr/>
              <a:t>7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459262" y="5791200"/>
            <a:ext cx="436338" cy="706348"/>
            <a:chOff x="2459262" y="5791200"/>
            <a:chExt cx="436338" cy="706348"/>
          </a:xfrm>
        </p:grpSpPr>
        <p:sp>
          <p:nvSpPr>
            <p:cNvPr id="6" name="TextBox 5"/>
            <p:cNvSpPr txBox="1"/>
            <p:nvPr/>
          </p:nvSpPr>
          <p:spPr>
            <a:xfrm>
              <a:off x="2459262" y="6220549"/>
              <a:ext cx="4363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i</a:t>
              </a:r>
              <a:r>
                <a:rPr lang="en-US" sz="1200" dirty="0" smtClean="0"/>
                <a:t> =1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00358" y="5791200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574062" y="5791200"/>
            <a:ext cx="436338" cy="706348"/>
            <a:chOff x="6574062" y="5791200"/>
            <a:chExt cx="436338" cy="706348"/>
          </a:xfrm>
        </p:grpSpPr>
        <p:sp>
          <p:nvSpPr>
            <p:cNvPr id="8" name="TextBox 7"/>
            <p:cNvSpPr txBox="1"/>
            <p:nvPr/>
          </p:nvSpPr>
          <p:spPr>
            <a:xfrm>
              <a:off x="6574062" y="6220549"/>
              <a:ext cx="4363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i</a:t>
              </a:r>
              <a:r>
                <a:rPr lang="en-US" sz="1200" dirty="0" smtClean="0"/>
                <a:t> =1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21294" y="5791200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45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4C15-C988-4DA3-96B7-C46B9CBD147B}" type="slidenum">
              <a:rPr lang="en-US"/>
              <a:pPr/>
              <a:t>8</a:t>
            </a:fld>
            <a:endParaRPr lang="en-US"/>
          </a:p>
        </p:txBody>
      </p:sp>
      <p:pic>
        <p:nvPicPr>
          <p:cNvPr id="533506" name="Picture 2"/>
          <p:cNvPicPr>
            <a:picLocks noChangeAspect="1" noChangeArrowheads="1"/>
          </p:cNvPicPr>
          <p:nvPr/>
        </p:nvPicPr>
        <p:blipFill>
          <a:blip r:embed="rId4" cstate="print"/>
          <a:srcRect t="9850" r="2753" b="47521"/>
          <a:stretch>
            <a:fillRect/>
          </a:stretch>
        </p:blipFill>
        <p:spPr bwMode="auto">
          <a:xfrm>
            <a:off x="0" y="1219200"/>
            <a:ext cx="8915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3509" name="Rectangle 5"/>
          <p:cNvSpPr>
            <a:spLocks noChangeArrowheads="1"/>
          </p:cNvSpPr>
          <p:nvPr/>
        </p:nvSpPr>
        <p:spPr bwMode="auto">
          <a:xfrm>
            <a:off x="685800" y="4876800"/>
            <a:ext cx="137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92448" y="2542357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320230" y="2877979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1657290"/>
            <a:ext cx="251748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Initially equal weights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66236" y="2438400"/>
            <a:ext cx="319196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Naïve 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bayes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, decision stump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67000" y="3181290"/>
            <a:ext cx="1423018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Magic (+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ve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10400" y="4572000"/>
            <a:ext cx="1981200" cy="101566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Increase weight </a:t>
            </a:r>
            <a:r>
              <a:rPr lang="en-US" sz="2000" b="1" dirty="0" smtClean="0">
                <a:solidFill>
                  <a:srgbClr val="C00000"/>
                </a:solidFill>
              </a:rPr>
              <a:t>if wrong on pt </a:t>
            </a:r>
            <a:r>
              <a:rPr lang="en-US" sz="2000" b="1" dirty="0" err="1" smtClean="0">
                <a:solidFill>
                  <a:srgbClr val="C00000"/>
                </a:solidFill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y</a:t>
            </a:r>
            <a:r>
              <a:rPr lang="en-US" sz="1400" b="1" dirty="0" err="1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t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(x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 = -1 &lt; 0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AdaBoost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[Freund &amp; Schapire’95]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 l="9143" t="52479" r="49299" b="42564"/>
          <a:stretch>
            <a:fillRect/>
          </a:stretch>
        </p:blipFill>
        <p:spPr bwMode="auto">
          <a:xfrm>
            <a:off x="838200" y="5715000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/>
          <a:srcRect l="42390" t="42565" r="24363" b="47521"/>
          <a:stretch>
            <a:fillRect/>
          </a:stretch>
        </p:blipFill>
        <p:spPr bwMode="auto">
          <a:xfrm>
            <a:off x="3886200" y="4724400"/>
            <a:ext cx="304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4114800" y="3581400"/>
            <a:ext cx="27432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3886200" y="3733800"/>
            <a:ext cx="4018052" cy="762000"/>
            <a:chOff x="3906748" y="4724400"/>
            <a:chExt cx="4018052" cy="762000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42390" t="42565" r="47860" b="47521"/>
            <a:stretch>
              <a:fillRect/>
            </a:stretch>
          </p:blipFill>
          <p:spPr bwMode="auto">
            <a:xfrm>
              <a:off x="3906748" y="4724400"/>
              <a:ext cx="89385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56520" t="47522" r="35168" b="47521"/>
            <a:stretch>
              <a:fillRect/>
            </a:stretch>
          </p:blipFill>
          <p:spPr bwMode="auto">
            <a:xfrm>
              <a:off x="4180726" y="5095126"/>
              <a:ext cx="762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27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print"/>
            <a:stretch>
              <a:fillRect/>
            </a:stretch>
          </p:blipFill>
          <p:spPr bwMode="auto">
            <a:xfrm>
              <a:off x="5029200" y="4724400"/>
              <a:ext cx="2895600" cy="741105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3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4C15-C988-4DA3-96B7-C46B9CBD147B}" type="slidenum">
              <a:rPr lang="en-US"/>
              <a:pPr/>
              <a:t>9</a:t>
            </a:fld>
            <a:endParaRPr lang="en-US"/>
          </a:p>
        </p:txBody>
      </p:sp>
      <p:pic>
        <p:nvPicPr>
          <p:cNvPr id="533506" name="Picture 2"/>
          <p:cNvPicPr>
            <a:picLocks noChangeAspect="1" noChangeArrowheads="1"/>
          </p:cNvPicPr>
          <p:nvPr/>
        </p:nvPicPr>
        <p:blipFill>
          <a:blip r:embed="rId4" cstate="print"/>
          <a:srcRect t="9850" r="2753" b="47521"/>
          <a:stretch>
            <a:fillRect/>
          </a:stretch>
        </p:blipFill>
        <p:spPr bwMode="auto">
          <a:xfrm>
            <a:off x="0" y="1219200"/>
            <a:ext cx="8915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3509" name="Rectangle 5"/>
          <p:cNvSpPr>
            <a:spLocks noChangeArrowheads="1"/>
          </p:cNvSpPr>
          <p:nvPr/>
        </p:nvSpPr>
        <p:spPr bwMode="auto">
          <a:xfrm>
            <a:off x="685800" y="4876800"/>
            <a:ext cx="137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92448" y="2542357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320230" y="2877979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1657290"/>
            <a:ext cx="251748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Initially equal weights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66236" y="2438400"/>
            <a:ext cx="319196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Naïve 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bayes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, decision stump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67000" y="3181290"/>
            <a:ext cx="1423018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Magic (+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ve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10400" y="3505200"/>
            <a:ext cx="1981200" cy="101566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Increase weight </a:t>
            </a:r>
            <a:r>
              <a:rPr lang="en-US" sz="2000" b="1" dirty="0" smtClean="0">
                <a:solidFill>
                  <a:srgbClr val="C00000"/>
                </a:solidFill>
              </a:rPr>
              <a:t>if wrong on pt </a:t>
            </a:r>
            <a:r>
              <a:rPr lang="en-US" sz="2000" b="1" dirty="0" err="1" smtClean="0">
                <a:solidFill>
                  <a:srgbClr val="C00000"/>
                </a:solidFill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y</a:t>
            </a:r>
            <a:r>
              <a:rPr lang="en-US" sz="1400" b="1" dirty="0" err="1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t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(x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 = -1 &lt; 0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AdaBoost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[Freund &amp; Schapire’95]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 l="9143" t="52479" r="49299" b="42564"/>
          <a:stretch>
            <a:fillRect/>
          </a:stretch>
        </p:blipFill>
        <p:spPr bwMode="auto">
          <a:xfrm>
            <a:off x="838200" y="4648200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5167312"/>
            <a:ext cx="35052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6934200" y="5062716"/>
            <a:ext cx="2079415" cy="1261884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Weights for all </a:t>
            </a:r>
          </a:p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pts must sum to 1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∑ D</a:t>
            </a:r>
            <a:r>
              <a:rPr lang="en-US" sz="1400" b="1" dirty="0" smtClean="0">
                <a:solidFill>
                  <a:srgbClr val="C00000"/>
                </a:solidFill>
              </a:rPr>
              <a:t>t+1</a:t>
            </a:r>
            <a:r>
              <a:rPr lang="en-US" sz="2000" b="1" dirty="0" smtClean="0">
                <a:solidFill>
                  <a:srgbClr val="C00000"/>
                </a:solidFill>
              </a:rPr>
              <a:t>(</a:t>
            </a:r>
            <a:r>
              <a:rPr lang="en-US" sz="2000" b="1" dirty="0" err="1" smtClean="0">
                <a:solidFill>
                  <a:srgbClr val="C00000"/>
                </a:solidFill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</a:rPr>
              <a:t>) = 1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 t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True"/>
  <p:tag name="USEBOLDAMS" val="False"/>
  <p:tag name="TEX2PS" val="latex $(base).tex; dvips -D $(res) -E -o $(base).ps $(base).dvi"/>
  <p:tag name="EXTERNALEDITCOMMAND" val="notepad %"/>
  <p:tag name="GHOSTSCRIPTCOMMAND" val="gswin32c"/>
  <p:tag name="DEFAULTFONTSIZE" val="10"/>
  <p:tag name="DEFAULTBITMAP" val="pngmono"/>
  <p:tag name="DEFAULTBLEND" val="False"/>
  <p:tag name="DEFAULTTRANSPARENT" val="False"/>
  <p:tag name="DEFAULTWORKAROUNDTRANSPARENCYBUG" val="False"/>
  <p:tag name="DEFAULTRESOLUTION" val="1200"/>
  <p:tag name="DEFAULTWIDTH" val="583"/>
  <p:tag name="DEFAULTHEIGHT" val="353"/>
  <p:tag name="DEFAULTMAGNIFICATION" val="2"/>
  <p:tag name="FIRSTAARTI@EKQZOWQFUVWYY57I" val="3739"/>
  <p:tag name="DEFAULTDISPLAYSOURCE" val="\documentclass{slides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prod_t Z_t \leq \exp\left( -2 \sum_{t=1}^T (1/2 - \epsilon_t)^2 \right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531"/>
  <p:tag name="PICTUREFILESIZE" val="3820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prod_t Z_t \leq \exp\left( -2 \sum_{t=1}^T (1/2 - \epsilon_t)^2 \right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531"/>
  <p:tag name="PICTUREFILESIZE" val="3820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prod_t Z_t \leq \exp\left( -2 \sum_{t=1}^T (1/2 - \epsilon_t)^2 \right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531"/>
  <p:tag name="PICTUREFILESIZE" val="3820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prod_t Z_t \leq \exp\left( -2 \sum_{t=1}^T (1/2 - \epsilon_t)^2 \right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531"/>
  <p:tag name="PICTUREFILESIZE" val="3820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17"/>
  <p:tag name="PICTUREFILESIZE" val="2891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begin{document}&#10;\color{blue}$\exp(-y_i f(x_i)) $&#10;\end{document}&#10;"/>
  <p:tag name="FILENAME" val="txp_fig"/>
  <p:tag name="FORMAT" val="png16m"/>
  <p:tag name="RES" val="1200"/>
  <p:tag name="BLEND" val="0"/>
  <p:tag name="TRANSPARENT" val="0"/>
  <p:tag name="TBUG" val="0"/>
  <p:tag name="ALLOWFS" val="0"/>
  <p:tag name="ORIGWIDTH" val="135"/>
  <p:tag name="PICTUREFILESIZE" val="1304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17"/>
  <p:tag name="PICTUREFILESIZE" val="289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y_i = 1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9"/>
  <p:tag name="PICTUREFILESIZE" val="416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begin{document}&#10;\color{red}$\delta(H(x_i) \neq y_i)$&#10;\end{document}&#10;"/>
  <p:tag name="FILENAME" val="txp_fig"/>
  <p:tag name="FORMAT" val="png16m"/>
  <p:tag name="RES" val="1200"/>
  <p:tag name="BLEND" val="0"/>
  <p:tag name="TRANSPARENT" val="0"/>
  <p:tag name="TBUG" val="0"/>
  <p:tag name="ALLOWFS" val="0"/>
  <p:tag name="ORIGWIDTH" val="131"/>
  <p:tag name="PICTUREFILESIZE" val="1169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= \prod_t Z_t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96"/>
  <p:tag name="PICTUREFILESIZE" val="3268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D_2(i) = \frac1{m}\frac{e^{-\alpha_1 y_i h_1(x_i)}}{Z_1}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17"/>
  <p:tag name="PICTUREFILESIZE" val="2680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D_3(i) = \frac1{m} \frac{e^{-\alpha_1 y_i h_1(x_i)}e^{-\alpha_2 y_i h_2(x_i)}}{Z_1 Z_2}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26"/>
  <p:tag name="PICTUREFILESIZE" val="3990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D_{T+1}(i) = \frac1{m} \frac{\exp(-y_i f(x_i))}{\prod_t Z_t}$$&#10;%\frac{\exp(-\sum_t\alpha_t y_i h_t(x_i))}{\Pi_t Z_t}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74"/>
  <p:tag name="PICTUREFILESIZE" val="3253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\sum^m_{i=1}D_{T+1}(i) = 1$$&#10;%\frac{\exp(-\sum_t\alpha_t y_i h_t(x_i))}{\Pi_t Z_t}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61"/>
  <p:tag name="PICTUREFILESIZE" val="1850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= \prod_t Z_t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96"/>
  <p:tag name="PICTUREFILESIZE" val="3268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Z_t = \sum_{i=1}^m D_t(i) \exp(-\alpha_t y_i h_t(x_i))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03"/>
  <p:tag name="PICTUREFILESIZE" val="2226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\left\{&#10;\begin{tabular}{l l}&#10;$e^{-\alpha_t}$ &amp;if $y_i = h_t(x_i)$\\&#10;$e^{\alpha_t}$ &amp;if $y_i \neq h_t(x_i)$&#10;\end{tabular}&#10;\right.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07"/>
  <p:tag name="PICTUREFILESIZE" val="3215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= \prod_t Z_t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96"/>
  <p:tag name="PICTUREFILESIZE" val="3268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Z_t = \sum_{i=1}^m D_t(i) \exp(-\alpha_t y_i h_t(x_i))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03"/>
  <p:tag name="PICTUREFILESIZE" val="2226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frac{\partial Z_t}{\alpha_t} = \epsilon_t e^{\alpha_t} - (1-\epsilon_t)e^{-\alpha_t}=0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91"/>
  <p:tag name="PICTUREFILESIZE" val="2740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Rightarrow e^{2\alpha_t} = \frac{1-\epsilon_t}{\epsilon_t}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50"/>
  <p:tag name="PICTUREFILESIZE" val="1430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Z_t &amp; = &amp; \sum_{i:y_i\neq h_t(x_i)} D_t(i) e^{\alpha_t} + \sum_{i:y_i = h_t(x_i)} D_t(i) e^{-\alpha_t}\\&#10;&amp; = &amp; \epsilon_t e^{\alpha_t} + (1-\epsilon_t) e^{-\alpha_t}&#10;\end{eqnarray*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54"/>
  <p:tag name="PICTUREFILESIZE" val="6746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Z_t = \sum_{i=1}^m D_t(i) \exp(-\alpha_t y_i h_t(x_i))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03"/>
  <p:tag name="PICTUREFILESIZE" val="2226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Z_t &amp; = &amp; \sum_{i:y_i\neq h_t(x_i)} D_t(i) e^{\alpha_t} + \sum_{i:y_i = h_t(x_i)} D_t(i) e^{-\alpha_t}\\&#10;&amp; = &amp; \epsilon_t e^{\alpha_t} + (1-\epsilon_t) e^{-\alpha_t}&#10;\end{eqnarray*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54"/>
  <p:tag name="PICTUREFILESIZE" val="6746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=2\sqrt{\epsilon_t(1-\epsilon_t)}  = \sqrt{1-(1-2\epsilon_t)^2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5"/>
  <p:tag name="PICTUREFILESIZE" val="1380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\frac{1}{m}\sum_{i=1}^m \delta(H(x_i) \neq y_i) \leq \prod_t Z_t =\prod_t \sqrt{1-(1-2\epsilon_t)^2}&#10;%\prod_t 2\sqrt{\epsilon_t(1-\epsilon_t)}  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77"/>
  <p:tag name="PICTUREFILESIZE" val="2814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prod_t Z_t \leq \exp\left( -2 \sum_{t=1}^T (1/2 - \epsilon_t)^2 \right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531"/>
  <p:tag name="PICTUREFILESIZE" val="3820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Z_t = \sum_{i=1}^m D_t(i) \exp(-\alpha_t y_i h_t(x_i))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03"/>
  <p:tag name="PICTUREFILESIZE" val="2226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P(Y=1|X) = \frac{1}{1+ \exp(f(x))}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291"/>
  <p:tag name="PICTUREFILESIZE" val="1520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sum_{i=1}^m \ln (1 + \exp(-y_i f(x_i)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250"/>
  <p:tag name="PICTUREFILESIZE" val="1680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P({\cal D}|f) = \prod_{i=1}^m \frac{1}{1 + \exp(-y_i f(x_i))}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16"/>
  <p:tag name="PICTUREFILESIZE" val="1953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f(x) = w_0 + \sum_j w_j x_j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3"/>
  <p:tag name="PICTUREFILESIZE" val="475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-\log P({\cal D}|f) =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47"/>
  <p:tag name="PICTUREFILESIZE" val="675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sum_{i=1}^m \ln (1 + \exp(-y_i f(x_i)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250"/>
  <p:tag name="PICTUREFILESIZE" val="1680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f(x) = w_0 + \sum_j w_j x_j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3"/>
  <p:tag name="PICTUREFILESIZE" val="475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17"/>
  <p:tag name="PICTUREFILESIZE" val="2891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y_i = 1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9"/>
  <p:tag name="PICTUREFILESIZE" val="416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\frac{1}{m} \sum^m_{i=1} \exp(-y_i f(x_i)) = \prod_t Z_t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4"/>
  <p:tag name="PICTUREFILESIZE" val="1927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Z_t = \sum_{i=1}^m D_t(i) \exp(-\alpha_t y_i h_t(x_i))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03"/>
  <p:tag name="PICTUREFILESIZE" val="2226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sum_{i=1}^m \ln (1 + \exp(-y_i f(x_i)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250"/>
  <p:tag name="PICTUREFILESIZE" val="1680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\sum_{i=1}^m \exp(-y_i f(x_i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171"/>
  <p:tag name="PICTUREFILESIZE" val="1405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j w_j x_j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145"/>
  <p:tag name="PICTUREFILESIZE" val="963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171"/>
  <p:tag name="PICTUREFILESIZE" val="1131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P(Y=1|X) = \frac{1}{1+ \exp(f(x))}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291"/>
  <p:tag name="PICTUREFILESIZE" val="1520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&#10;\newcommand{\commentout}[1]{}&#10;&#10;&#10;% THEOREMS -------------------------------------------------------&#10;\newtheorem{thm}{Theorem}%[section]&#10;\newtheorem{cor}[thm]{Corollary}&#10;\newtheorem{lem}[thm]{Lemma}&#10;\newtheorem{prop}[thm]{Proposition}&#10;%\theoremstyle{definition}&#10;\newtheorem{defn}[thm]{Definition}&#10;%\theoremstyle{remark}&#10;\newtheorem{rem}[thm]{Remark}&#10;%\theoremstyle{assumption}&#10;\newtheorem{assumpt}[thm]{Assumption}&#10;%\numberwithin{equation}{section}&#10;%\newtheorem{example}[thm]{Example}&#10;&#10;% ENVIRONMENTS -------------------------------------------------------&#10;\newsavebox{\savepar}&#10;\newenvironment{boxedtext}&#10;{\noindent&#10;\begin{lrbox}{\savepar}\begin{minipage}{\textwidth}}&#10;{\end{minipage}\end{lrbox}\fbox{\usebox{\savepar}}}&#10;&#10;\newenvironment{pseudocode}{\begin{boxedtext}\scshape\footnotesize }{\end{boxedtext}}&#10;&#10;&#10;\newcommand{\bcsone}{\begin{codesection1}\scriptsize }&#10;\newcommand{\bcstwo}{\begin{codesection2}\scriptsize }&#10;\newcommand{\bcsthree}{\begin{codesection3}\scriptsize }&#10;\newcommand{\bcsfour}{\begin{codesection4}\scriptsize }&#10;\newcommand{\bcsfive}{\begin{codesection5}\scriptsize }&#10;\newcommand{\bcssix}{\begin{codesection6}\scriptsize }&#10;\newcommand{\ecsone}{\end{codesection1}}&#10;\newcommand{\ecstwo}{\end{codesection2}}&#10;\newcommand{\ecsthree}{\end{codesection3}}&#10;\newcommand{\ecsfour}{\end{codesection4}}&#10;\newcommand{\ecsfive}{\end{codesection5}}&#10;\newcommand{\ecssix}{\end{codesection6}}&#10;\newcommand{\codecomment}[1]{\textit{\textup{\footnotesize //\ #1\/}}}&#10;\newcommand{\itemcodecomment}[1]{\item[]\codecomment{#1}}&#10;&#10;&#10;&#10;% MATH -----------------------------------------------------------&#10;&#10;\newcommand{\tab}{\hspace*{1cm}}&#10;&#10;\newcommand{\A}{{\cal A}}&#10;\newcommand{\K}{{\cal K}}&#10;\newcommand{\N}{{\cal N}}&#10;\newcommand{\B}{{\cal B}}&#10;\newcommand{\calH}{{\cal H}}&#10;\newcommand{\E}{{\cal E}}&#10;\newcommand{\C}{{\cal C}}&#10;\newcommand{\bX}{{\bf X}}&#10;\newcommand{\bY}{{\bf Y}}&#10;\newcommand{\bZ}{{\bf Z}}&#10;\newcommand{\bW}{{\bf W}}&#10;\newcommand{\bC}{{\bf C}}&#10;\newcommand{\bB}{{\bf B}}&#10;\newcommand{\bA}{{\bf A}}&#10;\newcommand{\bx}{{\bf x}}&#10;\newcommand{\ba}{{\bf a}}&#10;\newcommand{\bb}{{\bf b}}&#10;\newcommand{\bc}{{\bf c}}&#10;\newcommand{\bv}{{\bf v}}&#10;\newcommand{\bw}{{\bf w}}&#10;\newcommand{\bu}{{\bf u}}&#10;\newcommand{\by}{{\bf y}}&#10;\newcommand{\bz}{{\bf z}}&#10;\newcommand{\bq}{{\bf q}}&#10;\newcommand{\bt}{{\bf t}}&#10;\newcommand{\M}{{\cal M}}&#10;\newcommand{\Q}{{\cal Q}}&#10;\newcommand{\F}{\mathcal{F}}&#10;\newcommand{\bF}{{\bf F}}&#10;\newcommand{\bS}{{\bf S}}&#10;\newcommand{\bU}{{\bf U}}&#10;\newcommand{\bV}{{\bf V}}&#10;\newcommand{\bs}{{\bf s}}&#10;\newcommand{\bQ}{{\bf Q}}&#10;\newcommand{\vecb}{{\bf b}}&#10;\newcommand{\bT}{{\bf T}}&#10;\newcommand{\event}{\bt}&#10;\newcommand{\Event}{\bT}&#10;\newcommand{\vbp}{\bz}&#10;\newcommand{\Scope}{\textsf{\small Scope\/}}&#10;\newcommand{\state}{\bx}&#10;\newcommand{\States}{\bX}&#10;\newcommand{\Sig}{\operatorname{\Sigma}}&#10;\newcommand{\Lam}{\operatorname{\Lambda}}&#10;&#10;%\newcommand{\proof}{\noindent {\bf Proof: }}&#10;\newcommand{\bbox}{\vrule height7pt width4pt depth1pt}&#10;%\newcommand{\qed}{$\ \ \ \bbox$}&#10;\newcommand{\qedmath}{\mbox{\qed}}&#10;\newcommand{\norm}[1]{\left\Vert#1\right\Vert}&#10;\newcommand{\pnorm}[2]{\left\Vert#1\right\Vert_{#2}}&#10;\newcommand{\abs}[1]{\left|#1\right|}&#10;\newcommand{\sqrb}[1]{\left[#1\right]}&#10;\newcommand{\brkts}[1]{\left(#1\right)}&#10;\newcommand{\ceils}[1]{\left\lceil#1\right\rceil}&#10;\newcommand{\floors}[1]{\left\lfloor#1\right\rfloor}&#10;\newcommand{\set}[1]{\left\{#1\right\}}&#10;\newcommand{\eps}{\varepsilon}&#10;\newcommand{\epstilde}{\tilde{\varepsilon}}&#10;\newcommand{\epsp}{\eps_P}&#10;\newcommand{\cL}{\mathcal{L}}&#10;\newcommand{\Linf}{\cL_\infty}&#10;\newcommand{\wstar}{w^\ast}&#10;\newcommand{\what}{{\widehat{w}}}&#10;\newcommand{\phistar}{\phi^\ast}&#10;\newcommand{\tstar}{t^\ast}&#10;\newcommand{\bwstar}{\bw^\ast}&#10;\newcommand{\bwhat}{{\widehat{\bw}}}&#10;\newcommand{\bwtilde}{\widetilde{\bw}}&#10;\newcommand{\V}{\mathcal{V}}&#10;\newcommand{\Vstar}{\V^\ast}&#10;\newcommand{\Vhat}{\widehat{\V}}&#10;\newcommand{\Vtilde}{\widetilde{\V}}&#10;\newcommand{\Vbar}{\overline{\V}}&#10;\newcommand{\maxnorm}[1]{\norm{#1}_\infty}&#10;\newcommand{\snorm}[1]{\norm{#1}_S}&#10;\newcommand{\T}{\mathcal{T}}&#10;\newcommand{\Tbell}{\mathcal{T}^*}&#10;%\newcommand{\Errpi}[1]{Err_\Pi(#1)}&#10;\newcommand{\numbasis}{k}&#10;\newcommand{\basis}{h}&#10;\newcommand{\Basis}{{H}}&#10;\newcommand{\Basismatrix}{{\bf H}}&#10;\newcommand{\Basisspace}{\mathcal{H}}&#10;\newcommand{\dotmatrix}{{\bf A}}&#10;\newcommand{\dotvector}{{\bf b}}&#10;\newcommand{\dotmatrixbar}{{\bar{\bf A}}}&#10;\newcommand{\dotvectorbar}{{\bar{\bf b}}}&#10;\newcommand{\dotmatrixe}{{a}}&#10;\newcommand{\dotvectore}{{b}}&#10;\newcommand{\myset}{{\bf V}}&#10;\newcommand{\Sepset}{{\bf S}}&#10;\newcommand{\sepsetval}{{\bf S}}&#10;\newcommand{\Clustermax}{{c}}&#10;\newcommand{\Cluster}{{\bf C}}&#10;\newcommand{\Clusterbar}{\overline{\bf C}}&#10;\newcommand{\Clusters}{{\cal C}}&#10;\newcommand{\bCluster}{{\bf B}}&#10;\newcommand{\bClusters}{{\cal B}}&#10;\newcommand{\Clusterforest}{{\cal F}}&#10;\newcommand{\Clustergraph}{{\cal G}}&#10;\newcommand{\Clusteredges}{{\cal E}}&#10;\newcommand{\constant}{K}&#10;\newcommand{\clustval}{{\bf c}}&#10;\newcommand{\bclustval}{{\bf b}}&#10;\newcommand{\at}[1]{^{\left({#1}\right)}}&#10;\newcommand{\Parents}{{\textsf{\small Parents}}}&#10;&#10;&#10;\newcommand{\denselist}{\itemsep 0pt\topsep-8pt\partopsep-8pt}&#10;\newcommand{\bitem}{\begin{itemize}\denselist}&#10;\newcommand{\eitem}{\end{itemize}}&#10;\newcommand{\benum}{\begin{enumerate}\denselist}&#10;\newcommand{\eenum}{\end{enumerate}}&#10;\newcommand{\beqa}{\vspace{0pt}\begin{eqnarray*}}&#10;\newcommand{\eeqa}{\end{eqnarray*}}&#10;\newcommand{\bdm}{\vspace{0pt}\begin{displaymath}}&#10;\newcommand{\edm}{\end{displaymath}}&#10;\newcommand{\beqn}{\vspace{0pt}\begin{equation}}&#10;\newcommand{\eeqn}{\end{equation}}&#10;\newcommand{\tableref}[1]{Table~\ref{#1}}&#10;\newcommand{\figref}[1]{Figure~\ref{#1}}&#10;\newcommand{\eqnref}[1]{Equation~(\ref{#1})}&#10;\newcommand{\egref}[1]{Example~\ref{#1}}&#10;\newcommand{\lpref}[1]{LP in~(\ref{#1})}&#10;\newcommand{\pref}[1]{(\ref{#1})}&#10;\newcommand{\secref}[1]{Section~\ref{#1}}&#10;\newcommand{\partref}[1]{Part~\ref{#1}}&#10;\newcommand{\chpref}[1]{Chapter~\ref{#1}}&#10;\newcommand{\thmref}[1]{Theorem~\ref{#1}}&#10;\newcommand{\corref}[1]{Corollary~\ref{#1}}&#10;\newcommand{\lemref}[1]{Lemma~\ref{#1}}&#10;\newcommand{\appenref}[1]{Appendix~\ref{#1}}&#10;\newcommand{\stepref}[1]{Step~\ref{#1}}&#10;\newcommand{\itemref}[1]{Item~\ref{#1}}&#10;\newcommand{\assumptref}[1]{Assumption~\ref{#1}}&#10;&#10;&#10;\newcommand{\true}{\textit{true\/}}&#10;\newcommand{\false}{\textit{false\/}}&#10;\newcommand{\ttrue}{\textit{t\/}}&#10;\newcommand{\ffalse}{\textit{f\/}}&#10;&#10;&#10;\newcommand{\cparagraph}{\vspace{0pt}\paragraph}&#10;\newcommand{\eqn}{\begin{equation}}&#10;\newcommand{\eqnar}{\begin{eqnarray}}&#10;\newcommand{\dotprod}[2]{\langle #1 \bullet #2\rangle}&#10;\newcommand{\captionsmall}[1]{\caption{\footnotesize{#1}}}&#10;&#10;\newcommand{\indicone}{\mathds{1}}&#10;&#10;\newcommand{\varsflag}{\texttt{MsgSent}}&#10;\newcommand{\varsmsg}{{\bf V}}&#10;\newcommand{\varsmsgbar}{\overline{\varsmsg}}&#10;\newcommand{\kernel}{K}&#10;\newcommand{\kernelweight}{\kappa}&#10;\newcommand{\numkernels}{l}&#10;\newcommand{\kernels}{\K}&#10;\newcommand{\localBF}{\calH}&#10;\newcommand{\function}{f}&#10;\newcommand{\functionhat}{\widehat{\function}}&#10;\newcommand{\bfunction}{{\bf \function}}&#10;\newcommand{\timewindow}{T}&#10;\newcommand{\sendmsgt}{\texttt{MsgInterval}}&#10;\newcommand{\msg}{\mu}&#10;\newcommand{\belief}{\beta}&#10;\newcommand{\sensormodel}{\sigma}&#10;\newcommand{\prior}{\pi}&#10;\newcommand{\potential}{\psi}&#10;\newcommand{\potentials}{\Psi}&#10;\newcommand{\node}{M}&#10;\newcommand{\nodevars}{\bB}&#10;\newcommand{\numnodes}{n}&#10;\newcommand{\neighbors}{\N}&#10;\newcommand{\edges}{E}&#10;\newcommand{\numsensors}{n}&#10;\newcommand{\sensor}{Y}&#10;\newcommand{\sensors}{\bY}&#10;\newcommand{\sensorsinst}{\by}&#10;\newcommand{\sensorinst}{y}&#10;\newcommand{\hidden}{X}&#10;\newcommand{\numhiddens}{m}&#10;\newcommand{\hiddeninst}{x}&#10;\newcommand{\hiddens}{\bX}&#10;\newcommand{\hiddensinst}{\bx}&#10;\newcommand{\numdata}{m}&#10;&#10;&#10;&#10;\newcommand{\instin}[2]{{#2}[#1]}&#10;\newcommand{\consist}[2]{{#1}\sim[#2]}&#10;\newcommand{\marginalize}[2]{\textsf{Marg}\sqrb{#1; \  #2}}&#10;\newcommand{\rv}[1]{\texttt{#1}}&#10;\newcommand{\transp}{^{\intercal}}&#10;\newcommand{\transpose}[1]{({#1})^{\intercal}}&#10;\newcommand{\transposep}[1]{\left({#1}\right)^{\intercal}}&#10;&#10;&#10;\newcommand{\ie}{{\it i.e.\xspace}}&#10;\newcommand{\eg}{{\it e.g.\xspace}}&#10;\newcommand{\etal}{\emph{et al.}}&#10;\newcommand{\apriori}{\emph{a priori}}&#10;&#10;&#10;\newcommand{\defeq}{\ensuremath{\stackrel{\triangle}{=}}}&#10;\newcommand{\fa}[1]{{\ensuremath{\uppercase{#1}}}}&#10;\newcommand{\univ}[0]{\fa{v}}&#10;&#10;&#10;\setlength{\voffset}{0in}&#10;\setlength{\topmargin}{0in}&#10;\setlength{\headheight}{0pt}&#10;\setlength{\headsep}{0in}&#10;\setlength{\textheight}{9in}&#10;&#10;\setlength{\hoffset}{0in}&#10;\setlength{\oddsidemargin}{0in}&#10;\setlength{\evensidemargin}{0in}&#10;\setlength{\textwidth}{6.5in}&#10;&#10;&#10;\newcommand{\Hm}{{\bf H}}&#10;\newcommand{\bfun}{{\bf \function}}&#10;\newcommand{\tr}{^{\text{\tiny T}}}&#10;\newcommand{\Am}{{\bf A}}&#10;&#10;&#10;\begin{eqnarray*}&#10;%\label{eq:regression-example}&#10;%\nonumber&#10;error_{true}(H) &amp; \leq &amp; error_{train}(H) + \tilde{\mathcal O}\left(&#10;\sqrt{\frac{T d}{m}}&#10;\right)&#10;%&amp; = &amp; \arg\min_\bw \underbrace{\norm{\Hm \bw - \bfun}}_{\mbox{residual error}}&#10;\end{eqnarray*}&#10;\end{document}&#10;"/>
  <p:tag name="EXTERNALNAME" val="txp_fig"/>
  <p:tag name="BLEND" val="0"/>
  <p:tag name="TRANSPARENT" val="1"/>
  <p:tag name="RESOLUTION" val="1200"/>
  <p:tag name="WORKAROUNDTRANSPARENCYBUG" val="0"/>
  <p:tag name="ALLOWFONTSUBSTITUTION" val="0"/>
  <p:tag name="BITMAPFORMAT" val="pngmono"/>
  <p:tag name="ORIGWIDTH" val="204"/>
  <p:tag name="PICTUREFILESIZE" val="1151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&#10;\newcommand{\commentout}[1]{}&#10;&#10;&#10;% THEOREMS -------------------------------------------------------&#10;\newtheorem{thm}{Theorem}%[section]&#10;\newtheorem{cor}[thm]{Corollary}&#10;\newtheorem{lem}[thm]{Lemma}&#10;\newtheorem{prop}[thm]{Proposition}&#10;%\theoremstyle{definition}&#10;\newtheorem{defn}[thm]{Definition}&#10;%\theoremstyle{remark}&#10;\newtheorem{rem}[thm]{Remark}&#10;%\theoremstyle{assumption}&#10;\newtheorem{assumpt}[thm]{Assumption}&#10;%\numberwithin{equation}{section}&#10;%\newtheorem{example}[thm]{Example}&#10;&#10;% ENVIRONMENTS -------------------------------------------------------&#10;\newsavebox{\savepar}&#10;\newenvironment{boxedtext}&#10;{\noindent&#10;\begin{lrbox}{\savepar}\begin{minipage}{\textwidth}}&#10;{\end{minipage}\end{lrbox}\fbox{\usebox{\savepar}}}&#10;&#10;\newenvironment{pseudocode}{\begin{boxedtext}\scshape\footnotesize }{\end{boxedtext}}&#10;&#10;&#10;\newcommand{\bcsone}{\begin{codesection1}\scriptsize }&#10;\newcommand{\bcstwo}{\begin{codesection2}\scriptsize }&#10;\newcommand{\bcsthree}{\begin{codesection3}\scriptsize }&#10;\newcommand{\bcsfour}{\begin{codesection4}\scriptsize }&#10;\newcommand{\bcsfive}{\begin{codesection5}\scriptsize }&#10;\newcommand{\bcssix}{\begin{codesection6}\scriptsize }&#10;\newcommand{\ecsone}{\end{codesection1}}&#10;\newcommand{\ecstwo}{\end{codesection2}}&#10;\newcommand{\ecsthree}{\end{codesection3}}&#10;\newcommand{\ecsfour}{\end{codesection4}}&#10;\newcommand{\ecsfive}{\end{codesection5}}&#10;\newcommand{\ecssix}{\end{codesection6}}&#10;\newcommand{\codecomment}[1]{\textit{\textup{\footnotesize //\ #1\/}}}&#10;\newcommand{\itemcodecomment}[1]{\item[]\codecomment{#1}}&#10;&#10;&#10;&#10;% MATH -----------------------------------------------------------&#10;&#10;\newcommand{\tab}{\hspace*{1cm}}&#10;&#10;\newcommand{\A}{{\cal A}}&#10;\newcommand{\K}{{\cal K}}&#10;\newcommand{\N}{{\cal N}}&#10;\newcommand{\B}{{\cal B}}&#10;\newcommand{\calH}{{\cal H}}&#10;\newcommand{\E}{{\cal E}}&#10;\newcommand{\C}{{\cal C}}&#10;\newcommand{\bX}{{\bf X}}&#10;\newcommand{\bY}{{\bf Y}}&#10;\newcommand{\bZ}{{\bf Z}}&#10;\newcommand{\bW}{{\bf W}}&#10;\newcommand{\bC}{{\bf C}}&#10;\newcommand{\bB}{{\bf B}}&#10;\newcommand{\bA}{{\bf A}}&#10;\newcommand{\bx}{{\bf x}}&#10;\newcommand{\ba}{{\bf a}}&#10;\newcommand{\bb}{{\bf b}}&#10;\newcommand{\bc}{{\bf c}}&#10;\newcommand{\bv}{{\bf v}}&#10;\newcommand{\bw}{{\bf w}}&#10;\newcommand{\bu}{{\bf u}}&#10;\newcommand{\by}{{\bf y}}&#10;\newcommand{\bz}{{\bf z}}&#10;\newcommand{\bq}{{\bf q}}&#10;\newcommand{\bt}{{\bf t}}&#10;\newcommand{\M}{{\cal M}}&#10;\newcommand{\Q}{{\cal Q}}&#10;\newcommand{\F}{\mathcal{F}}&#10;\newcommand{\bF}{{\bf F}}&#10;\newcommand{\bS}{{\bf S}}&#10;\newcommand{\bU}{{\bf U}}&#10;\newcommand{\bV}{{\bf V}}&#10;\newcommand{\bs}{{\bf s}}&#10;\newcommand{\bQ}{{\bf Q}}&#10;\newcommand{\vecb}{{\bf b}}&#10;\newcommand{\bT}{{\bf T}}&#10;\newcommand{\event}{\bt}&#10;\newcommand{\Event}{\bT}&#10;\newcommand{\vbp}{\bz}&#10;\newcommand{\Scope}{\textsf{\small Scope\/}}&#10;\newcommand{\state}{\bx}&#10;\newcommand{\States}{\bX}&#10;\newcommand{\Sig}{\operatorname{\Sigma}}&#10;\newcommand{\Lam}{\operatorname{\Lambda}}&#10;&#10;%\newcommand{\proof}{\noindent {\bf Proof: }}&#10;\newcommand{\bbox}{\vrule height7pt width4pt depth1pt}&#10;%\newcommand{\qed}{$\ \ \ \bbox$}&#10;\newcommand{\qedmath}{\mbox{\qed}}&#10;\newcommand{\norm}[1]{\left\Vert#1\right\Vert}&#10;\newcommand{\pnorm}[2]{\left\Vert#1\right\Vert_{#2}}&#10;\newcommand{\abs}[1]{\left|#1\right|}&#10;\newcommand{\sqrb}[1]{\left[#1\right]}&#10;\newcommand{\brkts}[1]{\left(#1\right)}&#10;\newcommand{\ceils}[1]{\left\lceil#1\right\rceil}&#10;\newcommand{\floors}[1]{\left\lfloor#1\right\rfloor}&#10;\newcommand{\set}[1]{\left\{#1\right\}}&#10;\newcommand{\eps}{\varepsilon}&#10;\newcommand{\epstilde}{\tilde{\varepsilon}}&#10;\newcommand{\epsp}{\eps_P}&#10;\newcommand{\cL}{\mathcal{L}}&#10;\newcommand{\Linf}{\cL_\infty}&#10;\newcommand{\wstar}{w^\ast}&#10;\newcommand{\what}{{\widehat{w}}}&#10;\newcommand{\phistar}{\phi^\ast}&#10;\newcommand{\tstar}{t^\ast}&#10;\newcommand{\bwstar}{\bw^\ast}&#10;\newcommand{\bwhat}{{\widehat{\bw}}}&#10;\newcommand{\bwtilde}{\widetilde{\bw}}&#10;\newcommand{\V}{\mathcal{V}}&#10;\newcommand{\Vstar}{\V^\ast}&#10;\newcommand{\Vhat}{\widehat{\V}}&#10;\newcommand{\Vtilde}{\widetilde{\V}}&#10;\newcommand{\Vbar}{\overline{\V}}&#10;\newcommand{\maxnorm}[1]{\norm{#1}_\infty}&#10;\newcommand{\snorm}[1]{\norm{#1}_S}&#10;\newcommand{\T}{\mathcal{T}}&#10;\newcommand{\Tbell}{\mathcal{T}^*}&#10;%\newcommand{\Errpi}[1]{Err_\Pi(#1)}&#10;\newcommand{\numbasis}{k}&#10;\newcommand{\basis}{h}&#10;\newcommand{\Basis}{{H}}&#10;\newcommand{\Basismatrix}{{\bf H}}&#10;\newcommand{\Basisspace}{\mathcal{H}}&#10;\newcommand{\dotmatrix}{{\bf A}}&#10;\newcommand{\dotvector}{{\bf b}}&#10;\newcommand{\dotmatrixbar}{{\bar{\bf A}}}&#10;\newcommand{\dotvectorbar}{{\bar{\bf b}}}&#10;\newcommand{\dotmatrixe}{{a}}&#10;\newcommand{\dotvectore}{{b}}&#10;\newcommand{\myset}{{\bf V}}&#10;\newcommand{\Sepset}{{\bf S}}&#10;\newcommand{\sepsetval}{{\bf S}}&#10;\newcommand{\Clustermax}{{c}}&#10;\newcommand{\Cluster}{{\bf C}}&#10;\newcommand{\Clusterbar}{\overline{\bf C}}&#10;\newcommand{\Clusters}{{\cal C}}&#10;\newcommand{\bCluster}{{\bf B}}&#10;\newcommand{\bClusters}{{\cal B}}&#10;\newcommand{\Clusterforest}{{\cal F}}&#10;\newcommand{\Clustergraph}{{\cal G}}&#10;\newcommand{\Clusteredges}{{\cal E}}&#10;\newcommand{\constant}{K}&#10;\newcommand{\clustval}{{\bf c}}&#10;\newcommand{\bclustval}{{\bf b}}&#10;\newcommand{\at}[1]{^{\left({#1}\right)}}&#10;\newcommand{\Parents}{{\textsf{\small Parents}}}&#10;&#10;&#10;\newcommand{\denselist}{\itemsep 0pt\topsep-8pt\partopsep-8pt}&#10;\newcommand{\bitem}{\begin{itemize}\denselist}&#10;\newcommand{\eitem}{\end{itemize}}&#10;\newcommand{\benum}{\begin{enumerate}\denselist}&#10;\newcommand{\eenum}{\end{enumerate}}&#10;\newcommand{\beqa}{\vspace{0pt}\begin{eqnarray*}}&#10;\newcommand{\eeqa}{\end{eqnarray*}}&#10;\newcommand{\bdm}{\vspace{0pt}\begin{displaymath}}&#10;\newcommand{\edm}{\end{displaymath}}&#10;\newcommand{\beqn}{\vspace{0pt}\begin{equation}}&#10;\newcommand{\eeqn}{\end{equation}}&#10;\newcommand{\tableref}[1]{Table~\ref{#1}}&#10;\newcommand{\figref}[1]{Figure~\ref{#1}}&#10;\newcommand{\eqnref}[1]{Equation~(\ref{#1})}&#10;\newcommand{\egref}[1]{Example~\ref{#1}}&#10;\newcommand{\lpref}[1]{LP in~(\ref{#1})}&#10;\newcommand{\pref}[1]{(\ref{#1})}&#10;\newcommand{\secref}[1]{Section~\ref{#1}}&#10;\newcommand{\partref}[1]{Part~\ref{#1}}&#10;\newcommand{\chpref}[1]{Chapter~\ref{#1}}&#10;\newcommand{\thmref}[1]{Theorem~\ref{#1}}&#10;\newcommand{\corref}[1]{Corollary~\ref{#1}}&#10;\newcommand{\lemref}[1]{Lemma~\ref{#1}}&#10;\newcommand{\appenref}[1]{Appendix~\ref{#1}}&#10;\newcommand{\stepref}[1]{Step~\ref{#1}}&#10;\newcommand{\itemref}[1]{Item~\ref{#1}}&#10;\newcommand{\assumptref}[1]{Assumption~\ref{#1}}&#10;&#10;&#10;\newcommand{\true}{\textit{true\/}}&#10;\newcommand{\false}{\textit{false\/}}&#10;\newcommand{\ttrue}{\textit{t\/}}&#10;\newcommand{\ffalse}{\textit{f\/}}&#10;&#10;&#10;\newcommand{\cparagraph}{\vspace{0pt}\paragraph}&#10;\newcommand{\eqn}{\begin{equation}}&#10;\newcommand{\eqnar}{\begin{eqnarray}}&#10;\newcommand{\dotprod}[2]{\langle #1 \bullet #2\rangle}&#10;\newcommand{\captionsmall}[1]{\caption{\footnotesize{#1}}}&#10;&#10;\newcommand{\indicone}{\mathds{1}}&#10;&#10;\newcommand{\varsflag}{\texttt{MsgSent}}&#10;\newcommand{\varsmsg}{{\bf V}}&#10;\newcommand{\varsmsgbar}{\overline{\varsmsg}}&#10;\newcommand{\kernel}{K}&#10;\newcommand{\kernelweight}{\kappa}&#10;\newcommand{\numkernels}{l}&#10;\newcommand{\kernels}{\K}&#10;\newcommand{\localBF}{\calH}&#10;\newcommand{\function}{f}&#10;\newcommand{\functionhat}{\widehat{\function}}&#10;\newcommand{\bfunction}{{\bf \function}}&#10;\newcommand{\timewindow}{T}&#10;\newcommand{\sendmsgt}{\texttt{MsgInterval}}&#10;\newcommand{\msg}{\mu}&#10;\newcommand{\belief}{\beta}&#10;\newcommand{\sensormodel}{\sigma}&#10;\newcommand{\prior}{\pi}&#10;\newcommand{\potential}{\psi}&#10;\newcommand{\potentials}{\Psi}&#10;\newcommand{\node}{M}&#10;\newcommand{\nodevars}{\bB}&#10;\newcommand{\numnodes}{n}&#10;\newcommand{\neighbors}{\N}&#10;\newcommand{\edges}{E}&#10;\newcommand{\numsensors}{n}&#10;\newcommand{\sensor}{Y}&#10;\newcommand{\sensors}{\bY}&#10;\newcommand{\sensorsinst}{\by}&#10;\newcommand{\sensorinst}{y}&#10;\newcommand{\hidden}{X}&#10;\newcommand{\numhiddens}{m}&#10;\newcommand{\hiddeninst}{x}&#10;\newcommand{\hiddens}{\bX}&#10;\newcommand{\hiddensinst}{\bx}&#10;\newcommand{\numdata}{m}&#10;&#10;&#10;&#10;\newcommand{\instin}[2]{{#2}[#1]}&#10;\newcommand{\consist}[2]{{#1}\sim[#2]}&#10;\newcommand{\marginalize}[2]{\textsf{Marg}\sqrb{#1; \  #2}}&#10;\newcommand{\rv}[1]{\texttt{#1}}&#10;\newcommand{\transp}{^{\intercal}}&#10;\newcommand{\transpose}[1]{({#1})^{\intercal}}&#10;\newcommand{\transposep}[1]{\left({#1}\right)^{\intercal}}&#10;&#10;&#10;\newcommand{\ie}{{\it i.e.\xspace}}&#10;\newcommand{\eg}{{\it e.g.\xspace}}&#10;\newcommand{\etal}{\emph{et al.}}&#10;\newcommand{\apriori}{\emph{a priori}}&#10;&#10;&#10;\newcommand{\defeq}{\ensuremath{\stackrel{\triangle}{=}}}&#10;\newcommand{\fa}[1]{{\ensuremath{\uppercase{#1}}}}&#10;\newcommand{\univ}[0]{\fa{v}}&#10;&#10;&#10;\setlength{\voffset}{0in}&#10;\setlength{\topmargin}{0in}&#10;\setlength{\headheight}{0pt}&#10;\setlength{\headsep}{0in}&#10;\setlength{\textheight}{9in}&#10;&#10;\setlength{\hoffset}{0in}&#10;\setlength{\oddsidemargin}{0in}&#10;\setlength{\evensidemargin}{0in}&#10;\setlength{\textwidth}{6.5in}&#10;&#10;&#10;\newcommand{\Hm}{{\bf H}}&#10;\newcommand{\bfun}{{\bf \function}}&#10;\newcommand{\tr}{^{\text{\tiny T}}}&#10;\newcommand{\Am}{{\bf A}}&#10;&#10;&#10;\begin{eqnarray*}&#10;%\label{eq:regression-example}&#10;%\nonumber&#10;error_{true}(H) &amp; \leq &amp; error_{train}(H) + \tilde{\mathcal O}\left(&#10;\sqrt{\frac{T d}{m}}&#10;\right)&#10;%&amp; = &amp; \arg\min_\bw \underbrace{\norm{\Hm \bw - \bfun}}_{\mbox{residual error}}&#10;\end{eqnarray*}&#10;\end{document}&#10;"/>
  <p:tag name="EXTERNALNAME" val="txp_fig"/>
  <p:tag name="BLEND" val="0"/>
  <p:tag name="TRANSPARENT" val="1"/>
  <p:tag name="RESOLUTION" val="1200"/>
  <p:tag name="WORKAROUNDTRANSPARENCYBUG" val="0"/>
  <p:tag name="ALLOWFONTSUBSTITUTION" val="0"/>
  <p:tag name="BITMAPFORMAT" val="pngmono"/>
  <p:tag name="ORIGWIDTH" val="204"/>
  <p:tag name="PICTUREFILESIZE" val="115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epsilon_t = P_{i\sim D_t(i)} [h_t({\bf x}^i) \neq y^i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9"/>
  <p:tag name="PICTUREFILESIZE" val="1338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&#10;\newcommand{\commentout}[1]{}&#10;&#10;&#10;% THEOREMS -------------------------------------------------------&#10;\newtheorem{thm}{Theorem}%[section]&#10;\newtheorem{cor}[thm]{Corollary}&#10;\newtheorem{lem}[thm]{Lemma}&#10;\newtheorem{prop}[thm]{Proposition}&#10;%\theoremstyle{definition}&#10;\newtheorem{defn}[thm]{Definition}&#10;%\theoremstyle{remark}&#10;\newtheorem{rem}[thm]{Remark}&#10;%\theoremstyle{assumption}&#10;\newtheorem{assumpt}[thm]{Assumption}&#10;%\numberwithin{equation}{section}&#10;%\newtheorem{example}[thm]{Example}&#10;&#10;% ENVIRONMENTS -------------------------------------------------------&#10;\newsavebox{\savepar}&#10;\newenvironment{boxedtext}&#10;{\noindent&#10;\begin{lrbox}{\savepar}\begin{minipage}{\textwidth}}&#10;{\end{minipage}\end{lrbox}\fbox{\usebox{\savepar}}}&#10;&#10;\newenvironment{pseudocode}{\begin{boxedtext}\scshape\footnotesize }{\end{boxedtext}}&#10;&#10;&#10;\newcommand{\bcsone}{\begin{codesection1}\scriptsize }&#10;\newcommand{\bcstwo}{\begin{codesection2}\scriptsize }&#10;\newcommand{\bcsthree}{\begin{codesection3}\scriptsize }&#10;\newcommand{\bcsfour}{\begin{codesection4}\scriptsize }&#10;\newcommand{\bcsfive}{\begin{codesection5}\scriptsize }&#10;\newcommand{\bcssix}{\begin{codesection6}\scriptsize }&#10;\newcommand{\ecsone}{\end{codesection1}}&#10;\newcommand{\ecstwo}{\end{codesection2}}&#10;\newcommand{\ecsthree}{\end{codesection3}}&#10;\newcommand{\ecsfour}{\end{codesection4}}&#10;\newcommand{\ecsfive}{\end{codesection5}}&#10;\newcommand{\ecssix}{\end{codesection6}}&#10;\newcommand{\codecomment}[1]{\textit{\textup{\footnotesize //\ #1\/}}}&#10;\newcommand{\itemcodecomment}[1]{\item[]\codecomment{#1}}&#10;&#10;&#10;&#10;% MATH -----------------------------------------------------------&#10;&#10;\newcommand{\tab}{\hspace*{1cm}}&#10;&#10;\newcommand{\A}{{\cal A}}&#10;\newcommand{\K}{{\cal K}}&#10;\newcommand{\N}{{\cal N}}&#10;\newcommand{\B}{{\cal B}}&#10;\newcommand{\calH}{{\cal H}}&#10;\newcommand{\E}{{\cal E}}&#10;\newcommand{\C}{{\cal C}}&#10;\newcommand{\bX}{{\bf X}}&#10;\newcommand{\bY}{{\bf Y}}&#10;\newcommand{\bZ}{{\bf Z}}&#10;\newcommand{\bW}{{\bf W}}&#10;\newcommand{\bC}{{\bf C}}&#10;\newcommand{\bB}{{\bf B}}&#10;\newcommand{\bA}{{\bf A}}&#10;\newcommand{\bx}{{\bf x}}&#10;\newcommand{\ba}{{\bf a}}&#10;\newcommand{\bb}{{\bf b}}&#10;\newcommand{\bc}{{\bf c}}&#10;\newcommand{\bv}{{\bf v}}&#10;\newcommand{\bw}{{\bf w}}&#10;\newcommand{\bu}{{\bf u}}&#10;\newcommand{\by}{{\bf y}}&#10;\newcommand{\bz}{{\bf z}}&#10;\newcommand{\bq}{{\bf q}}&#10;\newcommand{\bt}{{\bf t}}&#10;\newcommand{\M}{{\cal M}}&#10;\newcommand{\Q}{{\cal Q}}&#10;\newcommand{\F}{\mathcal{F}}&#10;\newcommand{\bF}{{\bf F}}&#10;\newcommand{\bS}{{\bf S}}&#10;\newcommand{\bU}{{\bf U}}&#10;\newcommand{\bV}{{\bf V}}&#10;\newcommand{\bs}{{\bf s}}&#10;\newcommand{\bQ}{{\bf Q}}&#10;\newcommand{\vecb}{{\bf b}}&#10;\newcommand{\bT}{{\bf T}}&#10;\newcommand{\event}{\bt}&#10;\newcommand{\Event}{\bT}&#10;\newcommand{\vbp}{\bz}&#10;\newcommand{\Scope}{\textsf{\small Scope\/}}&#10;\newcommand{\state}{\bx}&#10;\newcommand{\States}{\bX}&#10;\newcommand{\Sig}{\operatorname{\Sigma}}&#10;\newcommand{\Lam}{\operatorname{\Lambda}}&#10;&#10;%\newcommand{\proof}{\noindent {\bf Proof: }}&#10;\newcommand{\bbox}{\vrule height7pt width4pt depth1pt}&#10;%\newcommand{\qed}{$\ \ \ \bbox$}&#10;\newcommand{\qedmath}{\mbox{\qed}}&#10;\newcommand{\norm}[1]{\left\Vert#1\right\Vert}&#10;\newcommand{\pnorm}[2]{\left\Vert#1\right\Vert_{#2}}&#10;\newcommand{\abs}[1]{\left|#1\right|}&#10;\newcommand{\sqrb}[1]{\left[#1\right]}&#10;\newcommand{\brkts}[1]{\left(#1\right)}&#10;\newcommand{\ceils}[1]{\left\lceil#1\right\rceil}&#10;\newcommand{\floors}[1]{\left\lfloor#1\right\rfloor}&#10;\newcommand{\set}[1]{\left\{#1\right\}}&#10;\newcommand{\eps}{\varepsilon}&#10;\newcommand{\epstilde}{\tilde{\varepsilon}}&#10;\newcommand{\epsp}{\eps_P}&#10;\newcommand{\cL}{\mathcal{L}}&#10;\newcommand{\Linf}{\cL_\infty}&#10;\newcommand{\wstar}{w^\ast}&#10;\newcommand{\what}{{\widehat{w}}}&#10;\newcommand{\phistar}{\phi^\ast}&#10;\newcommand{\tstar}{t^\ast}&#10;\newcommand{\bwstar}{\bw^\ast}&#10;\newcommand{\bwhat}{{\widehat{\bw}}}&#10;\newcommand{\bwtilde}{\widetilde{\bw}}&#10;\newcommand{\V}{\mathcal{V}}&#10;\newcommand{\Vstar}{\V^\ast}&#10;\newcommand{\Vhat}{\widehat{\V}}&#10;\newcommand{\Vtilde}{\widetilde{\V}}&#10;\newcommand{\Vbar}{\overline{\V}}&#10;\newcommand{\maxnorm}[1]{\norm{#1}_\infty}&#10;\newcommand{\snorm}[1]{\norm{#1}_S}&#10;\newcommand{\T}{\mathcal{T}}&#10;\newcommand{\Tbell}{\mathcal{T}^*}&#10;%\newcommand{\Errpi}[1]{Err_\Pi(#1)}&#10;\newcommand{\numbasis}{k}&#10;\newcommand{\basis}{h}&#10;\newcommand{\Basis}{{H}}&#10;\newcommand{\Basismatrix}{{\bf H}}&#10;\newcommand{\Basisspace}{\mathcal{H}}&#10;\newcommand{\dotmatrix}{{\bf A}}&#10;\newcommand{\dotvector}{{\bf b}}&#10;\newcommand{\dotmatrixbar}{{\bar{\bf A}}}&#10;\newcommand{\dotvectorbar}{{\bar{\bf b}}}&#10;\newcommand{\dotmatrixe}{{a}}&#10;\newcommand{\dotvectore}{{b}}&#10;\newcommand{\myset}{{\bf V}}&#10;\newcommand{\Sepset}{{\bf S}}&#10;\newcommand{\sepsetval}{{\bf S}}&#10;\newcommand{\Clustermax}{{c}}&#10;\newcommand{\Cluster}{{\bf C}}&#10;\newcommand{\Clusterbar}{\overline{\bf C}}&#10;\newcommand{\Clusters}{{\cal C}}&#10;\newcommand{\bCluster}{{\bf B}}&#10;\newcommand{\bClusters}{{\cal B}}&#10;\newcommand{\Clusterforest}{{\cal F}}&#10;\newcommand{\Clustergraph}{{\cal G}}&#10;\newcommand{\Clusteredges}{{\cal E}}&#10;\newcommand{\constant}{K}&#10;\newcommand{\clustval}{{\bf c}}&#10;\newcommand{\bclustval}{{\bf b}}&#10;\newcommand{\at}[1]{^{\left({#1}\right)}}&#10;\newcommand{\Parents}{{\textsf{\small Parents}}}&#10;&#10;&#10;\newcommand{\denselist}{\itemsep 0pt\topsep-8pt\partopsep-8pt}&#10;\newcommand{\bitem}{\begin{itemize}\denselist}&#10;\newcommand{\eitem}{\end{itemize}}&#10;\newcommand{\benum}{\begin{enumerate}\denselist}&#10;\newcommand{\eenum}{\end{enumerate}}&#10;\newcommand{\beqa}{\vspace{0pt}\begin{eqnarray*}}&#10;\newcommand{\eeqa}{\end{eqnarray*}}&#10;\newcommand{\bdm}{\vspace{0pt}\begin{displaymath}}&#10;\newcommand{\edm}{\end{displaymath}}&#10;\newcommand{\beqn}{\vspace{0pt}\begin{equation}}&#10;\newcommand{\eeqn}{\end{equation}}&#10;\newcommand{\tableref}[1]{Table~\ref{#1}}&#10;\newcommand{\figref}[1]{Figure~\ref{#1}}&#10;\newcommand{\eqnref}[1]{Equation~(\ref{#1})}&#10;\newcommand{\egref}[1]{Example~\ref{#1}}&#10;\newcommand{\lpref}[1]{LP in~(\ref{#1})}&#10;\newcommand{\pref}[1]{(\ref{#1})}&#10;\newcommand{\secref}[1]{Section~\ref{#1}}&#10;\newcommand{\partref}[1]{Part~\ref{#1}}&#10;\newcommand{\chpref}[1]{Chapter~\ref{#1}}&#10;\newcommand{\thmref}[1]{Theorem~\ref{#1}}&#10;\newcommand{\corref}[1]{Corollary~\ref{#1}}&#10;\newcommand{\lemref}[1]{Lemma~\ref{#1}}&#10;\newcommand{\appenref}[1]{Appendix~\ref{#1}}&#10;\newcommand{\stepref}[1]{Step~\ref{#1}}&#10;\newcommand{\itemref}[1]{Item~\ref{#1}}&#10;\newcommand{\assumptref}[1]{Assumption~\ref{#1}}&#10;&#10;&#10;\newcommand{\true}{\textit{true\/}}&#10;\newcommand{\false}{\textit{false\/}}&#10;\newcommand{\ttrue}{\textit{t\/}}&#10;\newcommand{\ffalse}{\textit{f\/}}&#10;&#10;&#10;\newcommand{\cparagraph}{\vspace{0pt}\paragraph}&#10;\newcommand{\eqn}{\begin{equation}}&#10;\newcommand{\eqnar}{\begin{eqnarray}}&#10;\newcommand{\dotprod}[2]{\langle #1 \bullet #2\rangle}&#10;\newcommand{\captionsmall}[1]{\caption{\footnotesize{#1}}}&#10;&#10;\newcommand{\indicone}{\mathds{1}}&#10;&#10;\newcommand{\varsflag}{\texttt{MsgSent}}&#10;\newcommand{\varsmsg}{{\bf V}}&#10;\newcommand{\varsmsgbar}{\overline{\varsmsg}}&#10;\newcommand{\kernel}{K}&#10;\newcommand{\kernelweight}{\kappa}&#10;\newcommand{\numkernels}{l}&#10;\newcommand{\kernels}{\K}&#10;\newcommand{\localBF}{\calH}&#10;\newcommand{\function}{f}&#10;\newcommand{\functionhat}{\widehat{\function}}&#10;\newcommand{\bfunction}{{\bf \function}}&#10;\newcommand{\timewindow}{T}&#10;\newcommand{\sendmsgt}{\texttt{MsgInterval}}&#10;\newcommand{\msg}{\mu}&#10;\newcommand{\belief}{\beta}&#10;\newcommand{\sensormodel}{\sigma}&#10;\newcommand{\prior}{\pi}&#10;\newcommand{\potential}{\psi}&#10;\newcommand{\potentials}{\Psi}&#10;\newcommand{\node}{M}&#10;\newcommand{\nodevars}{\bB}&#10;\newcommand{\numnodes}{n}&#10;\newcommand{\neighbors}{\N}&#10;\newcommand{\edges}{E}&#10;\newcommand{\numsensors}{n}&#10;\newcommand{\sensor}{Y}&#10;\newcommand{\sensors}{\bY}&#10;\newcommand{\sensorsinst}{\by}&#10;\newcommand{\sensorinst}{y}&#10;\newcommand{\hidden}{X}&#10;\newcommand{\numhiddens}{m}&#10;\newcommand{\hiddeninst}{x}&#10;\newcommand{\hiddens}{\bX}&#10;\newcommand{\hiddensinst}{\bx}&#10;\newcommand{\numdata}{m}&#10;&#10;&#10;&#10;\newcommand{\instin}[2]{{#2}[#1]}&#10;\newcommand{\consist}[2]{{#1}\sim[#2]}&#10;\newcommand{\marginalize}[2]{\textsf{Marg}\sqrb{#1; \  #2}}&#10;\newcommand{\rv}[1]{\texttt{#1}}&#10;\newcommand{\transp}{^{\intercal}}&#10;\newcommand{\transpose}[1]{({#1})^{\intercal}}&#10;\newcommand{\transposep}[1]{\left({#1}\right)^{\intercal}}&#10;&#10;&#10;\newcommand{\ie}{{\it i.e.\xspace}}&#10;\newcommand{\eg}{{\it e.g.\xspace}}&#10;\newcommand{\etal}{\emph{et al.}}&#10;\newcommand{\apriori}{\emph{a priori}}&#10;&#10;&#10;\newcommand{\defeq}{\ensuremath{\stackrel{\triangle}{=}}}&#10;\newcommand{\fa}[1]{{\ensuremath{\uppercase{#1}}}}&#10;\newcommand{\univ}[0]{\fa{v}}&#10;&#10;&#10;\setlength{\voffset}{0in}&#10;\setlength{\topmargin}{0in}&#10;\setlength{\headheight}{0pt}&#10;\setlength{\headsep}{0in}&#10;\setlength{\textheight}{9in}&#10;&#10;\setlength{\hoffset}{0in}&#10;\setlength{\oddsidemargin}{0in}&#10;\setlength{\evensidemargin}{0in}&#10;\setlength{\textwidth}{6.5in}&#10;&#10;&#10;\newcommand{\Hm}{{\bf H}}&#10;\newcommand{\bfun}{{\bf \function}}&#10;\newcommand{\tr}{^{\text{\tiny T}}}&#10;\newcommand{\Am}{{\bf A}}&#10;&#10;&#10;\begin{eqnarray*}&#10;%\label{eq:regression-example}&#10;%\nonumber&#10;error_{true}(H) &amp; \leq &amp; error_{train}(H) + \tilde{\mathcal O}\left(&#10;\sqrt{\frac{T d}{m}}&#10;\right)&#10;%&amp; = &amp; \arg\min_\bw \underbrace{\norm{\Hm \bw - \bfun}}_{\mbox{residual error}}&#10;\end{eqnarray*}&#10;\end{document}&#10;"/>
  <p:tag name="EXTERNALNAME" val="txp_fig"/>
  <p:tag name="BLEND" val="0"/>
  <p:tag name="TRANSPARENT" val="1"/>
  <p:tag name="RESOLUTION" val="1200"/>
  <p:tag name="WORKAROUNDTRANSPARENCYBUG" val="0"/>
  <p:tag name="ALLOWFONTSUBSTITUTION" val="0"/>
  <p:tag name="BITMAPFORMAT" val="pngmono"/>
  <p:tag name="ORIGWIDTH" val="204"/>
  <p:tag name="PICTUREFILESIZE" val="115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\epsilon_t =  \sum_{i=1}^m D_t(i) \delta(h_t(x_i)\neq y_i)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5"/>
  <p:tag name="PICTUREFILESIZE" val="1936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17"/>
  <p:tag name="PICTUREFILESIZE" val="289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8319</TotalTime>
  <Words>2166</Words>
  <Application>Microsoft Macintosh PowerPoint</Application>
  <PresentationFormat>On-screen Show (4:3)</PresentationFormat>
  <Paragraphs>590</Paragraphs>
  <Slides>47</Slides>
  <Notes>36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Boosting</vt:lpstr>
      <vt:lpstr>Why boost weak learners?</vt:lpstr>
      <vt:lpstr>Fighting the bias-variance tradeoff</vt:lpstr>
      <vt:lpstr>Voting  (Ensemble Methods)</vt:lpstr>
      <vt:lpstr>Voting  (Ensemble Methods)</vt:lpstr>
      <vt:lpstr>Boosting [Schapire’89]</vt:lpstr>
      <vt:lpstr>Learning from weighted data</vt:lpstr>
      <vt:lpstr>PowerPoint Presentation</vt:lpstr>
      <vt:lpstr>PowerPoint Presentation</vt:lpstr>
      <vt:lpstr>PowerPoint Presentation</vt:lpstr>
      <vt:lpstr>PowerPoint Presentation</vt:lpstr>
      <vt:lpstr>Boosting Example (Decision Stumps)</vt:lpstr>
      <vt:lpstr>PowerPoint Presentation</vt:lpstr>
      <vt:lpstr>Analysis for Boosting</vt:lpstr>
      <vt:lpstr>Analysis for Boosting</vt:lpstr>
      <vt:lpstr>Boosting results – Digit recognition</vt:lpstr>
      <vt:lpstr>PowerPoint Presentation</vt:lpstr>
      <vt:lpstr>Boosting Summary</vt:lpstr>
      <vt:lpstr>PowerPoint Presentation</vt:lpstr>
      <vt:lpstr>Analyzing training error</vt:lpstr>
      <vt:lpstr>Analyzing training error</vt:lpstr>
      <vt:lpstr>Analyzing training error</vt:lpstr>
      <vt:lpstr>Analyzing training error</vt:lpstr>
      <vt:lpstr>PowerPoint Presentation</vt:lpstr>
      <vt:lpstr>PowerPoint Presentation</vt:lpstr>
      <vt:lpstr>PowerPoint Presentation</vt:lpstr>
      <vt:lpstr>Dumb classifiers made Smart</vt:lpstr>
      <vt:lpstr>PowerPoint Presentation</vt:lpstr>
      <vt:lpstr>Boosting and Logistic Regression</vt:lpstr>
      <vt:lpstr>Boosting and Logistic Regression</vt:lpstr>
      <vt:lpstr>Boosting and Logistic Regression</vt:lpstr>
      <vt:lpstr>Hard &amp; Soft Decision</vt:lpstr>
      <vt:lpstr>PowerPoint Presentation</vt:lpstr>
      <vt:lpstr>Matlab example - boosting</vt:lpstr>
      <vt:lpstr>Matlab example - boosting</vt:lpstr>
      <vt:lpstr>Matlab example – decision tree</vt:lpstr>
      <vt:lpstr>Matlab example – decision tree</vt:lpstr>
      <vt:lpstr>Matlab example – decision tree</vt:lpstr>
      <vt:lpstr>Matlab example – decision trees</vt:lpstr>
      <vt:lpstr>PowerPoint Presentation</vt:lpstr>
      <vt:lpstr>Generalization Error Bounds</vt:lpstr>
      <vt:lpstr>Margin Based Bounds</vt:lpstr>
      <vt:lpstr>Bagging</vt:lpstr>
      <vt:lpstr>Boosting: Experimental Results</vt:lpstr>
      <vt:lpstr>Generalization Error Bounds</vt:lpstr>
      <vt:lpstr>Effect of Outliers</vt:lpstr>
      <vt:lpstr>Boosting Summary</vt:lpstr>
    </vt:vector>
  </TitlesOfParts>
  <Company>Carnegie Mellon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Carlos Guestrin</dc:creator>
  <cp:lastModifiedBy>Aarti Singh</cp:lastModifiedBy>
  <cp:revision>434</cp:revision>
  <cp:lastPrinted>2007-01-17T02:47:27Z</cp:lastPrinted>
  <dcterms:created xsi:type="dcterms:W3CDTF">2005-01-12T01:22:55Z</dcterms:created>
  <dcterms:modified xsi:type="dcterms:W3CDTF">2016-03-25T15:53:00Z</dcterms:modified>
</cp:coreProperties>
</file>