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-12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0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F1EB4-032B-4370-87DB-BCF3BDBCE41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1/25/16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88819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5977D-1312-4C35-AE10-D737A1EC8D92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1/25/16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62339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A71C3-8983-492B-9FD4-02DE13C83330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1/25/16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89911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C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07EEA-D4D7-4F09-A006-A9D69AFE265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1/25/16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72761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3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5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1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6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7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90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03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E39DB-65A7-4732-A09C-21D69EF147A9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1/25/16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8478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F1CB7-08C8-4B6F-8AB0-6D331F029364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1/25/16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15312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30" indent="0">
              <a:buNone/>
              <a:defRPr sz="2000" b="1"/>
            </a:lvl2pPr>
            <a:lvl3pPr marL="914259" indent="0">
              <a:buNone/>
              <a:defRPr sz="1800" b="1"/>
            </a:lvl3pPr>
            <a:lvl4pPr marL="1371390" indent="0">
              <a:buNone/>
              <a:defRPr sz="1600" b="1"/>
            </a:lvl4pPr>
            <a:lvl5pPr marL="1828519" indent="0">
              <a:buNone/>
              <a:defRPr sz="1600" b="1"/>
            </a:lvl5pPr>
            <a:lvl6pPr marL="2285649" indent="0">
              <a:buNone/>
              <a:defRPr sz="1600" b="1"/>
            </a:lvl6pPr>
            <a:lvl7pPr marL="2742780" indent="0">
              <a:buNone/>
              <a:defRPr sz="1600" b="1"/>
            </a:lvl7pPr>
            <a:lvl8pPr marL="3199908" indent="0">
              <a:buNone/>
              <a:defRPr sz="1600" b="1"/>
            </a:lvl8pPr>
            <a:lvl9pPr marL="36570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30" indent="0">
              <a:buNone/>
              <a:defRPr sz="2000" b="1"/>
            </a:lvl2pPr>
            <a:lvl3pPr marL="914259" indent="0">
              <a:buNone/>
              <a:defRPr sz="1800" b="1"/>
            </a:lvl3pPr>
            <a:lvl4pPr marL="1371390" indent="0">
              <a:buNone/>
              <a:defRPr sz="1600" b="1"/>
            </a:lvl4pPr>
            <a:lvl5pPr marL="1828519" indent="0">
              <a:buNone/>
              <a:defRPr sz="1600" b="1"/>
            </a:lvl5pPr>
            <a:lvl6pPr marL="2285649" indent="0">
              <a:buNone/>
              <a:defRPr sz="1600" b="1"/>
            </a:lvl6pPr>
            <a:lvl7pPr marL="2742780" indent="0">
              <a:buNone/>
              <a:defRPr sz="1600" b="1"/>
            </a:lvl7pPr>
            <a:lvl8pPr marL="3199908" indent="0">
              <a:buNone/>
              <a:defRPr sz="1600" b="1"/>
            </a:lvl8pPr>
            <a:lvl9pPr marL="36570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B16A8-35B7-4499-9DDC-803A77ECFC5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1/25/16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84666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235A-848E-49EC-A29A-DD3E8AE4245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1/25/16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34333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CCF02-0AB8-40A5-A7A6-5FE58FD5CF2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1/25/16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11441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30" indent="0">
              <a:buNone/>
              <a:defRPr sz="1200"/>
            </a:lvl2pPr>
            <a:lvl3pPr marL="914259" indent="0">
              <a:buNone/>
              <a:defRPr sz="1000"/>
            </a:lvl3pPr>
            <a:lvl4pPr marL="1371390" indent="0">
              <a:buNone/>
              <a:defRPr sz="900"/>
            </a:lvl4pPr>
            <a:lvl5pPr marL="1828519" indent="0">
              <a:buNone/>
              <a:defRPr sz="900"/>
            </a:lvl5pPr>
            <a:lvl6pPr marL="2285649" indent="0">
              <a:buNone/>
              <a:defRPr sz="900"/>
            </a:lvl6pPr>
            <a:lvl7pPr marL="2742780" indent="0">
              <a:buNone/>
              <a:defRPr sz="900"/>
            </a:lvl7pPr>
            <a:lvl8pPr marL="3199908" indent="0">
              <a:buNone/>
              <a:defRPr sz="900"/>
            </a:lvl8pPr>
            <a:lvl9pPr marL="36570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A9EA6-5750-4218-AFCE-CAD2A293789B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1/25/16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46367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30" indent="0">
              <a:buNone/>
              <a:defRPr sz="2800"/>
            </a:lvl2pPr>
            <a:lvl3pPr marL="914259" indent="0">
              <a:buNone/>
              <a:defRPr sz="2400"/>
            </a:lvl3pPr>
            <a:lvl4pPr marL="1371390" indent="0">
              <a:buNone/>
              <a:defRPr sz="2000"/>
            </a:lvl4pPr>
            <a:lvl5pPr marL="1828519" indent="0">
              <a:buNone/>
              <a:defRPr sz="2000"/>
            </a:lvl5pPr>
            <a:lvl6pPr marL="2285649" indent="0">
              <a:buNone/>
              <a:defRPr sz="2000"/>
            </a:lvl6pPr>
            <a:lvl7pPr marL="2742780" indent="0">
              <a:buNone/>
              <a:defRPr sz="2000"/>
            </a:lvl7pPr>
            <a:lvl8pPr marL="3199908" indent="0">
              <a:buNone/>
              <a:defRPr sz="2000"/>
            </a:lvl8pPr>
            <a:lvl9pPr marL="365703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30" indent="0">
              <a:buNone/>
              <a:defRPr sz="1200"/>
            </a:lvl2pPr>
            <a:lvl3pPr marL="914259" indent="0">
              <a:buNone/>
              <a:defRPr sz="1000"/>
            </a:lvl3pPr>
            <a:lvl4pPr marL="1371390" indent="0">
              <a:buNone/>
              <a:defRPr sz="900"/>
            </a:lvl4pPr>
            <a:lvl5pPr marL="1828519" indent="0">
              <a:buNone/>
              <a:defRPr sz="900"/>
            </a:lvl5pPr>
            <a:lvl6pPr marL="2285649" indent="0">
              <a:buNone/>
              <a:defRPr sz="900"/>
            </a:lvl6pPr>
            <a:lvl7pPr marL="2742780" indent="0">
              <a:buNone/>
              <a:defRPr sz="900"/>
            </a:lvl7pPr>
            <a:lvl8pPr marL="3199908" indent="0">
              <a:buNone/>
              <a:defRPr sz="900"/>
            </a:lvl8pPr>
            <a:lvl9pPr marL="36570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286E-D27A-4326-AFFC-D4EB7A11A92F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1/25/16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18536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25" tIns="45713" rIns="91425" bIns="45713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1425" tIns="45713" rIns="91425" bIns="4571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25" tIns="45713" rIns="91425" bIns="4571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259"/>
            <a:fld id="{3B7BA735-A1B3-4D4F-9421-DD10E19D94F6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259"/>
              <a:t>1/25/16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6356353"/>
            <a:ext cx="2895600" cy="365125"/>
          </a:xfrm>
          <a:prstGeom prst="rect">
            <a:avLst/>
          </a:prstGeom>
        </p:spPr>
        <p:txBody>
          <a:bodyPr vert="horz" lIns="91425" tIns="45713" rIns="91425" bIns="45713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259"/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25" tIns="45713" rIns="91425" bIns="45713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259"/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259"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84954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259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48" indent="-342848" algn="l" defTabSz="914259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36" indent="-285707" algn="l" defTabSz="914259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24" indent="-228564" algn="l" defTabSz="914259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54" indent="-228564" algn="l" defTabSz="914259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85" indent="-228564" algn="l" defTabSz="914259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15" indent="-228564" algn="l" defTabSz="91425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44" indent="-228564" algn="l" defTabSz="91425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75" indent="-228564" algn="l" defTabSz="91425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03" indent="-228564" algn="l" defTabSz="91425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0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59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0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19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49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80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08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39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29.xml"/><Relationship Id="rId4" Type="http://schemas.openxmlformats.org/officeDocument/2006/relationships/tags" Target="../tags/tag30.xml"/><Relationship Id="rId5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7" Type="http://schemas.openxmlformats.org/officeDocument/2006/relationships/image" Target="../media/image33.png"/><Relationship Id="rId1" Type="http://schemas.openxmlformats.org/officeDocument/2006/relationships/tags" Target="../tags/tag27.xml"/><Relationship Id="rId2" Type="http://schemas.openxmlformats.org/officeDocument/2006/relationships/tags" Target="../tags/tag2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4" Type="http://schemas.openxmlformats.org/officeDocument/2006/relationships/tags" Target="../tags/tag34.xml"/><Relationship Id="rId5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7" Type="http://schemas.openxmlformats.org/officeDocument/2006/relationships/image" Target="../media/image33.png"/><Relationship Id="rId1" Type="http://schemas.openxmlformats.org/officeDocument/2006/relationships/tags" Target="../tags/tag31.xml"/><Relationship Id="rId2" Type="http://schemas.openxmlformats.org/officeDocument/2006/relationships/tags" Target="../tags/tag3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35.jpeg"/><Relationship Id="rId5" Type="http://schemas.microsoft.com/office/2007/relationships/hdphoto" Target="../media/hdphoto2.wdp"/><Relationship Id="rId6" Type="http://schemas.openxmlformats.org/officeDocument/2006/relationships/image" Target="../media/image36.emf"/><Relationship Id="rId7" Type="http://schemas.openxmlformats.org/officeDocument/2006/relationships/image" Target="../media/image3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38.png"/><Relationship Id="rId5" Type="http://schemas.openxmlformats.org/officeDocument/2006/relationships/image" Target="../media/image39.emf"/><Relationship Id="rId6" Type="http://schemas.openxmlformats.org/officeDocument/2006/relationships/image" Target="../media/image40.emf"/><Relationship Id="rId7" Type="http://schemas.openxmlformats.org/officeDocument/2006/relationships/image" Target="../media/image41.emf"/><Relationship Id="rId1" Type="http://schemas.openxmlformats.org/officeDocument/2006/relationships/tags" Target="../tags/tag35.xml"/><Relationship Id="rId2" Type="http://schemas.openxmlformats.org/officeDocument/2006/relationships/tags" Target="../tags/tag3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emf"/><Relationship Id="rId7" Type="http://schemas.openxmlformats.org/officeDocument/2006/relationships/image" Target="../media/image5.emf"/><Relationship Id="rId8" Type="http://schemas.openxmlformats.org/officeDocument/2006/relationships/image" Target="../media/image6.emf"/><Relationship Id="rId1" Type="http://schemas.openxmlformats.org/officeDocument/2006/relationships/tags" Target="../tags/tag2.xml"/><Relationship Id="rId2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4" Type="http://schemas.openxmlformats.org/officeDocument/2006/relationships/tags" Target="../tags/tag7.xml"/><Relationship Id="rId5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10.png"/><Relationship Id="rId10" Type="http://schemas.openxmlformats.org/officeDocument/2006/relationships/image" Target="../media/image11.png"/><Relationship Id="rId1" Type="http://schemas.openxmlformats.org/officeDocument/2006/relationships/tags" Target="../tags/tag4.xml"/><Relationship Id="rId2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4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image" Target="../media/image14.emf"/><Relationship Id="rId8" Type="http://schemas.openxmlformats.org/officeDocument/2006/relationships/image" Target="../media/image15.png"/><Relationship Id="rId9" Type="http://schemas.openxmlformats.org/officeDocument/2006/relationships/image" Target="../media/image16.png"/><Relationship Id="rId10" Type="http://schemas.openxmlformats.org/officeDocument/2006/relationships/image" Target="../media/image17.png"/><Relationship Id="rId11" Type="http://schemas.openxmlformats.org/officeDocument/2006/relationships/image" Target="../media/image18.emf"/><Relationship Id="rId1" Type="http://schemas.openxmlformats.org/officeDocument/2006/relationships/tags" Target="../tags/tag8.xml"/><Relationship Id="rId2" Type="http://schemas.openxmlformats.org/officeDocument/2006/relationships/tags" Target="../tags/tag9.xml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2.png"/><Relationship Id="rId12" Type="http://schemas.openxmlformats.org/officeDocument/2006/relationships/image" Target="../media/image23.png"/><Relationship Id="rId13" Type="http://schemas.openxmlformats.org/officeDocument/2006/relationships/image" Target="../media/image24.png"/><Relationship Id="rId14" Type="http://schemas.openxmlformats.org/officeDocument/2006/relationships/image" Target="../media/image25.emf"/><Relationship Id="rId1" Type="http://schemas.openxmlformats.org/officeDocument/2006/relationships/tags" Target="../tags/tag11.xml"/><Relationship Id="rId2" Type="http://schemas.openxmlformats.org/officeDocument/2006/relationships/tags" Target="../tags/tag12.xml"/><Relationship Id="rId3" Type="http://schemas.openxmlformats.org/officeDocument/2006/relationships/tags" Target="../tags/tag13.xml"/><Relationship Id="rId4" Type="http://schemas.openxmlformats.org/officeDocument/2006/relationships/tags" Target="../tags/tag14.xml"/><Relationship Id="rId5" Type="http://schemas.openxmlformats.org/officeDocument/2006/relationships/tags" Target="../tags/tag15.xml"/><Relationship Id="rId6" Type="http://schemas.openxmlformats.org/officeDocument/2006/relationships/tags" Target="../tags/tag16.xml"/><Relationship Id="rId7" Type="http://schemas.openxmlformats.org/officeDocument/2006/relationships/slideLayout" Target="../slideLayouts/slideLayout2.xml"/><Relationship Id="rId8" Type="http://schemas.openxmlformats.org/officeDocument/2006/relationships/image" Target="../media/image19.png"/><Relationship Id="rId9" Type="http://schemas.openxmlformats.org/officeDocument/2006/relationships/image" Target="../media/image20.png"/><Relationship Id="rId10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9.png"/><Relationship Id="rId12" Type="http://schemas.openxmlformats.org/officeDocument/2006/relationships/image" Target="../media/image25.emf"/><Relationship Id="rId13" Type="http://schemas.openxmlformats.org/officeDocument/2006/relationships/image" Target="../media/image26.emf"/><Relationship Id="rId1" Type="http://schemas.openxmlformats.org/officeDocument/2006/relationships/tags" Target="../tags/tag17.xml"/><Relationship Id="rId2" Type="http://schemas.openxmlformats.org/officeDocument/2006/relationships/tags" Target="../tags/tag18.xml"/><Relationship Id="rId3" Type="http://schemas.openxmlformats.org/officeDocument/2006/relationships/tags" Target="../tags/tag19.xml"/><Relationship Id="rId4" Type="http://schemas.openxmlformats.org/officeDocument/2006/relationships/tags" Target="../tags/tag20.xml"/><Relationship Id="rId5" Type="http://schemas.openxmlformats.org/officeDocument/2006/relationships/tags" Target="../tags/tag21.xml"/><Relationship Id="rId6" Type="http://schemas.openxmlformats.org/officeDocument/2006/relationships/slideLayout" Target="../slideLayouts/slideLayout2.xml"/><Relationship Id="rId7" Type="http://schemas.openxmlformats.org/officeDocument/2006/relationships/image" Target="../media/image20.png"/><Relationship Id="rId8" Type="http://schemas.openxmlformats.org/officeDocument/2006/relationships/image" Target="../media/image22.png"/><Relationship Id="rId9" Type="http://schemas.openxmlformats.org/officeDocument/2006/relationships/image" Target="../media/image23.png"/><Relationship Id="rId10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4.png"/><Relationship Id="rId12" Type="http://schemas.openxmlformats.org/officeDocument/2006/relationships/image" Target="../media/image27.emf"/><Relationship Id="rId1" Type="http://schemas.openxmlformats.org/officeDocument/2006/relationships/tags" Target="../tags/tag22.xml"/><Relationship Id="rId2" Type="http://schemas.openxmlformats.org/officeDocument/2006/relationships/tags" Target="../tags/tag23.xml"/><Relationship Id="rId3" Type="http://schemas.openxmlformats.org/officeDocument/2006/relationships/tags" Target="../tags/tag24.xml"/><Relationship Id="rId4" Type="http://schemas.openxmlformats.org/officeDocument/2006/relationships/tags" Target="../tags/tag25.xml"/><Relationship Id="rId5" Type="http://schemas.openxmlformats.org/officeDocument/2006/relationships/tags" Target="../tags/tag26.xml"/><Relationship Id="rId6" Type="http://schemas.openxmlformats.org/officeDocument/2006/relationships/slideLayout" Target="../slideLayouts/slideLayout2.xml"/><Relationship Id="rId7" Type="http://schemas.openxmlformats.org/officeDocument/2006/relationships/image" Target="../media/image19.png"/><Relationship Id="rId8" Type="http://schemas.openxmlformats.org/officeDocument/2006/relationships/image" Target="../media/image20.png"/><Relationship Id="rId9" Type="http://schemas.openxmlformats.org/officeDocument/2006/relationships/image" Target="../media/image22.png"/><Relationship Id="rId10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120776"/>
            <a:ext cx="82296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Classification:</a:t>
            </a:r>
            <a:b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Naïve Bayes, MLE, MAP wrap-up</a:t>
            </a:r>
            <a:b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Logistic Regression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51961" y="3149605"/>
            <a:ext cx="4108817" cy="2554545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algn="ctr" defTabSz="914259"/>
            <a:r>
              <a:rPr lang="en-US" sz="2800" dirty="0">
                <a:solidFill>
                  <a:prstClr val="black"/>
                </a:solidFill>
                <a:latin typeface="Calibri"/>
              </a:rPr>
              <a:t>Aarti Singh</a:t>
            </a:r>
          </a:p>
          <a:p>
            <a:pPr algn="ctr" defTabSz="914259">
              <a:lnSpc>
                <a:spcPct val="150000"/>
              </a:lnSpc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Co-instructor: Barnabas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Poczos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algn="ctr" defTabSz="914259"/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algn="ctr" defTabSz="914259"/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algn="ctr"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Machine Learning 10-401</a:t>
            </a:r>
          </a:p>
          <a:p>
            <a:pPr algn="ctr"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Jan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26,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2016</a:t>
            </a:r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58674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1"/>
            <a:ext cx="9144000" cy="654986"/>
          </a:xfrm>
          <a:prstGeom prst="rect">
            <a:avLst/>
          </a:prstGeom>
          <a:noFill/>
        </p:spPr>
        <p:txBody>
          <a:bodyPr vert="horz" lIns="91425" tIns="45713" rIns="91425" bIns="45713" rtlCol="0">
            <a:spAutoFit/>
          </a:bodyPr>
          <a:lstStyle/>
          <a:p>
            <a:pPr defTabSz="914259"/>
            <a:r>
              <a:rPr lang="en-US">
                <a:solidFill>
                  <a:prstClr val="black"/>
                </a:solidFill>
                <a:latin typeface="Calibri"/>
              </a:rPr>
              <a:t>TexPoint fonts used in EMF. </a:t>
            </a:r>
          </a:p>
          <a:p>
            <a:pPr defTabSz="914259"/>
            <a:r>
              <a:rPr lang="en-US">
                <a:solidFill>
                  <a:prstClr val="black"/>
                </a:solidFill>
                <a:latin typeface="Calibri"/>
              </a:rPr>
              <a:t>Read the TexPoint manual before you delete this box.: </a:t>
            </a:r>
            <a:r>
              <a:rPr lang="en-US">
                <a:solidFill>
                  <a:prstClr val="black"/>
                </a:solidFill>
                <a:latin typeface="CMMI10"/>
              </a:rPr>
              <a:t>A</a:t>
            </a:r>
            <a:r>
              <a:rPr lang="en-US">
                <a:solidFill>
                  <a:prstClr val="black"/>
                </a:solidFill>
                <a:latin typeface="CMR10"/>
              </a:rPr>
              <a:t>A</a:t>
            </a:r>
            <a:r>
              <a:rPr lang="en-US">
                <a:solidFill>
                  <a:prstClr val="black"/>
                </a:solidFill>
                <a:latin typeface="CMMI7"/>
              </a:rPr>
              <a:t>A</a:t>
            </a:r>
            <a:r>
              <a:rPr lang="en-US">
                <a:solidFill>
                  <a:prstClr val="black"/>
                </a:solidFill>
                <a:latin typeface="CMSY7"/>
              </a:rPr>
              <a:t>A</a:t>
            </a:r>
            <a:r>
              <a:rPr lang="en-US">
                <a:solidFill>
                  <a:prstClr val="black"/>
                </a:solidFill>
                <a:latin typeface="CMSY10ORIG"/>
              </a:rPr>
              <a:t>A</a:t>
            </a:r>
            <a:r>
              <a:rPr lang="en-US">
                <a:solidFill>
                  <a:prstClr val="black"/>
                </a:solidFill>
                <a:latin typeface="CMR7"/>
              </a:rPr>
              <a:t>A</a:t>
            </a:r>
            <a:r>
              <a:rPr lang="en-US">
                <a:solidFill>
                  <a:prstClr val="black"/>
                </a:solidFill>
                <a:latin typeface="CMEX10"/>
              </a:rPr>
              <a:t>A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269310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Applications of Naïve Bayes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Text classification</a:t>
            </a: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Documents </a:t>
            </a:r>
            <a:r>
              <a:rPr lang="en-US" sz="240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2400" dirty="0" smtClean="0"/>
              <a:t> Topic</a:t>
            </a:r>
          </a:p>
          <a:p>
            <a:pPr marL="0" indent="0">
              <a:buNone/>
            </a:pPr>
            <a:r>
              <a:rPr lang="en-US" sz="2400" dirty="0" smtClean="0"/>
              <a:t>	Emails </a:t>
            </a:r>
            <a:r>
              <a:rPr lang="en-US" sz="240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2400" dirty="0" smtClean="0"/>
              <a:t> Spam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HW1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 smtClean="0"/>
              <a:t>Image classification</a:t>
            </a: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Hand-written characters  </a:t>
            </a:r>
            <a:r>
              <a:rPr lang="en-US" sz="200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2400" dirty="0" smtClean="0">
                <a:latin typeface="Wingdings"/>
                <a:ea typeface="Wingdings"/>
                <a:cs typeface="Wingdings"/>
                <a:sym typeface="Wingdings"/>
              </a:rPr>
              <a:t> </a:t>
            </a:r>
            <a:r>
              <a:rPr lang="en-US" sz="2400" dirty="0" smtClean="0">
                <a:latin typeface="Calibri"/>
                <a:ea typeface="Wingdings"/>
                <a:cs typeface="Calibri"/>
                <a:sym typeface="Wingdings"/>
              </a:rPr>
              <a:t>Digit, Letter</a:t>
            </a:r>
            <a:endParaRPr lang="en-US" sz="2400" dirty="0" smtClean="0">
              <a:latin typeface="Calibri"/>
              <a:cs typeface="Calibri"/>
            </a:endParaRP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Brain scans 	</a:t>
            </a:r>
            <a:r>
              <a:rPr lang="en-US" sz="2400" dirty="0" smtClean="0">
                <a:latin typeface="Wingdings"/>
                <a:ea typeface="Wingdings"/>
                <a:cs typeface="Wingdings"/>
                <a:sym typeface="Wingdings"/>
              </a:rPr>
              <a:t> </a:t>
            </a:r>
            <a:r>
              <a:rPr lang="en-US" sz="2400" dirty="0" smtClean="0"/>
              <a:t>words, objects person is reading/			         watching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68846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GNB for classifying </a:t>
            </a:r>
            <a:r>
              <a:rPr lang="en-US" dirty="0" smtClean="0"/>
              <a:t>word category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 Box 3"/>
          <p:cNvSpPr txBox="1">
            <a:spLocks noChangeAspect="1" noChangeArrowheads="1"/>
          </p:cNvSpPr>
          <p:nvPr/>
        </p:nvSpPr>
        <p:spPr bwMode="auto">
          <a:xfrm>
            <a:off x="762000" y="4038600"/>
            <a:ext cx="29718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259">
              <a:spcBef>
                <a:spcPct val="50000"/>
              </a:spcBef>
            </a:pPr>
            <a:r>
              <a:rPr lang="en-US" sz="2000" dirty="0">
                <a:solidFill>
                  <a:prstClr val="black"/>
                </a:solidFill>
                <a:latin typeface="Calibri"/>
              </a:rPr>
              <a:t>~1 mm resolution</a:t>
            </a:r>
          </a:p>
          <a:p>
            <a:pPr defTabSz="914259">
              <a:spcBef>
                <a:spcPct val="50000"/>
              </a:spcBef>
            </a:pPr>
            <a:r>
              <a:rPr lang="en-US" sz="2000" dirty="0">
                <a:solidFill>
                  <a:prstClr val="black"/>
                </a:solidFill>
                <a:latin typeface="Calibri"/>
              </a:rPr>
              <a:t>~2 images per sec.</a:t>
            </a:r>
          </a:p>
          <a:p>
            <a:pPr defTabSz="914259">
              <a:spcBef>
                <a:spcPct val="50000"/>
              </a:spcBef>
            </a:pPr>
            <a:r>
              <a:rPr lang="en-US" sz="2000" dirty="0">
                <a:solidFill>
                  <a:prstClr val="black"/>
                </a:solidFill>
                <a:latin typeface="Calibri"/>
              </a:rPr>
              <a:t>15,000 </a:t>
            </a:r>
            <a:r>
              <a:rPr lang="en-US" sz="2000" dirty="0" err="1">
                <a:solidFill>
                  <a:prstClr val="black"/>
                </a:solidFill>
                <a:latin typeface="Calibri"/>
              </a:rPr>
              <a:t>voxels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/image</a:t>
            </a:r>
          </a:p>
          <a:p>
            <a:pPr defTabSz="914259">
              <a:spcBef>
                <a:spcPct val="50000"/>
              </a:spcBef>
            </a:pPr>
            <a:r>
              <a:rPr lang="en-US" sz="2000" dirty="0">
                <a:solidFill>
                  <a:prstClr val="black"/>
                </a:solidFill>
                <a:latin typeface="Calibri"/>
              </a:rPr>
              <a:t>non-invasive, safe</a:t>
            </a:r>
          </a:p>
          <a:p>
            <a:pPr defTabSz="914259">
              <a:spcBef>
                <a:spcPct val="50000"/>
              </a:spcBef>
            </a:pPr>
            <a:r>
              <a:rPr lang="en-US" sz="2000" dirty="0">
                <a:solidFill>
                  <a:prstClr val="black"/>
                </a:solidFill>
                <a:latin typeface="Calibri"/>
              </a:rPr>
              <a:t>measures Blood Oxygen Level Dependent (BOLD) response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 r="44949"/>
          <a:stretch>
            <a:fillRect/>
          </a:stretch>
        </p:blipFill>
        <p:spPr bwMode="auto">
          <a:xfrm>
            <a:off x="4724400" y="1600200"/>
            <a:ext cx="4419600" cy="483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7239000" y="1157288"/>
            <a:ext cx="184591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259"/>
            <a:r>
              <a:rPr lang="en-US" dirty="0">
                <a:solidFill>
                  <a:prstClr val="black"/>
                </a:solidFill>
                <a:latin typeface="Calibri"/>
              </a:rPr>
              <a:t>[Mitchell et al.03]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 l="16072" t="9059" r="14285"/>
          <a:stretch>
            <a:fillRect/>
          </a:stretch>
        </p:blipFill>
        <p:spPr bwMode="auto">
          <a:xfrm>
            <a:off x="685800" y="1219200"/>
            <a:ext cx="2667000" cy="2611959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32018752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991600" cy="1143000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</a:rPr>
              <a:t>Gaussian Naïve </a:t>
            </a:r>
            <a:r>
              <a:rPr lang="en-US" sz="4000" b="1" dirty="0" err="1" smtClean="0">
                <a:solidFill>
                  <a:srgbClr val="C00000"/>
                </a:solidFill>
              </a:rPr>
              <a:t>Bayes</a:t>
            </a:r>
            <a:r>
              <a:rPr lang="en-US" sz="4000" b="1" dirty="0" smtClean="0">
                <a:solidFill>
                  <a:srgbClr val="C00000"/>
                </a:solidFill>
              </a:rPr>
              <a:t>: Learned </a:t>
            </a:r>
            <a:r>
              <a:rPr lang="en-US" sz="4000" b="1" dirty="0" smtClean="0">
                <a:solidFill>
                  <a:srgbClr val="C00000"/>
                </a:solidFill>
                <a:latin typeface="Symbol" pitchFamily="18" charset="2"/>
                <a:sym typeface="Symbol" pitchFamily="18" charset="2"/>
              </a:rPr>
              <a:t></a:t>
            </a:r>
            <a:r>
              <a:rPr lang="en-US" sz="4000" b="1" baseline="-25000" dirty="0" err="1" smtClean="0">
                <a:solidFill>
                  <a:srgbClr val="C00000"/>
                </a:solidFill>
                <a:sym typeface="Symbol" pitchFamily="18" charset="2"/>
              </a:rPr>
              <a:t>voxel,word</a:t>
            </a:r>
            <a:endParaRPr lang="en-US" sz="4000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 l="52090" t="30649" r="1616" b="21068"/>
          <a:stretch>
            <a:fillRect/>
          </a:stretch>
        </p:blipFill>
        <p:spPr bwMode="auto">
          <a:xfrm>
            <a:off x="762000" y="1524000"/>
            <a:ext cx="6502400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 l="50743" t="86322" r="39508" b="9337"/>
          <a:stretch>
            <a:fillRect/>
          </a:stretch>
        </p:blipFill>
        <p:spPr bwMode="auto">
          <a:xfrm>
            <a:off x="3886200" y="5181600"/>
            <a:ext cx="10271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7467600" y="2667000"/>
            <a:ext cx="1676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59"/>
            <a:r>
              <a:rPr lang="en-US" sz="2000" dirty="0">
                <a:solidFill>
                  <a:prstClr val="black"/>
                </a:solidFill>
                <a:latin typeface="Calibri"/>
              </a:rPr>
              <a:t>15,000 </a:t>
            </a:r>
            <a:r>
              <a:rPr lang="en-US" sz="2000" dirty="0" err="1">
                <a:solidFill>
                  <a:prstClr val="black"/>
                </a:solidFill>
                <a:latin typeface="Calibri"/>
              </a:rPr>
              <a:t>voxels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 </a:t>
            </a:r>
          </a:p>
          <a:p>
            <a:pPr defTabSz="914259"/>
            <a:r>
              <a:rPr lang="en-US" sz="2000" dirty="0">
                <a:solidFill>
                  <a:prstClr val="black"/>
                </a:solidFill>
                <a:latin typeface="Calibri"/>
              </a:rPr>
              <a:t>or features</a:t>
            </a:r>
          </a:p>
          <a:p>
            <a:pPr defTabSz="914259"/>
            <a:endParaRPr lang="en-US" sz="2000" dirty="0">
              <a:solidFill>
                <a:prstClr val="black"/>
              </a:solidFill>
              <a:latin typeface="Calibri"/>
            </a:endParaRPr>
          </a:p>
          <a:p>
            <a:pPr defTabSz="914259"/>
            <a:r>
              <a:rPr lang="en-US" sz="2000" dirty="0">
                <a:solidFill>
                  <a:prstClr val="black"/>
                </a:solidFill>
                <a:latin typeface="Calibri"/>
              </a:rPr>
              <a:t>10 training </a:t>
            </a:r>
          </a:p>
          <a:p>
            <a:pPr defTabSz="914259"/>
            <a:r>
              <a:rPr lang="en-US" sz="2000" dirty="0">
                <a:solidFill>
                  <a:prstClr val="black"/>
                </a:solidFill>
                <a:latin typeface="Calibri"/>
              </a:rPr>
              <a:t>examples or</a:t>
            </a:r>
          </a:p>
          <a:p>
            <a:pPr defTabSz="914259"/>
            <a:r>
              <a:rPr lang="en-US" sz="2000" dirty="0">
                <a:solidFill>
                  <a:prstClr val="black"/>
                </a:solidFill>
                <a:latin typeface="Calibri"/>
              </a:rPr>
              <a:t>subjects per</a:t>
            </a:r>
          </a:p>
          <a:p>
            <a:pPr defTabSz="914259"/>
            <a:r>
              <a:rPr lang="en-US" sz="2000" dirty="0">
                <a:solidFill>
                  <a:prstClr val="black"/>
                </a:solidFill>
                <a:latin typeface="Calibri"/>
              </a:rPr>
              <a:t>class (12 word categories)</a:t>
            </a: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7239000" y="1535668"/>
            <a:ext cx="184591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259"/>
            <a:r>
              <a:rPr lang="en-US" dirty="0">
                <a:solidFill>
                  <a:prstClr val="black"/>
                </a:solidFill>
                <a:latin typeface="Calibri"/>
              </a:rPr>
              <a:t>[Mitchell et al.03]</a:t>
            </a:r>
          </a:p>
        </p:txBody>
      </p:sp>
    </p:spTree>
    <p:extLst>
      <p:ext uri="{BB962C8B-B14F-4D97-AF65-F5344CB8AC3E}">
        <p14:creationId xmlns:p14="http://schemas.microsoft.com/office/powerpoint/2010/main" val="30556436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Learned Naïve </a:t>
            </a:r>
            <a:r>
              <a:rPr lang="en-US" b="1" dirty="0" err="1" smtClean="0">
                <a:solidFill>
                  <a:srgbClr val="C00000"/>
                </a:solidFill>
              </a:rPr>
              <a:t>Bayes</a:t>
            </a:r>
            <a:r>
              <a:rPr lang="en-US" b="1" dirty="0" smtClean="0">
                <a:solidFill>
                  <a:srgbClr val="C00000"/>
                </a:solidFill>
              </a:rPr>
              <a:t> Models – </a:t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sz="3600" b="1" dirty="0" smtClean="0">
                <a:solidFill>
                  <a:srgbClr val="C00000"/>
                </a:solidFill>
              </a:rPr>
              <a:t>Means for P(</a:t>
            </a:r>
            <a:r>
              <a:rPr lang="en-US" sz="3600" b="1" dirty="0" err="1" smtClean="0">
                <a:solidFill>
                  <a:srgbClr val="C00000"/>
                </a:solidFill>
              </a:rPr>
              <a:t>BrainActivity</a:t>
            </a:r>
            <a:r>
              <a:rPr lang="en-US" sz="3600" b="1" dirty="0" smtClean="0">
                <a:solidFill>
                  <a:srgbClr val="C00000"/>
                </a:solidFill>
              </a:rPr>
              <a:t> | </a:t>
            </a:r>
            <a:r>
              <a:rPr lang="en-US" sz="3600" b="1" dirty="0" err="1" smtClean="0">
                <a:solidFill>
                  <a:srgbClr val="C00000"/>
                </a:solidFill>
              </a:rPr>
              <a:t>WordCategory</a:t>
            </a:r>
            <a:r>
              <a:rPr lang="en-US" sz="3600" b="1" dirty="0" smtClean="0">
                <a:solidFill>
                  <a:srgbClr val="C00000"/>
                </a:solidFill>
              </a:rPr>
              <a:t>)</a:t>
            </a: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 l="63802" t="47153" r="25868" b="36113"/>
          <a:stretch>
            <a:fillRect/>
          </a:stretch>
        </p:blipFill>
        <p:spPr bwMode="auto">
          <a:xfrm>
            <a:off x="631825" y="2598738"/>
            <a:ext cx="3440113" cy="417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5257800" y="2130425"/>
            <a:ext cx="2759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259" eaLnBrk="0" hangingPunct="0">
              <a:spcBef>
                <a:spcPct val="50000"/>
              </a:spcBef>
            </a:pPr>
            <a:r>
              <a:rPr lang="en-US" sz="2800">
                <a:solidFill>
                  <a:prstClr val="black"/>
                </a:solidFill>
                <a:latin typeface="Calibri"/>
              </a:rPr>
              <a:t>Animal words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143000" y="2054225"/>
            <a:ext cx="2759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259" eaLnBrk="0" hangingPunct="0">
              <a:spcBef>
                <a:spcPct val="50000"/>
              </a:spcBef>
            </a:pPr>
            <a:r>
              <a:rPr lang="en-US" sz="2800">
                <a:solidFill>
                  <a:prstClr val="black"/>
                </a:solidFill>
                <a:latin typeface="Calibri"/>
              </a:rPr>
              <a:t>People words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371600" y="1570945"/>
            <a:ext cx="6324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259" eaLnBrk="0" hangingPunct="0">
              <a:spcBef>
                <a:spcPct val="50000"/>
              </a:spcBef>
            </a:pPr>
            <a:r>
              <a:rPr lang="en-US" sz="2800" dirty="0" err="1">
                <a:solidFill>
                  <a:prstClr val="black"/>
                </a:solidFill>
                <a:latin typeface="Calibri"/>
              </a:rPr>
              <a:t>Pairwise</a:t>
            </a:r>
            <a:r>
              <a:rPr lang="en-US" sz="2800" dirty="0">
                <a:solidFill>
                  <a:prstClr val="black"/>
                </a:solidFill>
                <a:latin typeface="Calibri"/>
              </a:rPr>
              <a:t> classification accuracy: 85%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2" cstate="print"/>
          <a:srcRect l="13820" t="46736" r="75711" b="36320"/>
          <a:stretch>
            <a:fillRect/>
          </a:stretch>
        </p:blipFill>
        <p:spPr bwMode="auto">
          <a:xfrm>
            <a:off x="4899025" y="2647950"/>
            <a:ext cx="3406775" cy="413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3" cstate="print"/>
          <a:srcRect l="50743" t="86322" r="39508" b="9337"/>
          <a:stretch>
            <a:fillRect/>
          </a:stretch>
        </p:blipFill>
        <p:spPr bwMode="auto">
          <a:xfrm>
            <a:off x="4057650" y="2101850"/>
            <a:ext cx="10271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7239000" y="1447800"/>
            <a:ext cx="184591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259"/>
            <a:r>
              <a:rPr lang="en-US" dirty="0">
                <a:solidFill>
                  <a:prstClr val="black"/>
                </a:solidFill>
                <a:latin typeface="Calibri"/>
              </a:rPr>
              <a:t>[Mitchell et al.03]</a:t>
            </a:r>
          </a:p>
        </p:txBody>
      </p:sp>
    </p:spTree>
    <p:extLst>
      <p:ext uri="{BB962C8B-B14F-4D97-AF65-F5344CB8AC3E}">
        <p14:creationId xmlns:p14="http://schemas.microsoft.com/office/powerpoint/2010/main" val="12112473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What you should know…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Optimal </a:t>
            </a:r>
            <a:r>
              <a:rPr lang="en-US" sz="2400" dirty="0"/>
              <a:t>decision using </a:t>
            </a:r>
            <a:r>
              <a:rPr lang="en-US" sz="2400" dirty="0" err="1"/>
              <a:t>Bayes</a:t>
            </a:r>
            <a:r>
              <a:rPr lang="en-US" sz="2400" dirty="0"/>
              <a:t> Classifier</a:t>
            </a:r>
          </a:p>
          <a:p>
            <a:r>
              <a:rPr lang="en-US" sz="2400" dirty="0"/>
              <a:t>Naïve </a:t>
            </a:r>
            <a:r>
              <a:rPr lang="en-US" sz="2400" dirty="0" err="1"/>
              <a:t>Bayes</a:t>
            </a:r>
            <a:r>
              <a:rPr lang="en-US" sz="2400" dirty="0"/>
              <a:t> classifier</a:t>
            </a:r>
          </a:p>
          <a:p>
            <a:pPr lvl="1"/>
            <a:r>
              <a:rPr lang="en-US" sz="2400" dirty="0"/>
              <a:t>What’s the assumption</a:t>
            </a:r>
          </a:p>
          <a:p>
            <a:pPr lvl="1"/>
            <a:r>
              <a:rPr lang="en-US" sz="2400" dirty="0"/>
              <a:t>Why we use it</a:t>
            </a:r>
          </a:p>
          <a:p>
            <a:pPr lvl="1"/>
            <a:r>
              <a:rPr lang="en-US" sz="2400" dirty="0"/>
              <a:t>How do we learn </a:t>
            </a:r>
            <a:r>
              <a:rPr lang="en-US" sz="2400" dirty="0" smtClean="0"/>
              <a:t>it (MLE, MAP)</a:t>
            </a:r>
            <a:endParaRPr lang="en-US" sz="2400" dirty="0"/>
          </a:p>
          <a:p>
            <a:pPr lvl="1"/>
            <a:r>
              <a:rPr lang="en-US" sz="2400" dirty="0"/>
              <a:t>Why is </a:t>
            </a:r>
            <a:r>
              <a:rPr lang="en-US" sz="2400" dirty="0" smtClean="0"/>
              <a:t>MAP </a:t>
            </a:r>
            <a:r>
              <a:rPr lang="en-US" sz="2400" dirty="0"/>
              <a:t>estimation </a:t>
            </a:r>
            <a:r>
              <a:rPr lang="en-US" sz="2400" dirty="0" smtClean="0"/>
              <a:t>important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93892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Decision Boundary of Bayes &amp; Naïve Bayes Classifiers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FFFFFF"/>
          </a:solidFill>
        </p:spPr>
        <p:txBody>
          <a:bodyPr>
            <a:normAutofit/>
          </a:bodyPr>
          <a:lstStyle/>
          <a:p>
            <a:r>
              <a:rPr lang="en-US" sz="2400" dirty="0" smtClean="0"/>
              <a:t>Binary classification with continuous features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decision boundary is set of points x: P(Y=1|X=x) = P(Y=0|X=x)</a:t>
            </a:r>
          </a:p>
          <a:p>
            <a:pPr marL="0" indent="0">
              <a:buNone/>
            </a:pPr>
            <a:endParaRPr lang="en-US" sz="1000" dirty="0"/>
          </a:p>
          <a:p>
            <a:pPr marL="0" indent="0">
              <a:buNone/>
            </a:pPr>
            <a:r>
              <a:rPr lang="en-US" sz="2400" dirty="0" smtClean="0"/>
              <a:t>If class conditional feature distribution P(X=</a:t>
            </a:r>
            <a:r>
              <a:rPr lang="en-US" sz="2400" dirty="0" err="1" smtClean="0"/>
              <a:t>x|Y</a:t>
            </a:r>
            <a:r>
              <a:rPr lang="en-US" sz="2400" dirty="0" smtClean="0"/>
              <a:t>=y) is 1-dim Gaussian N(μ,σ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pSp>
        <p:nvGrpSpPr>
          <p:cNvPr id="5" name="Group 302"/>
          <p:cNvGrpSpPr>
            <a:grpSpLocks/>
          </p:cNvGrpSpPr>
          <p:nvPr/>
        </p:nvGrpSpPr>
        <p:grpSpPr bwMode="auto">
          <a:xfrm>
            <a:off x="3087197" y="5500467"/>
            <a:ext cx="3276600" cy="152400"/>
            <a:chOff x="1872" y="2890"/>
            <a:chExt cx="2064" cy="4645236"/>
          </a:xfrm>
        </p:grpSpPr>
        <p:sp>
          <p:nvSpPr>
            <p:cNvPr id="6" name="Line 303"/>
            <p:cNvSpPr>
              <a:spLocks noChangeShapeType="1"/>
            </p:cNvSpPr>
            <p:nvPr/>
          </p:nvSpPr>
          <p:spPr bwMode="auto">
            <a:xfrm>
              <a:off x="1872" y="4648126"/>
              <a:ext cx="105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7" name="Line 304"/>
            <p:cNvSpPr>
              <a:spLocks noChangeShapeType="1"/>
            </p:cNvSpPr>
            <p:nvPr/>
          </p:nvSpPr>
          <p:spPr bwMode="auto">
            <a:xfrm>
              <a:off x="2928" y="4648126"/>
              <a:ext cx="1008" cy="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Line 305"/>
            <p:cNvSpPr>
              <a:spLocks noChangeShapeType="1"/>
            </p:cNvSpPr>
            <p:nvPr/>
          </p:nvSpPr>
          <p:spPr bwMode="auto">
            <a:xfrm>
              <a:off x="2928" y="2890"/>
              <a:ext cx="0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9" name="Freeform 309"/>
          <p:cNvSpPr>
            <a:spLocks/>
          </p:cNvSpPr>
          <p:nvPr/>
        </p:nvSpPr>
        <p:spPr bwMode="auto">
          <a:xfrm>
            <a:off x="3107835" y="3703494"/>
            <a:ext cx="2000250" cy="1809751"/>
          </a:xfrm>
          <a:custGeom>
            <a:avLst/>
            <a:gdLst/>
            <a:ahLst/>
            <a:cxnLst>
              <a:cxn ang="0">
                <a:pos x="0" y="1140"/>
              </a:cxn>
              <a:cxn ang="0">
                <a:pos x="177" y="1031"/>
              </a:cxn>
              <a:cxn ang="0">
                <a:pos x="354" y="633"/>
              </a:cxn>
              <a:cxn ang="0">
                <a:pos x="487" y="127"/>
              </a:cxn>
              <a:cxn ang="0">
                <a:pos x="619" y="18"/>
              </a:cxn>
              <a:cxn ang="0">
                <a:pos x="752" y="235"/>
              </a:cxn>
              <a:cxn ang="0">
                <a:pos x="978" y="764"/>
              </a:cxn>
              <a:cxn ang="0">
                <a:pos x="1260" y="1127"/>
              </a:cxn>
            </a:cxnLst>
            <a:rect l="0" t="0" r="r" b="b"/>
            <a:pathLst>
              <a:path w="1260" h="1140">
                <a:moveTo>
                  <a:pt x="0" y="1140"/>
                </a:moveTo>
                <a:cubicBezTo>
                  <a:pt x="59" y="1128"/>
                  <a:pt x="118" y="1116"/>
                  <a:pt x="177" y="1031"/>
                </a:cubicBezTo>
                <a:cubicBezTo>
                  <a:pt x="236" y="947"/>
                  <a:pt x="302" y="784"/>
                  <a:pt x="354" y="633"/>
                </a:cubicBezTo>
                <a:cubicBezTo>
                  <a:pt x="405" y="482"/>
                  <a:pt x="442" y="229"/>
                  <a:pt x="487" y="127"/>
                </a:cubicBezTo>
                <a:cubicBezTo>
                  <a:pt x="531" y="24"/>
                  <a:pt x="575" y="0"/>
                  <a:pt x="619" y="18"/>
                </a:cubicBezTo>
                <a:cubicBezTo>
                  <a:pt x="664" y="36"/>
                  <a:pt x="692" y="111"/>
                  <a:pt x="752" y="235"/>
                </a:cubicBezTo>
                <a:cubicBezTo>
                  <a:pt x="812" y="359"/>
                  <a:pt x="893" y="615"/>
                  <a:pt x="978" y="764"/>
                </a:cubicBezTo>
                <a:cubicBezTo>
                  <a:pt x="1063" y="913"/>
                  <a:pt x="1201" y="1052"/>
                  <a:pt x="1260" y="1127"/>
                </a:cubicBezTo>
              </a:path>
            </a:pathLst>
          </a:custGeom>
          <a:noFill/>
          <a:ln w="19050" cap="flat">
            <a:solidFill>
              <a:srgbClr val="FF0000"/>
            </a:solidFill>
            <a:prstDash val="solid"/>
            <a:round/>
            <a:headEnd/>
            <a:tailEnd/>
          </a:ln>
          <a:effectLst/>
        </p:spPr>
        <p:txBody>
          <a:bodyPr lIns="91425" tIns="45713" rIns="91425" bIns="45713"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Freeform 311"/>
          <p:cNvSpPr>
            <a:spLocks/>
          </p:cNvSpPr>
          <p:nvPr/>
        </p:nvSpPr>
        <p:spPr bwMode="auto">
          <a:xfrm>
            <a:off x="4506427" y="4130530"/>
            <a:ext cx="1878013" cy="1384300"/>
          </a:xfrm>
          <a:custGeom>
            <a:avLst/>
            <a:gdLst/>
            <a:ahLst/>
            <a:cxnLst>
              <a:cxn ang="0">
                <a:pos x="0" y="857"/>
              </a:cxn>
              <a:cxn ang="0">
                <a:pos x="288" y="456"/>
              </a:cxn>
              <a:cxn ang="0">
                <a:pos x="435" y="126"/>
              </a:cxn>
              <a:cxn ang="0">
                <a:pos x="560" y="1"/>
              </a:cxn>
              <a:cxn ang="0">
                <a:pos x="679" y="132"/>
              </a:cxn>
              <a:cxn ang="0">
                <a:pos x="962" y="727"/>
              </a:cxn>
              <a:cxn ang="0">
                <a:pos x="1183" y="872"/>
              </a:cxn>
            </a:cxnLst>
            <a:rect l="0" t="0" r="r" b="b"/>
            <a:pathLst>
              <a:path w="1183" h="872">
                <a:moveTo>
                  <a:pt x="0" y="857"/>
                </a:moveTo>
                <a:cubicBezTo>
                  <a:pt x="48" y="789"/>
                  <a:pt x="216" y="578"/>
                  <a:pt x="288" y="456"/>
                </a:cubicBezTo>
                <a:cubicBezTo>
                  <a:pt x="360" y="334"/>
                  <a:pt x="390" y="202"/>
                  <a:pt x="435" y="126"/>
                </a:cubicBezTo>
                <a:cubicBezTo>
                  <a:pt x="480" y="50"/>
                  <a:pt x="519" y="0"/>
                  <a:pt x="560" y="1"/>
                </a:cubicBezTo>
                <a:cubicBezTo>
                  <a:pt x="601" y="2"/>
                  <a:pt x="612" y="11"/>
                  <a:pt x="679" y="132"/>
                </a:cubicBezTo>
                <a:cubicBezTo>
                  <a:pt x="746" y="253"/>
                  <a:pt x="878" y="604"/>
                  <a:pt x="962" y="727"/>
                </a:cubicBezTo>
                <a:cubicBezTo>
                  <a:pt x="1046" y="850"/>
                  <a:pt x="1146" y="848"/>
                  <a:pt x="1183" y="872"/>
                </a:cubicBezTo>
              </a:path>
            </a:pathLst>
          </a:custGeom>
          <a:noFill/>
          <a:ln w="19050" cap="flat">
            <a:solidFill>
              <a:srgbClr val="00B050"/>
            </a:solidFill>
            <a:prstDash val="solid"/>
            <a:round/>
            <a:headEnd/>
            <a:tailEnd/>
          </a:ln>
          <a:effectLst/>
        </p:spPr>
        <p:txBody>
          <a:bodyPr lIns="91425" tIns="45713" rIns="91425" bIns="45713"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1" name="Picture 10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1764214" y="3976472"/>
            <a:ext cx="1817186" cy="238321"/>
          </a:xfrm>
          <a:prstGeom prst="rect">
            <a:avLst/>
          </a:prstGeom>
          <a:noFill/>
          <a:ln/>
          <a:effectLst/>
        </p:spPr>
      </p:pic>
      <p:sp>
        <p:nvSpPr>
          <p:cNvPr id="12" name="Rectangle 11"/>
          <p:cNvSpPr/>
          <p:nvPr/>
        </p:nvSpPr>
        <p:spPr bwMode="auto">
          <a:xfrm>
            <a:off x="3320873" y="3965583"/>
            <a:ext cx="1524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" name="Oval 314"/>
          <p:cNvSpPr>
            <a:spLocks noChangeArrowheads="1"/>
          </p:cNvSpPr>
          <p:nvPr/>
        </p:nvSpPr>
        <p:spPr bwMode="auto">
          <a:xfrm>
            <a:off x="3364415" y="4052667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none" lIns="91425" tIns="45713" rIns="91425" bIns="45713" anchor="ctr"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Line 305"/>
          <p:cNvSpPr>
            <a:spLocks noChangeShapeType="1"/>
          </p:cNvSpPr>
          <p:nvPr/>
        </p:nvSpPr>
        <p:spPr bwMode="auto">
          <a:xfrm>
            <a:off x="4768670" y="5576668"/>
            <a:ext cx="0" cy="152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lIns="91425" tIns="45713" rIns="91425" bIns="45713"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5" name="Picture 14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6717214" y="4052672"/>
            <a:ext cx="1817186" cy="238321"/>
          </a:xfrm>
          <a:prstGeom prst="rect">
            <a:avLst/>
          </a:prstGeom>
          <a:noFill/>
          <a:ln/>
          <a:effectLst/>
        </p:spPr>
      </p:pic>
      <p:cxnSp>
        <p:nvCxnSpPr>
          <p:cNvPr id="17" name="Elbow Connector 16"/>
          <p:cNvCxnSpPr>
            <a:stCxn id="14" idx="0"/>
          </p:cNvCxnSpPr>
          <p:nvPr/>
        </p:nvCxnSpPr>
        <p:spPr>
          <a:xfrm rot="16200000" flipH="1">
            <a:off x="4882901" y="5462436"/>
            <a:ext cx="315096" cy="543559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410200" y="5695821"/>
            <a:ext cx="2362200" cy="400110"/>
          </a:xfrm>
          <a:prstGeom prst="rect">
            <a:avLst/>
          </a:prstGeom>
          <a:noFill/>
        </p:spPr>
        <p:txBody>
          <a:bodyPr wrap="square" lIns="91425" tIns="45713" rIns="91425" bIns="45713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latin typeface="Calibri"/>
              </a:rPr>
              <a:t>Decision Boundary</a:t>
            </a:r>
          </a:p>
        </p:txBody>
      </p:sp>
      <p:pic>
        <p:nvPicPr>
          <p:cNvPr id="19" name="Picture 18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685805" y="3964754"/>
            <a:ext cx="1051035" cy="224835"/>
          </a:xfrm>
          <a:prstGeom prst="rect">
            <a:avLst/>
          </a:prstGeom>
          <a:noFill/>
          <a:ln/>
          <a:effectLst/>
        </p:spPr>
      </p:pic>
      <p:sp>
        <p:nvSpPr>
          <p:cNvPr id="20" name="Rectangle 19"/>
          <p:cNvSpPr/>
          <p:nvPr/>
        </p:nvSpPr>
        <p:spPr bwMode="auto">
          <a:xfrm>
            <a:off x="1491343" y="3964750"/>
            <a:ext cx="1524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1" name="Oval 314"/>
          <p:cNvSpPr>
            <a:spLocks noChangeArrowheads="1"/>
          </p:cNvSpPr>
          <p:nvPr/>
        </p:nvSpPr>
        <p:spPr bwMode="auto">
          <a:xfrm>
            <a:off x="1534884" y="4051835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none" lIns="91425" tIns="45713" rIns="91425" bIns="45713" anchor="ctr"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22" name="Picture 21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5617035" y="4062723"/>
            <a:ext cx="1051035" cy="224835"/>
          </a:xfrm>
          <a:prstGeom prst="rect">
            <a:avLst/>
          </a:prstGeom>
          <a:noFill/>
          <a:ln/>
          <a:effectLst/>
        </p:spPr>
      </p:pic>
      <p:sp>
        <p:nvSpPr>
          <p:cNvPr id="23" name="Rectangle 22"/>
          <p:cNvSpPr/>
          <p:nvPr/>
        </p:nvSpPr>
        <p:spPr bwMode="auto">
          <a:xfrm>
            <a:off x="6400800" y="4062719"/>
            <a:ext cx="1524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8284756" y="4055553"/>
            <a:ext cx="1524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4" name="Oval 319"/>
          <p:cNvSpPr>
            <a:spLocks noChangeArrowheads="1"/>
          </p:cNvSpPr>
          <p:nvPr/>
        </p:nvSpPr>
        <p:spPr bwMode="auto">
          <a:xfrm>
            <a:off x="6470602" y="4149430"/>
            <a:ext cx="76200" cy="76200"/>
          </a:xfrm>
          <a:prstGeom prst="ellipse">
            <a:avLst/>
          </a:prstGeom>
          <a:solidFill>
            <a:srgbClr val="339966"/>
          </a:solidFill>
          <a:ln w="9525">
            <a:noFill/>
            <a:round/>
            <a:headEnd/>
            <a:tailEnd/>
          </a:ln>
          <a:effectLst/>
        </p:spPr>
        <p:txBody>
          <a:bodyPr wrap="none" lIns="91425" tIns="45713" rIns="91425" bIns="45713" anchor="ctr"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Oval 319"/>
          <p:cNvSpPr>
            <a:spLocks noChangeArrowheads="1"/>
          </p:cNvSpPr>
          <p:nvPr/>
        </p:nvSpPr>
        <p:spPr bwMode="auto">
          <a:xfrm>
            <a:off x="8354558" y="4117606"/>
            <a:ext cx="76200" cy="76200"/>
          </a:xfrm>
          <a:prstGeom prst="ellipse">
            <a:avLst/>
          </a:prstGeom>
          <a:solidFill>
            <a:srgbClr val="339966"/>
          </a:solidFill>
          <a:ln w="9525">
            <a:noFill/>
            <a:round/>
            <a:headEnd/>
            <a:tailEnd/>
          </a:ln>
          <a:effectLst/>
        </p:spPr>
        <p:txBody>
          <a:bodyPr wrap="none" lIns="91425" tIns="45713" rIns="91425" bIns="45713" anchor="ctr"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67165" y="6065691"/>
            <a:ext cx="7400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  <a:latin typeface="Calibri"/>
              </a:rPr>
              <a:t>What other decision boundaries are possible in 1-dim be?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32005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 animBg="1"/>
      <p:bldP spid="13" grpId="0" animBg="1"/>
      <p:bldP spid="14" grpId="0" animBg="1"/>
      <p:bldP spid="18" grpId="0"/>
      <p:bldP spid="20" grpId="0" animBg="1"/>
      <p:bldP spid="21" grpId="0" animBg="1"/>
      <p:bldP spid="23" grpId="0" animBg="1"/>
      <p:bldP spid="25" grpId="0" animBg="1"/>
      <p:bldP spid="24" grpId="0" animBg="1"/>
      <p:bldP spid="16" grpId="0" animBg="1"/>
      <p:bldP spid="2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Decision Boundary of Bayes &amp; Naïve Bayes Classifiers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FFFFFF"/>
          </a:solidFill>
        </p:spPr>
        <p:txBody>
          <a:bodyPr>
            <a:normAutofit/>
          </a:bodyPr>
          <a:lstStyle/>
          <a:p>
            <a:r>
              <a:rPr lang="en-US" sz="2400" dirty="0" smtClean="0"/>
              <a:t>Binary classification with continuous features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decision boundary is set of points x: P(Y=1|X=x) = P(Y=0|X=x)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pSp>
        <p:nvGrpSpPr>
          <p:cNvPr id="5" name="Group 302"/>
          <p:cNvGrpSpPr>
            <a:grpSpLocks/>
          </p:cNvGrpSpPr>
          <p:nvPr/>
        </p:nvGrpSpPr>
        <p:grpSpPr bwMode="auto">
          <a:xfrm>
            <a:off x="3087197" y="5500467"/>
            <a:ext cx="2708275" cy="152400"/>
            <a:chOff x="1872" y="2890"/>
            <a:chExt cx="1706" cy="4645236"/>
          </a:xfrm>
        </p:grpSpPr>
        <p:sp>
          <p:nvSpPr>
            <p:cNvPr id="6" name="Line 303"/>
            <p:cNvSpPr>
              <a:spLocks noChangeShapeType="1"/>
            </p:cNvSpPr>
            <p:nvPr/>
          </p:nvSpPr>
          <p:spPr bwMode="auto">
            <a:xfrm>
              <a:off x="1872" y="4648126"/>
              <a:ext cx="105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7" name="Line 304"/>
            <p:cNvSpPr>
              <a:spLocks noChangeShapeType="1"/>
            </p:cNvSpPr>
            <p:nvPr/>
          </p:nvSpPr>
          <p:spPr bwMode="auto">
            <a:xfrm>
              <a:off x="2928" y="4648126"/>
              <a:ext cx="650" cy="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Line 305"/>
            <p:cNvSpPr>
              <a:spLocks noChangeShapeType="1"/>
            </p:cNvSpPr>
            <p:nvPr/>
          </p:nvSpPr>
          <p:spPr bwMode="auto">
            <a:xfrm>
              <a:off x="2928" y="2890"/>
              <a:ext cx="0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9" name="Freeform 309"/>
          <p:cNvSpPr>
            <a:spLocks/>
          </p:cNvSpPr>
          <p:nvPr/>
        </p:nvSpPr>
        <p:spPr bwMode="auto">
          <a:xfrm>
            <a:off x="3107835" y="3703494"/>
            <a:ext cx="2000250" cy="1809751"/>
          </a:xfrm>
          <a:custGeom>
            <a:avLst/>
            <a:gdLst/>
            <a:ahLst/>
            <a:cxnLst>
              <a:cxn ang="0">
                <a:pos x="0" y="1140"/>
              </a:cxn>
              <a:cxn ang="0">
                <a:pos x="177" y="1031"/>
              </a:cxn>
              <a:cxn ang="0">
                <a:pos x="354" y="633"/>
              </a:cxn>
              <a:cxn ang="0">
                <a:pos x="487" y="127"/>
              </a:cxn>
              <a:cxn ang="0">
                <a:pos x="619" y="18"/>
              </a:cxn>
              <a:cxn ang="0">
                <a:pos x="752" y="235"/>
              </a:cxn>
              <a:cxn ang="0">
                <a:pos x="978" y="764"/>
              </a:cxn>
              <a:cxn ang="0">
                <a:pos x="1260" y="1127"/>
              </a:cxn>
            </a:cxnLst>
            <a:rect l="0" t="0" r="r" b="b"/>
            <a:pathLst>
              <a:path w="1260" h="1140">
                <a:moveTo>
                  <a:pt x="0" y="1140"/>
                </a:moveTo>
                <a:cubicBezTo>
                  <a:pt x="59" y="1128"/>
                  <a:pt x="118" y="1116"/>
                  <a:pt x="177" y="1031"/>
                </a:cubicBezTo>
                <a:cubicBezTo>
                  <a:pt x="236" y="947"/>
                  <a:pt x="302" y="784"/>
                  <a:pt x="354" y="633"/>
                </a:cubicBezTo>
                <a:cubicBezTo>
                  <a:pt x="405" y="482"/>
                  <a:pt x="442" y="229"/>
                  <a:pt x="487" y="127"/>
                </a:cubicBezTo>
                <a:cubicBezTo>
                  <a:pt x="531" y="24"/>
                  <a:pt x="575" y="0"/>
                  <a:pt x="619" y="18"/>
                </a:cubicBezTo>
                <a:cubicBezTo>
                  <a:pt x="664" y="36"/>
                  <a:pt x="692" y="111"/>
                  <a:pt x="752" y="235"/>
                </a:cubicBezTo>
                <a:cubicBezTo>
                  <a:pt x="812" y="359"/>
                  <a:pt x="893" y="615"/>
                  <a:pt x="978" y="764"/>
                </a:cubicBezTo>
                <a:cubicBezTo>
                  <a:pt x="1063" y="913"/>
                  <a:pt x="1201" y="1052"/>
                  <a:pt x="1260" y="1127"/>
                </a:cubicBezTo>
              </a:path>
            </a:pathLst>
          </a:custGeom>
          <a:noFill/>
          <a:ln w="19050" cap="flat">
            <a:solidFill>
              <a:srgbClr val="FF0000"/>
            </a:solidFill>
            <a:prstDash val="solid"/>
            <a:round/>
            <a:headEnd/>
            <a:tailEnd/>
          </a:ln>
          <a:effectLst/>
        </p:spPr>
        <p:txBody>
          <a:bodyPr lIns="91425" tIns="45713" rIns="91425" bIns="45713"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1" name="Picture 10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1764214" y="3976472"/>
            <a:ext cx="1817186" cy="238321"/>
          </a:xfrm>
          <a:prstGeom prst="rect">
            <a:avLst/>
          </a:prstGeom>
          <a:noFill/>
          <a:ln/>
          <a:effectLst/>
        </p:spPr>
      </p:pic>
      <p:sp>
        <p:nvSpPr>
          <p:cNvPr id="12" name="Rectangle 11"/>
          <p:cNvSpPr/>
          <p:nvPr/>
        </p:nvSpPr>
        <p:spPr bwMode="auto">
          <a:xfrm>
            <a:off x="3320873" y="3965583"/>
            <a:ext cx="1524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" name="Oval 314"/>
          <p:cNvSpPr>
            <a:spLocks noChangeArrowheads="1"/>
          </p:cNvSpPr>
          <p:nvPr/>
        </p:nvSpPr>
        <p:spPr bwMode="auto">
          <a:xfrm>
            <a:off x="3364415" y="4052667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none" lIns="91425" tIns="45713" rIns="91425" bIns="45713" anchor="ctr"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Line 305"/>
          <p:cNvSpPr>
            <a:spLocks noChangeShapeType="1"/>
          </p:cNvSpPr>
          <p:nvPr/>
        </p:nvSpPr>
        <p:spPr bwMode="auto">
          <a:xfrm>
            <a:off x="4768670" y="5576668"/>
            <a:ext cx="0" cy="152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lIns="91425" tIns="45713" rIns="91425" bIns="45713"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5" name="Picture 14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6717214" y="4052672"/>
            <a:ext cx="1817186" cy="238321"/>
          </a:xfrm>
          <a:prstGeom prst="rect">
            <a:avLst/>
          </a:prstGeom>
          <a:noFill/>
          <a:ln/>
          <a:effectLst/>
        </p:spPr>
      </p:pic>
      <p:cxnSp>
        <p:nvCxnSpPr>
          <p:cNvPr id="17" name="Elbow Connector 16"/>
          <p:cNvCxnSpPr/>
          <p:nvPr/>
        </p:nvCxnSpPr>
        <p:spPr>
          <a:xfrm>
            <a:off x="4778829" y="5804434"/>
            <a:ext cx="533400" cy="457200"/>
          </a:xfrm>
          <a:prstGeom prst="bentConnector3">
            <a:avLst>
              <a:gd name="adj1" fmla="val -102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410200" y="6065691"/>
            <a:ext cx="2362200" cy="400110"/>
          </a:xfrm>
          <a:prstGeom prst="rect">
            <a:avLst/>
          </a:prstGeom>
          <a:noFill/>
        </p:spPr>
        <p:txBody>
          <a:bodyPr wrap="square" lIns="91425" tIns="45713" rIns="91425" bIns="45713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latin typeface="Calibri"/>
              </a:rPr>
              <a:t>Decision Boundary</a:t>
            </a:r>
          </a:p>
        </p:txBody>
      </p:sp>
      <p:pic>
        <p:nvPicPr>
          <p:cNvPr id="19" name="Picture 18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685805" y="3964754"/>
            <a:ext cx="1051035" cy="224835"/>
          </a:xfrm>
          <a:prstGeom prst="rect">
            <a:avLst/>
          </a:prstGeom>
          <a:noFill/>
          <a:ln/>
          <a:effectLst/>
        </p:spPr>
      </p:pic>
      <p:sp>
        <p:nvSpPr>
          <p:cNvPr id="20" name="Rectangle 19"/>
          <p:cNvSpPr/>
          <p:nvPr/>
        </p:nvSpPr>
        <p:spPr bwMode="auto">
          <a:xfrm>
            <a:off x="1491343" y="3964750"/>
            <a:ext cx="1524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1" name="Oval 314"/>
          <p:cNvSpPr>
            <a:spLocks noChangeArrowheads="1"/>
          </p:cNvSpPr>
          <p:nvPr/>
        </p:nvSpPr>
        <p:spPr bwMode="auto">
          <a:xfrm>
            <a:off x="1534884" y="4051835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none" lIns="91425" tIns="45713" rIns="91425" bIns="45713" anchor="ctr"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22" name="Picture 21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5617035" y="4062723"/>
            <a:ext cx="1051035" cy="224835"/>
          </a:xfrm>
          <a:prstGeom prst="rect">
            <a:avLst/>
          </a:prstGeom>
          <a:noFill/>
          <a:ln/>
          <a:effectLst/>
        </p:spPr>
      </p:pic>
      <p:sp>
        <p:nvSpPr>
          <p:cNvPr id="23" name="Rectangle 22"/>
          <p:cNvSpPr/>
          <p:nvPr/>
        </p:nvSpPr>
        <p:spPr bwMode="auto">
          <a:xfrm>
            <a:off x="6400800" y="4062719"/>
            <a:ext cx="1524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8284756" y="4055553"/>
            <a:ext cx="1524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4" name="Oval 319"/>
          <p:cNvSpPr>
            <a:spLocks noChangeArrowheads="1"/>
          </p:cNvSpPr>
          <p:nvPr/>
        </p:nvSpPr>
        <p:spPr bwMode="auto">
          <a:xfrm>
            <a:off x="6470602" y="4149430"/>
            <a:ext cx="76200" cy="76200"/>
          </a:xfrm>
          <a:prstGeom prst="ellipse">
            <a:avLst/>
          </a:prstGeom>
          <a:solidFill>
            <a:srgbClr val="339966"/>
          </a:solidFill>
          <a:ln w="9525">
            <a:noFill/>
            <a:round/>
            <a:headEnd/>
            <a:tailEnd/>
          </a:ln>
          <a:effectLst/>
        </p:spPr>
        <p:txBody>
          <a:bodyPr wrap="none" lIns="91425" tIns="45713" rIns="91425" bIns="45713" anchor="ctr"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Oval 319"/>
          <p:cNvSpPr>
            <a:spLocks noChangeArrowheads="1"/>
          </p:cNvSpPr>
          <p:nvPr/>
        </p:nvSpPr>
        <p:spPr bwMode="auto">
          <a:xfrm>
            <a:off x="8354558" y="4117606"/>
            <a:ext cx="76200" cy="76200"/>
          </a:xfrm>
          <a:prstGeom prst="ellipse">
            <a:avLst/>
          </a:prstGeom>
          <a:solidFill>
            <a:srgbClr val="339966"/>
          </a:solidFill>
          <a:ln w="9525">
            <a:noFill/>
            <a:round/>
            <a:headEnd/>
            <a:tailEnd/>
          </a:ln>
          <a:effectLst/>
        </p:spPr>
        <p:txBody>
          <a:bodyPr wrap="none" lIns="91425" tIns="45713" rIns="91425" bIns="45713" anchor="ctr"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" name="Freeform 32"/>
          <p:cNvSpPr/>
          <p:nvPr/>
        </p:nvSpPr>
        <p:spPr>
          <a:xfrm>
            <a:off x="2638546" y="4364158"/>
            <a:ext cx="3156398" cy="1072926"/>
          </a:xfrm>
          <a:custGeom>
            <a:avLst/>
            <a:gdLst>
              <a:gd name="connsiteX0" fmla="*/ 3920838 w 3920838"/>
              <a:gd name="connsiteY0" fmla="*/ 999648 h 1291285"/>
              <a:gd name="connsiteX1" fmla="*/ 3242706 w 3920838"/>
              <a:gd name="connsiteY1" fmla="*/ 1000 h 1291285"/>
              <a:gd name="connsiteX2" fmla="*/ 2330309 w 3920838"/>
              <a:gd name="connsiteY2" fmla="*/ 1159925 h 1291285"/>
              <a:gd name="connsiteX3" fmla="*/ 1479561 w 3920838"/>
              <a:gd name="connsiteY3" fmla="*/ 1159925 h 1291285"/>
              <a:gd name="connsiteX4" fmla="*/ 789099 w 3920838"/>
              <a:gd name="connsiteY4" fmla="*/ 222922 h 1291285"/>
              <a:gd name="connsiteX5" fmla="*/ 0 w 3920838"/>
              <a:gd name="connsiteY5" fmla="*/ 1147596 h 1291285"/>
              <a:gd name="connsiteX0" fmla="*/ 3920838 w 3920838"/>
              <a:gd name="connsiteY0" fmla="*/ 999648 h 1257182"/>
              <a:gd name="connsiteX1" fmla="*/ 3242706 w 3920838"/>
              <a:gd name="connsiteY1" fmla="*/ 1000 h 1257182"/>
              <a:gd name="connsiteX2" fmla="*/ 2330309 w 3920838"/>
              <a:gd name="connsiteY2" fmla="*/ 1159925 h 1257182"/>
              <a:gd name="connsiteX3" fmla="*/ 1720843 w 3920838"/>
              <a:gd name="connsiteY3" fmla="*/ 1085951 h 1257182"/>
              <a:gd name="connsiteX4" fmla="*/ 789099 w 3920838"/>
              <a:gd name="connsiteY4" fmla="*/ 222922 h 1257182"/>
              <a:gd name="connsiteX5" fmla="*/ 0 w 3920838"/>
              <a:gd name="connsiteY5" fmla="*/ 1147596 h 1257182"/>
              <a:gd name="connsiteX0" fmla="*/ 3920838 w 3920838"/>
              <a:gd name="connsiteY0" fmla="*/ 802958 h 1046134"/>
              <a:gd name="connsiteX1" fmla="*/ 3152225 w 3920838"/>
              <a:gd name="connsiteY1" fmla="*/ 1574 h 1046134"/>
              <a:gd name="connsiteX2" fmla="*/ 2330309 w 3920838"/>
              <a:gd name="connsiteY2" fmla="*/ 963235 h 1046134"/>
              <a:gd name="connsiteX3" fmla="*/ 1720843 w 3920838"/>
              <a:gd name="connsiteY3" fmla="*/ 889261 h 1046134"/>
              <a:gd name="connsiteX4" fmla="*/ 789099 w 3920838"/>
              <a:gd name="connsiteY4" fmla="*/ 26232 h 1046134"/>
              <a:gd name="connsiteX5" fmla="*/ 0 w 3920838"/>
              <a:gd name="connsiteY5" fmla="*/ 950906 h 1046134"/>
              <a:gd name="connsiteX0" fmla="*/ 4041479 w 4041479"/>
              <a:gd name="connsiteY0" fmla="*/ 790924 h 1046429"/>
              <a:gd name="connsiteX1" fmla="*/ 3152225 w 4041479"/>
              <a:gd name="connsiteY1" fmla="*/ 1869 h 1046429"/>
              <a:gd name="connsiteX2" fmla="*/ 2330309 w 4041479"/>
              <a:gd name="connsiteY2" fmla="*/ 963530 h 1046429"/>
              <a:gd name="connsiteX3" fmla="*/ 1720843 w 4041479"/>
              <a:gd name="connsiteY3" fmla="*/ 889556 h 1046429"/>
              <a:gd name="connsiteX4" fmla="*/ 789099 w 4041479"/>
              <a:gd name="connsiteY4" fmla="*/ 26527 h 1046429"/>
              <a:gd name="connsiteX5" fmla="*/ 0 w 4041479"/>
              <a:gd name="connsiteY5" fmla="*/ 951201 h 1046429"/>
              <a:gd name="connsiteX0" fmla="*/ 3739877 w 3739877"/>
              <a:gd name="connsiteY0" fmla="*/ 875757 h 1044959"/>
              <a:gd name="connsiteX1" fmla="*/ 3152225 w 3739877"/>
              <a:gd name="connsiteY1" fmla="*/ 399 h 1044959"/>
              <a:gd name="connsiteX2" fmla="*/ 2330309 w 3739877"/>
              <a:gd name="connsiteY2" fmla="*/ 962060 h 1044959"/>
              <a:gd name="connsiteX3" fmla="*/ 1720843 w 3739877"/>
              <a:gd name="connsiteY3" fmla="*/ 888086 h 1044959"/>
              <a:gd name="connsiteX4" fmla="*/ 789099 w 3739877"/>
              <a:gd name="connsiteY4" fmla="*/ 25057 h 1044959"/>
              <a:gd name="connsiteX5" fmla="*/ 0 w 3739877"/>
              <a:gd name="connsiteY5" fmla="*/ 949731 h 1044959"/>
              <a:gd name="connsiteX0" fmla="*/ 3860518 w 3860518"/>
              <a:gd name="connsiteY0" fmla="*/ 1072926 h 1072926"/>
              <a:gd name="connsiteX1" fmla="*/ 3152225 w 3860518"/>
              <a:gd name="connsiteY1" fmla="*/ 304 h 1072926"/>
              <a:gd name="connsiteX2" fmla="*/ 2330309 w 3860518"/>
              <a:gd name="connsiteY2" fmla="*/ 961965 h 1072926"/>
              <a:gd name="connsiteX3" fmla="*/ 1720843 w 3860518"/>
              <a:gd name="connsiteY3" fmla="*/ 887991 h 1072926"/>
              <a:gd name="connsiteX4" fmla="*/ 789099 w 3860518"/>
              <a:gd name="connsiteY4" fmla="*/ 24962 h 1072926"/>
              <a:gd name="connsiteX5" fmla="*/ 0 w 3860518"/>
              <a:gd name="connsiteY5" fmla="*/ 949636 h 1072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60518" h="1072926">
                <a:moveTo>
                  <a:pt x="3860518" y="1072926"/>
                </a:moveTo>
                <a:cubicBezTo>
                  <a:pt x="3653996" y="560245"/>
                  <a:pt x="3407260" y="18797"/>
                  <a:pt x="3152225" y="304"/>
                </a:cubicBezTo>
                <a:cubicBezTo>
                  <a:pt x="2897190" y="-18189"/>
                  <a:pt x="2568873" y="814017"/>
                  <a:pt x="2330309" y="961965"/>
                </a:cubicBezTo>
                <a:cubicBezTo>
                  <a:pt x="2091745" y="1109913"/>
                  <a:pt x="1977711" y="1044158"/>
                  <a:pt x="1720843" y="887991"/>
                </a:cubicBezTo>
                <a:cubicBezTo>
                  <a:pt x="1463975" y="731824"/>
                  <a:pt x="1075906" y="14688"/>
                  <a:pt x="789099" y="24962"/>
                </a:cubicBezTo>
                <a:cubicBezTo>
                  <a:pt x="502292" y="35236"/>
                  <a:pt x="207550" y="719495"/>
                  <a:pt x="0" y="949636"/>
                </a:cubicBezTo>
              </a:path>
            </a:pathLst>
          </a:custGeom>
          <a:ln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" name="Line 305"/>
          <p:cNvSpPr>
            <a:spLocks noChangeShapeType="1"/>
          </p:cNvSpPr>
          <p:nvPr/>
        </p:nvSpPr>
        <p:spPr bwMode="auto">
          <a:xfrm>
            <a:off x="3675740" y="5581120"/>
            <a:ext cx="0" cy="152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lIns="91425" tIns="45713" rIns="91425" bIns="45713"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" name="Line 304"/>
          <p:cNvSpPr>
            <a:spLocks noChangeShapeType="1"/>
          </p:cNvSpPr>
          <p:nvPr/>
        </p:nvSpPr>
        <p:spPr bwMode="auto">
          <a:xfrm>
            <a:off x="2539914" y="5651180"/>
            <a:ext cx="1123496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36" name="Elbow Connector 35"/>
          <p:cNvCxnSpPr/>
          <p:nvPr/>
        </p:nvCxnSpPr>
        <p:spPr>
          <a:xfrm>
            <a:off x="3663410" y="5804434"/>
            <a:ext cx="1115419" cy="457200"/>
          </a:xfrm>
          <a:prstGeom prst="bentConnector3">
            <a:avLst>
              <a:gd name="adj1" fmla="val 258"/>
            </a:avLst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5074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4"/>
          <p:cNvPicPr>
            <a:picLocks noChangeAspect="1" noChangeArrowheads="1"/>
          </p:cNvPicPr>
          <p:nvPr/>
        </p:nvPicPr>
        <p:blipFill>
          <a:blip r:embed="rId2" cstate="print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914400" y="3623893"/>
            <a:ext cx="3124200" cy="3053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Decision Boundary of Bayes &amp; Naïve Bayes Classifiers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r>
              <a:rPr lang="en-US" sz="2400" dirty="0" smtClean="0"/>
              <a:t>Binary classification with continuous features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decision boundary is set of points x: P(Y=1|X=x) = P(Y=0|X=x)</a:t>
            </a:r>
          </a:p>
          <a:p>
            <a:pPr marL="0" indent="0">
              <a:buNone/>
            </a:pPr>
            <a:endParaRPr lang="en-US" sz="1000" dirty="0"/>
          </a:p>
          <a:p>
            <a:pPr marL="0" indent="0">
              <a:buNone/>
            </a:pPr>
            <a:r>
              <a:rPr lang="en-US" sz="2400" dirty="0" smtClean="0"/>
              <a:t>If class conditional feature distribution P(X=</a:t>
            </a:r>
            <a:r>
              <a:rPr lang="en-US" sz="2400" dirty="0" err="1" smtClean="0"/>
              <a:t>x|Y</a:t>
            </a:r>
            <a:r>
              <a:rPr lang="en-US" sz="2400" dirty="0" smtClean="0"/>
              <a:t>=y) is 2-dim Gaussian N(</a:t>
            </a:r>
            <a:r>
              <a:rPr lang="en-US" sz="2400" dirty="0" err="1" smtClean="0"/>
              <a:t>μ</a:t>
            </a:r>
            <a:r>
              <a:rPr lang="en-US" sz="2400" baseline="-25000" dirty="0" err="1" smtClean="0"/>
              <a:t>y</a:t>
            </a:r>
            <a:r>
              <a:rPr lang="en-US" sz="2400" dirty="0" err="1" smtClean="0"/>
              <a:t>,Σ</a:t>
            </a:r>
            <a:r>
              <a:rPr lang="en-US" sz="2400" baseline="-25000" dirty="0" err="1" smtClean="0"/>
              <a:t>y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36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121279" y="3664038"/>
            <a:ext cx="3032125" cy="3039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Box 36"/>
          <p:cNvSpPr txBox="1"/>
          <p:nvPr/>
        </p:nvSpPr>
        <p:spPr>
          <a:xfrm>
            <a:off x="3124200" y="3437660"/>
            <a:ext cx="2362200" cy="400110"/>
          </a:xfrm>
          <a:prstGeom prst="rect">
            <a:avLst/>
          </a:prstGeom>
          <a:noFill/>
        </p:spPr>
        <p:txBody>
          <a:bodyPr wrap="square" lIns="91425" tIns="45713" rIns="91425" bIns="45713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latin typeface="Calibri"/>
              </a:rPr>
              <a:t>Decision Boundary</a:t>
            </a:r>
          </a:p>
        </p:txBody>
      </p:sp>
      <p:cxnSp>
        <p:nvCxnSpPr>
          <p:cNvPr id="38" name="Curved Connector 37"/>
          <p:cNvCxnSpPr>
            <a:stCxn id="37" idx="2"/>
          </p:cNvCxnSpPr>
          <p:nvPr/>
        </p:nvCxnSpPr>
        <p:spPr>
          <a:xfrm rot="5400000">
            <a:off x="3430396" y="3607785"/>
            <a:ext cx="644919" cy="1104893"/>
          </a:xfrm>
          <a:prstGeom prst="curvedConnector2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urved Connector 39"/>
          <p:cNvCxnSpPr/>
          <p:nvPr/>
        </p:nvCxnSpPr>
        <p:spPr>
          <a:xfrm>
            <a:off x="5257800" y="3644490"/>
            <a:ext cx="1524000" cy="609600"/>
          </a:xfrm>
          <a:prstGeom prst="curvedConnector3">
            <a:avLst>
              <a:gd name="adj1" fmla="val 50000"/>
            </a:avLst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 rot="16529513">
            <a:off x="1465636" y="3748664"/>
            <a:ext cx="358502" cy="5968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2" name="Rectangle 41"/>
          <p:cNvSpPr/>
          <p:nvPr/>
        </p:nvSpPr>
        <p:spPr>
          <a:xfrm rot="16529513">
            <a:off x="5658361" y="4038911"/>
            <a:ext cx="358502" cy="5968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3" name="Rectangle 42"/>
          <p:cNvSpPr/>
          <p:nvPr/>
        </p:nvSpPr>
        <p:spPr>
          <a:xfrm rot="16529513">
            <a:off x="3273250" y="4509252"/>
            <a:ext cx="245552" cy="5968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4" name="Rectangle 43"/>
          <p:cNvSpPr/>
          <p:nvPr/>
        </p:nvSpPr>
        <p:spPr>
          <a:xfrm rot="16529513">
            <a:off x="7075234" y="4181431"/>
            <a:ext cx="245552" cy="5968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45" name="Picture 44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198" y="4867863"/>
            <a:ext cx="271731" cy="205857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46" name="Picture 45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1463" y="5316159"/>
            <a:ext cx="271731" cy="205857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47" name="Picture 46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3618" y="5694466"/>
            <a:ext cx="286743" cy="210840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48" name="Picture 47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0084" y="5303830"/>
            <a:ext cx="286743" cy="210840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482537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41" grpId="0" animBg="1"/>
      <p:bldP spid="42" grpId="0" animBg="1"/>
      <p:bldP spid="43" grpId="0" animBg="1"/>
      <p:bldP spid="4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6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4" cstate="print"/>
          <a:srcRect r="66040"/>
          <a:stretch/>
        </p:blipFill>
        <p:spPr bwMode="auto">
          <a:xfrm>
            <a:off x="1100057" y="3430137"/>
            <a:ext cx="2216623" cy="757040"/>
          </a:xfrm>
          <a:prstGeom prst="rect">
            <a:avLst/>
          </a:prstGeom>
          <a:noFill/>
          <a:ln/>
          <a:effectLst/>
        </p:spPr>
      </p:pic>
      <p:pic>
        <p:nvPicPr>
          <p:cNvPr id="11" name="Picture 10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4" cstate="print"/>
          <a:srcRect l="48816"/>
          <a:stretch/>
        </p:blipFill>
        <p:spPr bwMode="auto">
          <a:xfrm>
            <a:off x="4623631" y="3459247"/>
            <a:ext cx="3340831" cy="757040"/>
          </a:xfrm>
          <a:prstGeom prst="rect">
            <a:avLst/>
          </a:prstGeom>
          <a:noFill/>
          <a:ln/>
          <a:effectLst/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2020" y="3523878"/>
            <a:ext cx="1312856" cy="662778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57200" y="1600203"/>
            <a:ext cx="8229600" cy="4525963"/>
          </a:xfrm>
          <a:noFill/>
        </p:spPr>
        <p:txBody>
          <a:bodyPr>
            <a:normAutofit/>
          </a:bodyPr>
          <a:lstStyle/>
          <a:p>
            <a:r>
              <a:rPr lang="en-US" sz="2400" dirty="0" smtClean="0"/>
              <a:t>Binary classification with continuous features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decision boundary is set of points x: P(Y=1|X=x) = P(Y=0|X=x)</a:t>
            </a:r>
          </a:p>
          <a:p>
            <a:pPr marL="0" indent="0">
              <a:buNone/>
            </a:pPr>
            <a:endParaRPr lang="en-US" sz="1000" dirty="0"/>
          </a:p>
          <a:p>
            <a:pPr marL="0" indent="0">
              <a:buNone/>
            </a:pPr>
            <a:r>
              <a:rPr lang="en-US" sz="2400" dirty="0" smtClean="0"/>
              <a:t>If class conditional feature distribution P(X=</a:t>
            </a:r>
            <a:r>
              <a:rPr lang="en-US" sz="2400" dirty="0" err="1" smtClean="0"/>
              <a:t>x|Y</a:t>
            </a:r>
            <a:r>
              <a:rPr lang="en-US" sz="2400" dirty="0" smtClean="0"/>
              <a:t>=y) is 2-dim Gaussian N(</a:t>
            </a:r>
            <a:r>
              <a:rPr lang="en-US" sz="2400" dirty="0" err="1" smtClean="0"/>
              <a:t>μ</a:t>
            </a:r>
            <a:r>
              <a:rPr lang="en-US" sz="2400" baseline="-25000" dirty="0" err="1" smtClean="0"/>
              <a:t>y</a:t>
            </a:r>
            <a:r>
              <a:rPr lang="en-US" sz="2400" dirty="0" err="1" smtClean="0"/>
              <a:t>,Σ</a:t>
            </a:r>
            <a:r>
              <a:rPr lang="en-US" sz="2400" baseline="-25000" dirty="0" err="1" smtClean="0"/>
              <a:t>y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Decision Boundary of Bayes &amp; Naïve Bayes Classifiers</a:t>
            </a:r>
            <a:endParaRPr lang="en-US" sz="3600" dirty="0"/>
          </a:p>
        </p:txBody>
      </p:sp>
      <p:pic>
        <p:nvPicPr>
          <p:cNvPr id="18" name="Picture 17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953" y="4474734"/>
            <a:ext cx="4986614" cy="587464"/>
          </a:xfrm>
          <a:prstGeom prst="rect">
            <a:avLst/>
          </a:prstGeom>
        </p:spPr>
      </p:pic>
      <p:pic>
        <p:nvPicPr>
          <p:cNvPr id="19" name="Picture 18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5163453"/>
            <a:ext cx="6892792" cy="654149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253493" y="5907612"/>
            <a:ext cx="843330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u="sng" dirty="0">
                <a:solidFill>
                  <a:prstClr val="black"/>
                </a:solidFill>
                <a:latin typeface="Calibri"/>
              </a:rPr>
              <a:t>Note</a:t>
            </a:r>
            <a:r>
              <a:rPr lang="en-US" sz="2200" dirty="0">
                <a:solidFill>
                  <a:prstClr val="black"/>
                </a:solidFill>
                <a:latin typeface="Calibri"/>
              </a:rPr>
              <a:t>: In general, this implies a quadratic equation. </a:t>
            </a:r>
          </a:p>
          <a:p>
            <a:r>
              <a:rPr lang="en-US" sz="2200" dirty="0">
                <a:solidFill>
                  <a:prstClr val="black"/>
                </a:solidFill>
                <a:latin typeface="Calibri"/>
              </a:rPr>
              <a:t>But if Σ</a:t>
            </a:r>
            <a:r>
              <a:rPr lang="en-US" sz="2200" baseline="-25000" dirty="0">
                <a:solidFill>
                  <a:prstClr val="black"/>
                </a:solidFill>
                <a:latin typeface="Calibri"/>
              </a:rPr>
              <a:t>1</a:t>
            </a:r>
            <a:r>
              <a:rPr lang="en-US" sz="2200" dirty="0">
                <a:solidFill>
                  <a:prstClr val="black"/>
                </a:solidFill>
                <a:latin typeface="Calibri"/>
              </a:rPr>
              <a:t>= Σ</a:t>
            </a:r>
            <a:r>
              <a:rPr lang="en-US" sz="2200" baseline="-25000" dirty="0">
                <a:solidFill>
                  <a:prstClr val="black"/>
                </a:solidFill>
                <a:latin typeface="Calibri"/>
              </a:rPr>
              <a:t>0</a:t>
            </a:r>
            <a:r>
              <a:rPr lang="en-US" sz="2200" dirty="0">
                <a:solidFill>
                  <a:prstClr val="black"/>
                </a:solidFill>
                <a:latin typeface="Calibri"/>
              </a:rPr>
              <a:t>, then quadratic part cancels out and equation is linear.</a:t>
            </a:r>
            <a:endParaRPr lang="en-US" sz="2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Rectangle 13"/>
          <p:cNvSpPr/>
          <p:nvPr/>
        </p:nvSpPr>
        <p:spPr>
          <a:xfrm rot="321801">
            <a:off x="3483835" y="5280733"/>
            <a:ext cx="207964" cy="1394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6277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Announcements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Recitation tomorrow 6:30-7:30 pm GHC 4303</a:t>
            </a:r>
          </a:p>
          <a:p>
            <a:pPr marL="0" indent="0">
              <a:buNone/>
            </a:pPr>
            <a:r>
              <a:rPr lang="en-US" sz="2400" dirty="0" smtClean="0"/>
              <a:t>	on Convex functions, linear algebra</a:t>
            </a:r>
          </a:p>
          <a:p>
            <a:pPr marL="0" indent="0">
              <a:buNone/>
            </a:pPr>
            <a:r>
              <a:rPr lang="en-US" sz="2400" dirty="0" smtClean="0"/>
              <a:t>	By Kirstin Early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Project teams of 2</a:t>
            </a: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competition of a given dataset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219057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 so far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Bayes Optimal Classifier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 smtClean="0"/>
              <a:t>Naïve Bayes Classifier</a:t>
            </a:r>
          </a:p>
          <a:p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r>
              <a:rPr lang="en-US" sz="2400" dirty="0" smtClean="0"/>
              <a:t>Assume parametric models for class probability and class conditional feature distribution and estimate parameters using MLE or MAP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4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 bwMode="auto">
          <a:xfrm>
            <a:off x="1782839" y="2277258"/>
            <a:ext cx="4629215" cy="499162"/>
          </a:xfrm>
          <a:prstGeom prst="rect">
            <a:avLst/>
          </a:prstGeom>
          <a:noFill/>
          <a:ln/>
          <a:effectLst/>
        </p:spPr>
      </p:pic>
      <p:pic>
        <p:nvPicPr>
          <p:cNvPr id="7" name="Picture 6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2640425" y="2967418"/>
            <a:ext cx="4764156" cy="436888"/>
          </a:xfrm>
          <a:prstGeom prst="rect">
            <a:avLst/>
          </a:prstGeom>
          <a:noFill/>
          <a:ln/>
          <a:effectLst/>
        </p:spPr>
      </p:pic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835" y="4181258"/>
            <a:ext cx="6435879" cy="879128"/>
          </a:xfrm>
          <a:prstGeom prst="rect">
            <a:avLst/>
          </a:prstGeom>
        </p:spPr>
      </p:pic>
      <p:pic>
        <p:nvPicPr>
          <p:cNvPr id="14" name="Picture 13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1000" y="1867367"/>
            <a:ext cx="2178957" cy="327729"/>
          </a:xfrm>
          <a:prstGeom prst="rect">
            <a:avLst/>
          </a:prstGeom>
        </p:spPr>
      </p:pic>
      <p:pic>
        <p:nvPicPr>
          <p:cNvPr id="15" name="Picture 14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25" y="1460971"/>
            <a:ext cx="2370148" cy="316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3715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Parametric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For class probability</a:t>
            </a: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Two classes: P</a:t>
            </a:r>
            <a:r>
              <a:rPr lang="en-US" sz="2400" dirty="0"/>
              <a:t>(Y=y) ~ </a:t>
            </a:r>
            <a:r>
              <a:rPr lang="en-US" sz="2400" dirty="0" smtClean="0"/>
              <a:t>Bernoulli</a:t>
            </a:r>
            <a:r>
              <a:rPr lang="en-US" sz="2400" dirty="0"/>
              <a:t>	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Multiple classes: P(Y=y) ~ Multinomial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For class conditional feature distribution</a:t>
            </a: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Binary features: P(X</a:t>
            </a:r>
            <a:r>
              <a:rPr lang="en-US" sz="2400" baseline="-25000" dirty="0" smtClean="0"/>
              <a:t>i</a:t>
            </a:r>
            <a:r>
              <a:rPr lang="en-US" sz="2400" dirty="0" smtClean="0"/>
              <a:t> = </a:t>
            </a:r>
            <a:r>
              <a:rPr lang="en-US" sz="2400" dirty="0" err="1" smtClean="0"/>
              <a:t>x</a:t>
            </a:r>
            <a:r>
              <a:rPr lang="en-US" sz="2400" baseline="-25000" dirty="0" err="1" smtClean="0"/>
              <a:t>i</a:t>
            </a:r>
            <a:r>
              <a:rPr lang="en-US" sz="2400" dirty="0" err="1" smtClean="0"/>
              <a:t>|Y</a:t>
            </a:r>
            <a:r>
              <a:rPr lang="en-US" sz="2400" dirty="0" smtClean="0"/>
              <a:t>=y) ~ Bernoulli</a:t>
            </a:r>
          </a:p>
          <a:p>
            <a:pPr marL="0" indent="0">
              <a:buNone/>
            </a:pPr>
            <a:r>
              <a:rPr lang="en-US" sz="2400" dirty="0" smtClean="0"/>
              <a:t>	Discrete features: P(X</a:t>
            </a:r>
            <a:r>
              <a:rPr lang="en-US" sz="2400" baseline="-25000" dirty="0" smtClean="0"/>
              <a:t>i</a:t>
            </a:r>
            <a:r>
              <a:rPr lang="en-US" sz="2400" dirty="0" smtClean="0"/>
              <a:t>=</a:t>
            </a:r>
            <a:r>
              <a:rPr lang="en-US" sz="2400" dirty="0" err="1" smtClean="0"/>
              <a:t>x</a:t>
            </a:r>
            <a:r>
              <a:rPr lang="en-US" sz="2400" baseline="-25000" dirty="0" err="1" smtClean="0"/>
              <a:t>i</a:t>
            </a:r>
            <a:r>
              <a:rPr lang="en-US" sz="2400" dirty="0" err="1" smtClean="0"/>
              <a:t>|Y</a:t>
            </a:r>
            <a:r>
              <a:rPr lang="en-US" sz="2400" dirty="0" smtClean="0"/>
              <a:t>=y) ~ Multinomial</a:t>
            </a: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Continuous features: </a:t>
            </a:r>
            <a:r>
              <a:rPr lang="en-US" sz="2400" dirty="0"/>
              <a:t>P(X</a:t>
            </a:r>
            <a:r>
              <a:rPr lang="en-US" sz="2400" baseline="-25000" dirty="0"/>
              <a:t>i</a:t>
            </a:r>
            <a:r>
              <a:rPr lang="en-US" sz="2400" dirty="0"/>
              <a:t>=</a:t>
            </a:r>
            <a:r>
              <a:rPr lang="en-US" sz="2400" dirty="0" err="1"/>
              <a:t>x</a:t>
            </a:r>
            <a:r>
              <a:rPr lang="en-US" sz="2400" baseline="-25000" dirty="0" err="1"/>
              <a:t>i</a:t>
            </a:r>
            <a:r>
              <a:rPr lang="en-US" sz="2400" dirty="0" err="1"/>
              <a:t>|Y</a:t>
            </a:r>
            <a:r>
              <a:rPr lang="en-US" sz="2400" dirty="0"/>
              <a:t>=y) </a:t>
            </a:r>
            <a:r>
              <a:rPr lang="en-US" sz="2400" dirty="0" smtClean="0"/>
              <a:t>~ Gaussian</a:t>
            </a: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Estimate parameters of distributions using MLE or MAP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84433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MLE and MAP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16" name="Picture 15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2486348" y="2303461"/>
            <a:ext cx="3685853" cy="548597"/>
          </a:xfrm>
          <a:prstGeom prst="rect">
            <a:avLst/>
          </a:prstGeom>
          <a:noFill/>
          <a:ln/>
          <a:effectLst/>
        </p:spPr>
      </p:pic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457200" y="1332367"/>
            <a:ext cx="8229600" cy="441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/>
          <a:p>
            <a:pPr marL="342848" indent="-342848" defTabSz="91425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70000"/>
              <a:buFont typeface="Wingdings" pitchFamily="2" charset="2"/>
              <a:buChar char="l"/>
              <a:defRPr/>
            </a:pPr>
            <a:r>
              <a:rPr lang="en-US" sz="2400" kern="0" dirty="0">
                <a:solidFill>
                  <a:prstClr val="black"/>
                </a:solidFill>
                <a:latin typeface="Calibri"/>
              </a:rPr>
              <a:t>Maximum Likelihood estimation (MLE)</a:t>
            </a:r>
          </a:p>
          <a:p>
            <a:pPr marL="342848" indent="-342848" defTabSz="91425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70000"/>
              <a:defRPr/>
            </a:pPr>
            <a:r>
              <a:rPr lang="en-US" sz="2400" kern="0" dirty="0">
                <a:solidFill>
                  <a:prstClr val="black"/>
                </a:solidFill>
                <a:latin typeface="Calibri"/>
              </a:rPr>
              <a:t>	Choose value that maximizes the probability of observed data</a:t>
            </a:r>
          </a:p>
          <a:p>
            <a:pPr marL="342848" indent="-342848" defTabSz="91425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70000"/>
              <a:buFont typeface="Wingdings" pitchFamily="2" charset="2"/>
              <a:buChar char="l"/>
              <a:defRPr/>
            </a:pPr>
            <a:endParaRPr lang="en-US" sz="2400" kern="0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70000"/>
              <a:buFont typeface="Wingdings" pitchFamily="2" charset="2"/>
              <a:buChar char="l"/>
              <a:defRPr/>
            </a:pPr>
            <a:endParaRPr lang="en-US" sz="1400" kern="0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70000"/>
              <a:buFont typeface="Wingdings" pitchFamily="2" charset="2"/>
              <a:buChar char="l"/>
              <a:defRPr/>
            </a:pPr>
            <a:r>
              <a:rPr lang="en-US" sz="2400" kern="0" dirty="0">
                <a:solidFill>
                  <a:prstClr val="black"/>
                </a:solidFill>
                <a:latin typeface="Calibri"/>
              </a:rPr>
              <a:t>Maximum </a:t>
            </a:r>
            <a:r>
              <a:rPr lang="en-US" sz="2400" i="1" kern="0" dirty="0">
                <a:solidFill>
                  <a:prstClr val="black"/>
                </a:solidFill>
                <a:latin typeface="Calibri"/>
              </a:rPr>
              <a:t>a posteriori</a:t>
            </a:r>
            <a:r>
              <a:rPr lang="en-US" sz="2400" kern="0" dirty="0">
                <a:solidFill>
                  <a:prstClr val="black"/>
                </a:solidFill>
                <a:latin typeface="Calibri"/>
              </a:rPr>
              <a:t> (MAP) estimation</a:t>
            </a:r>
          </a:p>
          <a:p>
            <a:pPr marL="342848" indent="-342848" defTabSz="91425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70000"/>
              <a:defRPr/>
            </a:pPr>
            <a:r>
              <a:rPr lang="en-US" sz="2400" kern="0" dirty="0">
                <a:solidFill>
                  <a:prstClr val="black"/>
                </a:solidFill>
                <a:latin typeface="Calibri"/>
              </a:rPr>
              <a:t>	Choose value that is most probable given observed data and prior belief</a:t>
            </a:r>
          </a:p>
          <a:p>
            <a:pPr marL="342848" indent="-342848" defTabSz="91425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70000"/>
              <a:defRPr/>
            </a:pPr>
            <a:endParaRPr lang="en-US" sz="2400" kern="0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70000"/>
              <a:defRPr/>
            </a:pPr>
            <a:endParaRPr lang="en-US" sz="2400" kern="0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70000"/>
              <a:defRPr/>
            </a:pPr>
            <a:endParaRPr lang="en-US" sz="2400" kern="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7" name="Picture 16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2514600" y="4107541"/>
            <a:ext cx="3523226" cy="524391"/>
          </a:xfrm>
          <a:prstGeom prst="rect">
            <a:avLst/>
          </a:prstGeom>
          <a:noFill/>
          <a:ln/>
          <a:effectLst/>
        </p:spPr>
      </p:pic>
      <p:pic>
        <p:nvPicPr>
          <p:cNvPr id="18" name="Picture 17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3471389" y="4708087"/>
            <a:ext cx="3283074" cy="465027"/>
          </a:xfrm>
          <a:prstGeom prst="rect">
            <a:avLst/>
          </a:prstGeom>
          <a:noFill/>
          <a:ln/>
          <a:effectLst/>
        </p:spPr>
      </p:pic>
      <p:grpSp>
        <p:nvGrpSpPr>
          <p:cNvPr id="3" name="Group 2"/>
          <p:cNvGrpSpPr/>
          <p:nvPr/>
        </p:nvGrpSpPr>
        <p:grpSpPr>
          <a:xfrm>
            <a:off x="1923123" y="5151793"/>
            <a:ext cx="4813197" cy="1579206"/>
            <a:chOff x="1923123" y="5151793"/>
            <a:chExt cx="4813197" cy="1579206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923123" y="5151793"/>
              <a:ext cx="4813197" cy="1561063"/>
            </a:xfrm>
            <a:prstGeom prst="rect">
              <a:avLst/>
            </a:prstGeom>
          </p:spPr>
        </p:pic>
        <p:pic>
          <p:nvPicPr>
            <p:cNvPr id="10" name="Picture 9" descr="txp_fig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 rotWithShape="1">
            <a:blip r:embed="rId10" cstate="print"/>
            <a:srcRect r="82212" b="52669"/>
            <a:stretch/>
          </p:blipFill>
          <p:spPr bwMode="auto">
            <a:xfrm>
              <a:off x="5855844" y="6475145"/>
              <a:ext cx="445677" cy="255854"/>
            </a:xfrm>
            <a:prstGeom prst="rect">
              <a:avLst/>
            </a:prstGeom>
            <a:noFill/>
            <a:ln/>
            <a:effectLst/>
          </p:spPr>
        </p:pic>
      </p:grpSp>
    </p:spTree>
    <p:extLst>
      <p:ext uri="{BB962C8B-B14F-4D97-AF65-F5344CB8AC3E}">
        <p14:creationId xmlns:p14="http://schemas.microsoft.com/office/powerpoint/2010/main" val="396125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MLE and MAP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457200" y="1332367"/>
            <a:ext cx="8229600" cy="441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/>
          <a:p>
            <a:pPr marL="342848" indent="-342848" defTabSz="91425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70000"/>
              <a:buFont typeface="Wingdings" pitchFamily="2" charset="2"/>
              <a:buChar char="l"/>
              <a:defRPr/>
            </a:pPr>
            <a:r>
              <a:rPr lang="en-US" sz="2400" kern="0" dirty="0">
                <a:solidFill>
                  <a:prstClr val="black"/>
                </a:solidFill>
                <a:latin typeface="Calibri"/>
              </a:rPr>
              <a:t>Bernoulli(</a:t>
            </a:r>
            <a:r>
              <a:rPr lang="en-US" sz="2400" kern="0" dirty="0" err="1">
                <a:solidFill>
                  <a:prstClr val="black"/>
                </a:solidFill>
                <a:latin typeface="Calibri"/>
              </a:rPr>
              <a:t>θ</a:t>
            </a:r>
            <a:r>
              <a:rPr lang="en-US" sz="2400" kern="0" dirty="0">
                <a:solidFill>
                  <a:prstClr val="black"/>
                </a:solidFill>
                <a:latin typeface="Calibri"/>
              </a:rPr>
              <a:t>)</a:t>
            </a:r>
          </a:p>
          <a:p>
            <a:pPr marL="342848" indent="-342848" defTabSz="91425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70000"/>
              <a:buFont typeface="Wingdings" pitchFamily="2" charset="2"/>
              <a:buChar char="l"/>
              <a:defRPr/>
            </a:pPr>
            <a:endParaRPr lang="en-US" sz="2400" kern="0" dirty="0">
              <a:solidFill>
                <a:prstClr val="black"/>
              </a:solidFill>
              <a:latin typeface="Calibri"/>
            </a:endParaRPr>
          </a:p>
          <a:p>
            <a:pPr defTabSz="91425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70000"/>
              <a:defRPr/>
            </a:pPr>
            <a:endParaRPr lang="en-US" sz="2400" kern="0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70000"/>
              <a:buFont typeface="Wingdings" pitchFamily="2" charset="2"/>
              <a:buChar char="l"/>
              <a:defRPr/>
            </a:pPr>
            <a:r>
              <a:rPr lang="en-US" sz="2400" kern="0" dirty="0">
                <a:solidFill>
                  <a:prstClr val="black"/>
                </a:solidFill>
                <a:latin typeface="Calibri"/>
              </a:rPr>
              <a:t>Multinomial(p</a:t>
            </a:r>
            <a:r>
              <a:rPr lang="en-US" sz="2400" kern="0" baseline="-25000" dirty="0">
                <a:solidFill>
                  <a:prstClr val="black"/>
                </a:solidFill>
                <a:latin typeface="Calibri"/>
              </a:rPr>
              <a:t>1</a:t>
            </a:r>
            <a:r>
              <a:rPr lang="en-US" sz="2400" kern="0" dirty="0">
                <a:solidFill>
                  <a:prstClr val="black"/>
                </a:solidFill>
                <a:latin typeface="Calibri"/>
              </a:rPr>
              <a:t>, p</a:t>
            </a:r>
            <a:r>
              <a:rPr lang="en-US" sz="2400" kern="0" baseline="-25000" dirty="0">
                <a:solidFill>
                  <a:prstClr val="black"/>
                </a:solidFill>
                <a:latin typeface="Calibri"/>
              </a:rPr>
              <a:t>2</a:t>
            </a:r>
            <a:r>
              <a:rPr lang="en-US" sz="2400" kern="0" dirty="0">
                <a:solidFill>
                  <a:prstClr val="black"/>
                </a:solidFill>
                <a:latin typeface="Calibri"/>
              </a:rPr>
              <a:t>, …, </a:t>
            </a:r>
            <a:r>
              <a:rPr lang="en-US" sz="2400" kern="0" dirty="0" err="1">
                <a:solidFill>
                  <a:prstClr val="black"/>
                </a:solidFill>
                <a:latin typeface="Calibri"/>
              </a:rPr>
              <a:t>p</a:t>
            </a:r>
            <a:r>
              <a:rPr lang="en-US" sz="2400" kern="0" baseline="-25000" dirty="0" err="1">
                <a:solidFill>
                  <a:prstClr val="black"/>
                </a:solidFill>
                <a:latin typeface="Calibri"/>
              </a:rPr>
              <a:t>K</a:t>
            </a:r>
            <a:r>
              <a:rPr lang="en-US" sz="2400" kern="0" dirty="0">
                <a:solidFill>
                  <a:prstClr val="black"/>
                </a:solidFill>
                <a:latin typeface="Calibri"/>
              </a:rPr>
              <a:t>)</a:t>
            </a:r>
          </a:p>
          <a:p>
            <a:pPr marL="342848" indent="-342848" defTabSz="91425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70000"/>
              <a:buFont typeface="Wingdings" pitchFamily="2" charset="2"/>
              <a:buChar char="l"/>
              <a:defRPr/>
            </a:pPr>
            <a:endParaRPr lang="en-US" sz="2400" kern="0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70000"/>
              <a:buFont typeface="Wingdings" pitchFamily="2" charset="2"/>
              <a:buChar char="l"/>
              <a:defRPr/>
            </a:pPr>
            <a:endParaRPr lang="en-US" sz="2400" kern="0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70000"/>
              <a:buFont typeface="Wingdings" pitchFamily="2" charset="2"/>
              <a:buChar char="l"/>
              <a:defRPr/>
            </a:pPr>
            <a:endParaRPr lang="en-US" sz="2400" kern="0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70000"/>
              <a:buFont typeface="Wingdings" pitchFamily="2" charset="2"/>
              <a:buChar char="l"/>
              <a:defRPr/>
            </a:pPr>
            <a:r>
              <a:rPr lang="en-US" sz="2400" kern="0" dirty="0">
                <a:solidFill>
                  <a:prstClr val="black"/>
                </a:solidFill>
                <a:latin typeface="Calibri"/>
              </a:rPr>
              <a:t>Gaussian(</a:t>
            </a:r>
            <a:r>
              <a:rPr lang="en-US" sz="2400" kern="0" dirty="0" err="1">
                <a:solidFill>
                  <a:prstClr val="black"/>
                </a:solidFill>
                <a:latin typeface="Calibri"/>
              </a:rPr>
              <a:t>μ,σ</a:t>
            </a:r>
            <a:r>
              <a:rPr lang="en-US" sz="2400" kern="0" dirty="0">
                <a:solidFill>
                  <a:prstClr val="black"/>
                </a:solidFill>
                <a:latin typeface="Calibri"/>
              </a:rPr>
              <a:t>)</a:t>
            </a:r>
            <a:endParaRPr lang="en-US" sz="2400" kern="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1" name="Picture 10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2912717" y="4887585"/>
            <a:ext cx="3090114" cy="1634320"/>
          </a:xfrm>
          <a:prstGeom prst="rect">
            <a:avLst/>
          </a:prstGeom>
          <a:noFill/>
          <a:ln/>
          <a:effectLst/>
        </p:spPr>
      </p:pic>
      <p:pic>
        <p:nvPicPr>
          <p:cNvPr id="12" name="Picture 11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52556" y="1938816"/>
            <a:ext cx="2249985" cy="504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3628" y="3438431"/>
            <a:ext cx="2198913" cy="665353"/>
          </a:xfrm>
          <a:prstGeom prst="rect">
            <a:avLst/>
          </a:prstGeom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8" cstate="print"/>
          <a:srcRect t="16327" b="15673"/>
          <a:stretch>
            <a:fillRect/>
          </a:stretch>
        </p:blipFill>
        <p:spPr bwMode="auto">
          <a:xfrm>
            <a:off x="1027262" y="1830775"/>
            <a:ext cx="1304568" cy="676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3" descr="Dice"/>
          <p:cNvPicPr>
            <a:picLocks noChangeAspect="1" noChangeArrowheads="1"/>
          </p:cNvPicPr>
          <p:nvPr/>
        </p:nvPicPr>
        <p:blipFill>
          <a:blip r:embed="rId9" cstate="print"/>
          <a:srcRect l="45454" t="18182" b="27273"/>
          <a:stretch>
            <a:fillRect/>
          </a:stretch>
        </p:blipFill>
        <p:spPr bwMode="auto">
          <a:xfrm>
            <a:off x="1222961" y="3341633"/>
            <a:ext cx="1085224" cy="108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le 18"/>
          <p:cNvSpPr/>
          <p:nvPr/>
        </p:nvSpPr>
        <p:spPr>
          <a:xfrm rot="19249760">
            <a:off x="990210" y="3799074"/>
            <a:ext cx="358502" cy="5968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1222945" y="5297964"/>
            <a:ext cx="788451" cy="798035"/>
          </a:xfrm>
          <a:custGeom>
            <a:avLst/>
            <a:gdLst>
              <a:gd name="connsiteX0" fmla="*/ 0 w 4855780"/>
              <a:gd name="connsiteY0" fmla="*/ 623614 h 634124"/>
              <a:gd name="connsiteX1" fmla="*/ 1135117 w 4855780"/>
              <a:gd name="connsiteY1" fmla="*/ 497490 h 634124"/>
              <a:gd name="connsiteX2" fmla="*/ 2249214 w 4855780"/>
              <a:gd name="connsiteY2" fmla="*/ 77076 h 634124"/>
              <a:gd name="connsiteX3" fmla="*/ 2585545 w 4855780"/>
              <a:gd name="connsiteY3" fmla="*/ 35035 h 634124"/>
              <a:gd name="connsiteX4" fmla="*/ 2858814 w 4855780"/>
              <a:gd name="connsiteY4" fmla="*/ 129628 h 634124"/>
              <a:gd name="connsiteX5" fmla="*/ 3247697 w 4855780"/>
              <a:gd name="connsiteY5" fmla="*/ 350345 h 634124"/>
              <a:gd name="connsiteX6" fmla="*/ 3762704 w 4855780"/>
              <a:gd name="connsiteY6" fmla="*/ 529021 h 634124"/>
              <a:gd name="connsiteX7" fmla="*/ 4855780 w 4855780"/>
              <a:gd name="connsiteY7" fmla="*/ 634124 h 634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55780" h="634124">
                <a:moveTo>
                  <a:pt x="0" y="623614"/>
                </a:moveTo>
                <a:cubicBezTo>
                  <a:pt x="380124" y="606097"/>
                  <a:pt x="760248" y="588580"/>
                  <a:pt x="1135117" y="497490"/>
                </a:cubicBezTo>
                <a:cubicBezTo>
                  <a:pt x="1509986" y="406400"/>
                  <a:pt x="2007476" y="154152"/>
                  <a:pt x="2249214" y="77076"/>
                </a:cubicBezTo>
                <a:cubicBezTo>
                  <a:pt x="2490952" y="0"/>
                  <a:pt x="2483945" y="26276"/>
                  <a:pt x="2585545" y="35035"/>
                </a:cubicBezTo>
                <a:cubicBezTo>
                  <a:pt x="2687145" y="43794"/>
                  <a:pt x="2748455" y="77076"/>
                  <a:pt x="2858814" y="129628"/>
                </a:cubicBezTo>
                <a:cubicBezTo>
                  <a:pt x="2969173" y="182180"/>
                  <a:pt x="3097049" y="283779"/>
                  <a:pt x="3247697" y="350345"/>
                </a:cubicBezTo>
                <a:cubicBezTo>
                  <a:pt x="3398345" y="416911"/>
                  <a:pt x="3494690" y="481725"/>
                  <a:pt x="3762704" y="529021"/>
                </a:cubicBezTo>
                <a:cubicBezTo>
                  <a:pt x="4030718" y="576317"/>
                  <a:pt x="4443249" y="605220"/>
                  <a:pt x="4855780" y="634124"/>
                </a:cubicBezTo>
              </a:path>
            </a:pathLst>
          </a:cu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22" name="Picture 21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5334576" y="1880090"/>
            <a:ext cx="3723114" cy="522542"/>
          </a:xfrm>
          <a:prstGeom prst="rect">
            <a:avLst/>
          </a:prstGeom>
          <a:noFill/>
          <a:ln/>
          <a:effectLst/>
        </p:spPr>
      </p:pic>
      <p:sp>
        <p:nvSpPr>
          <p:cNvPr id="3" name="TextBox 2"/>
          <p:cNvSpPr txBox="1"/>
          <p:nvPr/>
        </p:nvSpPr>
        <p:spPr>
          <a:xfrm>
            <a:off x="6014506" y="1331335"/>
            <a:ext cx="214674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prstClr val="black"/>
                </a:solidFill>
                <a:latin typeface="Calibri"/>
              </a:rPr>
              <a:t>Beta(β</a:t>
            </a:r>
            <a:r>
              <a:rPr lang="en-US" sz="2200" baseline="-25000" dirty="0">
                <a:solidFill>
                  <a:prstClr val="black"/>
                </a:solidFill>
                <a:latin typeface="Calibri"/>
              </a:rPr>
              <a:t>H</a:t>
            </a:r>
            <a:r>
              <a:rPr lang="en-US" sz="2200" dirty="0">
                <a:solidFill>
                  <a:prstClr val="black"/>
                </a:solidFill>
                <a:latin typeface="Calibri"/>
              </a:rPr>
              <a:t>,</a:t>
            </a:r>
            <a:r>
              <a:rPr lang="en-US" sz="22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2200" dirty="0">
                <a:solidFill>
                  <a:prstClr val="black"/>
                </a:solidFill>
                <a:latin typeface="Calibri"/>
              </a:rPr>
              <a:t>β</a:t>
            </a:r>
            <a:r>
              <a:rPr lang="en-US" sz="2200" baseline="-25000" dirty="0">
                <a:solidFill>
                  <a:prstClr val="black"/>
                </a:solidFill>
                <a:latin typeface="Calibri"/>
              </a:rPr>
              <a:t>T</a:t>
            </a:r>
            <a:r>
              <a:rPr lang="en-US" sz="2200" dirty="0">
                <a:solidFill>
                  <a:prstClr val="black"/>
                </a:solidFill>
                <a:latin typeface="Calibri"/>
              </a:rPr>
              <a:t>) prior</a:t>
            </a:r>
            <a:endParaRPr lang="en-US" sz="2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59313" y="2742212"/>
            <a:ext cx="283923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err="1">
                <a:solidFill>
                  <a:prstClr val="black"/>
                </a:solidFill>
                <a:latin typeface="Calibri"/>
              </a:rPr>
              <a:t>Dirichlet</a:t>
            </a:r>
            <a:r>
              <a:rPr lang="en-US" sz="2200" dirty="0">
                <a:solidFill>
                  <a:prstClr val="black"/>
                </a:solidFill>
                <a:latin typeface="Calibri"/>
              </a:rPr>
              <a:t>(β</a:t>
            </a:r>
            <a:r>
              <a:rPr lang="en-US" sz="2200" baseline="-25000" dirty="0">
                <a:solidFill>
                  <a:prstClr val="black"/>
                </a:solidFill>
                <a:latin typeface="Calibri"/>
              </a:rPr>
              <a:t>1</a:t>
            </a:r>
            <a:r>
              <a:rPr lang="en-US" sz="2200" dirty="0">
                <a:solidFill>
                  <a:prstClr val="black"/>
                </a:solidFill>
                <a:latin typeface="Calibri"/>
              </a:rPr>
              <a:t>,…,</a:t>
            </a:r>
            <a:r>
              <a:rPr lang="en-US" sz="22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2200" dirty="0">
                <a:solidFill>
                  <a:prstClr val="black"/>
                </a:solidFill>
                <a:latin typeface="Calibri"/>
              </a:rPr>
              <a:t>β</a:t>
            </a:r>
            <a:r>
              <a:rPr lang="en-US" sz="2200" baseline="-25000" dirty="0">
                <a:solidFill>
                  <a:prstClr val="black"/>
                </a:solidFill>
                <a:latin typeface="Calibri"/>
              </a:rPr>
              <a:t>K</a:t>
            </a:r>
            <a:r>
              <a:rPr lang="en-US" sz="2200" dirty="0">
                <a:solidFill>
                  <a:prstClr val="black"/>
                </a:solidFill>
                <a:latin typeface="Calibri"/>
              </a:rPr>
              <a:t>) prior</a:t>
            </a:r>
            <a:endParaRPr lang="en-US" sz="2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02176" y="4780774"/>
            <a:ext cx="313875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dirty="0">
                <a:solidFill>
                  <a:prstClr val="black"/>
                </a:solidFill>
                <a:latin typeface="Calibri"/>
              </a:rPr>
              <a:t>Gaussian prior for mean</a:t>
            </a:r>
          </a:p>
          <a:p>
            <a:pPr algn="ctr"/>
            <a:r>
              <a:rPr lang="en-US" sz="2200" dirty="0" err="1">
                <a:solidFill>
                  <a:prstClr val="black"/>
                </a:solidFill>
                <a:latin typeface="Calibri"/>
              </a:rPr>
              <a:t>Wishart</a:t>
            </a:r>
            <a:r>
              <a:rPr lang="en-US" sz="2200" dirty="0">
                <a:solidFill>
                  <a:prstClr val="black"/>
                </a:solidFill>
                <a:latin typeface="Calibri"/>
              </a:rPr>
              <a:t> prior for variance</a:t>
            </a:r>
          </a:p>
          <a:p>
            <a:pPr algn="ctr"/>
            <a:r>
              <a:rPr lang="en-US" sz="2200" dirty="0">
                <a:solidFill>
                  <a:prstClr val="black"/>
                </a:solidFill>
                <a:latin typeface="Calibri"/>
              </a:rPr>
              <a:t>(not required)</a:t>
            </a:r>
            <a:endParaRPr lang="en-US" sz="22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6478" y="3373275"/>
            <a:ext cx="3298562" cy="685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7902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6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Naïve </a:t>
            </a:r>
            <a:r>
              <a:rPr lang="en-US" b="1" dirty="0" err="1" smtClean="0">
                <a:solidFill>
                  <a:srgbClr val="C00000"/>
                </a:solidFill>
              </a:rPr>
              <a:t>Bayes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Algo</a:t>
            </a:r>
            <a:r>
              <a:rPr lang="en-US" b="1" dirty="0" smtClean="0">
                <a:solidFill>
                  <a:srgbClr val="C00000"/>
                </a:solidFill>
              </a:rPr>
              <a:t> – Discrete features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67200"/>
          </a:xfrm>
        </p:spPr>
        <p:txBody>
          <a:bodyPr>
            <a:noAutofit/>
          </a:bodyPr>
          <a:lstStyle/>
          <a:p>
            <a:r>
              <a:rPr lang="en-US" sz="2400" dirty="0" smtClean="0"/>
              <a:t>Training Data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rgbClr val="C00000"/>
                </a:solidFill>
              </a:rPr>
              <a:t>Maximum Likelihood Estimates</a:t>
            </a:r>
          </a:p>
          <a:p>
            <a:pPr lvl="1"/>
            <a:r>
              <a:rPr lang="en-US" sz="2400" dirty="0" smtClean="0"/>
              <a:t>For Class probability </a:t>
            </a:r>
          </a:p>
          <a:p>
            <a:pPr lvl="1"/>
            <a:endParaRPr lang="en-US" sz="2400" dirty="0" smtClean="0"/>
          </a:p>
          <a:p>
            <a:pPr lvl="1"/>
            <a:r>
              <a:rPr lang="en-US" sz="2400" dirty="0" smtClean="0"/>
              <a:t>For class conditional feature distribution</a:t>
            </a:r>
          </a:p>
          <a:p>
            <a:pPr lvl="1">
              <a:buNone/>
            </a:pPr>
            <a:endParaRPr lang="en-US" sz="2400" dirty="0" smtClean="0"/>
          </a:p>
          <a:p>
            <a:pPr lvl="1">
              <a:buNone/>
            </a:pPr>
            <a:endParaRPr lang="en-US" sz="2400" dirty="0" smtClean="0"/>
          </a:p>
          <a:p>
            <a:pPr lvl="1">
              <a:buNone/>
            </a:pPr>
            <a:endParaRPr lang="en-US" sz="1000" dirty="0" smtClean="0"/>
          </a:p>
          <a:p>
            <a:pPr>
              <a:lnSpc>
                <a:spcPct val="150000"/>
              </a:lnSpc>
            </a:pPr>
            <a:r>
              <a:rPr lang="en-US" sz="2400" dirty="0" smtClean="0"/>
              <a:t>NB Prediction for test 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22" name="Picture 21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4180898" y="2743200"/>
            <a:ext cx="3134302" cy="675167"/>
          </a:xfrm>
          <a:prstGeom prst="rect">
            <a:avLst/>
          </a:prstGeom>
          <a:noFill/>
          <a:ln/>
          <a:effectLst/>
        </p:spPr>
      </p:pic>
      <p:pic>
        <p:nvPicPr>
          <p:cNvPr id="19" name="Picture 18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/>
          <a:srcRect t="9240" r="33302"/>
          <a:stretch>
            <a:fillRect/>
          </a:stretch>
        </p:blipFill>
        <p:spPr bwMode="auto">
          <a:xfrm>
            <a:off x="2839996" y="1600200"/>
            <a:ext cx="2189204" cy="380999"/>
          </a:xfrm>
          <a:prstGeom prst="rect">
            <a:avLst/>
          </a:prstGeom>
          <a:noFill/>
          <a:ln/>
          <a:effectLst/>
        </p:spPr>
      </p:pic>
      <p:pic>
        <p:nvPicPr>
          <p:cNvPr id="23" name="Picture 22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2790884" y="4020796"/>
            <a:ext cx="5010029" cy="761537"/>
          </a:xfrm>
          <a:prstGeom prst="rect">
            <a:avLst/>
          </a:prstGeom>
          <a:noFill/>
          <a:ln/>
          <a:effectLst/>
        </p:spPr>
      </p:pic>
      <p:pic>
        <p:nvPicPr>
          <p:cNvPr id="21" name="Picture 20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5781665" y="1633117"/>
            <a:ext cx="2931173" cy="403115"/>
          </a:xfrm>
          <a:prstGeom prst="rect">
            <a:avLst/>
          </a:prstGeom>
          <a:noFill/>
          <a:ln/>
          <a:effectLst/>
        </p:spPr>
      </p:pic>
      <p:pic>
        <p:nvPicPr>
          <p:cNvPr id="25" name="Picture 24" descr="txp_fi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 cstate="print"/>
          <a:stretch>
            <a:fillRect/>
          </a:stretch>
        </p:blipFill>
        <p:spPr bwMode="auto">
          <a:xfrm>
            <a:off x="4953000" y="5270943"/>
            <a:ext cx="2312166" cy="291657"/>
          </a:xfrm>
          <a:prstGeom prst="rect">
            <a:avLst/>
          </a:prstGeom>
          <a:noFill/>
          <a:ln/>
          <a:effectLst/>
        </p:spPr>
      </p:pic>
      <p:pic>
        <p:nvPicPr>
          <p:cNvPr id="27" name="Picture 26" descr="txp_fi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3" cstate="print"/>
          <a:stretch>
            <a:fillRect/>
          </a:stretch>
        </p:blipFill>
        <p:spPr bwMode="auto">
          <a:xfrm>
            <a:off x="2680382" y="5734961"/>
            <a:ext cx="4196138" cy="824815"/>
          </a:xfrm>
          <a:prstGeom prst="rect">
            <a:avLst/>
          </a:prstGeom>
          <a:noFill/>
          <a:ln/>
          <a:effectLst/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6867" y="4222815"/>
            <a:ext cx="1263515" cy="363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3513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Naïve </a:t>
            </a:r>
            <a:r>
              <a:rPr lang="en-US" b="1" dirty="0" err="1" smtClean="0">
                <a:solidFill>
                  <a:srgbClr val="C00000"/>
                </a:solidFill>
              </a:rPr>
              <a:t>Bayes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Algo</a:t>
            </a:r>
            <a:r>
              <a:rPr lang="en-US" b="1" dirty="0" smtClean="0">
                <a:solidFill>
                  <a:srgbClr val="C00000"/>
                </a:solidFill>
              </a:rPr>
              <a:t> – Discrete features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686801" cy="5029200"/>
          </a:xfrm>
          <a:noFill/>
        </p:spPr>
        <p:txBody>
          <a:bodyPr>
            <a:noAutofit/>
          </a:bodyPr>
          <a:lstStyle/>
          <a:p>
            <a:r>
              <a:rPr lang="en-US" sz="2400" dirty="0" smtClean="0"/>
              <a:t>Training Data</a:t>
            </a:r>
          </a:p>
          <a:p>
            <a:pPr>
              <a:lnSpc>
                <a:spcPct val="170000"/>
              </a:lnSpc>
            </a:pPr>
            <a:r>
              <a:rPr lang="en-US" sz="2400" dirty="0" smtClean="0">
                <a:solidFill>
                  <a:srgbClr val="C00000"/>
                </a:solidFill>
              </a:rPr>
              <a:t>MLE for Class probability, MAP for Class conditional feature </a:t>
            </a:r>
            <a:r>
              <a:rPr lang="en-US" sz="2400" dirty="0" err="1" smtClean="0">
                <a:solidFill>
                  <a:srgbClr val="C00000"/>
                </a:solidFill>
              </a:rPr>
              <a:t>dist</a:t>
            </a:r>
            <a:endParaRPr lang="en-US" sz="2400" dirty="0" smtClean="0">
              <a:solidFill>
                <a:srgbClr val="C00000"/>
              </a:solidFill>
            </a:endParaRPr>
          </a:p>
          <a:p>
            <a:pPr lvl="1"/>
            <a:r>
              <a:rPr lang="en-US" sz="2400" dirty="0"/>
              <a:t>For Class probability </a:t>
            </a:r>
          </a:p>
          <a:p>
            <a:pPr lvl="1"/>
            <a:endParaRPr lang="en-US" sz="2400" dirty="0"/>
          </a:p>
          <a:p>
            <a:pPr lvl="1"/>
            <a:r>
              <a:rPr lang="en-US" sz="2400" dirty="0"/>
              <a:t>For class conditional </a:t>
            </a:r>
            <a:r>
              <a:rPr lang="en-US" sz="2400" dirty="0" smtClean="0"/>
              <a:t>feature distribution</a:t>
            </a:r>
            <a:endParaRPr lang="en-US" sz="2400" dirty="0"/>
          </a:p>
          <a:p>
            <a:pPr marL="457200" lvl="1" indent="0">
              <a:buNone/>
            </a:pPr>
            <a:endParaRPr lang="en-US" sz="2400" dirty="0" smtClean="0"/>
          </a:p>
          <a:p>
            <a:pPr marL="457200" lvl="1" indent="0">
              <a:buNone/>
            </a:pPr>
            <a:endParaRPr lang="en-US" sz="2400" dirty="0"/>
          </a:p>
          <a:p>
            <a:pPr marL="457200" lvl="1" indent="0">
              <a:buNone/>
            </a:pPr>
            <a:endParaRPr lang="en-US" sz="2400" dirty="0"/>
          </a:p>
          <a:p>
            <a:pPr marL="344488" lvl="1" indent="-344488">
              <a:buFont typeface="Arial"/>
              <a:buChar char="•"/>
            </a:pPr>
            <a:r>
              <a:rPr lang="en-US" sz="2400" dirty="0" smtClean="0"/>
              <a:t>NB </a:t>
            </a:r>
            <a:r>
              <a:rPr lang="en-US" sz="2400" dirty="0"/>
              <a:t>Prediction for test data</a:t>
            </a:r>
          </a:p>
          <a:p>
            <a:pPr marL="457200" lvl="1" indent="0">
              <a:buNone/>
            </a:pPr>
            <a:endParaRPr lang="en-US" sz="2400" b="1" dirty="0" smtClean="0">
              <a:solidFill>
                <a:srgbClr val="00B050"/>
              </a:solidFill>
            </a:endParaRPr>
          </a:p>
          <a:p>
            <a:pPr lvl="1">
              <a:buNone/>
            </a:pP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22" name="Picture 21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/>
          <a:srcRect t="9240" r="33302"/>
          <a:stretch>
            <a:fillRect/>
          </a:stretch>
        </p:blipFill>
        <p:spPr bwMode="auto">
          <a:xfrm>
            <a:off x="2839996" y="1600200"/>
            <a:ext cx="2189204" cy="380999"/>
          </a:xfrm>
          <a:prstGeom prst="rect">
            <a:avLst/>
          </a:prstGeom>
          <a:noFill/>
          <a:ln/>
          <a:effectLst/>
        </p:spPr>
      </p:pic>
      <p:pic>
        <p:nvPicPr>
          <p:cNvPr id="24" name="Picture 23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5781665" y="1633117"/>
            <a:ext cx="2931173" cy="403115"/>
          </a:xfrm>
          <a:prstGeom prst="rect">
            <a:avLst/>
          </a:prstGeom>
          <a:noFill/>
          <a:ln/>
          <a:effectLst/>
        </p:spPr>
      </p:pic>
      <p:sp>
        <p:nvSpPr>
          <p:cNvPr id="11" name="TextBox 10"/>
          <p:cNvSpPr txBox="1"/>
          <p:nvPr/>
        </p:nvSpPr>
        <p:spPr>
          <a:xfrm>
            <a:off x="6734983" y="3633120"/>
            <a:ext cx="23474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000" dirty="0">
                <a:solidFill>
                  <a:srgbClr val="C00000"/>
                </a:solidFill>
                <a:latin typeface="Calibri"/>
              </a:rPr>
              <a:t>add </a:t>
            </a:r>
            <a:r>
              <a:rPr lang="en-US" sz="2000" dirty="0">
                <a:solidFill>
                  <a:srgbClr val="C00000"/>
                </a:solidFill>
                <a:latin typeface="Calibri"/>
              </a:rPr>
              <a:t>virtual examples </a:t>
            </a:r>
          </a:p>
        </p:txBody>
      </p:sp>
      <p:pic>
        <p:nvPicPr>
          <p:cNvPr id="16" name="Picture 15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4953000" y="5452373"/>
            <a:ext cx="2312166" cy="291657"/>
          </a:xfrm>
          <a:prstGeom prst="rect">
            <a:avLst/>
          </a:prstGeom>
          <a:noFill/>
          <a:ln/>
          <a:effectLst/>
        </p:spPr>
      </p:pic>
      <p:pic>
        <p:nvPicPr>
          <p:cNvPr id="17" name="Picture 16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2680382" y="5825676"/>
            <a:ext cx="4196138" cy="824815"/>
          </a:xfrm>
          <a:prstGeom prst="rect">
            <a:avLst/>
          </a:prstGeom>
          <a:noFill/>
          <a:ln/>
          <a:effectLst/>
        </p:spPr>
      </p:pic>
      <p:pic>
        <p:nvPicPr>
          <p:cNvPr id="18" name="Picture 17" descr="txp_fi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4180898" y="2852058"/>
            <a:ext cx="3134302" cy="675167"/>
          </a:xfrm>
          <a:prstGeom prst="rect">
            <a:avLst/>
          </a:prstGeom>
          <a:noFill/>
          <a:ln/>
          <a:effectLst/>
        </p:spPr>
      </p:pic>
      <p:pic>
        <p:nvPicPr>
          <p:cNvPr id="20" name="Picture 19" descr="latex-image-1.pdf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8238" y="4335086"/>
            <a:ext cx="1263515" cy="363364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2"/>
          <a:stretch/>
        </p:blipFill>
        <p:spPr>
          <a:xfrm>
            <a:off x="3513959" y="4097466"/>
            <a:ext cx="4826756" cy="902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7469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7630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Naïve Bayes </a:t>
            </a:r>
            <a:r>
              <a:rPr lang="en-US" b="1" dirty="0" err="1" smtClean="0">
                <a:solidFill>
                  <a:srgbClr val="C00000"/>
                </a:solidFill>
              </a:rPr>
              <a:t>Algo</a:t>
            </a:r>
            <a:r>
              <a:rPr lang="en-US" b="1" dirty="0" smtClean="0">
                <a:solidFill>
                  <a:srgbClr val="C00000"/>
                </a:solidFill>
              </a:rPr>
              <a:t> – </a:t>
            </a:r>
            <a:r>
              <a:rPr lang="en-US" dirty="0"/>
              <a:t>c</a:t>
            </a:r>
            <a:r>
              <a:rPr lang="en-US" b="1" dirty="0" smtClean="0">
                <a:solidFill>
                  <a:srgbClr val="C00000"/>
                </a:solidFill>
              </a:rPr>
              <a:t>ontinuous features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67200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Training Data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rgbClr val="C00000"/>
                </a:solidFill>
              </a:rPr>
              <a:t>Maximum Likelihood Estimates</a:t>
            </a:r>
          </a:p>
          <a:p>
            <a:pPr lvl="1"/>
            <a:r>
              <a:rPr lang="en-US" dirty="0" smtClean="0"/>
              <a:t>For Class probability 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For class conditional distribution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sz="3500" dirty="0" smtClean="0"/>
          </a:p>
          <a:p>
            <a:pPr>
              <a:lnSpc>
                <a:spcPct val="150000"/>
              </a:lnSpc>
            </a:pPr>
            <a:r>
              <a:rPr lang="en-US" sz="2800" dirty="0" smtClean="0"/>
              <a:t>NB Prediction for test 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22" name="Picture 21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4180898" y="2743200"/>
            <a:ext cx="3134302" cy="675167"/>
          </a:xfrm>
          <a:prstGeom prst="rect">
            <a:avLst/>
          </a:prstGeom>
          <a:noFill/>
          <a:ln/>
          <a:effectLst/>
        </p:spPr>
      </p:pic>
      <p:pic>
        <p:nvPicPr>
          <p:cNvPr id="19" name="Picture 18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/>
          <a:srcRect t="9240" r="33302"/>
          <a:stretch>
            <a:fillRect/>
          </a:stretch>
        </p:blipFill>
        <p:spPr bwMode="auto">
          <a:xfrm>
            <a:off x="2839996" y="1600200"/>
            <a:ext cx="2189204" cy="380999"/>
          </a:xfrm>
          <a:prstGeom prst="rect">
            <a:avLst/>
          </a:prstGeom>
          <a:noFill/>
          <a:ln/>
          <a:effectLst/>
        </p:spPr>
      </p:pic>
      <p:pic>
        <p:nvPicPr>
          <p:cNvPr id="21" name="Picture 20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5781665" y="1633117"/>
            <a:ext cx="2931173" cy="403115"/>
          </a:xfrm>
          <a:prstGeom prst="rect">
            <a:avLst/>
          </a:prstGeom>
          <a:noFill/>
          <a:ln/>
          <a:effectLst/>
        </p:spPr>
      </p:pic>
      <p:pic>
        <p:nvPicPr>
          <p:cNvPr id="25" name="Picture 24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4953000" y="5270943"/>
            <a:ext cx="2312166" cy="291657"/>
          </a:xfrm>
          <a:prstGeom prst="rect">
            <a:avLst/>
          </a:prstGeom>
          <a:noFill/>
          <a:ln/>
          <a:effectLst/>
        </p:spPr>
      </p:pic>
      <p:pic>
        <p:nvPicPr>
          <p:cNvPr id="27" name="Picture 26" descr="txp_fig"/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11" cstate="print"/>
          <a:srcRect r="26221"/>
          <a:stretch/>
        </p:blipFill>
        <p:spPr bwMode="auto">
          <a:xfrm>
            <a:off x="2680382" y="5822555"/>
            <a:ext cx="3095854" cy="824815"/>
          </a:xfrm>
          <a:prstGeom prst="rect">
            <a:avLst/>
          </a:prstGeom>
          <a:noFill/>
          <a:ln/>
          <a:effectLst/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3962400"/>
            <a:ext cx="3886200" cy="440501"/>
          </a:xfrm>
          <a:prstGeom prst="rect">
            <a:avLst/>
          </a:prstGeom>
        </p:spPr>
      </p:pic>
      <p:pic>
        <p:nvPicPr>
          <p:cNvPr id="14" name="Picture 13" descr="latex-image-1.pdf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69463" b="-18214"/>
          <a:stretch/>
        </p:blipFill>
        <p:spPr>
          <a:xfrm>
            <a:off x="5791200" y="5978835"/>
            <a:ext cx="1186712" cy="52073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562600" y="4648200"/>
            <a:ext cx="19639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000" dirty="0">
                <a:solidFill>
                  <a:srgbClr val="A60101"/>
                </a:solidFill>
                <a:latin typeface="Comic Sans MS"/>
                <a:cs typeface="Comic Sans MS"/>
              </a:rPr>
              <a:t>MLE estimates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5410200" y="4419600"/>
            <a:ext cx="228600" cy="381000"/>
          </a:xfrm>
          <a:prstGeom prst="straightConnector1">
            <a:avLst/>
          </a:prstGeom>
          <a:ln>
            <a:solidFill>
              <a:srgbClr val="A6010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6172200" y="4419600"/>
            <a:ext cx="76200" cy="304800"/>
          </a:xfrm>
          <a:prstGeom prst="straightConnector1">
            <a:avLst/>
          </a:prstGeom>
          <a:ln>
            <a:solidFill>
              <a:srgbClr val="A6010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76833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theta}_{MAP} &amp; = &amp; \frac{\alpha_H + \beta_H-1}{\alpha_H+\beta_H+{\alpha_T}+ \beta_T -2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42"/>
  <p:tag name="PICTUREFILESIZE" val="18999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 P(y) = \frac{\{\#j:Y^{(j)} = y\}}{n}&#10;%\frac{\sum^n_{i=1}1_{Y = y}}{n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32"/>
  <p:tag name="PICTUREFILESIZE" val="1366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\{(X^{(j)}, Y^{(j)})\}^n_{j=1} \stackrel{i.i.d.}{\sim} P_{XY}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59"/>
  <p:tag name="PICTUREFILESIZE" val="459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%\widehat P(x_j|Y=y) = &#10;\frac{\widehat P(x_i, y)}{\widehat P(y)} = \frac{\{\#j: X^{(j)}_i = x_i, Y^{(j)} = y\}/n}{\{\#j:Y^{(j)} = y\}/n}&#10;%\frac{\sum^n_{i=1}1_{X_{i,j} = x_j, Y_i = y}}{\sum^n_{i=1}1_{Y_i = y}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88"/>
  <p:tag name="PICTUREFILESIZE" val="3417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X^{(j)} = (X^{(j)}_{1}, \dots, X^{(j)}_{d}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25"/>
  <p:tag name="PICTUREFILESIZE" val="342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X = (x_{1}, \dots, x_{d}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58"/>
  <p:tag name="PICTUREFILESIZE" val="197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Y = \arg\max_y \widehat P(y) \prod^d_{i=1} \frac{\widehat P(x_i, y)}{\widehat P(y)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90"/>
  <p:tag name="PICTUREFILESIZE" val="2373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\{(X^{(j)}, Y^{(j)})\}^n_{j=1} \stackrel{i.i.d.}{\sim} P_{XY}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59"/>
  <p:tag name="PICTUREFILESIZE" val="459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X^{(j)} = (X^{(j)}_{1}, \dots, X^{(j)}_{d}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25"/>
  <p:tag name="PICTUREFILESIZE" val="342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X = (x_{1}, \dots, x_{d}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58"/>
  <p:tag name="PICTUREFILESIZE" val="197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f^*(x) = \arg\max_{Y=y} P(Y=y|X=x)&#10;%\left\{&#10;%\begin{tabular}{cc}&#10;%1 &amp; $P(Y = 1| X) &gt; P(Y = 0| X)$\\&#10;%0 &amp; otherwise&#10;%\end{tabular}&#10;%\right.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25"/>
  <p:tag name="PICTUREFILESIZE" val="5035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Y = \arg\max_y \widehat P(y) \prod^d_{i=1} \frac{\widehat P(x_i, y)}{\widehat P(y)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90"/>
  <p:tag name="PICTUREFILESIZE" val="23733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 P(y) = \frac{\{\#j:Y^{(j)} = y\}}{n}&#10;%\frac{\sum^n_{i=1}1_{Y = y}}{n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32"/>
  <p:tag name="PICTUREFILESIZE" val="13667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 P(y) = \frac{\{\#j:Y^{(j)} = y\}}{n}&#10;%\frac{\sum^n_{i=1}1_{Y = y}}{n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32"/>
  <p:tag name="PICTUREFILESIZE" val="13667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\{(X^{(j)}, Y^{(j)})\}^n_{j=1} \stackrel{i.i.d.}{\sim} P_{XY}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59"/>
  <p:tag name="PICTUREFILESIZE" val="459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X^{(j)} = (X^{(j)}_{1}, \dots, X^{(j)}_{d}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25"/>
  <p:tag name="PICTUREFILESIZE" val="342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X = (x_{1}, \dots, x_{d}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58"/>
  <p:tag name="PICTUREFILESIZE" val="197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Y = \arg\max_y \widehat P(y) \prod^d_{i=1} \frac{\widehat P(x_i, y)}{\widehat P(y)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90"/>
  <p:tag name="PICTUREFILESIZE" val="23733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P(X = x| Y = 1) 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61"/>
  <p:tag name="PICTUREFILESIZE" val="2027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P(X = x| Y = 1) 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61"/>
  <p:tag name="PICTUREFILESIZE" val="2027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P(Y = 1) 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93"/>
  <p:tag name="PICTUREFILESIZE" val="129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 &#10;&amp;= &amp;\arg\max_{Y = y} P(X=x|Y=y)P(Y=y)&#10;%&amp; = &amp; \frac{P(X=x_j|Y=y_i)P(Y=y_i)}{\sum_i P(X=x_j|Y=y_i)P(Y=y_i)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71"/>
  <p:tag name="PICTUREFILESIZE" val="17879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P(Y = 1) 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93"/>
  <p:tag name="PICTUREFILESIZE" val="1296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P(X = x| Y = 1) 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61"/>
  <p:tag name="PICTUREFILESIZE" val="2027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P(X = x| Y = 1) 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61"/>
  <p:tag name="PICTUREFILESIZE" val="2027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P(Y = 1) 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93"/>
  <p:tag name="PICTUREFILESIZE" val="1296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P(Y = 1) 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93"/>
  <p:tag name="PICTUREFILESIZE" val="1296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P(X = x| Y = y) = \frac1{\sqrt{2\pi|\Sigma_y|}} \exp\left(-\frac{(x-\mu_y)\Sigma_y^{-1}(x-\mu_y)'}{2}\right)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569"/>
  <p:tag name="PICTUREFILESIZE" val="9958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P(X = x| Y = y) = \frac1{\sqrt{2\pi|\Sigma_y|}} \exp\left(-\frac{(x-\mu_y)\Sigma_y^{-1}(x-\mu_y)'}{2}\right)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569"/>
  <p:tag name="PICTUREFILESIZE" val="995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theta}_{MLE} = \arg\max_\theta P({D} | \theta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35"/>
  <p:tag name="PICTUREFILESIZE" val="1436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theta}_{MAP} = \arg\max_\theta P(\theta| D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35"/>
  <p:tag name="PICTUREFILESIZE" val="1445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= \arg\max_\theta P(D | \theta) P(\theta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19"/>
  <p:tag name="PICTUREFILESIZE" val="1272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theta}_{MAP} &amp; = &amp; \arg\max_\theta \ \ P(\theta \mid D)\\&#10;&amp; = &amp; \arg\max_\theta \ \ P(D \mid \theta) P(\theta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29"/>
  <p:tag name="PICTUREFILESIZE" val="2987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mu}_{MLE} &amp; = &amp; \frac{1}{n}{\sum_{i=1}^n x_i}\\[5mm]&#10;\widehat{\sigma}^2_{MLE} &amp; = &amp; \frac{1}{n}{\sum_{i=1}^n (x_i - \widehat{\mu})^2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42"/>
  <p:tag name="PICTUREFILESIZE" val="2864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theta}_{MLE} &amp; = &amp; \frac{\alpha_H}{\alpha_H+{\alpha_T}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92"/>
  <p:tag name="PICTUREFILESIZE" val="10473"/>
</p:tagLst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674</Words>
  <Application>Microsoft Macintosh PowerPoint</Application>
  <PresentationFormat>On-screen Show (4:3)</PresentationFormat>
  <Paragraphs>171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1_Office Theme</vt:lpstr>
      <vt:lpstr>Classification: Naïve Bayes, MLE, MAP wrap-up Logistic Regression</vt:lpstr>
      <vt:lpstr>Announcements</vt:lpstr>
      <vt:lpstr>Classification so far …</vt:lpstr>
      <vt:lpstr>Parametric Models</vt:lpstr>
      <vt:lpstr>MLE and MAP</vt:lpstr>
      <vt:lpstr>MLE and MAP</vt:lpstr>
      <vt:lpstr>Naïve Bayes Algo – Discrete features</vt:lpstr>
      <vt:lpstr>Naïve Bayes Algo – Discrete features</vt:lpstr>
      <vt:lpstr>Naïve Bayes Algo – continuous features</vt:lpstr>
      <vt:lpstr>Applications of Naïve Bayes</vt:lpstr>
      <vt:lpstr>GNB for classifying word category</vt:lpstr>
      <vt:lpstr>Gaussian Naïve Bayes: Learned voxel,word</vt:lpstr>
      <vt:lpstr>Learned Naïve Bayes Models –  Means for P(BrainActivity | WordCategory)</vt:lpstr>
      <vt:lpstr>What you should know…</vt:lpstr>
      <vt:lpstr>Decision Boundary of Bayes &amp; Naïve Bayes Classifiers</vt:lpstr>
      <vt:lpstr>Decision Boundary of Bayes &amp; Naïve Bayes Classifiers</vt:lpstr>
      <vt:lpstr>Decision Boundary of Bayes &amp; Naïve Bayes Classifiers</vt:lpstr>
      <vt:lpstr>Decision Boundary of Bayes &amp; Naïve Bayes Classifiers</vt:lpstr>
    </vt:vector>
  </TitlesOfParts>
  <Company>CMU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Classification: Naïve Bayes, MLE, MAP wrap-up Logistic Regression</dc:title>
  <dc:creator>Aarti Singh</dc:creator>
  <cp:lastModifiedBy>Aarti Singh</cp:lastModifiedBy>
  <cp:revision>1</cp:revision>
  <dcterms:created xsi:type="dcterms:W3CDTF">2016-01-26T18:47:30Z</dcterms:created>
  <dcterms:modified xsi:type="dcterms:W3CDTF">2016-01-26T18:48:00Z</dcterms:modified>
</cp:coreProperties>
</file>