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326" r:id="rId2"/>
    <p:sldId id="337" r:id="rId3"/>
    <p:sldId id="330" r:id="rId4"/>
    <p:sldId id="333" r:id="rId5"/>
    <p:sldId id="334" r:id="rId6"/>
    <p:sldId id="332" r:id="rId7"/>
    <p:sldId id="335" r:id="rId8"/>
    <p:sldId id="336" r:id="rId9"/>
    <p:sldId id="298" r:id="rId10"/>
    <p:sldId id="299" r:id="rId11"/>
    <p:sldId id="301" r:id="rId12"/>
    <p:sldId id="321" r:id="rId13"/>
    <p:sldId id="323" r:id="rId14"/>
    <p:sldId id="322" r:id="rId15"/>
    <p:sldId id="324" r:id="rId16"/>
    <p:sldId id="300" r:id="rId17"/>
    <p:sldId id="315" r:id="rId18"/>
    <p:sldId id="302" r:id="rId19"/>
    <p:sldId id="303" r:id="rId20"/>
    <p:sldId id="304" r:id="rId21"/>
    <p:sldId id="305" r:id="rId22"/>
    <p:sldId id="307" r:id="rId23"/>
    <p:sldId id="308" r:id="rId24"/>
    <p:sldId id="309" r:id="rId25"/>
    <p:sldId id="339" r:id="rId26"/>
    <p:sldId id="340" r:id="rId27"/>
    <p:sldId id="342" r:id="rId28"/>
    <p:sldId id="341" r:id="rId29"/>
    <p:sldId id="343" r:id="rId30"/>
    <p:sldId id="345" r:id="rId31"/>
    <p:sldId id="346" r:id="rId32"/>
    <p:sldId id="347" r:id="rId33"/>
    <p:sldId id="344" r:id="rId34"/>
    <p:sldId id="310" r:id="rId35"/>
    <p:sldId id="311" r:id="rId36"/>
    <p:sldId id="312" r:id="rId37"/>
    <p:sldId id="313" r:id="rId38"/>
    <p:sldId id="314" r:id="rId39"/>
    <p:sldId id="338" r:id="rId40"/>
    <p:sldId id="352" r:id="rId41"/>
    <p:sldId id="351" r:id="rId42"/>
    <p:sldId id="350" r:id="rId43"/>
    <p:sldId id="354" r:id="rId44"/>
    <p:sldId id="353" r:id="rId45"/>
    <p:sldId id="349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AA0202"/>
    <a:srgbClr val="9B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BFD4-1310-0B4B-A3B3-48E1A2552691}" type="datetimeFigureOut">
              <a:rPr lang="en-US" smtClean="0"/>
              <a:t>1/25/16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1815F-9043-8B49-B7AB-C7EE2E855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82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75C82-B69D-5747-8767-8EB8DEAAD470}" type="datetimeFigureOut">
              <a:rPr lang="en-US" smtClean="0"/>
              <a:t>1/25/16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3544B-12DC-1A47-BF47-9E4E7E247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4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decision for any email that contains the word “Earn”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 P1</a:t>
            </a:r>
            <a:r>
              <a:rPr lang="en-US" baseline="0" dirty="0" smtClean="0"/>
              <a:t> –(x- u1)A(x-u1) = Log P2 – (x-u2)A(x-u2)  =&gt; log P1 + 2 u1 A x - u1A u1  =  log P2 + 2 u2 A x - u2A u2  (linear in 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20E6-1778-4BC5-9ACA-D18679C1BD07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9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25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70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64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057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278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499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137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659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620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732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55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1/25/16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901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4" Type="http://schemas.openxmlformats.org/officeDocument/2006/relationships/image" Target="../media/image27.wmf"/><Relationship Id="rId5" Type="http://schemas.openxmlformats.org/officeDocument/2006/relationships/image" Target="../media/image28.wmf"/><Relationship Id="rId6" Type="http://schemas.openxmlformats.org/officeDocument/2006/relationships/image" Target="../media/image29.wmf"/><Relationship Id="rId7" Type="http://schemas.openxmlformats.org/officeDocument/2006/relationships/image" Target="../media/image24.png"/><Relationship Id="rId1" Type="http://schemas.openxmlformats.org/officeDocument/2006/relationships/tags" Target="../tags/tag27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tags" Target="../tags/tag3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7" Type="http://schemas.openxmlformats.org/officeDocument/2006/relationships/image" Target="../media/image30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8.wmf"/><Relationship Id="rId6" Type="http://schemas.openxmlformats.org/officeDocument/2006/relationships/image" Target="../media/image24.png"/><Relationship Id="rId7" Type="http://schemas.openxmlformats.org/officeDocument/2006/relationships/image" Target="../media/image30.png"/><Relationship Id="rId8" Type="http://schemas.openxmlformats.org/officeDocument/2006/relationships/image" Target="../media/image25.png"/><Relationship Id="rId9" Type="http://schemas.openxmlformats.org/officeDocument/2006/relationships/image" Target="../media/image29.wmf"/><Relationship Id="rId10" Type="http://schemas.openxmlformats.org/officeDocument/2006/relationships/image" Target="../media/image27.wmf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4" Type="http://schemas.openxmlformats.org/officeDocument/2006/relationships/tags" Target="../tags/tag38.xml"/><Relationship Id="rId5" Type="http://schemas.openxmlformats.org/officeDocument/2006/relationships/tags" Target="../tags/tag39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8" Type="http://schemas.openxmlformats.org/officeDocument/2006/relationships/image" Target="../media/image22.png"/><Relationship Id="rId9" Type="http://schemas.openxmlformats.org/officeDocument/2006/relationships/image" Target="../media/image3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" Type="http://schemas.openxmlformats.org/officeDocument/2006/relationships/tags" Target="../tags/tag35.xml"/><Relationship Id="rId2" Type="http://schemas.openxmlformats.org/officeDocument/2006/relationships/tags" Target="../tags/tag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8.emf"/><Relationship Id="rId5" Type="http://schemas.openxmlformats.org/officeDocument/2006/relationships/image" Target="../media/image39.png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tags" Target="../tags/tag43.xml"/><Relationship Id="rId2" Type="http://schemas.openxmlformats.org/officeDocument/2006/relationships/tags" Target="../tags/tag44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43.emf"/><Relationship Id="rId1" Type="http://schemas.openxmlformats.org/officeDocument/2006/relationships/tags" Target="../tags/tag45.xml"/><Relationship Id="rId2" Type="http://schemas.openxmlformats.org/officeDocument/2006/relationships/tags" Target="../tags/tag46.xml"/><Relationship Id="rId3" Type="http://schemas.openxmlformats.org/officeDocument/2006/relationships/tags" Target="../tags/tag47.xml"/><Relationship Id="rId4" Type="http://schemas.openxmlformats.org/officeDocument/2006/relationships/tags" Target="../tags/tag48.xml"/><Relationship Id="rId5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emf"/><Relationship Id="rId7" Type="http://schemas.openxmlformats.org/officeDocument/2006/relationships/image" Target="../media/image47.emf"/><Relationship Id="rId8" Type="http://schemas.openxmlformats.org/officeDocument/2006/relationships/image" Target="../media/image48.emf"/><Relationship Id="rId9" Type="http://schemas.openxmlformats.org/officeDocument/2006/relationships/image" Target="../media/image49.emf"/><Relationship Id="rId10" Type="http://schemas.openxmlformats.org/officeDocument/2006/relationships/image" Target="../media/image50.emf"/><Relationship Id="rId1" Type="http://schemas.openxmlformats.org/officeDocument/2006/relationships/tags" Target="../tags/tag50.xml"/><Relationship Id="rId2" Type="http://schemas.openxmlformats.org/officeDocument/2006/relationships/tags" Target="../tags/tag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tags" Target="../tags/tag52.xml"/><Relationship Id="rId2" Type="http://schemas.openxmlformats.org/officeDocument/2006/relationships/tags" Target="../tags/tag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55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emf"/><Relationship Id="rId7" Type="http://schemas.openxmlformats.org/officeDocument/2006/relationships/image" Target="../media/image56.emf"/><Relationship Id="rId8" Type="http://schemas.openxmlformats.org/officeDocument/2006/relationships/image" Target="../media/image57.emf"/><Relationship Id="rId1" Type="http://schemas.openxmlformats.org/officeDocument/2006/relationships/tags" Target="../tags/tag56.xml"/><Relationship Id="rId2" Type="http://schemas.openxmlformats.org/officeDocument/2006/relationships/tags" Target="../tags/tag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4" Type="http://schemas.openxmlformats.org/officeDocument/2006/relationships/tags" Target="../tags/tag6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7" Type="http://schemas.openxmlformats.org/officeDocument/2006/relationships/image" Target="../media/image23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22.png"/><Relationship Id="rId1" Type="http://schemas.openxmlformats.org/officeDocument/2006/relationships/tags" Target="../tags/tag58.xml"/><Relationship Id="rId2" Type="http://schemas.openxmlformats.org/officeDocument/2006/relationships/tags" Target="../tags/tag5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6" Type="http://schemas.openxmlformats.org/officeDocument/2006/relationships/image" Target="../media/image7.png"/><Relationship Id="rId7" Type="http://schemas.openxmlformats.org/officeDocument/2006/relationships/image" Target="../media/image8.emf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31.png"/><Relationship Id="rId11" Type="http://schemas.openxmlformats.org/officeDocument/2006/relationships/image" Target="../media/image58.emf"/><Relationship Id="rId1" Type="http://schemas.openxmlformats.org/officeDocument/2006/relationships/tags" Target="../tags/tag62.xml"/><Relationship Id="rId2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emf"/><Relationship Id="rId1" Type="http://schemas.openxmlformats.org/officeDocument/2006/relationships/tags" Target="../tags/tag65.xml"/><Relationship Id="rId2" Type="http://schemas.openxmlformats.org/officeDocument/2006/relationships/tags" Target="../tags/tag66.xml"/><Relationship Id="rId3" Type="http://schemas.openxmlformats.org/officeDocument/2006/relationships/tags" Target="../tags/tag67.xml"/><Relationship Id="rId4" Type="http://schemas.openxmlformats.org/officeDocument/2006/relationships/tags" Target="../tags/tag68.xml"/><Relationship Id="rId5" Type="http://schemas.openxmlformats.org/officeDocument/2006/relationships/tags" Target="../tags/tag69.xml"/><Relationship Id="rId6" Type="http://schemas.openxmlformats.org/officeDocument/2006/relationships/tags" Target="../tags/tag70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emf"/><Relationship Id="rId1" Type="http://schemas.openxmlformats.org/officeDocument/2006/relationships/tags" Target="../tags/tag71.xml"/><Relationship Id="rId2" Type="http://schemas.openxmlformats.org/officeDocument/2006/relationships/tags" Target="../tags/tag72.xml"/><Relationship Id="rId3" Type="http://schemas.openxmlformats.org/officeDocument/2006/relationships/tags" Target="../tags/tag73.xml"/><Relationship Id="rId4" Type="http://schemas.openxmlformats.org/officeDocument/2006/relationships/tags" Target="../tags/tag74.xml"/><Relationship Id="rId5" Type="http://schemas.openxmlformats.org/officeDocument/2006/relationships/tags" Target="../tags/tag75.xml"/><Relationship Id="rId6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6.emf"/><Relationship Id="rId13" Type="http://schemas.openxmlformats.org/officeDocument/2006/relationships/image" Target="../media/image59.emf"/><Relationship Id="rId1" Type="http://schemas.openxmlformats.org/officeDocument/2006/relationships/tags" Target="../tags/tag77.xml"/><Relationship Id="rId2" Type="http://schemas.openxmlformats.org/officeDocument/2006/relationships/tags" Target="../tags/tag78.xml"/><Relationship Id="rId3" Type="http://schemas.openxmlformats.org/officeDocument/2006/relationships/tags" Target="../tags/tag79.xml"/><Relationship Id="rId4" Type="http://schemas.openxmlformats.org/officeDocument/2006/relationships/tags" Target="../tags/tag80.xml"/><Relationship Id="rId5" Type="http://schemas.openxmlformats.org/officeDocument/2006/relationships/tags" Target="../tags/tag8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43.emf"/><Relationship Id="rId1" Type="http://schemas.openxmlformats.org/officeDocument/2006/relationships/tags" Target="../tags/tag82.xml"/><Relationship Id="rId2" Type="http://schemas.openxmlformats.org/officeDocument/2006/relationships/tags" Target="../tags/tag83.xml"/><Relationship Id="rId3" Type="http://schemas.openxmlformats.org/officeDocument/2006/relationships/tags" Target="../tags/tag84.xml"/><Relationship Id="rId4" Type="http://schemas.openxmlformats.org/officeDocument/2006/relationships/tags" Target="../tags/tag85.xml"/><Relationship Id="rId5" Type="http://schemas.openxmlformats.org/officeDocument/2006/relationships/tags" Target="../tags/tag86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4" Type="http://schemas.openxmlformats.org/officeDocument/2006/relationships/tags" Target="../tags/tag90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1" Type="http://schemas.openxmlformats.org/officeDocument/2006/relationships/tags" Target="../tags/tag87.xml"/><Relationship Id="rId2" Type="http://schemas.openxmlformats.org/officeDocument/2006/relationships/tags" Target="../tags/tag8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4" Type="http://schemas.openxmlformats.org/officeDocument/2006/relationships/tags" Target="../tags/tag94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1" Type="http://schemas.openxmlformats.org/officeDocument/2006/relationships/tags" Target="../tags/tag91.xml"/><Relationship Id="rId2" Type="http://schemas.openxmlformats.org/officeDocument/2006/relationships/tags" Target="../tags/tag9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67.jpeg"/><Relationship Id="rId5" Type="http://schemas.microsoft.com/office/2007/relationships/hdphoto" Target="../media/hdphoto3.wdp"/><Relationship Id="rId6" Type="http://schemas.openxmlformats.org/officeDocument/2006/relationships/image" Target="../media/image68.emf"/><Relationship Id="rId7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0.png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7" Type="http://schemas.openxmlformats.org/officeDocument/2006/relationships/image" Target="../media/image73.emf"/><Relationship Id="rId1" Type="http://schemas.openxmlformats.org/officeDocument/2006/relationships/tags" Target="../tags/tag95.xml"/><Relationship Id="rId2" Type="http://schemas.openxmlformats.org/officeDocument/2006/relationships/tags" Target="../tags/tag9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70.png"/><Relationship Id="rId5" Type="http://schemas.openxmlformats.org/officeDocument/2006/relationships/image" Target="../media/image75.png"/><Relationship Id="rId6" Type="http://schemas.openxmlformats.org/officeDocument/2006/relationships/image" Target="../media/image74.png"/><Relationship Id="rId7" Type="http://schemas.openxmlformats.org/officeDocument/2006/relationships/image" Target="../media/image66.jpeg"/><Relationship Id="rId8" Type="http://schemas.microsoft.com/office/2007/relationships/hdphoto" Target="../media/hdphoto4.wdp"/><Relationship Id="rId1" Type="http://schemas.openxmlformats.org/officeDocument/2006/relationships/tags" Target="../tags/tag97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emf"/><Relationship Id="rId9" Type="http://schemas.openxmlformats.org/officeDocument/2006/relationships/image" Target="../media/image9.emf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emf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tags" Target="../tags/tag10.xml"/><Relationship Id="rId6" Type="http://schemas.openxmlformats.org/officeDocument/2006/relationships/tags" Target="../tags/tag11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tags" Target="../tags/tag1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.xml"/><Relationship Id="rId7" Type="http://schemas.openxmlformats.org/officeDocument/2006/relationships/image" Target="../media/image18.png"/><Relationship Id="rId8" Type="http://schemas.openxmlformats.org/officeDocument/2006/relationships/image" Target="../media/image15.pn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tags" Target="../tags/tag2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- Naïve Bayes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MLE, MAP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21,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09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Max A Posteriori (MAP)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Justification for adding virtual examples</a:t>
            </a:r>
          </a:p>
          <a:p>
            <a:r>
              <a:rPr lang="en-US" sz="2400" dirty="0" smtClean="0"/>
              <a:t>Assume a prior distribution for parameters </a:t>
            </a:r>
            <a:r>
              <a:rPr lang="en-US" sz="2400" dirty="0" smtClean="0">
                <a:sym typeface="Symbol" pitchFamily="48" charset="2"/>
              </a:rPr>
              <a:t> (reflects prior belief in what values  is likely to take)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4648200"/>
            <a:ext cx="85344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14619" y="5678079"/>
            <a:ext cx="4762381" cy="102752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9004" y="2895600"/>
            <a:ext cx="6108596" cy="1981200"/>
          </a:xfrm>
          <a:prstGeom prst="rect">
            <a:avLst/>
          </a:prstGeom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r="82212" b="52669"/>
          <a:stretch/>
        </p:blipFill>
        <p:spPr bwMode="auto">
          <a:xfrm>
            <a:off x="6526501" y="4572000"/>
            <a:ext cx="581679" cy="33393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6861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0761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6" descr="beta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874520"/>
            <a:ext cx="3291840" cy="2468880"/>
          </a:xfrm>
          <a:prstGeom prst="rect">
            <a:avLst/>
          </a:prstGeom>
          <a:noFill/>
        </p:spPr>
      </p:pic>
      <p:pic>
        <p:nvPicPr>
          <p:cNvPr id="6" name="Picture 7" descr="beta30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110" y="4389120"/>
            <a:ext cx="3294890" cy="2468880"/>
          </a:xfrm>
          <a:prstGeom prst="rect">
            <a:avLst/>
          </a:prstGeom>
          <a:noFill/>
        </p:spPr>
      </p:pic>
      <p:pic>
        <p:nvPicPr>
          <p:cNvPr id="7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874520"/>
            <a:ext cx="3294890" cy="2468880"/>
          </a:xfrm>
          <a:prstGeom prst="rect">
            <a:avLst/>
          </a:prstGeom>
          <a:noFill/>
        </p:spPr>
      </p:pic>
      <p:pic>
        <p:nvPicPr>
          <p:cNvPr id="8" name="Picture 9" descr="beta3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1176" y="4389120"/>
            <a:ext cx="3294890" cy="2468880"/>
          </a:xfrm>
          <a:prstGeom prst="rect">
            <a:avLst/>
          </a:prstGeom>
          <a:noFill/>
        </p:spPr>
      </p:pic>
      <p:pic>
        <p:nvPicPr>
          <p:cNvPr id="9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 l="67803"/>
          <a:stretch>
            <a:fillRect/>
          </a:stretch>
        </p:blipFill>
        <p:spPr bwMode="auto">
          <a:xfrm>
            <a:off x="533400" y="1219200"/>
            <a:ext cx="182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124380" y="1382489"/>
            <a:ext cx="5562420" cy="430887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More concentrated as values of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H</a:t>
            </a:r>
            <a:r>
              <a:rPr lang="en-US" sz="2200" dirty="0">
                <a:solidFill>
                  <a:srgbClr val="0000FF"/>
                </a:solidFill>
              </a:rPr>
              <a:t>,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T</a:t>
            </a:r>
            <a:r>
              <a:rPr lang="en-US" sz="2200" dirty="0">
                <a:solidFill>
                  <a:srgbClr val="0000FF"/>
                </a:solidFill>
              </a:rPr>
              <a:t> increase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9400" y="4317539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7685" y="4317885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3010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20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conjugate prior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 r="7586"/>
          <a:stretch>
            <a:fillRect/>
          </a:stretch>
        </p:blipFill>
        <p:spPr bwMode="auto">
          <a:xfrm>
            <a:off x="0" y="2209800"/>
            <a:ext cx="2819400" cy="2286000"/>
          </a:xfrm>
          <a:prstGeom prst="rect">
            <a:avLst/>
          </a:prstGeom>
          <a:noFill/>
        </p:spPr>
      </p:pic>
      <p:pic>
        <p:nvPicPr>
          <p:cNvPr id="7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785650" y="1389062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96462" y="1649699"/>
            <a:ext cx="4814138" cy="299973"/>
          </a:xfrm>
          <a:prstGeom prst="rect">
            <a:avLst/>
          </a:prstGeom>
          <a:noFill/>
          <a:ln/>
          <a:effectLst/>
        </p:spPr>
      </p:pic>
      <p:sp>
        <p:nvSpPr>
          <p:cNvPr id="9" name="Right Arrow 8"/>
          <p:cNvSpPr/>
          <p:nvPr/>
        </p:nvSpPr>
        <p:spPr>
          <a:xfrm>
            <a:off x="2819400" y="3154680"/>
            <a:ext cx="4572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" y="1652751"/>
            <a:ext cx="572910" cy="26608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9" descr="beta3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2240280"/>
            <a:ext cx="3050824" cy="2286000"/>
          </a:xfrm>
          <a:prstGeom prst="rect">
            <a:avLst/>
          </a:prstGeom>
          <a:noFill/>
        </p:spPr>
      </p:pic>
      <p:pic>
        <p:nvPicPr>
          <p:cNvPr id="13" name="Picture 7" descr="beta30-20"/>
          <p:cNvPicPr>
            <a:picLocks noChangeAspect="1" noChangeArrowheads="1"/>
          </p:cNvPicPr>
          <p:nvPr/>
        </p:nvPicPr>
        <p:blipFill>
          <a:blip r:embed="rId10" cstate="print"/>
          <a:srcRect r="7586"/>
          <a:stretch>
            <a:fillRect/>
          </a:stretch>
        </p:blipFill>
        <p:spPr bwMode="auto">
          <a:xfrm>
            <a:off x="6324600" y="2240280"/>
            <a:ext cx="2819400" cy="2286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61999" y="5685946"/>
            <a:ext cx="7848601" cy="830983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As </a:t>
            </a:r>
            <a:r>
              <a:rPr lang="en-US" sz="2400" i="1" dirty="0">
                <a:solidFill>
                  <a:srgbClr val="C00000"/>
                </a:solidFill>
              </a:rPr>
              <a:t>n</a:t>
            </a:r>
            <a:r>
              <a:rPr lang="en-US" sz="2400" dirty="0">
                <a:solidFill>
                  <a:srgbClr val="C00000"/>
                </a:solidFill>
              </a:rPr>
              <a:t> =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H</a:t>
            </a:r>
            <a:r>
              <a:rPr lang="en-US" sz="2400" dirty="0">
                <a:solidFill>
                  <a:srgbClr val="C00000"/>
                </a:solidFill>
              </a:rPr>
              <a:t> +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increases, posterior distribution becomes more concentrated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2208" y="2141148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467600" y="2141494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591375" y="4751783"/>
            <a:ext cx="26160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After observing 1 Tail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896543" y="4628672"/>
            <a:ext cx="1954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observing 18 Heads and 28 Tails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9915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Equivalent to adding extra coin flips (β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H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- 1 heads, 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- 1 tails)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9356" y="4702314"/>
            <a:ext cx="1603644" cy="707886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Mode of Beta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distribution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0" y="4756457"/>
            <a:ext cx="5008422" cy="702936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1025680" y="61722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510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vs.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86348" y="2575606"/>
            <a:ext cx="3685853" cy="54859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514600" y="4724403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71389" y="5324949"/>
            <a:ext cx="3283074" cy="465027"/>
          </a:xfrm>
          <a:prstGeom prst="rect">
            <a:avLst/>
          </a:prstGeom>
          <a:noFill/>
          <a:ln/>
          <a:effectLst/>
        </p:spPr>
      </p:pic>
      <p:sp>
        <p:nvSpPr>
          <p:cNvPr id="19" name="TextBox 18"/>
          <p:cNvSpPr txBox="1"/>
          <p:nvPr/>
        </p:nvSpPr>
        <p:spPr>
          <a:xfrm>
            <a:off x="545054" y="6091535"/>
            <a:ext cx="4179349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When is MAP same as MLE?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531940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Likelihood estimation (MLE)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maximizes the probability of observed data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</a:t>
            </a:r>
            <a:r>
              <a:rPr lang="en-US" sz="2400" i="1" kern="0" dirty="0">
                <a:solidFill>
                  <a:prstClr val="black"/>
                </a:solidFill>
                <a:latin typeface="Calibri"/>
              </a:rPr>
              <a:t>a posteriori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 (MAP) estimation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is most probable given observed data and prior belief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45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learn parameters from data?</a:t>
            </a:r>
            <a:br>
              <a:rPr lang="en-US" dirty="0" smtClean="0"/>
            </a:br>
            <a:r>
              <a:rPr lang="en-US" dirty="0" smtClean="0"/>
              <a:t>MLE, MAP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(Continuous case)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47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with continuous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Gaussian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N(μ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 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and each pixel i	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9200" y="27432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92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127033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intensity values at the d pixels (features)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1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2667000" y="2133600"/>
            <a:ext cx="4876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Data, D =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Parameters:  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– mean,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s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- variance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Sleep hrs are </a:t>
            </a:r>
            <a:r>
              <a:rPr lang="en-US" sz="24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according to Gaussian distribution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81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038601" y="206791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76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181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102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67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770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648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29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086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05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71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19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61778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99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941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5</a:t>
            </a:r>
          </a:p>
        </p:txBody>
      </p:sp>
      <p:sp>
        <p:nvSpPr>
          <p:cNvPr id="29" name="Freeform 28"/>
          <p:cNvSpPr/>
          <p:nvPr/>
        </p:nvSpPr>
        <p:spPr>
          <a:xfrm>
            <a:off x="2659117" y="1415394"/>
            <a:ext cx="4855780" cy="634124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052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94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9515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7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95999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087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9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67600" y="2209800"/>
            <a:ext cx="1319144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alibri"/>
              </a:rPr>
              <a:t>Sleep hrs</a:t>
            </a:r>
          </a:p>
        </p:txBody>
      </p:sp>
    </p:spTree>
    <p:extLst>
      <p:ext uri="{BB962C8B-B14F-4D97-AF65-F5344CB8AC3E}">
        <p14:creationId xmlns:p14="http://schemas.microsoft.com/office/powerpoint/2010/main" val="221131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Announcement/Logistics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HW1 out TODAY</a:t>
            </a:r>
          </a:p>
          <a:p>
            <a:r>
              <a:rPr lang="en-US" sz="2400" dirty="0" smtClean="0"/>
              <a:t>New interface for QNA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Office </a:t>
            </a:r>
            <a:r>
              <a:rPr lang="en-US" sz="2400" dirty="0" smtClean="0"/>
              <a:t>hours</a:t>
            </a:r>
          </a:p>
          <a:p>
            <a:r>
              <a:rPr lang="en-US" sz="2400" dirty="0" smtClean="0"/>
              <a:t>Convex functions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819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313728"/>
            <a:ext cx="9144000" cy="5544273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28" y="4063305"/>
            <a:ext cx="959372" cy="7372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45376" t="46460" r="10785" b="36338"/>
          <a:stretch/>
        </p:blipFill>
        <p:spPr>
          <a:xfrm>
            <a:off x="4526235" y="3840432"/>
            <a:ext cx="4008545" cy="953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44875" t="65446" r="11286" b="17352"/>
          <a:stretch/>
        </p:blipFill>
        <p:spPr>
          <a:xfrm>
            <a:off x="4788778" y="4876800"/>
            <a:ext cx="4008545" cy="95373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5165377"/>
            <a:ext cx="1295400" cy="70202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56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MLE for Gaussian mean and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Note:</a:t>
            </a:r>
            <a:r>
              <a:rPr lang="en-US" dirty="0" smtClean="0"/>
              <a:t> MLE for the variance of a Gaussian is </a:t>
            </a:r>
            <a:r>
              <a:rPr lang="en-US" b="1" dirty="0" smtClean="0"/>
              <a:t>biased</a:t>
            </a:r>
          </a:p>
          <a:p>
            <a:pPr lvl="1"/>
            <a:r>
              <a:rPr lang="en-US" dirty="0" smtClean="0"/>
              <a:t>Expected result of estimation is </a:t>
            </a:r>
            <a:r>
              <a:rPr lang="en-US" b="1" dirty="0" smtClean="0"/>
              <a:t>not </a:t>
            </a:r>
            <a:r>
              <a:rPr lang="en-US" dirty="0" smtClean="0"/>
              <a:t>true parameter! </a:t>
            </a:r>
          </a:p>
          <a:p>
            <a:pPr lvl="1"/>
            <a:r>
              <a:rPr lang="en-US" dirty="0" smtClean="0"/>
              <a:t>Unbiased variance estimator: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07172" y="1493840"/>
            <a:ext cx="4509044" cy="2384773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325105" y="5781678"/>
            <a:ext cx="4932195" cy="87605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81471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dirty="0"/>
              <a:t>c</a:t>
            </a:r>
            <a:r>
              <a:rPr lang="en-US" b="1" dirty="0" smtClean="0">
                <a:solidFill>
                  <a:srgbClr val="C00000"/>
                </a:solidFill>
              </a:rPr>
              <a:t>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/>
          <a:srcRect r="26221"/>
          <a:stretch/>
        </p:blipFill>
        <p:spPr bwMode="auto">
          <a:xfrm>
            <a:off x="2680382" y="5822555"/>
            <a:ext cx="3095854" cy="824815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3886200" cy="44050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463" b="-18214"/>
          <a:stretch/>
        </p:blipFill>
        <p:spPr>
          <a:xfrm>
            <a:off x="5791200" y="5978835"/>
            <a:ext cx="1186712" cy="52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46482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A60101"/>
                </a:solidFill>
                <a:latin typeface="Comic Sans MS"/>
                <a:cs typeface="Comic Sans MS"/>
              </a:rPr>
              <a:t>MLE estimates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10200" y="4419600"/>
            <a:ext cx="228600" cy="3810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2200" y="4419600"/>
            <a:ext cx="76200" cy="3048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00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828800"/>
            <a:ext cx="81534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Maximum likelihood estimates:</a:t>
            </a:r>
            <a:r>
              <a:rPr lang="en-US" sz="3200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r="49869"/>
          <a:stretch/>
        </p:blipFill>
        <p:spPr bwMode="auto">
          <a:xfrm>
            <a:off x="6558178" y="1752600"/>
            <a:ext cx="1170781" cy="762000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6477000" y="1676400"/>
            <a:ext cx="2514600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/>
        </p:nvGrpSpPr>
        <p:grpSpPr bwMode="auto">
          <a:xfrm>
            <a:off x="4876800" y="4495800"/>
            <a:ext cx="4267200" cy="914400"/>
            <a:chOff x="5181600" y="4495800"/>
            <a:chExt cx="4267200" cy="914400"/>
          </a:xfrm>
        </p:grpSpPr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/>
            <a:srcRect r="60322"/>
            <a:stretch/>
          </p:blipFill>
          <p:spPr bwMode="auto">
            <a:xfrm>
              <a:off x="5258637" y="4562475"/>
              <a:ext cx="1521055" cy="73255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Rectangle 10"/>
            <p:cNvSpPr/>
            <p:nvPr/>
          </p:nvSpPr>
          <p:spPr bwMode="auto">
            <a:xfrm>
              <a:off x="5181600" y="4495800"/>
              <a:ext cx="4267200" cy="9144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9" name="Elbow Connector 18"/>
          <p:cNvCxnSpPr>
            <a:endCxn id="23" idx="1"/>
          </p:cNvCxnSpPr>
          <p:nvPr/>
        </p:nvCxnSpPr>
        <p:spPr>
          <a:xfrm rot="16200000" flipH="1">
            <a:off x="6191171" y="3405172"/>
            <a:ext cx="714345" cy="609600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53143" y="3867090"/>
            <a:ext cx="1986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4" name="Elbow Connector 23"/>
          <p:cNvCxnSpPr/>
          <p:nvPr/>
        </p:nvCxnSpPr>
        <p:spPr>
          <a:xfrm rot="10800000" flipV="1">
            <a:off x="4038600" y="3276600"/>
            <a:ext cx="990600" cy="762000"/>
          </a:xfrm>
          <a:prstGeom prst="bentConnector3">
            <a:avLst>
              <a:gd name="adj1" fmla="val -549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60223" y="3805535"/>
            <a:ext cx="1986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i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pixel in </a:t>
            </a:r>
          </a:p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9" name="Elbow Connector 18"/>
          <p:cNvCxnSpPr>
            <a:endCxn id="31" idx="1"/>
          </p:cNvCxnSpPr>
          <p:nvPr/>
        </p:nvCxnSpPr>
        <p:spPr>
          <a:xfrm rot="16200000" flipH="1">
            <a:off x="6633070" y="3425330"/>
            <a:ext cx="409545" cy="26448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70084" y="3562290"/>
            <a:ext cx="878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>
                <a:solidFill>
                  <a:srgbClr val="C00000"/>
                </a:solidFill>
                <a:latin typeface="Calibri"/>
              </a:rPr>
              <a:t>y class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28600" y="274638"/>
            <a:ext cx="87630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 fontScale="90000"/>
          </a:bodyPr>
          <a:lstStyle>
            <a:lvl1pPr algn="ctr" defTabSz="914259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Calibri"/>
              </a:rPr>
              <a:t>Naïve Bayes Algo – continuous features</a:t>
            </a:r>
            <a:endParaRPr lang="en-US" dirty="0">
              <a:latin typeface="Calibri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99" y="1752083"/>
            <a:ext cx="966421" cy="81713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43200"/>
            <a:ext cx="685800" cy="437322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0"/>
            <a:ext cx="5147034" cy="9906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55183"/>
            <a:ext cx="2728430" cy="806127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5715000"/>
            <a:ext cx="7033967" cy="8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72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350" lvl="1"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Parameters  = (μ,σ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)</a:t>
            </a:r>
          </a:p>
          <a:p>
            <a:pPr marL="349250" lvl="1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Mean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μ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Gaussian prior</a:t>
            </a: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Variance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Wishart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Distribution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Gaussian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5680" y="51816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l="-567" r="26144" b="58154"/>
          <a:stretch/>
        </p:blipFill>
        <p:spPr bwMode="auto">
          <a:xfrm>
            <a:off x="5867400" y="3960997"/>
            <a:ext cx="3055578" cy="915803"/>
          </a:xfrm>
          <a:prstGeom prst="rect">
            <a:avLst/>
          </a:prstGeom>
          <a:noFill/>
          <a:ln/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2514600"/>
            <a:ext cx="4495800" cy="93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962400" y="19005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srgbClr val="0000FF"/>
                </a:solidFill>
                <a:latin typeface="Calibri"/>
              </a:rPr>
              <a:t>= N(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,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2400" baseline="30000" dirty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)</a:t>
            </a: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5" cstate="print"/>
          <a:srcRect l="-2137" t="44486"/>
          <a:stretch/>
        </p:blipFill>
        <p:spPr bwMode="auto">
          <a:xfrm>
            <a:off x="914400" y="3657600"/>
            <a:ext cx="4445702" cy="128802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57262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Classification: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Naïve Bayes, MLE, MAP wrap-up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3149605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26,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025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so far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Bayes Optimal Classifier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Naïve Bayes Classifier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400" dirty="0" smtClean="0"/>
              <a:t>Assume parametric models for class probability and class conditional feature distribution and estimate parameters using MLE or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82839" y="2277258"/>
            <a:ext cx="4629215" cy="499162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640425" y="2967418"/>
            <a:ext cx="4764156" cy="436888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35" y="4181258"/>
            <a:ext cx="6435879" cy="87912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0" y="1867367"/>
            <a:ext cx="2178957" cy="327729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25" y="1460971"/>
            <a:ext cx="2370148" cy="31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927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class probability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Two classes: P</a:t>
            </a:r>
            <a:r>
              <a:rPr lang="en-US" sz="2400" dirty="0"/>
              <a:t>(Y=y) ~ </a:t>
            </a:r>
            <a:r>
              <a:rPr lang="en-US" sz="2400" dirty="0" smtClean="0"/>
              <a:t>Bernoulli</a:t>
            </a:r>
            <a:r>
              <a:rPr lang="en-US" sz="2400" dirty="0"/>
              <a:t>	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Multiple classes: P(Y=y) ~ Multinomial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For class conditional feature distribution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Binary features: P(X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=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|Y</a:t>
            </a:r>
            <a:r>
              <a:rPr lang="en-US" sz="2400" dirty="0" smtClean="0"/>
              <a:t>=y) ~ Bernoulli</a:t>
            </a:r>
          </a:p>
          <a:p>
            <a:pPr marL="0" indent="0">
              <a:buNone/>
            </a:pPr>
            <a:r>
              <a:rPr lang="en-US" sz="2400" dirty="0" smtClean="0"/>
              <a:t>	Discrete features: P(X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=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|Y</a:t>
            </a:r>
            <a:r>
              <a:rPr lang="en-US" sz="2400" dirty="0" smtClean="0"/>
              <a:t>=y) ~ Multinomial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Continuous features: </a:t>
            </a:r>
            <a:r>
              <a:rPr lang="en-US" sz="2400" dirty="0"/>
              <a:t>P(X</a:t>
            </a:r>
            <a:r>
              <a:rPr lang="en-US" sz="2400" baseline="-25000" dirty="0"/>
              <a:t>i</a:t>
            </a:r>
            <a:r>
              <a:rPr lang="en-US" sz="2400" dirty="0"/>
              <a:t>=</a:t>
            </a:r>
            <a:r>
              <a:rPr lang="en-US" sz="2400" dirty="0" err="1"/>
              <a:t>x</a:t>
            </a:r>
            <a:r>
              <a:rPr lang="en-US" sz="2400" baseline="-25000" dirty="0" err="1"/>
              <a:t>i</a:t>
            </a:r>
            <a:r>
              <a:rPr lang="en-US" sz="2400" dirty="0" err="1"/>
              <a:t>|Y</a:t>
            </a:r>
            <a:r>
              <a:rPr lang="en-US" sz="2400" dirty="0"/>
              <a:t>=y) </a:t>
            </a:r>
            <a:r>
              <a:rPr lang="en-US" sz="2400" dirty="0" smtClean="0"/>
              <a:t>~ Gaussian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Estimate parameters of distributions using MLE or MAP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742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and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486348" y="2303461"/>
            <a:ext cx="3685853" cy="548597"/>
          </a:xfrm>
          <a:prstGeom prst="rect">
            <a:avLst/>
          </a:prstGeom>
          <a:noFill/>
          <a:ln/>
          <a:effectLst/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332367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Likelihood estimation (MLE)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maximizes the probability of observed data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1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</a:t>
            </a:r>
            <a:r>
              <a:rPr lang="en-US" sz="2400" i="1" kern="0" dirty="0">
                <a:solidFill>
                  <a:prstClr val="black"/>
                </a:solidFill>
                <a:latin typeface="Calibri"/>
              </a:rPr>
              <a:t>a posteriori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 (MAP) estimation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is most probable given observed data and prior belief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3123" y="5151793"/>
            <a:ext cx="4813197" cy="1561063"/>
          </a:xfrm>
          <a:prstGeom prst="rect">
            <a:avLst/>
          </a:prstGeom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514600" y="4107541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471389" y="4708087"/>
            <a:ext cx="3283074" cy="465027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 cstate="print"/>
          <a:srcRect r="82212" b="52669"/>
          <a:stretch/>
        </p:blipFill>
        <p:spPr bwMode="auto">
          <a:xfrm>
            <a:off x="5855844" y="6475145"/>
            <a:ext cx="445677" cy="255854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20428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and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332367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Bernoulli(</a:t>
            </a:r>
            <a:r>
              <a:rPr lang="en-US" sz="2400" kern="0" dirty="0" err="1" smtClean="0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 smtClean="0">
              <a:solidFill>
                <a:prstClr val="black"/>
              </a:solidFill>
              <a:latin typeface="Calibri"/>
            </a:endParaRPr>
          </a:p>
          <a:p>
            <a:pPr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Multinomial(p</a:t>
            </a:r>
            <a:r>
              <a:rPr lang="en-US" sz="2400" kern="0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kern="0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, …, </a:t>
            </a:r>
            <a:r>
              <a:rPr lang="en-US" sz="2400" kern="0" dirty="0" err="1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kern="0" baseline="-25000" dirty="0" err="1" smtClean="0">
                <a:solidFill>
                  <a:prstClr val="black"/>
                </a:solidFill>
                <a:latin typeface="Calibri"/>
              </a:rPr>
              <a:t>K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 smtClean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Gaussian(</a:t>
            </a:r>
            <a:r>
              <a:rPr lang="en-US" sz="2400" kern="0" dirty="0" err="1" smtClean="0">
                <a:solidFill>
                  <a:prstClr val="black"/>
                </a:solidFill>
                <a:latin typeface="Calibri"/>
              </a:rPr>
              <a:t>μ,σ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912717" y="4887585"/>
            <a:ext cx="3090114" cy="163432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2556" y="1938816"/>
            <a:ext cx="2249985" cy="50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28" y="3438431"/>
            <a:ext cx="2198913" cy="665353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 t="16327" b="15673"/>
          <a:stretch>
            <a:fillRect/>
          </a:stretch>
        </p:blipFill>
        <p:spPr bwMode="auto">
          <a:xfrm>
            <a:off x="1027262" y="1830775"/>
            <a:ext cx="1304568" cy="6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Dice"/>
          <p:cNvPicPr>
            <a:picLocks noChangeAspect="1" noChangeArrowheads="1"/>
          </p:cNvPicPr>
          <p:nvPr/>
        </p:nvPicPr>
        <p:blipFill>
          <a:blip r:embed="rId9" cstate="print"/>
          <a:srcRect l="45454" t="18182" b="27273"/>
          <a:stretch>
            <a:fillRect/>
          </a:stretch>
        </p:blipFill>
        <p:spPr bwMode="auto">
          <a:xfrm>
            <a:off x="1222961" y="3341633"/>
            <a:ext cx="1085224" cy="108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 rot="19249760">
            <a:off x="990210" y="3799074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222945" y="5297964"/>
            <a:ext cx="788451" cy="798035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334576" y="1880090"/>
            <a:ext cx="3723114" cy="522542"/>
          </a:xfrm>
          <a:prstGeom prst="rect">
            <a:avLst/>
          </a:prstGeom>
          <a:noFill/>
          <a:ln/>
          <a:effectLst/>
        </p:spPr>
      </p:pic>
      <p:sp>
        <p:nvSpPr>
          <p:cNvPr id="3" name="TextBox 2"/>
          <p:cNvSpPr txBox="1"/>
          <p:nvPr/>
        </p:nvSpPr>
        <p:spPr>
          <a:xfrm>
            <a:off x="6014506" y="1331335"/>
            <a:ext cx="21467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Beta(β</a:t>
            </a:r>
            <a:r>
              <a:rPr lang="en-US" sz="2200" baseline="-25000" dirty="0" smtClean="0"/>
              <a:t>H</a:t>
            </a:r>
            <a:r>
              <a:rPr lang="en-US" sz="2200" dirty="0" smtClean="0"/>
              <a:t>,</a:t>
            </a:r>
            <a:r>
              <a:rPr lang="en-US" sz="2200" dirty="0"/>
              <a:t> </a:t>
            </a:r>
            <a:r>
              <a:rPr lang="en-US" sz="2200" dirty="0" smtClean="0"/>
              <a:t>β</a:t>
            </a:r>
            <a:r>
              <a:rPr lang="en-US" sz="2200" baseline="-25000" dirty="0" smtClean="0"/>
              <a:t>T</a:t>
            </a:r>
            <a:r>
              <a:rPr lang="en-US" sz="2200" dirty="0" smtClean="0"/>
              <a:t>) prior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5859313" y="2742212"/>
            <a:ext cx="28392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Dirichlet</a:t>
            </a:r>
            <a:r>
              <a:rPr lang="en-US" sz="2200" dirty="0" smtClean="0"/>
              <a:t>(β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,…,</a:t>
            </a:r>
            <a:r>
              <a:rPr lang="en-US" sz="2200" dirty="0"/>
              <a:t> </a:t>
            </a:r>
            <a:r>
              <a:rPr lang="en-US" sz="2200" dirty="0" smtClean="0"/>
              <a:t>β</a:t>
            </a:r>
            <a:r>
              <a:rPr lang="en-US" sz="2200" baseline="-25000" dirty="0" smtClean="0"/>
              <a:t>K</a:t>
            </a:r>
            <a:r>
              <a:rPr lang="en-US" sz="2200" dirty="0" smtClean="0"/>
              <a:t>) prior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6002176" y="4780774"/>
            <a:ext cx="3138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Gaussian prior for mean</a:t>
            </a:r>
          </a:p>
          <a:p>
            <a:pPr algn="ctr"/>
            <a:r>
              <a:rPr lang="en-US" sz="2200" dirty="0" err="1" smtClean="0"/>
              <a:t>Wishart</a:t>
            </a:r>
            <a:r>
              <a:rPr lang="en-US" sz="2200" dirty="0" smtClean="0"/>
              <a:t> prior for variance</a:t>
            </a:r>
          </a:p>
          <a:p>
            <a:pPr algn="ctr"/>
            <a:r>
              <a:rPr lang="en-US" sz="2200" dirty="0" smtClean="0"/>
              <a:t>(not required)</a:t>
            </a:r>
            <a:endParaRPr lang="en-US" sz="2200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478" y="3373275"/>
            <a:ext cx="3298562" cy="68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56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Has fewer parameters, and hence requires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fewer training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1542143" y="6153220"/>
            <a:ext cx="6223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Quadratic or Exponential 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41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sz="2400" dirty="0" smtClean="0"/>
              <a:t>For Class probability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For class conditional feature distribution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10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4020796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734961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67" y="4222815"/>
            <a:ext cx="1263515" cy="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8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A Posteriori Estimates</a:t>
            </a:r>
          </a:p>
          <a:p>
            <a:pPr lvl="1"/>
            <a:r>
              <a:rPr lang="en-US" sz="2400" dirty="0" smtClean="0"/>
              <a:t>For Class probability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For class conditional feature distribution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10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4020796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734961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67" y="4222815"/>
            <a:ext cx="1263515" cy="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2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5029200"/>
          </a:xfrm>
          <a:noFill/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MLE for Class probability, MAP for Class conditional feature </a:t>
            </a:r>
            <a:r>
              <a:rPr lang="en-US" sz="2400" dirty="0" err="1" smtClean="0">
                <a:solidFill>
                  <a:srgbClr val="C00000"/>
                </a:solidFill>
              </a:rPr>
              <a:t>dist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/>
            <a:r>
              <a:rPr lang="en-US" sz="2400" dirty="0"/>
              <a:t>For Class probability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For class conditional </a:t>
            </a:r>
            <a:r>
              <a:rPr lang="en-US" sz="2400" dirty="0" smtClean="0"/>
              <a:t>feature distribution</a:t>
            </a: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344488" lvl="1" indent="-344488">
              <a:buFont typeface="Arial"/>
              <a:buChar char="•"/>
            </a:pPr>
            <a:r>
              <a:rPr lang="en-US" sz="2400" dirty="0" smtClean="0"/>
              <a:t>NB </a:t>
            </a:r>
            <a:r>
              <a:rPr lang="en-US" sz="2400" dirty="0"/>
              <a:t>Prediction for test data</a:t>
            </a:r>
          </a:p>
          <a:p>
            <a:pPr marL="457200" lvl="1" indent="0"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734983" y="3633120"/>
            <a:ext cx="234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add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alibri"/>
              </a:rPr>
              <a:t>virtual examples </a:t>
            </a: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953000" y="545237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680382" y="5825676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4180898" y="2852058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38" y="4335086"/>
            <a:ext cx="1263515" cy="36336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2"/>
          <a:stretch/>
        </p:blipFill>
        <p:spPr>
          <a:xfrm>
            <a:off x="3513959" y="4097466"/>
            <a:ext cx="4826756" cy="9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5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dirty="0"/>
              <a:t>c</a:t>
            </a:r>
            <a:r>
              <a:rPr lang="en-US" b="1" dirty="0" smtClean="0">
                <a:solidFill>
                  <a:srgbClr val="C00000"/>
                </a:solidFill>
              </a:rPr>
              <a:t>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/>
          <a:srcRect r="26221"/>
          <a:stretch/>
        </p:blipFill>
        <p:spPr bwMode="auto">
          <a:xfrm>
            <a:off x="2680382" y="5822555"/>
            <a:ext cx="3095854" cy="824815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3886200" cy="44050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463" b="-18214"/>
          <a:stretch/>
        </p:blipFill>
        <p:spPr>
          <a:xfrm>
            <a:off x="5791200" y="5978835"/>
            <a:ext cx="1186712" cy="52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46482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A60101"/>
                </a:solidFill>
                <a:latin typeface="Comic Sans MS"/>
                <a:cs typeface="Comic Sans MS"/>
              </a:rPr>
              <a:t>MLE estimates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10200" y="4419600"/>
            <a:ext cx="228600" cy="3810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2200" y="4419600"/>
            <a:ext cx="76200" cy="3048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62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Naïve Bayes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Text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Documents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Topic</a:t>
            </a:r>
          </a:p>
          <a:p>
            <a:pPr marL="0" indent="0">
              <a:buNone/>
            </a:pPr>
            <a:r>
              <a:rPr lang="en-US" sz="2400" dirty="0" smtClean="0"/>
              <a:t>	Emails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Spam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HW1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Image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Hand-written characters 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ea typeface="Wingdings"/>
                <a:cs typeface="Calibri"/>
                <a:sym typeface="Wingdings"/>
              </a:rPr>
              <a:t>Digit, Letter</a:t>
            </a:r>
            <a:endParaRPr lang="en-US" sz="2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Brain scans 	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sz="2400" dirty="0" smtClean="0"/>
              <a:t>words, objects person is reading/			         watching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56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GNB for classifying </a:t>
            </a:r>
            <a:r>
              <a:rPr lang="en-US" dirty="0" smtClean="0"/>
              <a:t>word category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 Box 3"/>
          <p:cNvSpPr txBox="1">
            <a:spLocks noChangeAspect="1" noChangeArrowheads="1"/>
          </p:cNvSpPr>
          <p:nvPr/>
        </p:nvSpPr>
        <p:spPr bwMode="auto">
          <a:xfrm>
            <a:off x="762000" y="40386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~1 mm resolution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~2 images per sec.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/image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non-invasive, safe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measures Blood Oxygen Level Dependent (BOLD) response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r="44949"/>
          <a:stretch>
            <a:fillRect/>
          </a:stretch>
        </p:blipFill>
        <p:spPr bwMode="auto">
          <a:xfrm>
            <a:off x="4724400" y="1600200"/>
            <a:ext cx="4419600" cy="48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239000" y="115728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6072" t="9059" r="14285"/>
          <a:stretch>
            <a:fillRect/>
          </a:stretch>
        </p:blipFill>
        <p:spPr bwMode="auto">
          <a:xfrm>
            <a:off x="685800" y="1219200"/>
            <a:ext cx="2667000" cy="261195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403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Gaussian Naïve </a:t>
            </a:r>
            <a:r>
              <a:rPr lang="en-US" sz="4000" b="1" dirty="0" err="1" smtClean="0">
                <a:solidFill>
                  <a:srgbClr val="C00000"/>
                </a:solidFill>
              </a:rPr>
              <a:t>Bayes</a:t>
            </a:r>
            <a:r>
              <a:rPr lang="en-US" sz="4000" b="1" dirty="0" smtClean="0">
                <a:solidFill>
                  <a:srgbClr val="C00000"/>
                </a:solidFill>
              </a:rPr>
              <a:t>: Learned </a:t>
            </a:r>
            <a:r>
              <a:rPr lang="en-US" sz="40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sz="4000" b="1" baseline="-25000" dirty="0" err="1" smtClean="0">
                <a:solidFill>
                  <a:srgbClr val="C00000"/>
                </a:solidFill>
                <a:sym typeface="Symbol" pitchFamily="18" charset="2"/>
              </a:rPr>
              <a:t>voxel,word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2090" t="30649" r="1616" b="21068"/>
          <a:stretch>
            <a:fillRect/>
          </a:stretch>
        </p:blipFill>
        <p:spPr bwMode="auto">
          <a:xfrm>
            <a:off x="762000" y="1524000"/>
            <a:ext cx="65024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3886200" y="518160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467600" y="2667000"/>
            <a:ext cx="167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or features</a:t>
            </a:r>
          </a:p>
          <a:p>
            <a:pPr defTabSz="914259"/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10 training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examples or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subjects per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class (12 word categories)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239000" y="153566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284460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Learned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Models –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Means for P(</a:t>
            </a:r>
            <a:r>
              <a:rPr lang="en-US" sz="3600" b="1" dirty="0" err="1" smtClean="0">
                <a:solidFill>
                  <a:srgbClr val="C00000"/>
                </a:solidFill>
              </a:rPr>
              <a:t>BrainActivity</a:t>
            </a:r>
            <a:r>
              <a:rPr lang="en-US" sz="3600" b="1" dirty="0" smtClean="0">
                <a:solidFill>
                  <a:srgbClr val="C00000"/>
                </a:solidFill>
              </a:rPr>
              <a:t> | </a:t>
            </a:r>
            <a:r>
              <a:rPr lang="en-US" sz="3600" b="1" dirty="0" err="1" smtClean="0">
                <a:solidFill>
                  <a:srgbClr val="C00000"/>
                </a:solidFill>
              </a:rPr>
              <a:t>WordCategory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3802" t="47153" r="25868" b="36113"/>
          <a:stretch>
            <a:fillRect/>
          </a:stretch>
        </p:blipFill>
        <p:spPr bwMode="auto">
          <a:xfrm>
            <a:off x="631825" y="2598738"/>
            <a:ext cx="3440113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1304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Animal words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3000" y="20542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People words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71600" y="1570945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 dirty="0" err="1">
                <a:solidFill>
                  <a:prstClr val="black"/>
                </a:solidFill>
                <a:latin typeface="Calibri"/>
              </a:rPr>
              <a:t>Pairwise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classification accuracy: 85%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 l="13820" t="46736" r="75711" b="36320"/>
          <a:stretch>
            <a:fillRect/>
          </a:stretch>
        </p:blipFill>
        <p:spPr bwMode="auto">
          <a:xfrm>
            <a:off x="4899025" y="2647950"/>
            <a:ext cx="34067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4057650" y="210185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239000" y="1447800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1182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Optimal </a:t>
            </a:r>
            <a:r>
              <a:rPr lang="en-US" sz="2400" dirty="0"/>
              <a:t>decision using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r>
              <a:rPr lang="en-US" sz="2400" dirty="0"/>
              <a:t>Naïve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pPr lvl="1"/>
            <a:r>
              <a:rPr lang="en-US" sz="2400" dirty="0"/>
              <a:t>What’s the assumption</a:t>
            </a:r>
          </a:p>
          <a:p>
            <a:pPr lvl="1"/>
            <a:r>
              <a:rPr lang="en-US" sz="2400" dirty="0"/>
              <a:t>Why we use it</a:t>
            </a:r>
          </a:p>
          <a:p>
            <a:pPr lvl="1"/>
            <a:r>
              <a:rPr lang="en-US" sz="2400" dirty="0"/>
              <a:t>How do we learn </a:t>
            </a:r>
            <a:r>
              <a:rPr lang="en-US" sz="2400" dirty="0" smtClean="0"/>
              <a:t>it (MLE, MAP)</a:t>
            </a:r>
            <a:endParaRPr lang="en-US" sz="2400" dirty="0"/>
          </a:p>
          <a:p>
            <a:pPr lvl="1"/>
            <a:r>
              <a:rPr lang="en-US" sz="2400" dirty="0"/>
              <a:t>Why is </a:t>
            </a:r>
            <a:r>
              <a:rPr lang="en-US" sz="2400" dirty="0" smtClean="0"/>
              <a:t>MAP </a:t>
            </a:r>
            <a:r>
              <a:rPr lang="en-US" sz="2400" dirty="0"/>
              <a:t>estimation </a:t>
            </a:r>
            <a:r>
              <a:rPr lang="en-US" sz="2400" dirty="0" smtClean="0"/>
              <a:t>important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143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1-dim Gaussian N(μ,σ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302"/>
          <p:cNvGrpSpPr>
            <a:grpSpLocks/>
          </p:cNvGrpSpPr>
          <p:nvPr/>
        </p:nvGrpSpPr>
        <p:grpSpPr bwMode="auto">
          <a:xfrm>
            <a:off x="3087197" y="5500467"/>
            <a:ext cx="3276600" cy="152400"/>
            <a:chOff x="1872" y="2890"/>
            <a:chExt cx="2064" cy="4645236"/>
          </a:xfrm>
        </p:grpSpPr>
        <p:sp>
          <p:nvSpPr>
            <p:cNvPr id="6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reeform 309"/>
          <p:cNvSpPr>
            <a:spLocks/>
          </p:cNvSpPr>
          <p:nvPr/>
        </p:nvSpPr>
        <p:spPr bwMode="auto">
          <a:xfrm>
            <a:off x="3107835" y="3703494"/>
            <a:ext cx="2000250" cy="1809751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sp>
        <p:nvSpPr>
          <p:cNvPr id="10" name="Freeform 311"/>
          <p:cNvSpPr>
            <a:spLocks/>
          </p:cNvSpPr>
          <p:nvPr/>
        </p:nvSpPr>
        <p:spPr bwMode="auto">
          <a:xfrm>
            <a:off x="4506427" y="4130530"/>
            <a:ext cx="1878013" cy="1384300"/>
          </a:xfrm>
          <a:custGeom>
            <a:avLst/>
            <a:gdLst/>
            <a:ahLst/>
            <a:cxnLst>
              <a:cxn ang="0">
                <a:pos x="0" y="857"/>
              </a:cxn>
              <a:cxn ang="0">
                <a:pos x="288" y="456"/>
              </a:cxn>
              <a:cxn ang="0">
                <a:pos x="435" y="126"/>
              </a:cxn>
              <a:cxn ang="0">
                <a:pos x="560" y="1"/>
              </a:cxn>
              <a:cxn ang="0">
                <a:pos x="679" y="132"/>
              </a:cxn>
              <a:cxn ang="0">
                <a:pos x="962" y="727"/>
              </a:cxn>
              <a:cxn ang="0">
                <a:pos x="1183" y="872"/>
              </a:cxn>
            </a:cxnLst>
            <a:rect l="0" t="0" r="r" b="b"/>
            <a:pathLst>
              <a:path w="1183" h="872">
                <a:moveTo>
                  <a:pt x="0" y="857"/>
                </a:moveTo>
                <a:cubicBezTo>
                  <a:pt x="48" y="789"/>
                  <a:pt x="216" y="578"/>
                  <a:pt x="288" y="456"/>
                </a:cubicBezTo>
                <a:cubicBezTo>
                  <a:pt x="360" y="334"/>
                  <a:pt x="390" y="202"/>
                  <a:pt x="435" y="126"/>
                </a:cubicBezTo>
                <a:cubicBezTo>
                  <a:pt x="480" y="50"/>
                  <a:pt x="519" y="0"/>
                  <a:pt x="560" y="1"/>
                </a:cubicBezTo>
                <a:cubicBezTo>
                  <a:pt x="601" y="2"/>
                  <a:pt x="612" y="11"/>
                  <a:pt x="679" y="132"/>
                </a:cubicBezTo>
                <a:cubicBezTo>
                  <a:pt x="746" y="253"/>
                  <a:pt x="878" y="604"/>
                  <a:pt x="962" y="727"/>
                </a:cubicBezTo>
                <a:cubicBezTo>
                  <a:pt x="1046" y="850"/>
                  <a:pt x="1146" y="848"/>
                  <a:pt x="1183" y="872"/>
                </a:cubicBezTo>
              </a:path>
            </a:pathLst>
          </a:cu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64214" y="3976472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 bwMode="auto">
          <a:xfrm>
            <a:off x="3320873" y="396558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13" name="Oval 314"/>
          <p:cNvSpPr>
            <a:spLocks noChangeArrowheads="1"/>
          </p:cNvSpPr>
          <p:nvPr/>
        </p:nvSpPr>
        <p:spPr bwMode="auto">
          <a:xfrm>
            <a:off x="3364415" y="405266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14" name="Line 305"/>
          <p:cNvSpPr>
            <a:spLocks noChangeShapeType="1"/>
          </p:cNvSpPr>
          <p:nvPr/>
        </p:nvSpPr>
        <p:spPr bwMode="auto">
          <a:xfrm>
            <a:off x="4768670" y="5576668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717214" y="4052672"/>
            <a:ext cx="1817186" cy="238321"/>
          </a:xfrm>
          <a:prstGeom prst="rect">
            <a:avLst/>
          </a:prstGeom>
          <a:noFill/>
          <a:ln/>
          <a:effectLst/>
        </p:spPr>
      </p:pic>
      <p:cxnSp>
        <p:nvCxnSpPr>
          <p:cNvPr id="17" name="Elbow Connector 16"/>
          <p:cNvCxnSpPr>
            <a:stCxn id="14" idx="0"/>
          </p:cNvCxnSpPr>
          <p:nvPr/>
        </p:nvCxnSpPr>
        <p:spPr>
          <a:xfrm rot="16200000" flipH="1">
            <a:off x="4882901" y="5462436"/>
            <a:ext cx="315096" cy="54355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0" y="5695821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Decision Boundary</a:t>
            </a: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5" y="3964754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0" name="Rectangle 19"/>
          <p:cNvSpPr/>
          <p:nvPr/>
        </p:nvSpPr>
        <p:spPr bwMode="auto">
          <a:xfrm>
            <a:off x="1491343" y="396475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1" name="Oval 314"/>
          <p:cNvSpPr>
            <a:spLocks noChangeArrowheads="1"/>
          </p:cNvSpPr>
          <p:nvPr/>
        </p:nvSpPr>
        <p:spPr bwMode="auto">
          <a:xfrm>
            <a:off x="1534884" y="405183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617035" y="4062723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3" name="Rectangle 22"/>
          <p:cNvSpPr/>
          <p:nvPr/>
        </p:nvSpPr>
        <p:spPr bwMode="auto">
          <a:xfrm>
            <a:off x="6400800" y="4062719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8284756" y="405555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4" name="Oval 319"/>
          <p:cNvSpPr>
            <a:spLocks noChangeArrowheads="1"/>
          </p:cNvSpPr>
          <p:nvPr/>
        </p:nvSpPr>
        <p:spPr bwMode="auto">
          <a:xfrm>
            <a:off x="6470602" y="4149430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16" name="Oval 319"/>
          <p:cNvSpPr>
            <a:spLocks noChangeArrowheads="1"/>
          </p:cNvSpPr>
          <p:nvPr/>
        </p:nvSpPr>
        <p:spPr bwMode="auto">
          <a:xfrm>
            <a:off x="8354558" y="4117606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67165" y="6065691"/>
            <a:ext cx="7400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other decision boundaries are possible in 1-dim be?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6341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Hand-written digit recognition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0437" y="2118956"/>
            <a:ext cx="1606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0, 1, 2, …, 9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2" y="1471774"/>
            <a:ext cx="506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X (images of hand-written digits)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41645" y="1471774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554" y="2030672"/>
            <a:ext cx="528292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6070025" y="1530038"/>
            <a:ext cx="494632" cy="40340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1302" y="3477612"/>
            <a:ext cx="6032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Black-white images – d-dim binary (0/1) vector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8897" y="3938371"/>
            <a:ext cx="8229600" cy="917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Discrete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5343" y="4615038"/>
            <a:ext cx="8382000" cy="156966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1,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259">
              <a:spcBef>
                <a:spcPct val="50000"/>
              </a:spcBef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-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2673" y="5113709"/>
            <a:ext cx="4580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AA0202"/>
                </a:solidFill>
              </a:rPr>
              <a:t>Akin to roll of a </a:t>
            </a:r>
            <a:r>
              <a:rPr lang="en-US" sz="2400" b="1" dirty="0" smtClean="0">
                <a:solidFill>
                  <a:srgbClr val="AA0202"/>
                </a:solidFill>
              </a:rPr>
              <a:t>dice (Multinomial)</a:t>
            </a:r>
            <a:endParaRPr lang="en-US" sz="2400" b="1" dirty="0">
              <a:solidFill>
                <a:srgbClr val="AA020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58072" y="6173259"/>
            <a:ext cx="6542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AA0202"/>
                </a:solidFill>
              </a:rPr>
              <a:t>Akin to </a:t>
            </a:r>
            <a:r>
              <a:rPr lang="en-US" sz="2400" b="1" dirty="0" smtClean="0">
                <a:solidFill>
                  <a:srgbClr val="AA0202"/>
                </a:solidFill>
              </a:rPr>
              <a:t>a coin flip for each y and pixel I (Bernoulli)</a:t>
            </a:r>
            <a:endParaRPr lang="en-US" sz="2400" b="1" dirty="0">
              <a:solidFill>
                <a:srgbClr val="AA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1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3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302"/>
          <p:cNvGrpSpPr>
            <a:grpSpLocks/>
          </p:cNvGrpSpPr>
          <p:nvPr/>
        </p:nvGrpSpPr>
        <p:grpSpPr bwMode="auto">
          <a:xfrm>
            <a:off x="3087197" y="5500467"/>
            <a:ext cx="2708275" cy="152400"/>
            <a:chOff x="1872" y="2890"/>
            <a:chExt cx="1706" cy="4645236"/>
          </a:xfrm>
        </p:grpSpPr>
        <p:sp>
          <p:nvSpPr>
            <p:cNvPr id="6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65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reeform 309"/>
          <p:cNvSpPr>
            <a:spLocks/>
          </p:cNvSpPr>
          <p:nvPr/>
        </p:nvSpPr>
        <p:spPr bwMode="auto">
          <a:xfrm>
            <a:off x="3107835" y="3703494"/>
            <a:ext cx="2000250" cy="1809751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64214" y="3976472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 bwMode="auto">
          <a:xfrm>
            <a:off x="3320873" y="396558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13" name="Oval 314"/>
          <p:cNvSpPr>
            <a:spLocks noChangeArrowheads="1"/>
          </p:cNvSpPr>
          <p:nvPr/>
        </p:nvSpPr>
        <p:spPr bwMode="auto">
          <a:xfrm>
            <a:off x="3364415" y="405266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14" name="Line 305"/>
          <p:cNvSpPr>
            <a:spLocks noChangeShapeType="1"/>
          </p:cNvSpPr>
          <p:nvPr/>
        </p:nvSpPr>
        <p:spPr bwMode="auto">
          <a:xfrm>
            <a:off x="4768670" y="5576668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717214" y="4052672"/>
            <a:ext cx="1817186" cy="238321"/>
          </a:xfrm>
          <a:prstGeom prst="rect">
            <a:avLst/>
          </a:prstGeom>
          <a:noFill/>
          <a:ln/>
          <a:effectLst/>
        </p:spPr>
      </p:pic>
      <p:cxnSp>
        <p:nvCxnSpPr>
          <p:cNvPr id="17" name="Elbow Connector 16"/>
          <p:cNvCxnSpPr/>
          <p:nvPr/>
        </p:nvCxnSpPr>
        <p:spPr>
          <a:xfrm>
            <a:off x="4778829" y="5804434"/>
            <a:ext cx="533400" cy="457200"/>
          </a:xfrm>
          <a:prstGeom prst="bentConnector3">
            <a:avLst>
              <a:gd name="adj1" fmla="val -10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0" y="6065691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Decision Boundary</a:t>
            </a: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5" y="3964754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0" name="Rectangle 19"/>
          <p:cNvSpPr/>
          <p:nvPr/>
        </p:nvSpPr>
        <p:spPr bwMode="auto">
          <a:xfrm>
            <a:off x="1491343" y="396475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1" name="Oval 314"/>
          <p:cNvSpPr>
            <a:spLocks noChangeArrowheads="1"/>
          </p:cNvSpPr>
          <p:nvPr/>
        </p:nvSpPr>
        <p:spPr bwMode="auto">
          <a:xfrm>
            <a:off x="1534884" y="405183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617035" y="4062723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23" name="Rectangle 22"/>
          <p:cNvSpPr/>
          <p:nvPr/>
        </p:nvSpPr>
        <p:spPr bwMode="auto">
          <a:xfrm>
            <a:off x="6400800" y="4062719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8284756" y="4055553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sp>
        <p:nvSpPr>
          <p:cNvPr id="24" name="Oval 319"/>
          <p:cNvSpPr>
            <a:spLocks noChangeArrowheads="1"/>
          </p:cNvSpPr>
          <p:nvPr/>
        </p:nvSpPr>
        <p:spPr bwMode="auto">
          <a:xfrm>
            <a:off x="6470602" y="4149430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16" name="Oval 319"/>
          <p:cNvSpPr>
            <a:spLocks noChangeArrowheads="1"/>
          </p:cNvSpPr>
          <p:nvPr/>
        </p:nvSpPr>
        <p:spPr bwMode="auto">
          <a:xfrm>
            <a:off x="8354558" y="4117606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2638546" y="4364158"/>
            <a:ext cx="3156398" cy="1072926"/>
          </a:xfrm>
          <a:custGeom>
            <a:avLst/>
            <a:gdLst>
              <a:gd name="connsiteX0" fmla="*/ 3920838 w 3920838"/>
              <a:gd name="connsiteY0" fmla="*/ 999648 h 1291285"/>
              <a:gd name="connsiteX1" fmla="*/ 3242706 w 3920838"/>
              <a:gd name="connsiteY1" fmla="*/ 1000 h 1291285"/>
              <a:gd name="connsiteX2" fmla="*/ 2330309 w 3920838"/>
              <a:gd name="connsiteY2" fmla="*/ 1159925 h 1291285"/>
              <a:gd name="connsiteX3" fmla="*/ 1479561 w 3920838"/>
              <a:gd name="connsiteY3" fmla="*/ 1159925 h 1291285"/>
              <a:gd name="connsiteX4" fmla="*/ 789099 w 3920838"/>
              <a:gd name="connsiteY4" fmla="*/ 222922 h 1291285"/>
              <a:gd name="connsiteX5" fmla="*/ 0 w 3920838"/>
              <a:gd name="connsiteY5" fmla="*/ 1147596 h 1291285"/>
              <a:gd name="connsiteX0" fmla="*/ 3920838 w 3920838"/>
              <a:gd name="connsiteY0" fmla="*/ 999648 h 1257182"/>
              <a:gd name="connsiteX1" fmla="*/ 3242706 w 3920838"/>
              <a:gd name="connsiteY1" fmla="*/ 1000 h 1257182"/>
              <a:gd name="connsiteX2" fmla="*/ 2330309 w 3920838"/>
              <a:gd name="connsiteY2" fmla="*/ 1159925 h 1257182"/>
              <a:gd name="connsiteX3" fmla="*/ 1720843 w 3920838"/>
              <a:gd name="connsiteY3" fmla="*/ 1085951 h 1257182"/>
              <a:gd name="connsiteX4" fmla="*/ 789099 w 3920838"/>
              <a:gd name="connsiteY4" fmla="*/ 222922 h 1257182"/>
              <a:gd name="connsiteX5" fmla="*/ 0 w 3920838"/>
              <a:gd name="connsiteY5" fmla="*/ 1147596 h 1257182"/>
              <a:gd name="connsiteX0" fmla="*/ 3920838 w 3920838"/>
              <a:gd name="connsiteY0" fmla="*/ 802958 h 1046134"/>
              <a:gd name="connsiteX1" fmla="*/ 3152225 w 3920838"/>
              <a:gd name="connsiteY1" fmla="*/ 1574 h 1046134"/>
              <a:gd name="connsiteX2" fmla="*/ 2330309 w 3920838"/>
              <a:gd name="connsiteY2" fmla="*/ 963235 h 1046134"/>
              <a:gd name="connsiteX3" fmla="*/ 1720843 w 3920838"/>
              <a:gd name="connsiteY3" fmla="*/ 889261 h 1046134"/>
              <a:gd name="connsiteX4" fmla="*/ 789099 w 3920838"/>
              <a:gd name="connsiteY4" fmla="*/ 26232 h 1046134"/>
              <a:gd name="connsiteX5" fmla="*/ 0 w 3920838"/>
              <a:gd name="connsiteY5" fmla="*/ 950906 h 1046134"/>
              <a:gd name="connsiteX0" fmla="*/ 4041479 w 4041479"/>
              <a:gd name="connsiteY0" fmla="*/ 790924 h 1046429"/>
              <a:gd name="connsiteX1" fmla="*/ 3152225 w 4041479"/>
              <a:gd name="connsiteY1" fmla="*/ 1869 h 1046429"/>
              <a:gd name="connsiteX2" fmla="*/ 2330309 w 4041479"/>
              <a:gd name="connsiteY2" fmla="*/ 963530 h 1046429"/>
              <a:gd name="connsiteX3" fmla="*/ 1720843 w 4041479"/>
              <a:gd name="connsiteY3" fmla="*/ 889556 h 1046429"/>
              <a:gd name="connsiteX4" fmla="*/ 789099 w 4041479"/>
              <a:gd name="connsiteY4" fmla="*/ 26527 h 1046429"/>
              <a:gd name="connsiteX5" fmla="*/ 0 w 4041479"/>
              <a:gd name="connsiteY5" fmla="*/ 951201 h 1046429"/>
              <a:gd name="connsiteX0" fmla="*/ 3739877 w 3739877"/>
              <a:gd name="connsiteY0" fmla="*/ 875757 h 1044959"/>
              <a:gd name="connsiteX1" fmla="*/ 3152225 w 3739877"/>
              <a:gd name="connsiteY1" fmla="*/ 399 h 1044959"/>
              <a:gd name="connsiteX2" fmla="*/ 2330309 w 3739877"/>
              <a:gd name="connsiteY2" fmla="*/ 962060 h 1044959"/>
              <a:gd name="connsiteX3" fmla="*/ 1720843 w 3739877"/>
              <a:gd name="connsiteY3" fmla="*/ 888086 h 1044959"/>
              <a:gd name="connsiteX4" fmla="*/ 789099 w 3739877"/>
              <a:gd name="connsiteY4" fmla="*/ 25057 h 1044959"/>
              <a:gd name="connsiteX5" fmla="*/ 0 w 3739877"/>
              <a:gd name="connsiteY5" fmla="*/ 949731 h 1044959"/>
              <a:gd name="connsiteX0" fmla="*/ 3860518 w 3860518"/>
              <a:gd name="connsiteY0" fmla="*/ 1072926 h 1072926"/>
              <a:gd name="connsiteX1" fmla="*/ 3152225 w 3860518"/>
              <a:gd name="connsiteY1" fmla="*/ 304 h 1072926"/>
              <a:gd name="connsiteX2" fmla="*/ 2330309 w 3860518"/>
              <a:gd name="connsiteY2" fmla="*/ 961965 h 1072926"/>
              <a:gd name="connsiteX3" fmla="*/ 1720843 w 3860518"/>
              <a:gd name="connsiteY3" fmla="*/ 887991 h 1072926"/>
              <a:gd name="connsiteX4" fmla="*/ 789099 w 3860518"/>
              <a:gd name="connsiteY4" fmla="*/ 24962 h 1072926"/>
              <a:gd name="connsiteX5" fmla="*/ 0 w 3860518"/>
              <a:gd name="connsiteY5" fmla="*/ 949636 h 107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0518" h="1072926">
                <a:moveTo>
                  <a:pt x="3860518" y="1072926"/>
                </a:moveTo>
                <a:cubicBezTo>
                  <a:pt x="3653996" y="560245"/>
                  <a:pt x="3407260" y="18797"/>
                  <a:pt x="3152225" y="304"/>
                </a:cubicBezTo>
                <a:cubicBezTo>
                  <a:pt x="2897190" y="-18189"/>
                  <a:pt x="2568873" y="814017"/>
                  <a:pt x="2330309" y="961965"/>
                </a:cubicBezTo>
                <a:cubicBezTo>
                  <a:pt x="2091745" y="1109913"/>
                  <a:pt x="1977711" y="1044158"/>
                  <a:pt x="1720843" y="887991"/>
                </a:cubicBezTo>
                <a:cubicBezTo>
                  <a:pt x="1463975" y="731824"/>
                  <a:pt x="1075906" y="14688"/>
                  <a:pt x="789099" y="24962"/>
                </a:cubicBezTo>
                <a:cubicBezTo>
                  <a:pt x="502292" y="35236"/>
                  <a:pt x="207550" y="719495"/>
                  <a:pt x="0" y="949636"/>
                </a:cubicBezTo>
              </a:path>
            </a:pathLst>
          </a:cu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ine 305"/>
          <p:cNvSpPr>
            <a:spLocks noChangeShapeType="1"/>
          </p:cNvSpPr>
          <p:nvPr/>
        </p:nvSpPr>
        <p:spPr bwMode="auto">
          <a:xfrm>
            <a:off x="3675740" y="5581120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endParaRPr lang="en-US"/>
          </a:p>
        </p:txBody>
      </p:sp>
      <p:sp>
        <p:nvSpPr>
          <p:cNvPr id="35" name="Line 304"/>
          <p:cNvSpPr>
            <a:spLocks noChangeShapeType="1"/>
          </p:cNvSpPr>
          <p:nvPr/>
        </p:nvSpPr>
        <p:spPr bwMode="auto">
          <a:xfrm>
            <a:off x="2539914" y="5651180"/>
            <a:ext cx="1123496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36" name="Elbow Connector 35"/>
          <p:cNvCxnSpPr/>
          <p:nvPr/>
        </p:nvCxnSpPr>
        <p:spPr>
          <a:xfrm>
            <a:off x="3663410" y="5804434"/>
            <a:ext cx="1115419" cy="457200"/>
          </a:xfrm>
          <a:prstGeom prst="bentConnector3">
            <a:avLst>
              <a:gd name="adj1" fmla="val 258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009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14400" y="3623893"/>
            <a:ext cx="3124200" cy="30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21279" y="3664038"/>
            <a:ext cx="3032125" cy="303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3124200" y="3437660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Decision Boundary</a:t>
            </a:r>
          </a:p>
        </p:txBody>
      </p:sp>
      <p:cxnSp>
        <p:nvCxnSpPr>
          <p:cNvPr id="38" name="Curved Connector 37"/>
          <p:cNvCxnSpPr>
            <a:stCxn id="37" idx="2"/>
          </p:cNvCxnSpPr>
          <p:nvPr/>
        </p:nvCxnSpPr>
        <p:spPr>
          <a:xfrm rot="5400000">
            <a:off x="3430396" y="3607785"/>
            <a:ext cx="644919" cy="1104893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9"/>
          <p:cNvCxnSpPr/>
          <p:nvPr/>
        </p:nvCxnSpPr>
        <p:spPr>
          <a:xfrm>
            <a:off x="5257800" y="3644490"/>
            <a:ext cx="1524000" cy="609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6529513">
            <a:off x="1465636" y="3748664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 rot="16529513">
            <a:off x="5658361" y="4038911"/>
            <a:ext cx="35850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 rot="16529513">
            <a:off x="3273250" y="4509252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 rot="16529513">
            <a:off x="7075234" y="4181431"/>
            <a:ext cx="245552" cy="59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" name="Picture 4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98" y="4867863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463" y="5316159"/>
            <a:ext cx="271731" cy="205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18" y="5694466"/>
            <a:ext cx="286743" cy="21084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084" y="5303830"/>
            <a:ext cx="286743" cy="21084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381386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r="66040"/>
          <a:stretch/>
        </p:blipFill>
        <p:spPr bwMode="auto">
          <a:xfrm>
            <a:off x="1100057" y="3430137"/>
            <a:ext cx="2216623" cy="757040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l="48816"/>
          <a:stretch/>
        </p:blipFill>
        <p:spPr bwMode="auto">
          <a:xfrm>
            <a:off x="4623631" y="3459247"/>
            <a:ext cx="3340831" cy="757040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020" y="3523878"/>
            <a:ext cx="1312856" cy="66277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3" y="4474734"/>
            <a:ext cx="4986614" cy="587464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536" y="5163453"/>
            <a:ext cx="6892792" cy="6541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3493" y="5907612"/>
            <a:ext cx="8433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Note</a:t>
            </a:r>
            <a:r>
              <a:rPr lang="en-US" sz="2200" dirty="0" smtClean="0"/>
              <a:t>: In general, this implies a quadratic equation. But if Σ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= Σ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 then quadratic part cancels out and equation is linear.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84075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820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Decision Boundary of Bayes &amp; Naïve Bayes Classifiers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Binary classification with continuous features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decision boundary is set of points x: P(Y=1|X=x) = P(Y=0|X=x)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If class conditional feature distribution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=y) is 2-dim Gaussian N(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,Σ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6674" t="10244" r="12534" b="14194"/>
          <a:stretch/>
        </p:blipFill>
        <p:spPr>
          <a:xfrm>
            <a:off x="1097342" y="3734141"/>
            <a:ext cx="2589233" cy="2072814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 rot="2784292">
            <a:off x="2158950" y="4090359"/>
            <a:ext cx="325834" cy="1455684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 rot="2876366">
            <a:off x="2199754" y="3477034"/>
            <a:ext cx="472440" cy="2458593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alphaModFix amt="43000"/>
          </a:blip>
          <a:srcRect l="16674" t="10244" r="12534" b="14194"/>
          <a:stretch/>
        </p:blipFill>
        <p:spPr>
          <a:xfrm>
            <a:off x="1816910" y="4504757"/>
            <a:ext cx="2589233" cy="2072814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 rot="2784292">
            <a:off x="2878518" y="4860975"/>
            <a:ext cx="325834" cy="1455684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 rot="2876366">
            <a:off x="2919322" y="4247650"/>
            <a:ext cx="472440" cy="2458593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565870" y="3943734"/>
            <a:ext cx="2490595" cy="2264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87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Example Decision Boundaries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Gaussian class conditional densities</a:t>
            </a:r>
            <a:r>
              <a:rPr lang="en-US" sz="2000" dirty="0"/>
              <a:t> (2-dimensions/features)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285007" y="2286000"/>
            <a:ext cx="6527055" cy="757040"/>
          </a:xfrm>
          <a:prstGeom prst="rect">
            <a:avLst/>
          </a:prstGeom>
          <a:noFill/>
          <a:ln/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1279" y="3590064"/>
            <a:ext cx="3032125" cy="303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3124200" y="3363686"/>
            <a:ext cx="2362200" cy="400110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Decision Boundary</a:t>
            </a:r>
          </a:p>
        </p:txBody>
      </p:sp>
      <p:cxnSp>
        <p:nvCxnSpPr>
          <p:cNvPr id="40" name="Curved Connector 39"/>
          <p:cNvCxnSpPr>
            <a:stCxn id="31" idx="2"/>
          </p:cNvCxnSpPr>
          <p:nvPr/>
        </p:nvCxnSpPr>
        <p:spPr>
          <a:xfrm rot="5400000">
            <a:off x="3430396" y="3533811"/>
            <a:ext cx="644919" cy="1104893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39"/>
          <p:cNvCxnSpPr/>
          <p:nvPr/>
        </p:nvCxnSpPr>
        <p:spPr>
          <a:xfrm>
            <a:off x="5257800" y="3570516"/>
            <a:ext cx="1524000" cy="609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81400" y="4724400"/>
            <a:ext cx="27432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	Fix figure	</a:t>
            </a: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4914" t="10245" r="12535" b="12403"/>
          <a:stretch/>
        </p:blipFill>
        <p:spPr>
          <a:xfrm>
            <a:off x="739781" y="3663436"/>
            <a:ext cx="2653599" cy="2121928"/>
          </a:xfrm>
          <a:prstGeom prst="rect">
            <a:avLst/>
          </a:prstGeom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print">
            <a:alphaModFix amt="26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14400" y="3549919"/>
            <a:ext cx="3124200" cy="30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651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for Bernoulli, Multinomial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t="16327" b="15673"/>
          <a:stretch>
            <a:fillRect/>
          </a:stretch>
        </p:blipFill>
        <p:spPr bwMode="auto">
          <a:xfrm>
            <a:off x="5614346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Dice"/>
          <p:cNvPicPr>
            <a:picLocks noChangeAspect="1" noChangeArrowheads="1"/>
          </p:cNvPicPr>
          <p:nvPr/>
        </p:nvPicPr>
        <p:blipFill>
          <a:blip r:embed="rId6" cstate="print"/>
          <a:srcRect l="45454" t="18182" b="27273"/>
          <a:stretch>
            <a:fillRect/>
          </a:stretch>
        </p:blipFill>
        <p:spPr bwMode="auto">
          <a:xfrm>
            <a:off x="7086600" y="3988081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rot="19249760">
            <a:off x="6749419" y="4772218"/>
            <a:ext cx="609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7488" y="1578311"/>
            <a:ext cx="3581179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Bernoulli(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P</a:t>
            </a:r>
            <a:r>
              <a:rPr lang="en-US" sz="2400" dirty="0">
                <a:solidFill>
                  <a:prstClr val="black"/>
                </a:solidFill>
              </a:rPr>
              <a:t>(Heads) = 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2400" dirty="0">
                <a:solidFill>
                  <a:prstClr val="black"/>
                </a:solidFill>
              </a:rPr>
              <a:t>,  P(Tails) = 1-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</a:p>
        </p:txBody>
      </p:sp>
      <p:pic>
        <p:nvPicPr>
          <p:cNvPr id="10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2717249"/>
            <a:ext cx="2540570" cy="56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7" cstate="print"/>
          <a:srcRect r="52690"/>
          <a:stretch/>
        </p:blipFill>
        <p:spPr bwMode="auto">
          <a:xfrm>
            <a:off x="1100478" y="5037463"/>
            <a:ext cx="1248190" cy="5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02443" y="5878134"/>
            <a:ext cx="2885520" cy="430873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“Frequency of roll y”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478" y="5628490"/>
            <a:ext cx="2404383" cy="727525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689" y="5104870"/>
            <a:ext cx="2839058" cy="3318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02540" y="2824733"/>
            <a:ext cx="3112433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</a:t>
            </a:r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Frequency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 of heads”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27488" y="3988081"/>
            <a:ext cx="5722941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Multinomial(</a:t>
            </a:r>
            <a:r>
              <a:rPr lang="en-US" sz="2400" dirty="0" smtClean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={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1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,p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2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,..,p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6</a:t>
            </a:r>
            <a:r>
              <a:rPr lang="en-US" sz="2400" dirty="0" smtClean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}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P(</a:t>
            </a:r>
            <a:r>
              <a:rPr lang="en-US" sz="2400" dirty="0">
                <a:solidFill>
                  <a:prstClr val="black"/>
                </a:solidFill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) </a:t>
            </a:r>
            <a:r>
              <a:rPr lang="en-US" sz="2400" dirty="0">
                <a:solidFill>
                  <a:prstClr val="black"/>
                </a:solidFill>
              </a:rPr>
              <a:t>=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, P(2) = p</a:t>
            </a:r>
            <a:r>
              <a:rPr lang="en-US" sz="2400" baseline="-25000" dirty="0" smtClean="0">
                <a:solidFill>
                  <a:prstClr val="black"/>
                </a:solidFill>
              </a:rPr>
              <a:t>2</a:t>
            </a:r>
            <a:r>
              <a:rPr lang="en-US" sz="2400" dirty="0" smtClean="0">
                <a:solidFill>
                  <a:prstClr val="black"/>
                </a:solidFill>
              </a:rPr>
              <a:t>, …, P(6) = p</a:t>
            </a:r>
            <a:r>
              <a:rPr lang="en-US" sz="2400" baseline="-25000" dirty="0" smtClean="0">
                <a:solidFill>
                  <a:prstClr val="black"/>
                </a:solidFill>
              </a:rPr>
              <a:t>6 </a:t>
            </a:r>
            <a:r>
              <a:rPr lang="en-US" sz="2400" dirty="0" smtClean="0">
                <a:solidFill>
                  <a:prstClr val="black"/>
                </a:solidFill>
              </a:rPr>
              <a:t>= 1-(p</a:t>
            </a:r>
            <a:r>
              <a:rPr lang="en-US" sz="2400" baseline="-25000" dirty="0" smtClean="0">
                <a:solidFill>
                  <a:prstClr val="black"/>
                </a:solidFill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+…p</a:t>
            </a:r>
            <a:r>
              <a:rPr lang="en-US" sz="2400" baseline="-25000" dirty="0" smtClean="0">
                <a:solidFill>
                  <a:prstClr val="black"/>
                </a:solidFill>
              </a:rPr>
              <a:t>5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216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sz="2400" dirty="0" smtClean="0"/>
              <a:t>For Class probability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For class conditional distribution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10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4020796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734961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67" y="4222815"/>
            <a:ext cx="1263515" cy="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6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with Naïve 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0850" y="1828800"/>
            <a:ext cx="820595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1: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Usually, features are not conditionally independent: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Nonetheless, NB is the single most used classifier particularly   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when data is limited, works well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2: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Typically use MAP estimates instead of MLE since insufficient data may cause MLE to be zero.</a:t>
            </a:r>
            <a:endParaRPr lang="en-US" sz="2400" b="1" u="sng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20670" y="2514600"/>
            <a:ext cx="4225196" cy="64849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44814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Insufficient data for MLE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526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if you never see a training instance where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=a when Y=b?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e.g., b={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SpamEmail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}, a ={‘Earn’}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 a | Y = b) = 0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Thus, no matter what the values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,…,X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take: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now???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22808" y="4724400"/>
            <a:ext cx="5668481" cy="65807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391400" y="4800600"/>
            <a:ext cx="563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= 0</a:t>
            </a: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print"/>
          <a:srcRect l="45217" t="13255" r="48025" b="64273"/>
          <a:stretch/>
        </p:blipFill>
        <p:spPr bwMode="auto">
          <a:xfrm>
            <a:off x="1761547" y="4738131"/>
            <a:ext cx="283550" cy="185358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4419600" y="4800600"/>
            <a:ext cx="382352" cy="16385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6385793" y="4779020"/>
            <a:ext cx="382352" cy="16385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03253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5029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A Posteriori (MAP) Estimates – add m “virtual” </a:t>
            </a:r>
            <a:r>
              <a:rPr lang="en-US" sz="2400" dirty="0" err="1" smtClean="0">
                <a:solidFill>
                  <a:srgbClr val="C00000"/>
                </a:solidFill>
              </a:rPr>
              <a:t>datapts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sz="2400" dirty="0" smtClean="0"/>
              <a:t>Assume priors 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lnSpc>
                <a:spcPct val="170000"/>
              </a:lnSpc>
              <a:buNone/>
            </a:pPr>
            <a:r>
              <a:rPr lang="en-US" sz="2400" dirty="0" smtClean="0"/>
              <a:t>MAP Estimate</a:t>
            </a:r>
          </a:p>
          <a:p>
            <a:pPr lvl="1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Now, even if you never observe a class/feature posterior probability never zero.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71457" y="4191000"/>
            <a:ext cx="7723655" cy="69229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r="37740"/>
          <a:stretch>
            <a:fillRect/>
          </a:stretch>
        </p:blipFill>
        <p:spPr bwMode="auto">
          <a:xfrm>
            <a:off x="2133600" y="3161496"/>
            <a:ext cx="1295400" cy="64841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r="34182"/>
          <a:stretch>
            <a:fillRect/>
          </a:stretch>
        </p:blipFill>
        <p:spPr bwMode="auto">
          <a:xfrm>
            <a:off x="4815224" y="3161496"/>
            <a:ext cx="2347576" cy="648504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574972" y="5007114"/>
            <a:ext cx="2136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# virtual examples </a:t>
            </a:r>
          </a:p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with Y = b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6934199" y="4332515"/>
            <a:ext cx="228601" cy="1295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99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\neq \prod_i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7"/>
  <p:tag name="PICTUREFILESIZE" val="158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=a, X_2 ... X_n | Y) = P(X_1=a|Y) \prod^d_{i=2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1"/>
  <p:tag name="PICTUREFILESIZE" val="273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widehat P(X_i=a| Y =b) = \frac{\{\#j: X^{(j)}_i = a, Y^{(j)} = b\}+m Q(X_i = a, Y=b)}{\{\#j:Y^{(j)} = b\}+m Q(Y=b)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58"/>
  <p:tag name="PICTUREFILESIZE" val="4783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Y=b) = \frac1{|Y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4"/>
  <p:tag name="PICTUREFILESIZE" val="808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X_i=a, Y=b) = \frac1{|Y||X_i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4"/>
  <p:tag name="PICTUREFILESIZE" val="142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1924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j=1}^N x_j}\\[5mm]&#10;%\widehat{\sigma}^2_{MLE} &amp; = &amp; \frac{1}{N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7"/>
  <p:tag name="PICTUREFILESIZE" val="1282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4"/>
  <p:tag name="PICTUREFILESIZE" val="2060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u\mid\eta,\lambda) = \frac{1}{\lambda \sqrt{2\pi}} e^{\frac{-(\mu-\eta)^2}{2\lambd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0"/>
  <p:tag name="PICTUREFILESIZE" val="1720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8878</TotalTime>
  <Words>1791</Words>
  <Application>Microsoft Macintosh PowerPoint</Application>
  <PresentationFormat>On-screen Show (4:3)</PresentationFormat>
  <Paragraphs>452</Paragraphs>
  <Slides>45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1_Office Theme</vt:lpstr>
      <vt:lpstr>Classification - Naïve Bayes with MLE, MAP</vt:lpstr>
      <vt:lpstr>Announcement/Logistics</vt:lpstr>
      <vt:lpstr>Naïve Bayes Classifier</vt:lpstr>
      <vt:lpstr>Hand-written digit recognition</vt:lpstr>
      <vt:lpstr>MLE for Bernoulli, Multinomial</vt:lpstr>
      <vt:lpstr>Naïve Bayes Algo – Discrete features</vt:lpstr>
      <vt:lpstr>Issues with Naïve Bayes</vt:lpstr>
      <vt:lpstr>Insufficient data for MLE</vt:lpstr>
      <vt:lpstr>Naïve Bayes Algo – Discrete features</vt:lpstr>
      <vt:lpstr>Max A Posteriori (MAP) estimation</vt:lpstr>
      <vt:lpstr>MAP estimation for Bernoulli r.v.</vt:lpstr>
      <vt:lpstr>Beta distribution</vt:lpstr>
      <vt:lpstr>MAP estimation for Bernoulli r.v.</vt:lpstr>
      <vt:lpstr>Beta conjugate prior</vt:lpstr>
      <vt:lpstr>MAP estimation for Bernoulli r.v.</vt:lpstr>
      <vt:lpstr>MLE vs. MAP</vt:lpstr>
      <vt:lpstr>How to learn parameters from data? MLE, MAP  (Continuous case)</vt:lpstr>
      <vt:lpstr>Naïve Bayes with continuous features</vt:lpstr>
      <vt:lpstr>Gaussian distribution</vt:lpstr>
      <vt:lpstr>Maximum Likelihood Estimation (MLE)</vt:lpstr>
      <vt:lpstr>MLE for Gaussian mean and variance</vt:lpstr>
      <vt:lpstr>Naïve Bayes Algo – continuous features</vt:lpstr>
      <vt:lpstr>PowerPoint Presentation</vt:lpstr>
      <vt:lpstr>MAP estimation for Gaussian r.v.</vt:lpstr>
      <vt:lpstr>Classification: Naïve Bayes, MLE, MAP wrap-up Logistic Regression</vt:lpstr>
      <vt:lpstr>Classification so far …</vt:lpstr>
      <vt:lpstr>Parametric Models</vt:lpstr>
      <vt:lpstr>MLE and MAP</vt:lpstr>
      <vt:lpstr>MLE and MAP</vt:lpstr>
      <vt:lpstr>Naïve Bayes Algo – Discrete features</vt:lpstr>
      <vt:lpstr>Naïve Bayes Algo – Discrete features</vt:lpstr>
      <vt:lpstr>Naïve Bayes Algo – Discrete features</vt:lpstr>
      <vt:lpstr>Naïve Bayes Algo – continuous features</vt:lpstr>
      <vt:lpstr>Applications of Naïve Bayes</vt:lpstr>
      <vt:lpstr>GNB for classifying word category</vt:lpstr>
      <vt:lpstr>Gaussian Naïve Bayes: Learned voxel,word</vt:lpstr>
      <vt:lpstr>Learned Naïve Bayes Models –  Means for P(BrainActivity | WordCategory)</vt:lpstr>
      <vt:lpstr>What you should know…</vt:lpstr>
      <vt:lpstr>Decision Boundary of Bayes &amp; Naïve Bayes Classifiers</vt:lpstr>
      <vt:lpstr>Decision Boundary of Bayes &amp; Naïve Bayes Classifiers</vt:lpstr>
      <vt:lpstr>Decision Boundary of Bayes &amp; Naïve Bayes Classifiers</vt:lpstr>
      <vt:lpstr>Decision Boundary of Bayes &amp; Naïve Bayes Classifiers</vt:lpstr>
      <vt:lpstr>PowerPoint Presentation</vt:lpstr>
      <vt:lpstr>Decision Boundary of Bayes &amp; Naïve Bayes Classifiers</vt:lpstr>
      <vt:lpstr>Example Decision Boundaries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Aarti Singh</dc:creator>
  <cp:lastModifiedBy>Aarti Singh</cp:lastModifiedBy>
  <cp:revision>190</cp:revision>
  <dcterms:created xsi:type="dcterms:W3CDTF">2016-01-14T16:03:19Z</dcterms:created>
  <dcterms:modified xsi:type="dcterms:W3CDTF">2016-01-26T02:44:25Z</dcterms:modified>
</cp:coreProperties>
</file>